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7F07F-A9BB-6F35-E2C7-934A1C83A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4EB9CD-0724-214D-E482-691BD6F3F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72D62-F0EE-B7AC-5F99-F92C2AE8A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06DB-D1DE-48F5-89D0-D4D50E7481B5}" type="datetimeFigureOut">
              <a:rPr lang="en-AU" smtClean="0"/>
              <a:t>15/05/2024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36CB1-78F2-3358-81FA-C08925E6A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7D8BC-3EE3-8B61-CB23-ED9ABD86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C46A-B2A6-43CE-8A6E-2344489988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2900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20CE4-351C-4952-BDCA-27FBBB159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FCCFA2-C2DB-7DFD-1128-F9FD8C212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21972-E18C-A245-5EF0-39A0E015F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06DB-D1DE-48F5-89D0-D4D50E7481B5}" type="datetimeFigureOut">
              <a:rPr lang="en-AU" smtClean="0"/>
              <a:t>15/05/2024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8E3D6-0445-E01E-2A3A-718D3E2C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1A21E-3D71-6D3F-B574-E65B57837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C46A-B2A6-43CE-8A6E-2344489988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164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2B178E-D516-9C6C-840D-E9E9E3E5FC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945768-91B9-6D2E-D1C3-4DB50A698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5A777-8B1A-E357-FB50-B559ECEFA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06DB-D1DE-48F5-89D0-D4D50E7481B5}" type="datetimeFigureOut">
              <a:rPr lang="en-AU" smtClean="0"/>
              <a:t>15/05/2024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4CF10-1E52-299E-C7E9-59312ACE3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DD3DE-1CEE-FF6B-2430-BEEFB6914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C46A-B2A6-43CE-8A6E-2344489988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7726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mpty chart with headline and sub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73986" y="431938"/>
            <a:ext cx="8935937" cy="460682"/>
          </a:xfrm>
          <a:prstGeom prst="rect">
            <a:avLst/>
          </a:prstGeom>
        </p:spPr>
        <p:txBody>
          <a:bodyPr lIns="0" tIns="45691" rIns="91382" bIns="45691" anchor="ctr"/>
          <a:lstStyle>
            <a:lvl1pPr marL="0" indent="0" algn="l" rtl="0" fontAlgn="base">
              <a:lnSpc>
                <a:spcPct val="100000"/>
              </a:lnSpc>
              <a:spcBef>
                <a:spcPts val="1197"/>
              </a:spcBef>
              <a:spcAft>
                <a:spcPct val="0"/>
              </a:spcAft>
              <a:buNone/>
              <a:defRPr lang="de-DE" sz="2792" b="1" kern="0" dirty="0" smtClean="0">
                <a:solidFill>
                  <a:srgbClr val="1A1A18"/>
                </a:solidFill>
                <a:latin typeface="Arial" charset="0"/>
                <a:ea typeface="+mn-ea"/>
                <a:cs typeface="Arial" charset="0"/>
              </a:defRPr>
            </a:lvl1pPr>
            <a:lvl2pPr algn="l" rtl="0" fontAlgn="base">
              <a:lnSpc>
                <a:spcPts val="3585"/>
              </a:lnSpc>
              <a:spcBef>
                <a:spcPts val="1197"/>
              </a:spcBef>
              <a:spcAft>
                <a:spcPct val="0"/>
              </a:spcAft>
              <a:defRPr lang="de-DE" sz="3191" b="1" kern="0" dirty="0" smtClean="0">
                <a:solidFill>
                  <a:srgbClr val="1A1A18"/>
                </a:solidFill>
                <a:latin typeface="Arial" charset="0"/>
                <a:ea typeface="+mn-ea"/>
                <a:cs typeface="Arial" charset="0"/>
              </a:defRPr>
            </a:lvl2pPr>
            <a:lvl3pPr algn="l" rtl="0" fontAlgn="base">
              <a:lnSpc>
                <a:spcPts val="3585"/>
              </a:lnSpc>
              <a:spcBef>
                <a:spcPts val="1197"/>
              </a:spcBef>
              <a:spcAft>
                <a:spcPct val="0"/>
              </a:spcAft>
              <a:defRPr lang="de-DE" sz="3191" b="1" kern="0" dirty="0" smtClean="0">
                <a:solidFill>
                  <a:srgbClr val="1A1A18"/>
                </a:solidFill>
                <a:latin typeface="Arial" charset="0"/>
                <a:ea typeface="+mn-ea"/>
                <a:cs typeface="Arial" charset="0"/>
              </a:defRPr>
            </a:lvl3pPr>
            <a:lvl4pPr algn="l" rtl="0" fontAlgn="base">
              <a:lnSpc>
                <a:spcPts val="3585"/>
              </a:lnSpc>
              <a:spcBef>
                <a:spcPts val="1197"/>
              </a:spcBef>
              <a:spcAft>
                <a:spcPct val="0"/>
              </a:spcAft>
              <a:defRPr lang="de-DE" sz="3191" b="1" kern="0" dirty="0" smtClean="0">
                <a:solidFill>
                  <a:srgbClr val="1A1A18"/>
                </a:solidFill>
                <a:latin typeface="Arial" charset="0"/>
                <a:ea typeface="+mn-ea"/>
                <a:cs typeface="Arial" charset="0"/>
              </a:defRPr>
            </a:lvl4pPr>
            <a:lvl5pPr algn="l" rtl="0" fontAlgn="base">
              <a:lnSpc>
                <a:spcPts val="3585"/>
              </a:lnSpc>
              <a:spcBef>
                <a:spcPts val="1197"/>
              </a:spcBef>
              <a:spcAft>
                <a:spcPct val="0"/>
              </a:spcAft>
              <a:defRPr lang="en-US" sz="3191" b="1" kern="0" dirty="0">
                <a:solidFill>
                  <a:srgbClr val="1A1A18"/>
                </a:solidFill>
                <a:latin typeface="Arial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 noProof="0" dirty="0"/>
              <a:t>Headline, 28 pt.</a:t>
            </a:r>
          </a:p>
        </p:txBody>
      </p:sp>
      <p:sp>
        <p:nvSpPr>
          <p:cNvPr id="18" name="Rechteck 17"/>
          <p:cNvSpPr/>
          <p:nvPr userDrawn="1"/>
        </p:nvSpPr>
        <p:spPr bwMode="auto">
          <a:xfrm>
            <a:off x="485083" y="6314206"/>
            <a:ext cx="563295" cy="609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107692" tIns="107692" rIns="107692" bIns="107692" rtlCol="0" anchor="ctr"/>
          <a:lstStyle/>
          <a:p>
            <a:pPr algn="ctr">
              <a:spcBef>
                <a:spcPts val="1197"/>
              </a:spcBef>
              <a:buClr>
                <a:srgbClr val="0063AC"/>
              </a:buClr>
              <a:buFont typeface="Wingdings" pitchFamily="2" charset="2"/>
              <a:buNone/>
            </a:pPr>
            <a:endParaRPr lang="en-US" sz="1795" b="1" kern="0" noProof="0" dirty="0">
              <a:solidFill>
                <a:schemeClr val="bg1"/>
              </a:solidFill>
              <a:latin typeface="Arial"/>
              <a:cs typeface="+mn-cs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7F334AE-4EAC-4C2D-A638-92A76F09FCC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7601929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D5F24-231D-D5C3-CC79-84F82C10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B066D-BC36-7520-F1F1-98CBD3696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A9C58-D0C2-0C1F-A0CA-E64E7C094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06DB-D1DE-48F5-89D0-D4D50E7481B5}" type="datetimeFigureOut">
              <a:rPr lang="en-AU" smtClean="0"/>
              <a:t>15/05/2024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144E9-FD04-73D0-A75D-983FD6851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8567F-603E-11F7-5C89-53234E9D5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C46A-B2A6-43CE-8A6E-2344489988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327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D4E68-A963-0CB3-924D-0EF40FE7B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0E98E-A930-4B71-40D7-F6AF2A78C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1773A-92B4-D953-6078-FF579261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06DB-D1DE-48F5-89D0-D4D50E7481B5}" type="datetimeFigureOut">
              <a:rPr lang="en-AU" smtClean="0"/>
              <a:t>15/05/2024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5239F-F84B-F82A-CD07-A97A47DD9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87B7B-BE7F-587B-4FB8-323522AA8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C46A-B2A6-43CE-8A6E-2344489988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948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1CB26-5D65-AD76-0E73-A52D40395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7F6A5-10B5-2EC9-523E-6989DDC54C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8B4133-24D0-60A0-FBCB-D9457B1A1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32E563-B5CE-0467-B4D0-BC417093B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06DB-D1DE-48F5-89D0-D4D50E7481B5}" type="datetimeFigureOut">
              <a:rPr lang="en-AU" smtClean="0"/>
              <a:t>15/05/2024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529E7-F03E-6BF7-F691-2197C914A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939B6-02A2-1E0A-9881-64827B00D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C46A-B2A6-43CE-8A6E-2344489988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794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70CA-161D-8FD7-4BA4-E0E3A3FB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4699E-52A4-F370-B8BF-8AF946818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F9061-8178-48D4-8375-473B1E182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CBBB7D-6447-CE3B-92A7-04E7D023F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B7DBD2-D2DD-F697-7966-13895ECB7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BC1CBD-CA7D-4EA7-5BF6-0AC56C8D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06DB-D1DE-48F5-89D0-D4D50E7481B5}" type="datetimeFigureOut">
              <a:rPr lang="en-AU" smtClean="0"/>
              <a:t>15/05/2024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D4036D-BB2A-D8D0-D31E-086AE515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FF3EC4-5CB3-40A9-8D02-A8A1014D3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C46A-B2A6-43CE-8A6E-2344489988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817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7FD08-08FC-A756-05F6-BF307BF76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C30BF5-4A0E-F9BB-CE81-A823C8427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06DB-D1DE-48F5-89D0-D4D50E7481B5}" type="datetimeFigureOut">
              <a:rPr lang="en-AU" smtClean="0"/>
              <a:t>15/05/2024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B084A5-C955-0133-94EE-9D092798B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A7E3B8-33D7-6238-B9D1-3A3F1AC11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C46A-B2A6-43CE-8A6E-2344489988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360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03C1B5-E9FD-2FD6-B1F5-14B0737CC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06DB-D1DE-48F5-89D0-D4D50E7481B5}" type="datetimeFigureOut">
              <a:rPr lang="en-AU" smtClean="0"/>
              <a:t>15/05/2024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C53AC3-2618-FAF7-1261-841E13B2E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3689F-C485-B859-1BBF-98E255DB2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C46A-B2A6-43CE-8A6E-2344489988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281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808D1-075F-E514-177C-98EF7A02A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2ACDD-B75B-8D7D-EF79-1354AA2F5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B12CC5-8818-71E3-C4DE-F396841C2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D7F3C-27DE-AB57-188A-00FB3CE84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06DB-D1DE-48F5-89D0-D4D50E7481B5}" type="datetimeFigureOut">
              <a:rPr lang="en-AU" smtClean="0"/>
              <a:t>15/05/2024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2E6A1F-E74B-D1E4-DD19-5BD3E5419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6B7FB-3196-C6AB-827F-61DD4727D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C46A-B2A6-43CE-8A6E-2344489988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856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42A2F-7778-2D93-B129-8D939C90D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5D26AD-65EC-ED0B-51E7-3A3F187285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72CC18-5AD4-B05F-3D62-72A03D60E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DC58EC-8C1D-8D5E-746F-AEB7ABAB2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06DB-D1DE-48F5-89D0-D4D50E7481B5}" type="datetimeFigureOut">
              <a:rPr lang="en-AU" smtClean="0"/>
              <a:t>15/05/2024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D45FD-7268-98A6-A03B-F8C006E7C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5B0A7-48BA-D50E-E808-C3AD4BEC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C46A-B2A6-43CE-8A6E-2344489988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346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9D5491-B27B-FB9A-6FF2-AA353A48E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448E0-37CB-50E0-73B3-7A4FBD9AA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5458D-EB26-2B6F-4281-61A88CFEAE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06DB-D1DE-48F5-89D0-D4D50E7481B5}" type="datetimeFigureOut">
              <a:rPr lang="en-AU" smtClean="0"/>
              <a:t>15/05/2024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9BE10-C7A0-4D12-9B56-C39AC3D96C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3B47B-5688-3E75-A47C-0A8F131FE4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6C46A-B2A6-43CE-8A6E-2344489988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746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67019" y="333304"/>
            <a:ext cx="11250092" cy="459484"/>
          </a:xfrm>
        </p:spPr>
        <p:txBody>
          <a:bodyPr vert="horz" lIns="0" tIns="0" rIns="91382" bIns="0" rtlCol="0" anchor="t" anchorCtr="0">
            <a:normAutofit fontScale="25000" lnSpcReduction="20000"/>
          </a:bodyPr>
          <a:lstStyle/>
          <a:p>
            <a:r>
              <a:rPr lang="en-US" altLang="en-US" sz="11168" dirty="0"/>
              <a:t>Synergy between IX &amp; RO as complimentary technologies in sustainable water and process treatment</a:t>
            </a:r>
            <a:endParaRPr lang="en-US" sz="11168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7F334AE-4EAC-4C2D-A638-92A76F09FCC4}" type="slidenum">
              <a:rPr lang="en-US" noProof="0" smtClean="0"/>
              <a:pPr/>
              <a:t>1</a:t>
            </a:fld>
            <a:endParaRPr lang="en-US" noProof="0" dirty="0"/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483337" y="1580896"/>
            <a:ext cx="5613781" cy="3813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lIns="96738" tIns="0" rIns="96738" bIns="0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buClr>
                <a:schemeClr val="tx2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buClr>
                <a:schemeClr val="tx2"/>
              </a:buClr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30000"/>
              </a:spcBef>
              <a:buClr>
                <a:srgbClr val="F11A29"/>
              </a:buClr>
            </a:pPr>
            <a:r>
              <a:rPr lang="en-US" altLang="en-US" sz="1795" b="1" dirty="0">
                <a:solidFill>
                  <a:srgbClr val="FFFFFF"/>
                </a:solidFill>
              </a:rPr>
              <a:t>Improve recovery by reducing fouling</a:t>
            </a:r>
          </a:p>
        </p:txBody>
      </p:sp>
      <p:sp>
        <p:nvSpPr>
          <p:cNvPr id="8" name="Rechteck 4"/>
          <p:cNvSpPr>
            <a:spLocks noChangeArrowheads="1"/>
          </p:cNvSpPr>
          <p:nvPr/>
        </p:nvSpPr>
        <p:spPr bwMode="auto">
          <a:xfrm>
            <a:off x="522187" y="1962215"/>
            <a:ext cx="5301454" cy="18666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0469" tIns="33995" rIns="30469" bIns="33995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buClr>
                <a:schemeClr val="tx2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buClr>
                <a:schemeClr val="tx2"/>
              </a:buClr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endParaRPr lang="de-DE" altLang="de-DE" sz="1695">
              <a:solidFill>
                <a:srgbClr val="FFFFFF"/>
              </a:solidFill>
            </a:endParaRPr>
          </a:p>
        </p:txBody>
      </p:sp>
      <p:sp>
        <p:nvSpPr>
          <p:cNvPr id="9" name="Rechteck 4"/>
          <p:cNvSpPr>
            <a:spLocks noChangeArrowheads="1"/>
          </p:cNvSpPr>
          <p:nvPr/>
        </p:nvSpPr>
        <p:spPr bwMode="auto">
          <a:xfrm>
            <a:off x="6194975" y="1962215"/>
            <a:ext cx="5301454" cy="18666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0469" tIns="33995" rIns="30469" bIns="33995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buClr>
                <a:schemeClr val="tx2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buClr>
                <a:schemeClr val="tx2"/>
              </a:buClr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endParaRPr lang="de-DE" altLang="de-DE" sz="1695">
              <a:solidFill>
                <a:srgbClr val="FFFFFF"/>
              </a:solidFill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6194975" y="1580896"/>
            <a:ext cx="5509473" cy="3813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lIns="96738" tIns="0" rIns="96738" bIns="0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buClr>
                <a:schemeClr val="tx2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buClr>
                <a:schemeClr val="tx2"/>
              </a:buClr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30000"/>
              </a:spcBef>
              <a:buClr>
                <a:srgbClr val="F11A29"/>
              </a:buClr>
            </a:pPr>
            <a:r>
              <a:rPr lang="en-US" altLang="en-US" sz="1795" b="1" dirty="0">
                <a:solidFill>
                  <a:srgbClr val="FFFFFF"/>
                </a:solidFill>
              </a:rPr>
              <a:t>Hardness reduction to increase % recovery</a:t>
            </a: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483337" y="4014046"/>
            <a:ext cx="5609498" cy="3813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lIns="96738" tIns="0" rIns="96738" bIns="0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buClr>
                <a:schemeClr val="tx2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buClr>
                <a:schemeClr val="tx2"/>
              </a:buClr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30000"/>
              </a:spcBef>
              <a:buClr>
                <a:srgbClr val="F11A29"/>
              </a:buClr>
              <a:buFont typeface="Wingdings" pitchFamily="2" charset="2"/>
              <a:buNone/>
            </a:pPr>
            <a:r>
              <a:rPr lang="en-US" altLang="en-US" sz="1795" b="1" dirty="0">
                <a:solidFill>
                  <a:srgbClr val="FFFFFF"/>
                </a:solidFill>
              </a:rPr>
              <a:t>Ultra-Pure Water for Hydrogen </a:t>
            </a:r>
            <a:r>
              <a:rPr lang="en-US" altLang="en-US" sz="1795" b="1" dirty="0" err="1">
                <a:solidFill>
                  <a:srgbClr val="FFFFFF"/>
                </a:solidFill>
              </a:rPr>
              <a:t>Electrolysers</a:t>
            </a:r>
            <a:endParaRPr lang="en-US" altLang="en-US" sz="1795" b="1" dirty="0">
              <a:solidFill>
                <a:srgbClr val="FFFFFF"/>
              </a:solidFill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6194976" y="4014046"/>
            <a:ext cx="5522135" cy="3813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lIns="96738" tIns="0" rIns="96738" bIns="0" anchor="ctr"/>
          <a:lstStyle>
            <a:lvl1pPr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buClr>
                <a:schemeClr val="tx2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buClr>
                <a:schemeClr val="tx2"/>
              </a:buClr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30000"/>
              </a:spcBef>
              <a:buClr>
                <a:srgbClr val="F11A29"/>
              </a:buClr>
            </a:pPr>
            <a:r>
              <a:rPr lang="en-US" altLang="en-US" sz="1795" b="1" dirty="0">
                <a:solidFill>
                  <a:srgbClr val="FFFFFF"/>
                </a:solidFill>
              </a:rPr>
              <a:t>Contaminants removal (</a:t>
            </a:r>
            <a:r>
              <a:rPr lang="en-US" altLang="en-US" sz="1795" b="1" dirty="0" err="1">
                <a:solidFill>
                  <a:srgbClr val="FFFFFF"/>
                </a:solidFill>
              </a:rPr>
              <a:t>eg</a:t>
            </a:r>
            <a:r>
              <a:rPr lang="en-US" altLang="en-US" sz="1795" b="1" dirty="0">
                <a:solidFill>
                  <a:srgbClr val="FFFFFF"/>
                </a:solidFill>
              </a:rPr>
              <a:t> PFAS &amp; mining)</a:t>
            </a:r>
          </a:p>
        </p:txBody>
      </p:sp>
      <p:sp>
        <p:nvSpPr>
          <p:cNvPr id="13" name="Rectangle 251"/>
          <p:cNvSpPr/>
          <p:nvPr/>
        </p:nvSpPr>
        <p:spPr bwMode="auto">
          <a:xfrm>
            <a:off x="929705" y="2650279"/>
            <a:ext cx="1752284" cy="15238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lIns="38086" tIns="38086" rIns="38086" bIns="38086" anchor="ctr"/>
          <a:lstStyle/>
          <a:p>
            <a:pPr algn="ctr" defTabSz="765807">
              <a:spcBef>
                <a:spcPct val="20000"/>
              </a:spcBef>
              <a:buClr>
                <a:srgbClr val="F11A29"/>
              </a:buClr>
              <a:defRPr/>
            </a:pPr>
            <a:r>
              <a:rPr lang="pl-PL" sz="997" dirty="0">
                <a:solidFill>
                  <a:schemeClr val="bg1"/>
                </a:solidFill>
              </a:rPr>
              <a:t>Organic  scavenger</a:t>
            </a:r>
            <a:r>
              <a:rPr lang="de-DE" sz="997" dirty="0">
                <a:solidFill>
                  <a:schemeClr val="bg1"/>
                </a:solidFill>
              </a:rPr>
              <a:t> </a:t>
            </a:r>
            <a:endParaRPr lang="en-ZA" sz="997" dirty="0">
              <a:solidFill>
                <a:schemeClr val="bg1"/>
              </a:solidFill>
            </a:endParaRPr>
          </a:p>
        </p:txBody>
      </p:sp>
      <p:cxnSp>
        <p:nvCxnSpPr>
          <p:cNvPr id="14" name="Gerade Verbindung mit Pfeil 5"/>
          <p:cNvCxnSpPr>
            <a:cxnSpLocks noChangeShapeType="1"/>
          </p:cNvCxnSpPr>
          <p:nvPr/>
        </p:nvCxnSpPr>
        <p:spPr bwMode="auto">
          <a:xfrm flipV="1">
            <a:off x="649696" y="2339824"/>
            <a:ext cx="512340" cy="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15" name="Textfeld 130"/>
          <p:cNvSpPr txBox="1"/>
          <p:nvPr/>
        </p:nvSpPr>
        <p:spPr>
          <a:xfrm>
            <a:off x="626775" y="2096675"/>
            <a:ext cx="449515" cy="250683"/>
          </a:xfrm>
          <a:prstGeom prst="rect">
            <a:avLst/>
          </a:prstGeom>
          <a:noFill/>
        </p:spPr>
        <p:txBody>
          <a:bodyPr wrap="none" lIns="96738" tIns="48368" rIns="96738" bIns="48368" rtlCol="0">
            <a:spAutoFit/>
          </a:bodyPr>
          <a:lstStyle/>
          <a:p>
            <a:r>
              <a:rPr lang="en-US" sz="997" dirty="0">
                <a:solidFill>
                  <a:srgbClr val="000000"/>
                </a:solidFill>
              </a:rPr>
              <a:t>Feed</a:t>
            </a:r>
          </a:p>
        </p:txBody>
      </p:sp>
      <p:cxnSp>
        <p:nvCxnSpPr>
          <p:cNvPr id="16" name="Gerade Verbindung mit Pfeil 5"/>
          <p:cNvCxnSpPr>
            <a:cxnSpLocks noChangeShapeType="1"/>
          </p:cNvCxnSpPr>
          <p:nvPr/>
        </p:nvCxnSpPr>
        <p:spPr bwMode="auto">
          <a:xfrm flipH="1">
            <a:off x="2552982" y="2317349"/>
            <a:ext cx="57139" cy="973542"/>
          </a:xfrm>
          <a:prstGeom prst="bentConnector3">
            <a:avLst>
              <a:gd name="adj1" fmla="val -333333"/>
            </a:avLst>
          </a:prstGeom>
          <a:noFill/>
          <a:ln w="635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17" name="Textfeld 146"/>
          <p:cNvSpPr txBox="1"/>
          <p:nvPr/>
        </p:nvSpPr>
        <p:spPr>
          <a:xfrm>
            <a:off x="451698" y="3023531"/>
            <a:ext cx="703664" cy="250683"/>
          </a:xfrm>
          <a:prstGeom prst="rect">
            <a:avLst/>
          </a:prstGeom>
          <a:noFill/>
        </p:spPr>
        <p:txBody>
          <a:bodyPr wrap="none" lIns="96738" tIns="48368" rIns="96738" bIns="48368" rtlCol="0">
            <a:spAutoFit/>
          </a:bodyPr>
          <a:lstStyle/>
          <a:p>
            <a:r>
              <a:rPr lang="en-US" sz="997" dirty="0">
                <a:solidFill>
                  <a:srgbClr val="000000"/>
                </a:solidFill>
              </a:rPr>
              <a:t>Permeate</a:t>
            </a:r>
          </a:p>
        </p:txBody>
      </p:sp>
      <p:cxnSp>
        <p:nvCxnSpPr>
          <p:cNvPr id="18" name="Gerade Verbindung mit Pfeil 5"/>
          <p:cNvCxnSpPr>
            <a:cxnSpLocks noChangeShapeType="1"/>
          </p:cNvCxnSpPr>
          <p:nvPr/>
        </p:nvCxnSpPr>
        <p:spPr bwMode="auto">
          <a:xfrm flipV="1">
            <a:off x="577864" y="3301842"/>
            <a:ext cx="512340" cy="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19" name="Rectangle 251"/>
          <p:cNvSpPr/>
          <p:nvPr/>
        </p:nvSpPr>
        <p:spPr bwMode="auto">
          <a:xfrm>
            <a:off x="6893469" y="2654292"/>
            <a:ext cx="1371353" cy="15238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lIns="38086" tIns="38086" rIns="38086" bIns="38086" anchor="ctr"/>
          <a:lstStyle/>
          <a:p>
            <a:pPr algn="ctr" defTabSz="765807">
              <a:spcBef>
                <a:spcPct val="20000"/>
              </a:spcBef>
              <a:buClr>
                <a:srgbClr val="F11A29"/>
              </a:buClr>
              <a:defRPr/>
            </a:pPr>
            <a:r>
              <a:rPr lang="pl-PL" sz="1097" dirty="0">
                <a:solidFill>
                  <a:schemeClr val="bg1"/>
                </a:solidFill>
              </a:rPr>
              <a:t>Softening / decarbo</a:t>
            </a:r>
            <a:r>
              <a:rPr lang="pl-PL" sz="1097" dirty="0">
                <a:solidFill>
                  <a:srgbClr val="FFFFFF"/>
                </a:solidFill>
              </a:rPr>
              <a:t>.</a:t>
            </a:r>
            <a:endParaRPr lang="en-ZA" sz="1097" dirty="0">
              <a:solidFill>
                <a:srgbClr val="FFFFFF"/>
              </a:solidFill>
            </a:endParaRPr>
          </a:p>
        </p:txBody>
      </p:sp>
      <p:cxnSp>
        <p:nvCxnSpPr>
          <p:cNvPr id="20" name="Gerade Verbindung mit Pfeil 5"/>
          <p:cNvCxnSpPr>
            <a:cxnSpLocks noChangeShapeType="1"/>
          </p:cNvCxnSpPr>
          <p:nvPr/>
        </p:nvCxnSpPr>
        <p:spPr bwMode="auto">
          <a:xfrm flipV="1">
            <a:off x="6391037" y="2332716"/>
            <a:ext cx="512340" cy="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21" name="Textfeld 179"/>
          <p:cNvSpPr txBox="1"/>
          <p:nvPr/>
        </p:nvSpPr>
        <p:spPr>
          <a:xfrm>
            <a:off x="6356995" y="2100689"/>
            <a:ext cx="449515" cy="250683"/>
          </a:xfrm>
          <a:prstGeom prst="rect">
            <a:avLst/>
          </a:prstGeom>
          <a:noFill/>
        </p:spPr>
        <p:txBody>
          <a:bodyPr wrap="none" lIns="96738" tIns="48368" rIns="96738" bIns="48368" rtlCol="0">
            <a:spAutoFit/>
          </a:bodyPr>
          <a:lstStyle/>
          <a:p>
            <a:r>
              <a:rPr lang="en-US" sz="997" dirty="0">
                <a:solidFill>
                  <a:srgbClr val="000000"/>
                </a:solidFill>
              </a:rPr>
              <a:t>Feed</a:t>
            </a:r>
          </a:p>
        </p:txBody>
      </p:sp>
      <p:cxnSp>
        <p:nvCxnSpPr>
          <p:cNvPr id="22" name="Gerade Verbindung mit Pfeil 5"/>
          <p:cNvCxnSpPr>
            <a:cxnSpLocks noChangeShapeType="1"/>
          </p:cNvCxnSpPr>
          <p:nvPr/>
        </p:nvCxnSpPr>
        <p:spPr bwMode="auto">
          <a:xfrm flipH="1">
            <a:off x="8294323" y="2321363"/>
            <a:ext cx="57139" cy="973542"/>
          </a:xfrm>
          <a:prstGeom prst="bentConnector3">
            <a:avLst>
              <a:gd name="adj1" fmla="val -333333"/>
            </a:avLst>
          </a:prstGeom>
          <a:noFill/>
          <a:ln w="635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23" name="Textfeld 181"/>
          <p:cNvSpPr txBox="1"/>
          <p:nvPr/>
        </p:nvSpPr>
        <p:spPr>
          <a:xfrm>
            <a:off x="6215281" y="3027523"/>
            <a:ext cx="703664" cy="250683"/>
          </a:xfrm>
          <a:prstGeom prst="rect">
            <a:avLst/>
          </a:prstGeom>
          <a:noFill/>
        </p:spPr>
        <p:txBody>
          <a:bodyPr wrap="none" lIns="96738" tIns="48368" rIns="96738" bIns="48368" rtlCol="0">
            <a:spAutoFit/>
          </a:bodyPr>
          <a:lstStyle/>
          <a:p>
            <a:r>
              <a:rPr lang="en-US" sz="997" dirty="0">
                <a:solidFill>
                  <a:srgbClr val="000000"/>
                </a:solidFill>
              </a:rPr>
              <a:t>Permeate</a:t>
            </a:r>
          </a:p>
        </p:txBody>
      </p:sp>
      <p:cxnSp>
        <p:nvCxnSpPr>
          <p:cNvPr id="24" name="Gerade Verbindung mit Pfeil 5"/>
          <p:cNvCxnSpPr>
            <a:cxnSpLocks noChangeShapeType="1"/>
          </p:cNvCxnSpPr>
          <p:nvPr/>
        </p:nvCxnSpPr>
        <p:spPr bwMode="auto">
          <a:xfrm flipV="1">
            <a:off x="6341448" y="3305857"/>
            <a:ext cx="512340" cy="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5" name="Gerade Verbindung mit Pfeil 5"/>
          <p:cNvCxnSpPr>
            <a:cxnSpLocks noChangeShapeType="1"/>
          </p:cNvCxnSpPr>
          <p:nvPr/>
        </p:nvCxnSpPr>
        <p:spPr bwMode="auto">
          <a:xfrm flipV="1">
            <a:off x="529266" y="4846637"/>
            <a:ext cx="342838" cy="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26" name="Textfeld 200"/>
          <p:cNvSpPr txBox="1"/>
          <p:nvPr/>
        </p:nvSpPr>
        <p:spPr>
          <a:xfrm>
            <a:off x="361955" y="4800344"/>
            <a:ext cx="849425" cy="558000"/>
          </a:xfrm>
          <a:prstGeom prst="rect">
            <a:avLst/>
          </a:prstGeom>
          <a:noFill/>
        </p:spPr>
        <p:txBody>
          <a:bodyPr wrap="square" lIns="96738" tIns="48368" rIns="96738" bIns="48368" rtlCol="0">
            <a:spAutoFit/>
          </a:bodyPr>
          <a:lstStyle/>
          <a:p>
            <a:r>
              <a:rPr lang="en-US" sz="997" dirty="0">
                <a:solidFill>
                  <a:srgbClr val="000000"/>
                </a:solidFill>
              </a:rPr>
              <a:t>Sea or Brackish Water</a:t>
            </a:r>
          </a:p>
        </p:txBody>
      </p:sp>
      <p:sp>
        <p:nvSpPr>
          <p:cNvPr id="27" name="Rectangle 251"/>
          <p:cNvSpPr/>
          <p:nvPr/>
        </p:nvSpPr>
        <p:spPr bwMode="auto">
          <a:xfrm>
            <a:off x="1353603" y="5992529"/>
            <a:ext cx="1074175" cy="15238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lIns="38086" tIns="38086" rIns="38086" bIns="38086" anchor="ctr"/>
          <a:lstStyle/>
          <a:p>
            <a:pPr algn="ctr" defTabSz="765807">
              <a:spcBef>
                <a:spcPct val="20000"/>
              </a:spcBef>
              <a:buClr>
                <a:srgbClr val="F11A29"/>
              </a:buClr>
              <a:defRPr/>
            </a:pPr>
            <a:r>
              <a:rPr lang="de-DE" sz="1097" dirty="0">
                <a:solidFill>
                  <a:schemeClr val="bg1"/>
                </a:solidFill>
              </a:rPr>
              <a:t>MB</a:t>
            </a:r>
            <a:endParaRPr lang="en-ZA" sz="1097" dirty="0">
              <a:solidFill>
                <a:schemeClr val="bg1"/>
              </a:solidFill>
            </a:endParaRPr>
          </a:p>
        </p:txBody>
      </p:sp>
      <p:cxnSp>
        <p:nvCxnSpPr>
          <p:cNvPr id="28" name="Gerade Verbindung mit Pfeil 5"/>
          <p:cNvCxnSpPr>
            <a:cxnSpLocks noChangeShapeType="1"/>
          </p:cNvCxnSpPr>
          <p:nvPr/>
        </p:nvCxnSpPr>
        <p:spPr bwMode="auto">
          <a:xfrm flipH="1">
            <a:off x="2425637" y="4812281"/>
            <a:ext cx="79824" cy="876200"/>
          </a:xfrm>
          <a:prstGeom prst="bentConnector3">
            <a:avLst>
              <a:gd name="adj1" fmla="val -333333"/>
            </a:avLst>
          </a:prstGeom>
          <a:noFill/>
          <a:ln w="635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29" name="Textfeld 265"/>
          <p:cNvSpPr txBox="1"/>
          <p:nvPr/>
        </p:nvSpPr>
        <p:spPr>
          <a:xfrm>
            <a:off x="2064133" y="5169995"/>
            <a:ext cx="703664" cy="250683"/>
          </a:xfrm>
          <a:prstGeom prst="rect">
            <a:avLst/>
          </a:prstGeom>
          <a:noFill/>
        </p:spPr>
        <p:txBody>
          <a:bodyPr wrap="none" lIns="96738" tIns="48368" rIns="96738" bIns="48368" rtlCol="0">
            <a:spAutoFit/>
          </a:bodyPr>
          <a:lstStyle/>
          <a:p>
            <a:r>
              <a:rPr lang="en-US" sz="997" dirty="0">
                <a:solidFill>
                  <a:srgbClr val="000000"/>
                </a:solidFill>
              </a:rPr>
              <a:t>Permeate</a:t>
            </a:r>
          </a:p>
        </p:txBody>
      </p:sp>
      <p:sp>
        <p:nvSpPr>
          <p:cNvPr id="30" name="Textfeld 267"/>
          <p:cNvSpPr txBox="1"/>
          <p:nvPr/>
        </p:nvSpPr>
        <p:spPr>
          <a:xfrm>
            <a:off x="1023697" y="5511516"/>
            <a:ext cx="456655" cy="251121"/>
          </a:xfrm>
          <a:prstGeom prst="rect">
            <a:avLst/>
          </a:prstGeom>
          <a:noFill/>
        </p:spPr>
        <p:txBody>
          <a:bodyPr wrap="none" lIns="96738" tIns="48368" rIns="96738" bIns="48368" rtlCol="0">
            <a:spAutoFit/>
          </a:bodyPr>
          <a:lstStyle/>
          <a:p>
            <a:r>
              <a:rPr lang="en-US" sz="997" dirty="0">
                <a:solidFill>
                  <a:srgbClr val="000000"/>
                </a:solidFill>
              </a:rPr>
              <a:t>UPW</a:t>
            </a:r>
          </a:p>
        </p:txBody>
      </p:sp>
      <p:cxnSp>
        <p:nvCxnSpPr>
          <p:cNvPr id="31" name="Gerade Verbindung mit Pfeil 5"/>
          <p:cNvCxnSpPr>
            <a:cxnSpLocks noChangeShapeType="1"/>
          </p:cNvCxnSpPr>
          <p:nvPr/>
        </p:nvCxnSpPr>
        <p:spPr bwMode="auto">
          <a:xfrm flipV="1">
            <a:off x="1009388" y="5752377"/>
            <a:ext cx="512340" cy="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32" name="Gerade Verbindung mit Pfeil 5"/>
          <p:cNvCxnSpPr>
            <a:cxnSpLocks noChangeShapeType="1"/>
          </p:cNvCxnSpPr>
          <p:nvPr/>
        </p:nvCxnSpPr>
        <p:spPr bwMode="auto">
          <a:xfrm flipV="1">
            <a:off x="6233146" y="4749702"/>
            <a:ext cx="304745" cy="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33" name="Textfeld 138"/>
          <p:cNvSpPr txBox="1"/>
          <p:nvPr/>
        </p:nvSpPr>
        <p:spPr>
          <a:xfrm>
            <a:off x="6071589" y="4506553"/>
            <a:ext cx="449515" cy="250683"/>
          </a:xfrm>
          <a:prstGeom prst="rect">
            <a:avLst/>
          </a:prstGeom>
          <a:noFill/>
        </p:spPr>
        <p:txBody>
          <a:bodyPr wrap="none" lIns="96738" tIns="48368" rIns="96738" bIns="48368" rtlCol="0">
            <a:spAutoFit/>
          </a:bodyPr>
          <a:lstStyle/>
          <a:p>
            <a:r>
              <a:rPr lang="en-US" sz="997" dirty="0">
                <a:solidFill>
                  <a:srgbClr val="000000"/>
                </a:solidFill>
              </a:rPr>
              <a:t>Feed</a:t>
            </a:r>
          </a:p>
        </p:txBody>
      </p:sp>
      <p:cxnSp>
        <p:nvCxnSpPr>
          <p:cNvPr id="34" name="Gerade Verbindung mit Pfeil 5"/>
          <p:cNvCxnSpPr>
            <a:cxnSpLocks noChangeShapeType="1"/>
          </p:cNvCxnSpPr>
          <p:nvPr/>
        </p:nvCxnSpPr>
        <p:spPr bwMode="auto">
          <a:xfrm flipH="1">
            <a:off x="7915971" y="4928284"/>
            <a:ext cx="45712" cy="647627"/>
          </a:xfrm>
          <a:prstGeom prst="bentConnector3">
            <a:avLst>
              <a:gd name="adj1" fmla="val -333333"/>
            </a:avLst>
          </a:prstGeom>
          <a:noFill/>
          <a:ln w="635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35" name="Textfeld 243"/>
          <p:cNvSpPr txBox="1"/>
          <p:nvPr/>
        </p:nvSpPr>
        <p:spPr>
          <a:xfrm>
            <a:off x="7822484" y="4363698"/>
            <a:ext cx="1289213" cy="251143"/>
          </a:xfrm>
          <a:prstGeom prst="rect">
            <a:avLst/>
          </a:prstGeom>
          <a:noFill/>
        </p:spPr>
        <p:txBody>
          <a:bodyPr wrap="square" lIns="96738" tIns="48368" rIns="96738" bIns="48368" rtlCol="0">
            <a:spAutoFit/>
          </a:bodyPr>
          <a:lstStyle/>
          <a:p>
            <a:r>
              <a:rPr lang="en-US" sz="997" dirty="0">
                <a:solidFill>
                  <a:srgbClr val="000000"/>
                </a:solidFill>
              </a:rPr>
              <a:t>Permeate</a:t>
            </a:r>
          </a:p>
        </p:txBody>
      </p:sp>
      <p:cxnSp>
        <p:nvCxnSpPr>
          <p:cNvPr id="36" name="Gerade Verbindung mit Pfeil 5"/>
          <p:cNvCxnSpPr>
            <a:cxnSpLocks noChangeShapeType="1"/>
          </p:cNvCxnSpPr>
          <p:nvPr/>
        </p:nvCxnSpPr>
        <p:spPr bwMode="auto">
          <a:xfrm>
            <a:off x="7918571" y="4623009"/>
            <a:ext cx="266652" cy="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37" name="Textfeld 245"/>
          <p:cNvSpPr txBox="1"/>
          <p:nvPr/>
        </p:nvSpPr>
        <p:spPr>
          <a:xfrm>
            <a:off x="8080514" y="5218286"/>
            <a:ext cx="740802" cy="558000"/>
          </a:xfrm>
          <a:prstGeom prst="rect">
            <a:avLst/>
          </a:prstGeom>
          <a:noFill/>
        </p:spPr>
        <p:txBody>
          <a:bodyPr wrap="square" lIns="96738" tIns="48368" rIns="96738" bIns="48368" rtlCol="0">
            <a:spAutoFit/>
          </a:bodyPr>
          <a:lstStyle/>
          <a:p>
            <a:r>
              <a:rPr lang="en-US" sz="997" dirty="0">
                <a:solidFill>
                  <a:srgbClr val="000000"/>
                </a:solidFill>
              </a:rPr>
              <a:t>PFAS </a:t>
            </a:r>
            <a:r>
              <a:rPr lang="en-US" sz="997" dirty="0" err="1">
                <a:solidFill>
                  <a:srgbClr val="000000"/>
                </a:solidFill>
              </a:rPr>
              <a:t>Concen-trate</a:t>
            </a:r>
            <a:endParaRPr lang="en-US" sz="997" dirty="0">
              <a:solidFill>
                <a:srgbClr val="000000"/>
              </a:solidFill>
            </a:endParaRPr>
          </a:p>
        </p:txBody>
      </p:sp>
      <p:sp>
        <p:nvSpPr>
          <p:cNvPr id="38" name="Can 314"/>
          <p:cNvSpPr/>
          <p:nvPr/>
        </p:nvSpPr>
        <p:spPr bwMode="auto">
          <a:xfrm>
            <a:off x="7903290" y="5895905"/>
            <a:ext cx="702314" cy="437831"/>
          </a:xfrm>
          <a:prstGeom prst="can">
            <a:avLst/>
          </a:pr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txBody>
          <a:bodyPr lIns="0" tIns="57128" rIns="0" bIns="38086" anchor="ctr"/>
          <a:lstStyle/>
          <a:p>
            <a:pPr algn="ctr" defTabSz="765807">
              <a:spcBef>
                <a:spcPct val="20000"/>
              </a:spcBef>
              <a:buClr>
                <a:srgbClr val="F11A29"/>
              </a:buClr>
              <a:defRPr/>
            </a:pPr>
            <a:r>
              <a:rPr lang="en-ZA" sz="1097" dirty="0">
                <a:solidFill>
                  <a:schemeClr val="bg1"/>
                </a:solidFill>
              </a:rPr>
              <a:t>Beneficial re-use</a:t>
            </a:r>
          </a:p>
        </p:txBody>
      </p:sp>
      <p:sp>
        <p:nvSpPr>
          <p:cNvPr id="39" name="Rectangle 251"/>
          <p:cNvSpPr/>
          <p:nvPr/>
        </p:nvSpPr>
        <p:spPr bwMode="auto">
          <a:xfrm>
            <a:off x="6994115" y="5680697"/>
            <a:ext cx="847990" cy="22059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lIns="38086" tIns="38086" rIns="38086" bIns="38086" anchor="ctr"/>
          <a:lstStyle/>
          <a:p>
            <a:pPr algn="ctr" defTabSz="765807">
              <a:spcBef>
                <a:spcPct val="20000"/>
              </a:spcBef>
              <a:buClr>
                <a:srgbClr val="F11A29"/>
              </a:buClr>
              <a:defRPr/>
            </a:pPr>
            <a:r>
              <a:rPr lang="pl-PL" sz="997" dirty="0">
                <a:solidFill>
                  <a:schemeClr val="bg1"/>
                </a:solidFill>
              </a:rPr>
              <a:t>IX</a:t>
            </a:r>
            <a:r>
              <a:rPr lang="en-US" sz="997" dirty="0">
                <a:solidFill>
                  <a:schemeClr val="bg1"/>
                </a:solidFill>
              </a:rPr>
              <a:t>R</a:t>
            </a:r>
            <a:r>
              <a:rPr lang="en-US" sz="1097" dirty="0">
                <a:solidFill>
                  <a:schemeClr val="bg1"/>
                </a:solidFill>
              </a:rPr>
              <a:t> </a:t>
            </a:r>
            <a:r>
              <a:rPr lang="pl-PL" sz="1097" dirty="0">
                <a:solidFill>
                  <a:schemeClr val="bg1"/>
                </a:solidFill>
              </a:rPr>
              <a:t>columns</a:t>
            </a:r>
            <a:endParaRPr lang="en-ZA" sz="1097" dirty="0">
              <a:solidFill>
                <a:schemeClr val="bg1"/>
              </a:solidFill>
            </a:endParaRPr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auto">
          <a:xfrm>
            <a:off x="2928579" y="1980340"/>
            <a:ext cx="2856227" cy="1848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14" tIns="49511" rIns="95214" bIns="49511"/>
          <a:lstStyle>
            <a:lvl1pPr marL="177800" indent="-1778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93675" indent="-190500"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374650" indent="-179388" eaLnBrk="0" hangingPunct="0">
              <a:spcBef>
                <a:spcPct val="5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buClr>
                <a:schemeClr val="tx2"/>
              </a:buClr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spcBef>
                <a:spcPts val="317"/>
              </a:spcBef>
              <a:buClr>
                <a:srgbClr val="F11A29"/>
              </a:buClr>
              <a:defRPr/>
            </a:pPr>
            <a:r>
              <a:rPr lang="en-US" altLang="en-US" sz="1296" b="1" dirty="0">
                <a:solidFill>
                  <a:srgbClr val="000000"/>
                </a:solidFill>
              </a:rPr>
              <a:t>Adsorptive IX Resins as pre-treatment to the RO system as a scavenger</a:t>
            </a:r>
          </a:p>
          <a:p>
            <a:pPr marL="0" indent="0">
              <a:spcBef>
                <a:spcPts val="317"/>
              </a:spcBef>
              <a:buClr>
                <a:srgbClr val="F11A29"/>
              </a:buClr>
              <a:defRPr/>
            </a:pPr>
            <a:r>
              <a:rPr lang="en-US" altLang="en-US" sz="1296" dirty="0">
                <a:solidFill>
                  <a:srgbClr val="000000"/>
                </a:solidFill>
              </a:rPr>
              <a:t>Application: high dissolved organics in the feed water</a:t>
            </a:r>
          </a:p>
          <a:p>
            <a:pPr>
              <a:spcBef>
                <a:spcPts val="317"/>
              </a:spcBef>
              <a:buClr>
                <a:srgbClr val="F11A29"/>
              </a:buClr>
              <a:buFont typeface="Wingdings" pitchFamily="2" charset="2"/>
              <a:buChar char="§"/>
              <a:defRPr/>
            </a:pPr>
            <a:r>
              <a:rPr lang="en-US" altLang="en-US" sz="1296" dirty="0">
                <a:solidFill>
                  <a:srgbClr val="000000"/>
                </a:solidFill>
              </a:rPr>
              <a:t>Reduction of organic fouling on RO membranes</a:t>
            </a:r>
          </a:p>
          <a:p>
            <a:pPr>
              <a:spcBef>
                <a:spcPts val="317"/>
              </a:spcBef>
              <a:buClr>
                <a:srgbClr val="F11A29"/>
              </a:buClr>
              <a:buFont typeface="Wingdings" pitchFamily="2" charset="2"/>
              <a:buChar char="§"/>
              <a:defRPr/>
            </a:pPr>
            <a:r>
              <a:rPr lang="en-US" altLang="en-US" sz="1296" dirty="0">
                <a:solidFill>
                  <a:srgbClr val="000000"/>
                </a:solidFill>
              </a:rPr>
              <a:t>Brine Regeneration</a:t>
            </a: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auto">
          <a:xfrm>
            <a:off x="8650160" y="1980319"/>
            <a:ext cx="2895079" cy="1790019"/>
          </a:xfrm>
          <a:prstGeom prst="rect">
            <a:avLst/>
          </a:prstGeom>
          <a:noFill/>
          <a:ln>
            <a:noFill/>
          </a:ln>
        </p:spPr>
        <p:txBody>
          <a:bodyPr lIns="95214" tIns="49511" rIns="95214" bIns="49511"/>
          <a:lstStyle>
            <a:lvl1pPr marL="177800" indent="-1778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93675" indent="-190500"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374650" indent="-179388" eaLnBrk="0" hangingPunct="0">
              <a:spcBef>
                <a:spcPct val="5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buClr>
                <a:schemeClr val="tx2"/>
              </a:buClr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spcBef>
                <a:spcPts val="317"/>
              </a:spcBef>
              <a:buClr>
                <a:srgbClr val="F11A29"/>
              </a:buClr>
              <a:defRPr/>
            </a:pPr>
            <a:r>
              <a:rPr lang="en-US" altLang="en-US" sz="1296" b="1" dirty="0">
                <a:solidFill>
                  <a:srgbClr val="000000"/>
                </a:solidFill>
              </a:rPr>
              <a:t>WAC &amp; SAC resins to partially soften  water </a:t>
            </a:r>
          </a:p>
          <a:p>
            <a:pPr marL="0" indent="0">
              <a:spcBef>
                <a:spcPts val="317"/>
              </a:spcBef>
              <a:buClr>
                <a:srgbClr val="F11A29"/>
              </a:buClr>
              <a:defRPr/>
            </a:pPr>
            <a:r>
              <a:rPr lang="en-US" altLang="en-US" sz="1296" dirty="0">
                <a:solidFill>
                  <a:srgbClr val="000000"/>
                </a:solidFill>
              </a:rPr>
              <a:t>Application: Industrial water with high carbonate hardness</a:t>
            </a:r>
          </a:p>
          <a:p>
            <a:pPr>
              <a:spcBef>
                <a:spcPts val="317"/>
              </a:spcBef>
              <a:buClr>
                <a:srgbClr val="F11A29"/>
              </a:buClr>
              <a:buFont typeface="Wingdings" pitchFamily="2" charset="2"/>
              <a:buChar char="§"/>
              <a:defRPr/>
            </a:pPr>
            <a:r>
              <a:rPr lang="en-US" altLang="en-US" sz="1296" dirty="0">
                <a:solidFill>
                  <a:srgbClr val="000000"/>
                </a:solidFill>
              </a:rPr>
              <a:t>Reduction of scaling inside the RO </a:t>
            </a:r>
          </a:p>
          <a:p>
            <a:pPr>
              <a:spcBef>
                <a:spcPts val="317"/>
              </a:spcBef>
              <a:buClr>
                <a:srgbClr val="F11A29"/>
              </a:buClr>
              <a:buFont typeface="Wingdings" pitchFamily="2" charset="2"/>
              <a:buChar char="§"/>
              <a:defRPr/>
            </a:pPr>
            <a:r>
              <a:rPr lang="en-US" altLang="en-US" sz="1296" dirty="0">
                <a:solidFill>
                  <a:srgbClr val="000000"/>
                </a:solidFill>
              </a:rPr>
              <a:t>Overall reduction in water, chemical consumption and energy foot-print</a:t>
            </a:r>
          </a:p>
        </p:txBody>
      </p:sp>
      <p:sp>
        <p:nvSpPr>
          <p:cNvPr id="44" name="Rectangle 31"/>
          <p:cNvSpPr>
            <a:spLocks noChangeArrowheads="1"/>
          </p:cNvSpPr>
          <p:nvPr/>
        </p:nvSpPr>
        <p:spPr bwMode="auto">
          <a:xfrm>
            <a:off x="8821319" y="4410177"/>
            <a:ext cx="2675112" cy="1866688"/>
          </a:xfrm>
          <a:prstGeom prst="rect">
            <a:avLst/>
          </a:prstGeom>
          <a:noFill/>
          <a:ln>
            <a:noFill/>
          </a:ln>
        </p:spPr>
        <p:txBody>
          <a:bodyPr lIns="95214" tIns="49511" rIns="95214" bIns="49511"/>
          <a:lstStyle>
            <a:lvl1pPr marL="177800" indent="-1778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93675" indent="-190500"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374650" indent="-179388" eaLnBrk="0" hangingPunct="0">
              <a:spcBef>
                <a:spcPct val="5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buClr>
                <a:schemeClr val="tx2"/>
              </a:buClr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spcBef>
                <a:spcPts val="317"/>
              </a:spcBef>
              <a:buClr>
                <a:srgbClr val="F11A29"/>
              </a:buClr>
              <a:defRPr/>
            </a:pPr>
            <a:r>
              <a:rPr lang="en-US" altLang="en-US" sz="1296" b="1" dirty="0">
                <a:solidFill>
                  <a:srgbClr val="000000"/>
                </a:solidFill>
              </a:rPr>
              <a:t>Contaminant concentration with RO membranes, followed by selective IX Resins</a:t>
            </a:r>
          </a:p>
          <a:p>
            <a:pPr marL="0" indent="0">
              <a:spcBef>
                <a:spcPts val="317"/>
              </a:spcBef>
              <a:buClr>
                <a:srgbClr val="F11A29"/>
              </a:buClr>
              <a:defRPr/>
            </a:pPr>
            <a:r>
              <a:rPr lang="en-US" altLang="en-US" sz="1296" dirty="0">
                <a:solidFill>
                  <a:srgbClr val="000000"/>
                </a:solidFill>
              </a:rPr>
              <a:t>Application: Wastewater and Potable water treatment </a:t>
            </a:r>
          </a:p>
          <a:p>
            <a:pPr>
              <a:spcBef>
                <a:spcPts val="317"/>
              </a:spcBef>
              <a:buClr>
                <a:srgbClr val="F11A29"/>
              </a:buClr>
              <a:buFont typeface="Wingdings" pitchFamily="2" charset="2"/>
              <a:buChar char="§"/>
              <a:defRPr/>
            </a:pPr>
            <a:r>
              <a:rPr lang="en-US" altLang="en-US" sz="1296" dirty="0">
                <a:solidFill>
                  <a:srgbClr val="000000"/>
                </a:solidFill>
              </a:rPr>
              <a:t>Reduction in resin inventory &amp; disposal costs</a:t>
            </a:r>
          </a:p>
          <a:p>
            <a:pPr>
              <a:spcBef>
                <a:spcPts val="317"/>
              </a:spcBef>
              <a:buClr>
                <a:srgbClr val="F11A29"/>
              </a:buClr>
              <a:buFont typeface="Wingdings" pitchFamily="2" charset="2"/>
              <a:buChar char="§"/>
              <a:defRPr/>
            </a:pPr>
            <a:r>
              <a:rPr lang="en-US" altLang="en-US" sz="1296" dirty="0">
                <a:solidFill>
                  <a:srgbClr val="000000"/>
                </a:solidFill>
              </a:rPr>
              <a:t>Safe drinking water and environmental compliance</a:t>
            </a:r>
          </a:p>
          <a:p>
            <a:pPr>
              <a:spcBef>
                <a:spcPts val="317"/>
              </a:spcBef>
              <a:buClr>
                <a:srgbClr val="F11A29"/>
              </a:buClr>
              <a:buFont typeface="Wingdings" pitchFamily="2" charset="2"/>
              <a:buChar char="§"/>
              <a:defRPr/>
            </a:pPr>
            <a:endParaRPr lang="en-US" altLang="en-US" sz="1296" dirty="0">
              <a:solidFill>
                <a:srgbClr val="000000"/>
              </a:solidFill>
            </a:endParaRPr>
          </a:p>
        </p:txBody>
      </p:sp>
      <p:sp>
        <p:nvSpPr>
          <p:cNvPr id="46" name="Rectangle 31"/>
          <p:cNvSpPr>
            <a:spLocks noChangeArrowheads="1"/>
          </p:cNvSpPr>
          <p:nvPr/>
        </p:nvSpPr>
        <p:spPr bwMode="auto">
          <a:xfrm>
            <a:off x="2928562" y="4410199"/>
            <a:ext cx="2895079" cy="1848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14" tIns="49511" rIns="95214" bIns="49511"/>
          <a:lstStyle>
            <a:lvl1pPr marL="177800" indent="-177800" eaLnBrk="0" hangingPunct="0">
              <a:spcBef>
                <a:spcPct val="5000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93675" indent="-190500"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374650" indent="-179388" eaLnBrk="0" hangingPunct="0">
              <a:spcBef>
                <a:spcPct val="5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buClr>
                <a:schemeClr val="tx2"/>
              </a:buClr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spcBef>
                <a:spcPts val="317"/>
              </a:spcBef>
              <a:buClr>
                <a:srgbClr val="F11A29"/>
              </a:buClr>
              <a:defRPr/>
            </a:pPr>
            <a:r>
              <a:rPr lang="en-US" altLang="en-US" sz="1296" b="1" dirty="0">
                <a:solidFill>
                  <a:srgbClr val="000000"/>
                </a:solidFill>
              </a:rPr>
              <a:t>Water demineralization RO system with Mixed Bed polishing</a:t>
            </a:r>
          </a:p>
          <a:p>
            <a:pPr marL="0" indent="0">
              <a:spcBef>
                <a:spcPts val="317"/>
              </a:spcBef>
              <a:buClr>
                <a:srgbClr val="F11A29"/>
              </a:buClr>
              <a:defRPr/>
            </a:pPr>
            <a:r>
              <a:rPr lang="en-US" altLang="en-US" sz="1296" dirty="0">
                <a:solidFill>
                  <a:srgbClr val="000000"/>
                </a:solidFill>
              </a:rPr>
              <a:t>Application: Industrial water with high quality requirements</a:t>
            </a:r>
          </a:p>
          <a:p>
            <a:pPr>
              <a:spcBef>
                <a:spcPts val="317"/>
              </a:spcBef>
              <a:buClr>
                <a:srgbClr val="F11A29"/>
              </a:buClr>
              <a:buFont typeface="Wingdings" pitchFamily="2" charset="2"/>
              <a:buChar char="§"/>
              <a:defRPr/>
            </a:pPr>
            <a:r>
              <a:rPr lang="en-US" altLang="en-US" sz="1296" dirty="0">
                <a:solidFill>
                  <a:srgbClr val="000000"/>
                </a:solidFill>
              </a:rPr>
              <a:t>Ultra pure water quality</a:t>
            </a:r>
          </a:p>
          <a:p>
            <a:pPr>
              <a:spcBef>
                <a:spcPts val="317"/>
              </a:spcBef>
              <a:buClr>
                <a:srgbClr val="F11A29"/>
              </a:buClr>
              <a:buFont typeface="Wingdings" pitchFamily="2" charset="2"/>
              <a:buChar char="§"/>
              <a:defRPr/>
            </a:pPr>
            <a:r>
              <a:rPr lang="en-US" altLang="en-US" sz="1296" dirty="0">
                <a:solidFill>
                  <a:srgbClr val="000000"/>
                </a:solidFill>
              </a:rPr>
              <a:t>Robust design offers consistent quality &amp; flexibility</a:t>
            </a:r>
          </a:p>
        </p:txBody>
      </p:sp>
      <p:cxnSp>
        <p:nvCxnSpPr>
          <p:cNvPr id="49" name="Gerade Verbindung mit Pfeil 5"/>
          <p:cNvCxnSpPr>
            <a:cxnSpLocks noChangeShapeType="1"/>
          </p:cNvCxnSpPr>
          <p:nvPr/>
        </p:nvCxnSpPr>
        <p:spPr bwMode="auto">
          <a:xfrm rot="16200000" flipH="1">
            <a:off x="7548581" y="5788273"/>
            <a:ext cx="152382" cy="266652"/>
          </a:xfrm>
          <a:prstGeom prst="bentConnector2">
            <a:avLst/>
          </a:prstGeom>
          <a:noFill/>
          <a:ln w="635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grpSp>
        <p:nvGrpSpPr>
          <p:cNvPr id="56" name="Gruppieren 376"/>
          <p:cNvGrpSpPr/>
          <p:nvPr/>
        </p:nvGrpSpPr>
        <p:grpSpPr>
          <a:xfrm>
            <a:off x="7180779" y="2158839"/>
            <a:ext cx="796733" cy="467055"/>
            <a:chOff x="-39571" y="1757885"/>
            <a:chExt cx="752954" cy="441362"/>
          </a:xfrm>
        </p:grpSpPr>
        <p:grpSp>
          <p:nvGrpSpPr>
            <p:cNvPr id="57" name="Gruppieren 377"/>
            <p:cNvGrpSpPr/>
            <p:nvPr/>
          </p:nvGrpSpPr>
          <p:grpSpPr>
            <a:xfrm>
              <a:off x="450743" y="1757885"/>
              <a:ext cx="262640" cy="441362"/>
              <a:chOff x="265229" y="1790144"/>
              <a:chExt cx="262640" cy="441362"/>
            </a:xfrm>
          </p:grpSpPr>
          <p:grpSp>
            <p:nvGrpSpPr>
              <p:cNvPr id="70" name="Group 80"/>
              <p:cNvGrpSpPr>
                <a:grpSpLocks/>
              </p:cNvGrpSpPr>
              <p:nvPr/>
            </p:nvGrpSpPr>
            <p:grpSpPr bwMode="auto">
              <a:xfrm>
                <a:off x="273648" y="2142880"/>
                <a:ext cx="245804" cy="88626"/>
                <a:chOff x="8178423" y="3453043"/>
                <a:chExt cx="160403" cy="55331"/>
              </a:xfrm>
            </p:grpSpPr>
            <p:cxnSp>
              <p:nvCxnSpPr>
                <p:cNvPr id="79" name="Straight Connector 88"/>
                <p:cNvCxnSpPr/>
                <p:nvPr/>
              </p:nvCxnSpPr>
              <p:spPr bwMode="auto">
                <a:xfrm>
                  <a:off x="8300334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0" name="Straight Connector 89"/>
                <p:cNvCxnSpPr/>
                <p:nvPr/>
              </p:nvCxnSpPr>
              <p:spPr bwMode="auto">
                <a:xfrm flipH="1">
                  <a:off x="8178996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71" name="Oval 82"/>
              <p:cNvSpPr/>
              <p:nvPr/>
            </p:nvSpPr>
            <p:spPr bwMode="auto">
              <a:xfrm>
                <a:off x="274527" y="1790144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72" name="Oval 83"/>
              <p:cNvSpPr/>
              <p:nvPr/>
            </p:nvSpPr>
            <p:spPr bwMode="auto">
              <a:xfrm>
                <a:off x="274527" y="2087880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73" name="Flowchart: Process 81"/>
              <p:cNvSpPr/>
              <p:nvPr/>
            </p:nvSpPr>
            <p:spPr bwMode="auto">
              <a:xfrm>
                <a:off x="274527" y="1826641"/>
                <a:ext cx="244046" cy="297736"/>
              </a:xfrm>
              <a:prstGeom prst="flowChartProcess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74" name="Straight Connector 86"/>
              <p:cNvCxnSpPr/>
              <p:nvPr/>
            </p:nvCxnSpPr>
            <p:spPr bwMode="auto">
              <a:xfrm>
                <a:off x="265229" y="1857375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sp>
            <p:nvSpPr>
              <p:cNvPr id="75" name="Rectangle 85"/>
              <p:cNvSpPr>
                <a:spLocks noChangeArrowheads="1"/>
              </p:cNvSpPr>
              <p:nvPr/>
            </p:nvSpPr>
            <p:spPr bwMode="auto">
              <a:xfrm>
                <a:off x="396878" y="1928114"/>
                <a:ext cx="121695" cy="94349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7692" tIns="107692" rIns="107692" bIns="107692"/>
              <a:lstStyle>
                <a:lvl1pPr marL="180975" indent="-180975" defTabSz="723900" eaLnBrk="0" hangingPunct="0">
                  <a:spcBef>
                    <a:spcPct val="50000"/>
                  </a:spcBef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–"/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 Unicode MS" pitchFamily="34" charset="-128"/>
                  <a:buChar char="&gt;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</a:pPr>
                <a:endParaRPr lang="en-ZA" altLang="pl-PL" sz="1795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76" name="Straight Connector 87"/>
              <p:cNvCxnSpPr/>
              <p:nvPr/>
            </p:nvCxnSpPr>
            <p:spPr bwMode="auto">
              <a:xfrm>
                <a:off x="274527" y="1872742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7" name="Straight Connector 84"/>
              <p:cNvCxnSpPr/>
              <p:nvPr/>
            </p:nvCxnSpPr>
            <p:spPr bwMode="auto">
              <a:xfrm>
                <a:off x="274527" y="2087880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8" name="Straight Connector 79"/>
              <p:cNvCxnSpPr/>
              <p:nvPr/>
            </p:nvCxnSpPr>
            <p:spPr bwMode="auto">
              <a:xfrm>
                <a:off x="265229" y="2107089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8" name="Gruppieren 378"/>
            <p:cNvGrpSpPr/>
            <p:nvPr/>
          </p:nvGrpSpPr>
          <p:grpSpPr>
            <a:xfrm>
              <a:off x="-39571" y="1757885"/>
              <a:ext cx="262640" cy="441362"/>
              <a:chOff x="265229" y="1790144"/>
              <a:chExt cx="262640" cy="441362"/>
            </a:xfrm>
          </p:grpSpPr>
          <p:grpSp>
            <p:nvGrpSpPr>
              <p:cNvPr id="59" name="Group 80"/>
              <p:cNvGrpSpPr>
                <a:grpSpLocks/>
              </p:cNvGrpSpPr>
              <p:nvPr/>
            </p:nvGrpSpPr>
            <p:grpSpPr bwMode="auto">
              <a:xfrm>
                <a:off x="273648" y="2142880"/>
                <a:ext cx="245804" cy="88626"/>
                <a:chOff x="8178423" y="3453043"/>
                <a:chExt cx="160403" cy="55331"/>
              </a:xfrm>
            </p:grpSpPr>
            <p:cxnSp>
              <p:nvCxnSpPr>
                <p:cNvPr id="68" name="Straight Connector 88"/>
                <p:cNvCxnSpPr/>
                <p:nvPr/>
              </p:nvCxnSpPr>
              <p:spPr bwMode="auto">
                <a:xfrm>
                  <a:off x="8300334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9" name="Straight Connector 89"/>
                <p:cNvCxnSpPr/>
                <p:nvPr/>
              </p:nvCxnSpPr>
              <p:spPr bwMode="auto">
                <a:xfrm flipH="1">
                  <a:off x="8178996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60" name="Oval 82"/>
              <p:cNvSpPr/>
              <p:nvPr/>
            </p:nvSpPr>
            <p:spPr bwMode="auto">
              <a:xfrm>
                <a:off x="274527" y="1790144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61" name="Oval 83"/>
              <p:cNvSpPr/>
              <p:nvPr/>
            </p:nvSpPr>
            <p:spPr bwMode="auto">
              <a:xfrm>
                <a:off x="274527" y="2087880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62" name="Flowchart: Process 81"/>
              <p:cNvSpPr/>
              <p:nvPr/>
            </p:nvSpPr>
            <p:spPr bwMode="auto">
              <a:xfrm>
                <a:off x="274527" y="1826641"/>
                <a:ext cx="244046" cy="297736"/>
              </a:xfrm>
              <a:prstGeom prst="flowChartProcess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63" name="Straight Connector 86"/>
              <p:cNvCxnSpPr/>
              <p:nvPr/>
            </p:nvCxnSpPr>
            <p:spPr bwMode="auto">
              <a:xfrm>
                <a:off x="265229" y="1857375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sp>
            <p:nvSpPr>
              <p:cNvPr id="64" name="Rectangle 85"/>
              <p:cNvSpPr>
                <a:spLocks noChangeArrowheads="1"/>
              </p:cNvSpPr>
              <p:nvPr/>
            </p:nvSpPr>
            <p:spPr bwMode="auto">
              <a:xfrm>
                <a:off x="396878" y="1928114"/>
                <a:ext cx="121695" cy="94349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7692" tIns="107692" rIns="107692" bIns="107692"/>
              <a:lstStyle>
                <a:lvl1pPr marL="180975" indent="-180975" defTabSz="723900" eaLnBrk="0" hangingPunct="0">
                  <a:spcBef>
                    <a:spcPct val="50000"/>
                  </a:spcBef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–"/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 Unicode MS" pitchFamily="34" charset="-128"/>
                  <a:buChar char="&gt;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</a:pPr>
                <a:endParaRPr lang="en-ZA" altLang="pl-PL" sz="1795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65" name="Straight Connector 87"/>
              <p:cNvCxnSpPr/>
              <p:nvPr/>
            </p:nvCxnSpPr>
            <p:spPr bwMode="auto">
              <a:xfrm>
                <a:off x="274527" y="1872742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" name="Straight Connector 84"/>
              <p:cNvCxnSpPr/>
              <p:nvPr/>
            </p:nvCxnSpPr>
            <p:spPr bwMode="auto">
              <a:xfrm>
                <a:off x="274527" y="2087880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7" name="Straight Connector 79"/>
              <p:cNvCxnSpPr/>
              <p:nvPr/>
            </p:nvCxnSpPr>
            <p:spPr bwMode="auto">
              <a:xfrm>
                <a:off x="265229" y="2107089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81" name="Gruppieren 401"/>
          <p:cNvGrpSpPr/>
          <p:nvPr/>
        </p:nvGrpSpPr>
        <p:grpSpPr>
          <a:xfrm>
            <a:off x="1407483" y="2159952"/>
            <a:ext cx="796733" cy="467055"/>
            <a:chOff x="-39571" y="1757885"/>
            <a:chExt cx="752954" cy="441362"/>
          </a:xfrm>
        </p:grpSpPr>
        <p:grpSp>
          <p:nvGrpSpPr>
            <p:cNvPr id="82" name="Gruppieren 402"/>
            <p:cNvGrpSpPr/>
            <p:nvPr/>
          </p:nvGrpSpPr>
          <p:grpSpPr>
            <a:xfrm>
              <a:off x="450743" y="1757885"/>
              <a:ext cx="262640" cy="441362"/>
              <a:chOff x="265229" y="1790144"/>
              <a:chExt cx="262640" cy="441362"/>
            </a:xfrm>
          </p:grpSpPr>
          <p:grpSp>
            <p:nvGrpSpPr>
              <p:cNvPr id="95" name="Group 80"/>
              <p:cNvGrpSpPr>
                <a:grpSpLocks/>
              </p:cNvGrpSpPr>
              <p:nvPr/>
            </p:nvGrpSpPr>
            <p:grpSpPr bwMode="auto">
              <a:xfrm>
                <a:off x="273648" y="2142880"/>
                <a:ext cx="245804" cy="88626"/>
                <a:chOff x="8178423" y="3453043"/>
                <a:chExt cx="160403" cy="55331"/>
              </a:xfrm>
            </p:grpSpPr>
            <p:cxnSp>
              <p:nvCxnSpPr>
                <p:cNvPr id="104" name="Straight Connector 88"/>
                <p:cNvCxnSpPr/>
                <p:nvPr/>
              </p:nvCxnSpPr>
              <p:spPr bwMode="auto">
                <a:xfrm>
                  <a:off x="8300334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5" name="Straight Connector 89"/>
                <p:cNvCxnSpPr/>
                <p:nvPr/>
              </p:nvCxnSpPr>
              <p:spPr bwMode="auto">
                <a:xfrm flipH="1">
                  <a:off x="8178996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96" name="Oval 82"/>
              <p:cNvSpPr/>
              <p:nvPr/>
            </p:nvSpPr>
            <p:spPr bwMode="auto">
              <a:xfrm>
                <a:off x="274527" y="1790144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83"/>
              <p:cNvSpPr/>
              <p:nvPr/>
            </p:nvSpPr>
            <p:spPr bwMode="auto">
              <a:xfrm>
                <a:off x="274527" y="2087880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98" name="Flowchart: Process 81"/>
              <p:cNvSpPr/>
              <p:nvPr/>
            </p:nvSpPr>
            <p:spPr bwMode="auto">
              <a:xfrm>
                <a:off x="274527" y="1826641"/>
                <a:ext cx="244046" cy="297736"/>
              </a:xfrm>
              <a:prstGeom prst="flowChartProcess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99" name="Straight Connector 86"/>
              <p:cNvCxnSpPr/>
              <p:nvPr/>
            </p:nvCxnSpPr>
            <p:spPr bwMode="auto">
              <a:xfrm>
                <a:off x="265229" y="1857375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sp>
            <p:nvSpPr>
              <p:cNvPr id="100" name="Rectangle 85"/>
              <p:cNvSpPr>
                <a:spLocks noChangeArrowheads="1"/>
              </p:cNvSpPr>
              <p:nvPr/>
            </p:nvSpPr>
            <p:spPr bwMode="auto">
              <a:xfrm>
                <a:off x="396878" y="1928114"/>
                <a:ext cx="121695" cy="94349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7692" tIns="107692" rIns="107692" bIns="107692"/>
              <a:lstStyle>
                <a:lvl1pPr marL="180975" indent="-180975" defTabSz="723900" eaLnBrk="0" hangingPunct="0">
                  <a:spcBef>
                    <a:spcPct val="50000"/>
                  </a:spcBef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–"/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 Unicode MS" pitchFamily="34" charset="-128"/>
                  <a:buChar char="&gt;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</a:pPr>
                <a:endParaRPr lang="en-ZA" altLang="pl-PL" sz="1795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01" name="Straight Connector 87"/>
              <p:cNvCxnSpPr/>
              <p:nvPr/>
            </p:nvCxnSpPr>
            <p:spPr bwMode="auto">
              <a:xfrm>
                <a:off x="274527" y="1872742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2" name="Straight Connector 84"/>
              <p:cNvCxnSpPr/>
              <p:nvPr/>
            </p:nvCxnSpPr>
            <p:spPr bwMode="auto">
              <a:xfrm>
                <a:off x="274527" y="2087880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3" name="Straight Connector 79"/>
              <p:cNvCxnSpPr/>
              <p:nvPr/>
            </p:nvCxnSpPr>
            <p:spPr bwMode="auto">
              <a:xfrm>
                <a:off x="265229" y="2107089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83" name="Gruppieren 403"/>
            <p:cNvGrpSpPr/>
            <p:nvPr/>
          </p:nvGrpSpPr>
          <p:grpSpPr>
            <a:xfrm>
              <a:off x="-39571" y="1757885"/>
              <a:ext cx="262640" cy="441362"/>
              <a:chOff x="265229" y="1790144"/>
              <a:chExt cx="262640" cy="441362"/>
            </a:xfrm>
          </p:grpSpPr>
          <p:grpSp>
            <p:nvGrpSpPr>
              <p:cNvPr id="84" name="Group 80"/>
              <p:cNvGrpSpPr>
                <a:grpSpLocks/>
              </p:cNvGrpSpPr>
              <p:nvPr/>
            </p:nvGrpSpPr>
            <p:grpSpPr bwMode="auto">
              <a:xfrm>
                <a:off x="273648" y="2142880"/>
                <a:ext cx="245804" cy="88626"/>
                <a:chOff x="8178423" y="3453043"/>
                <a:chExt cx="160403" cy="55331"/>
              </a:xfrm>
            </p:grpSpPr>
            <p:cxnSp>
              <p:nvCxnSpPr>
                <p:cNvPr id="93" name="Straight Connector 88"/>
                <p:cNvCxnSpPr/>
                <p:nvPr/>
              </p:nvCxnSpPr>
              <p:spPr bwMode="auto">
                <a:xfrm>
                  <a:off x="8300334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4" name="Straight Connector 89"/>
                <p:cNvCxnSpPr/>
                <p:nvPr/>
              </p:nvCxnSpPr>
              <p:spPr bwMode="auto">
                <a:xfrm flipH="1">
                  <a:off x="8178996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85" name="Oval 82"/>
              <p:cNvSpPr/>
              <p:nvPr/>
            </p:nvSpPr>
            <p:spPr bwMode="auto">
              <a:xfrm>
                <a:off x="274527" y="1790144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86" name="Oval 83"/>
              <p:cNvSpPr/>
              <p:nvPr/>
            </p:nvSpPr>
            <p:spPr bwMode="auto">
              <a:xfrm>
                <a:off x="274527" y="2087880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87" name="Flowchart: Process 81"/>
              <p:cNvSpPr/>
              <p:nvPr/>
            </p:nvSpPr>
            <p:spPr bwMode="auto">
              <a:xfrm>
                <a:off x="274527" y="1826641"/>
                <a:ext cx="244046" cy="297736"/>
              </a:xfrm>
              <a:prstGeom prst="flowChartProcess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88" name="Straight Connector 86"/>
              <p:cNvCxnSpPr/>
              <p:nvPr/>
            </p:nvCxnSpPr>
            <p:spPr bwMode="auto">
              <a:xfrm>
                <a:off x="265229" y="1857375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sp>
            <p:nvSpPr>
              <p:cNvPr id="89" name="Rectangle 85"/>
              <p:cNvSpPr>
                <a:spLocks noChangeArrowheads="1"/>
              </p:cNvSpPr>
              <p:nvPr/>
            </p:nvSpPr>
            <p:spPr bwMode="auto">
              <a:xfrm>
                <a:off x="396878" y="1928114"/>
                <a:ext cx="121695" cy="94349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7692" tIns="107692" rIns="107692" bIns="107692"/>
              <a:lstStyle>
                <a:lvl1pPr marL="180975" indent="-180975" defTabSz="723900" eaLnBrk="0" hangingPunct="0">
                  <a:spcBef>
                    <a:spcPct val="50000"/>
                  </a:spcBef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–"/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 Unicode MS" pitchFamily="34" charset="-128"/>
                  <a:buChar char="&gt;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</a:pPr>
                <a:endParaRPr lang="en-ZA" altLang="pl-PL" sz="1795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90" name="Straight Connector 87"/>
              <p:cNvCxnSpPr/>
              <p:nvPr/>
            </p:nvCxnSpPr>
            <p:spPr bwMode="auto">
              <a:xfrm>
                <a:off x="274527" y="1872742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1" name="Straight Connector 84"/>
              <p:cNvCxnSpPr/>
              <p:nvPr/>
            </p:nvCxnSpPr>
            <p:spPr bwMode="auto">
              <a:xfrm>
                <a:off x="274527" y="2087880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2" name="Straight Connector 79"/>
              <p:cNvCxnSpPr/>
              <p:nvPr/>
            </p:nvCxnSpPr>
            <p:spPr bwMode="auto">
              <a:xfrm>
                <a:off x="265229" y="2107089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06" name="Gruppieren 23"/>
          <p:cNvGrpSpPr/>
          <p:nvPr/>
        </p:nvGrpSpPr>
        <p:grpSpPr>
          <a:xfrm>
            <a:off x="7140201" y="5226190"/>
            <a:ext cx="663513" cy="426993"/>
            <a:chOff x="6744811" y="4678308"/>
            <a:chExt cx="627055" cy="403504"/>
          </a:xfrm>
        </p:grpSpPr>
        <p:grpSp>
          <p:nvGrpSpPr>
            <p:cNvPr id="107" name="Gruppieren 427"/>
            <p:cNvGrpSpPr/>
            <p:nvPr/>
          </p:nvGrpSpPr>
          <p:grpSpPr>
            <a:xfrm>
              <a:off x="7126562" y="4678308"/>
              <a:ext cx="245304" cy="403504"/>
              <a:chOff x="265229" y="1790144"/>
              <a:chExt cx="262640" cy="441362"/>
            </a:xfrm>
          </p:grpSpPr>
          <p:grpSp>
            <p:nvGrpSpPr>
              <p:cNvPr id="120" name="Group 80"/>
              <p:cNvGrpSpPr>
                <a:grpSpLocks/>
              </p:cNvGrpSpPr>
              <p:nvPr/>
            </p:nvGrpSpPr>
            <p:grpSpPr bwMode="auto">
              <a:xfrm>
                <a:off x="273648" y="2142880"/>
                <a:ext cx="245804" cy="88626"/>
                <a:chOff x="8178423" y="3453043"/>
                <a:chExt cx="160403" cy="55331"/>
              </a:xfrm>
            </p:grpSpPr>
            <p:cxnSp>
              <p:nvCxnSpPr>
                <p:cNvPr id="129" name="Straight Connector 88"/>
                <p:cNvCxnSpPr/>
                <p:nvPr/>
              </p:nvCxnSpPr>
              <p:spPr bwMode="auto">
                <a:xfrm>
                  <a:off x="8300334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30" name="Straight Connector 89"/>
                <p:cNvCxnSpPr/>
                <p:nvPr/>
              </p:nvCxnSpPr>
              <p:spPr bwMode="auto">
                <a:xfrm flipH="1">
                  <a:off x="8178996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121" name="Oval 82"/>
              <p:cNvSpPr/>
              <p:nvPr/>
            </p:nvSpPr>
            <p:spPr bwMode="auto">
              <a:xfrm>
                <a:off x="274527" y="1790144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2" name="Oval 83"/>
              <p:cNvSpPr/>
              <p:nvPr/>
            </p:nvSpPr>
            <p:spPr bwMode="auto">
              <a:xfrm>
                <a:off x="274527" y="2087880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Flowchart: Process 81"/>
              <p:cNvSpPr/>
              <p:nvPr/>
            </p:nvSpPr>
            <p:spPr bwMode="auto">
              <a:xfrm>
                <a:off x="274527" y="1826641"/>
                <a:ext cx="244046" cy="297736"/>
              </a:xfrm>
              <a:prstGeom prst="flowChartProcess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24" name="Straight Connector 86"/>
              <p:cNvCxnSpPr/>
              <p:nvPr/>
            </p:nvCxnSpPr>
            <p:spPr bwMode="auto">
              <a:xfrm>
                <a:off x="265229" y="1857375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sp>
            <p:nvSpPr>
              <p:cNvPr id="125" name="Rectangle 85"/>
              <p:cNvSpPr>
                <a:spLocks noChangeArrowheads="1"/>
              </p:cNvSpPr>
              <p:nvPr/>
            </p:nvSpPr>
            <p:spPr bwMode="auto">
              <a:xfrm>
                <a:off x="396878" y="1928114"/>
                <a:ext cx="121695" cy="94349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7692" tIns="107692" rIns="107692" bIns="107692"/>
              <a:lstStyle>
                <a:lvl1pPr marL="180975" indent="-180975" defTabSz="723900" eaLnBrk="0" hangingPunct="0">
                  <a:spcBef>
                    <a:spcPct val="50000"/>
                  </a:spcBef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–"/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 Unicode MS" pitchFamily="34" charset="-128"/>
                  <a:buChar char="&gt;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</a:pPr>
                <a:endParaRPr lang="en-ZA" altLang="pl-PL" sz="1795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26" name="Straight Connector 87"/>
              <p:cNvCxnSpPr/>
              <p:nvPr/>
            </p:nvCxnSpPr>
            <p:spPr bwMode="auto">
              <a:xfrm>
                <a:off x="274527" y="1872742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7" name="Straight Connector 84"/>
              <p:cNvCxnSpPr/>
              <p:nvPr/>
            </p:nvCxnSpPr>
            <p:spPr bwMode="auto">
              <a:xfrm>
                <a:off x="274527" y="2087880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8" name="Straight Connector 79"/>
              <p:cNvCxnSpPr/>
              <p:nvPr/>
            </p:nvCxnSpPr>
            <p:spPr bwMode="auto">
              <a:xfrm>
                <a:off x="265229" y="2107089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08" name="Gruppieren 428"/>
            <p:cNvGrpSpPr/>
            <p:nvPr/>
          </p:nvGrpSpPr>
          <p:grpSpPr>
            <a:xfrm>
              <a:off x="6744811" y="4678308"/>
              <a:ext cx="245304" cy="403504"/>
              <a:chOff x="265229" y="1790144"/>
              <a:chExt cx="262640" cy="441362"/>
            </a:xfrm>
          </p:grpSpPr>
          <p:grpSp>
            <p:nvGrpSpPr>
              <p:cNvPr id="109" name="Group 80"/>
              <p:cNvGrpSpPr>
                <a:grpSpLocks/>
              </p:cNvGrpSpPr>
              <p:nvPr/>
            </p:nvGrpSpPr>
            <p:grpSpPr bwMode="auto">
              <a:xfrm>
                <a:off x="273648" y="2142880"/>
                <a:ext cx="245804" cy="88626"/>
                <a:chOff x="8178423" y="3453043"/>
                <a:chExt cx="160403" cy="55331"/>
              </a:xfrm>
            </p:grpSpPr>
            <p:cxnSp>
              <p:nvCxnSpPr>
                <p:cNvPr id="118" name="Straight Connector 88"/>
                <p:cNvCxnSpPr/>
                <p:nvPr/>
              </p:nvCxnSpPr>
              <p:spPr bwMode="auto">
                <a:xfrm>
                  <a:off x="8300334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19" name="Straight Connector 89"/>
                <p:cNvCxnSpPr/>
                <p:nvPr/>
              </p:nvCxnSpPr>
              <p:spPr bwMode="auto">
                <a:xfrm flipH="1">
                  <a:off x="8178996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110" name="Oval 82"/>
              <p:cNvSpPr/>
              <p:nvPr/>
            </p:nvSpPr>
            <p:spPr bwMode="auto">
              <a:xfrm>
                <a:off x="274527" y="1790144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11" name="Oval 83"/>
              <p:cNvSpPr/>
              <p:nvPr/>
            </p:nvSpPr>
            <p:spPr bwMode="auto">
              <a:xfrm>
                <a:off x="274527" y="2087880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12" name="Flowchart: Process 81"/>
              <p:cNvSpPr/>
              <p:nvPr/>
            </p:nvSpPr>
            <p:spPr bwMode="auto">
              <a:xfrm>
                <a:off x="274527" y="1826641"/>
                <a:ext cx="244046" cy="297736"/>
              </a:xfrm>
              <a:prstGeom prst="flowChartProcess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13" name="Straight Connector 86"/>
              <p:cNvCxnSpPr/>
              <p:nvPr/>
            </p:nvCxnSpPr>
            <p:spPr bwMode="auto">
              <a:xfrm>
                <a:off x="265229" y="1857375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sp>
            <p:nvSpPr>
              <p:cNvPr id="114" name="Rectangle 85"/>
              <p:cNvSpPr>
                <a:spLocks noChangeArrowheads="1"/>
              </p:cNvSpPr>
              <p:nvPr/>
            </p:nvSpPr>
            <p:spPr bwMode="auto">
              <a:xfrm>
                <a:off x="396878" y="1928114"/>
                <a:ext cx="121695" cy="94349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7692" tIns="107692" rIns="107692" bIns="107692"/>
              <a:lstStyle>
                <a:lvl1pPr marL="180975" indent="-180975" defTabSz="723900" eaLnBrk="0" hangingPunct="0">
                  <a:spcBef>
                    <a:spcPct val="50000"/>
                  </a:spcBef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–"/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 Unicode MS" pitchFamily="34" charset="-128"/>
                  <a:buChar char="&gt;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</a:pPr>
                <a:endParaRPr lang="en-ZA" altLang="pl-PL" sz="1795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15" name="Straight Connector 87"/>
              <p:cNvCxnSpPr/>
              <p:nvPr/>
            </p:nvCxnSpPr>
            <p:spPr bwMode="auto">
              <a:xfrm>
                <a:off x="274527" y="1872742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6" name="Straight Connector 84"/>
              <p:cNvCxnSpPr/>
              <p:nvPr/>
            </p:nvCxnSpPr>
            <p:spPr bwMode="auto">
              <a:xfrm>
                <a:off x="274527" y="2087880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7" name="Straight Connector 79"/>
              <p:cNvCxnSpPr/>
              <p:nvPr/>
            </p:nvCxnSpPr>
            <p:spPr bwMode="auto">
              <a:xfrm>
                <a:off x="265229" y="2107089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31" name="Gruppieren 27"/>
          <p:cNvGrpSpPr/>
          <p:nvPr/>
        </p:nvGrpSpPr>
        <p:grpSpPr>
          <a:xfrm>
            <a:off x="1171946" y="3068312"/>
            <a:ext cx="1316182" cy="704636"/>
            <a:chOff x="1316708" y="2616277"/>
            <a:chExt cx="1243860" cy="665873"/>
          </a:xfrm>
        </p:grpSpPr>
        <p:sp>
          <p:nvSpPr>
            <p:cNvPr id="132" name="Rectangle 316"/>
            <p:cNvSpPr/>
            <p:nvPr/>
          </p:nvSpPr>
          <p:spPr bwMode="auto">
            <a:xfrm>
              <a:off x="1485086" y="3138150"/>
              <a:ext cx="907105" cy="144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txBody>
            <a:bodyPr lIns="35897" tIns="35897" rIns="35897" bIns="35897" anchor="ctr"/>
            <a:lstStyle/>
            <a:p>
              <a:pPr algn="ctr" defTabSz="765807">
                <a:spcBef>
                  <a:spcPct val="20000"/>
                </a:spcBef>
                <a:buClr>
                  <a:srgbClr val="F11A29"/>
                </a:buClr>
                <a:defRPr/>
              </a:pPr>
              <a:r>
                <a:rPr lang="en-ZA" sz="1097" dirty="0">
                  <a:solidFill>
                    <a:schemeClr val="bg1"/>
                  </a:solidFill>
                </a:rPr>
                <a:t>RO</a:t>
              </a:r>
            </a:p>
          </p:txBody>
        </p:sp>
        <p:grpSp>
          <p:nvGrpSpPr>
            <p:cNvPr id="133" name="Gruppieren 26"/>
            <p:cNvGrpSpPr/>
            <p:nvPr/>
          </p:nvGrpSpPr>
          <p:grpSpPr>
            <a:xfrm>
              <a:off x="1316708" y="2616277"/>
              <a:ext cx="1243860" cy="504000"/>
              <a:chOff x="1316708" y="2616277"/>
              <a:chExt cx="1243860" cy="504000"/>
            </a:xfrm>
          </p:grpSpPr>
          <p:sp>
            <p:nvSpPr>
              <p:cNvPr id="134" name="Rectangle 328"/>
              <p:cNvSpPr/>
              <p:nvPr/>
            </p:nvSpPr>
            <p:spPr bwMode="auto">
              <a:xfrm>
                <a:off x="1348079" y="2651003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5" name="Isosceles Triangle 329"/>
              <p:cNvSpPr/>
              <p:nvPr/>
            </p:nvSpPr>
            <p:spPr bwMode="auto">
              <a:xfrm>
                <a:off x="2524568" y="264268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6" name="Rectangle 328"/>
              <p:cNvSpPr/>
              <p:nvPr/>
            </p:nvSpPr>
            <p:spPr bwMode="auto">
              <a:xfrm>
                <a:off x="1348079" y="3010088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7" name="Isosceles Triangle 329"/>
              <p:cNvSpPr/>
              <p:nvPr/>
            </p:nvSpPr>
            <p:spPr bwMode="auto">
              <a:xfrm>
                <a:off x="2524568" y="3001766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8" name="Rectangle 328"/>
              <p:cNvSpPr/>
              <p:nvPr/>
            </p:nvSpPr>
            <p:spPr bwMode="auto">
              <a:xfrm>
                <a:off x="1348079" y="2771899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9" name="Isosceles Triangle 329"/>
              <p:cNvSpPr/>
              <p:nvPr/>
            </p:nvSpPr>
            <p:spPr bwMode="auto">
              <a:xfrm>
                <a:off x="2524568" y="2763577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0" name="Rectangle 328"/>
              <p:cNvSpPr/>
              <p:nvPr/>
            </p:nvSpPr>
            <p:spPr bwMode="auto">
              <a:xfrm>
                <a:off x="1348079" y="2890993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1" name="Isosceles Triangle 329"/>
              <p:cNvSpPr/>
              <p:nvPr/>
            </p:nvSpPr>
            <p:spPr bwMode="auto">
              <a:xfrm>
                <a:off x="2524568" y="288267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2" name="Rectangle 344"/>
              <p:cNvSpPr/>
              <p:nvPr/>
            </p:nvSpPr>
            <p:spPr bwMode="auto">
              <a:xfrm>
                <a:off x="2293553" y="2616277"/>
                <a:ext cx="50400" cy="504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3" name="Rectangle 343"/>
              <p:cNvSpPr/>
              <p:nvPr/>
            </p:nvSpPr>
            <p:spPr bwMode="auto">
              <a:xfrm>
                <a:off x="1523567" y="2616277"/>
                <a:ext cx="50400" cy="504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4" name="Isosceles Triangle 329"/>
              <p:cNvSpPr/>
              <p:nvPr/>
            </p:nvSpPr>
            <p:spPr bwMode="auto">
              <a:xfrm>
                <a:off x="1316708" y="264146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5" name="Isosceles Triangle 329"/>
              <p:cNvSpPr/>
              <p:nvPr/>
            </p:nvSpPr>
            <p:spPr bwMode="auto">
              <a:xfrm>
                <a:off x="1316708" y="2762359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6" name="Isosceles Triangle 329"/>
              <p:cNvSpPr/>
              <p:nvPr/>
            </p:nvSpPr>
            <p:spPr bwMode="auto">
              <a:xfrm>
                <a:off x="1316708" y="288145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7" name="Isosceles Triangle 329"/>
              <p:cNvSpPr/>
              <p:nvPr/>
            </p:nvSpPr>
            <p:spPr bwMode="auto">
              <a:xfrm>
                <a:off x="1316708" y="3000547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48" name="Gruppieren 455"/>
          <p:cNvGrpSpPr/>
          <p:nvPr/>
        </p:nvGrpSpPr>
        <p:grpSpPr>
          <a:xfrm>
            <a:off x="6922311" y="3068312"/>
            <a:ext cx="1316182" cy="704636"/>
            <a:chOff x="1316708" y="2616277"/>
            <a:chExt cx="1243860" cy="665873"/>
          </a:xfrm>
        </p:grpSpPr>
        <p:sp>
          <p:nvSpPr>
            <p:cNvPr id="149" name="Rectangle 316"/>
            <p:cNvSpPr/>
            <p:nvPr/>
          </p:nvSpPr>
          <p:spPr bwMode="auto">
            <a:xfrm>
              <a:off x="1485086" y="3138150"/>
              <a:ext cx="907105" cy="144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txBody>
            <a:bodyPr lIns="35897" tIns="35897" rIns="35897" bIns="35897" anchor="ctr"/>
            <a:lstStyle/>
            <a:p>
              <a:pPr algn="ctr" defTabSz="765807">
                <a:spcBef>
                  <a:spcPct val="20000"/>
                </a:spcBef>
                <a:buClr>
                  <a:srgbClr val="F11A29"/>
                </a:buClr>
                <a:defRPr/>
              </a:pPr>
              <a:r>
                <a:rPr lang="en-ZA" sz="1097" dirty="0">
                  <a:solidFill>
                    <a:schemeClr val="bg1"/>
                  </a:solidFill>
                </a:rPr>
                <a:t>RO </a:t>
              </a:r>
            </a:p>
          </p:txBody>
        </p:sp>
        <p:grpSp>
          <p:nvGrpSpPr>
            <p:cNvPr id="150" name="Gruppieren 457"/>
            <p:cNvGrpSpPr/>
            <p:nvPr/>
          </p:nvGrpSpPr>
          <p:grpSpPr>
            <a:xfrm>
              <a:off x="1316708" y="2616277"/>
              <a:ext cx="1243860" cy="504000"/>
              <a:chOff x="1316708" y="2616277"/>
              <a:chExt cx="1243860" cy="504000"/>
            </a:xfrm>
          </p:grpSpPr>
          <p:sp>
            <p:nvSpPr>
              <p:cNvPr id="151" name="Rectangle 328"/>
              <p:cNvSpPr/>
              <p:nvPr/>
            </p:nvSpPr>
            <p:spPr bwMode="auto">
              <a:xfrm>
                <a:off x="1348079" y="2651003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2" name="Isosceles Triangle 329"/>
              <p:cNvSpPr/>
              <p:nvPr/>
            </p:nvSpPr>
            <p:spPr bwMode="auto">
              <a:xfrm>
                <a:off x="2524568" y="264268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3" name="Rectangle 328"/>
              <p:cNvSpPr/>
              <p:nvPr/>
            </p:nvSpPr>
            <p:spPr bwMode="auto">
              <a:xfrm>
                <a:off x="1348079" y="3010088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4" name="Isosceles Triangle 329"/>
              <p:cNvSpPr/>
              <p:nvPr/>
            </p:nvSpPr>
            <p:spPr bwMode="auto">
              <a:xfrm>
                <a:off x="2524568" y="3001766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5" name="Rectangle 328"/>
              <p:cNvSpPr/>
              <p:nvPr/>
            </p:nvSpPr>
            <p:spPr bwMode="auto">
              <a:xfrm>
                <a:off x="1348079" y="2771899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6" name="Isosceles Triangle 329"/>
              <p:cNvSpPr/>
              <p:nvPr/>
            </p:nvSpPr>
            <p:spPr bwMode="auto">
              <a:xfrm>
                <a:off x="2524568" y="2763577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7" name="Rectangle 328"/>
              <p:cNvSpPr/>
              <p:nvPr/>
            </p:nvSpPr>
            <p:spPr bwMode="auto">
              <a:xfrm>
                <a:off x="1348079" y="2890993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8" name="Isosceles Triangle 329"/>
              <p:cNvSpPr/>
              <p:nvPr/>
            </p:nvSpPr>
            <p:spPr bwMode="auto">
              <a:xfrm>
                <a:off x="2524568" y="288267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9" name="Rectangle 344"/>
              <p:cNvSpPr/>
              <p:nvPr/>
            </p:nvSpPr>
            <p:spPr bwMode="auto">
              <a:xfrm>
                <a:off x="2293553" y="2616277"/>
                <a:ext cx="50400" cy="504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0" name="Rectangle 343"/>
              <p:cNvSpPr/>
              <p:nvPr/>
            </p:nvSpPr>
            <p:spPr bwMode="auto">
              <a:xfrm>
                <a:off x="1523567" y="2616277"/>
                <a:ext cx="50400" cy="504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1" name="Isosceles Triangle 329"/>
              <p:cNvSpPr/>
              <p:nvPr/>
            </p:nvSpPr>
            <p:spPr bwMode="auto">
              <a:xfrm>
                <a:off x="1316708" y="264146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2" name="Isosceles Triangle 329"/>
              <p:cNvSpPr/>
              <p:nvPr/>
            </p:nvSpPr>
            <p:spPr bwMode="auto">
              <a:xfrm>
                <a:off x="1316708" y="2762359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3" name="Isosceles Triangle 329"/>
              <p:cNvSpPr/>
              <p:nvPr/>
            </p:nvSpPr>
            <p:spPr bwMode="auto">
              <a:xfrm>
                <a:off x="1316708" y="288145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4" name="Isosceles Triangle 329"/>
              <p:cNvSpPr/>
              <p:nvPr/>
            </p:nvSpPr>
            <p:spPr bwMode="auto">
              <a:xfrm>
                <a:off x="1316708" y="3000547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65" name="Gruppieren 472"/>
          <p:cNvGrpSpPr/>
          <p:nvPr/>
        </p:nvGrpSpPr>
        <p:grpSpPr>
          <a:xfrm>
            <a:off x="1009388" y="4489299"/>
            <a:ext cx="1316182" cy="704636"/>
            <a:chOff x="1316708" y="2616277"/>
            <a:chExt cx="1243860" cy="665873"/>
          </a:xfrm>
        </p:grpSpPr>
        <p:sp>
          <p:nvSpPr>
            <p:cNvPr id="166" name="Rectangle 316"/>
            <p:cNvSpPr/>
            <p:nvPr/>
          </p:nvSpPr>
          <p:spPr bwMode="auto">
            <a:xfrm>
              <a:off x="1485086" y="3138150"/>
              <a:ext cx="907105" cy="144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txBody>
            <a:bodyPr lIns="35897" tIns="35897" rIns="35897" bIns="35897" anchor="ctr"/>
            <a:lstStyle/>
            <a:p>
              <a:pPr algn="ctr" defTabSz="765807">
                <a:spcBef>
                  <a:spcPct val="20000"/>
                </a:spcBef>
                <a:buClr>
                  <a:srgbClr val="F11A29"/>
                </a:buClr>
                <a:defRPr/>
              </a:pPr>
              <a:r>
                <a:rPr lang="en-ZA" sz="1097" dirty="0">
                  <a:solidFill>
                    <a:schemeClr val="bg1"/>
                  </a:solidFill>
                </a:rPr>
                <a:t>RO</a:t>
              </a:r>
            </a:p>
          </p:txBody>
        </p:sp>
        <p:grpSp>
          <p:nvGrpSpPr>
            <p:cNvPr id="167" name="Gruppieren 474"/>
            <p:cNvGrpSpPr/>
            <p:nvPr/>
          </p:nvGrpSpPr>
          <p:grpSpPr>
            <a:xfrm>
              <a:off x="1316708" y="2616277"/>
              <a:ext cx="1243860" cy="504000"/>
              <a:chOff x="1316708" y="2616277"/>
              <a:chExt cx="1243860" cy="504000"/>
            </a:xfrm>
          </p:grpSpPr>
          <p:sp>
            <p:nvSpPr>
              <p:cNvPr id="168" name="Rectangle 328"/>
              <p:cNvSpPr/>
              <p:nvPr/>
            </p:nvSpPr>
            <p:spPr bwMode="auto">
              <a:xfrm>
                <a:off x="1348079" y="2651003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9" name="Isosceles Triangle 329"/>
              <p:cNvSpPr/>
              <p:nvPr/>
            </p:nvSpPr>
            <p:spPr bwMode="auto">
              <a:xfrm>
                <a:off x="2524568" y="264268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0" name="Rectangle 328"/>
              <p:cNvSpPr/>
              <p:nvPr/>
            </p:nvSpPr>
            <p:spPr bwMode="auto">
              <a:xfrm>
                <a:off x="1348079" y="3010088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1" name="Isosceles Triangle 329"/>
              <p:cNvSpPr/>
              <p:nvPr/>
            </p:nvSpPr>
            <p:spPr bwMode="auto">
              <a:xfrm>
                <a:off x="2524568" y="3001766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2" name="Rectangle 328"/>
              <p:cNvSpPr/>
              <p:nvPr/>
            </p:nvSpPr>
            <p:spPr bwMode="auto">
              <a:xfrm>
                <a:off x="1348079" y="2771899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3" name="Isosceles Triangle 329"/>
              <p:cNvSpPr/>
              <p:nvPr/>
            </p:nvSpPr>
            <p:spPr bwMode="auto">
              <a:xfrm>
                <a:off x="2524568" y="2763577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4" name="Rectangle 328"/>
              <p:cNvSpPr/>
              <p:nvPr/>
            </p:nvSpPr>
            <p:spPr bwMode="auto">
              <a:xfrm>
                <a:off x="1348079" y="2890993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5" name="Isosceles Triangle 329"/>
              <p:cNvSpPr/>
              <p:nvPr/>
            </p:nvSpPr>
            <p:spPr bwMode="auto">
              <a:xfrm>
                <a:off x="2524568" y="288267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6" name="Rectangle 344"/>
              <p:cNvSpPr/>
              <p:nvPr/>
            </p:nvSpPr>
            <p:spPr bwMode="auto">
              <a:xfrm>
                <a:off x="2293553" y="2616277"/>
                <a:ext cx="50400" cy="504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7" name="Rectangle 343"/>
              <p:cNvSpPr/>
              <p:nvPr/>
            </p:nvSpPr>
            <p:spPr bwMode="auto">
              <a:xfrm>
                <a:off x="1523567" y="2616277"/>
                <a:ext cx="50400" cy="504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8" name="Isosceles Triangle 329"/>
              <p:cNvSpPr/>
              <p:nvPr/>
            </p:nvSpPr>
            <p:spPr bwMode="auto">
              <a:xfrm>
                <a:off x="1316708" y="264146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9" name="Isosceles Triangle 329"/>
              <p:cNvSpPr/>
              <p:nvPr/>
            </p:nvSpPr>
            <p:spPr bwMode="auto">
              <a:xfrm>
                <a:off x="1316708" y="2762359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0" name="Isosceles Triangle 329"/>
              <p:cNvSpPr/>
              <p:nvPr/>
            </p:nvSpPr>
            <p:spPr bwMode="auto">
              <a:xfrm>
                <a:off x="1316708" y="288145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1" name="Isosceles Triangle 329"/>
              <p:cNvSpPr/>
              <p:nvPr/>
            </p:nvSpPr>
            <p:spPr bwMode="auto">
              <a:xfrm>
                <a:off x="1316708" y="3000547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82" name="Gruppieren 489"/>
          <p:cNvGrpSpPr/>
          <p:nvPr/>
        </p:nvGrpSpPr>
        <p:grpSpPr>
          <a:xfrm>
            <a:off x="6561462" y="4451881"/>
            <a:ext cx="1316182" cy="704636"/>
            <a:chOff x="1316708" y="2616277"/>
            <a:chExt cx="1243860" cy="665873"/>
          </a:xfrm>
        </p:grpSpPr>
        <p:sp>
          <p:nvSpPr>
            <p:cNvPr id="183" name="Rectangle 316"/>
            <p:cNvSpPr/>
            <p:nvPr/>
          </p:nvSpPr>
          <p:spPr bwMode="auto">
            <a:xfrm>
              <a:off x="1485086" y="3138150"/>
              <a:ext cx="907105" cy="144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txBody>
            <a:bodyPr lIns="35897" tIns="35897" rIns="35897" bIns="35897" anchor="ctr"/>
            <a:lstStyle/>
            <a:p>
              <a:pPr algn="ctr" defTabSz="765807">
                <a:spcBef>
                  <a:spcPct val="20000"/>
                </a:spcBef>
                <a:buClr>
                  <a:srgbClr val="F11A29"/>
                </a:buClr>
                <a:defRPr/>
              </a:pPr>
              <a:r>
                <a:rPr lang="en-ZA" sz="1097" dirty="0">
                  <a:solidFill>
                    <a:schemeClr val="bg1"/>
                  </a:solidFill>
                </a:rPr>
                <a:t>RO/NF</a:t>
              </a:r>
            </a:p>
          </p:txBody>
        </p:sp>
        <p:grpSp>
          <p:nvGrpSpPr>
            <p:cNvPr id="184" name="Gruppieren 491"/>
            <p:cNvGrpSpPr/>
            <p:nvPr/>
          </p:nvGrpSpPr>
          <p:grpSpPr>
            <a:xfrm>
              <a:off x="1316708" y="2616277"/>
              <a:ext cx="1243860" cy="504000"/>
              <a:chOff x="1316708" y="2616277"/>
              <a:chExt cx="1243860" cy="504000"/>
            </a:xfrm>
          </p:grpSpPr>
          <p:sp>
            <p:nvSpPr>
              <p:cNvPr id="185" name="Rectangle 328"/>
              <p:cNvSpPr/>
              <p:nvPr/>
            </p:nvSpPr>
            <p:spPr bwMode="auto">
              <a:xfrm>
                <a:off x="1348079" y="2651003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6" name="Isosceles Triangle 329"/>
              <p:cNvSpPr/>
              <p:nvPr/>
            </p:nvSpPr>
            <p:spPr bwMode="auto">
              <a:xfrm>
                <a:off x="2524568" y="264268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7" name="Rectangle 328"/>
              <p:cNvSpPr/>
              <p:nvPr/>
            </p:nvSpPr>
            <p:spPr bwMode="auto">
              <a:xfrm>
                <a:off x="1348079" y="3010088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8" name="Isosceles Triangle 329"/>
              <p:cNvSpPr/>
              <p:nvPr/>
            </p:nvSpPr>
            <p:spPr bwMode="auto">
              <a:xfrm>
                <a:off x="2524568" y="3001766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9" name="Rectangle 328"/>
              <p:cNvSpPr/>
              <p:nvPr/>
            </p:nvSpPr>
            <p:spPr bwMode="auto">
              <a:xfrm>
                <a:off x="1348079" y="2771899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0" name="Isosceles Triangle 329"/>
              <p:cNvSpPr/>
              <p:nvPr/>
            </p:nvSpPr>
            <p:spPr bwMode="auto">
              <a:xfrm>
                <a:off x="2524568" y="2763577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1" name="Rectangle 328"/>
              <p:cNvSpPr/>
              <p:nvPr/>
            </p:nvSpPr>
            <p:spPr bwMode="auto">
              <a:xfrm>
                <a:off x="1348079" y="2890993"/>
                <a:ext cx="1182259" cy="45719"/>
              </a:xfrm>
              <a:prstGeom prst="rect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2" name="Isosceles Triangle 329"/>
              <p:cNvSpPr/>
              <p:nvPr/>
            </p:nvSpPr>
            <p:spPr bwMode="auto">
              <a:xfrm>
                <a:off x="2524568" y="288267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3" name="Rectangle 344"/>
              <p:cNvSpPr/>
              <p:nvPr/>
            </p:nvSpPr>
            <p:spPr bwMode="auto">
              <a:xfrm>
                <a:off x="2293553" y="2616277"/>
                <a:ext cx="50400" cy="504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  <a:defRPr/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4" name="Rectangle 343"/>
              <p:cNvSpPr/>
              <p:nvPr/>
            </p:nvSpPr>
            <p:spPr bwMode="auto">
              <a:xfrm>
                <a:off x="1523567" y="2616277"/>
                <a:ext cx="50400" cy="50400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5" name="Isosceles Triangle 329"/>
              <p:cNvSpPr/>
              <p:nvPr/>
            </p:nvSpPr>
            <p:spPr bwMode="auto">
              <a:xfrm>
                <a:off x="1316708" y="264146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6" name="Isosceles Triangle 329"/>
              <p:cNvSpPr/>
              <p:nvPr/>
            </p:nvSpPr>
            <p:spPr bwMode="auto">
              <a:xfrm>
                <a:off x="1316708" y="2762359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7" name="Isosceles Triangle 329"/>
              <p:cNvSpPr/>
              <p:nvPr/>
            </p:nvSpPr>
            <p:spPr bwMode="auto">
              <a:xfrm>
                <a:off x="1316708" y="2881452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8" name="Isosceles Triangle 329"/>
              <p:cNvSpPr/>
              <p:nvPr/>
            </p:nvSpPr>
            <p:spPr bwMode="auto">
              <a:xfrm>
                <a:off x="1316708" y="3000547"/>
                <a:ext cx="36000" cy="64800"/>
              </a:xfrm>
              <a:prstGeom prst="flowChartAlternateProcess">
                <a:avLst/>
              </a:prstGeom>
              <a:gradFill flip="none" rotWithShape="1">
                <a:gsLst>
                  <a:gs pos="13000">
                    <a:schemeClr val="bg1">
                      <a:lumMod val="50000"/>
                    </a:schemeClr>
                  </a:gs>
                  <a:gs pos="48000">
                    <a:schemeClr val="tx1">
                      <a:lumMod val="65000"/>
                      <a:lumOff val="35000"/>
                    </a:schemeClr>
                  </a:gs>
                  <a:gs pos="98000">
                    <a:schemeClr val="bg1">
                      <a:lumMod val="5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p:spPr>
            <p:txBody>
              <a:bodyPr lIns="35897" tIns="35897" rIns="35897" bIns="35897"/>
              <a:lstStyle/>
              <a:p>
                <a:pPr algn="ctr" defTabSz="765807">
                  <a:spcBef>
                    <a:spcPct val="20000"/>
                  </a:spcBef>
                  <a:buClr>
                    <a:srgbClr val="F11A29"/>
                  </a:buClr>
                </a:pPr>
                <a:endParaRPr lang="en-ZA" sz="798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" name="Gruppieren 23">
            <a:extLst>
              <a:ext uri="{FF2B5EF4-FFF2-40B4-BE49-F238E27FC236}">
                <a16:creationId xmlns:a16="http://schemas.microsoft.com/office/drawing/2014/main" id="{277A6851-9E0C-737F-743F-EABB4F1E980A}"/>
              </a:ext>
            </a:extLst>
          </p:cNvPr>
          <p:cNvGrpSpPr/>
          <p:nvPr/>
        </p:nvGrpSpPr>
        <p:grpSpPr>
          <a:xfrm>
            <a:off x="1555699" y="5511229"/>
            <a:ext cx="663513" cy="426993"/>
            <a:chOff x="6744811" y="4678308"/>
            <a:chExt cx="627055" cy="403504"/>
          </a:xfrm>
        </p:grpSpPr>
        <p:grpSp>
          <p:nvGrpSpPr>
            <p:cNvPr id="223" name="Gruppieren 427">
              <a:extLst>
                <a:ext uri="{FF2B5EF4-FFF2-40B4-BE49-F238E27FC236}">
                  <a16:creationId xmlns:a16="http://schemas.microsoft.com/office/drawing/2014/main" id="{135B9355-56FA-F582-F274-3CE0CB72D729}"/>
                </a:ext>
              </a:extLst>
            </p:cNvPr>
            <p:cNvGrpSpPr/>
            <p:nvPr/>
          </p:nvGrpSpPr>
          <p:grpSpPr>
            <a:xfrm>
              <a:off x="7126562" y="4678308"/>
              <a:ext cx="245304" cy="403504"/>
              <a:chOff x="265229" y="1790144"/>
              <a:chExt cx="262640" cy="441362"/>
            </a:xfrm>
          </p:grpSpPr>
          <p:grpSp>
            <p:nvGrpSpPr>
              <p:cNvPr id="236" name="Group 80">
                <a:extLst>
                  <a:ext uri="{FF2B5EF4-FFF2-40B4-BE49-F238E27FC236}">
                    <a16:creationId xmlns:a16="http://schemas.microsoft.com/office/drawing/2014/main" id="{8EF8CB79-97D0-65B0-751B-D54F98036A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3648" y="2142880"/>
                <a:ext cx="245804" cy="88626"/>
                <a:chOff x="8178423" y="3453043"/>
                <a:chExt cx="160403" cy="55331"/>
              </a:xfrm>
            </p:grpSpPr>
            <p:cxnSp>
              <p:nvCxnSpPr>
                <p:cNvPr id="245" name="Straight Connector 88">
                  <a:extLst>
                    <a:ext uri="{FF2B5EF4-FFF2-40B4-BE49-F238E27FC236}">
                      <a16:creationId xmlns:a16="http://schemas.microsoft.com/office/drawing/2014/main" id="{78078B48-873E-078D-B0ED-D3FB812064BC}"/>
                    </a:ext>
                  </a:extLst>
                </p:cNvPr>
                <p:cNvCxnSpPr/>
                <p:nvPr/>
              </p:nvCxnSpPr>
              <p:spPr bwMode="auto">
                <a:xfrm>
                  <a:off x="8300334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6" name="Straight Connector 89">
                  <a:extLst>
                    <a:ext uri="{FF2B5EF4-FFF2-40B4-BE49-F238E27FC236}">
                      <a16:creationId xmlns:a16="http://schemas.microsoft.com/office/drawing/2014/main" id="{4611EDBE-1698-430D-4D2B-89A0026747B5}"/>
                    </a:ext>
                  </a:extLst>
                </p:cNvPr>
                <p:cNvCxnSpPr/>
                <p:nvPr/>
              </p:nvCxnSpPr>
              <p:spPr bwMode="auto">
                <a:xfrm flipH="1">
                  <a:off x="8178996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237" name="Oval 82">
                <a:extLst>
                  <a:ext uri="{FF2B5EF4-FFF2-40B4-BE49-F238E27FC236}">
                    <a16:creationId xmlns:a16="http://schemas.microsoft.com/office/drawing/2014/main" id="{5C25D9A8-6522-78EC-02D6-C7DFE460D1E9}"/>
                  </a:ext>
                </a:extLst>
              </p:cNvPr>
              <p:cNvSpPr/>
              <p:nvPr/>
            </p:nvSpPr>
            <p:spPr bwMode="auto">
              <a:xfrm>
                <a:off x="274527" y="1790144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38" name="Oval 83">
                <a:extLst>
                  <a:ext uri="{FF2B5EF4-FFF2-40B4-BE49-F238E27FC236}">
                    <a16:creationId xmlns:a16="http://schemas.microsoft.com/office/drawing/2014/main" id="{17F1BF38-741A-2C88-B8C9-0E62B2204024}"/>
                  </a:ext>
                </a:extLst>
              </p:cNvPr>
              <p:cNvSpPr/>
              <p:nvPr/>
            </p:nvSpPr>
            <p:spPr bwMode="auto">
              <a:xfrm>
                <a:off x="274527" y="2087880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39" name="Flowchart: Process 81">
                <a:extLst>
                  <a:ext uri="{FF2B5EF4-FFF2-40B4-BE49-F238E27FC236}">
                    <a16:creationId xmlns:a16="http://schemas.microsoft.com/office/drawing/2014/main" id="{C0C31AD2-03F9-47EA-CB09-FFEA19E4538E}"/>
                  </a:ext>
                </a:extLst>
              </p:cNvPr>
              <p:cNvSpPr/>
              <p:nvPr/>
            </p:nvSpPr>
            <p:spPr bwMode="auto">
              <a:xfrm>
                <a:off x="274527" y="1826641"/>
                <a:ext cx="244046" cy="297736"/>
              </a:xfrm>
              <a:prstGeom prst="flowChartProcess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40" name="Straight Connector 86">
                <a:extLst>
                  <a:ext uri="{FF2B5EF4-FFF2-40B4-BE49-F238E27FC236}">
                    <a16:creationId xmlns:a16="http://schemas.microsoft.com/office/drawing/2014/main" id="{3A769E5B-3B94-5059-1A00-F5013987F67E}"/>
                  </a:ext>
                </a:extLst>
              </p:cNvPr>
              <p:cNvCxnSpPr/>
              <p:nvPr/>
            </p:nvCxnSpPr>
            <p:spPr bwMode="auto">
              <a:xfrm>
                <a:off x="265229" y="1857375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sp>
            <p:nvSpPr>
              <p:cNvPr id="241" name="Rectangle 85">
                <a:extLst>
                  <a:ext uri="{FF2B5EF4-FFF2-40B4-BE49-F238E27FC236}">
                    <a16:creationId xmlns:a16="http://schemas.microsoft.com/office/drawing/2014/main" id="{56BB66A9-4EA2-D987-1D0E-FD3EDF88FA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878" y="1928114"/>
                <a:ext cx="121695" cy="94349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7692" tIns="107692" rIns="107692" bIns="107692"/>
              <a:lstStyle>
                <a:lvl1pPr marL="180975" indent="-180975" defTabSz="723900" eaLnBrk="0" hangingPunct="0">
                  <a:spcBef>
                    <a:spcPct val="50000"/>
                  </a:spcBef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–"/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 Unicode MS" pitchFamily="34" charset="-128"/>
                  <a:buChar char="&gt;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</a:pPr>
                <a:endParaRPr lang="en-ZA" altLang="pl-PL" sz="1795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42" name="Straight Connector 87">
                <a:extLst>
                  <a:ext uri="{FF2B5EF4-FFF2-40B4-BE49-F238E27FC236}">
                    <a16:creationId xmlns:a16="http://schemas.microsoft.com/office/drawing/2014/main" id="{E9BFF224-1F1C-08D9-3ED1-F21862F531E7}"/>
                  </a:ext>
                </a:extLst>
              </p:cNvPr>
              <p:cNvCxnSpPr/>
              <p:nvPr/>
            </p:nvCxnSpPr>
            <p:spPr bwMode="auto">
              <a:xfrm>
                <a:off x="274527" y="1872742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3" name="Straight Connector 84">
                <a:extLst>
                  <a:ext uri="{FF2B5EF4-FFF2-40B4-BE49-F238E27FC236}">
                    <a16:creationId xmlns:a16="http://schemas.microsoft.com/office/drawing/2014/main" id="{415BC420-B910-535C-4E83-5BC9B88B2677}"/>
                  </a:ext>
                </a:extLst>
              </p:cNvPr>
              <p:cNvCxnSpPr/>
              <p:nvPr/>
            </p:nvCxnSpPr>
            <p:spPr bwMode="auto">
              <a:xfrm>
                <a:off x="274527" y="2087880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4" name="Straight Connector 79">
                <a:extLst>
                  <a:ext uri="{FF2B5EF4-FFF2-40B4-BE49-F238E27FC236}">
                    <a16:creationId xmlns:a16="http://schemas.microsoft.com/office/drawing/2014/main" id="{DB9228AF-92C0-B8F9-A14D-54A642BF71D9}"/>
                  </a:ext>
                </a:extLst>
              </p:cNvPr>
              <p:cNvCxnSpPr/>
              <p:nvPr/>
            </p:nvCxnSpPr>
            <p:spPr bwMode="auto">
              <a:xfrm>
                <a:off x="265229" y="2107089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4" name="Gruppieren 428">
              <a:extLst>
                <a:ext uri="{FF2B5EF4-FFF2-40B4-BE49-F238E27FC236}">
                  <a16:creationId xmlns:a16="http://schemas.microsoft.com/office/drawing/2014/main" id="{53177FF1-5894-3827-07BE-1CD298ABF934}"/>
                </a:ext>
              </a:extLst>
            </p:cNvPr>
            <p:cNvGrpSpPr/>
            <p:nvPr/>
          </p:nvGrpSpPr>
          <p:grpSpPr>
            <a:xfrm>
              <a:off x="6744811" y="4678308"/>
              <a:ext cx="245304" cy="403504"/>
              <a:chOff x="265229" y="1790144"/>
              <a:chExt cx="262640" cy="441362"/>
            </a:xfrm>
          </p:grpSpPr>
          <p:grpSp>
            <p:nvGrpSpPr>
              <p:cNvPr id="225" name="Group 80">
                <a:extLst>
                  <a:ext uri="{FF2B5EF4-FFF2-40B4-BE49-F238E27FC236}">
                    <a16:creationId xmlns:a16="http://schemas.microsoft.com/office/drawing/2014/main" id="{7655D8D5-15E5-75C7-C7B7-ED2342988B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3648" y="2142880"/>
                <a:ext cx="245804" cy="88626"/>
                <a:chOff x="8178423" y="3453043"/>
                <a:chExt cx="160403" cy="55331"/>
              </a:xfrm>
            </p:grpSpPr>
            <p:cxnSp>
              <p:nvCxnSpPr>
                <p:cNvPr id="234" name="Straight Connector 88">
                  <a:extLst>
                    <a:ext uri="{FF2B5EF4-FFF2-40B4-BE49-F238E27FC236}">
                      <a16:creationId xmlns:a16="http://schemas.microsoft.com/office/drawing/2014/main" id="{56BAFA66-4140-C276-9E66-FAB293559A8C}"/>
                    </a:ext>
                  </a:extLst>
                </p:cNvPr>
                <p:cNvCxnSpPr/>
                <p:nvPr/>
              </p:nvCxnSpPr>
              <p:spPr bwMode="auto">
                <a:xfrm>
                  <a:off x="8300334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5" name="Straight Connector 89">
                  <a:extLst>
                    <a:ext uri="{FF2B5EF4-FFF2-40B4-BE49-F238E27FC236}">
                      <a16:creationId xmlns:a16="http://schemas.microsoft.com/office/drawing/2014/main" id="{9F748C7E-8B96-A65A-16DF-092E5A15A4B6}"/>
                    </a:ext>
                  </a:extLst>
                </p:cNvPr>
                <p:cNvCxnSpPr/>
                <p:nvPr/>
              </p:nvCxnSpPr>
              <p:spPr bwMode="auto">
                <a:xfrm flipH="1">
                  <a:off x="8178996" y="3453483"/>
                  <a:ext cx="37918" cy="55166"/>
                </a:xfrm>
                <a:prstGeom prst="line">
                  <a:avLst/>
                </a:prstGeom>
                <a:solidFill>
                  <a:srgbClr val="00CCFF"/>
                </a:solidFill>
                <a:ln w="2857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226" name="Oval 82">
                <a:extLst>
                  <a:ext uri="{FF2B5EF4-FFF2-40B4-BE49-F238E27FC236}">
                    <a16:creationId xmlns:a16="http://schemas.microsoft.com/office/drawing/2014/main" id="{8C2D4FBC-A355-14EA-C82E-F9EC95AF1F41}"/>
                  </a:ext>
                </a:extLst>
              </p:cNvPr>
              <p:cNvSpPr/>
              <p:nvPr/>
            </p:nvSpPr>
            <p:spPr bwMode="auto">
              <a:xfrm>
                <a:off x="274527" y="1790144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27" name="Oval 83">
                <a:extLst>
                  <a:ext uri="{FF2B5EF4-FFF2-40B4-BE49-F238E27FC236}">
                    <a16:creationId xmlns:a16="http://schemas.microsoft.com/office/drawing/2014/main" id="{AF62A7A4-210F-144E-B83F-D936C2052CA6}"/>
                  </a:ext>
                </a:extLst>
              </p:cNvPr>
              <p:cNvSpPr/>
              <p:nvPr/>
            </p:nvSpPr>
            <p:spPr bwMode="auto">
              <a:xfrm>
                <a:off x="274527" y="2087880"/>
                <a:ext cx="244046" cy="7299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28" name="Flowchart: Process 81">
                <a:extLst>
                  <a:ext uri="{FF2B5EF4-FFF2-40B4-BE49-F238E27FC236}">
                    <a16:creationId xmlns:a16="http://schemas.microsoft.com/office/drawing/2014/main" id="{1CBEC684-ACAE-ED6A-F16C-2178EFBB30DC}"/>
                  </a:ext>
                </a:extLst>
              </p:cNvPr>
              <p:cNvSpPr/>
              <p:nvPr/>
            </p:nvSpPr>
            <p:spPr bwMode="auto">
              <a:xfrm>
                <a:off x="274527" y="1826641"/>
                <a:ext cx="244046" cy="297736"/>
              </a:xfrm>
              <a:prstGeom prst="flowChartProcess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p:spPr>
            <p:txBody>
              <a:bodyPr lIns="107692" tIns="107692" rIns="107692" bIns="107692"/>
              <a:lstStyle/>
              <a:p>
                <a:pPr marL="191452" indent="-191452" defTabSz="765807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  <a:defRPr/>
                </a:pPr>
                <a:endParaRPr lang="en-ZA" sz="1795" dirty="0" err="1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29" name="Straight Connector 86">
                <a:extLst>
                  <a:ext uri="{FF2B5EF4-FFF2-40B4-BE49-F238E27FC236}">
                    <a16:creationId xmlns:a16="http://schemas.microsoft.com/office/drawing/2014/main" id="{E4CC1CA4-CBC7-EA31-8D41-BF8EAE369C7D}"/>
                  </a:ext>
                </a:extLst>
              </p:cNvPr>
              <p:cNvCxnSpPr/>
              <p:nvPr/>
            </p:nvCxnSpPr>
            <p:spPr bwMode="auto">
              <a:xfrm>
                <a:off x="265229" y="1857375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sp>
            <p:nvSpPr>
              <p:cNvPr id="230" name="Rectangle 85">
                <a:extLst>
                  <a:ext uri="{FF2B5EF4-FFF2-40B4-BE49-F238E27FC236}">
                    <a16:creationId xmlns:a16="http://schemas.microsoft.com/office/drawing/2014/main" id="{5414E7C3-0B1C-81E9-4F9E-B616E5DA44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878" y="1928114"/>
                <a:ext cx="121695" cy="94349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7692" tIns="107692" rIns="107692" bIns="107692"/>
              <a:lstStyle>
                <a:lvl1pPr marL="180975" indent="-180975" defTabSz="723900" eaLnBrk="0" hangingPunct="0">
                  <a:spcBef>
                    <a:spcPct val="50000"/>
                  </a:spcBef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–"/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 Unicode MS" pitchFamily="34" charset="-128"/>
                  <a:buChar char="&gt;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723900" eaLnBrk="0" hangingPunct="0">
                  <a:spcBef>
                    <a:spcPct val="50000"/>
                  </a:spcBef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7239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Clr>
                    <a:srgbClr val="F11A29"/>
                  </a:buClr>
                  <a:buFont typeface="Wingdings" pitchFamily="2" charset="2"/>
                  <a:buChar char="§"/>
                </a:pPr>
                <a:endParaRPr lang="en-ZA" altLang="pl-PL" sz="1795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31" name="Straight Connector 87">
                <a:extLst>
                  <a:ext uri="{FF2B5EF4-FFF2-40B4-BE49-F238E27FC236}">
                    <a16:creationId xmlns:a16="http://schemas.microsoft.com/office/drawing/2014/main" id="{18C76F7B-CE0A-D82D-C20C-FC637F762DD8}"/>
                  </a:ext>
                </a:extLst>
              </p:cNvPr>
              <p:cNvCxnSpPr/>
              <p:nvPr/>
            </p:nvCxnSpPr>
            <p:spPr bwMode="auto">
              <a:xfrm>
                <a:off x="274527" y="1872742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2" name="Straight Connector 84">
                <a:extLst>
                  <a:ext uri="{FF2B5EF4-FFF2-40B4-BE49-F238E27FC236}">
                    <a16:creationId xmlns:a16="http://schemas.microsoft.com/office/drawing/2014/main" id="{F0A70F2F-CE39-C887-5A40-82F7EAEE3CBB}"/>
                  </a:ext>
                </a:extLst>
              </p:cNvPr>
              <p:cNvCxnSpPr/>
              <p:nvPr/>
            </p:nvCxnSpPr>
            <p:spPr bwMode="auto">
              <a:xfrm>
                <a:off x="274527" y="2087880"/>
                <a:ext cx="244046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3" name="Straight Connector 79">
                <a:extLst>
                  <a:ext uri="{FF2B5EF4-FFF2-40B4-BE49-F238E27FC236}">
                    <a16:creationId xmlns:a16="http://schemas.microsoft.com/office/drawing/2014/main" id="{4BA9E777-7AAB-5063-04F8-B224340332EF}"/>
                  </a:ext>
                </a:extLst>
              </p:cNvPr>
              <p:cNvCxnSpPr/>
              <p:nvPr/>
            </p:nvCxnSpPr>
            <p:spPr bwMode="auto">
              <a:xfrm>
                <a:off x="265229" y="2107089"/>
                <a:ext cx="262640" cy="0"/>
              </a:xfrm>
              <a:prstGeom prst="line">
                <a:avLst/>
              </a:prstGeom>
              <a:solidFill>
                <a:srgbClr val="00CCFF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247" name="Textfeld 138">
            <a:extLst>
              <a:ext uri="{FF2B5EF4-FFF2-40B4-BE49-F238E27FC236}">
                <a16:creationId xmlns:a16="http://schemas.microsoft.com/office/drawing/2014/main" id="{769C1D53-767D-2B81-194B-5ABA23E8CFEB}"/>
              </a:ext>
            </a:extLst>
          </p:cNvPr>
          <p:cNvSpPr txBox="1"/>
          <p:nvPr/>
        </p:nvSpPr>
        <p:spPr>
          <a:xfrm>
            <a:off x="7372287" y="6077219"/>
            <a:ext cx="740802" cy="404560"/>
          </a:xfrm>
          <a:prstGeom prst="rect">
            <a:avLst/>
          </a:prstGeom>
          <a:noFill/>
        </p:spPr>
        <p:txBody>
          <a:bodyPr wrap="square" lIns="96738" tIns="48368" rIns="96738" bIns="48368" rtlCol="0">
            <a:spAutoFit/>
          </a:bodyPr>
          <a:lstStyle/>
          <a:p>
            <a:r>
              <a:rPr lang="en-US" sz="997" dirty="0">
                <a:solidFill>
                  <a:srgbClr val="000000"/>
                </a:solidFill>
              </a:rPr>
              <a:t>Treated Water</a:t>
            </a:r>
          </a:p>
        </p:txBody>
      </p:sp>
      <p:pic>
        <p:nvPicPr>
          <p:cNvPr id="249" name="Picture 248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3D2A2180-773D-9070-A3AF-656274ACAE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8398" y="1036495"/>
            <a:ext cx="1525123" cy="52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87499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193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sowjanya pasupuleti</dc:creator>
  <cp:lastModifiedBy>sowjanya pasupuleti</cp:lastModifiedBy>
  <cp:revision>2</cp:revision>
  <dcterms:created xsi:type="dcterms:W3CDTF">2024-05-15T06:30:40Z</dcterms:created>
  <dcterms:modified xsi:type="dcterms:W3CDTF">2024-05-15T06:59:11Z</dcterms:modified>
</cp:coreProperties>
</file>