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9"/>
  </p:notesMasterIdLst>
  <p:handoutMasterIdLst>
    <p:handoutMasterId r:id="rId20"/>
  </p:handoutMasterIdLst>
  <p:sldIdLst>
    <p:sldId id="257" r:id="rId2"/>
    <p:sldId id="258" r:id="rId3"/>
    <p:sldId id="259" r:id="rId4"/>
    <p:sldId id="262" r:id="rId5"/>
    <p:sldId id="276" r:id="rId6"/>
    <p:sldId id="278" r:id="rId7"/>
    <p:sldId id="281" r:id="rId8"/>
    <p:sldId id="279" r:id="rId9"/>
    <p:sldId id="261" r:id="rId10"/>
    <p:sldId id="274" r:id="rId11"/>
    <p:sldId id="277" r:id="rId12"/>
    <p:sldId id="273" r:id="rId13"/>
    <p:sldId id="272" r:id="rId14"/>
    <p:sldId id="271" r:id="rId15"/>
    <p:sldId id="270" r:id="rId16"/>
    <p:sldId id="282" r:id="rId17"/>
    <p:sldId id="28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FB3FE1-C7A8-4F79-AAB2-9048B520CCB1}" v="13" dt="2018-10-30T13:53:41.7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0" autoAdjust="0"/>
    <p:restoredTop sz="86491" autoAdjust="0"/>
  </p:normalViewPr>
  <p:slideViewPr>
    <p:cSldViewPr>
      <p:cViewPr varScale="1">
        <p:scale>
          <a:sx n="119" d="100"/>
          <a:sy n="119" d="100"/>
        </p:scale>
        <p:origin x="2064" y="108"/>
      </p:cViewPr>
      <p:guideLst>
        <p:guide orient="horz" pos="2160"/>
        <p:guide pos="2880"/>
      </p:guideLst>
    </p:cSldViewPr>
  </p:slideViewPr>
  <p:outlineViewPr>
    <p:cViewPr>
      <p:scale>
        <a:sx n="33" d="100"/>
        <a:sy n="33" d="100"/>
      </p:scale>
      <p:origin x="342" y="9565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Wilson" userId="7d979448-5d7e-410e-8bd0-c01f9a5a5836" providerId="ADAL" clId="{24FB3FE1-C7A8-4F79-AAB2-9048B520CCB1}"/>
    <pc:docChg chg="modSld modMainMaster">
      <pc:chgData name="Sean Wilson" userId="7d979448-5d7e-410e-8bd0-c01f9a5a5836" providerId="ADAL" clId="{24FB3FE1-C7A8-4F79-AAB2-9048B520CCB1}" dt="2018-10-30T13:53:41.721" v="12"/>
      <pc:docMkLst>
        <pc:docMk/>
      </pc:docMkLst>
      <pc:sldChg chg="modTransition">
        <pc:chgData name="Sean Wilson" userId="7d979448-5d7e-410e-8bd0-c01f9a5a5836" providerId="ADAL" clId="{24FB3FE1-C7A8-4F79-AAB2-9048B520CCB1}" dt="2018-10-30T13:53:41.721" v="12"/>
        <pc:sldMkLst>
          <pc:docMk/>
          <pc:sldMk cId="0" sldId="257"/>
        </pc:sldMkLst>
      </pc:sldChg>
      <pc:sldChg chg="modTransition">
        <pc:chgData name="Sean Wilson" userId="7d979448-5d7e-410e-8bd0-c01f9a5a5836" providerId="ADAL" clId="{24FB3FE1-C7A8-4F79-AAB2-9048B520CCB1}" dt="2018-10-30T13:53:41.721" v="12"/>
        <pc:sldMkLst>
          <pc:docMk/>
          <pc:sldMk cId="0" sldId="258"/>
        </pc:sldMkLst>
      </pc:sldChg>
      <pc:sldChg chg="modTransition">
        <pc:chgData name="Sean Wilson" userId="7d979448-5d7e-410e-8bd0-c01f9a5a5836" providerId="ADAL" clId="{24FB3FE1-C7A8-4F79-AAB2-9048B520CCB1}" dt="2018-10-30T13:53:41.721" v="12"/>
        <pc:sldMkLst>
          <pc:docMk/>
          <pc:sldMk cId="0" sldId="259"/>
        </pc:sldMkLst>
      </pc:sldChg>
      <pc:sldChg chg="modTransition">
        <pc:chgData name="Sean Wilson" userId="7d979448-5d7e-410e-8bd0-c01f9a5a5836" providerId="ADAL" clId="{24FB3FE1-C7A8-4F79-AAB2-9048B520CCB1}" dt="2018-10-30T13:53:41.721" v="12"/>
        <pc:sldMkLst>
          <pc:docMk/>
          <pc:sldMk cId="0" sldId="261"/>
        </pc:sldMkLst>
      </pc:sldChg>
      <pc:sldChg chg="modTransition">
        <pc:chgData name="Sean Wilson" userId="7d979448-5d7e-410e-8bd0-c01f9a5a5836" providerId="ADAL" clId="{24FB3FE1-C7A8-4F79-AAB2-9048B520CCB1}" dt="2018-10-30T13:53:41.721" v="12"/>
        <pc:sldMkLst>
          <pc:docMk/>
          <pc:sldMk cId="0" sldId="262"/>
        </pc:sldMkLst>
      </pc:sldChg>
      <pc:sldChg chg="modTransition">
        <pc:chgData name="Sean Wilson" userId="7d979448-5d7e-410e-8bd0-c01f9a5a5836" providerId="ADAL" clId="{24FB3FE1-C7A8-4F79-AAB2-9048B520CCB1}" dt="2018-10-30T13:53:41.721" v="12"/>
        <pc:sldMkLst>
          <pc:docMk/>
          <pc:sldMk cId="0" sldId="270"/>
        </pc:sldMkLst>
      </pc:sldChg>
      <pc:sldChg chg="modTransition">
        <pc:chgData name="Sean Wilson" userId="7d979448-5d7e-410e-8bd0-c01f9a5a5836" providerId="ADAL" clId="{24FB3FE1-C7A8-4F79-AAB2-9048B520CCB1}" dt="2018-10-30T13:53:41.721" v="12"/>
        <pc:sldMkLst>
          <pc:docMk/>
          <pc:sldMk cId="0" sldId="271"/>
        </pc:sldMkLst>
      </pc:sldChg>
      <pc:sldChg chg="modTransition">
        <pc:chgData name="Sean Wilson" userId="7d979448-5d7e-410e-8bd0-c01f9a5a5836" providerId="ADAL" clId="{24FB3FE1-C7A8-4F79-AAB2-9048B520CCB1}" dt="2018-10-30T13:53:41.721" v="12"/>
        <pc:sldMkLst>
          <pc:docMk/>
          <pc:sldMk cId="0" sldId="272"/>
        </pc:sldMkLst>
      </pc:sldChg>
      <pc:sldChg chg="modTransition">
        <pc:chgData name="Sean Wilson" userId="7d979448-5d7e-410e-8bd0-c01f9a5a5836" providerId="ADAL" clId="{24FB3FE1-C7A8-4F79-AAB2-9048B520CCB1}" dt="2018-10-30T13:53:41.721" v="12"/>
        <pc:sldMkLst>
          <pc:docMk/>
          <pc:sldMk cId="0" sldId="273"/>
        </pc:sldMkLst>
      </pc:sldChg>
      <pc:sldChg chg="modTransition">
        <pc:chgData name="Sean Wilson" userId="7d979448-5d7e-410e-8bd0-c01f9a5a5836" providerId="ADAL" clId="{24FB3FE1-C7A8-4F79-AAB2-9048B520CCB1}" dt="2018-10-30T13:53:41.721" v="12"/>
        <pc:sldMkLst>
          <pc:docMk/>
          <pc:sldMk cId="0" sldId="274"/>
        </pc:sldMkLst>
      </pc:sldChg>
      <pc:sldChg chg="modTransition">
        <pc:chgData name="Sean Wilson" userId="7d979448-5d7e-410e-8bd0-c01f9a5a5836" providerId="ADAL" clId="{24FB3FE1-C7A8-4F79-AAB2-9048B520CCB1}" dt="2018-10-30T13:53:41.721" v="12"/>
        <pc:sldMkLst>
          <pc:docMk/>
          <pc:sldMk cId="0" sldId="276"/>
        </pc:sldMkLst>
      </pc:sldChg>
      <pc:sldChg chg="modTransition">
        <pc:chgData name="Sean Wilson" userId="7d979448-5d7e-410e-8bd0-c01f9a5a5836" providerId="ADAL" clId="{24FB3FE1-C7A8-4F79-AAB2-9048B520CCB1}" dt="2018-10-30T13:53:41.721" v="12"/>
        <pc:sldMkLst>
          <pc:docMk/>
          <pc:sldMk cId="0" sldId="277"/>
        </pc:sldMkLst>
      </pc:sldChg>
      <pc:sldChg chg="modTransition">
        <pc:chgData name="Sean Wilson" userId="7d979448-5d7e-410e-8bd0-c01f9a5a5836" providerId="ADAL" clId="{24FB3FE1-C7A8-4F79-AAB2-9048B520CCB1}" dt="2018-10-30T13:53:41.721" v="12"/>
        <pc:sldMkLst>
          <pc:docMk/>
          <pc:sldMk cId="0" sldId="278"/>
        </pc:sldMkLst>
      </pc:sldChg>
      <pc:sldChg chg="modTransition">
        <pc:chgData name="Sean Wilson" userId="7d979448-5d7e-410e-8bd0-c01f9a5a5836" providerId="ADAL" clId="{24FB3FE1-C7A8-4F79-AAB2-9048B520CCB1}" dt="2018-10-30T13:53:41.721" v="12"/>
        <pc:sldMkLst>
          <pc:docMk/>
          <pc:sldMk cId="0" sldId="279"/>
        </pc:sldMkLst>
      </pc:sldChg>
      <pc:sldChg chg="modTransition">
        <pc:chgData name="Sean Wilson" userId="7d979448-5d7e-410e-8bd0-c01f9a5a5836" providerId="ADAL" clId="{24FB3FE1-C7A8-4F79-AAB2-9048B520CCB1}" dt="2018-10-30T13:53:41.721" v="12"/>
        <pc:sldMkLst>
          <pc:docMk/>
          <pc:sldMk cId="0" sldId="281"/>
        </pc:sldMkLst>
      </pc:sldChg>
      <pc:sldChg chg="modTransition">
        <pc:chgData name="Sean Wilson" userId="7d979448-5d7e-410e-8bd0-c01f9a5a5836" providerId="ADAL" clId="{24FB3FE1-C7A8-4F79-AAB2-9048B520CCB1}" dt="2018-10-30T13:53:41.721" v="12"/>
        <pc:sldMkLst>
          <pc:docMk/>
          <pc:sldMk cId="0" sldId="282"/>
        </pc:sldMkLst>
      </pc:sldChg>
      <pc:sldChg chg="modTransition">
        <pc:chgData name="Sean Wilson" userId="7d979448-5d7e-410e-8bd0-c01f9a5a5836" providerId="ADAL" clId="{24FB3FE1-C7A8-4F79-AAB2-9048B520CCB1}" dt="2018-10-30T13:53:41.721" v="12"/>
        <pc:sldMkLst>
          <pc:docMk/>
          <pc:sldMk cId="0" sldId="283"/>
        </pc:sldMkLst>
      </pc:sldChg>
      <pc:sldMasterChg chg="modTransition modSldLayout">
        <pc:chgData name="Sean Wilson" userId="7d979448-5d7e-410e-8bd0-c01f9a5a5836" providerId="ADAL" clId="{24FB3FE1-C7A8-4F79-AAB2-9048B520CCB1}" dt="2018-10-30T13:53:41.721" v="12"/>
        <pc:sldMasterMkLst>
          <pc:docMk/>
          <pc:sldMasterMk cId="0" sldId="2147483840"/>
        </pc:sldMasterMkLst>
        <pc:sldLayoutChg chg="modTransition">
          <pc:chgData name="Sean Wilson" userId="7d979448-5d7e-410e-8bd0-c01f9a5a5836" providerId="ADAL" clId="{24FB3FE1-C7A8-4F79-AAB2-9048B520CCB1}" dt="2018-10-30T13:53:41.721" v="12"/>
          <pc:sldLayoutMkLst>
            <pc:docMk/>
            <pc:sldMasterMk cId="0" sldId="2147483840"/>
            <pc:sldLayoutMk cId="0" sldId="2147483841"/>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2"/>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3"/>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4"/>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5"/>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6"/>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7"/>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8"/>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49"/>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50"/>
          </pc:sldLayoutMkLst>
        </pc:sldLayoutChg>
        <pc:sldLayoutChg chg="modTransition">
          <pc:chgData name="Sean Wilson" userId="7d979448-5d7e-410e-8bd0-c01f9a5a5836" providerId="ADAL" clId="{24FB3FE1-C7A8-4F79-AAB2-9048B520CCB1}" dt="2018-10-30T13:53:41.721" v="12"/>
          <pc:sldLayoutMkLst>
            <pc:docMk/>
            <pc:sldMasterMk cId="0" sldId="2147483840"/>
            <pc:sldLayoutMk cId="0" sldId="214748385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9C71C49-2DAA-4681-B7F0-43FF21FDF2F3}" type="datetimeFigureOut">
              <a:rPr lang="en-US" smtClean="0"/>
              <a:pPr/>
              <a:t>10/30/2018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r>
              <a:rPr lang="en-US"/>
              <a:t>DRAFT VERSION.  NOT APPROVED.  </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8124BC2-41D1-4916-96BE-D1885399B6E1}"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183A839-E62C-46BD-9AD0-2C2B04E497DB}" type="datetimeFigureOut">
              <a:rPr lang="en-US" smtClean="0"/>
              <a:pPr/>
              <a:t>10/30/2018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DRAFT VERSION.  NOT APPROVED.  </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FD3766C-41D0-4BD5-A3DC-979E8197F332}"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FD3766C-41D0-4BD5-A3DC-979E8197F332}" type="slidenum">
              <a:rPr lang="en-US" smtClean="0"/>
              <a:pPr/>
              <a:t>1</a:t>
            </a:fld>
            <a:endParaRPr lang="en-US"/>
          </a:p>
        </p:txBody>
      </p:sp>
      <p:sp>
        <p:nvSpPr>
          <p:cNvPr id="5" name="Footer Placeholder 4"/>
          <p:cNvSpPr>
            <a:spLocks noGrp="1"/>
          </p:cNvSpPr>
          <p:nvPr>
            <p:ph type="ftr" sz="quarter" idx="11"/>
          </p:nvPr>
        </p:nvSpPr>
        <p:spPr/>
        <p:txBody>
          <a:bodyPr/>
          <a:lstStyle/>
          <a:p>
            <a:r>
              <a:rPr lang="en-US"/>
              <a:t>DRAFT VERSION.  NOT APPROVED.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D3766C-41D0-4BD5-A3DC-979E8197F332}" type="slidenum">
              <a:rPr lang="en-US" smtClean="0"/>
              <a:pPr/>
              <a:t>14</a:t>
            </a:fld>
            <a:endParaRPr lang="en-US"/>
          </a:p>
        </p:txBody>
      </p:sp>
      <p:sp>
        <p:nvSpPr>
          <p:cNvPr id="5" name="Footer Placeholder 4"/>
          <p:cNvSpPr>
            <a:spLocks noGrp="1"/>
          </p:cNvSpPr>
          <p:nvPr>
            <p:ph type="ftr" sz="quarter" idx="11"/>
          </p:nvPr>
        </p:nvSpPr>
        <p:spPr/>
        <p:txBody>
          <a:bodyPr/>
          <a:lstStyle/>
          <a:p>
            <a:r>
              <a:rPr lang="en-US"/>
              <a:t>DRAFT VERSION.  NOT APPROVED.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25418C2-FFC7-421D-B356-66022F498FF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418C2-FFC7-421D-B356-66022F498FF1}"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418C2-FFC7-421D-B356-66022F498FF1}"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418C2-FFC7-421D-B356-66022F498FF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25418C2-FFC7-421D-B356-66022F498FF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418C2-FFC7-421D-B356-66022F498FF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5418C2-FFC7-421D-B356-66022F498FF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5418C2-FFC7-421D-B356-66022F498FF1}"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5418C2-FFC7-421D-B356-66022F498FF1}"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418C2-FFC7-421D-B356-66022F498FF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E7A1005-2946-4C33-A373-06F449B403C5}" type="datetimeFigureOut">
              <a:rPr lang="en-US" smtClean="0"/>
              <a:pPr/>
              <a:t>10/30/2018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25418C2-FFC7-421D-B356-66022F498FF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E7A1005-2946-4C33-A373-06F449B403C5}" type="datetimeFigureOut">
              <a:rPr lang="en-US" smtClean="0"/>
              <a:pPr/>
              <a:t>10/30/2018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25418C2-FFC7-421D-B356-66022F498F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www.kansashealthmatters.org/modules.php?op=modload&amp;name=NS-Indicator&amp;file=index" TargetMode="External"/><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kansashealthmatters.org/modules.php?op=modload&amp;name=NS-Indicator&amp;file=index"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www.countyhealthrankings.org/app/" TargetMode="External"/><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n.cdc.gov/CommunityHealth/Demographics.aspx?GeogCD=20087&amp;PeerStrat=38&amp;state=Kansas&amp;county=Jefferson"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hpsafind.hrsa.gov/HPSASearch.aspx"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jeffcoalliance.org/Resource%20Guide%202013.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fwhuston.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quickfacts.census.gov/qfd/states/20/20087.html"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www.countyhealthrankings.org/app" TargetMode="External"/><Relationship Id="rId4" Type="http://schemas.openxmlformats.org/officeDocument/2006/relationships/hyperlink" Target="http://kic.kdhe.state.ks.us/kic/OHA/county_profil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solidFill>
                  <a:srgbClr val="002060"/>
                </a:solidFill>
              </a:rPr>
              <a:t>Community Health Needs Assessment 2013</a:t>
            </a:r>
          </a:p>
        </p:txBody>
      </p:sp>
      <p:pic>
        <p:nvPicPr>
          <p:cNvPr id="4" name="Content Placeholder 3" descr="C:\Users\haranda\Desktop\LLW (2).jpg"/>
          <p:cNvPicPr>
            <a:picLocks noGrp="1" noChangeAspect="1" noChangeArrowheads="1"/>
          </p:cNvPicPr>
          <p:nvPr>
            <p:ph sz="quarter" idx="1"/>
          </p:nvPr>
        </p:nvPicPr>
        <p:blipFill>
          <a:blip r:embed="rId3" cstate="print"/>
          <a:stretch>
            <a:fillRect/>
          </a:stretch>
        </p:blipFill>
        <p:spPr bwMode="auto">
          <a:xfrm>
            <a:off x="2438400" y="2209800"/>
            <a:ext cx="4722876" cy="2921508"/>
          </a:xfrm>
          <a:prstGeom prst="rect">
            <a:avLst/>
          </a:prstGeom>
          <a:noFill/>
        </p:spPr>
      </p:pic>
      <p:pic>
        <p:nvPicPr>
          <p:cNvPr id="5" name="Picture 2" descr="C:\Users\haranda\Desktop\2C-Logo-small[1].JPG"/>
          <p:cNvPicPr>
            <a:picLocks noChangeAspect="1" noChangeArrowheads="1"/>
          </p:cNvPicPr>
          <p:nvPr/>
        </p:nvPicPr>
        <p:blipFill>
          <a:blip r:embed="rId4" cstate="print"/>
          <a:srcRect/>
          <a:stretch>
            <a:fillRect/>
          </a:stretch>
        </p:blipFill>
        <p:spPr bwMode="auto">
          <a:xfrm>
            <a:off x="609600" y="5030900"/>
            <a:ext cx="2133600" cy="1303226"/>
          </a:xfrm>
          <a:prstGeom prst="rect">
            <a:avLst/>
          </a:prstGeom>
          <a:noFill/>
        </p:spPr>
      </p:pic>
      <p:pic>
        <p:nvPicPr>
          <p:cNvPr id="20482" name="Picture 2" descr="C:\Users\haranda\AppData\Local\Microsoft\Windows\Temporary Internet Files\Content.Outlook\J911YXIW\Alliance Logo.gif"/>
          <p:cNvPicPr>
            <a:picLocks noChangeAspect="1" noChangeArrowheads="1"/>
          </p:cNvPicPr>
          <p:nvPr/>
        </p:nvPicPr>
        <p:blipFill>
          <a:blip r:embed="rId5" cstate="print"/>
          <a:srcRect/>
          <a:stretch>
            <a:fillRect/>
          </a:stretch>
        </p:blipFill>
        <p:spPr bwMode="auto">
          <a:xfrm>
            <a:off x="7162800" y="4495800"/>
            <a:ext cx="1714500" cy="2019300"/>
          </a:xfrm>
          <a:prstGeom prst="rect">
            <a:avLst/>
          </a:prstGeom>
          <a:noFill/>
        </p:spPr>
      </p:pic>
      <p:pic>
        <p:nvPicPr>
          <p:cNvPr id="20483" name="Picture 3" descr="C:\Users\haranda\AppData\Local\Microsoft\Windows\Temporary Internet Files\Content.Outlook\J911YXIW\JeffersonCoHealth.jpg"/>
          <p:cNvPicPr>
            <a:picLocks noChangeAspect="1" noChangeArrowheads="1"/>
          </p:cNvPicPr>
          <p:nvPr/>
        </p:nvPicPr>
        <p:blipFill>
          <a:blip r:embed="rId6" cstate="print"/>
          <a:srcRect/>
          <a:stretch>
            <a:fillRect/>
          </a:stretch>
        </p:blipFill>
        <p:spPr bwMode="auto">
          <a:xfrm>
            <a:off x="3352800" y="5257800"/>
            <a:ext cx="2809875" cy="1393197"/>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200" b="1" i="1" dirty="0">
                <a:solidFill>
                  <a:srgbClr val="002060"/>
                </a:solidFill>
              </a:rPr>
              <a:t>Health Data – Kansas Health Matters</a:t>
            </a:r>
            <a:endParaRPr lang="en-US" sz="2400" dirty="0"/>
          </a:p>
        </p:txBody>
      </p:sp>
      <p:sp>
        <p:nvSpPr>
          <p:cNvPr id="3" name="Content Placeholder 2"/>
          <p:cNvSpPr>
            <a:spLocks noGrp="1"/>
          </p:cNvSpPr>
          <p:nvPr>
            <p:ph sz="quarter" idx="1"/>
          </p:nvPr>
        </p:nvSpPr>
        <p:spPr/>
        <p:txBody>
          <a:bodyPr>
            <a:normAutofit/>
          </a:bodyPr>
          <a:lstStyle/>
          <a:p>
            <a:pPr>
              <a:spcBef>
                <a:spcPts val="0"/>
              </a:spcBef>
              <a:buNone/>
            </a:pPr>
            <a:r>
              <a:rPr lang="en-US" sz="1600" dirty="0">
                <a:solidFill>
                  <a:srgbClr val="002060"/>
                </a:solidFill>
              </a:rPr>
              <a:t>Kansas Health Matters provides a “community</a:t>
            </a:r>
          </a:p>
          <a:p>
            <a:pPr>
              <a:spcBef>
                <a:spcPts val="0"/>
              </a:spcBef>
              <a:buNone/>
            </a:pPr>
            <a:r>
              <a:rPr lang="en-US" sz="1600" dirty="0">
                <a:solidFill>
                  <a:srgbClr val="002060"/>
                </a:solidFill>
              </a:rPr>
              <a:t>dashboard” that includes over 100 measures of</a:t>
            </a:r>
          </a:p>
          <a:p>
            <a:pPr>
              <a:spcBef>
                <a:spcPts val="0"/>
              </a:spcBef>
              <a:buNone/>
            </a:pPr>
            <a:r>
              <a:rPr lang="en-US" sz="1600" dirty="0">
                <a:solidFill>
                  <a:srgbClr val="002060"/>
                </a:solidFill>
              </a:rPr>
              <a:t>wellness and health, encompassing the broad</a:t>
            </a:r>
          </a:p>
          <a:p>
            <a:pPr>
              <a:spcBef>
                <a:spcPts val="0"/>
              </a:spcBef>
              <a:buNone/>
            </a:pPr>
            <a:r>
              <a:rPr lang="en-US" sz="1600" dirty="0">
                <a:solidFill>
                  <a:srgbClr val="002060"/>
                </a:solidFill>
              </a:rPr>
              <a:t>topics of</a:t>
            </a:r>
            <a:r>
              <a:rPr lang="en-US" sz="1400" dirty="0">
                <a:solidFill>
                  <a:srgbClr val="002060"/>
                </a:solidFill>
              </a:rPr>
              <a:t>:</a:t>
            </a:r>
          </a:p>
          <a:p>
            <a:pPr>
              <a:spcBef>
                <a:spcPts val="0"/>
              </a:spcBef>
              <a:buBlip>
                <a:blip r:embed="rId2"/>
              </a:buBlip>
            </a:pPr>
            <a:r>
              <a:rPr lang="en-US" sz="1400" dirty="0">
                <a:solidFill>
                  <a:srgbClr val="002060"/>
                </a:solidFill>
              </a:rPr>
              <a:t>Health</a:t>
            </a:r>
          </a:p>
          <a:p>
            <a:pPr>
              <a:spcBef>
                <a:spcPts val="0"/>
              </a:spcBef>
              <a:buBlip>
                <a:blip r:embed="rId2"/>
              </a:buBlip>
            </a:pPr>
            <a:r>
              <a:rPr lang="en-US" sz="1400" dirty="0">
                <a:solidFill>
                  <a:srgbClr val="002060"/>
                </a:solidFill>
              </a:rPr>
              <a:t>Economy</a:t>
            </a:r>
          </a:p>
          <a:p>
            <a:pPr>
              <a:spcBef>
                <a:spcPts val="0"/>
              </a:spcBef>
              <a:buBlip>
                <a:blip r:embed="rId2"/>
              </a:buBlip>
            </a:pPr>
            <a:r>
              <a:rPr lang="en-US" sz="1400" dirty="0">
                <a:solidFill>
                  <a:srgbClr val="002060"/>
                </a:solidFill>
              </a:rPr>
              <a:t>Education</a:t>
            </a:r>
          </a:p>
          <a:p>
            <a:pPr>
              <a:spcBef>
                <a:spcPts val="0"/>
              </a:spcBef>
              <a:buBlip>
                <a:blip r:embed="rId2"/>
              </a:buBlip>
            </a:pPr>
            <a:r>
              <a:rPr lang="en-US" sz="1400" dirty="0">
                <a:solidFill>
                  <a:srgbClr val="002060"/>
                </a:solidFill>
              </a:rPr>
              <a:t>Environment</a:t>
            </a:r>
          </a:p>
          <a:p>
            <a:pPr>
              <a:spcBef>
                <a:spcPts val="0"/>
              </a:spcBef>
              <a:buBlip>
                <a:blip r:embed="rId2"/>
              </a:buBlip>
            </a:pPr>
            <a:r>
              <a:rPr lang="en-US" sz="1400" dirty="0">
                <a:solidFill>
                  <a:srgbClr val="002060"/>
                </a:solidFill>
              </a:rPr>
              <a:t>Government and Politics</a:t>
            </a:r>
          </a:p>
          <a:p>
            <a:pPr>
              <a:spcBef>
                <a:spcPts val="0"/>
              </a:spcBef>
              <a:buBlip>
                <a:blip r:embed="rId2"/>
              </a:buBlip>
            </a:pPr>
            <a:r>
              <a:rPr lang="en-US" sz="1400" dirty="0">
                <a:solidFill>
                  <a:srgbClr val="002060"/>
                </a:solidFill>
              </a:rPr>
              <a:t> Public Safety</a:t>
            </a:r>
          </a:p>
          <a:p>
            <a:pPr>
              <a:spcBef>
                <a:spcPts val="0"/>
              </a:spcBef>
              <a:buBlip>
                <a:blip r:embed="rId2"/>
              </a:buBlip>
            </a:pPr>
            <a:r>
              <a:rPr lang="en-US" sz="1400" dirty="0">
                <a:solidFill>
                  <a:srgbClr val="002060"/>
                </a:solidFill>
              </a:rPr>
              <a:t> Social Environment</a:t>
            </a:r>
          </a:p>
          <a:p>
            <a:pPr>
              <a:spcBef>
                <a:spcPts val="0"/>
              </a:spcBef>
              <a:buBlip>
                <a:blip r:embed="rId2"/>
              </a:buBlip>
            </a:pPr>
            <a:r>
              <a:rPr lang="en-US" sz="1400" dirty="0">
                <a:solidFill>
                  <a:srgbClr val="002060"/>
                </a:solidFill>
              </a:rPr>
              <a:t> Transportation</a:t>
            </a:r>
          </a:p>
          <a:p>
            <a:pPr>
              <a:buBlip>
                <a:blip r:embed="rId2"/>
              </a:buBlip>
            </a:pPr>
            <a:endParaRPr lang="en-US" sz="1400" dirty="0">
              <a:solidFill>
                <a:srgbClr val="002060"/>
              </a:solidFill>
            </a:endParaRPr>
          </a:p>
          <a:p>
            <a:pPr>
              <a:spcBef>
                <a:spcPts val="0"/>
              </a:spcBef>
              <a:buNone/>
            </a:pPr>
            <a:r>
              <a:rPr lang="en-US" sz="1600" dirty="0">
                <a:solidFill>
                  <a:srgbClr val="002060"/>
                </a:solidFill>
              </a:rPr>
              <a:t>Each measure is scored compared to all other</a:t>
            </a:r>
          </a:p>
          <a:p>
            <a:pPr>
              <a:spcBef>
                <a:spcPts val="0"/>
              </a:spcBef>
              <a:buNone/>
            </a:pPr>
            <a:r>
              <a:rPr lang="en-US" sz="1600" dirty="0">
                <a:solidFill>
                  <a:srgbClr val="002060"/>
                </a:solidFill>
              </a:rPr>
              <a:t>reporting Kansas counties, being placed into one</a:t>
            </a:r>
          </a:p>
          <a:p>
            <a:pPr>
              <a:spcBef>
                <a:spcPts val="0"/>
              </a:spcBef>
              <a:buNone/>
            </a:pPr>
            <a:r>
              <a:rPr lang="en-US" sz="1600" dirty="0">
                <a:solidFill>
                  <a:srgbClr val="002060"/>
                </a:solidFill>
              </a:rPr>
              <a:t>of three categories:</a:t>
            </a:r>
          </a:p>
          <a:p>
            <a:pPr>
              <a:spcBef>
                <a:spcPts val="0"/>
              </a:spcBef>
              <a:buNone/>
            </a:pPr>
            <a:r>
              <a:rPr lang="en-US" sz="1600" b="1" dirty="0">
                <a:solidFill>
                  <a:srgbClr val="00B050"/>
                </a:solidFill>
              </a:rPr>
              <a:t>GREEN:  50</a:t>
            </a:r>
            <a:r>
              <a:rPr lang="en-US" sz="1600" b="1" baseline="30000" dirty="0">
                <a:solidFill>
                  <a:srgbClr val="00B050"/>
                </a:solidFill>
              </a:rPr>
              <a:t>th</a:t>
            </a:r>
            <a:r>
              <a:rPr lang="en-US" sz="1600" b="1" dirty="0">
                <a:solidFill>
                  <a:srgbClr val="00B050"/>
                </a:solidFill>
              </a:rPr>
              <a:t> -100</a:t>
            </a:r>
            <a:r>
              <a:rPr lang="en-US" sz="1600" b="1" baseline="30000" dirty="0">
                <a:solidFill>
                  <a:srgbClr val="00B050"/>
                </a:solidFill>
              </a:rPr>
              <a:t>th</a:t>
            </a:r>
            <a:r>
              <a:rPr lang="en-US" sz="1600" b="1" dirty="0">
                <a:solidFill>
                  <a:srgbClr val="00B050"/>
                </a:solidFill>
              </a:rPr>
              <a:t>  percentile (top)</a:t>
            </a:r>
          </a:p>
          <a:p>
            <a:pPr>
              <a:spcBef>
                <a:spcPts val="0"/>
              </a:spcBef>
              <a:buNone/>
            </a:pPr>
            <a:r>
              <a:rPr lang="en-US" sz="1600" b="1" dirty="0">
                <a:solidFill>
                  <a:srgbClr val="FFFF00"/>
                </a:solidFill>
              </a:rPr>
              <a:t>YELLOW:  25</a:t>
            </a:r>
            <a:r>
              <a:rPr lang="en-US" sz="1600" b="1" baseline="30000" dirty="0">
                <a:solidFill>
                  <a:srgbClr val="FFFF00"/>
                </a:solidFill>
              </a:rPr>
              <a:t>th</a:t>
            </a:r>
            <a:r>
              <a:rPr lang="en-US" sz="1600" b="1" dirty="0">
                <a:solidFill>
                  <a:srgbClr val="FFFF00"/>
                </a:solidFill>
              </a:rPr>
              <a:t> -50</a:t>
            </a:r>
            <a:r>
              <a:rPr lang="en-US" sz="1600" b="1" baseline="30000" dirty="0">
                <a:solidFill>
                  <a:srgbClr val="FFFF00"/>
                </a:solidFill>
              </a:rPr>
              <a:t>th</a:t>
            </a:r>
            <a:r>
              <a:rPr lang="en-US" sz="1600" b="1" dirty="0">
                <a:solidFill>
                  <a:srgbClr val="FFFF00"/>
                </a:solidFill>
              </a:rPr>
              <a:t> percentile (middle)</a:t>
            </a:r>
          </a:p>
          <a:p>
            <a:pPr>
              <a:spcBef>
                <a:spcPts val="0"/>
              </a:spcBef>
              <a:buNone/>
            </a:pPr>
            <a:r>
              <a:rPr lang="en-US" sz="1600" b="1" dirty="0">
                <a:solidFill>
                  <a:srgbClr val="FF0000"/>
                </a:solidFill>
              </a:rPr>
              <a:t>RED:  0-25</a:t>
            </a:r>
            <a:r>
              <a:rPr lang="en-US" sz="1600" b="1" baseline="30000" dirty="0">
                <a:solidFill>
                  <a:srgbClr val="FF0000"/>
                </a:solidFill>
              </a:rPr>
              <a:t>th</a:t>
            </a:r>
            <a:r>
              <a:rPr lang="en-US" sz="1600" b="1" dirty="0">
                <a:solidFill>
                  <a:srgbClr val="FF0000"/>
                </a:solidFill>
              </a:rPr>
              <a:t> percentile (bottom)</a:t>
            </a:r>
          </a:p>
          <a:p>
            <a:pPr>
              <a:spcBef>
                <a:spcPts val="0"/>
              </a:spcBef>
              <a:buNone/>
            </a:pPr>
            <a:endParaRPr lang="en-US" sz="1600" dirty="0">
              <a:solidFill>
                <a:srgbClr val="FFFF00"/>
              </a:solidFill>
            </a:endParaRPr>
          </a:p>
          <a:p>
            <a:pPr>
              <a:buNone/>
            </a:pPr>
            <a:endParaRPr lang="en-US" sz="1100" dirty="0">
              <a:solidFill>
                <a:srgbClr val="002060"/>
              </a:solidFill>
            </a:endParaRPr>
          </a:p>
          <a:p>
            <a:pPr>
              <a:buNone/>
            </a:pPr>
            <a:endParaRPr lang="en-US" sz="1100" dirty="0">
              <a:solidFill>
                <a:srgbClr val="002060"/>
              </a:solidFill>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hlinkClick r:id="rId3"/>
            </a:endParaRPr>
          </a:p>
          <a:p>
            <a:pPr>
              <a:buNone/>
            </a:pPr>
            <a:endParaRPr lang="en-US" sz="1100" dirty="0">
              <a:solidFill>
                <a:srgbClr val="002060"/>
              </a:solidFill>
            </a:endParaRPr>
          </a:p>
        </p:txBody>
      </p:sp>
      <p:sp>
        <p:nvSpPr>
          <p:cNvPr id="5" name="Text Placeholder 4"/>
          <p:cNvSpPr>
            <a:spLocks noGrp="1"/>
          </p:cNvSpPr>
          <p:nvPr>
            <p:ph sz="quarter" idx="2"/>
          </p:nvPr>
        </p:nvSpPr>
        <p:spPr/>
        <p:txBody>
          <a:bodyPr/>
          <a:lstStyle/>
          <a:p>
            <a:r>
              <a:rPr lang="en-US" u="sng" dirty="0">
                <a:solidFill>
                  <a:srgbClr val="FF0000"/>
                </a:solidFill>
              </a:rPr>
              <a:t>Jefferson County                   RED ZONE measures:</a:t>
            </a:r>
            <a:endParaRPr lang="en-US" sz="800" u="sng" dirty="0">
              <a:solidFill>
                <a:srgbClr val="FF0000"/>
              </a:solidFill>
            </a:endParaRPr>
          </a:p>
          <a:p>
            <a:endParaRPr lang="en-US" sz="800" u="sng" dirty="0">
              <a:solidFill>
                <a:srgbClr val="FF0000"/>
              </a:solidFill>
            </a:endParaRPr>
          </a:p>
          <a:p>
            <a:pPr>
              <a:buBlip>
                <a:blip r:embed="rId2"/>
              </a:buBlip>
            </a:pPr>
            <a:r>
              <a:rPr lang="en-US" sz="2800" dirty="0">
                <a:solidFill>
                  <a:srgbClr val="002060"/>
                </a:solidFill>
              </a:rPr>
              <a:t> </a:t>
            </a:r>
            <a:r>
              <a:rPr lang="en-US" sz="2400" dirty="0">
                <a:solidFill>
                  <a:srgbClr val="002060"/>
                </a:solidFill>
              </a:rPr>
              <a:t>Dentist availability</a:t>
            </a:r>
          </a:p>
          <a:p>
            <a:pPr>
              <a:buBlip>
                <a:blip r:embed="rId2"/>
              </a:buBlip>
            </a:pPr>
            <a:r>
              <a:rPr lang="en-US" sz="2400" dirty="0">
                <a:solidFill>
                  <a:srgbClr val="002060"/>
                </a:solidFill>
              </a:rPr>
              <a:t>  Low-income persons who are SNAP participants</a:t>
            </a:r>
          </a:p>
          <a:p>
            <a:pPr>
              <a:buBlip>
                <a:blip r:embed="rId2"/>
              </a:buBlip>
            </a:pPr>
            <a:r>
              <a:rPr lang="en-US" sz="2400" dirty="0">
                <a:solidFill>
                  <a:srgbClr val="002060"/>
                </a:solidFill>
              </a:rPr>
              <a:t>  Drinking water safety</a:t>
            </a:r>
          </a:p>
          <a:p>
            <a:pPr>
              <a:buBlip>
                <a:blip r:embed="rId2"/>
              </a:buBlip>
            </a:pPr>
            <a:r>
              <a:rPr lang="en-US" sz="2400" dirty="0">
                <a:solidFill>
                  <a:srgbClr val="002060"/>
                </a:solidFill>
              </a:rPr>
              <a:t>  Mean travel time to work</a:t>
            </a:r>
          </a:p>
          <a:p>
            <a:pPr>
              <a:buNone/>
            </a:pPr>
            <a:endParaRPr lang="en-US" u="sng" dirty="0">
              <a:solidFill>
                <a:srgbClr val="FF000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391400" y="5638800"/>
            <a:ext cx="1497027" cy="914400"/>
          </a:xfrm>
          <a:prstGeom prst="rect">
            <a:avLst/>
          </a:prstGeom>
          <a:noFill/>
        </p:spPr>
      </p:pic>
      <p:sp>
        <p:nvSpPr>
          <p:cNvPr id="9" name="Rectangle 8"/>
          <p:cNvSpPr/>
          <p:nvPr/>
        </p:nvSpPr>
        <p:spPr>
          <a:xfrm>
            <a:off x="762000" y="6248400"/>
            <a:ext cx="4648200" cy="228600"/>
          </a:xfrm>
          <a:prstGeom prst="rect">
            <a:avLst/>
          </a:prstGeom>
        </p:spPr>
        <p:txBody>
          <a:bodyPr wrap="square">
            <a:spAutoFit/>
          </a:bodyPr>
          <a:lstStyle/>
          <a:p>
            <a:pPr>
              <a:buNone/>
            </a:pPr>
            <a:r>
              <a:rPr lang="en-US" sz="900" dirty="0">
                <a:solidFill>
                  <a:srgbClr val="002060"/>
                </a:solidFill>
                <a:hlinkClick r:id="rId3"/>
              </a:rPr>
              <a:t>http://www.kansashealthmatters.org/modules.php?op=modload&amp;name=NS-Indicator&amp;file=index</a:t>
            </a:r>
            <a:endParaRPr lang="en-US" sz="900" dirty="0">
              <a:solidFill>
                <a:srgbClr val="00206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200" b="1" i="1" dirty="0">
                <a:solidFill>
                  <a:srgbClr val="002060"/>
                </a:solidFill>
              </a:rPr>
              <a:t>Health Data – Kansas Health Matters</a:t>
            </a:r>
            <a:endParaRPr lang="en-US" sz="2400" dirty="0"/>
          </a:p>
        </p:txBody>
      </p:sp>
      <p:sp>
        <p:nvSpPr>
          <p:cNvPr id="5" name="Text Placeholder 4"/>
          <p:cNvSpPr>
            <a:spLocks noGrp="1"/>
          </p:cNvSpPr>
          <p:nvPr>
            <p:ph type="body" idx="1"/>
          </p:nvPr>
        </p:nvSpPr>
        <p:spPr>
          <a:xfrm>
            <a:off x="533400" y="1295400"/>
            <a:ext cx="8305800" cy="533400"/>
          </a:xfrm>
        </p:spPr>
        <p:txBody>
          <a:bodyPr/>
          <a:lstStyle/>
          <a:p>
            <a:pPr algn="ctr"/>
            <a:r>
              <a:rPr lang="en-US" sz="2600" u="sng" dirty="0">
                <a:solidFill>
                  <a:srgbClr val="FFFF00"/>
                </a:solidFill>
              </a:rPr>
              <a:t>Jefferson County:  YELLOW ZONE measures</a:t>
            </a:r>
          </a:p>
        </p:txBody>
      </p:sp>
      <p:sp>
        <p:nvSpPr>
          <p:cNvPr id="3" name="Content Placeholder 2"/>
          <p:cNvSpPr>
            <a:spLocks noGrp="1"/>
          </p:cNvSpPr>
          <p:nvPr>
            <p:ph sz="half" idx="2"/>
          </p:nvPr>
        </p:nvSpPr>
        <p:spPr>
          <a:xfrm>
            <a:off x="381000" y="1981200"/>
            <a:ext cx="4267200" cy="4648200"/>
          </a:xfrm>
        </p:spPr>
        <p:txBody>
          <a:bodyPr>
            <a:normAutofit fontScale="32500" lnSpcReduction="20000"/>
          </a:bodyPr>
          <a:lstStyle/>
          <a:p>
            <a:pPr>
              <a:buBlip>
                <a:blip r:embed="rId2"/>
              </a:buBlip>
            </a:pPr>
            <a:r>
              <a:rPr lang="en-US" sz="4600" dirty="0">
                <a:solidFill>
                  <a:srgbClr val="002060"/>
                </a:solidFill>
              </a:rPr>
              <a:t> </a:t>
            </a:r>
            <a:r>
              <a:rPr lang="en-US" sz="4600" b="1" dirty="0">
                <a:solidFill>
                  <a:srgbClr val="002060"/>
                </a:solidFill>
              </a:rPr>
              <a:t>ACCESS:  </a:t>
            </a:r>
            <a:r>
              <a:rPr lang="en-US" sz="4600" dirty="0">
                <a:solidFill>
                  <a:srgbClr val="002060"/>
                </a:solidFill>
              </a:rPr>
              <a:t>ratio of population to PCPs</a:t>
            </a:r>
          </a:p>
          <a:p>
            <a:pPr>
              <a:buBlip>
                <a:blip r:embed="rId2"/>
              </a:buBlip>
            </a:pPr>
            <a:r>
              <a:rPr lang="en-US" sz="4600" b="1" dirty="0">
                <a:solidFill>
                  <a:srgbClr val="002060"/>
                </a:solidFill>
              </a:rPr>
              <a:t>CANCER:  </a:t>
            </a:r>
            <a:r>
              <a:rPr lang="en-US" sz="4600" dirty="0">
                <a:solidFill>
                  <a:srgbClr val="002060"/>
                </a:solidFill>
              </a:rPr>
              <a:t>Medicare population</a:t>
            </a:r>
          </a:p>
          <a:p>
            <a:pPr>
              <a:buBlip>
                <a:blip r:embed="rId2"/>
              </a:buBlip>
            </a:pPr>
            <a:r>
              <a:rPr lang="en-US" sz="4600" b="1" dirty="0">
                <a:solidFill>
                  <a:srgbClr val="002060"/>
                </a:solidFill>
              </a:rPr>
              <a:t>CHILDREN’S HEALTH:  </a:t>
            </a:r>
            <a:r>
              <a:rPr lang="en-US" sz="4600" dirty="0">
                <a:solidFill>
                  <a:srgbClr val="002060"/>
                </a:solidFill>
              </a:rPr>
              <a:t>% of WIC mothers breastfeeding exclusively</a:t>
            </a:r>
          </a:p>
          <a:p>
            <a:pPr>
              <a:buBlip>
                <a:blip r:embed="rId2"/>
              </a:buBlip>
            </a:pPr>
            <a:r>
              <a:rPr lang="en-US" sz="4600" b="1" dirty="0">
                <a:solidFill>
                  <a:srgbClr val="002060"/>
                </a:solidFill>
              </a:rPr>
              <a:t>EXERCISE, NUTRITION AND WEIGHT</a:t>
            </a:r>
            <a:r>
              <a:rPr lang="en-US" sz="4600" dirty="0">
                <a:solidFill>
                  <a:srgbClr val="002060"/>
                </a:solidFill>
              </a:rPr>
              <a:t>:  % of adults who are obese, eat 1 fruit daily, eat 1 vegetable daily</a:t>
            </a:r>
          </a:p>
          <a:p>
            <a:pPr>
              <a:buBlip>
                <a:blip r:embed="rId2"/>
              </a:buBlip>
            </a:pPr>
            <a:r>
              <a:rPr lang="en-US" sz="4600" b="1" dirty="0">
                <a:solidFill>
                  <a:srgbClr val="002060"/>
                </a:solidFill>
              </a:rPr>
              <a:t>HEART DISEASE AND STROKE</a:t>
            </a:r>
            <a:r>
              <a:rPr lang="en-US" sz="4600" dirty="0">
                <a:solidFill>
                  <a:srgbClr val="002060"/>
                </a:solidFill>
              </a:rPr>
              <a:t>:  </a:t>
            </a:r>
            <a:r>
              <a:rPr lang="en-US" sz="4600" dirty="0" err="1">
                <a:solidFill>
                  <a:srgbClr val="002060"/>
                </a:solidFill>
              </a:rPr>
              <a:t>atrial</a:t>
            </a:r>
            <a:r>
              <a:rPr lang="en-US" sz="4600" dirty="0">
                <a:solidFill>
                  <a:srgbClr val="002060"/>
                </a:solidFill>
              </a:rPr>
              <a:t> fib in the Medicare population, heart disease hospital admission rate , % of adults tested and diagnosed with high cholesterol, % of adults diagnosed with high blood pressure</a:t>
            </a:r>
          </a:p>
          <a:p>
            <a:pPr>
              <a:buBlip>
                <a:blip r:embed="rId2"/>
              </a:buBlip>
            </a:pPr>
            <a:r>
              <a:rPr lang="en-US" sz="4600" b="1" dirty="0">
                <a:solidFill>
                  <a:srgbClr val="002060"/>
                </a:solidFill>
              </a:rPr>
              <a:t>MATERNAL, FETAL, AND INFANT HEALTH:  </a:t>
            </a:r>
            <a:r>
              <a:rPr lang="en-US" sz="4600" dirty="0">
                <a:solidFill>
                  <a:srgbClr val="002060"/>
                </a:solidFill>
              </a:rPr>
              <a:t>infant mortality, % of mothers who smoked during pregnancy </a:t>
            </a:r>
          </a:p>
          <a:p>
            <a:pPr>
              <a:buBlip>
                <a:blip r:embed="rId2"/>
              </a:buBlip>
            </a:pPr>
            <a:r>
              <a:rPr lang="en-US" sz="4600" b="1" dirty="0">
                <a:solidFill>
                  <a:srgbClr val="002060"/>
                </a:solidFill>
              </a:rPr>
              <a:t>MORTALITY:  </a:t>
            </a:r>
            <a:r>
              <a:rPr lang="en-US" sz="4600" dirty="0">
                <a:solidFill>
                  <a:srgbClr val="002060"/>
                </a:solidFill>
              </a:rPr>
              <a:t>Age-adjusted mortality rates for:  Alzheimer’s Disease, cancer, heart disease, overall mortality rate, suicide, traffic injury, unintentional injuries.  Age-adjusted years of potential life lost:  cancer, </a:t>
            </a:r>
            <a:r>
              <a:rPr lang="en-US" sz="4600" dirty="0" err="1">
                <a:solidFill>
                  <a:srgbClr val="002060"/>
                </a:solidFill>
              </a:rPr>
              <a:t>cerebrovascular</a:t>
            </a:r>
            <a:r>
              <a:rPr lang="en-US" sz="4600" dirty="0">
                <a:solidFill>
                  <a:srgbClr val="002060"/>
                </a:solidFill>
              </a:rPr>
              <a:t> disease, nephritis/ </a:t>
            </a:r>
            <a:r>
              <a:rPr lang="en-US" sz="4600" dirty="0" err="1">
                <a:solidFill>
                  <a:srgbClr val="002060"/>
                </a:solidFill>
              </a:rPr>
              <a:t>nephrotic</a:t>
            </a:r>
            <a:r>
              <a:rPr lang="en-US" sz="4600" dirty="0">
                <a:solidFill>
                  <a:srgbClr val="002060"/>
                </a:solidFill>
              </a:rPr>
              <a:t> syndrome/</a:t>
            </a:r>
            <a:r>
              <a:rPr lang="en-US" sz="4600" dirty="0" err="1">
                <a:solidFill>
                  <a:srgbClr val="002060"/>
                </a:solidFill>
              </a:rPr>
              <a:t>nephrosis</a:t>
            </a:r>
            <a:r>
              <a:rPr lang="en-US" sz="4600" dirty="0">
                <a:solidFill>
                  <a:srgbClr val="002060"/>
                </a:solidFill>
              </a:rPr>
              <a:t>, suicide, traffic, unintentional injuries</a:t>
            </a:r>
          </a:p>
          <a:p>
            <a:pPr>
              <a:buBlip>
                <a:blip r:embed="rId2"/>
              </a:buBlip>
            </a:pPr>
            <a:endParaRPr lang="en-US" sz="2400" dirty="0">
              <a:solidFill>
                <a:srgbClr val="002060"/>
              </a:solidFill>
            </a:endParaRPr>
          </a:p>
          <a:p>
            <a:pPr>
              <a:buNone/>
            </a:pPr>
            <a:endParaRPr lang="en-US" sz="1100" dirty="0">
              <a:solidFill>
                <a:srgbClr val="002060"/>
              </a:solidFill>
            </a:endParaRPr>
          </a:p>
        </p:txBody>
      </p:sp>
      <p:sp>
        <p:nvSpPr>
          <p:cNvPr id="7" name="Content Placeholder 6"/>
          <p:cNvSpPr>
            <a:spLocks noGrp="1"/>
          </p:cNvSpPr>
          <p:nvPr>
            <p:ph sz="half" idx="4"/>
          </p:nvPr>
        </p:nvSpPr>
        <p:spPr>
          <a:xfrm>
            <a:off x="4648200" y="1981200"/>
            <a:ext cx="4267200" cy="4495800"/>
          </a:xfrm>
        </p:spPr>
        <p:txBody>
          <a:bodyPr>
            <a:noAutofit/>
          </a:bodyPr>
          <a:lstStyle/>
          <a:p>
            <a:pPr>
              <a:spcBef>
                <a:spcPts val="0"/>
              </a:spcBef>
              <a:buBlip>
                <a:blip r:embed="rId2"/>
              </a:buBlip>
            </a:pPr>
            <a:r>
              <a:rPr lang="en-US" sz="1500" b="1" dirty="0">
                <a:solidFill>
                  <a:srgbClr val="002060"/>
                </a:solidFill>
              </a:rPr>
              <a:t>ORAL HEALTH:  </a:t>
            </a:r>
            <a:r>
              <a:rPr lang="en-US" sz="1500" dirty="0">
                <a:solidFill>
                  <a:srgbClr val="002060"/>
                </a:solidFill>
              </a:rPr>
              <a:t>ratio of population to dentist</a:t>
            </a:r>
          </a:p>
          <a:p>
            <a:pPr>
              <a:spcBef>
                <a:spcPts val="0"/>
              </a:spcBef>
              <a:buBlip>
                <a:blip r:embed="rId2"/>
              </a:buBlip>
            </a:pPr>
            <a:r>
              <a:rPr lang="en-US" sz="1500" b="1" dirty="0">
                <a:solidFill>
                  <a:srgbClr val="002060"/>
                </a:solidFill>
              </a:rPr>
              <a:t>OTHER CHRONIC DISEASES:  </a:t>
            </a:r>
            <a:r>
              <a:rPr lang="en-US" sz="1500" dirty="0">
                <a:solidFill>
                  <a:srgbClr val="002060"/>
                </a:solidFill>
              </a:rPr>
              <a:t>% of adults diagnosed with depressive disorder, % of adults diagnosed with arthritis</a:t>
            </a:r>
          </a:p>
          <a:p>
            <a:pPr>
              <a:spcBef>
                <a:spcPts val="0"/>
              </a:spcBef>
              <a:buBlip>
                <a:blip r:embed="rId2"/>
              </a:buBlip>
            </a:pPr>
            <a:r>
              <a:rPr lang="en-US" sz="1500" dirty="0">
                <a:solidFill>
                  <a:srgbClr val="002060"/>
                </a:solidFill>
              </a:rPr>
              <a:t> </a:t>
            </a:r>
            <a:r>
              <a:rPr lang="en-US" sz="1500" b="1" dirty="0">
                <a:solidFill>
                  <a:srgbClr val="002060"/>
                </a:solidFill>
              </a:rPr>
              <a:t>SUBSTANCE ABUSE</a:t>
            </a:r>
            <a:r>
              <a:rPr lang="en-US" sz="1500" dirty="0">
                <a:solidFill>
                  <a:srgbClr val="002060"/>
                </a:solidFill>
              </a:rPr>
              <a:t>:  % of adults who are binge drinkers, % of adults who currently smoke cigarettes</a:t>
            </a:r>
          </a:p>
          <a:p>
            <a:pPr>
              <a:spcBef>
                <a:spcPts val="0"/>
              </a:spcBef>
              <a:buBlip>
                <a:blip r:embed="rId2"/>
              </a:buBlip>
            </a:pPr>
            <a:r>
              <a:rPr lang="en-US" sz="1500" dirty="0">
                <a:solidFill>
                  <a:srgbClr val="002060"/>
                </a:solidFill>
              </a:rPr>
              <a:t> </a:t>
            </a:r>
            <a:r>
              <a:rPr lang="en-US" sz="1500" b="1" dirty="0">
                <a:solidFill>
                  <a:srgbClr val="002060"/>
                </a:solidFill>
              </a:rPr>
              <a:t>WELLNESS AND LIFESTYLE:  </a:t>
            </a:r>
            <a:r>
              <a:rPr lang="en-US" sz="1500" dirty="0">
                <a:solidFill>
                  <a:srgbClr val="002060"/>
                </a:solidFill>
              </a:rPr>
              <a:t>% of seatbelts who always wear a seatbelt</a:t>
            </a:r>
          </a:p>
          <a:p>
            <a:pPr>
              <a:spcBef>
                <a:spcPts val="0"/>
              </a:spcBef>
              <a:buBlip>
                <a:blip r:embed="rId2"/>
              </a:buBlip>
            </a:pPr>
            <a:r>
              <a:rPr lang="en-US" sz="1500" dirty="0">
                <a:solidFill>
                  <a:srgbClr val="002060"/>
                </a:solidFill>
              </a:rPr>
              <a:t> </a:t>
            </a:r>
            <a:r>
              <a:rPr lang="en-US" sz="1500" b="1" dirty="0">
                <a:solidFill>
                  <a:srgbClr val="002060"/>
                </a:solidFill>
              </a:rPr>
              <a:t>ENVIRONMENT:  </a:t>
            </a:r>
            <a:r>
              <a:rPr lang="en-US" sz="1500" dirty="0">
                <a:solidFill>
                  <a:srgbClr val="002060"/>
                </a:solidFill>
              </a:rPr>
              <a:t>Grocery store density, households with no car and low access to grocery store, recreation and fitness facilities, SNAP certified stores </a:t>
            </a:r>
          </a:p>
          <a:p>
            <a:pPr>
              <a:spcBef>
                <a:spcPts val="0"/>
              </a:spcBef>
              <a:buBlip>
                <a:blip r:embed="rId2"/>
              </a:buBlip>
            </a:pPr>
            <a:r>
              <a:rPr lang="en-US" sz="1500" dirty="0">
                <a:solidFill>
                  <a:srgbClr val="002060"/>
                </a:solidFill>
              </a:rPr>
              <a:t> </a:t>
            </a:r>
            <a:r>
              <a:rPr lang="en-US" sz="1500" b="1" dirty="0">
                <a:solidFill>
                  <a:srgbClr val="002060"/>
                </a:solidFill>
              </a:rPr>
              <a:t>GOVERNMENT AND POLITICS:  </a:t>
            </a:r>
            <a:r>
              <a:rPr lang="en-US" sz="1500" dirty="0">
                <a:solidFill>
                  <a:srgbClr val="002060"/>
                </a:solidFill>
              </a:rPr>
              <a:t>voter turnout</a:t>
            </a:r>
          </a:p>
          <a:p>
            <a:pPr>
              <a:spcBef>
                <a:spcPts val="0"/>
              </a:spcBef>
              <a:buBlip>
                <a:blip r:embed="rId2"/>
              </a:buBlip>
            </a:pPr>
            <a:r>
              <a:rPr lang="en-US" sz="1500" dirty="0">
                <a:solidFill>
                  <a:srgbClr val="002060"/>
                </a:solidFill>
              </a:rPr>
              <a:t> </a:t>
            </a:r>
            <a:r>
              <a:rPr lang="en-US" sz="1500" b="1" dirty="0">
                <a:solidFill>
                  <a:srgbClr val="002060"/>
                </a:solidFill>
              </a:rPr>
              <a:t>TRASPORTATION:  </a:t>
            </a:r>
            <a:r>
              <a:rPr lang="en-US" sz="1500" dirty="0">
                <a:solidFill>
                  <a:srgbClr val="002060"/>
                </a:solidFill>
              </a:rPr>
              <a:t>workers who drive alone to work, workers who walk to work, workers commuting by public transportation</a:t>
            </a: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315200" y="5715000"/>
            <a:ext cx="1497027" cy="914400"/>
          </a:xfrm>
          <a:prstGeom prst="rect">
            <a:avLst/>
          </a:prstGeom>
          <a:noFill/>
        </p:spPr>
      </p:pic>
      <p:sp>
        <p:nvSpPr>
          <p:cNvPr id="8" name="Rectangle 7"/>
          <p:cNvSpPr/>
          <p:nvPr/>
        </p:nvSpPr>
        <p:spPr>
          <a:xfrm>
            <a:off x="762000" y="6477000"/>
            <a:ext cx="4572000" cy="230832"/>
          </a:xfrm>
          <a:prstGeom prst="rect">
            <a:avLst/>
          </a:prstGeom>
        </p:spPr>
        <p:txBody>
          <a:bodyPr wrap="square">
            <a:spAutoFit/>
          </a:bodyPr>
          <a:lstStyle/>
          <a:p>
            <a:pPr>
              <a:buNone/>
            </a:pPr>
            <a:r>
              <a:rPr lang="en-US" sz="900" dirty="0">
                <a:solidFill>
                  <a:srgbClr val="002060"/>
                </a:solidFill>
                <a:hlinkClick r:id="rId3"/>
              </a:rPr>
              <a:t>http://www.kansashealthmatters.org/modules.php?op=modload&amp;name=NS-Indicator&amp;file=index</a:t>
            </a:r>
            <a:endParaRPr lang="en-US" sz="900" dirty="0">
              <a:solidFill>
                <a:srgbClr val="00206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200" b="1" i="1" dirty="0">
                <a:solidFill>
                  <a:srgbClr val="002060"/>
                </a:solidFill>
              </a:rPr>
              <a:t>Health Data –County Health Rankings </a:t>
            </a:r>
            <a:r>
              <a:rPr lang="en-US" sz="1300" b="1" i="1" dirty="0">
                <a:solidFill>
                  <a:srgbClr val="002060"/>
                </a:solidFill>
              </a:rPr>
              <a:t>(University of Wisconsin, Robert Wood Johnson Foundation)</a:t>
            </a:r>
            <a:endParaRPr lang="en-US" sz="2400" dirty="0"/>
          </a:p>
        </p:txBody>
      </p:sp>
      <p:sp>
        <p:nvSpPr>
          <p:cNvPr id="3" name="Content Placeholder 2"/>
          <p:cNvSpPr>
            <a:spLocks noGrp="1"/>
          </p:cNvSpPr>
          <p:nvPr>
            <p:ph sz="quarter" idx="1"/>
          </p:nvPr>
        </p:nvSpPr>
        <p:spPr>
          <a:xfrm>
            <a:off x="914400" y="2209800"/>
            <a:ext cx="3962400" cy="4191000"/>
          </a:xfrm>
        </p:spPr>
        <p:txBody>
          <a:bodyPr>
            <a:normAutofit fontScale="62500" lnSpcReduction="20000"/>
          </a:bodyPr>
          <a:lstStyle/>
          <a:p>
            <a:pPr>
              <a:buNone/>
            </a:pPr>
            <a:endParaRPr lang="en-US" dirty="0">
              <a:solidFill>
                <a:srgbClr val="002060"/>
              </a:solidFill>
            </a:endParaRPr>
          </a:p>
          <a:p>
            <a:pPr>
              <a:buBlip>
                <a:blip r:embed="rId2"/>
              </a:buBlip>
            </a:pPr>
            <a:r>
              <a:rPr lang="en-US" sz="2900" b="1" dirty="0">
                <a:solidFill>
                  <a:srgbClr val="002060"/>
                </a:solidFill>
              </a:rPr>
              <a:t>AREAS OF CONCERN                                </a:t>
            </a:r>
            <a:r>
              <a:rPr lang="en-US" sz="2200" dirty="0">
                <a:solidFill>
                  <a:srgbClr val="002060"/>
                </a:solidFill>
              </a:rPr>
              <a:t>(as compared to </a:t>
            </a:r>
            <a:r>
              <a:rPr lang="en-US" sz="2200" i="1" dirty="0">
                <a:solidFill>
                  <a:srgbClr val="002060"/>
                </a:solidFill>
              </a:rPr>
              <a:t>national</a:t>
            </a:r>
            <a:r>
              <a:rPr lang="en-US" sz="2200" dirty="0">
                <a:solidFill>
                  <a:srgbClr val="002060"/>
                </a:solidFill>
              </a:rPr>
              <a:t> </a:t>
            </a:r>
            <a:r>
              <a:rPr lang="en-US" sz="2200" b="1" dirty="0">
                <a:solidFill>
                  <a:srgbClr val="002060"/>
                </a:solidFill>
              </a:rPr>
              <a:t>and/</a:t>
            </a:r>
            <a:r>
              <a:rPr lang="en-US" sz="2200" dirty="0">
                <a:solidFill>
                  <a:srgbClr val="002060"/>
                </a:solidFill>
              </a:rPr>
              <a:t>or state benchmarks): </a:t>
            </a:r>
            <a:endParaRPr lang="en-US" dirty="0">
              <a:solidFill>
                <a:srgbClr val="002060"/>
              </a:solidFill>
            </a:endParaRPr>
          </a:p>
          <a:p>
            <a:pPr>
              <a:buFont typeface="Wingdings" pitchFamily="2" charset="2"/>
              <a:buChar char="v"/>
            </a:pPr>
            <a:r>
              <a:rPr lang="en-US" dirty="0">
                <a:solidFill>
                  <a:srgbClr val="002060"/>
                </a:solidFill>
              </a:rPr>
              <a:t> </a:t>
            </a:r>
            <a:r>
              <a:rPr lang="en-US" i="1" dirty="0">
                <a:solidFill>
                  <a:srgbClr val="002060"/>
                </a:solidFill>
              </a:rPr>
              <a:t>premature death</a:t>
            </a:r>
          </a:p>
          <a:p>
            <a:pPr>
              <a:buFont typeface="Wingdings" pitchFamily="2" charset="2"/>
              <a:buChar char="v"/>
            </a:pPr>
            <a:r>
              <a:rPr lang="en-US" dirty="0">
                <a:solidFill>
                  <a:srgbClr val="002060"/>
                </a:solidFill>
              </a:rPr>
              <a:t> </a:t>
            </a:r>
            <a:r>
              <a:rPr lang="en-US" i="1" dirty="0">
                <a:solidFill>
                  <a:srgbClr val="002060"/>
                </a:solidFill>
              </a:rPr>
              <a:t>poor/fair health</a:t>
            </a:r>
          </a:p>
          <a:p>
            <a:pPr>
              <a:buFont typeface="Wingdings" pitchFamily="2" charset="2"/>
              <a:buChar char="v"/>
            </a:pPr>
            <a:r>
              <a:rPr lang="en-US" dirty="0">
                <a:solidFill>
                  <a:srgbClr val="002060"/>
                </a:solidFill>
              </a:rPr>
              <a:t> </a:t>
            </a:r>
            <a:r>
              <a:rPr lang="en-US" b="1" dirty="0">
                <a:solidFill>
                  <a:srgbClr val="002060"/>
                </a:solidFill>
              </a:rPr>
              <a:t>poor physical health days</a:t>
            </a:r>
          </a:p>
          <a:p>
            <a:pPr>
              <a:buFont typeface="Wingdings" pitchFamily="2" charset="2"/>
              <a:buChar char="v"/>
            </a:pPr>
            <a:r>
              <a:rPr lang="en-US" b="1" dirty="0">
                <a:solidFill>
                  <a:srgbClr val="002060"/>
                </a:solidFill>
              </a:rPr>
              <a:t> poor mental health days</a:t>
            </a:r>
          </a:p>
          <a:p>
            <a:pPr>
              <a:buFont typeface="Wingdings" pitchFamily="2" charset="2"/>
              <a:buChar char="v"/>
            </a:pPr>
            <a:r>
              <a:rPr lang="en-US" dirty="0">
                <a:solidFill>
                  <a:srgbClr val="002060"/>
                </a:solidFill>
              </a:rPr>
              <a:t> </a:t>
            </a:r>
            <a:r>
              <a:rPr lang="en-US" i="1" dirty="0">
                <a:solidFill>
                  <a:srgbClr val="002060"/>
                </a:solidFill>
              </a:rPr>
              <a:t>low </a:t>
            </a:r>
            <a:r>
              <a:rPr lang="en-US" i="1" dirty="0" err="1">
                <a:solidFill>
                  <a:srgbClr val="002060"/>
                </a:solidFill>
              </a:rPr>
              <a:t>birthweight</a:t>
            </a:r>
            <a:r>
              <a:rPr lang="en-US" i="1" dirty="0">
                <a:solidFill>
                  <a:srgbClr val="002060"/>
                </a:solidFill>
              </a:rPr>
              <a:t> </a:t>
            </a:r>
          </a:p>
          <a:p>
            <a:pPr>
              <a:buFont typeface="Wingdings" pitchFamily="2" charset="2"/>
              <a:buChar char="v"/>
            </a:pPr>
            <a:r>
              <a:rPr lang="en-US" dirty="0">
                <a:solidFill>
                  <a:srgbClr val="002060"/>
                </a:solidFill>
              </a:rPr>
              <a:t> </a:t>
            </a:r>
            <a:r>
              <a:rPr lang="en-US" b="1" dirty="0">
                <a:solidFill>
                  <a:srgbClr val="002060"/>
                </a:solidFill>
              </a:rPr>
              <a:t>adult smoking</a:t>
            </a:r>
          </a:p>
          <a:p>
            <a:pPr>
              <a:buFont typeface="Wingdings" pitchFamily="2" charset="2"/>
              <a:buChar char="v"/>
            </a:pPr>
            <a:r>
              <a:rPr lang="en-US" dirty="0">
                <a:solidFill>
                  <a:srgbClr val="002060"/>
                </a:solidFill>
              </a:rPr>
              <a:t> </a:t>
            </a:r>
            <a:r>
              <a:rPr lang="en-US" b="1" dirty="0">
                <a:solidFill>
                  <a:srgbClr val="002060"/>
                </a:solidFill>
              </a:rPr>
              <a:t>adult obesity</a:t>
            </a:r>
          </a:p>
          <a:p>
            <a:pPr>
              <a:buFont typeface="Wingdings" pitchFamily="2" charset="2"/>
              <a:buChar char="v"/>
            </a:pPr>
            <a:r>
              <a:rPr lang="en-US" dirty="0">
                <a:solidFill>
                  <a:srgbClr val="002060"/>
                </a:solidFill>
              </a:rPr>
              <a:t> </a:t>
            </a:r>
            <a:r>
              <a:rPr lang="en-US" i="1" dirty="0">
                <a:solidFill>
                  <a:srgbClr val="002060"/>
                </a:solidFill>
              </a:rPr>
              <a:t>physical inactivity</a:t>
            </a:r>
          </a:p>
          <a:p>
            <a:pPr>
              <a:buFont typeface="Wingdings" pitchFamily="2" charset="2"/>
              <a:buChar char="v"/>
            </a:pPr>
            <a:r>
              <a:rPr lang="en-US" dirty="0">
                <a:solidFill>
                  <a:srgbClr val="002060"/>
                </a:solidFill>
              </a:rPr>
              <a:t> </a:t>
            </a:r>
            <a:r>
              <a:rPr lang="en-US" b="1" dirty="0">
                <a:solidFill>
                  <a:srgbClr val="002060"/>
                </a:solidFill>
              </a:rPr>
              <a:t>excessive drinking</a:t>
            </a:r>
          </a:p>
          <a:p>
            <a:pPr>
              <a:buFont typeface="Wingdings" pitchFamily="2" charset="2"/>
              <a:buChar char="v"/>
            </a:pPr>
            <a:r>
              <a:rPr lang="en-US" dirty="0">
                <a:solidFill>
                  <a:srgbClr val="002060"/>
                </a:solidFill>
              </a:rPr>
              <a:t> </a:t>
            </a:r>
            <a:r>
              <a:rPr lang="en-US" b="1" dirty="0">
                <a:solidFill>
                  <a:srgbClr val="002060"/>
                </a:solidFill>
              </a:rPr>
              <a:t>motor vehicle crash death rate</a:t>
            </a:r>
          </a:p>
          <a:p>
            <a:pPr>
              <a:buFont typeface="Wingdings" pitchFamily="2" charset="2"/>
              <a:buChar char="v"/>
            </a:pPr>
            <a:r>
              <a:rPr lang="en-US" i="1" dirty="0">
                <a:solidFill>
                  <a:srgbClr val="002060"/>
                </a:solidFill>
              </a:rPr>
              <a:t>STIs</a:t>
            </a:r>
          </a:p>
          <a:p>
            <a:pPr>
              <a:buNone/>
            </a:pPr>
            <a:r>
              <a:rPr lang="en-US" dirty="0">
                <a:solidFill>
                  <a:srgbClr val="002060"/>
                </a:solidFill>
              </a:rPr>
              <a:t> </a:t>
            </a:r>
          </a:p>
          <a:p>
            <a:pPr>
              <a:buNone/>
            </a:pPr>
            <a:endParaRPr lang="en-US" dirty="0">
              <a:solidFill>
                <a:srgbClr val="002060"/>
              </a:solidFill>
            </a:endParaRPr>
          </a:p>
          <a:p>
            <a:pPr>
              <a:buNone/>
            </a:pPr>
            <a:endParaRPr lang="en-US" dirty="0">
              <a:solidFill>
                <a:srgbClr val="002060"/>
              </a:solidFill>
            </a:endParaRPr>
          </a:p>
          <a:p>
            <a:endParaRPr lang="en-US" dirty="0">
              <a:solidFill>
                <a:srgbClr val="002060"/>
              </a:solidFill>
            </a:endParaRPr>
          </a:p>
          <a:p>
            <a:endParaRPr lang="en-US" dirty="0">
              <a:solidFill>
                <a:srgbClr val="002060"/>
              </a:solidFill>
            </a:endParaRPr>
          </a:p>
          <a:p>
            <a:endParaRPr lang="en-US" dirty="0">
              <a:solidFill>
                <a:srgbClr val="002060"/>
              </a:solidFill>
            </a:endParaRPr>
          </a:p>
        </p:txBody>
      </p:sp>
      <p:sp>
        <p:nvSpPr>
          <p:cNvPr id="6" name="Content Placeholder 5"/>
          <p:cNvSpPr>
            <a:spLocks noGrp="1"/>
          </p:cNvSpPr>
          <p:nvPr>
            <p:ph sz="quarter" idx="2"/>
          </p:nvPr>
        </p:nvSpPr>
        <p:spPr>
          <a:xfrm>
            <a:off x="4933950" y="2514600"/>
            <a:ext cx="3749040" cy="3810000"/>
          </a:xfrm>
        </p:spPr>
        <p:txBody>
          <a:bodyPr>
            <a:normAutofit fontScale="62500" lnSpcReduction="20000"/>
          </a:bodyPr>
          <a:lstStyle/>
          <a:p>
            <a:pPr>
              <a:buFont typeface="Wingdings" pitchFamily="2" charset="2"/>
              <a:buChar char="v"/>
            </a:pPr>
            <a:r>
              <a:rPr lang="en-US" i="1" dirty="0">
                <a:solidFill>
                  <a:srgbClr val="002060"/>
                </a:solidFill>
              </a:rPr>
              <a:t>Teen Birth Rate</a:t>
            </a:r>
          </a:p>
          <a:p>
            <a:pPr>
              <a:buFont typeface="Wingdings" pitchFamily="2" charset="2"/>
              <a:buChar char="v"/>
            </a:pPr>
            <a:r>
              <a:rPr lang="en-US" i="1" dirty="0">
                <a:solidFill>
                  <a:srgbClr val="002060"/>
                </a:solidFill>
              </a:rPr>
              <a:t> Uninsured</a:t>
            </a:r>
          </a:p>
          <a:p>
            <a:pPr>
              <a:buFont typeface="Wingdings" pitchFamily="2" charset="2"/>
              <a:buChar char="v"/>
            </a:pPr>
            <a:r>
              <a:rPr lang="en-US" b="1" dirty="0">
                <a:solidFill>
                  <a:srgbClr val="002060"/>
                </a:solidFill>
              </a:rPr>
              <a:t> PCP</a:t>
            </a:r>
          </a:p>
          <a:p>
            <a:pPr>
              <a:buFont typeface="Wingdings" pitchFamily="2" charset="2"/>
              <a:buChar char="v"/>
            </a:pPr>
            <a:r>
              <a:rPr lang="en-US" b="1" dirty="0">
                <a:solidFill>
                  <a:srgbClr val="002060"/>
                </a:solidFill>
              </a:rPr>
              <a:t> Dentists</a:t>
            </a:r>
          </a:p>
          <a:p>
            <a:pPr>
              <a:buFont typeface="Wingdings" pitchFamily="2" charset="2"/>
              <a:buChar char="v"/>
            </a:pPr>
            <a:r>
              <a:rPr lang="en-US" b="1" dirty="0">
                <a:solidFill>
                  <a:srgbClr val="002060"/>
                </a:solidFill>
              </a:rPr>
              <a:t> </a:t>
            </a:r>
            <a:r>
              <a:rPr lang="en-US" i="1" dirty="0">
                <a:solidFill>
                  <a:srgbClr val="002060"/>
                </a:solidFill>
              </a:rPr>
              <a:t>Preventable hospital stays</a:t>
            </a:r>
          </a:p>
          <a:p>
            <a:pPr>
              <a:buFont typeface="Wingdings" pitchFamily="2" charset="2"/>
              <a:buChar char="v"/>
            </a:pPr>
            <a:r>
              <a:rPr lang="en-US" i="1" dirty="0">
                <a:solidFill>
                  <a:srgbClr val="002060"/>
                </a:solidFill>
              </a:rPr>
              <a:t> Diabetic and Mammography screening</a:t>
            </a:r>
          </a:p>
          <a:p>
            <a:pPr>
              <a:buFont typeface="Wingdings" pitchFamily="2" charset="2"/>
              <a:buChar char="v"/>
            </a:pPr>
            <a:r>
              <a:rPr lang="en-US" i="1" dirty="0">
                <a:solidFill>
                  <a:srgbClr val="002060"/>
                </a:solidFill>
              </a:rPr>
              <a:t> </a:t>
            </a:r>
            <a:r>
              <a:rPr lang="en-US" b="1" dirty="0">
                <a:solidFill>
                  <a:srgbClr val="002060"/>
                </a:solidFill>
              </a:rPr>
              <a:t>Some college education</a:t>
            </a:r>
          </a:p>
          <a:p>
            <a:pPr>
              <a:buFont typeface="Wingdings" pitchFamily="2" charset="2"/>
              <a:buChar char="v"/>
            </a:pPr>
            <a:r>
              <a:rPr lang="en-US" b="1" dirty="0">
                <a:solidFill>
                  <a:srgbClr val="002060"/>
                </a:solidFill>
              </a:rPr>
              <a:t> Unemployment rate</a:t>
            </a:r>
          </a:p>
          <a:p>
            <a:pPr>
              <a:buFont typeface="Wingdings" pitchFamily="2" charset="2"/>
              <a:buChar char="v"/>
            </a:pPr>
            <a:r>
              <a:rPr lang="en-US" b="1" dirty="0">
                <a:solidFill>
                  <a:srgbClr val="002060"/>
                </a:solidFill>
              </a:rPr>
              <a:t> Drinking water safety issues</a:t>
            </a:r>
          </a:p>
          <a:p>
            <a:pPr>
              <a:buFont typeface="Wingdings" pitchFamily="2" charset="2"/>
              <a:buChar char="v"/>
            </a:pPr>
            <a:r>
              <a:rPr lang="en-US" b="1" dirty="0">
                <a:solidFill>
                  <a:srgbClr val="002060"/>
                </a:solidFill>
              </a:rPr>
              <a:t> Access to recreational facilities</a:t>
            </a:r>
          </a:p>
          <a:p>
            <a:pPr>
              <a:buFont typeface="Wingdings" pitchFamily="2" charset="2"/>
              <a:buChar char="v"/>
            </a:pPr>
            <a:r>
              <a:rPr lang="en-US" b="1" dirty="0">
                <a:solidFill>
                  <a:srgbClr val="002060"/>
                </a:solidFill>
              </a:rPr>
              <a:t> </a:t>
            </a:r>
            <a:r>
              <a:rPr lang="en-US" i="1" dirty="0">
                <a:solidFill>
                  <a:srgbClr val="002060"/>
                </a:solidFill>
              </a:rPr>
              <a:t>Limited access to health foods</a:t>
            </a:r>
          </a:p>
          <a:p>
            <a:pPr>
              <a:buFont typeface="Wingdings" pitchFamily="2" charset="2"/>
              <a:buChar char="v"/>
            </a:pPr>
            <a:r>
              <a:rPr lang="en-US" i="1" dirty="0">
                <a:solidFill>
                  <a:srgbClr val="002060"/>
                </a:solidFill>
              </a:rPr>
              <a:t> Fast Food restaurants</a:t>
            </a: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315200" y="5715000"/>
            <a:ext cx="1497027" cy="914400"/>
          </a:xfrm>
          <a:prstGeom prst="rect">
            <a:avLst/>
          </a:prstGeom>
          <a:noFill/>
        </p:spPr>
      </p:pic>
      <p:graphicFrame>
        <p:nvGraphicFramePr>
          <p:cNvPr id="5" name="Table 4"/>
          <p:cNvGraphicFramePr>
            <a:graphicFrameLocks noGrp="1"/>
          </p:cNvGraphicFramePr>
          <p:nvPr/>
        </p:nvGraphicFramePr>
        <p:xfrm>
          <a:off x="457200" y="1524000"/>
          <a:ext cx="8382000" cy="741680"/>
        </p:xfrm>
        <a:graphic>
          <a:graphicData uri="http://schemas.openxmlformats.org/drawingml/2006/table">
            <a:tbl>
              <a:tblPr firstRow="1" bandRow="1">
                <a:tableStyleId>{7DF18680-E054-41AD-8BC1-D1AEF772440D}</a:tableStyleId>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70840">
                <a:tc>
                  <a:txBody>
                    <a:bodyPr/>
                    <a:lstStyle/>
                    <a:p>
                      <a:r>
                        <a:rPr lang="en-US" dirty="0"/>
                        <a:t>Jefferson County Health Outcomes</a:t>
                      </a:r>
                      <a:r>
                        <a:rPr lang="en-US" baseline="0" dirty="0"/>
                        <a:t> Rank </a:t>
                      </a:r>
                      <a:endParaRPr lang="en-US" dirty="0"/>
                    </a:p>
                  </a:txBody>
                  <a:tcPr/>
                </a:tc>
                <a:tc>
                  <a:txBody>
                    <a:bodyPr/>
                    <a:lstStyle/>
                    <a:p>
                      <a:r>
                        <a:rPr lang="en-US" dirty="0"/>
                        <a:t>Jefferson County Health</a:t>
                      </a:r>
                      <a:r>
                        <a:rPr lang="en-US" baseline="0" dirty="0"/>
                        <a:t> Factors Rank</a:t>
                      </a:r>
                      <a:endParaRPr lang="en-US" dirty="0"/>
                    </a:p>
                  </a:txBody>
                  <a:tcPr/>
                </a:tc>
                <a:extLst>
                  <a:ext uri="{0D108BD9-81ED-4DB2-BD59-A6C34878D82A}">
                    <a16:rowId xmlns:a16="http://schemas.microsoft.com/office/drawing/2014/main" val="10000"/>
                  </a:ext>
                </a:extLst>
              </a:tr>
              <a:tr h="370840">
                <a:tc>
                  <a:txBody>
                    <a:bodyPr/>
                    <a:lstStyle/>
                    <a:p>
                      <a:pPr algn="ctr"/>
                      <a:r>
                        <a:rPr lang="en-US" dirty="0"/>
                        <a:t># 42 (n=102)</a:t>
                      </a:r>
                    </a:p>
                  </a:txBody>
                  <a:tcPr/>
                </a:tc>
                <a:tc>
                  <a:txBody>
                    <a:bodyPr/>
                    <a:lstStyle/>
                    <a:p>
                      <a:pPr algn="ctr"/>
                      <a:r>
                        <a:rPr lang="en-US" dirty="0"/>
                        <a:t>#47 (n=102)</a:t>
                      </a:r>
                    </a:p>
                  </a:txBody>
                  <a:tcPr/>
                </a:tc>
                <a:extLst>
                  <a:ext uri="{0D108BD9-81ED-4DB2-BD59-A6C34878D82A}">
                    <a16:rowId xmlns:a16="http://schemas.microsoft.com/office/drawing/2014/main" val="10001"/>
                  </a:ext>
                </a:extLst>
              </a:tr>
            </a:tbl>
          </a:graphicData>
        </a:graphic>
      </p:graphicFrame>
      <p:sp>
        <p:nvSpPr>
          <p:cNvPr id="7" name="Rectangle 6"/>
          <p:cNvSpPr/>
          <p:nvPr/>
        </p:nvSpPr>
        <p:spPr>
          <a:xfrm>
            <a:off x="914400" y="6324600"/>
            <a:ext cx="6019800" cy="246221"/>
          </a:xfrm>
          <a:prstGeom prst="rect">
            <a:avLst/>
          </a:prstGeom>
        </p:spPr>
        <p:txBody>
          <a:bodyPr wrap="square">
            <a:spAutoFit/>
          </a:bodyPr>
          <a:lstStyle/>
          <a:p>
            <a:r>
              <a:rPr lang="en-US" sz="1000" dirty="0">
                <a:hlinkClick r:id="rId3"/>
              </a:rPr>
              <a:t>http://www.countyhealthrankings.org/app/#/kansas/2013/jefferson/county/outcomes/overall/snapshot/by-rank</a:t>
            </a:r>
            <a:r>
              <a:rPr lang="en-US" sz="1000" dirty="0"/>
              <a:t> </a:t>
            </a:r>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200" b="1" i="1" dirty="0">
                <a:solidFill>
                  <a:srgbClr val="002060"/>
                </a:solidFill>
              </a:rPr>
              <a:t>Community Health Status Report </a:t>
            </a:r>
            <a:r>
              <a:rPr lang="en-US" sz="1800" b="1" i="1" dirty="0">
                <a:solidFill>
                  <a:srgbClr val="002060"/>
                </a:solidFill>
              </a:rPr>
              <a:t>(Community Health Status Indicators Project)</a:t>
            </a:r>
            <a:endParaRPr lang="en-US" sz="2400" dirty="0"/>
          </a:p>
        </p:txBody>
      </p:sp>
      <p:sp>
        <p:nvSpPr>
          <p:cNvPr id="3" name="Content Placeholder 2"/>
          <p:cNvSpPr>
            <a:spLocks noGrp="1"/>
          </p:cNvSpPr>
          <p:nvPr>
            <p:ph sz="quarter" idx="1"/>
          </p:nvPr>
        </p:nvSpPr>
        <p:spPr/>
        <p:txBody>
          <a:bodyPr/>
          <a:lstStyle/>
          <a:p>
            <a:pPr>
              <a:buBlip>
                <a:blip r:embed="rId2"/>
              </a:buBlip>
            </a:pPr>
            <a:r>
              <a:rPr lang="en-US" dirty="0">
                <a:solidFill>
                  <a:srgbClr val="002060"/>
                </a:solidFill>
              </a:rPr>
              <a:t> </a:t>
            </a:r>
            <a:r>
              <a:rPr lang="en-US" sz="2400" dirty="0">
                <a:solidFill>
                  <a:srgbClr val="002060"/>
                </a:solidFill>
              </a:rPr>
              <a:t>Measurements weighed in comparison to “peer counties” that take into account population size and density, socioeconomic factors, and age of population.</a:t>
            </a:r>
            <a:endParaRPr lang="en-US" dirty="0">
              <a:solidFill>
                <a:srgbClr val="002060"/>
              </a:solidFill>
            </a:endParaRPr>
          </a:p>
          <a:p>
            <a:pPr>
              <a:buNone/>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391400" y="5638800"/>
            <a:ext cx="1497027" cy="914400"/>
          </a:xfrm>
          <a:prstGeom prst="rect">
            <a:avLst/>
          </a:prstGeom>
          <a:noFill/>
        </p:spPr>
      </p:pic>
      <p:sp>
        <p:nvSpPr>
          <p:cNvPr id="5" name="Rectangle 4"/>
          <p:cNvSpPr/>
          <p:nvPr/>
        </p:nvSpPr>
        <p:spPr>
          <a:xfrm>
            <a:off x="609600" y="6400800"/>
            <a:ext cx="6400800" cy="246221"/>
          </a:xfrm>
          <a:prstGeom prst="rect">
            <a:avLst/>
          </a:prstGeom>
        </p:spPr>
        <p:txBody>
          <a:bodyPr wrap="square">
            <a:spAutoFit/>
          </a:bodyPr>
          <a:lstStyle/>
          <a:p>
            <a:r>
              <a:rPr lang="en-US" sz="1000" dirty="0">
                <a:hlinkClick r:id="rId3"/>
              </a:rPr>
              <a:t>http://wwwn.cdc.gov/CommunityHealth/Demographics.aspx?GeogCD=20087&amp;PeerStrat=38&amp;state=Kansas&amp;county=Jefferson</a:t>
            </a:r>
            <a:r>
              <a:rPr lang="en-US" sz="1000" dirty="0"/>
              <a:t> </a:t>
            </a:r>
          </a:p>
        </p:txBody>
      </p:sp>
      <p:graphicFrame>
        <p:nvGraphicFramePr>
          <p:cNvPr id="6" name="Table 5"/>
          <p:cNvGraphicFramePr>
            <a:graphicFrameLocks noGrp="1"/>
          </p:cNvGraphicFramePr>
          <p:nvPr/>
        </p:nvGraphicFramePr>
        <p:xfrm>
          <a:off x="838200" y="2743199"/>
          <a:ext cx="6477000" cy="3474720"/>
        </p:xfrm>
        <a:graphic>
          <a:graphicData uri="http://schemas.openxmlformats.org/drawingml/2006/table">
            <a:tbl>
              <a:tblPr firstRow="1" bandRow="1">
                <a:tableStyleId>{35758FB7-9AC5-4552-8A53-C91805E547FA}</a:tableStyleId>
              </a:tblPr>
              <a:tblGrid>
                <a:gridCol w="2159000">
                  <a:extLst>
                    <a:ext uri="{9D8B030D-6E8A-4147-A177-3AD203B41FA5}">
                      <a16:colId xmlns:a16="http://schemas.microsoft.com/office/drawing/2014/main" val="20000"/>
                    </a:ext>
                  </a:extLst>
                </a:gridCol>
                <a:gridCol w="2159000">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tblGrid>
              <a:tr h="914400">
                <a:tc>
                  <a:txBody>
                    <a:bodyPr/>
                    <a:lstStyle/>
                    <a:p>
                      <a:pPr algn="ctr"/>
                      <a:r>
                        <a:rPr lang="en-US" dirty="0"/>
                        <a:t>Jefferson County                       HISK RISK AREAS</a:t>
                      </a:r>
                    </a:p>
                  </a:txBody>
                  <a:tcPr/>
                </a:tc>
                <a:tc>
                  <a:txBody>
                    <a:bodyPr/>
                    <a:lstStyle/>
                    <a:p>
                      <a:pPr algn="ctr"/>
                      <a:r>
                        <a:rPr lang="en-US" dirty="0"/>
                        <a:t>Jefferson County INTERMEDIATE RISK</a:t>
                      </a:r>
                    </a:p>
                  </a:txBody>
                  <a:tcPr/>
                </a:tc>
                <a:tc>
                  <a:txBody>
                    <a:bodyPr/>
                    <a:lstStyle/>
                    <a:p>
                      <a:pPr algn="ctr"/>
                      <a:r>
                        <a:rPr lang="en-US" dirty="0"/>
                        <a:t>Jefferson County                    LOW RISK AREAS</a:t>
                      </a:r>
                    </a:p>
                  </a:txBody>
                  <a:tcPr/>
                </a:tc>
                <a:extLst>
                  <a:ext uri="{0D108BD9-81ED-4DB2-BD59-A6C34878D82A}">
                    <a16:rowId xmlns:a16="http://schemas.microsoft.com/office/drawing/2014/main" val="10000"/>
                  </a:ext>
                </a:extLst>
              </a:tr>
              <a:tr h="2560319">
                <a:tc>
                  <a:txBody>
                    <a:bodyPr/>
                    <a:lstStyle/>
                    <a:p>
                      <a:pPr>
                        <a:buFont typeface="Arial" pitchFamily="34" charset="0"/>
                        <a:buChar char="•"/>
                      </a:pPr>
                      <a:r>
                        <a:rPr lang="en-US" dirty="0"/>
                        <a:t> </a:t>
                      </a:r>
                      <a:r>
                        <a:rPr lang="en-US" sz="1600" dirty="0"/>
                        <a:t>infant mortality</a:t>
                      </a:r>
                    </a:p>
                    <a:p>
                      <a:pPr>
                        <a:buFont typeface="Arial" pitchFamily="34" charset="0"/>
                        <a:buChar char="•"/>
                      </a:pPr>
                      <a:r>
                        <a:rPr lang="en-US" sz="1600" baseline="0" dirty="0"/>
                        <a:t> w</a:t>
                      </a:r>
                      <a:r>
                        <a:rPr lang="en-US" sz="1600" dirty="0"/>
                        <a:t>hite</a:t>
                      </a:r>
                      <a:r>
                        <a:rPr lang="en-US" sz="1600" baseline="0" dirty="0"/>
                        <a:t> non-Hispanic infant mortality</a:t>
                      </a:r>
                    </a:p>
                    <a:p>
                      <a:pPr>
                        <a:buFont typeface="Arial" pitchFamily="34" charset="0"/>
                        <a:buChar char="•"/>
                      </a:pPr>
                      <a:r>
                        <a:rPr lang="en-US" sz="1600" baseline="0" dirty="0"/>
                        <a:t> neonatal infant mortality</a:t>
                      </a:r>
                    </a:p>
                    <a:p>
                      <a:pPr>
                        <a:buFont typeface="Arial" pitchFamily="34" charset="0"/>
                        <a:buChar char="•"/>
                      </a:pPr>
                      <a:r>
                        <a:rPr lang="en-US" sz="1600" baseline="0" dirty="0"/>
                        <a:t> post-neonatal infant mortality</a:t>
                      </a:r>
                    </a:p>
                    <a:p>
                      <a:pPr>
                        <a:buFont typeface="Arial" pitchFamily="34" charset="0"/>
                        <a:buChar char="•"/>
                      </a:pPr>
                      <a:r>
                        <a:rPr lang="en-US" sz="1600" baseline="0" dirty="0"/>
                        <a:t> colon cancer</a:t>
                      </a:r>
                    </a:p>
                    <a:p>
                      <a:pPr>
                        <a:buFont typeface="Arial" pitchFamily="34" charset="0"/>
                        <a:buChar char="•"/>
                      </a:pPr>
                      <a:r>
                        <a:rPr lang="en-US" sz="1600" baseline="0" dirty="0"/>
                        <a:t> lung cancer</a:t>
                      </a:r>
                    </a:p>
                    <a:p>
                      <a:pPr>
                        <a:buFont typeface="Arial" pitchFamily="34" charset="0"/>
                        <a:buChar char="•"/>
                      </a:pPr>
                      <a:r>
                        <a:rPr lang="en-US" sz="1600" baseline="0" dirty="0"/>
                        <a:t> motor vehicle injuries</a:t>
                      </a:r>
                    </a:p>
                    <a:p>
                      <a:pPr>
                        <a:buFont typeface="Arial" pitchFamily="34" charset="0"/>
                        <a:buChar char="•"/>
                      </a:pPr>
                      <a:r>
                        <a:rPr lang="en-US" sz="1600" baseline="0" dirty="0"/>
                        <a:t> suicide</a:t>
                      </a:r>
                    </a:p>
                  </a:txBody>
                  <a:tcPr/>
                </a:tc>
                <a:tc>
                  <a:txBody>
                    <a:bodyPr/>
                    <a:lstStyle/>
                    <a:p>
                      <a:pPr>
                        <a:buFont typeface="Arial" pitchFamily="34" charset="0"/>
                        <a:buChar char="•"/>
                      </a:pPr>
                      <a:r>
                        <a:rPr lang="en-US" sz="1600" dirty="0"/>
                        <a:t> coronary</a:t>
                      </a:r>
                      <a:r>
                        <a:rPr lang="en-US" sz="1600" baseline="0" dirty="0"/>
                        <a:t> heart disease</a:t>
                      </a:r>
                    </a:p>
                    <a:p>
                      <a:pPr>
                        <a:buFont typeface="Arial" pitchFamily="34" charset="0"/>
                        <a:buChar char="•"/>
                      </a:pPr>
                      <a:r>
                        <a:rPr lang="en-US" sz="1600" baseline="0" dirty="0"/>
                        <a:t> stroke</a:t>
                      </a:r>
                    </a:p>
                    <a:p>
                      <a:pPr>
                        <a:buFont typeface="Arial" pitchFamily="34" charset="0"/>
                        <a:buChar char="•"/>
                      </a:pPr>
                      <a:r>
                        <a:rPr lang="en-US" sz="1600" baseline="0" dirty="0"/>
                        <a:t> premature births</a:t>
                      </a:r>
                    </a:p>
                    <a:p>
                      <a:pPr>
                        <a:buFont typeface="Arial" pitchFamily="34" charset="0"/>
                        <a:buChar char="•"/>
                      </a:pPr>
                      <a:r>
                        <a:rPr lang="en-US" sz="1600" baseline="0" dirty="0"/>
                        <a:t> births to women under 18</a:t>
                      </a:r>
                      <a:endParaRPr lang="en-US" sz="1600" dirty="0"/>
                    </a:p>
                  </a:txBody>
                  <a:tcPr/>
                </a:tc>
                <a:tc>
                  <a:txBody>
                    <a:bodyPr/>
                    <a:lstStyle/>
                    <a:p>
                      <a:pPr>
                        <a:buFont typeface="Arial" pitchFamily="34" charset="0"/>
                        <a:buChar char="•"/>
                      </a:pPr>
                      <a:r>
                        <a:rPr lang="en-US" sz="1600" dirty="0"/>
                        <a:t> low birth</a:t>
                      </a:r>
                      <a:r>
                        <a:rPr lang="en-US" sz="1600" baseline="0" dirty="0"/>
                        <a:t> weight</a:t>
                      </a:r>
                    </a:p>
                    <a:p>
                      <a:pPr>
                        <a:buFont typeface="Arial" pitchFamily="34" charset="0"/>
                        <a:buChar char="•"/>
                      </a:pPr>
                      <a:r>
                        <a:rPr lang="en-US" sz="1600" baseline="0" dirty="0"/>
                        <a:t> very low birth weight</a:t>
                      </a:r>
                    </a:p>
                    <a:p>
                      <a:pPr>
                        <a:buFont typeface="Arial" pitchFamily="34" charset="0"/>
                        <a:buChar char="•"/>
                      </a:pPr>
                      <a:r>
                        <a:rPr lang="en-US" sz="1600" baseline="0" dirty="0"/>
                        <a:t> births to women age 40-54</a:t>
                      </a:r>
                    </a:p>
                    <a:p>
                      <a:pPr>
                        <a:buFont typeface="Arial" pitchFamily="34" charset="0"/>
                        <a:buChar char="•"/>
                      </a:pPr>
                      <a:r>
                        <a:rPr lang="en-US" sz="1600" baseline="0" dirty="0"/>
                        <a:t> births to unmarried women</a:t>
                      </a:r>
                    </a:p>
                    <a:p>
                      <a:pPr>
                        <a:buFont typeface="Arial" pitchFamily="34" charset="0"/>
                        <a:buChar char="•"/>
                      </a:pPr>
                      <a:r>
                        <a:rPr lang="en-US" sz="1600" baseline="0" dirty="0"/>
                        <a:t> breast cancer (female)</a:t>
                      </a:r>
                    </a:p>
                    <a:p>
                      <a:pPr>
                        <a:buFont typeface="Arial" pitchFamily="34" charset="0"/>
                        <a:buChar char="•"/>
                      </a:pPr>
                      <a:r>
                        <a:rPr lang="en-US" sz="1600" baseline="0" dirty="0"/>
                        <a:t> unintentional injury</a:t>
                      </a:r>
                      <a:endParaRPr lang="en-US" sz="1600" dirty="0"/>
                    </a:p>
                  </a:txBody>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200" b="1" i="1" dirty="0">
                <a:solidFill>
                  <a:srgbClr val="002060"/>
                </a:solidFill>
              </a:rPr>
              <a:t>Physician Shortage (HRSA, DHHS)</a:t>
            </a:r>
            <a:endParaRPr lang="en-US" sz="2400" dirty="0"/>
          </a:p>
        </p:txBody>
      </p:sp>
      <p:graphicFrame>
        <p:nvGraphicFramePr>
          <p:cNvPr id="5" name="Content Placeholder 4"/>
          <p:cNvGraphicFramePr>
            <a:graphicFrameLocks noGrp="1"/>
          </p:cNvGraphicFramePr>
          <p:nvPr>
            <p:ph sz="quarter" idx="1"/>
          </p:nvPr>
        </p:nvGraphicFramePr>
        <p:xfrm>
          <a:off x="762000" y="1905000"/>
          <a:ext cx="7924800" cy="2560320"/>
        </p:xfrm>
        <a:graphic>
          <a:graphicData uri="http://schemas.openxmlformats.org/drawingml/2006/table">
            <a:tbl>
              <a:tblPr firstRow="1" bandRow="1">
                <a:tableStyleId>{7DF18680-E054-41AD-8BC1-D1AEF772440D}</a:tableStyleId>
              </a:tblPr>
              <a:tblGrid>
                <a:gridCol w="1584960">
                  <a:extLst>
                    <a:ext uri="{9D8B030D-6E8A-4147-A177-3AD203B41FA5}">
                      <a16:colId xmlns:a16="http://schemas.microsoft.com/office/drawing/2014/main" val="20000"/>
                    </a:ext>
                  </a:extLst>
                </a:gridCol>
                <a:gridCol w="1584960">
                  <a:extLst>
                    <a:ext uri="{9D8B030D-6E8A-4147-A177-3AD203B41FA5}">
                      <a16:colId xmlns:a16="http://schemas.microsoft.com/office/drawing/2014/main" val="20001"/>
                    </a:ext>
                  </a:extLst>
                </a:gridCol>
                <a:gridCol w="1584960">
                  <a:extLst>
                    <a:ext uri="{9D8B030D-6E8A-4147-A177-3AD203B41FA5}">
                      <a16:colId xmlns:a16="http://schemas.microsoft.com/office/drawing/2014/main" val="20002"/>
                    </a:ext>
                  </a:extLst>
                </a:gridCol>
                <a:gridCol w="1584960">
                  <a:extLst>
                    <a:ext uri="{9D8B030D-6E8A-4147-A177-3AD203B41FA5}">
                      <a16:colId xmlns:a16="http://schemas.microsoft.com/office/drawing/2014/main" val="20003"/>
                    </a:ext>
                  </a:extLst>
                </a:gridCol>
                <a:gridCol w="1584960">
                  <a:extLst>
                    <a:ext uri="{9D8B030D-6E8A-4147-A177-3AD203B41FA5}">
                      <a16:colId xmlns:a16="http://schemas.microsoft.com/office/drawing/2014/main" val="20004"/>
                    </a:ext>
                  </a:extLst>
                </a:gridCol>
              </a:tblGrid>
              <a:tr h="152400">
                <a:tc>
                  <a:txBody>
                    <a:bodyPr/>
                    <a:lstStyle/>
                    <a:p>
                      <a:pPr algn="ctr"/>
                      <a:r>
                        <a:rPr lang="en-US" dirty="0"/>
                        <a:t>Area</a:t>
                      </a:r>
                    </a:p>
                  </a:txBody>
                  <a:tcPr/>
                </a:tc>
                <a:tc>
                  <a:txBody>
                    <a:bodyPr/>
                    <a:lstStyle/>
                    <a:p>
                      <a:pPr algn="ctr"/>
                      <a:r>
                        <a:rPr lang="en-US" dirty="0"/>
                        <a:t>Specialty</a:t>
                      </a:r>
                    </a:p>
                  </a:txBody>
                  <a:tcPr/>
                </a:tc>
                <a:tc>
                  <a:txBody>
                    <a:bodyPr/>
                    <a:lstStyle/>
                    <a:p>
                      <a:pPr algn="ctr"/>
                      <a:r>
                        <a:rPr lang="en-US" dirty="0"/>
                        <a:t>FTE for Area</a:t>
                      </a:r>
                    </a:p>
                  </a:txBody>
                  <a:tcPr/>
                </a:tc>
                <a:tc>
                  <a:txBody>
                    <a:bodyPr/>
                    <a:lstStyle/>
                    <a:p>
                      <a:pPr algn="ctr"/>
                      <a:r>
                        <a:rPr lang="en-US" dirty="0"/>
                        <a:t># Short for Area</a:t>
                      </a:r>
                    </a:p>
                  </a:txBody>
                  <a:tcPr/>
                </a:tc>
                <a:tc>
                  <a:txBody>
                    <a:bodyPr/>
                    <a:lstStyle/>
                    <a:p>
                      <a:pPr algn="ctr"/>
                      <a:r>
                        <a:rPr lang="en-US" dirty="0"/>
                        <a:t>HRSA</a:t>
                      </a:r>
                      <a:r>
                        <a:rPr lang="en-US" baseline="0" dirty="0"/>
                        <a:t> Score  </a:t>
                      </a:r>
                      <a:r>
                        <a:rPr lang="en-US" sz="1050" baseline="0" dirty="0"/>
                        <a:t>(&gt; = greater need) </a:t>
                      </a:r>
                      <a:endParaRPr lang="en-US" dirty="0"/>
                    </a:p>
                  </a:txBody>
                  <a:tcPr/>
                </a:tc>
                <a:extLst>
                  <a:ext uri="{0D108BD9-81ED-4DB2-BD59-A6C34878D82A}">
                    <a16:rowId xmlns:a16="http://schemas.microsoft.com/office/drawing/2014/main" val="10000"/>
                  </a:ext>
                </a:extLst>
              </a:tr>
              <a:tr h="370840">
                <a:tc>
                  <a:txBody>
                    <a:bodyPr/>
                    <a:lstStyle/>
                    <a:p>
                      <a:r>
                        <a:rPr lang="en-US" dirty="0"/>
                        <a:t>Jefferson County</a:t>
                      </a:r>
                    </a:p>
                  </a:txBody>
                  <a:tcPr/>
                </a:tc>
                <a:tc>
                  <a:txBody>
                    <a:bodyPr/>
                    <a:lstStyle/>
                    <a:p>
                      <a:r>
                        <a:rPr lang="en-US" dirty="0"/>
                        <a:t>Primary Medical Care</a:t>
                      </a:r>
                    </a:p>
                  </a:txBody>
                  <a:tcPr/>
                </a:tc>
                <a:tc>
                  <a:txBody>
                    <a:bodyPr/>
                    <a:lstStyle/>
                    <a:p>
                      <a:pPr algn="ctr"/>
                      <a:r>
                        <a:rPr lang="en-US" dirty="0"/>
                        <a:t>4</a:t>
                      </a:r>
                    </a:p>
                  </a:txBody>
                  <a:tcPr/>
                </a:tc>
                <a:tc>
                  <a:txBody>
                    <a:bodyPr/>
                    <a:lstStyle/>
                    <a:p>
                      <a:pPr algn="ctr"/>
                      <a:r>
                        <a:rPr lang="en-US" dirty="0"/>
                        <a:t>1</a:t>
                      </a:r>
                    </a:p>
                  </a:txBody>
                  <a:tcPr/>
                </a:tc>
                <a:tc>
                  <a:txBody>
                    <a:bodyPr/>
                    <a:lstStyle/>
                    <a:p>
                      <a:pPr algn="ctr"/>
                      <a:r>
                        <a:rPr lang="en-US" dirty="0"/>
                        <a:t>8</a:t>
                      </a:r>
                    </a:p>
                  </a:txBody>
                  <a:tcPr/>
                </a:tc>
                <a:extLst>
                  <a:ext uri="{0D108BD9-81ED-4DB2-BD59-A6C34878D82A}">
                    <a16:rowId xmlns:a16="http://schemas.microsoft.com/office/drawing/2014/main" val="10001"/>
                  </a:ext>
                </a:extLst>
              </a:tr>
              <a:tr h="370840">
                <a:tc>
                  <a:txBody>
                    <a:bodyPr/>
                    <a:lstStyle/>
                    <a:p>
                      <a:r>
                        <a:rPr lang="en-US" dirty="0"/>
                        <a:t>Jefferson</a:t>
                      </a:r>
                      <a:r>
                        <a:rPr lang="en-US" baseline="0" dirty="0"/>
                        <a:t> County</a:t>
                      </a:r>
                      <a:endParaRPr lang="en-US" dirty="0"/>
                    </a:p>
                  </a:txBody>
                  <a:tcPr/>
                </a:tc>
                <a:tc>
                  <a:txBody>
                    <a:bodyPr/>
                    <a:lstStyle/>
                    <a:p>
                      <a:r>
                        <a:rPr lang="en-US" dirty="0"/>
                        <a:t>Dental Care</a:t>
                      </a:r>
                    </a:p>
                  </a:txBody>
                  <a:tcPr/>
                </a:tc>
                <a:tc>
                  <a:txBody>
                    <a:bodyPr/>
                    <a:lstStyle/>
                    <a:p>
                      <a:pPr algn="ctr"/>
                      <a:r>
                        <a:rPr lang="en-US" dirty="0"/>
                        <a:t>3</a:t>
                      </a:r>
                    </a:p>
                  </a:txBody>
                  <a:tcPr/>
                </a:tc>
                <a:tc>
                  <a:txBody>
                    <a:bodyPr/>
                    <a:lstStyle/>
                    <a:p>
                      <a:pPr algn="ctr"/>
                      <a:r>
                        <a:rPr lang="en-US" dirty="0"/>
                        <a:t>1</a:t>
                      </a:r>
                    </a:p>
                  </a:txBody>
                  <a:tcPr/>
                </a:tc>
                <a:tc>
                  <a:txBody>
                    <a:bodyPr/>
                    <a:lstStyle/>
                    <a:p>
                      <a:pPr algn="ctr"/>
                      <a:r>
                        <a:rPr lang="en-US" dirty="0"/>
                        <a:t>9</a:t>
                      </a:r>
                    </a:p>
                  </a:txBody>
                  <a:tcPr/>
                </a:tc>
                <a:extLst>
                  <a:ext uri="{0D108BD9-81ED-4DB2-BD59-A6C34878D82A}">
                    <a16:rowId xmlns:a16="http://schemas.microsoft.com/office/drawing/2014/main" val="10002"/>
                  </a:ext>
                </a:extLst>
              </a:tr>
              <a:tr h="370840">
                <a:tc>
                  <a:txBody>
                    <a:bodyPr/>
                    <a:lstStyle/>
                    <a:p>
                      <a:r>
                        <a:rPr lang="en-US" dirty="0"/>
                        <a:t>Mental Health</a:t>
                      </a:r>
                      <a:r>
                        <a:rPr lang="en-US" baseline="0" dirty="0"/>
                        <a:t> Area 4</a:t>
                      </a:r>
                      <a:endParaRPr lang="en-US" dirty="0"/>
                    </a:p>
                  </a:txBody>
                  <a:tcPr/>
                </a:tc>
                <a:tc>
                  <a:txBody>
                    <a:bodyPr/>
                    <a:lstStyle/>
                    <a:p>
                      <a:r>
                        <a:rPr lang="en-US" dirty="0"/>
                        <a:t>Mental</a:t>
                      </a:r>
                      <a:r>
                        <a:rPr lang="en-US" baseline="0" dirty="0"/>
                        <a:t> Health</a:t>
                      </a:r>
                      <a:endParaRPr lang="en-US" dirty="0"/>
                    </a:p>
                  </a:txBody>
                  <a:tcPr/>
                </a:tc>
                <a:tc>
                  <a:txBody>
                    <a:bodyPr/>
                    <a:lstStyle/>
                    <a:p>
                      <a:pPr algn="ctr"/>
                      <a:r>
                        <a:rPr lang="en-US" dirty="0"/>
                        <a:t>1</a:t>
                      </a:r>
                    </a:p>
                  </a:txBody>
                  <a:tcPr/>
                </a:tc>
                <a:tc>
                  <a:txBody>
                    <a:bodyPr/>
                    <a:lstStyle/>
                    <a:p>
                      <a:pPr algn="ctr"/>
                      <a:r>
                        <a:rPr lang="en-US" dirty="0"/>
                        <a:t>3</a:t>
                      </a:r>
                    </a:p>
                  </a:txBody>
                  <a:tcPr/>
                </a:tc>
                <a:tc>
                  <a:txBody>
                    <a:bodyPr/>
                    <a:lstStyle/>
                    <a:p>
                      <a:pPr algn="ctr"/>
                      <a:r>
                        <a:rPr lang="en-US" dirty="0"/>
                        <a:t>13</a:t>
                      </a:r>
                    </a:p>
                  </a:txBody>
                  <a:tcPr/>
                </a:tc>
                <a:extLst>
                  <a:ext uri="{0D108BD9-81ED-4DB2-BD59-A6C34878D82A}">
                    <a16:rowId xmlns:a16="http://schemas.microsoft.com/office/drawing/2014/main" val="10003"/>
                  </a:ext>
                </a:extLst>
              </a:tr>
            </a:tbl>
          </a:graphicData>
        </a:graphic>
      </p:graphicFrame>
      <p:pic>
        <p:nvPicPr>
          <p:cNvPr id="4" name="Picture 2" descr="C:\Users\haranda\Desktop\2C-Logo-small[1].JPG"/>
          <p:cNvPicPr>
            <a:picLocks noChangeAspect="1" noChangeArrowheads="1"/>
          </p:cNvPicPr>
          <p:nvPr/>
        </p:nvPicPr>
        <p:blipFill>
          <a:blip r:embed="rId3" cstate="print"/>
          <a:srcRect/>
          <a:stretch>
            <a:fillRect/>
          </a:stretch>
        </p:blipFill>
        <p:spPr bwMode="auto">
          <a:xfrm>
            <a:off x="7162800" y="5029200"/>
            <a:ext cx="1497027" cy="914400"/>
          </a:xfrm>
          <a:prstGeom prst="rect">
            <a:avLst/>
          </a:prstGeom>
          <a:noFill/>
        </p:spPr>
      </p:pic>
      <p:sp>
        <p:nvSpPr>
          <p:cNvPr id="6" name="Rectangle 5"/>
          <p:cNvSpPr/>
          <p:nvPr/>
        </p:nvSpPr>
        <p:spPr>
          <a:xfrm>
            <a:off x="1066800" y="6400800"/>
            <a:ext cx="4456382" cy="307777"/>
          </a:xfrm>
          <a:prstGeom prst="rect">
            <a:avLst/>
          </a:prstGeom>
        </p:spPr>
        <p:txBody>
          <a:bodyPr wrap="square">
            <a:spAutoFit/>
          </a:bodyPr>
          <a:lstStyle/>
          <a:p>
            <a:r>
              <a:rPr lang="en-US" sz="1400" dirty="0">
                <a:hlinkClick r:id="rId4"/>
              </a:rPr>
              <a:t>http://hpsafind.hrsa.gov/HPSASearch.aspx</a:t>
            </a:r>
            <a:r>
              <a:rPr lang="en-US" sz="1400" dirty="0"/>
              <a:t> </a:t>
            </a:r>
          </a:p>
        </p:txBody>
      </p:sp>
      <p:sp>
        <p:nvSpPr>
          <p:cNvPr id="7" name="Rectangle 6"/>
          <p:cNvSpPr/>
          <p:nvPr/>
        </p:nvSpPr>
        <p:spPr>
          <a:xfrm>
            <a:off x="762000" y="4648200"/>
            <a:ext cx="6858000" cy="707886"/>
          </a:xfrm>
          <a:prstGeom prst="rect">
            <a:avLst/>
          </a:prstGeom>
        </p:spPr>
        <p:txBody>
          <a:bodyPr wrap="square">
            <a:spAutoFit/>
          </a:bodyPr>
          <a:lstStyle/>
          <a:p>
            <a:r>
              <a:rPr lang="en-US" sz="2000" b="1" dirty="0">
                <a:solidFill>
                  <a:srgbClr val="002060"/>
                </a:solidFill>
              </a:rPr>
              <a:t>All three disciplines are designated as health professional shortage areas (HPSA) within Jefferson County.</a:t>
            </a:r>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 </a:t>
            </a:r>
            <a:br>
              <a:rPr lang="en-US" sz="2400" b="1" dirty="0">
                <a:solidFill>
                  <a:srgbClr val="002060"/>
                </a:solidFill>
              </a:rPr>
            </a:br>
            <a:r>
              <a:rPr lang="en-US" sz="3200" b="1" i="1" dirty="0">
                <a:solidFill>
                  <a:srgbClr val="002060"/>
                </a:solidFill>
              </a:rPr>
              <a:t>Gaps in Data</a:t>
            </a:r>
            <a:endParaRPr lang="en-US" sz="2400" i="1" dirty="0"/>
          </a:p>
        </p:txBody>
      </p:sp>
      <p:sp>
        <p:nvSpPr>
          <p:cNvPr id="3" name="Content Placeholder 2"/>
          <p:cNvSpPr>
            <a:spLocks noGrp="1"/>
          </p:cNvSpPr>
          <p:nvPr>
            <p:ph sz="quarter" idx="1"/>
          </p:nvPr>
        </p:nvSpPr>
        <p:spPr/>
        <p:txBody>
          <a:bodyPr/>
          <a:lstStyle/>
          <a:p>
            <a:pPr>
              <a:buNone/>
            </a:pPr>
            <a:endParaRPr lang="en-US" dirty="0">
              <a:solidFill>
                <a:srgbClr val="002060"/>
              </a:solidFill>
            </a:endParaRPr>
          </a:p>
          <a:p>
            <a:pPr>
              <a:buBlip>
                <a:blip r:embed="rId2"/>
              </a:buBlip>
            </a:pPr>
            <a:r>
              <a:rPr lang="en-US" dirty="0">
                <a:solidFill>
                  <a:srgbClr val="002060"/>
                </a:solidFill>
              </a:rPr>
              <a:t> We acknowledge lack of sufficient data, particularly in the focus group participation (0.3% of county citizens participated).</a:t>
            </a:r>
          </a:p>
          <a:p>
            <a:pPr>
              <a:buNone/>
            </a:pPr>
            <a:endParaRPr lang="en-US" dirty="0">
              <a:solidFill>
                <a:srgbClr val="002060"/>
              </a:solidFill>
            </a:endParaRPr>
          </a:p>
          <a:p>
            <a:pPr>
              <a:buBlip>
                <a:blip r:embed="rId2"/>
              </a:buBlip>
            </a:pPr>
            <a:r>
              <a:rPr lang="en-US" dirty="0">
                <a:solidFill>
                  <a:srgbClr val="002060"/>
                </a:solidFill>
              </a:rPr>
              <a:t> Additionally concerns are present with national and state data, again due to small population size as compared to other areas.</a:t>
            </a:r>
          </a:p>
          <a:p>
            <a:pPr>
              <a:buNone/>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162800" y="50292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                      Overview of Needs (from primary and secondary data)</a:t>
            </a:r>
            <a:endParaRPr lang="en-US" sz="2400" dirty="0"/>
          </a:p>
        </p:txBody>
      </p:sp>
      <p:sp>
        <p:nvSpPr>
          <p:cNvPr id="3" name="Content Placeholder 2"/>
          <p:cNvSpPr>
            <a:spLocks noGrp="1"/>
          </p:cNvSpPr>
          <p:nvPr>
            <p:ph sz="quarter" idx="1"/>
          </p:nvPr>
        </p:nvSpPr>
        <p:spPr/>
        <p:txBody>
          <a:bodyPr>
            <a:normAutofit fontScale="92500" lnSpcReduction="20000"/>
          </a:bodyPr>
          <a:lstStyle/>
          <a:p>
            <a:pPr>
              <a:buBlip>
                <a:blip r:embed="rId2"/>
              </a:buBlip>
            </a:pPr>
            <a:r>
              <a:rPr lang="en-US" dirty="0">
                <a:solidFill>
                  <a:srgbClr val="002060"/>
                </a:solidFill>
              </a:rPr>
              <a:t>  Fitness/ Recreation (centralized center for all ages)</a:t>
            </a:r>
          </a:p>
          <a:p>
            <a:pPr>
              <a:buBlip>
                <a:blip r:embed="rId2"/>
              </a:buBlip>
            </a:pPr>
            <a:r>
              <a:rPr lang="en-US" dirty="0">
                <a:solidFill>
                  <a:srgbClr val="002060"/>
                </a:solidFill>
              </a:rPr>
              <a:t>  Economic Development</a:t>
            </a:r>
          </a:p>
          <a:p>
            <a:pPr>
              <a:buBlip>
                <a:blip r:embed="rId2"/>
              </a:buBlip>
            </a:pPr>
            <a:r>
              <a:rPr lang="en-US" dirty="0">
                <a:solidFill>
                  <a:srgbClr val="002060"/>
                </a:solidFill>
              </a:rPr>
              <a:t>  Obesity</a:t>
            </a:r>
          </a:p>
          <a:p>
            <a:pPr>
              <a:buBlip>
                <a:blip r:embed="rId2"/>
              </a:buBlip>
            </a:pPr>
            <a:r>
              <a:rPr lang="en-US" dirty="0">
                <a:solidFill>
                  <a:srgbClr val="002060"/>
                </a:solidFill>
              </a:rPr>
              <a:t>  Public Safety/ Motor-Vehicle Safety</a:t>
            </a:r>
          </a:p>
          <a:p>
            <a:pPr>
              <a:buBlip>
                <a:blip r:embed="rId2"/>
              </a:buBlip>
            </a:pPr>
            <a:r>
              <a:rPr lang="en-US" dirty="0">
                <a:solidFill>
                  <a:srgbClr val="002060"/>
                </a:solidFill>
              </a:rPr>
              <a:t>  Dentist availability</a:t>
            </a:r>
          </a:p>
          <a:p>
            <a:pPr>
              <a:buBlip>
                <a:blip r:embed="rId2"/>
              </a:buBlip>
            </a:pPr>
            <a:r>
              <a:rPr lang="en-US" dirty="0">
                <a:solidFill>
                  <a:srgbClr val="002060"/>
                </a:solidFill>
              </a:rPr>
              <a:t>  Adult tobacco usage </a:t>
            </a:r>
          </a:p>
          <a:p>
            <a:pPr>
              <a:buBlip>
                <a:blip r:embed="rId2"/>
              </a:buBlip>
            </a:pPr>
            <a:r>
              <a:rPr lang="en-US" dirty="0">
                <a:solidFill>
                  <a:srgbClr val="002060"/>
                </a:solidFill>
              </a:rPr>
              <a:t>  Excessive alcohol usage</a:t>
            </a:r>
          </a:p>
          <a:p>
            <a:pPr>
              <a:buBlip>
                <a:blip r:embed="rId2"/>
              </a:buBlip>
            </a:pPr>
            <a:r>
              <a:rPr lang="en-US" dirty="0">
                <a:solidFill>
                  <a:srgbClr val="002060"/>
                </a:solidFill>
              </a:rPr>
              <a:t>  MVC-related deaths</a:t>
            </a:r>
          </a:p>
          <a:p>
            <a:pPr>
              <a:buBlip>
                <a:blip r:embed="rId2"/>
              </a:buBlip>
            </a:pPr>
            <a:r>
              <a:rPr lang="en-US" dirty="0">
                <a:solidFill>
                  <a:srgbClr val="002060"/>
                </a:solidFill>
              </a:rPr>
              <a:t>  Suicide</a:t>
            </a:r>
          </a:p>
          <a:p>
            <a:pPr>
              <a:buBlip>
                <a:blip r:embed="rId2"/>
              </a:buBlip>
            </a:pPr>
            <a:r>
              <a:rPr lang="en-US" dirty="0">
                <a:solidFill>
                  <a:srgbClr val="002060"/>
                </a:solidFill>
              </a:rPr>
              <a:t>  Access to health care</a:t>
            </a:r>
          </a:p>
          <a:p>
            <a:pPr>
              <a:buBlip>
                <a:blip r:embed="rId2"/>
              </a:buBlip>
            </a:pPr>
            <a:r>
              <a:rPr lang="en-US" dirty="0">
                <a:solidFill>
                  <a:srgbClr val="002060"/>
                </a:solidFill>
              </a:rPr>
              <a:t>  Colon and lung cancer</a:t>
            </a:r>
          </a:p>
          <a:p>
            <a:pPr>
              <a:buBlip>
                <a:blip r:embed="rId2"/>
              </a:buBlip>
            </a:pPr>
            <a:r>
              <a:rPr lang="en-US" dirty="0">
                <a:solidFill>
                  <a:srgbClr val="002060"/>
                </a:solidFill>
              </a:rPr>
              <a:t>  Infant and neonatal mortality  </a:t>
            </a: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162800" y="50292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                      Resources within the Community</a:t>
            </a:r>
            <a:endParaRPr lang="en-US" sz="2400" dirty="0"/>
          </a:p>
        </p:txBody>
      </p:sp>
      <p:sp>
        <p:nvSpPr>
          <p:cNvPr id="3" name="Content Placeholder 2"/>
          <p:cNvSpPr>
            <a:spLocks noGrp="1"/>
          </p:cNvSpPr>
          <p:nvPr>
            <p:ph sz="quarter" idx="1"/>
          </p:nvPr>
        </p:nvSpPr>
        <p:spPr/>
        <p:txBody>
          <a:bodyPr>
            <a:normAutofit/>
          </a:bodyPr>
          <a:lstStyle/>
          <a:p>
            <a:pPr>
              <a:buNone/>
            </a:pPr>
            <a:endParaRPr lang="en-US" sz="2400" dirty="0">
              <a:solidFill>
                <a:srgbClr val="002060"/>
              </a:solidFill>
              <a:hlinkClick r:id="rId2"/>
            </a:endParaRPr>
          </a:p>
          <a:p>
            <a:pPr>
              <a:buNone/>
            </a:pPr>
            <a:endParaRPr lang="en-US" sz="2400" dirty="0">
              <a:solidFill>
                <a:srgbClr val="002060"/>
              </a:solidFill>
              <a:hlinkClick r:id="rId2"/>
            </a:endParaRPr>
          </a:p>
          <a:p>
            <a:pPr>
              <a:buNone/>
            </a:pPr>
            <a:endParaRPr lang="en-US" sz="2400" dirty="0">
              <a:solidFill>
                <a:srgbClr val="002060"/>
              </a:solidFill>
              <a:hlinkClick r:id="rId2"/>
            </a:endParaRPr>
          </a:p>
          <a:p>
            <a:pPr>
              <a:buNone/>
            </a:pPr>
            <a:r>
              <a:rPr lang="en-US" sz="2400" dirty="0">
                <a:solidFill>
                  <a:srgbClr val="002060"/>
                </a:solidFill>
                <a:hlinkClick r:id="rId2"/>
              </a:rPr>
              <a:t>http://www.jeffcoalliance.org/Resource%20Guide%202013.pdf</a:t>
            </a:r>
            <a:r>
              <a:rPr lang="en-US" sz="2400" dirty="0">
                <a:solidFill>
                  <a:srgbClr val="002060"/>
                </a:solidFill>
              </a:rPr>
              <a:t> </a:t>
            </a:r>
          </a:p>
        </p:txBody>
      </p:sp>
      <p:pic>
        <p:nvPicPr>
          <p:cNvPr id="4" name="Picture 2" descr="C:\Users\haranda\Desktop\2C-Logo-small[1].JPG"/>
          <p:cNvPicPr>
            <a:picLocks noChangeAspect="1" noChangeArrowheads="1"/>
          </p:cNvPicPr>
          <p:nvPr/>
        </p:nvPicPr>
        <p:blipFill>
          <a:blip r:embed="rId3" cstate="print"/>
          <a:srcRect/>
          <a:stretch>
            <a:fillRect/>
          </a:stretch>
        </p:blipFill>
        <p:spPr bwMode="auto">
          <a:xfrm>
            <a:off x="7162800" y="50292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solidFill>
                  <a:srgbClr val="002060"/>
                </a:solidFill>
              </a:rPr>
              <a:t>Community Health Needs Assessment  2013:    </a:t>
            </a:r>
            <a:r>
              <a:rPr lang="en-US" b="1" i="1" dirty="0">
                <a:solidFill>
                  <a:srgbClr val="002060"/>
                </a:solidFill>
              </a:rPr>
              <a:t>General Information</a:t>
            </a:r>
            <a:endParaRPr lang="en-US" i="1" dirty="0"/>
          </a:p>
        </p:txBody>
      </p:sp>
      <p:sp>
        <p:nvSpPr>
          <p:cNvPr id="3" name="Content Placeholder 2"/>
          <p:cNvSpPr>
            <a:spLocks noGrp="1"/>
          </p:cNvSpPr>
          <p:nvPr>
            <p:ph sz="quarter" idx="1"/>
          </p:nvPr>
        </p:nvSpPr>
        <p:spPr/>
        <p:txBody>
          <a:bodyPr>
            <a:normAutofit fontScale="85000" lnSpcReduction="20000"/>
          </a:bodyPr>
          <a:lstStyle/>
          <a:p>
            <a:pPr>
              <a:buBlip>
                <a:blip r:embed="rId2"/>
              </a:buBlip>
            </a:pPr>
            <a:r>
              <a:rPr lang="en-US" dirty="0">
                <a:solidFill>
                  <a:srgbClr val="002060"/>
                </a:solidFill>
              </a:rPr>
              <a:t>   This is a public document that has been approved by the F.W. Huston Medical Center Board of Directors.</a:t>
            </a:r>
          </a:p>
          <a:p>
            <a:pPr>
              <a:buNone/>
            </a:pPr>
            <a:endParaRPr lang="en-US" dirty="0">
              <a:solidFill>
                <a:srgbClr val="002060"/>
              </a:solidFill>
            </a:endParaRPr>
          </a:p>
          <a:p>
            <a:pPr>
              <a:buBlip>
                <a:blip r:embed="rId2"/>
              </a:buBlip>
            </a:pPr>
            <a:r>
              <a:rPr lang="en-US" dirty="0">
                <a:solidFill>
                  <a:srgbClr val="002060"/>
                </a:solidFill>
              </a:rPr>
              <a:t>   This Community Health Needs Assessment (CHNA) fulfills the requirements of the Patient Protection and Affordable Care Act (PPACA) IRS Code Section 501(r).  </a:t>
            </a:r>
          </a:p>
          <a:p>
            <a:pPr>
              <a:buNone/>
            </a:pPr>
            <a:endParaRPr lang="en-US" dirty="0">
              <a:solidFill>
                <a:srgbClr val="002060"/>
              </a:solidFill>
            </a:endParaRPr>
          </a:p>
          <a:p>
            <a:pPr>
              <a:buBlip>
                <a:blip r:embed="rId2"/>
              </a:buBlip>
            </a:pPr>
            <a:r>
              <a:rPr lang="en-US" dirty="0">
                <a:solidFill>
                  <a:srgbClr val="002060"/>
                </a:solidFill>
              </a:rPr>
              <a:t>   A copy of this document will be provided on the hospital website (</a:t>
            </a:r>
            <a:r>
              <a:rPr lang="en-US" dirty="0">
                <a:solidFill>
                  <a:srgbClr val="002060"/>
                </a:solidFill>
                <a:hlinkClick r:id="rId3"/>
              </a:rPr>
              <a:t>www.fwhuston.com</a:t>
            </a:r>
            <a:r>
              <a:rPr lang="en-US" dirty="0">
                <a:solidFill>
                  <a:srgbClr val="002060"/>
                </a:solidFill>
              </a:rPr>
              <a:t>).</a:t>
            </a:r>
          </a:p>
          <a:p>
            <a:pPr>
              <a:buNone/>
            </a:pPr>
            <a:endParaRPr lang="en-US" dirty="0">
              <a:solidFill>
                <a:srgbClr val="002060"/>
              </a:solidFill>
            </a:endParaRPr>
          </a:p>
          <a:p>
            <a:pPr>
              <a:buBlip>
                <a:blip r:embed="rId2"/>
              </a:buBlip>
            </a:pPr>
            <a:r>
              <a:rPr lang="en-US" dirty="0">
                <a:solidFill>
                  <a:srgbClr val="002060"/>
                </a:solidFill>
              </a:rPr>
              <a:t>  Copies will be available upon request.</a:t>
            </a:r>
          </a:p>
          <a:p>
            <a:pPr>
              <a:buNone/>
            </a:pPr>
            <a:endParaRPr lang="en-US" dirty="0">
              <a:solidFill>
                <a:srgbClr val="002060"/>
              </a:solidFill>
            </a:endParaRPr>
          </a:p>
          <a:p>
            <a:pPr>
              <a:buBlip>
                <a:blip r:embed="rId2"/>
              </a:buBlip>
            </a:pPr>
            <a:r>
              <a:rPr lang="en-US" dirty="0">
                <a:solidFill>
                  <a:srgbClr val="002060"/>
                </a:solidFill>
              </a:rPr>
              <a:t>   This CHNA encompasses the primary county served, Jefferson County, Kansas.</a:t>
            </a:r>
          </a:p>
          <a:p>
            <a:pPr>
              <a:buBlip>
                <a:blip r:embed="rId2"/>
              </a:buBlip>
            </a:pPr>
            <a:endParaRPr lang="en-US" dirty="0">
              <a:solidFill>
                <a:srgbClr val="002060"/>
              </a:solidFill>
            </a:endParaRPr>
          </a:p>
          <a:p>
            <a:pPr>
              <a:buBlip>
                <a:blip r:embed="rId2"/>
              </a:buBlip>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162800" y="57150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solidFill>
                  <a:srgbClr val="002060"/>
                </a:solidFill>
              </a:rPr>
              <a:t>Community Health Needs Assessment  2013:   </a:t>
            </a:r>
            <a:r>
              <a:rPr lang="en-US" b="1" i="1" dirty="0">
                <a:solidFill>
                  <a:srgbClr val="002060"/>
                </a:solidFill>
              </a:rPr>
              <a:t>Working Together</a:t>
            </a:r>
            <a:endParaRPr lang="en-US" i="1" dirty="0"/>
          </a:p>
        </p:txBody>
      </p:sp>
      <p:sp>
        <p:nvSpPr>
          <p:cNvPr id="3" name="Content Placeholder 2"/>
          <p:cNvSpPr>
            <a:spLocks noGrp="1"/>
          </p:cNvSpPr>
          <p:nvPr>
            <p:ph sz="quarter" idx="1"/>
          </p:nvPr>
        </p:nvSpPr>
        <p:spPr>
          <a:xfrm>
            <a:off x="685800" y="1447800"/>
            <a:ext cx="8001000" cy="4572000"/>
          </a:xfrm>
        </p:spPr>
        <p:txBody>
          <a:bodyPr>
            <a:normAutofit fontScale="70000" lnSpcReduction="20000"/>
          </a:bodyPr>
          <a:lstStyle/>
          <a:p>
            <a:pPr>
              <a:buBlip>
                <a:blip r:embed="rId2"/>
              </a:buBlip>
            </a:pPr>
            <a:endParaRPr lang="en-US" dirty="0">
              <a:solidFill>
                <a:srgbClr val="002060"/>
              </a:solidFill>
            </a:endParaRPr>
          </a:p>
          <a:p>
            <a:pPr>
              <a:buBlip>
                <a:blip r:embed="rId2"/>
              </a:buBlip>
            </a:pPr>
            <a:r>
              <a:rPr lang="en-US" dirty="0">
                <a:solidFill>
                  <a:srgbClr val="002060"/>
                </a:solidFill>
              </a:rPr>
              <a:t>  For the CHNA, Jefferson County Memorial Hospital d/b/a F.W. Huston Medical Center collaborated with community partners including the Jefferson County Health Department and Jefferson County Alliance of Service Councils in the inception of Jefferson County Health: Education, Action, and Leadership (Jefferson County HEAL) to perform a thorough CHNA.  Jefferson County HEAL focused on the concept of holistic wellness, not just the concept of health, throughout the CHNA process.</a:t>
            </a:r>
          </a:p>
          <a:p>
            <a:pPr>
              <a:buBlip>
                <a:blip r:embed="rId2"/>
              </a:buBlip>
            </a:pPr>
            <a:endParaRPr lang="en-US" dirty="0">
              <a:solidFill>
                <a:srgbClr val="002060"/>
              </a:solidFill>
            </a:endParaRPr>
          </a:p>
          <a:p>
            <a:pPr>
              <a:buBlip>
                <a:blip r:embed="rId2"/>
              </a:buBlip>
            </a:pPr>
            <a:r>
              <a:rPr lang="en-US" dirty="0">
                <a:solidFill>
                  <a:srgbClr val="002060"/>
                </a:solidFill>
              </a:rPr>
              <a:t>  The Mission Statement of Jefferson County HEAL:  to assess and improve quality of life in Jefferson County, KS through education, action, and leadership.</a:t>
            </a:r>
          </a:p>
          <a:p>
            <a:pPr>
              <a:buNone/>
            </a:pPr>
            <a:endParaRPr lang="en-US" dirty="0">
              <a:solidFill>
                <a:srgbClr val="002060"/>
              </a:solidFill>
            </a:endParaRPr>
          </a:p>
          <a:p>
            <a:pPr>
              <a:buBlip>
                <a:blip r:embed="rId2"/>
              </a:buBlip>
            </a:pPr>
            <a:r>
              <a:rPr lang="en-US" dirty="0">
                <a:solidFill>
                  <a:srgbClr val="002060"/>
                </a:solidFill>
              </a:rPr>
              <a:t>  Working together, the members of Jefferson County HEAL collected data from each identified community through focus groups held in neutral locations in 2012.  Jefferson County HEAL utilized this process to seek input that reflected the economic and cultural diversity present within Jefferson County directly from her citizens.</a:t>
            </a:r>
          </a:p>
          <a:p>
            <a:pPr>
              <a:buBlip>
                <a:blip r:embed="rId2"/>
              </a:buBlip>
            </a:pPr>
            <a:endParaRPr lang="en-US" dirty="0">
              <a:solidFill>
                <a:srgbClr val="002060"/>
              </a:solidFill>
            </a:endParaRPr>
          </a:p>
          <a:p>
            <a:pPr>
              <a:buNone/>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239000" y="55626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Data Collection</a:t>
            </a:r>
            <a:endParaRPr lang="en-US" sz="2400" dirty="0"/>
          </a:p>
        </p:txBody>
      </p:sp>
      <p:sp>
        <p:nvSpPr>
          <p:cNvPr id="3" name="Content Placeholder 2"/>
          <p:cNvSpPr>
            <a:spLocks noGrp="1"/>
          </p:cNvSpPr>
          <p:nvPr>
            <p:ph sz="quarter" idx="1"/>
          </p:nvPr>
        </p:nvSpPr>
        <p:spPr/>
        <p:txBody>
          <a:bodyPr>
            <a:normAutofit fontScale="85000" lnSpcReduction="10000"/>
          </a:bodyPr>
          <a:lstStyle/>
          <a:p>
            <a:pPr>
              <a:buBlip>
                <a:blip r:embed="rId2"/>
              </a:buBlip>
            </a:pPr>
            <a:r>
              <a:rPr lang="en-US" dirty="0">
                <a:solidFill>
                  <a:srgbClr val="002060"/>
                </a:solidFill>
              </a:rPr>
              <a:t> Primary Data Collection</a:t>
            </a:r>
          </a:p>
          <a:p>
            <a:pPr lvl="1">
              <a:buFont typeface="Wingdings" pitchFamily="2" charset="2"/>
              <a:buChar char="v"/>
            </a:pPr>
            <a:r>
              <a:rPr lang="en-US" dirty="0">
                <a:solidFill>
                  <a:srgbClr val="002060"/>
                </a:solidFill>
              </a:rPr>
              <a:t>  Focus groups held within the various communities within the   </a:t>
            </a:r>
          </a:p>
          <a:p>
            <a:pPr lvl="1">
              <a:buNone/>
            </a:pPr>
            <a:r>
              <a:rPr lang="en-US" dirty="0">
                <a:solidFill>
                  <a:srgbClr val="002060"/>
                </a:solidFill>
              </a:rPr>
              <a:t>      county (2012)</a:t>
            </a:r>
          </a:p>
          <a:p>
            <a:pPr lvl="1">
              <a:buNone/>
            </a:pPr>
            <a:endParaRPr lang="en-US" dirty="0">
              <a:solidFill>
                <a:srgbClr val="002060"/>
              </a:solidFill>
            </a:endParaRPr>
          </a:p>
          <a:p>
            <a:pPr>
              <a:buBlip>
                <a:blip r:embed="rId2"/>
              </a:buBlip>
            </a:pPr>
            <a:r>
              <a:rPr lang="en-US" dirty="0">
                <a:solidFill>
                  <a:srgbClr val="002060"/>
                </a:solidFill>
              </a:rPr>
              <a:t> Secondary (Demographic and Health) Data Collection</a:t>
            </a:r>
          </a:p>
          <a:p>
            <a:pPr lvl="1">
              <a:buFont typeface="Wingdings" pitchFamily="2" charset="2"/>
              <a:buChar char="v"/>
            </a:pPr>
            <a:r>
              <a:rPr lang="en-US" dirty="0">
                <a:solidFill>
                  <a:srgbClr val="002060"/>
                </a:solidFill>
              </a:rPr>
              <a:t>  County Health Rankings and Roadmaps (2013)</a:t>
            </a:r>
          </a:p>
          <a:p>
            <a:pPr lvl="1">
              <a:buFont typeface="Wingdings" pitchFamily="2" charset="2"/>
              <a:buChar char="v"/>
            </a:pPr>
            <a:r>
              <a:rPr lang="en-US" dirty="0">
                <a:solidFill>
                  <a:srgbClr val="002060"/>
                </a:solidFill>
              </a:rPr>
              <a:t>  Kansas Health Matters (2011)</a:t>
            </a:r>
          </a:p>
          <a:p>
            <a:pPr lvl="1">
              <a:buFont typeface="Wingdings" pitchFamily="2" charset="2"/>
              <a:buChar char="v"/>
            </a:pPr>
            <a:r>
              <a:rPr lang="en-US" dirty="0">
                <a:solidFill>
                  <a:srgbClr val="002060"/>
                </a:solidFill>
              </a:rPr>
              <a:t>  KDHE Fast Stats for Kansas County Profiles (2010)</a:t>
            </a:r>
          </a:p>
          <a:p>
            <a:pPr lvl="1">
              <a:buFont typeface="Wingdings" pitchFamily="2" charset="2"/>
              <a:buChar char="v"/>
            </a:pPr>
            <a:r>
              <a:rPr lang="en-US" dirty="0">
                <a:solidFill>
                  <a:srgbClr val="002060"/>
                </a:solidFill>
              </a:rPr>
              <a:t>  U.S. Census Bureau, Jefferson County </a:t>
            </a:r>
            <a:r>
              <a:rPr lang="en-US" dirty="0" err="1">
                <a:solidFill>
                  <a:srgbClr val="002060"/>
                </a:solidFill>
              </a:rPr>
              <a:t>QuickFacts</a:t>
            </a:r>
            <a:r>
              <a:rPr lang="en-US" dirty="0">
                <a:solidFill>
                  <a:srgbClr val="002060"/>
                </a:solidFill>
              </a:rPr>
              <a:t> (2012)</a:t>
            </a:r>
          </a:p>
          <a:p>
            <a:pPr lvl="1">
              <a:buFont typeface="Wingdings" pitchFamily="2" charset="2"/>
              <a:buChar char="v"/>
            </a:pPr>
            <a:r>
              <a:rPr lang="en-US" dirty="0">
                <a:solidFill>
                  <a:srgbClr val="002060"/>
                </a:solidFill>
              </a:rPr>
              <a:t>  U.S. Department of Health and Human Services, Community Health Status </a:t>
            </a:r>
          </a:p>
          <a:p>
            <a:pPr lvl="1">
              <a:buNone/>
            </a:pPr>
            <a:r>
              <a:rPr lang="en-US" dirty="0">
                <a:solidFill>
                  <a:srgbClr val="002060"/>
                </a:solidFill>
              </a:rPr>
              <a:t>	  Indicators Project (2009)</a:t>
            </a:r>
          </a:p>
          <a:p>
            <a:pPr lvl="1">
              <a:buFont typeface="Wingdings" pitchFamily="2" charset="2"/>
              <a:buChar char="v"/>
            </a:pPr>
            <a:r>
              <a:rPr lang="en-US" dirty="0">
                <a:solidFill>
                  <a:srgbClr val="002060"/>
                </a:solidFill>
              </a:rPr>
              <a:t>  U.S. Department of Health and Human Services, Health Resources and   </a:t>
            </a:r>
          </a:p>
          <a:p>
            <a:pPr lvl="1">
              <a:buNone/>
            </a:pPr>
            <a:r>
              <a:rPr lang="en-US" dirty="0">
                <a:solidFill>
                  <a:srgbClr val="002060"/>
                </a:solidFill>
              </a:rPr>
              <a:t>      Services Administration (2013) </a:t>
            </a:r>
          </a:p>
          <a:p>
            <a:pPr lvl="1">
              <a:buFont typeface="Wingdings" pitchFamily="2" charset="2"/>
              <a:buChar char="v"/>
            </a:pPr>
            <a:endParaRPr lang="en-US" dirty="0">
              <a:solidFill>
                <a:srgbClr val="002060"/>
              </a:solidFill>
            </a:endParaRPr>
          </a:p>
          <a:p>
            <a:pPr lvl="2">
              <a:buNone/>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162800" y="56388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000" b="1" i="1" dirty="0">
                <a:solidFill>
                  <a:srgbClr val="002060"/>
                </a:solidFill>
              </a:rPr>
              <a:t>Primary Data – Focus Groups</a:t>
            </a:r>
            <a:endParaRPr lang="en-US" sz="2400" dirty="0"/>
          </a:p>
        </p:txBody>
      </p:sp>
      <p:sp>
        <p:nvSpPr>
          <p:cNvPr id="3" name="Content Placeholder 2"/>
          <p:cNvSpPr>
            <a:spLocks noGrp="1"/>
          </p:cNvSpPr>
          <p:nvPr>
            <p:ph sz="quarter" idx="1"/>
          </p:nvPr>
        </p:nvSpPr>
        <p:spPr/>
        <p:txBody>
          <a:bodyPr>
            <a:normAutofit fontScale="92500" lnSpcReduction="20000"/>
          </a:bodyPr>
          <a:lstStyle/>
          <a:p>
            <a:pPr>
              <a:buBlip>
                <a:blip r:embed="rId2"/>
              </a:buBlip>
            </a:pPr>
            <a:r>
              <a:rPr lang="en-US" dirty="0">
                <a:solidFill>
                  <a:srgbClr val="002060"/>
                </a:solidFill>
              </a:rPr>
              <a:t> Jefferson County HEAL facilitated meetings within eight identified communities (established cities) within the county.</a:t>
            </a:r>
          </a:p>
          <a:p>
            <a:pPr>
              <a:buNone/>
            </a:pPr>
            <a:endParaRPr lang="en-US" dirty="0">
              <a:solidFill>
                <a:srgbClr val="002060"/>
              </a:solidFill>
            </a:endParaRPr>
          </a:p>
          <a:p>
            <a:pPr>
              <a:buBlip>
                <a:blip r:embed="rId2"/>
              </a:buBlip>
            </a:pPr>
            <a:r>
              <a:rPr lang="en-US" dirty="0">
                <a:solidFill>
                  <a:srgbClr val="002060"/>
                </a:solidFill>
              </a:rPr>
              <a:t> Meetings were held either at public schools or community centers to provide neutral ground for all citizens within the county and during the day and evening.</a:t>
            </a:r>
          </a:p>
          <a:p>
            <a:pPr>
              <a:buNone/>
            </a:pPr>
            <a:endParaRPr lang="en-US" dirty="0">
              <a:solidFill>
                <a:srgbClr val="002060"/>
              </a:solidFill>
            </a:endParaRPr>
          </a:p>
          <a:p>
            <a:pPr>
              <a:buBlip>
                <a:blip r:embed="rId2"/>
              </a:buBlip>
            </a:pPr>
            <a:r>
              <a:rPr lang="en-US" dirty="0">
                <a:solidFill>
                  <a:srgbClr val="002060"/>
                </a:solidFill>
              </a:rPr>
              <a:t> Meeting dates, times, and locations were shared with the public via the county newspapers.</a:t>
            </a:r>
          </a:p>
          <a:p>
            <a:pPr>
              <a:buNone/>
            </a:pPr>
            <a:endParaRPr lang="en-US" dirty="0">
              <a:solidFill>
                <a:srgbClr val="002060"/>
              </a:solidFill>
            </a:endParaRPr>
          </a:p>
          <a:p>
            <a:pPr>
              <a:buBlip>
                <a:blip r:embed="rId2"/>
              </a:buBlip>
            </a:pPr>
            <a:r>
              <a:rPr lang="en-US" dirty="0">
                <a:solidFill>
                  <a:srgbClr val="002060"/>
                </a:solidFill>
              </a:rPr>
              <a:t> Various individuals were contacted by the committee members requesting support for the effort to encourage attendance (volunteer, no compensation).</a:t>
            </a: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162800" y="56388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000" b="1" i="1" dirty="0">
                <a:solidFill>
                  <a:srgbClr val="002060"/>
                </a:solidFill>
              </a:rPr>
              <a:t>Primary Data - Focus Groups</a:t>
            </a:r>
            <a:endParaRPr lang="en-US" sz="2400" dirty="0"/>
          </a:p>
        </p:txBody>
      </p:sp>
      <p:sp>
        <p:nvSpPr>
          <p:cNvPr id="3" name="Content Placeholder 2"/>
          <p:cNvSpPr>
            <a:spLocks noGrp="1"/>
          </p:cNvSpPr>
          <p:nvPr>
            <p:ph sz="quarter" idx="1"/>
          </p:nvPr>
        </p:nvSpPr>
        <p:spPr/>
        <p:txBody>
          <a:bodyPr>
            <a:normAutofit fontScale="92500" lnSpcReduction="20000"/>
          </a:bodyPr>
          <a:lstStyle/>
          <a:p>
            <a:pPr>
              <a:buBlip>
                <a:blip r:embed="rId2"/>
              </a:buBlip>
            </a:pPr>
            <a:r>
              <a:rPr lang="en-US" dirty="0">
                <a:solidFill>
                  <a:srgbClr val="002060"/>
                </a:solidFill>
              </a:rPr>
              <a:t>  Participants in the focus group meetings were asked: based on social, spiritual, occupational, emotional, physical, mental, and environmental factors, </a:t>
            </a:r>
            <a:r>
              <a:rPr lang="en-US" i="1" dirty="0">
                <a:solidFill>
                  <a:srgbClr val="002060"/>
                </a:solidFill>
              </a:rPr>
              <a:t>“What does a healthy Jefferson County look like?”</a:t>
            </a:r>
          </a:p>
          <a:p>
            <a:pPr>
              <a:buNone/>
            </a:pPr>
            <a:endParaRPr lang="en-US" i="1" dirty="0">
              <a:solidFill>
                <a:srgbClr val="002060"/>
              </a:solidFill>
            </a:endParaRPr>
          </a:p>
          <a:p>
            <a:pPr>
              <a:buBlip>
                <a:blip r:embed="rId2"/>
              </a:buBlip>
            </a:pPr>
            <a:r>
              <a:rPr lang="en-US" dirty="0">
                <a:solidFill>
                  <a:srgbClr val="002060"/>
                </a:solidFill>
              </a:rPr>
              <a:t>  Participants were asked to share their thoughts regarding the question.  All voiced concerns and ideas were written upon large pieces of paper by the facilitators.</a:t>
            </a:r>
          </a:p>
          <a:p>
            <a:pPr>
              <a:buNone/>
            </a:pPr>
            <a:endParaRPr lang="en-US" dirty="0">
              <a:solidFill>
                <a:srgbClr val="002060"/>
              </a:solidFill>
            </a:endParaRPr>
          </a:p>
          <a:p>
            <a:pPr>
              <a:buBlip>
                <a:blip r:embed="rId2"/>
              </a:buBlip>
            </a:pPr>
            <a:r>
              <a:rPr lang="en-US" dirty="0">
                <a:solidFill>
                  <a:srgbClr val="002060"/>
                </a:solidFill>
              </a:rPr>
              <a:t>  Participants were then asked to vote on the issues most important to them in regards to the community’s health with 3 votes per participant to be used as desired (such as all 3 votes for one issue, 1 for 3 issues, etc.).</a:t>
            </a: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162800" y="57150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200" b="1" i="1" dirty="0">
                <a:solidFill>
                  <a:srgbClr val="002060"/>
                </a:solidFill>
              </a:rPr>
              <a:t>Primary Data – Focus Groups</a:t>
            </a:r>
            <a:endParaRPr lang="en-US" sz="2700" dirty="0"/>
          </a:p>
        </p:txBody>
      </p:sp>
      <p:sp>
        <p:nvSpPr>
          <p:cNvPr id="3" name="Content Placeholder 2"/>
          <p:cNvSpPr>
            <a:spLocks noGrp="1"/>
          </p:cNvSpPr>
          <p:nvPr>
            <p:ph sz="quarter" idx="1"/>
          </p:nvPr>
        </p:nvSpPr>
        <p:spPr/>
        <p:txBody>
          <a:bodyPr>
            <a:normAutofit fontScale="92500"/>
          </a:bodyPr>
          <a:lstStyle/>
          <a:p>
            <a:pPr>
              <a:buBlip>
                <a:blip r:embed="rId2"/>
              </a:buBlip>
            </a:pPr>
            <a:r>
              <a:rPr lang="en-US" dirty="0">
                <a:solidFill>
                  <a:srgbClr val="002060"/>
                </a:solidFill>
              </a:rPr>
              <a:t> </a:t>
            </a:r>
            <a:r>
              <a:rPr lang="en-US" b="1" dirty="0">
                <a:solidFill>
                  <a:srgbClr val="002060"/>
                </a:solidFill>
              </a:rPr>
              <a:t> Highest Concerns of Participants:                                </a:t>
            </a:r>
            <a:endParaRPr lang="en-US" dirty="0">
              <a:solidFill>
                <a:srgbClr val="002060"/>
              </a:solidFill>
            </a:endParaRPr>
          </a:p>
          <a:p>
            <a:pPr lvl="1">
              <a:buFont typeface="Wingdings" pitchFamily="2" charset="2"/>
              <a:buChar char="v"/>
            </a:pPr>
            <a:r>
              <a:rPr lang="en-US" dirty="0">
                <a:solidFill>
                  <a:srgbClr val="002060"/>
                </a:solidFill>
              </a:rPr>
              <a:t> economic development “more jobs in the county” (top concern)</a:t>
            </a:r>
          </a:p>
          <a:p>
            <a:pPr lvl="1">
              <a:buFont typeface="Wingdings" pitchFamily="2" charset="2"/>
              <a:buChar char="v"/>
            </a:pPr>
            <a:r>
              <a:rPr lang="en-US" dirty="0">
                <a:solidFill>
                  <a:srgbClr val="002060"/>
                </a:solidFill>
              </a:rPr>
              <a:t> centralized fitness/ recreation and health education “diet and  </a:t>
            </a:r>
          </a:p>
          <a:p>
            <a:pPr lvl="1">
              <a:buNone/>
            </a:pPr>
            <a:r>
              <a:rPr lang="en-US" dirty="0">
                <a:solidFill>
                  <a:srgbClr val="002060"/>
                </a:solidFill>
              </a:rPr>
              <a:t>    exercise”</a:t>
            </a:r>
          </a:p>
          <a:p>
            <a:pPr lvl="1">
              <a:buFont typeface="Wingdings" pitchFamily="2" charset="2"/>
              <a:buChar char="v"/>
            </a:pPr>
            <a:r>
              <a:rPr lang="en-US" dirty="0">
                <a:solidFill>
                  <a:srgbClr val="002060"/>
                </a:solidFill>
              </a:rPr>
              <a:t> public safety “highway safety”</a:t>
            </a:r>
          </a:p>
          <a:p>
            <a:pPr lvl="1">
              <a:buFont typeface="Wingdings" pitchFamily="2" charset="2"/>
              <a:buChar char="v"/>
            </a:pPr>
            <a:r>
              <a:rPr lang="en-US" dirty="0">
                <a:solidFill>
                  <a:srgbClr val="002060"/>
                </a:solidFill>
              </a:rPr>
              <a:t> community resources “county resource guide”</a:t>
            </a:r>
          </a:p>
          <a:p>
            <a:pPr lvl="1">
              <a:buFont typeface="Wingdings" pitchFamily="2" charset="2"/>
              <a:buChar char="v"/>
            </a:pPr>
            <a:r>
              <a:rPr lang="en-US" dirty="0">
                <a:solidFill>
                  <a:srgbClr val="002060"/>
                </a:solidFill>
              </a:rPr>
              <a:t> health care access</a:t>
            </a:r>
          </a:p>
          <a:p>
            <a:pPr>
              <a:buBlip>
                <a:blip r:embed="rId2"/>
              </a:buBlip>
            </a:pPr>
            <a:r>
              <a:rPr lang="en-US" dirty="0">
                <a:solidFill>
                  <a:srgbClr val="002060"/>
                </a:solidFill>
              </a:rPr>
              <a:t>  </a:t>
            </a:r>
            <a:r>
              <a:rPr lang="en-US" b="1" dirty="0">
                <a:solidFill>
                  <a:srgbClr val="002060"/>
                </a:solidFill>
              </a:rPr>
              <a:t>Additional Concerns of Participants:</a:t>
            </a:r>
            <a:endParaRPr lang="en-US" dirty="0">
              <a:solidFill>
                <a:srgbClr val="002060"/>
              </a:solidFill>
            </a:endParaRPr>
          </a:p>
          <a:p>
            <a:pPr lvl="1">
              <a:buFont typeface="Wingdings" pitchFamily="2" charset="2"/>
              <a:buChar char="v"/>
            </a:pPr>
            <a:r>
              <a:rPr lang="en-US" dirty="0">
                <a:solidFill>
                  <a:srgbClr val="002060"/>
                </a:solidFill>
              </a:rPr>
              <a:t> access to healthy foods</a:t>
            </a:r>
          </a:p>
          <a:p>
            <a:pPr lvl="1">
              <a:buFont typeface="Wingdings" pitchFamily="2" charset="2"/>
              <a:buChar char="v"/>
            </a:pPr>
            <a:r>
              <a:rPr lang="en-US" dirty="0">
                <a:solidFill>
                  <a:srgbClr val="002060"/>
                </a:solidFill>
              </a:rPr>
              <a:t> social/mentor programs “youth involvement in county”</a:t>
            </a:r>
          </a:p>
          <a:p>
            <a:pPr lvl="1">
              <a:buFont typeface="Wingdings" pitchFamily="2" charset="2"/>
              <a:buChar char="v"/>
            </a:pPr>
            <a:r>
              <a:rPr lang="en-US" dirty="0">
                <a:solidFill>
                  <a:srgbClr val="002060"/>
                </a:solidFill>
              </a:rPr>
              <a:t> recycling (county-wide)</a:t>
            </a:r>
          </a:p>
          <a:p>
            <a:pPr>
              <a:buFont typeface="Wingdings" pitchFamily="2" charset="2"/>
              <a:buChar char="v"/>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239000" y="5638800"/>
            <a:ext cx="1497027" cy="9144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2060"/>
                </a:solidFill>
              </a:rPr>
              <a:t>Community Health Needs Assessment 2013</a:t>
            </a:r>
            <a:r>
              <a:rPr lang="en-US" sz="2400" b="1" i="1" dirty="0">
                <a:solidFill>
                  <a:srgbClr val="002060"/>
                </a:solidFill>
              </a:rPr>
              <a:t> </a:t>
            </a:r>
            <a:r>
              <a:rPr lang="en-US" sz="3600" b="1" i="1" dirty="0">
                <a:solidFill>
                  <a:srgbClr val="002060"/>
                </a:solidFill>
              </a:rPr>
              <a:t>Community Profile:  </a:t>
            </a:r>
            <a:r>
              <a:rPr lang="en-US" sz="2000" b="1" i="1" dirty="0">
                <a:solidFill>
                  <a:srgbClr val="002060"/>
                </a:solidFill>
              </a:rPr>
              <a:t>Primary Data - Focus Groups</a:t>
            </a:r>
            <a:endParaRPr lang="en-US" sz="2400" dirty="0"/>
          </a:p>
        </p:txBody>
      </p:sp>
      <p:sp>
        <p:nvSpPr>
          <p:cNvPr id="3" name="Content Placeholder 2"/>
          <p:cNvSpPr>
            <a:spLocks noGrp="1"/>
          </p:cNvSpPr>
          <p:nvPr>
            <p:ph sz="quarter" idx="1"/>
          </p:nvPr>
        </p:nvSpPr>
        <p:spPr/>
        <p:txBody>
          <a:bodyPr>
            <a:normAutofit/>
          </a:bodyPr>
          <a:lstStyle/>
          <a:p>
            <a:pPr>
              <a:buBlip>
                <a:blip r:embed="rId2"/>
              </a:buBlip>
            </a:pPr>
            <a:r>
              <a:rPr lang="en-US" sz="2000" dirty="0">
                <a:solidFill>
                  <a:srgbClr val="002060"/>
                </a:solidFill>
              </a:rPr>
              <a:t> 7 of the 8 communities had volunteer representation at the meetings.</a:t>
            </a:r>
          </a:p>
          <a:p>
            <a:pPr>
              <a:buBlip>
                <a:blip r:embed="rId2"/>
              </a:buBlip>
            </a:pPr>
            <a:r>
              <a:rPr lang="en-US" sz="2000" dirty="0">
                <a:solidFill>
                  <a:srgbClr val="002060"/>
                </a:solidFill>
              </a:rPr>
              <a:t> A total of 58 citizens participated in the focus group meetings.</a:t>
            </a:r>
          </a:p>
          <a:p>
            <a:pPr>
              <a:buNone/>
            </a:pPr>
            <a:endParaRPr lang="en-US" sz="2000" dirty="0">
              <a:solidFill>
                <a:srgbClr val="002060"/>
              </a:solidFill>
            </a:endParaRPr>
          </a:p>
          <a:p>
            <a:pPr>
              <a:buNone/>
            </a:pPr>
            <a:r>
              <a:rPr lang="en-US" dirty="0">
                <a:solidFill>
                  <a:srgbClr val="002060"/>
                </a:solidFill>
              </a:rPr>
              <a:t>Participant demographics (voluntary survey n=38):</a:t>
            </a:r>
          </a:p>
          <a:p>
            <a:pPr>
              <a:buNone/>
            </a:pPr>
            <a:endParaRPr lang="en-US"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467600" y="5715000"/>
            <a:ext cx="1497027" cy="914400"/>
          </a:xfrm>
          <a:prstGeom prst="rect">
            <a:avLst/>
          </a:prstGeom>
          <a:noFill/>
        </p:spPr>
      </p:pic>
      <p:graphicFrame>
        <p:nvGraphicFramePr>
          <p:cNvPr id="5" name="Table 4"/>
          <p:cNvGraphicFramePr>
            <a:graphicFrameLocks noGrp="1"/>
          </p:cNvGraphicFramePr>
          <p:nvPr/>
        </p:nvGraphicFramePr>
        <p:xfrm>
          <a:off x="1066800" y="3200400"/>
          <a:ext cx="6172200" cy="838200"/>
        </p:xfrm>
        <a:graphic>
          <a:graphicData uri="http://schemas.openxmlformats.org/drawingml/2006/table">
            <a:tbl>
              <a:tblPr firstRow="1" bandRow="1">
                <a:tableStyleId>{7DF18680-E054-41AD-8BC1-D1AEF772440D}</a:tableStyleId>
              </a:tblPr>
              <a:tblGrid>
                <a:gridCol w="1234440">
                  <a:extLst>
                    <a:ext uri="{9D8B030D-6E8A-4147-A177-3AD203B41FA5}">
                      <a16:colId xmlns:a16="http://schemas.microsoft.com/office/drawing/2014/main" val="20000"/>
                    </a:ext>
                  </a:extLst>
                </a:gridCol>
                <a:gridCol w="1234440">
                  <a:extLst>
                    <a:ext uri="{9D8B030D-6E8A-4147-A177-3AD203B41FA5}">
                      <a16:colId xmlns:a16="http://schemas.microsoft.com/office/drawing/2014/main" val="20001"/>
                    </a:ext>
                  </a:extLst>
                </a:gridCol>
                <a:gridCol w="1234440">
                  <a:extLst>
                    <a:ext uri="{9D8B030D-6E8A-4147-A177-3AD203B41FA5}">
                      <a16:colId xmlns:a16="http://schemas.microsoft.com/office/drawing/2014/main" val="20002"/>
                    </a:ext>
                  </a:extLst>
                </a:gridCol>
                <a:gridCol w="1234440">
                  <a:extLst>
                    <a:ext uri="{9D8B030D-6E8A-4147-A177-3AD203B41FA5}">
                      <a16:colId xmlns:a16="http://schemas.microsoft.com/office/drawing/2014/main" val="20003"/>
                    </a:ext>
                  </a:extLst>
                </a:gridCol>
                <a:gridCol w="1234440">
                  <a:extLst>
                    <a:ext uri="{9D8B030D-6E8A-4147-A177-3AD203B41FA5}">
                      <a16:colId xmlns:a16="http://schemas.microsoft.com/office/drawing/2014/main" val="20004"/>
                    </a:ext>
                  </a:extLst>
                </a:gridCol>
              </a:tblGrid>
              <a:tr h="419100">
                <a:tc>
                  <a:txBody>
                    <a:bodyPr/>
                    <a:lstStyle/>
                    <a:p>
                      <a:pPr algn="ctr"/>
                      <a:r>
                        <a:rPr lang="en-US" dirty="0"/>
                        <a:t>Ages 25-30</a:t>
                      </a:r>
                    </a:p>
                  </a:txBody>
                  <a:tcPr/>
                </a:tc>
                <a:tc>
                  <a:txBody>
                    <a:bodyPr/>
                    <a:lstStyle/>
                    <a:p>
                      <a:pPr algn="ctr"/>
                      <a:r>
                        <a:rPr lang="en-US" dirty="0"/>
                        <a:t>Ages 31-40</a:t>
                      </a:r>
                    </a:p>
                  </a:txBody>
                  <a:tcPr/>
                </a:tc>
                <a:tc>
                  <a:txBody>
                    <a:bodyPr/>
                    <a:lstStyle/>
                    <a:p>
                      <a:pPr algn="ctr"/>
                      <a:r>
                        <a:rPr lang="en-US" dirty="0"/>
                        <a:t>Ages 41-50</a:t>
                      </a:r>
                    </a:p>
                  </a:txBody>
                  <a:tcPr/>
                </a:tc>
                <a:tc>
                  <a:txBody>
                    <a:bodyPr/>
                    <a:lstStyle/>
                    <a:p>
                      <a:pPr algn="ctr"/>
                      <a:r>
                        <a:rPr lang="en-US" dirty="0"/>
                        <a:t>Ages 51-64</a:t>
                      </a:r>
                    </a:p>
                  </a:txBody>
                  <a:tcPr/>
                </a:tc>
                <a:tc>
                  <a:txBody>
                    <a:bodyPr/>
                    <a:lstStyle/>
                    <a:p>
                      <a:pPr algn="ctr"/>
                      <a:r>
                        <a:rPr lang="en-US" dirty="0"/>
                        <a:t>Age 65+</a:t>
                      </a:r>
                    </a:p>
                  </a:txBody>
                  <a:tcPr/>
                </a:tc>
                <a:extLst>
                  <a:ext uri="{0D108BD9-81ED-4DB2-BD59-A6C34878D82A}">
                    <a16:rowId xmlns:a16="http://schemas.microsoft.com/office/drawing/2014/main" val="10000"/>
                  </a:ext>
                </a:extLst>
              </a:tr>
              <a:tr h="419100">
                <a:tc>
                  <a:txBody>
                    <a:bodyPr/>
                    <a:lstStyle/>
                    <a:p>
                      <a:pPr algn="ctr"/>
                      <a:r>
                        <a:rPr lang="en-US" dirty="0"/>
                        <a:t>1</a:t>
                      </a:r>
                    </a:p>
                  </a:txBody>
                  <a:tcPr/>
                </a:tc>
                <a:tc>
                  <a:txBody>
                    <a:bodyPr/>
                    <a:lstStyle/>
                    <a:p>
                      <a:pPr algn="ctr"/>
                      <a:r>
                        <a:rPr lang="en-US" dirty="0"/>
                        <a:t>2</a:t>
                      </a:r>
                    </a:p>
                  </a:txBody>
                  <a:tcPr/>
                </a:tc>
                <a:tc>
                  <a:txBody>
                    <a:bodyPr/>
                    <a:lstStyle/>
                    <a:p>
                      <a:pPr algn="ctr"/>
                      <a:r>
                        <a:rPr lang="en-US" dirty="0"/>
                        <a:t>10</a:t>
                      </a:r>
                    </a:p>
                  </a:txBody>
                  <a:tcPr/>
                </a:tc>
                <a:tc>
                  <a:txBody>
                    <a:bodyPr/>
                    <a:lstStyle/>
                    <a:p>
                      <a:pPr algn="ctr"/>
                      <a:r>
                        <a:rPr lang="en-US" dirty="0"/>
                        <a:t>11</a:t>
                      </a:r>
                    </a:p>
                  </a:txBody>
                  <a:tcPr/>
                </a:tc>
                <a:tc>
                  <a:txBody>
                    <a:bodyPr/>
                    <a:lstStyle/>
                    <a:p>
                      <a:pPr algn="ctr"/>
                      <a:r>
                        <a:rPr lang="en-US" dirty="0"/>
                        <a:t>14</a:t>
                      </a:r>
                    </a:p>
                  </a:txBody>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nvGraphicFramePr>
        <p:xfrm>
          <a:off x="1066800" y="4191000"/>
          <a:ext cx="6172200" cy="685800"/>
        </p:xfrm>
        <a:graphic>
          <a:graphicData uri="http://schemas.openxmlformats.org/drawingml/2006/table">
            <a:tbl>
              <a:tblPr firstRow="1" bandRow="1">
                <a:tableStyleId>{7DF18680-E054-41AD-8BC1-D1AEF772440D}</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342900">
                <a:tc>
                  <a:txBody>
                    <a:bodyPr/>
                    <a:lstStyle/>
                    <a:p>
                      <a:pPr algn="ctr"/>
                      <a:r>
                        <a:rPr lang="en-US" sz="1600" dirty="0"/>
                        <a:t>Household #:</a:t>
                      </a:r>
                      <a:r>
                        <a:rPr lang="en-US" sz="1600" baseline="0" dirty="0"/>
                        <a:t> 1-4</a:t>
                      </a:r>
                      <a:endParaRPr lang="en-US" sz="1600" dirty="0"/>
                    </a:p>
                  </a:txBody>
                  <a:tcPr/>
                </a:tc>
                <a:tc>
                  <a:txBody>
                    <a:bodyPr/>
                    <a:lstStyle/>
                    <a:p>
                      <a:pPr algn="ctr"/>
                      <a:r>
                        <a:rPr lang="en-US" sz="1600" dirty="0"/>
                        <a:t>Household #: 5-8</a:t>
                      </a:r>
                    </a:p>
                  </a:txBody>
                  <a:tcPr/>
                </a:tc>
                <a:tc>
                  <a:txBody>
                    <a:bodyPr/>
                    <a:lstStyle/>
                    <a:p>
                      <a:pPr algn="ctr"/>
                      <a:r>
                        <a:rPr lang="en-US" sz="1600" dirty="0"/>
                        <a:t>Household #9-12</a:t>
                      </a:r>
                    </a:p>
                  </a:txBody>
                  <a:tcPr/>
                </a:tc>
                <a:extLst>
                  <a:ext uri="{0D108BD9-81ED-4DB2-BD59-A6C34878D82A}">
                    <a16:rowId xmlns:a16="http://schemas.microsoft.com/office/drawing/2014/main" val="10000"/>
                  </a:ext>
                </a:extLst>
              </a:tr>
              <a:tr h="342900">
                <a:tc>
                  <a:txBody>
                    <a:bodyPr/>
                    <a:lstStyle/>
                    <a:p>
                      <a:pPr algn="ctr"/>
                      <a:r>
                        <a:rPr lang="en-US" sz="1600" dirty="0"/>
                        <a:t>30</a:t>
                      </a:r>
                    </a:p>
                  </a:txBody>
                  <a:tcPr/>
                </a:tc>
                <a:tc>
                  <a:txBody>
                    <a:bodyPr/>
                    <a:lstStyle/>
                    <a:p>
                      <a:pPr algn="ctr"/>
                      <a:r>
                        <a:rPr lang="en-US" sz="1600" dirty="0"/>
                        <a:t>7</a:t>
                      </a:r>
                    </a:p>
                  </a:txBody>
                  <a:tcPr/>
                </a:tc>
                <a:tc>
                  <a:txBody>
                    <a:bodyPr/>
                    <a:lstStyle/>
                    <a:p>
                      <a:pPr algn="ctr"/>
                      <a:r>
                        <a:rPr lang="en-US" sz="1600" dirty="0"/>
                        <a:t>1</a:t>
                      </a:r>
                    </a:p>
                  </a:txBody>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nvGraphicFramePr>
        <p:xfrm>
          <a:off x="1066800" y="5029200"/>
          <a:ext cx="6172200" cy="396240"/>
        </p:xfrm>
        <a:graphic>
          <a:graphicData uri="http://schemas.openxmlformats.org/drawingml/2006/table">
            <a:tbl>
              <a:tblPr firstRow="1" bandRow="1">
                <a:tableStyleId>{7DF18680-E054-41AD-8BC1-D1AEF772440D}</a:tableStyleId>
              </a:tblPr>
              <a:tblGrid>
                <a:gridCol w="6172200">
                  <a:extLst>
                    <a:ext uri="{9D8B030D-6E8A-4147-A177-3AD203B41FA5}">
                      <a16:colId xmlns:a16="http://schemas.microsoft.com/office/drawing/2014/main" val="20000"/>
                    </a:ext>
                  </a:extLst>
                </a:gridCol>
              </a:tblGrid>
              <a:tr h="396240">
                <a:tc>
                  <a:txBody>
                    <a:bodyPr/>
                    <a:lstStyle/>
                    <a:p>
                      <a:r>
                        <a:rPr lang="en-US" dirty="0"/>
                        <a:t>All respondents to the voluntary survey had health insurance.</a:t>
                      </a:r>
                    </a:p>
                  </a:txBody>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nvGraphicFramePr>
        <p:xfrm>
          <a:off x="1066799" y="5638800"/>
          <a:ext cx="6172200" cy="741680"/>
        </p:xfrm>
        <a:graphic>
          <a:graphicData uri="http://schemas.openxmlformats.org/drawingml/2006/table">
            <a:tbl>
              <a:tblPr firstRow="1" bandRow="1">
                <a:tableStyleId>{7DF18680-E054-41AD-8BC1-D1AEF772440D}</a:tableStyleId>
              </a:tblPr>
              <a:tblGrid>
                <a:gridCol w="2362201">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1371599">
                  <a:extLst>
                    <a:ext uri="{9D8B030D-6E8A-4147-A177-3AD203B41FA5}">
                      <a16:colId xmlns:a16="http://schemas.microsoft.com/office/drawing/2014/main" val="20002"/>
                    </a:ext>
                  </a:extLst>
                </a:gridCol>
              </a:tblGrid>
              <a:tr h="370840">
                <a:tc>
                  <a:txBody>
                    <a:bodyPr/>
                    <a:lstStyle/>
                    <a:p>
                      <a:pPr algn="ctr"/>
                      <a:r>
                        <a:rPr lang="en-US" sz="1600" dirty="0"/>
                        <a:t>&lt;$20000</a:t>
                      </a:r>
                      <a:r>
                        <a:rPr lang="en-US" sz="1600" baseline="0" dirty="0"/>
                        <a:t> annual income</a:t>
                      </a:r>
                      <a:endParaRPr lang="en-US" sz="1600" dirty="0"/>
                    </a:p>
                  </a:txBody>
                  <a:tcPr/>
                </a:tc>
                <a:tc>
                  <a:txBody>
                    <a:bodyPr/>
                    <a:lstStyle/>
                    <a:p>
                      <a:pPr algn="ctr"/>
                      <a:r>
                        <a:rPr lang="en-US" sz="1600" dirty="0"/>
                        <a:t>&gt;$20000 annual income</a:t>
                      </a:r>
                    </a:p>
                  </a:txBody>
                  <a:tcPr/>
                </a:tc>
                <a:tc>
                  <a:txBody>
                    <a:bodyPr/>
                    <a:lstStyle/>
                    <a:p>
                      <a:pPr algn="ctr"/>
                      <a:r>
                        <a:rPr lang="en-US" sz="1600" dirty="0"/>
                        <a:t>No response</a:t>
                      </a:r>
                    </a:p>
                  </a:txBody>
                  <a:tcPr/>
                </a:tc>
                <a:extLst>
                  <a:ext uri="{0D108BD9-81ED-4DB2-BD59-A6C34878D82A}">
                    <a16:rowId xmlns:a16="http://schemas.microsoft.com/office/drawing/2014/main" val="10000"/>
                  </a:ext>
                </a:extLst>
              </a:tr>
              <a:tr h="370840">
                <a:tc>
                  <a:txBody>
                    <a:bodyPr/>
                    <a:lstStyle/>
                    <a:p>
                      <a:pPr algn="ctr"/>
                      <a:r>
                        <a:rPr lang="en-US" dirty="0"/>
                        <a:t>2</a:t>
                      </a:r>
                    </a:p>
                  </a:txBody>
                  <a:tcPr/>
                </a:tc>
                <a:tc>
                  <a:txBody>
                    <a:bodyPr/>
                    <a:lstStyle/>
                    <a:p>
                      <a:pPr algn="ctr"/>
                      <a:r>
                        <a:rPr lang="en-US" dirty="0"/>
                        <a:t>34</a:t>
                      </a:r>
                    </a:p>
                  </a:txBody>
                  <a:tcPr/>
                </a:tc>
                <a:tc>
                  <a:txBody>
                    <a:bodyPr/>
                    <a:lstStyle/>
                    <a:p>
                      <a:pPr algn="ctr"/>
                      <a:r>
                        <a:rPr lang="en-US" dirty="0"/>
                        <a:t>2</a:t>
                      </a:r>
                    </a:p>
                  </a:txBody>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solidFill>
                  <a:srgbClr val="002060"/>
                </a:solidFill>
              </a:rPr>
              <a:t>Community Health Needs Assessment 2013:  </a:t>
            </a:r>
            <a:r>
              <a:rPr lang="en-US" b="1" i="1" dirty="0">
                <a:solidFill>
                  <a:srgbClr val="002060"/>
                </a:solidFill>
              </a:rPr>
              <a:t>Community Profile:  </a:t>
            </a:r>
            <a:r>
              <a:rPr lang="en-US" sz="3100" b="1" i="1" dirty="0">
                <a:solidFill>
                  <a:srgbClr val="002060"/>
                </a:solidFill>
              </a:rPr>
              <a:t>Demographic Data</a:t>
            </a:r>
            <a:endParaRPr lang="en-US" sz="3100" i="1" dirty="0"/>
          </a:p>
        </p:txBody>
      </p:sp>
      <p:sp>
        <p:nvSpPr>
          <p:cNvPr id="3" name="Content Placeholder 2"/>
          <p:cNvSpPr>
            <a:spLocks noGrp="1"/>
          </p:cNvSpPr>
          <p:nvPr>
            <p:ph sz="quarter" idx="1"/>
          </p:nvPr>
        </p:nvSpPr>
        <p:spPr/>
        <p:txBody>
          <a:bodyPr>
            <a:normAutofit fontScale="85000" lnSpcReduction="20000"/>
          </a:bodyPr>
          <a:lstStyle/>
          <a:p>
            <a:pPr>
              <a:buBlip>
                <a:blip r:embed="rId2"/>
              </a:buBlip>
            </a:pPr>
            <a:r>
              <a:rPr lang="en-US" dirty="0">
                <a:solidFill>
                  <a:srgbClr val="002060"/>
                </a:solidFill>
              </a:rPr>
              <a:t>  Jefferson County encompasses over 532 square miles and includes 19,126 residents at last census (2010).</a:t>
            </a:r>
          </a:p>
          <a:p>
            <a:pPr>
              <a:buNone/>
            </a:pPr>
            <a:endParaRPr lang="en-US" dirty="0">
              <a:solidFill>
                <a:srgbClr val="002060"/>
              </a:solidFill>
            </a:endParaRPr>
          </a:p>
          <a:p>
            <a:pPr>
              <a:buBlip>
                <a:blip r:embed="rId2"/>
              </a:buBlip>
            </a:pPr>
            <a:r>
              <a:rPr lang="en-US" dirty="0">
                <a:solidFill>
                  <a:srgbClr val="002060"/>
                </a:solidFill>
              </a:rPr>
              <a:t>  Of these residents:</a:t>
            </a:r>
          </a:p>
          <a:p>
            <a:pPr lvl="1">
              <a:buFont typeface="Wingdings" pitchFamily="2" charset="2"/>
              <a:buChar char="v"/>
            </a:pPr>
            <a:r>
              <a:rPr lang="en-US" sz="2600" dirty="0">
                <a:solidFill>
                  <a:srgbClr val="002060"/>
                </a:solidFill>
              </a:rPr>
              <a:t> 96.3% are Caucasian (94.4% not Hispanic or Latino)</a:t>
            </a:r>
          </a:p>
          <a:p>
            <a:pPr lvl="1">
              <a:buFont typeface="Wingdings" pitchFamily="2" charset="2"/>
              <a:buChar char="v"/>
            </a:pPr>
            <a:r>
              <a:rPr lang="en-US" sz="2600" dirty="0">
                <a:solidFill>
                  <a:srgbClr val="002060"/>
                </a:solidFill>
              </a:rPr>
              <a:t>&gt; 97% speak English at home</a:t>
            </a:r>
          </a:p>
          <a:p>
            <a:pPr lvl="1">
              <a:buFont typeface="Wingdings" pitchFamily="2" charset="2"/>
              <a:buChar char="v"/>
            </a:pPr>
            <a:r>
              <a:rPr lang="en-US" sz="2600" dirty="0">
                <a:solidFill>
                  <a:srgbClr val="002060"/>
                </a:solidFill>
              </a:rPr>
              <a:t> 23.6% are minors</a:t>
            </a:r>
          </a:p>
          <a:p>
            <a:pPr lvl="1">
              <a:buFont typeface="Wingdings" pitchFamily="2" charset="2"/>
              <a:buChar char="v"/>
            </a:pPr>
            <a:r>
              <a:rPr lang="en-US" sz="2600" dirty="0">
                <a:solidFill>
                  <a:srgbClr val="002060"/>
                </a:solidFill>
              </a:rPr>
              <a:t> 16.5% are senior citizens</a:t>
            </a:r>
          </a:p>
          <a:p>
            <a:pPr lvl="1">
              <a:buFont typeface="Wingdings" pitchFamily="2" charset="2"/>
              <a:buChar char="v"/>
            </a:pPr>
            <a:r>
              <a:rPr lang="en-US" sz="2600" dirty="0">
                <a:solidFill>
                  <a:srgbClr val="002060"/>
                </a:solidFill>
              </a:rPr>
              <a:t> 7.4% live below the poverty level  </a:t>
            </a:r>
          </a:p>
          <a:p>
            <a:pPr lvl="1">
              <a:buNone/>
            </a:pPr>
            <a:endParaRPr lang="en-US" sz="2100" dirty="0">
              <a:solidFill>
                <a:srgbClr val="002060"/>
              </a:solidFill>
            </a:endParaRPr>
          </a:p>
          <a:p>
            <a:pPr>
              <a:buBlip>
                <a:blip r:embed="rId2"/>
              </a:buBlip>
            </a:pPr>
            <a:r>
              <a:rPr lang="en-US" dirty="0">
                <a:solidFill>
                  <a:srgbClr val="002060"/>
                </a:solidFill>
              </a:rPr>
              <a:t>  Additionally, in Jefferson County:</a:t>
            </a:r>
          </a:p>
          <a:p>
            <a:pPr lvl="1">
              <a:buFont typeface="Wingdings" pitchFamily="2" charset="2"/>
              <a:buChar char="v"/>
            </a:pPr>
            <a:r>
              <a:rPr lang="en-US" sz="2400" dirty="0">
                <a:solidFill>
                  <a:srgbClr val="002060"/>
                </a:solidFill>
              </a:rPr>
              <a:t> Median household income is $58,434</a:t>
            </a:r>
          </a:p>
          <a:p>
            <a:pPr lvl="1">
              <a:buFont typeface="Wingdings" pitchFamily="2" charset="2"/>
              <a:buChar char="v"/>
            </a:pPr>
            <a:r>
              <a:rPr lang="en-US" sz="2600" dirty="0">
                <a:solidFill>
                  <a:srgbClr val="002060"/>
                </a:solidFill>
              </a:rPr>
              <a:t> Unemployment rate is 8.2%</a:t>
            </a:r>
          </a:p>
          <a:p>
            <a:pPr lvl="1">
              <a:buFont typeface="Wingdings" pitchFamily="2" charset="2"/>
              <a:buChar char="v"/>
            </a:pPr>
            <a:r>
              <a:rPr lang="en-US" sz="2600" dirty="0">
                <a:solidFill>
                  <a:srgbClr val="002060"/>
                </a:solidFill>
              </a:rPr>
              <a:t> 11.9% -14% of residents are uninsured (7.9% are minors)</a:t>
            </a:r>
          </a:p>
          <a:p>
            <a:pPr>
              <a:buNone/>
            </a:pPr>
            <a:endParaRPr lang="en-US" dirty="0">
              <a:solidFill>
                <a:srgbClr val="002060"/>
              </a:solidFill>
            </a:endParaRPr>
          </a:p>
          <a:p>
            <a:pPr>
              <a:buNone/>
            </a:pPr>
            <a:endParaRPr lang="en-US" dirty="0">
              <a:solidFill>
                <a:srgbClr val="002060"/>
              </a:solidFill>
            </a:endParaRPr>
          </a:p>
          <a:p>
            <a:pPr>
              <a:buNone/>
            </a:pPr>
            <a:endParaRPr lang="en-US" sz="1050" dirty="0">
              <a:solidFill>
                <a:srgbClr val="002060"/>
              </a:solidFill>
            </a:endParaRPr>
          </a:p>
        </p:txBody>
      </p:sp>
      <p:pic>
        <p:nvPicPr>
          <p:cNvPr id="4" name="Picture 2" descr="C:\Users\haranda\Desktop\2C-Logo-small[1].JPG"/>
          <p:cNvPicPr>
            <a:picLocks noChangeAspect="1" noChangeArrowheads="1"/>
          </p:cNvPicPr>
          <p:nvPr/>
        </p:nvPicPr>
        <p:blipFill>
          <a:blip r:embed="rId2" cstate="print"/>
          <a:srcRect/>
          <a:stretch>
            <a:fillRect/>
          </a:stretch>
        </p:blipFill>
        <p:spPr bwMode="auto">
          <a:xfrm>
            <a:off x="7467600" y="5715000"/>
            <a:ext cx="1497027" cy="914400"/>
          </a:xfrm>
          <a:prstGeom prst="rect">
            <a:avLst/>
          </a:prstGeom>
          <a:noFill/>
        </p:spPr>
      </p:pic>
      <p:sp>
        <p:nvSpPr>
          <p:cNvPr id="5" name="Rectangle 4"/>
          <p:cNvSpPr/>
          <p:nvPr/>
        </p:nvSpPr>
        <p:spPr>
          <a:xfrm>
            <a:off x="685800" y="5980837"/>
            <a:ext cx="4572000" cy="577081"/>
          </a:xfrm>
          <a:prstGeom prst="rect">
            <a:avLst/>
          </a:prstGeom>
        </p:spPr>
        <p:txBody>
          <a:bodyPr>
            <a:spAutoFit/>
          </a:bodyPr>
          <a:lstStyle/>
          <a:p>
            <a:pPr>
              <a:buNone/>
            </a:pPr>
            <a:r>
              <a:rPr lang="en-US" sz="1050" dirty="0">
                <a:solidFill>
                  <a:srgbClr val="002060"/>
                </a:solidFill>
              </a:rPr>
              <a:t>(</a:t>
            </a:r>
            <a:r>
              <a:rPr lang="en-US" sz="1050" dirty="0">
                <a:solidFill>
                  <a:srgbClr val="002060"/>
                </a:solidFill>
                <a:hlinkClick r:id="rId3"/>
              </a:rPr>
              <a:t>http://quickfacts.census.gov/qfd/states/20/20087.html</a:t>
            </a:r>
            <a:r>
              <a:rPr lang="en-US" sz="1050" dirty="0">
                <a:solidFill>
                  <a:srgbClr val="002060"/>
                </a:solidFill>
              </a:rPr>
              <a:t> ), Retrieved 12/30/2013</a:t>
            </a:r>
          </a:p>
          <a:p>
            <a:pPr>
              <a:buNone/>
            </a:pPr>
            <a:r>
              <a:rPr lang="en-US" sz="1050" dirty="0">
                <a:solidFill>
                  <a:srgbClr val="002060"/>
                </a:solidFill>
              </a:rPr>
              <a:t>(</a:t>
            </a:r>
            <a:r>
              <a:rPr lang="en-US" sz="1050" dirty="0">
                <a:solidFill>
                  <a:srgbClr val="002060"/>
                </a:solidFill>
                <a:hlinkClick r:id="rId4"/>
              </a:rPr>
              <a:t>http://kic.kdhe.state.ks.us/kic/OHA/county_profile.html</a:t>
            </a:r>
            <a:r>
              <a:rPr lang="en-US" sz="1050" dirty="0">
                <a:solidFill>
                  <a:srgbClr val="002060"/>
                </a:solidFill>
              </a:rPr>
              <a:t>), Retrieved  12/30/2013</a:t>
            </a:r>
          </a:p>
          <a:p>
            <a:pPr>
              <a:buNone/>
            </a:pPr>
            <a:r>
              <a:rPr lang="en-US" sz="1050" dirty="0">
                <a:solidFill>
                  <a:srgbClr val="002060"/>
                </a:solidFill>
              </a:rPr>
              <a:t>(</a:t>
            </a:r>
            <a:r>
              <a:rPr lang="en-US" sz="1050" dirty="0">
                <a:solidFill>
                  <a:srgbClr val="002060"/>
                </a:solidFill>
                <a:hlinkClick r:id="rId5"/>
              </a:rPr>
              <a:t>http://www.countyhealthrankings.org/app</a:t>
            </a:r>
            <a:r>
              <a:rPr lang="en-US" sz="1050" dirty="0">
                <a:solidFill>
                  <a:srgbClr val="002060"/>
                </a:solidFill>
              </a:rPr>
              <a:t>), Retrieved 12/30/13</a:t>
            </a:r>
          </a:p>
        </p:txBody>
      </p:sp>
    </p:spTree>
  </p:cSld>
  <p:clrMapOvr>
    <a:masterClrMapping/>
  </p:clrMapOvr>
  <mc:AlternateContent xmlns:mc="http://schemas.openxmlformats.org/markup-compatibility/2006">
    <mc:Choice xmlns:p14="http://schemas.microsoft.com/office/powerpoint/2010/main" Requires="p14">
      <p:transition spd="slow" p14:dur="2000" advClick="0" advTm="10000"/>
    </mc:Choice>
    <mc:Fallback>
      <p:transition spd="slow" advClick="0" advTm="10000"/>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681</TotalTime>
  <Words>1988</Words>
  <Application>Microsoft Office PowerPoint</Application>
  <PresentationFormat>On-screen Show (4:3)</PresentationFormat>
  <Paragraphs>270</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Franklin Gothic Book</vt:lpstr>
      <vt:lpstr>Perpetua</vt:lpstr>
      <vt:lpstr>Wingdings</vt:lpstr>
      <vt:lpstr>Wingdings 2</vt:lpstr>
      <vt:lpstr>Equity</vt:lpstr>
      <vt:lpstr>Community Health Needs Assessment 2013</vt:lpstr>
      <vt:lpstr>Community Health Needs Assessment  2013:    General Information</vt:lpstr>
      <vt:lpstr>Community Health Needs Assessment  2013:   Working Together</vt:lpstr>
      <vt:lpstr>Community Health Needs Assessment 2013 Community Profile:  Data Collection</vt:lpstr>
      <vt:lpstr>Community Health Needs Assessment 2013 Community Profile:  Primary Data – Focus Groups</vt:lpstr>
      <vt:lpstr>Community Health Needs Assessment 2013 Community Profile:  Primary Data - Focus Groups</vt:lpstr>
      <vt:lpstr>Community Health Needs Assessment 2013 Community Profile:  Primary Data – Focus Groups</vt:lpstr>
      <vt:lpstr>Community Health Needs Assessment 2013 Community Profile:  Primary Data - Focus Groups</vt:lpstr>
      <vt:lpstr>Community Health Needs Assessment 2013:  Community Profile:  Demographic Data</vt:lpstr>
      <vt:lpstr>Community Health Needs Assessment 2013        Community Profile:  Health Data – Kansas Health Matters</vt:lpstr>
      <vt:lpstr>Community Health Needs Assessment 2013        Community Profile:  Health Data – Kansas Health Matters</vt:lpstr>
      <vt:lpstr>Community Health Needs Assessment 2013                 Community Profile: Health Data –County Health Rankings (University of Wisconsin, Robert Wood Johnson Foundation)</vt:lpstr>
      <vt:lpstr>Community Health Needs Assessment 2013        Community Profile: Community Health Status Report (Community Health Status Indicators Project)</vt:lpstr>
      <vt:lpstr>Community Health Needs Assessment 2013        Community Profile:  Physician Shortage (HRSA, DHHS)</vt:lpstr>
      <vt:lpstr>Community Health Needs Assessment 2013:  Gaps in Data</vt:lpstr>
      <vt:lpstr>Community Health Needs Assessment 2013:                      Overview of Needs (from primary and secondary data)</vt:lpstr>
      <vt:lpstr>Community Health Needs Assessment 2013:                      Resources within the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Needs Assessment 2012 - 2013</dc:title>
  <dc:creator>Administrator</dc:creator>
  <cp:lastModifiedBy>Sean Wilson</cp:lastModifiedBy>
  <cp:revision>64</cp:revision>
  <dcterms:created xsi:type="dcterms:W3CDTF">2013-12-30T16:28:40Z</dcterms:created>
  <dcterms:modified xsi:type="dcterms:W3CDTF">2018-10-30T13:53:50Z</dcterms:modified>
</cp:coreProperties>
</file>