
<file path=[Content_Types].xml><?xml version="1.0" encoding="utf-8"?>
<Types xmlns="http://schemas.openxmlformats.org/package/2006/content-types">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63" r:id="rId3"/>
    <p:sldId id="262" r:id="rId4"/>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3679"/>
    <a:srgbClr val="4340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94660" autoAdjust="0"/>
  </p:normalViewPr>
  <p:slideViewPr>
    <p:cSldViewPr snapToGrid="0">
      <p:cViewPr varScale="1">
        <p:scale>
          <a:sx n="89" d="100"/>
          <a:sy n="89" d="100"/>
        </p:scale>
        <p:origin x="-396" y="-96"/>
      </p:cViewPr>
      <p:guideLst>
        <p:guide orient="horz" pos="2448"/>
        <p:guide pos="316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5" d="100"/>
          <a:sy n="95" d="100"/>
        </p:scale>
        <p:origin x="358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38D6FE3C-34D8-4B4B-9273-D907B0A3B964}" type="datetimeFigureOut">
              <a:rPr lang="en-US"/>
              <a:pPr/>
              <a:t>6/12/2018</a:t>
            </a:fld>
            <a:endParaRPr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E169A89D-734B-4FAD-B6E7-2B864E72E489}" type="slidenum">
              <a:rPr/>
              <a:pPr/>
              <a:t>‹#›</a:t>
            </a:fld>
            <a:endParaRPr dirty="0"/>
          </a:p>
        </p:txBody>
      </p:sp>
    </p:spTree>
    <p:extLst>
      <p:ext uri="{BB962C8B-B14F-4D97-AF65-F5344CB8AC3E}">
        <p14:creationId xmlns:p14="http://schemas.microsoft.com/office/powerpoint/2010/main" xmlns=""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dirty="0"/>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1D0FF5F4-5691-49AF-9E16-FB22826F7264}" type="datetimeFigureOut">
              <a:rPr lang="en-US"/>
              <a:pPr/>
              <a:t>6/12/2018</a:t>
            </a:fld>
            <a:endParaRPr dirty="0"/>
          </a:p>
        </p:txBody>
      </p:sp>
      <p:sp>
        <p:nvSpPr>
          <p:cNvPr id="4" name="Slide Image Placeholder 3"/>
          <p:cNvSpPr>
            <a:spLocks noGrp="1" noRot="1" noChangeAspect="1"/>
          </p:cNvSpPr>
          <p:nvPr>
            <p:ph type="sldImg" idx="2"/>
          </p:nvPr>
        </p:nvSpPr>
        <p:spPr>
          <a:xfrm>
            <a:off x="1474788" y="1162050"/>
            <a:ext cx="4060825" cy="3138488"/>
          </a:xfrm>
          <a:prstGeom prst="rect">
            <a:avLst/>
          </a:prstGeom>
          <a:noFill/>
          <a:ln w="12700">
            <a:solidFill>
              <a:prstClr val="black"/>
            </a:solidFill>
          </a:ln>
        </p:spPr>
        <p:txBody>
          <a:bodyPr vert="horz" lIns="93166" tIns="46583" rIns="93166" bIns="46583" rtlCol="0" anchor="ctr"/>
          <a:lstStyle/>
          <a:p>
            <a:endParaRPr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952A89D7-7603-4ECB-ADF6-F6CF2BE4F401}" type="slidenum">
              <a:rPr/>
              <a:pPr/>
              <a:t>‹#›</a:t>
            </a:fld>
            <a:endParaRPr dirty="0"/>
          </a:p>
        </p:txBody>
      </p:sp>
    </p:spTree>
    <p:extLst>
      <p:ext uri="{BB962C8B-B14F-4D97-AF65-F5344CB8AC3E}">
        <p14:creationId xmlns:p14="http://schemas.microsoft.com/office/powerpoint/2010/main" xmlns=""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88" userDrawn="1">
          <p15:clr>
            <a:srgbClr val="FBAE40"/>
          </p15:clr>
        </p15:guide>
        <p15:guide id="2" orient="horz" pos="4560" userDrawn="1">
          <p15:clr>
            <a:srgbClr val="FBAE40"/>
          </p15:clr>
        </p15:guide>
        <p15:guide id="3" pos="144" userDrawn="1">
          <p15:clr>
            <a:srgbClr val="FBAE40"/>
          </p15:clr>
        </p15:guide>
        <p15:guide id="4" pos="1920" userDrawn="1">
          <p15:clr>
            <a:srgbClr val="FBAE40"/>
          </p15:clr>
        </p15:guide>
        <p15:guide id="6" pos="6156" userDrawn="1">
          <p15:clr>
            <a:srgbClr val="FBAE40"/>
          </p15:clr>
        </p15:guide>
        <p15:guide id="7" pos="4382" userDrawn="1">
          <p15:clr>
            <a:srgbClr val="FBAE40"/>
          </p15:clr>
        </p15:guide>
        <p15:guide id="8" pos="2250" userDrawn="1">
          <p15:clr>
            <a:srgbClr val="FBAE40"/>
          </p15:clr>
        </p15:guide>
        <p15:guide id="9" pos="402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79" name="Straight Connector 78"/>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44" userDrawn="1">
          <p15:clr>
            <a:srgbClr val="FBAE40"/>
          </p15:clr>
        </p15:guide>
        <p15:guide id="2" pos="1920" userDrawn="1">
          <p15:clr>
            <a:srgbClr val="FBAE40"/>
          </p15:clr>
        </p15:guide>
        <p15:guide id="3" pos="2250" userDrawn="1">
          <p15:clr>
            <a:srgbClr val="FBAE40"/>
          </p15:clr>
        </p15:guide>
        <p15:guide id="4" pos="4026" userDrawn="1">
          <p15:clr>
            <a:srgbClr val="FBAE40"/>
          </p15:clr>
        </p15:guide>
        <p15:guide id="5" pos="4382" userDrawn="1">
          <p15:clr>
            <a:srgbClr val="FBAE40"/>
          </p15:clr>
        </p15:guide>
        <p15:guide id="6" pos="6160" userDrawn="1">
          <p15:clr>
            <a:srgbClr val="FBAE40"/>
          </p15:clr>
        </p15:guide>
        <p15:guide id="7" orient="horz" pos="288" userDrawn="1">
          <p15:clr>
            <a:srgbClr val="FBAE40"/>
          </p15:clr>
        </p15:guide>
        <p15:guide id="8" orient="horz" pos="45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pPr/>
              <a:t>6/12/2018</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pPr/>
              <a:t>‹#›</a:t>
            </a:fld>
            <a:endParaRPr dirty="0"/>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600"/>
              </a:spcBef>
            </a:pPr>
            <a:r>
              <a:rPr sz="1000" dirty="0" smtClean="0">
                <a:solidFill>
                  <a:prstClr val="white">
                    <a:lumMod val="50000"/>
                  </a:prstClr>
                </a:solidFill>
                <a:latin typeface="Calibri Light" panose="020F0302020204030204" pitchFamily="34" charset="0"/>
                <a:cs typeface="Calibri" panose="020F0502020204030204" pitchFamily="34" charset="0"/>
              </a:rPr>
              <a:t>If </a:t>
            </a:r>
            <a:r>
              <a:rPr sz="1000" dirty="0">
                <a:solidFill>
                  <a:prstClr val="white">
                    <a:lumMod val="50000"/>
                  </a:prstClr>
                </a:solidFill>
                <a:latin typeface="Calibri Light" panose="020F0302020204030204" pitchFamily="34" charset="0"/>
                <a:cs typeface="Calibri" panose="020F0502020204030204" pitchFamily="34" charset="0"/>
              </a:rPr>
              <a:t>you need more placeholders for titles, subtitles or body text, just make a copy of what you need and drag it into place. PowerPoint’s Smart Guides will help you align it with everything else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xmlns=""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www.schaffinsurance.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mailto:garett@schaffinsurance.com"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hyperlink" Target="mailto:garett@schaffinsura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2" name="Picture 31" descr="bord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327400"/>
            <a:ext cx="10058400" cy="1112520"/>
          </a:xfrm>
          <a:prstGeom prst="rect">
            <a:avLst/>
          </a:prstGeom>
        </p:spPr>
      </p:pic>
      <p:pic>
        <p:nvPicPr>
          <p:cNvPr id="39" name="Picture 38" descr="firefighe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 y="508000"/>
            <a:ext cx="2493264" cy="2325624"/>
          </a:xfrm>
          <a:prstGeom prst="rect">
            <a:avLst/>
          </a:prstGeom>
        </p:spPr>
      </p:pic>
      <p:pic>
        <p:nvPicPr>
          <p:cNvPr id="40" name="Picture 39" descr="blueBorder.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2100" y="444500"/>
            <a:ext cx="2698852" cy="2467348"/>
          </a:xfrm>
          <a:prstGeom prst="rect">
            <a:avLst/>
          </a:prstGeom>
        </p:spPr>
      </p:pic>
      <p:pic>
        <p:nvPicPr>
          <p:cNvPr id="44" name="Picture 43" descr="marine.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30248" y="515362"/>
            <a:ext cx="2493264" cy="2325624"/>
          </a:xfrm>
          <a:prstGeom prst="rect">
            <a:avLst/>
          </a:prstGeom>
        </p:spPr>
      </p:pic>
      <p:pic>
        <p:nvPicPr>
          <p:cNvPr id="41" name="Picture 40" descr="redBorder.png"/>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3622895" y="463290"/>
            <a:ext cx="2698852" cy="2468880"/>
          </a:xfrm>
          <a:prstGeom prst="rect">
            <a:avLst/>
          </a:prstGeom>
        </p:spPr>
      </p:pic>
      <p:pic>
        <p:nvPicPr>
          <p:cNvPr id="45" name="Picture 44" descr="family.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150100" y="546100"/>
            <a:ext cx="2493264" cy="2325624"/>
          </a:xfrm>
          <a:prstGeom prst="rect">
            <a:avLst/>
          </a:prstGeom>
        </p:spPr>
      </p:pic>
      <p:pic>
        <p:nvPicPr>
          <p:cNvPr id="42" name="Picture 41" descr="blueBorder.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35800" y="444500"/>
            <a:ext cx="2698852" cy="2467348"/>
          </a:xfrm>
          <a:prstGeom prst="rect">
            <a:avLst/>
          </a:prstGeom>
        </p:spPr>
      </p:pic>
      <p:pic>
        <p:nvPicPr>
          <p:cNvPr id="47" name="Picture 4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687388" y="3432810"/>
            <a:ext cx="3371012" cy="901700"/>
          </a:xfrm>
          <a:prstGeom prst="rect">
            <a:avLst/>
          </a:prstGeom>
        </p:spPr>
      </p:pic>
      <p:sp>
        <p:nvSpPr>
          <p:cNvPr id="52" name="TextBox 51"/>
          <p:cNvSpPr txBox="1"/>
          <p:nvPr/>
        </p:nvSpPr>
        <p:spPr>
          <a:xfrm>
            <a:off x="427443" y="3570731"/>
            <a:ext cx="2382693" cy="553998"/>
          </a:xfrm>
          <a:prstGeom prst="rect">
            <a:avLst/>
          </a:prstGeom>
          <a:noFill/>
        </p:spPr>
        <p:txBody>
          <a:bodyPr wrap="square" rtlCol="0">
            <a:spAutoFit/>
          </a:bodyPr>
          <a:lstStyle/>
          <a:p>
            <a:r>
              <a:rPr lang="en-US" sz="3000" b="1" dirty="0" smtClean="0">
                <a:solidFill>
                  <a:schemeClr val="bg1"/>
                </a:solidFill>
                <a:latin typeface="Helvetica"/>
                <a:cs typeface="Helvetica"/>
              </a:rPr>
              <a:t>Testimonial</a:t>
            </a:r>
            <a:endParaRPr lang="en-US" sz="3000" b="1" dirty="0">
              <a:solidFill>
                <a:schemeClr val="bg1"/>
              </a:solidFill>
              <a:latin typeface="Helvetica"/>
              <a:cs typeface="Helvetica"/>
            </a:endParaRPr>
          </a:p>
        </p:txBody>
      </p:sp>
      <p:sp>
        <p:nvSpPr>
          <p:cNvPr id="55" name="Rectangle 54"/>
          <p:cNvSpPr/>
          <p:nvPr/>
        </p:nvSpPr>
        <p:spPr>
          <a:xfrm>
            <a:off x="3616749" y="4577929"/>
            <a:ext cx="2864887" cy="348813"/>
          </a:xfrm>
          <a:prstGeom prst="rect">
            <a:avLst/>
          </a:prstGeom>
        </p:spPr>
        <p:txBody>
          <a:bodyPr wrap="none">
            <a:spAutoFit/>
          </a:bodyPr>
          <a:lstStyle/>
          <a:p>
            <a:pPr algn="ctr"/>
            <a:r>
              <a:rPr lang="en-US" sz="2500" b="1" baseline="30000" dirty="0">
                <a:latin typeface="Helvetica"/>
                <a:cs typeface="Helvetica"/>
              </a:rPr>
              <a:t>Heroes Home </a:t>
            </a:r>
            <a:r>
              <a:rPr lang="en-US" sz="2500" b="1" baseline="30000" dirty="0" err="1" smtClean="0">
                <a:latin typeface="Helvetica"/>
                <a:cs typeface="Helvetica"/>
              </a:rPr>
              <a:t>Advantage</a:t>
            </a:r>
            <a:r>
              <a:rPr lang="en-US" sz="1300" b="1" baseline="100000" dirty="0" err="1" smtClean="0">
                <a:latin typeface="Helvetica"/>
                <a:cs typeface="Helvetica"/>
              </a:rPr>
              <a:t>TM</a:t>
            </a:r>
            <a:endParaRPr lang="en-US" sz="1300" b="1" baseline="100000" dirty="0">
              <a:latin typeface="Helvetica"/>
              <a:cs typeface="Helvetica"/>
            </a:endParaRPr>
          </a:p>
        </p:txBody>
      </p:sp>
      <p:pic>
        <p:nvPicPr>
          <p:cNvPr id="56" name="Picture 5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526180" y="4882975"/>
            <a:ext cx="2955456" cy="708084"/>
          </a:xfrm>
          <a:prstGeom prst="rect">
            <a:avLst/>
          </a:prstGeom>
        </p:spPr>
      </p:pic>
      <p:sp>
        <p:nvSpPr>
          <p:cNvPr id="59" name="TextBox 58"/>
          <p:cNvSpPr txBox="1"/>
          <p:nvPr/>
        </p:nvSpPr>
        <p:spPr>
          <a:xfrm>
            <a:off x="3577772" y="5799603"/>
            <a:ext cx="2775894" cy="1569660"/>
          </a:xfrm>
          <a:prstGeom prst="rect">
            <a:avLst/>
          </a:prstGeom>
          <a:noFill/>
        </p:spPr>
        <p:txBody>
          <a:bodyPr wrap="square" rtlCol="0">
            <a:spAutoFit/>
          </a:bodyPr>
          <a:lstStyle/>
          <a:p>
            <a:r>
              <a:rPr lang="en-US" sz="1200" dirty="0" smtClean="0">
                <a:latin typeface="Helvetica"/>
                <a:cs typeface="Helvetica"/>
              </a:rPr>
              <a:t>Phone: 716-683-7378</a:t>
            </a:r>
          </a:p>
          <a:p>
            <a:endParaRPr lang="en-US" sz="1200" dirty="0">
              <a:latin typeface="Helvetica"/>
              <a:cs typeface="Helvetica"/>
            </a:endParaRPr>
          </a:p>
          <a:p>
            <a:r>
              <a:rPr lang="en-US" sz="1200" dirty="0" smtClean="0">
                <a:latin typeface="Helvetica"/>
                <a:cs typeface="Helvetica"/>
              </a:rPr>
              <a:t>E-mail: </a:t>
            </a:r>
            <a:r>
              <a:rPr lang="en-US" sz="1200" dirty="0" smtClean="0">
                <a:latin typeface="Helvetica"/>
                <a:cs typeface="Helvetica"/>
                <a:hlinkClick r:id="rId11"/>
              </a:rPr>
              <a:t>garett@schaffinsurance.com</a:t>
            </a:r>
            <a:r>
              <a:rPr lang="en-US" sz="1200" dirty="0" smtClean="0">
                <a:latin typeface="Helvetica"/>
                <a:cs typeface="Helvetica"/>
              </a:rPr>
              <a:t> </a:t>
            </a:r>
          </a:p>
          <a:p>
            <a:endParaRPr lang="en-US" sz="1200" dirty="0">
              <a:latin typeface="Helvetica"/>
              <a:cs typeface="Helvetica"/>
            </a:endParaRPr>
          </a:p>
          <a:p>
            <a:r>
              <a:rPr lang="en-US" sz="1200" dirty="0" smtClean="0">
                <a:latin typeface="Helvetica"/>
                <a:cs typeface="Helvetica"/>
              </a:rPr>
              <a:t>Address: 33 Central Avenue</a:t>
            </a:r>
          </a:p>
          <a:p>
            <a:r>
              <a:rPr lang="en-US" sz="1200" dirty="0" smtClean="0">
                <a:latin typeface="Helvetica"/>
                <a:cs typeface="Helvetica"/>
              </a:rPr>
              <a:t>               Lancaster, NY 14086</a:t>
            </a:r>
            <a:endParaRPr lang="en-US" sz="1200" dirty="0">
              <a:latin typeface="Helvetica"/>
              <a:cs typeface="Helvetica"/>
            </a:endParaRPr>
          </a:p>
          <a:p>
            <a:endParaRPr lang="en-US" sz="1200" dirty="0">
              <a:latin typeface="Helvetica"/>
              <a:cs typeface="Helvetica"/>
            </a:endParaRPr>
          </a:p>
          <a:p>
            <a:r>
              <a:rPr lang="en-US" sz="1200" dirty="0" smtClean="0">
                <a:latin typeface="Helvetica"/>
                <a:cs typeface="Helvetica"/>
              </a:rPr>
              <a:t>Website: </a:t>
            </a:r>
            <a:r>
              <a:rPr lang="en-US" sz="1200" dirty="0" smtClean="0">
                <a:latin typeface="Helvetica"/>
                <a:cs typeface="Helvetica"/>
                <a:hlinkClick r:id="rId12"/>
              </a:rPr>
              <a:t>www.schaffinsurance.com</a:t>
            </a:r>
            <a:r>
              <a:rPr lang="en-US" sz="1200" dirty="0" smtClean="0">
                <a:latin typeface="Helvetica"/>
                <a:cs typeface="Helvetica"/>
              </a:rPr>
              <a:t> </a:t>
            </a:r>
            <a:endParaRPr lang="en-US" sz="1200" dirty="0">
              <a:latin typeface="Helvetica"/>
              <a:cs typeface="Helvetica"/>
            </a:endParaRPr>
          </a:p>
        </p:txBody>
      </p:sp>
      <p:sp>
        <p:nvSpPr>
          <p:cNvPr id="2" name="TextBox 1"/>
          <p:cNvSpPr txBox="1"/>
          <p:nvPr/>
        </p:nvSpPr>
        <p:spPr>
          <a:xfrm>
            <a:off x="243185" y="4408839"/>
            <a:ext cx="2877688" cy="3272691"/>
          </a:xfrm>
          <a:prstGeom prst="rect">
            <a:avLst/>
          </a:prstGeom>
          <a:noFill/>
        </p:spPr>
        <p:txBody>
          <a:bodyPr wrap="square" rtlCol="0">
            <a:spAutoFit/>
          </a:bodyPr>
          <a:lstStyle/>
          <a:p>
            <a:pPr algn="ctr">
              <a:lnSpc>
                <a:spcPct val="200000"/>
              </a:lnSpc>
            </a:pPr>
            <a:r>
              <a:rPr lang="en-US" sz="1200" i="1" dirty="0" smtClean="0">
                <a:latin typeface="Helvetica"/>
                <a:cs typeface="Helvetica"/>
              </a:rPr>
              <a:t>“I am extremely impressed with my Heroes Home </a:t>
            </a:r>
            <a:r>
              <a:rPr lang="en-US" sz="1200" i="1" dirty="0" err="1" smtClean="0">
                <a:latin typeface="Helvetica"/>
                <a:cs typeface="Helvetica"/>
              </a:rPr>
              <a:t>Advantage</a:t>
            </a:r>
            <a:r>
              <a:rPr lang="en-US" sz="1200" i="1" baseline="50000" dirty="0" err="1" smtClean="0">
                <a:latin typeface="Helvetica"/>
                <a:cs typeface="Helvetica"/>
              </a:rPr>
              <a:t>TM</a:t>
            </a:r>
            <a:r>
              <a:rPr lang="en-US" sz="1200" i="1" baseline="30000" dirty="0" smtClean="0">
                <a:latin typeface="Helvetica"/>
                <a:cs typeface="Helvetica"/>
              </a:rPr>
              <a:t> </a:t>
            </a:r>
            <a:r>
              <a:rPr lang="en-US" sz="1200" i="1" dirty="0" smtClean="0">
                <a:latin typeface="Helvetica"/>
                <a:cs typeface="Helvetica"/>
              </a:rPr>
              <a:t>Realtor and Caring Community partners. I saved over $4,000! Both sellers and buyers can rest assured knowing that Heroes Home </a:t>
            </a:r>
            <a:r>
              <a:rPr lang="en-US" sz="1200" i="1" dirty="0" err="1" smtClean="0">
                <a:latin typeface="Helvetica"/>
                <a:cs typeface="Helvetica"/>
              </a:rPr>
              <a:t>Advantage</a:t>
            </a:r>
            <a:r>
              <a:rPr lang="en-US" sz="1200" i="1" baseline="30000" dirty="0" err="1" smtClean="0">
                <a:latin typeface="Helvetica"/>
                <a:cs typeface="Helvetica"/>
              </a:rPr>
              <a:t>TM</a:t>
            </a:r>
            <a:r>
              <a:rPr lang="en-US" sz="1200" i="1" baseline="30000" dirty="0" smtClean="0">
                <a:latin typeface="Helvetica"/>
                <a:cs typeface="Helvetica"/>
              </a:rPr>
              <a:t>  </a:t>
            </a:r>
            <a:r>
              <a:rPr lang="en-US" sz="1200" i="1" dirty="0" smtClean="0">
                <a:latin typeface="Helvetica"/>
                <a:cs typeface="Helvetica"/>
              </a:rPr>
              <a:t>Realtors and partners have the experience to achieve the impossible.”</a:t>
            </a:r>
          </a:p>
          <a:p>
            <a:pPr>
              <a:lnSpc>
                <a:spcPct val="200000"/>
              </a:lnSpc>
            </a:pPr>
            <a:endParaRPr lang="en-US" sz="1100" baseline="30000" dirty="0">
              <a:latin typeface="Helvetica"/>
              <a:cs typeface="Helvetica"/>
            </a:endParaRPr>
          </a:p>
        </p:txBody>
      </p:sp>
      <p:sp>
        <p:nvSpPr>
          <p:cNvPr id="3" name="TextBox 2"/>
          <p:cNvSpPr txBox="1"/>
          <p:nvPr/>
        </p:nvSpPr>
        <p:spPr>
          <a:xfrm>
            <a:off x="3526180" y="3553484"/>
            <a:ext cx="3026303" cy="646331"/>
          </a:xfrm>
          <a:prstGeom prst="rect">
            <a:avLst/>
          </a:prstGeom>
          <a:noFill/>
        </p:spPr>
        <p:txBody>
          <a:bodyPr wrap="square" rtlCol="0">
            <a:spAutoFit/>
          </a:bodyPr>
          <a:lstStyle/>
          <a:p>
            <a:pPr algn="ctr"/>
            <a:r>
              <a:rPr lang="en-US" sz="1200" b="1" dirty="0" smtClean="0">
                <a:solidFill>
                  <a:schemeClr val="bg1"/>
                </a:solidFill>
                <a:latin typeface="Helvetica"/>
                <a:cs typeface="Helvetica"/>
              </a:rPr>
              <a:t>To find your local Heroes Home Advantage Realtor and participating partners, </a:t>
            </a:r>
            <a:r>
              <a:rPr lang="en-US" sz="1200" b="1" dirty="0">
                <a:solidFill>
                  <a:schemeClr val="bg1"/>
                </a:solidFill>
                <a:latin typeface="Helvetica"/>
                <a:cs typeface="Helvetica"/>
              </a:rPr>
              <a:t>c</a:t>
            </a:r>
            <a:r>
              <a:rPr lang="en-US" sz="1200" b="1" dirty="0" smtClean="0">
                <a:solidFill>
                  <a:schemeClr val="bg1"/>
                </a:solidFill>
                <a:latin typeface="Helvetica"/>
                <a:cs typeface="Helvetica"/>
              </a:rPr>
              <a:t>ontact us today!</a:t>
            </a:r>
            <a:endParaRPr lang="en-US" sz="1200" b="1" dirty="0">
              <a:solidFill>
                <a:schemeClr val="bg1"/>
              </a:solidFill>
              <a:latin typeface="Helvetica"/>
              <a:cs typeface="Helvetica"/>
            </a:endParaRPr>
          </a:p>
        </p:txBody>
      </p:sp>
      <p:pic>
        <p:nvPicPr>
          <p:cNvPr id="4" name="Picture 3" descr="sign.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778676" y="4647084"/>
            <a:ext cx="3213100" cy="2933700"/>
          </a:xfrm>
          <a:prstGeom prst="rect">
            <a:avLst/>
          </a:prstGeom>
        </p:spPr>
      </p:pic>
      <p:sp>
        <p:nvSpPr>
          <p:cNvPr id="5" name="TextBox 4"/>
          <p:cNvSpPr txBox="1"/>
          <p:nvPr/>
        </p:nvSpPr>
        <p:spPr>
          <a:xfrm>
            <a:off x="3654482" y="2905818"/>
            <a:ext cx="2698852" cy="400110"/>
          </a:xfrm>
          <a:prstGeom prst="rect">
            <a:avLst/>
          </a:prstGeom>
          <a:noFill/>
        </p:spPr>
        <p:txBody>
          <a:bodyPr wrap="square" rtlCol="0">
            <a:spAutoFit/>
          </a:bodyPr>
          <a:lstStyle/>
          <a:p>
            <a:pPr algn="ctr"/>
            <a:r>
              <a:rPr lang="en-US" sz="1000" b="1" dirty="0" smtClean="0">
                <a:latin typeface="Helvetica"/>
                <a:cs typeface="Helvetica"/>
              </a:rPr>
              <a:t>HEROES: Buy or sell a home with us and you will save up to $5,000!*</a:t>
            </a:r>
            <a:endParaRPr lang="en-US" sz="1000" b="1" dirty="0">
              <a:latin typeface="Helvetica"/>
              <a:cs typeface="Helvetica"/>
            </a:endParaRPr>
          </a:p>
        </p:txBody>
      </p:sp>
    </p:spTree>
    <p:extLst>
      <p:ext uri="{BB962C8B-B14F-4D97-AF65-F5344CB8AC3E}">
        <p14:creationId xmlns:p14="http://schemas.microsoft.com/office/powerpoint/2010/main" xmlns="" val="97443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3" name="Picture 12" descr="bord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329940"/>
            <a:ext cx="10058400" cy="1112520"/>
          </a:xfrm>
          <a:prstGeom prst="rect">
            <a:avLst/>
          </a:prstGeom>
        </p:spPr>
      </p:pic>
      <p:pic>
        <p:nvPicPr>
          <p:cNvPr id="26" name="Picture 25" descr="africanamericandoctor.jpg"/>
          <p:cNvPicPr>
            <a:picLocks noChangeAspect="1"/>
          </p:cNvPicPr>
          <p:nvPr/>
        </p:nvPicPr>
        <p:blipFill>
          <a:blip r:embed="rId4" cstate="print"/>
          <a:srcRect r="1456" b="9709"/>
          <a:stretch>
            <a:fillRect/>
          </a:stretch>
        </p:blipFill>
        <p:spPr>
          <a:xfrm>
            <a:off x="381000" y="2679700"/>
            <a:ext cx="2578100" cy="2362200"/>
          </a:xfrm>
          <a:prstGeom prst="rect">
            <a:avLst/>
          </a:prstGeom>
        </p:spPr>
      </p:pic>
      <p:pic>
        <p:nvPicPr>
          <p:cNvPr id="27" name="Picture 26" descr="cop_cropped.jpg"/>
          <p:cNvPicPr>
            <a:picLocks noChangeAspect="1"/>
          </p:cNvPicPr>
          <p:nvPr/>
        </p:nvPicPr>
        <p:blipFill>
          <a:blip r:embed="rId5" cstate="print"/>
          <a:stretch>
            <a:fillRect/>
          </a:stretch>
        </p:blipFill>
        <p:spPr>
          <a:xfrm>
            <a:off x="7112593" y="2711147"/>
            <a:ext cx="2574273" cy="2369117"/>
          </a:xfrm>
          <a:prstGeom prst="rect">
            <a:avLst/>
          </a:prstGeom>
        </p:spPr>
      </p:pic>
      <p:pic>
        <p:nvPicPr>
          <p:cNvPr id="14" name="Picture 13" descr="blueBorder.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6505" y="2655985"/>
            <a:ext cx="2698852" cy="2467348"/>
          </a:xfrm>
          <a:prstGeom prst="rect">
            <a:avLst/>
          </a:prstGeom>
        </p:spPr>
      </p:pic>
      <p:pic>
        <p:nvPicPr>
          <p:cNvPr id="3" name="Picture 2" descr="teacher.jp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21386" y="2238200"/>
            <a:ext cx="2517136" cy="2325624"/>
          </a:xfrm>
          <a:prstGeom prst="rect">
            <a:avLst/>
          </a:prstGeom>
        </p:spPr>
      </p:pic>
      <p:pic>
        <p:nvPicPr>
          <p:cNvPr id="15" name="Picture 14" descr="redBorder.png"/>
          <p:cNvPicPr>
            <a:picLocks/>
          </p:cNvPicPr>
          <p:nvPr/>
        </p:nvPicPr>
        <p:blipFill>
          <a:blip r:embed="rId8" cstate="print">
            <a:extLst>
              <a:ext uri="{28A0092B-C50C-407E-A947-70E740481C1C}">
                <a14:useLocalDpi xmlns:a14="http://schemas.microsoft.com/office/drawing/2010/main" xmlns="" val="0"/>
              </a:ext>
            </a:extLst>
          </a:blip>
          <a:stretch>
            <a:fillRect/>
          </a:stretch>
        </p:blipFill>
        <p:spPr>
          <a:xfrm>
            <a:off x="3635585" y="2181450"/>
            <a:ext cx="2698852" cy="2468880"/>
          </a:xfrm>
          <a:prstGeom prst="rect">
            <a:avLst/>
          </a:prstGeom>
        </p:spPr>
      </p:pic>
      <p:pic>
        <p:nvPicPr>
          <p:cNvPr id="16" name="Picture 15" descr="blueBorder.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35800" y="2655987"/>
            <a:ext cx="2698852" cy="2467348"/>
          </a:xfrm>
          <a:prstGeom prst="rect">
            <a:avLst/>
          </a:prstGeom>
        </p:spPr>
      </p:pic>
      <p:cxnSp>
        <p:nvCxnSpPr>
          <p:cNvPr id="19" name="Straight Connector 18"/>
          <p:cNvCxnSpPr/>
          <p:nvPr/>
        </p:nvCxnSpPr>
        <p:spPr>
          <a:xfrm>
            <a:off x="3593733" y="1769986"/>
            <a:ext cx="28371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593733" y="5674764"/>
            <a:ext cx="283715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593733" y="6877274"/>
            <a:ext cx="28371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 y="216185"/>
            <a:ext cx="3282989" cy="707886"/>
          </a:xfrm>
          <a:prstGeom prst="rect">
            <a:avLst/>
          </a:prstGeom>
          <a:noFill/>
        </p:spPr>
        <p:txBody>
          <a:bodyPr wrap="square" rtlCol="0">
            <a:spAutoFit/>
          </a:bodyPr>
          <a:lstStyle/>
          <a:p>
            <a:pPr algn="ctr"/>
            <a:r>
              <a:rPr lang="en-US" sz="2000" b="1" dirty="0" smtClean="0">
                <a:latin typeface="Helvetica"/>
                <a:cs typeface="Helvetica"/>
              </a:rPr>
              <a:t>What is Heroes</a:t>
            </a:r>
          </a:p>
          <a:p>
            <a:pPr algn="ctr"/>
            <a:r>
              <a:rPr lang="en-US" sz="2000" b="1" dirty="0" smtClean="0">
                <a:latin typeface="Helvetica"/>
                <a:cs typeface="Helvetica"/>
              </a:rPr>
              <a:t>Home </a:t>
            </a:r>
            <a:r>
              <a:rPr lang="en-US" sz="2000" b="1" dirty="0" err="1" smtClean="0">
                <a:latin typeface="Helvetica"/>
                <a:cs typeface="Helvetica"/>
              </a:rPr>
              <a:t>Advantage</a:t>
            </a:r>
            <a:r>
              <a:rPr lang="en-US" sz="1400" b="1" baseline="52000" dirty="0" err="1" smtClean="0">
                <a:latin typeface="Helvetica"/>
                <a:cs typeface="Helvetica"/>
              </a:rPr>
              <a:t>TM</a:t>
            </a:r>
            <a:r>
              <a:rPr lang="en-US" sz="2000" b="1" dirty="0" smtClean="0">
                <a:latin typeface="Helvetica"/>
                <a:cs typeface="Helvetica"/>
              </a:rPr>
              <a:t>?</a:t>
            </a:r>
            <a:endParaRPr lang="en-US" sz="2000" b="1" dirty="0">
              <a:latin typeface="Helvetica"/>
              <a:cs typeface="Helvetica"/>
            </a:endParaRPr>
          </a:p>
        </p:txBody>
      </p:sp>
      <p:sp>
        <p:nvSpPr>
          <p:cNvPr id="7" name="TextBox 6"/>
          <p:cNvSpPr txBox="1"/>
          <p:nvPr/>
        </p:nvSpPr>
        <p:spPr>
          <a:xfrm>
            <a:off x="336505" y="999839"/>
            <a:ext cx="2662770" cy="1446550"/>
          </a:xfrm>
          <a:prstGeom prst="rect">
            <a:avLst/>
          </a:prstGeom>
          <a:noFill/>
        </p:spPr>
        <p:txBody>
          <a:bodyPr wrap="square" rtlCol="0">
            <a:spAutoFit/>
          </a:bodyPr>
          <a:lstStyle/>
          <a:p>
            <a:pPr marL="285750" indent="-285750">
              <a:buFont typeface="Arial"/>
              <a:buChar char="•"/>
            </a:pPr>
            <a:r>
              <a:rPr lang="en-US" sz="1100" dirty="0" smtClean="0">
                <a:latin typeface="Helvetica"/>
                <a:cs typeface="Helvetica"/>
              </a:rPr>
              <a:t>Real estate </a:t>
            </a:r>
            <a:r>
              <a:rPr lang="en-US" sz="1100" dirty="0">
                <a:latin typeface="Helvetica"/>
                <a:cs typeface="Helvetica"/>
              </a:rPr>
              <a:t>r</a:t>
            </a:r>
            <a:r>
              <a:rPr lang="en-US" sz="1100" dirty="0" smtClean="0">
                <a:latin typeface="Helvetica"/>
                <a:cs typeface="Helvetica"/>
              </a:rPr>
              <a:t>ebate program</a:t>
            </a:r>
          </a:p>
          <a:p>
            <a:pPr marL="285750" indent="-285750">
              <a:buFont typeface="Arial"/>
              <a:buChar char="•"/>
            </a:pPr>
            <a:endParaRPr lang="en-US" sz="1100" dirty="0" smtClean="0">
              <a:latin typeface="Helvetica"/>
              <a:cs typeface="Helvetica"/>
            </a:endParaRPr>
          </a:p>
          <a:p>
            <a:pPr marL="285750" indent="-285750">
              <a:buFont typeface="Arial"/>
              <a:buChar char="•"/>
            </a:pPr>
            <a:r>
              <a:rPr lang="en-US" sz="1100" dirty="0" smtClean="0">
                <a:latin typeface="Helvetica"/>
                <a:cs typeface="Helvetica"/>
              </a:rPr>
              <a:t>Receive cash </a:t>
            </a:r>
            <a:r>
              <a:rPr lang="en-US" sz="1100" dirty="0">
                <a:latin typeface="Helvetica"/>
                <a:cs typeface="Helvetica"/>
              </a:rPr>
              <a:t>b</a:t>
            </a:r>
            <a:r>
              <a:rPr lang="en-US" sz="1100" dirty="0" smtClean="0">
                <a:latin typeface="Helvetica"/>
                <a:cs typeface="Helvetica"/>
              </a:rPr>
              <a:t>ack, credit and discounts when buying and selling a home</a:t>
            </a:r>
          </a:p>
          <a:p>
            <a:pPr marL="285750" indent="-285750">
              <a:buFont typeface="Arial"/>
              <a:buChar char="•"/>
            </a:pPr>
            <a:endParaRPr lang="en-US" sz="1100" dirty="0" smtClean="0">
              <a:latin typeface="Helvetica"/>
              <a:cs typeface="Helvetica"/>
            </a:endParaRPr>
          </a:p>
          <a:p>
            <a:pPr marL="285750" indent="-285750">
              <a:buFont typeface="Arial"/>
              <a:buChar char="•"/>
            </a:pPr>
            <a:r>
              <a:rPr lang="en-US" sz="1100" dirty="0" smtClean="0">
                <a:latin typeface="Helvetica"/>
                <a:cs typeface="Helvetica"/>
              </a:rPr>
              <a:t>One </a:t>
            </a:r>
            <a:r>
              <a:rPr lang="en-US" sz="1100" dirty="0">
                <a:latin typeface="Helvetica"/>
                <a:cs typeface="Helvetica"/>
              </a:rPr>
              <a:t>s</a:t>
            </a:r>
            <a:r>
              <a:rPr lang="en-US" sz="1100" dirty="0" smtClean="0">
                <a:latin typeface="Helvetica"/>
                <a:cs typeface="Helvetica"/>
              </a:rPr>
              <a:t>top shop for all of your </a:t>
            </a:r>
            <a:r>
              <a:rPr lang="en-US" sz="1100" dirty="0">
                <a:latin typeface="Helvetica"/>
                <a:cs typeface="Helvetica"/>
              </a:rPr>
              <a:t>r</a:t>
            </a:r>
            <a:r>
              <a:rPr lang="en-US" sz="1100" dirty="0" smtClean="0">
                <a:latin typeface="Helvetica"/>
                <a:cs typeface="Helvetica"/>
              </a:rPr>
              <a:t>eal estate needs</a:t>
            </a:r>
          </a:p>
        </p:txBody>
      </p:sp>
      <p:sp>
        <p:nvSpPr>
          <p:cNvPr id="9" name="TextBox 8"/>
          <p:cNvSpPr txBox="1"/>
          <p:nvPr/>
        </p:nvSpPr>
        <p:spPr>
          <a:xfrm>
            <a:off x="378290" y="5259231"/>
            <a:ext cx="2580462" cy="2123658"/>
          </a:xfrm>
          <a:prstGeom prst="rect">
            <a:avLst/>
          </a:prstGeom>
          <a:noFill/>
        </p:spPr>
        <p:txBody>
          <a:bodyPr wrap="square" rtlCol="0">
            <a:spAutoFit/>
          </a:bodyPr>
          <a:lstStyle/>
          <a:p>
            <a:pPr algn="ctr">
              <a:lnSpc>
                <a:spcPct val="200000"/>
              </a:lnSpc>
            </a:pPr>
            <a:r>
              <a:rPr lang="en-US" sz="1100" dirty="0" smtClean="0">
                <a:latin typeface="Helvetica"/>
                <a:cs typeface="Helvetica"/>
              </a:rPr>
              <a:t>Choose our Realtors and receive 25%</a:t>
            </a:r>
          </a:p>
          <a:p>
            <a:pPr algn="ctr">
              <a:lnSpc>
                <a:spcPct val="200000"/>
              </a:lnSpc>
            </a:pPr>
            <a:r>
              <a:rPr lang="en-US" sz="1100" dirty="0" smtClean="0">
                <a:latin typeface="Helvetica"/>
                <a:cs typeface="Helvetica"/>
              </a:rPr>
              <a:t> of their entire company commission in cash back or credit. Choose our lenders, home </a:t>
            </a:r>
            <a:r>
              <a:rPr lang="en-US" sz="1100" dirty="0">
                <a:latin typeface="Helvetica"/>
                <a:cs typeface="Helvetica"/>
              </a:rPr>
              <a:t>i</a:t>
            </a:r>
            <a:r>
              <a:rPr lang="en-US" sz="1100" dirty="0" smtClean="0">
                <a:latin typeface="Helvetica"/>
                <a:cs typeface="Helvetica"/>
              </a:rPr>
              <a:t>nspectors, title </a:t>
            </a:r>
            <a:r>
              <a:rPr lang="en-US" sz="1100" dirty="0">
                <a:latin typeface="Helvetica"/>
                <a:cs typeface="Helvetica"/>
              </a:rPr>
              <a:t>c</a:t>
            </a:r>
            <a:r>
              <a:rPr lang="en-US" sz="1100" dirty="0" smtClean="0">
                <a:latin typeface="Helvetica"/>
                <a:cs typeface="Helvetica"/>
              </a:rPr>
              <a:t>ompanies, attorneys and more to save up to $5,000!!!* </a:t>
            </a:r>
            <a:endParaRPr lang="en-US" sz="1100" dirty="0">
              <a:latin typeface="Helvetica"/>
              <a:cs typeface="Helvetica"/>
            </a:endParaRPr>
          </a:p>
        </p:txBody>
      </p:sp>
      <p:sp>
        <p:nvSpPr>
          <p:cNvPr id="10" name="TextBox 9"/>
          <p:cNvSpPr txBox="1"/>
          <p:nvPr/>
        </p:nvSpPr>
        <p:spPr>
          <a:xfrm>
            <a:off x="3526179" y="270226"/>
            <a:ext cx="3188426" cy="1015663"/>
          </a:xfrm>
          <a:prstGeom prst="rect">
            <a:avLst/>
          </a:prstGeom>
          <a:noFill/>
        </p:spPr>
        <p:txBody>
          <a:bodyPr wrap="square" rtlCol="0">
            <a:spAutoFit/>
          </a:bodyPr>
          <a:lstStyle/>
          <a:p>
            <a:pPr algn="ctr"/>
            <a:r>
              <a:rPr lang="en-US" sz="2000" b="1" dirty="0" smtClean="0">
                <a:solidFill>
                  <a:srgbClr val="143679"/>
                </a:solidFill>
                <a:latin typeface="Helvetica"/>
                <a:cs typeface="Helvetica"/>
              </a:rPr>
              <a:t>“Thank you for your </a:t>
            </a:r>
          </a:p>
          <a:p>
            <a:pPr algn="ctr"/>
            <a:r>
              <a:rPr lang="en-US" sz="2000" b="1" dirty="0">
                <a:solidFill>
                  <a:srgbClr val="143679"/>
                </a:solidFill>
                <a:latin typeface="Helvetica"/>
                <a:cs typeface="Helvetica"/>
              </a:rPr>
              <a:t>s</a:t>
            </a:r>
            <a:r>
              <a:rPr lang="en-US" sz="2000" b="1" dirty="0" smtClean="0">
                <a:solidFill>
                  <a:srgbClr val="143679"/>
                </a:solidFill>
                <a:latin typeface="Helvetica"/>
                <a:cs typeface="Helvetica"/>
              </a:rPr>
              <a:t>ervices to our country</a:t>
            </a:r>
          </a:p>
          <a:p>
            <a:pPr algn="ctr"/>
            <a:r>
              <a:rPr lang="en-US" sz="2000" b="1" dirty="0">
                <a:solidFill>
                  <a:srgbClr val="143679"/>
                </a:solidFill>
                <a:latin typeface="Helvetica"/>
                <a:cs typeface="Helvetica"/>
              </a:rPr>
              <a:t>a</a:t>
            </a:r>
            <a:r>
              <a:rPr lang="en-US" sz="2000" b="1" dirty="0" smtClean="0">
                <a:solidFill>
                  <a:srgbClr val="143679"/>
                </a:solidFill>
                <a:latin typeface="Helvetica"/>
                <a:cs typeface="Helvetica"/>
              </a:rPr>
              <a:t>nd communities.”</a:t>
            </a:r>
            <a:endParaRPr lang="en-US" sz="2000" b="1" dirty="0">
              <a:solidFill>
                <a:srgbClr val="143679"/>
              </a:solidFill>
              <a:latin typeface="Helvetica"/>
              <a:cs typeface="Helvetica"/>
            </a:endParaRPr>
          </a:p>
        </p:txBody>
      </p:sp>
      <p:sp>
        <p:nvSpPr>
          <p:cNvPr id="11" name="TextBox 10"/>
          <p:cNvSpPr txBox="1"/>
          <p:nvPr/>
        </p:nvSpPr>
        <p:spPr>
          <a:xfrm>
            <a:off x="3635586" y="4796527"/>
            <a:ext cx="2698852" cy="738664"/>
          </a:xfrm>
          <a:prstGeom prst="rect">
            <a:avLst/>
          </a:prstGeom>
          <a:noFill/>
        </p:spPr>
        <p:txBody>
          <a:bodyPr wrap="square" rtlCol="0">
            <a:spAutoFit/>
          </a:bodyPr>
          <a:lstStyle/>
          <a:p>
            <a:pPr algn="ctr"/>
            <a:r>
              <a:rPr lang="en-US" sz="1400" b="1" dirty="0" smtClean="0">
                <a:solidFill>
                  <a:srgbClr val="43403B"/>
                </a:solidFill>
                <a:latin typeface="Helvetica"/>
                <a:cs typeface="Helvetica"/>
              </a:rPr>
              <a:t>We are local professionals that wanted to give back to you, our HERO.</a:t>
            </a:r>
            <a:endParaRPr lang="en-US" sz="1400" b="1" dirty="0">
              <a:solidFill>
                <a:srgbClr val="43403B"/>
              </a:solidFill>
              <a:latin typeface="Helvetica"/>
              <a:cs typeface="Helvetica"/>
            </a:endParaRPr>
          </a:p>
        </p:txBody>
      </p:sp>
      <p:sp>
        <p:nvSpPr>
          <p:cNvPr id="18" name="TextBox 17"/>
          <p:cNvSpPr txBox="1"/>
          <p:nvPr/>
        </p:nvSpPr>
        <p:spPr>
          <a:xfrm>
            <a:off x="3499163" y="5728810"/>
            <a:ext cx="1594212" cy="1015663"/>
          </a:xfrm>
          <a:prstGeom prst="rect">
            <a:avLst/>
          </a:prstGeom>
          <a:noFill/>
        </p:spPr>
        <p:txBody>
          <a:bodyPr wrap="square" rtlCol="0">
            <a:spAutoFit/>
          </a:bodyPr>
          <a:lstStyle/>
          <a:p>
            <a:pPr marL="285750" indent="-285750">
              <a:buFont typeface="Arial"/>
              <a:buChar char="•"/>
            </a:pPr>
            <a:r>
              <a:rPr lang="en-US" sz="1000" dirty="0" smtClean="0">
                <a:latin typeface="Helvetica"/>
                <a:cs typeface="Helvetica"/>
              </a:rPr>
              <a:t>Realtors</a:t>
            </a:r>
          </a:p>
          <a:p>
            <a:pPr marL="285750" indent="-285750">
              <a:buFont typeface="Arial"/>
              <a:buChar char="•"/>
            </a:pPr>
            <a:r>
              <a:rPr lang="en-US" sz="1000" dirty="0" smtClean="0">
                <a:latin typeface="Helvetica"/>
                <a:cs typeface="Helvetica"/>
              </a:rPr>
              <a:t>Lenders</a:t>
            </a:r>
          </a:p>
          <a:p>
            <a:pPr marL="285750" indent="-285750">
              <a:buFont typeface="Arial"/>
              <a:buChar char="•"/>
            </a:pPr>
            <a:r>
              <a:rPr lang="en-US" sz="1000" dirty="0" smtClean="0">
                <a:latin typeface="Helvetica"/>
                <a:cs typeface="Helvetica"/>
              </a:rPr>
              <a:t>Attorneys</a:t>
            </a:r>
          </a:p>
          <a:p>
            <a:pPr marL="285750" indent="-285750">
              <a:buFont typeface="Arial"/>
              <a:buChar char="•"/>
            </a:pPr>
            <a:r>
              <a:rPr lang="en-US" sz="1000" dirty="0" smtClean="0">
                <a:latin typeface="Helvetica"/>
                <a:cs typeface="Helvetica"/>
              </a:rPr>
              <a:t>Title companies</a:t>
            </a:r>
          </a:p>
          <a:p>
            <a:pPr marL="285750" indent="-285750">
              <a:buFont typeface="Arial"/>
              <a:buChar char="•"/>
            </a:pPr>
            <a:r>
              <a:rPr lang="en-US" sz="1000" dirty="0" smtClean="0">
                <a:latin typeface="Helvetica"/>
                <a:cs typeface="Helvetica"/>
              </a:rPr>
              <a:t>Home inspectors</a:t>
            </a:r>
          </a:p>
          <a:p>
            <a:pPr marL="285750" indent="-285750">
              <a:buFont typeface="Arial"/>
              <a:buChar char="•"/>
            </a:pPr>
            <a:r>
              <a:rPr lang="en-US" sz="1000" dirty="0" smtClean="0">
                <a:latin typeface="Helvetica"/>
                <a:cs typeface="Helvetica"/>
              </a:rPr>
              <a:t>Pest inspectors</a:t>
            </a:r>
            <a:endParaRPr lang="en-US" sz="1000" dirty="0">
              <a:latin typeface="Helvetica"/>
              <a:cs typeface="Helvetica"/>
            </a:endParaRPr>
          </a:p>
        </p:txBody>
      </p:sp>
      <p:sp>
        <p:nvSpPr>
          <p:cNvPr id="22" name="TextBox 21"/>
          <p:cNvSpPr txBox="1"/>
          <p:nvPr/>
        </p:nvSpPr>
        <p:spPr>
          <a:xfrm>
            <a:off x="4944766" y="5742320"/>
            <a:ext cx="1621233" cy="1015663"/>
          </a:xfrm>
          <a:prstGeom prst="rect">
            <a:avLst/>
          </a:prstGeom>
          <a:noFill/>
        </p:spPr>
        <p:txBody>
          <a:bodyPr wrap="square" rtlCol="0">
            <a:spAutoFit/>
          </a:bodyPr>
          <a:lstStyle/>
          <a:p>
            <a:pPr marL="285750" indent="-285750">
              <a:buFont typeface="Arial"/>
              <a:buChar char="•"/>
            </a:pPr>
            <a:r>
              <a:rPr lang="en-US" sz="1000" dirty="0" smtClean="0">
                <a:latin typeface="Helvetica"/>
                <a:cs typeface="Helvetica"/>
              </a:rPr>
              <a:t>Septic companies</a:t>
            </a:r>
          </a:p>
          <a:p>
            <a:pPr marL="285750" indent="-285750">
              <a:buFont typeface="Arial"/>
              <a:buChar char="•"/>
            </a:pPr>
            <a:r>
              <a:rPr lang="en-US" sz="1000" dirty="0" smtClean="0">
                <a:latin typeface="Helvetica"/>
                <a:cs typeface="Helvetica"/>
              </a:rPr>
              <a:t>Movers</a:t>
            </a:r>
          </a:p>
          <a:p>
            <a:pPr marL="285750" indent="-285750">
              <a:buFont typeface="Arial"/>
              <a:buChar char="•"/>
            </a:pPr>
            <a:r>
              <a:rPr lang="en-US" sz="1000" dirty="0" smtClean="0">
                <a:latin typeface="Helvetica"/>
                <a:cs typeface="Helvetica"/>
              </a:rPr>
              <a:t>Storage facilities</a:t>
            </a:r>
          </a:p>
          <a:p>
            <a:pPr marL="285750" indent="-285750">
              <a:buFont typeface="Arial"/>
              <a:buChar char="•"/>
            </a:pPr>
            <a:r>
              <a:rPr lang="en-US" sz="1000" dirty="0" smtClean="0">
                <a:latin typeface="Helvetica"/>
                <a:cs typeface="Helvetica"/>
              </a:rPr>
              <a:t>Retail stores</a:t>
            </a:r>
          </a:p>
          <a:p>
            <a:pPr marL="285750" indent="-285750">
              <a:buFont typeface="Arial"/>
              <a:buChar char="•"/>
            </a:pPr>
            <a:r>
              <a:rPr lang="en-US" sz="1000" dirty="0" smtClean="0">
                <a:latin typeface="Helvetica"/>
                <a:cs typeface="Helvetica"/>
              </a:rPr>
              <a:t>Restaurants </a:t>
            </a:r>
          </a:p>
          <a:p>
            <a:r>
              <a:rPr lang="en-US" sz="1000" dirty="0" smtClean="0">
                <a:latin typeface="Helvetica"/>
                <a:cs typeface="Helvetica"/>
              </a:rPr>
              <a:t>        and more</a:t>
            </a:r>
            <a:endParaRPr lang="en-US" sz="1000" dirty="0">
              <a:latin typeface="Helvetica"/>
              <a:cs typeface="Helvetica"/>
            </a:endParaRPr>
          </a:p>
        </p:txBody>
      </p:sp>
      <p:sp>
        <p:nvSpPr>
          <p:cNvPr id="23" name="TextBox 22"/>
          <p:cNvSpPr txBox="1"/>
          <p:nvPr/>
        </p:nvSpPr>
        <p:spPr>
          <a:xfrm>
            <a:off x="3580223" y="7051080"/>
            <a:ext cx="2945240" cy="292388"/>
          </a:xfrm>
          <a:prstGeom prst="rect">
            <a:avLst/>
          </a:prstGeom>
          <a:noFill/>
        </p:spPr>
        <p:txBody>
          <a:bodyPr wrap="square" rtlCol="0">
            <a:spAutoFit/>
          </a:bodyPr>
          <a:lstStyle/>
          <a:p>
            <a:r>
              <a:rPr lang="en-US" sz="1300" b="1" dirty="0" err="1" smtClean="0">
                <a:solidFill>
                  <a:srgbClr val="143679"/>
                </a:solidFill>
                <a:latin typeface="Helvetica"/>
                <a:cs typeface="Helvetica"/>
              </a:rPr>
              <a:t>www.HeroesHomeAdvantage.com</a:t>
            </a:r>
            <a:endParaRPr lang="en-US" sz="1300" b="1" dirty="0">
              <a:solidFill>
                <a:srgbClr val="143679"/>
              </a:solidFill>
              <a:latin typeface="Helvetica"/>
              <a:cs typeface="Helvetica"/>
            </a:endParaRPr>
          </a:p>
        </p:txBody>
      </p:sp>
      <p:sp>
        <p:nvSpPr>
          <p:cNvPr id="31" name="TextBox 30"/>
          <p:cNvSpPr txBox="1"/>
          <p:nvPr/>
        </p:nvSpPr>
        <p:spPr>
          <a:xfrm>
            <a:off x="6951036" y="233472"/>
            <a:ext cx="2735829" cy="400110"/>
          </a:xfrm>
          <a:prstGeom prst="rect">
            <a:avLst/>
          </a:prstGeom>
          <a:noFill/>
        </p:spPr>
        <p:txBody>
          <a:bodyPr wrap="square" rtlCol="0">
            <a:spAutoFit/>
          </a:bodyPr>
          <a:lstStyle/>
          <a:p>
            <a:pPr algn="ctr"/>
            <a:r>
              <a:rPr lang="en-US" sz="2000" b="1" dirty="0" smtClean="0">
                <a:latin typeface="Helvetica"/>
                <a:cs typeface="Helvetica"/>
              </a:rPr>
              <a:t>Who is Eligible?</a:t>
            </a:r>
            <a:endParaRPr lang="en-US" sz="2000" b="1" dirty="0">
              <a:latin typeface="Helvetica"/>
              <a:cs typeface="Helvetica"/>
            </a:endParaRPr>
          </a:p>
        </p:txBody>
      </p:sp>
      <p:sp>
        <p:nvSpPr>
          <p:cNvPr id="24" name="TextBox 23"/>
          <p:cNvSpPr txBox="1"/>
          <p:nvPr/>
        </p:nvSpPr>
        <p:spPr>
          <a:xfrm>
            <a:off x="6957795" y="463886"/>
            <a:ext cx="2965501" cy="2123658"/>
          </a:xfrm>
          <a:prstGeom prst="rect">
            <a:avLst/>
          </a:prstGeom>
          <a:noFill/>
        </p:spPr>
        <p:txBody>
          <a:bodyPr wrap="square" rtlCol="0">
            <a:spAutoFit/>
          </a:bodyPr>
          <a:lstStyle/>
          <a:p>
            <a:pPr marL="285750" indent="-285750">
              <a:lnSpc>
                <a:spcPct val="200000"/>
              </a:lnSpc>
              <a:buFont typeface="Arial"/>
              <a:buChar char="•"/>
            </a:pPr>
            <a:r>
              <a:rPr lang="en-US" sz="1100" dirty="0" smtClean="0">
                <a:latin typeface="Helvetica"/>
                <a:cs typeface="Helvetica"/>
              </a:rPr>
              <a:t>Military</a:t>
            </a:r>
          </a:p>
          <a:p>
            <a:pPr marL="285750" indent="-285750">
              <a:lnSpc>
                <a:spcPct val="200000"/>
              </a:lnSpc>
              <a:buFont typeface="Arial"/>
              <a:buChar char="•"/>
            </a:pPr>
            <a:r>
              <a:rPr lang="en-US" sz="1100" dirty="0" smtClean="0">
                <a:latin typeface="Helvetica"/>
                <a:cs typeface="Helvetica"/>
              </a:rPr>
              <a:t>Teachers</a:t>
            </a:r>
          </a:p>
          <a:p>
            <a:pPr marL="285750" indent="-285750">
              <a:lnSpc>
                <a:spcPct val="200000"/>
              </a:lnSpc>
              <a:buFont typeface="Arial"/>
              <a:buChar char="•"/>
            </a:pPr>
            <a:r>
              <a:rPr lang="en-US" sz="1100" dirty="0" smtClean="0">
                <a:latin typeface="Helvetica"/>
                <a:cs typeface="Helvetica"/>
              </a:rPr>
              <a:t>Law enforcement</a:t>
            </a:r>
          </a:p>
          <a:p>
            <a:pPr marL="285750" indent="-285750">
              <a:lnSpc>
                <a:spcPct val="200000"/>
              </a:lnSpc>
              <a:buFont typeface="Arial"/>
              <a:buChar char="•"/>
            </a:pPr>
            <a:r>
              <a:rPr lang="en-US" sz="1100" dirty="0" smtClean="0">
                <a:latin typeface="Helvetica"/>
                <a:cs typeface="Helvetica"/>
              </a:rPr>
              <a:t>Firefighters and emergency </a:t>
            </a:r>
            <a:r>
              <a:rPr lang="en-US" sz="1100" dirty="0">
                <a:latin typeface="Helvetica"/>
                <a:cs typeface="Helvetica"/>
              </a:rPr>
              <a:t>p</a:t>
            </a:r>
            <a:r>
              <a:rPr lang="en-US" sz="1100" dirty="0" smtClean="0">
                <a:latin typeface="Helvetica"/>
                <a:cs typeface="Helvetica"/>
              </a:rPr>
              <a:t>ersonnel</a:t>
            </a:r>
          </a:p>
          <a:p>
            <a:pPr marL="285750" indent="-285750">
              <a:lnSpc>
                <a:spcPct val="200000"/>
              </a:lnSpc>
              <a:buFont typeface="Arial"/>
              <a:buChar char="•"/>
            </a:pPr>
            <a:r>
              <a:rPr lang="en-US" sz="1100" dirty="0" smtClean="0">
                <a:latin typeface="Helvetica"/>
                <a:cs typeface="Helvetica"/>
              </a:rPr>
              <a:t>Health </a:t>
            </a:r>
            <a:r>
              <a:rPr lang="en-US" sz="1100" dirty="0">
                <a:latin typeface="Helvetica"/>
                <a:cs typeface="Helvetica"/>
              </a:rPr>
              <a:t>c</a:t>
            </a:r>
            <a:r>
              <a:rPr lang="en-US" sz="1100" dirty="0" smtClean="0">
                <a:latin typeface="Helvetica"/>
                <a:cs typeface="Helvetica"/>
              </a:rPr>
              <a:t>are professionals</a:t>
            </a:r>
          </a:p>
          <a:p>
            <a:pPr marL="285750" indent="-285750">
              <a:lnSpc>
                <a:spcPct val="200000"/>
              </a:lnSpc>
              <a:buFont typeface="Arial"/>
              <a:buChar char="•"/>
            </a:pPr>
            <a:r>
              <a:rPr lang="en-US" sz="1100" dirty="0" smtClean="0">
                <a:latin typeface="Helvetica"/>
                <a:cs typeface="Helvetica"/>
              </a:rPr>
              <a:t>Active, retired, and veterans </a:t>
            </a:r>
            <a:r>
              <a:rPr lang="en-US" sz="1100" dirty="0">
                <a:latin typeface="Helvetica"/>
                <a:cs typeface="Helvetica"/>
              </a:rPr>
              <a:t>q</a:t>
            </a:r>
            <a:r>
              <a:rPr lang="en-US" sz="1100" dirty="0" smtClean="0">
                <a:latin typeface="Helvetica"/>
                <a:cs typeface="Helvetica"/>
              </a:rPr>
              <a:t>ualify</a:t>
            </a:r>
            <a:endParaRPr lang="en-US" sz="1100" dirty="0">
              <a:latin typeface="Helvetica"/>
              <a:cs typeface="Helvetica"/>
            </a:endParaRPr>
          </a:p>
        </p:txBody>
      </p:sp>
      <p:sp>
        <p:nvSpPr>
          <p:cNvPr id="25" name="TextBox 24"/>
          <p:cNvSpPr txBox="1"/>
          <p:nvPr/>
        </p:nvSpPr>
        <p:spPr>
          <a:xfrm>
            <a:off x="6958405" y="5377514"/>
            <a:ext cx="3113505" cy="2292935"/>
          </a:xfrm>
          <a:prstGeom prst="rect">
            <a:avLst/>
          </a:prstGeom>
          <a:noFill/>
        </p:spPr>
        <p:txBody>
          <a:bodyPr wrap="square" rtlCol="0">
            <a:spAutoFit/>
          </a:bodyPr>
          <a:lstStyle/>
          <a:p>
            <a:pPr marL="285750" indent="-285750">
              <a:buFont typeface="Arial"/>
              <a:buChar char="•"/>
            </a:pPr>
            <a:r>
              <a:rPr lang="en-US" sz="1100" dirty="0" smtClean="0">
                <a:latin typeface="Helvetica"/>
                <a:cs typeface="Helvetica"/>
              </a:rPr>
              <a:t>Save up to $5,000* or more</a:t>
            </a:r>
          </a:p>
          <a:p>
            <a:pPr marL="285750" indent="-285750">
              <a:buFont typeface="Arial"/>
              <a:buChar char="•"/>
            </a:pPr>
            <a:endParaRPr lang="en-US" sz="1100" dirty="0" smtClean="0">
              <a:latin typeface="Helvetica"/>
              <a:cs typeface="Helvetica"/>
            </a:endParaRPr>
          </a:p>
          <a:p>
            <a:pPr marL="285750" indent="-285750">
              <a:buFont typeface="Arial"/>
              <a:buChar char="•"/>
            </a:pPr>
            <a:r>
              <a:rPr lang="en-US" sz="1100" dirty="0" smtClean="0">
                <a:latin typeface="Helvetica"/>
                <a:cs typeface="Helvetica"/>
              </a:rPr>
              <a:t>No fee to register</a:t>
            </a:r>
          </a:p>
          <a:p>
            <a:pPr marL="285750" indent="-285750">
              <a:buFont typeface="Arial"/>
              <a:buChar char="•"/>
            </a:pPr>
            <a:endParaRPr lang="en-US" sz="1100" dirty="0" smtClean="0">
              <a:latin typeface="Helvetica"/>
              <a:cs typeface="Helvetica"/>
            </a:endParaRPr>
          </a:p>
          <a:p>
            <a:pPr marL="285750" indent="-285750">
              <a:buFont typeface="Arial"/>
              <a:buChar char="•"/>
            </a:pPr>
            <a:r>
              <a:rPr lang="en-US" sz="1100" dirty="0" smtClean="0">
                <a:latin typeface="Helvetica"/>
                <a:cs typeface="Helvetica"/>
              </a:rPr>
              <a:t>Work with a professional that is </a:t>
            </a:r>
          </a:p>
          <a:p>
            <a:r>
              <a:rPr lang="en-US" sz="1100" dirty="0">
                <a:latin typeface="Helvetica"/>
                <a:cs typeface="Helvetica"/>
              </a:rPr>
              <a:t> </a:t>
            </a:r>
            <a:r>
              <a:rPr lang="en-US" sz="1100" dirty="0" smtClean="0">
                <a:latin typeface="Helvetica"/>
                <a:cs typeface="Helvetica"/>
              </a:rPr>
              <a:t>      committed to assisting you with </a:t>
            </a:r>
          </a:p>
          <a:p>
            <a:r>
              <a:rPr lang="en-US" sz="1100" dirty="0" smtClean="0">
                <a:latin typeface="Helvetica"/>
                <a:cs typeface="Helvetica"/>
              </a:rPr>
              <a:t>       100% of all your real </a:t>
            </a:r>
            <a:r>
              <a:rPr lang="en-US" sz="1100" dirty="0">
                <a:latin typeface="Helvetica"/>
                <a:cs typeface="Helvetica"/>
              </a:rPr>
              <a:t>e</a:t>
            </a:r>
            <a:r>
              <a:rPr lang="en-US" sz="1100" dirty="0" smtClean="0">
                <a:latin typeface="Helvetica"/>
                <a:cs typeface="Helvetica"/>
              </a:rPr>
              <a:t>state </a:t>
            </a:r>
            <a:r>
              <a:rPr lang="en-US" sz="1100" dirty="0">
                <a:latin typeface="Helvetica"/>
                <a:cs typeface="Helvetica"/>
              </a:rPr>
              <a:t>n</a:t>
            </a:r>
            <a:r>
              <a:rPr lang="en-US" sz="1100" dirty="0" smtClean="0">
                <a:latin typeface="Helvetica"/>
                <a:cs typeface="Helvetica"/>
              </a:rPr>
              <a:t>eeds</a:t>
            </a:r>
          </a:p>
          <a:p>
            <a:pPr marL="285750" indent="-285750">
              <a:buFont typeface="Arial"/>
              <a:buChar char="•"/>
            </a:pPr>
            <a:endParaRPr lang="en-US" sz="1100" dirty="0" smtClean="0">
              <a:latin typeface="Helvetica"/>
              <a:cs typeface="Helvetica"/>
            </a:endParaRPr>
          </a:p>
          <a:p>
            <a:r>
              <a:rPr lang="en-US" sz="1100" dirty="0" smtClean="0">
                <a:latin typeface="Helvetica"/>
                <a:cs typeface="Helvetica"/>
              </a:rPr>
              <a:t>*Based on purchase/sale price and discounts</a:t>
            </a:r>
          </a:p>
          <a:p>
            <a:endParaRPr lang="en-US" sz="1100" dirty="0" smtClean="0">
              <a:latin typeface="Helvetica"/>
              <a:cs typeface="Helvetica"/>
            </a:endParaRPr>
          </a:p>
          <a:p>
            <a:pPr algn="ctr"/>
            <a:r>
              <a:rPr lang="en-US" sz="1100" dirty="0" smtClean="0">
                <a:latin typeface="Helvetica"/>
                <a:cs typeface="Helvetica"/>
                <a:hlinkClick r:id="rId9"/>
              </a:rPr>
              <a:t>garett@schaffinsurance.com</a:t>
            </a:r>
            <a:r>
              <a:rPr lang="en-US" sz="1100" dirty="0" smtClean="0">
                <a:latin typeface="Helvetica"/>
                <a:cs typeface="Helvetica"/>
              </a:rPr>
              <a:t> </a:t>
            </a:r>
          </a:p>
          <a:p>
            <a:pPr algn="ctr"/>
            <a:endParaRPr lang="en-US" sz="1100" dirty="0" smtClean="0">
              <a:latin typeface="Helvetica"/>
              <a:cs typeface="Helvetica"/>
            </a:endParaRPr>
          </a:p>
          <a:p>
            <a:pPr algn="ctr"/>
            <a:r>
              <a:rPr lang="en-US" sz="1100" dirty="0" smtClean="0">
                <a:latin typeface="Helvetica"/>
                <a:cs typeface="Helvetica"/>
              </a:rPr>
              <a:t>716-683-7378</a:t>
            </a:r>
            <a:endParaRPr lang="en-US" sz="1100" dirty="0">
              <a:latin typeface="Helvetica"/>
              <a:cs typeface="Helvetica"/>
            </a:endParaRPr>
          </a:p>
        </p:txBody>
      </p:sp>
    </p:spTree>
    <p:extLst>
      <p:ext uri="{BB962C8B-B14F-4D97-AF65-F5344CB8AC3E}">
        <p14:creationId xmlns:p14="http://schemas.microsoft.com/office/powerpoint/2010/main" xmlns="" val="98525146"/>
      </p:ext>
    </p:extLst>
  </p:cSld>
  <p:clrMapOvr>
    <a:masterClrMapping/>
  </p:clrMapOvr>
</p:sld>
</file>

<file path=ppt/theme/theme1.xml><?xml version="1.0" encoding="utf-8"?>
<a:theme xmlns:a="http://schemas.openxmlformats.org/drawingml/2006/main" name="Winter Brochure 11 x 8.5">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rochure" id="{F636DDC4-7E97-41A4-ADBF-F06ABDBE87E3}" vid="{12B31276-7403-452E-A632-D4B75D3471A3}"/>
    </a:ext>
  </a:extLst>
</a:theme>
</file>

<file path=ppt/theme/theme2.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Winter Brochure">
      <a:dk1>
        <a:srgbClr val="43403B"/>
      </a:dk1>
      <a:lt1>
        <a:sysClr val="window" lastClr="FFFFFF"/>
      </a:lt1>
      <a:dk2>
        <a:srgbClr val="000000"/>
      </a:dk2>
      <a:lt2>
        <a:srgbClr val="E5E6E7"/>
      </a:lt2>
      <a:accent1>
        <a:srgbClr val="3D4346"/>
      </a:accent1>
      <a:accent2>
        <a:srgbClr val="BB3722"/>
      </a:accent2>
      <a:accent3>
        <a:srgbClr val="857963"/>
      </a:accent3>
      <a:accent4>
        <a:srgbClr val="6B4F58"/>
      </a:accent4>
      <a:accent5>
        <a:srgbClr val="6D898A"/>
      </a:accent5>
      <a:accent6>
        <a:srgbClr val="554238"/>
      </a:accent6>
      <a:hlink>
        <a:srgbClr val="BB3722"/>
      </a:hlink>
      <a:folHlink>
        <a:srgbClr val="857963"/>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14947D-AE2B-4971-A7B0-B74EE9014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Brochure</Template>
  <TotalTime>0</TotalTime>
  <Words>286</Words>
  <Application>Microsoft Office PowerPoint</Application>
  <PresentationFormat>Custom</PresentationFormat>
  <Paragraphs>59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Winter Brochure 11 x 8.5</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2014-08-08T14:03:26Z</dcterms:created>
  <dcterms:modified xsi:type="dcterms:W3CDTF">2018-06-12T20:35:05Z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TC039154159991</vt:lpwstr>
  </property>
</Properties>
</file>