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1"/>
  </p:sldMasterIdLst>
  <p:notesMasterIdLst>
    <p:notesMasterId r:id="rId21"/>
  </p:notesMasterIdLst>
  <p:sldIdLst>
    <p:sldId id="265" r:id="rId2"/>
    <p:sldId id="278" r:id="rId3"/>
    <p:sldId id="277" r:id="rId4"/>
    <p:sldId id="256" r:id="rId5"/>
    <p:sldId id="279" r:id="rId6"/>
    <p:sldId id="281" r:id="rId7"/>
    <p:sldId id="288" r:id="rId8"/>
    <p:sldId id="258" r:id="rId9"/>
    <p:sldId id="290" r:id="rId10"/>
    <p:sldId id="280" r:id="rId11"/>
    <p:sldId id="282" r:id="rId12"/>
    <p:sldId id="284" r:id="rId13"/>
    <p:sldId id="262" r:id="rId14"/>
    <p:sldId id="260" r:id="rId15"/>
    <p:sldId id="285" r:id="rId16"/>
    <p:sldId id="289" r:id="rId17"/>
    <p:sldId id="291" r:id="rId18"/>
    <p:sldId id="273" r:id="rId19"/>
    <p:sldId id="272" r:id="rId20"/>
  </p:sldIdLst>
  <p:sldSz cx="23749000" cy="168021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25" autoAdjust="0"/>
    <p:restoredTop sz="94622" autoAdjust="0"/>
  </p:normalViewPr>
  <p:slideViewPr>
    <p:cSldViewPr>
      <p:cViewPr varScale="1">
        <p:scale>
          <a:sx n="24" d="100"/>
          <a:sy n="24" d="100"/>
        </p:scale>
        <p:origin x="964" y="64"/>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A33DC2-1D5D-4EE5-9227-A5E64C545A57}" type="datetimeFigureOut">
              <a:rPr lang="en-ZA" smtClean="0"/>
              <a:t>30/03/2023</a:t>
            </a:fld>
            <a:endParaRPr lang="en-ZA"/>
          </a:p>
        </p:txBody>
      </p:sp>
      <p:sp>
        <p:nvSpPr>
          <p:cNvPr id="4" name="Slide Image Placeholder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6861A9-5F4E-4F0E-933A-341F93C1B953}" type="slidenum">
              <a:rPr lang="en-ZA" smtClean="0"/>
              <a:t>‹#›</a:t>
            </a:fld>
            <a:endParaRPr lang="en-ZA"/>
          </a:p>
        </p:txBody>
      </p:sp>
    </p:spTree>
    <p:extLst>
      <p:ext uri="{BB962C8B-B14F-4D97-AF65-F5344CB8AC3E}">
        <p14:creationId xmlns:p14="http://schemas.microsoft.com/office/powerpoint/2010/main" val="3079988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Welcome. I am Tash. I am ADHD, with an ADHD child and an ADHD coach. Today we are talking about …</a:t>
            </a:r>
          </a:p>
          <a:p>
            <a:endParaRPr lang="en-ZA" dirty="0"/>
          </a:p>
        </p:txBody>
      </p:sp>
      <p:sp>
        <p:nvSpPr>
          <p:cNvPr id="4" name="Slide Number Placeholder 3"/>
          <p:cNvSpPr>
            <a:spLocks noGrp="1"/>
          </p:cNvSpPr>
          <p:nvPr>
            <p:ph type="sldNum" sz="quarter" idx="5"/>
          </p:nvPr>
        </p:nvSpPr>
        <p:spPr/>
        <p:txBody>
          <a:bodyPr/>
          <a:lstStyle/>
          <a:p>
            <a:fld id="{C56861A9-5F4E-4F0E-933A-341F93C1B953}" type="slidenum">
              <a:rPr lang="en-ZA" smtClean="0"/>
              <a:t>1</a:t>
            </a:fld>
            <a:endParaRPr lang="en-ZA"/>
          </a:p>
        </p:txBody>
      </p:sp>
    </p:spTree>
    <p:extLst>
      <p:ext uri="{BB962C8B-B14F-4D97-AF65-F5344CB8AC3E}">
        <p14:creationId xmlns:p14="http://schemas.microsoft.com/office/powerpoint/2010/main" val="2233482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Morning routine for us</a:t>
            </a:r>
          </a:p>
        </p:txBody>
      </p:sp>
      <p:sp>
        <p:nvSpPr>
          <p:cNvPr id="4" name="Slide Number Placeholder 3"/>
          <p:cNvSpPr>
            <a:spLocks noGrp="1"/>
          </p:cNvSpPr>
          <p:nvPr>
            <p:ph type="sldNum" sz="quarter" idx="5"/>
          </p:nvPr>
        </p:nvSpPr>
        <p:spPr/>
        <p:txBody>
          <a:bodyPr/>
          <a:lstStyle/>
          <a:p>
            <a:fld id="{C56861A9-5F4E-4F0E-933A-341F93C1B953}" type="slidenum">
              <a:rPr lang="en-ZA" smtClean="0"/>
              <a:t>15</a:t>
            </a:fld>
            <a:endParaRPr lang="en-ZA"/>
          </a:p>
        </p:txBody>
      </p:sp>
    </p:spTree>
    <p:extLst>
      <p:ext uri="{BB962C8B-B14F-4D97-AF65-F5344CB8AC3E}">
        <p14:creationId xmlns:p14="http://schemas.microsoft.com/office/powerpoint/2010/main" val="3490688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Morning routine for us</a:t>
            </a:r>
          </a:p>
        </p:txBody>
      </p:sp>
      <p:sp>
        <p:nvSpPr>
          <p:cNvPr id="4" name="Slide Number Placeholder 3"/>
          <p:cNvSpPr>
            <a:spLocks noGrp="1"/>
          </p:cNvSpPr>
          <p:nvPr>
            <p:ph type="sldNum" sz="quarter" idx="5"/>
          </p:nvPr>
        </p:nvSpPr>
        <p:spPr/>
        <p:txBody>
          <a:bodyPr/>
          <a:lstStyle/>
          <a:p>
            <a:fld id="{C56861A9-5F4E-4F0E-933A-341F93C1B953}" type="slidenum">
              <a:rPr lang="en-ZA" smtClean="0"/>
              <a:t>16</a:t>
            </a:fld>
            <a:endParaRPr lang="en-ZA"/>
          </a:p>
        </p:txBody>
      </p:sp>
    </p:spTree>
    <p:extLst>
      <p:ext uri="{BB962C8B-B14F-4D97-AF65-F5344CB8AC3E}">
        <p14:creationId xmlns:p14="http://schemas.microsoft.com/office/powerpoint/2010/main" val="970930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Morning routine for us</a:t>
            </a:r>
          </a:p>
        </p:txBody>
      </p:sp>
      <p:sp>
        <p:nvSpPr>
          <p:cNvPr id="4" name="Slide Number Placeholder 3"/>
          <p:cNvSpPr>
            <a:spLocks noGrp="1"/>
          </p:cNvSpPr>
          <p:nvPr>
            <p:ph type="sldNum" sz="quarter" idx="5"/>
          </p:nvPr>
        </p:nvSpPr>
        <p:spPr/>
        <p:txBody>
          <a:bodyPr/>
          <a:lstStyle/>
          <a:p>
            <a:fld id="{C56861A9-5F4E-4F0E-933A-341F93C1B953}" type="slidenum">
              <a:rPr lang="en-ZA" smtClean="0"/>
              <a:t>17</a:t>
            </a:fld>
            <a:endParaRPr lang="en-ZA"/>
          </a:p>
        </p:txBody>
      </p:sp>
    </p:spTree>
    <p:extLst>
      <p:ext uri="{BB962C8B-B14F-4D97-AF65-F5344CB8AC3E}">
        <p14:creationId xmlns:p14="http://schemas.microsoft.com/office/powerpoint/2010/main" val="1821220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 am sure a lot of you know but for those new to our group, lets do a quick recap</a:t>
            </a:r>
          </a:p>
        </p:txBody>
      </p:sp>
      <p:sp>
        <p:nvSpPr>
          <p:cNvPr id="4" name="Slide Number Placeholder 3"/>
          <p:cNvSpPr>
            <a:spLocks noGrp="1"/>
          </p:cNvSpPr>
          <p:nvPr>
            <p:ph type="sldNum" sz="quarter" idx="5"/>
          </p:nvPr>
        </p:nvSpPr>
        <p:spPr/>
        <p:txBody>
          <a:bodyPr/>
          <a:lstStyle/>
          <a:p>
            <a:fld id="{C56861A9-5F4E-4F0E-933A-341F93C1B953}" type="slidenum">
              <a:rPr lang="en-ZA" smtClean="0"/>
              <a:t>2</a:t>
            </a:fld>
            <a:endParaRPr lang="en-ZA"/>
          </a:p>
        </p:txBody>
      </p:sp>
    </p:spTree>
    <p:extLst>
      <p:ext uri="{BB962C8B-B14F-4D97-AF65-F5344CB8AC3E}">
        <p14:creationId xmlns:p14="http://schemas.microsoft.com/office/powerpoint/2010/main" val="3080532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56861A9-5F4E-4F0E-933A-341F93C1B953}" type="slidenum">
              <a:rPr lang="en-ZA" smtClean="0"/>
              <a:t>3</a:t>
            </a:fld>
            <a:endParaRPr lang="en-ZA"/>
          </a:p>
        </p:txBody>
      </p:sp>
    </p:spTree>
    <p:extLst>
      <p:ext uri="{BB962C8B-B14F-4D97-AF65-F5344CB8AC3E}">
        <p14:creationId xmlns:p14="http://schemas.microsoft.com/office/powerpoint/2010/main" val="1115030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My experience - Make notes for a meeting so that can stay structure and focussed on the message</a:t>
            </a:r>
          </a:p>
        </p:txBody>
      </p:sp>
      <p:sp>
        <p:nvSpPr>
          <p:cNvPr id="4" name="Slide Number Placeholder 3"/>
          <p:cNvSpPr>
            <a:spLocks noGrp="1"/>
          </p:cNvSpPr>
          <p:nvPr>
            <p:ph type="sldNum" sz="quarter" idx="5"/>
          </p:nvPr>
        </p:nvSpPr>
        <p:spPr/>
        <p:txBody>
          <a:bodyPr/>
          <a:lstStyle/>
          <a:p>
            <a:fld id="{C56861A9-5F4E-4F0E-933A-341F93C1B953}" type="slidenum">
              <a:rPr lang="en-ZA" smtClean="0"/>
              <a:t>7</a:t>
            </a:fld>
            <a:endParaRPr lang="en-ZA"/>
          </a:p>
        </p:txBody>
      </p:sp>
    </p:spTree>
    <p:extLst>
      <p:ext uri="{BB962C8B-B14F-4D97-AF65-F5344CB8AC3E}">
        <p14:creationId xmlns:p14="http://schemas.microsoft.com/office/powerpoint/2010/main" val="242835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My experience - Daily stand up</a:t>
            </a:r>
          </a:p>
        </p:txBody>
      </p:sp>
      <p:sp>
        <p:nvSpPr>
          <p:cNvPr id="4" name="Slide Number Placeholder 3"/>
          <p:cNvSpPr>
            <a:spLocks noGrp="1"/>
          </p:cNvSpPr>
          <p:nvPr>
            <p:ph type="sldNum" sz="quarter" idx="5"/>
          </p:nvPr>
        </p:nvSpPr>
        <p:spPr/>
        <p:txBody>
          <a:bodyPr/>
          <a:lstStyle/>
          <a:p>
            <a:fld id="{C56861A9-5F4E-4F0E-933A-341F93C1B953}" type="slidenum">
              <a:rPr lang="en-ZA" smtClean="0"/>
              <a:t>8</a:t>
            </a:fld>
            <a:endParaRPr lang="en-ZA"/>
          </a:p>
        </p:txBody>
      </p:sp>
    </p:spTree>
    <p:extLst>
      <p:ext uri="{BB962C8B-B14F-4D97-AF65-F5344CB8AC3E}">
        <p14:creationId xmlns:p14="http://schemas.microsoft.com/office/powerpoint/2010/main" val="3267551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Kanban board to visualise actions and communication, show blockers and manage capacity</a:t>
            </a:r>
          </a:p>
        </p:txBody>
      </p:sp>
      <p:sp>
        <p:nvSpPr>
          <p:cNvPr id="4" name="Slide Number Placeholder 3"/>
          <p:cNvSpPr>
            <a:spLocks noGrp="1"/>
          </p:cNvSpPr>
          <p:nvPr>
            <p:ph type="sldNum" sz="quarter" idx="5"/>
          </p:nvPr>
        </p:nvSpPr>
        <p:spPr/>
        <p:txBody>
          <a:bodyPr/>
          <a:lstStyle/>
          <a:p>
            <a:fld id="{C56861A9-5F4E-4F0E-933A-341F93C1B953}" type="slidenum">
              <a:rPr lang="en-ZA" smtClean="0"/>
              <a:t>9</a:t>
            </a:fld>
            <a:endParaRPr lang="en-ZA"/>
          </a:p>
        </p:txBody>
      </p:sp>
    </p:spTree>
    <p:extLst>
      <p:ext uri="{BB962C8B-B14F-4D97-AF65-F5344CB8AC3E}">
        <p14:creationId xmlns:p14="http://schemas.microsoft.com/office/powerpoint/2010/main" val="4245324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56861A9-5F4E-4F0E-933A-341F93C1B953}" type="slidenum">
              <a:rPr lang="en-ZA" smtClean="0"/>
              <a:t>11</a:t>
            </a:fld>
            <a:endParaRPr lang="en-ZA"/>
          </a:p>
        </p:txBody>
      </p:sp>
    </p:spTree>
    <p:extLst>
      <p:ext uri="{BB962C8B-B14F-4D97-AF65-F5344CB8AC3E}">
        <p14:creationId xmlns:p14="http://schemas.microsoft.com/office/powerpoint/2010/main" val="3181769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Importance for kids to self advocate with your 100% backing</a:t>
            </a:r>
          </a:p>
        </p:txBody>
      </p:sp>
      <p:sp>
        <p:nvSpPr>
          <p:cNvPr id="4" name="Slide Number Placeholder 3"/>
          <p:cNvSpPr>
            <a:spLocks noGrp="1"/>
          </p:cNvSpPr>
          <p:nvPr>
            <p:ph type="sldNum" sz="quarter" idx="5"/>
          </p:nvPr>
        </p:nvSpPr>
        <p:spPr/>
        <p:txBody>
          <a:bodyPr/>
          <a:lstStyle/>
          <a:p>
            <a:fld id="{C56861A9-5F4E-4F0E-933A-341F93C1B953}" type="slidenum">
              <a:rPr lang="en-ZA" smtClean="0"/>
              <a:t>13</a:t>
            </a:fld>
            <a:endParaRPr lang="en-ZA"/>
          </a:p>
        </p:txBody>
      </p:sp>
    </p:spTree>
    <p:extLst>
      <p:ext uri="{BB962C8B-B14F-4D97-AF65-F5344CB8AC3E}">
        <p14:creationId xmlns:p14="http://schemas.microsoft.com/office/powerpoint/2010/main" val="3260303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Locker chat</a:t>
            </a:r>
          </a:p>
        </p:txBody>
      </p:sp>
      <p:sp>
        <p:nvSpPr>
          <p:cNvPr id="4" name="Slide Number Placeholder 3"/>
          <p:cNvSpPr>
            <a:spLocks noGrp="1"/>
          </p:cNvSpPr>
          <p:nvPr>
            <p:ph type="sldNum" sz="quarter" idx="5"/>
          </p:nvPr>
        </p:nvSpPr>
        <p:spPr/>
        <p:txBody>
          <a:bodyPr/>
          <a:lstStyle/>
          <a:p>
            <a:fld id="{C56861A9-5F4E-4F0E-933A-341F93C1B953}" type="slidenum">
              <a:rPr lang="en-ZA" smtClean="0"/>
              <a:t>14</a:t>
            </a:fld>
            <a:endParaRPr lang="en-ZA"/>
          </a:p>
        </p:txBody>
      </p:sp>
    </p:spTree>
    <p:extLst>
      <p:ext uri="{BB962C8B-B14F-4D97-AF65-F5344CB8AC3E}">
        <p14:creationId xmlns:p14="http://schemas.microsoft.com/office/powerpoint/2010/main" val="1733299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188" y="15681960"/>
            <a:ext cx="23742816" cy="11201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32" y="15519074"/>
            <a:ext cx="23742816" cy="1568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137410" y="1859432"/>
            <a:ext cx="19592925" cy="8737092"/>
          </a:xfrm>
        </p:spPr>
        <p:txBody>
          <a:bodyPr anchor="b">
            <a:normAutofit/>
          </a:bodyPr>
          <a:lstStyle>
            <a:lvl1pPr algn="l">
              <a:lnSpc>
                <a:spcPct val="85000"/>
              </a:lnSpc>
              <a:defRPr sz="19600" spc="-123"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2142807" y="10916271"/>
            <a:ext cx="19592925" cy="2800350"/>
          </a:xfrm>
        </p:spPr>
        <p:txBody>
          <a:bodyPr lIns="91440" rIns="91440">
            <a:normAutofit/>
          </a:bodyPr>
          <a:lstStyle>
            <a:lvl1pPr marL="0" indent="0" algn="l">
              <a:buNone/>
              <a:defRPr sz="5880" cap="all" spc="490" baseline="0">
                <a:solidFill>
                  <a:schemeClr val="tx2"/>
                </a:solidFill>
                <a:latin typeface="+mj-lt"/>
              </a:defRPr>
            </a:lvl1pPr>
            <a:lvl2pPr marL="1120140" indent="0" algn="ctr">
              <a:buNone/>
              <a:defRPr sz="5880"/>
            </a:lvl2pPr>
            <a:lvl3pPr marL="2240280" indent="0" algn="ctr">
              <a:buNone/>
              <a:defRPr sz="5880"/>
            </a:lvl3pPr>
            <a:lvl4pPr marL="3360420" indent="0" algn="ctr">
              <a:buNone/>
              <a:defRPr sz="4900"/>
            </a:lvl4pPr>
            <a:lvl5pPr marL="4480560" indent="0" algn="ctr">
              <a:buNone/>
              <a:defRPr sz="4900"/>
            </a:lvl5pPr>
            <a:lvl6pPr marL="5600700" indent="0" algn="ctr">
              <a:buNone/>
              <a:defRPr sz="4900"/>
            </a:lvl6pPr>
            <a:lvl7pPr marL="6720840" indent="0" algn="ctr">
              <a:buNone/>
              <a:defRPr sz="4900"/>
            </a:lvl7pPr>
            <a:lvl8pPr marL="7840980" indent="0" algn="ctr">
              <a:buNone/>
              <a:defRPr sz="4900"/>
            </a:lvl8pPr>
            <a:lvl9pPr marL="8961120" indent="0" algn="ctr">
              <a:buNone/>
              <a:defRPr sz="4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a:off x="2352418" y="10641330"/>
            <a:ext cx="1923669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90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6077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188" y="15681960"/>
            <a:ext cx="23742816" cy="11201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32" y="15519074"/>
            <a:ext cx="23742816" cy="1568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6995379" y="1016210"/>
            <a:ext cx="5120878" cy="141056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32745" y="1016209"/>
            <a:ext cx="15065772" cy="14105679"/>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711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7435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6188" y="15681960"/>
            <a:ext cx="23742816" cy="11201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32" y="15519074"/>
            <a:ext cx="23742816" cy="1568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410" y="1859432"/>
            <a:ext cx="19592925" cy="8737092"/>
          </a:xfrm>
        </p:spPr>
        <p:txBody>
          <a:bodyPr anchor="b" anchorCtr="0">
            <a:normAutofit/>
          </a:bodyPr>
          <a:lstStyle>
            <a:lvl1pPr>
              <a:lnSpc>
                <a:spcPct val="85000"/>
              </a:lnSpc>
              <a:defRPr sz="196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137410" y="10910164"/>
            <a:ext cx="19592925" cy="2800350"/>
          </a:xfrm>
        </p:spPr>
        <p:txBody>
          <a:bodyPr lIns="91440" rIns="91440" anchor="t" anchorCtr="0">
            <a:normAutofit/>
          </a:bodyPr>
          <a:lstStyle>
            <a:lvl1pPr marL="0" indent="0">
              <a:buNone/>
              <a:defRPr sz="5880" cap="all" spc="490" baseline="0">
                <a:solidFill>
                  <a:schemeClr val="tx2"/>
                </a:solidFill>
                <a:latin typeface="+mj-lt"/>
              </a:defRPr>
            </a:lvl1pPr>
            <a:lvl2pPr marL="1120140" indent="0">
              <a:buNone/>
              <a:defRPr sz="4410">
                <a:solidFill>
                  <a:schemeClr val="tx1">
                    <a:tint val="75000"/>
                  </a:schemeClr>
                </a:solidFill>
              </a:defRPr>
            </a:lvl2pPr>
            <a:lvl3pPr marL="2240280" indent="0">
              <a:buNone/>
              <a:defRPr sz="3920">
                <a:solidFill>
                  <a:schemeClr val="tx1">
                    <a:tint val="75000"/>
                  </a:schemeClr>
                </a:solidFill>
              </a:defRPr>
            </a:lvl3pPr>
            <a:lvl4pPr marL="3360420" indent="0">
              <a:buNone/>
              <a:defRPr sz="3430">
                <a:solidFill>
                  <a:schemeClr val="tx1">
                    <a:tint val="75000"/>
                  </a:schemeClr>
                </a:solidFill>
              </a:defRPr>
            </a:lvl4pPr>
            <a:lvl5pPr marL="4480560" indent="0">
              <a:buNone/>
              <a:defRPr sz="3430">
                <a:solidFill>
                  <a:schemeClr val="tx1">
                    <a:tint val="75000"/>
                  </a:schemeClr>
                </a:solidFill>
              </a:defRPr>
            </a:lvl5pPr>
            <a:lvl6pPr marL="5600700" indent="0">
              <a:buNone/>
              <a:defRPr sz="3430">
                <a:solidFill>
                  <a:schemeClr val="tx1">
                    <a:tint val="75000"/>
                  </a:schemeClr>
                </a:solidFill>
              </a:defRPr>
            </a:lvl6pPr>
            <a:lvl7pPr marL="6720840" indent="0">
              <a:buNone/>
              <a:defRPr sz="3430">
                <a:solidFill>
                  <a:schemeClr val="tx1">
                    <a:tint val="75000"/>
                  </a:schemeClr>
                </a:solidFill>
              </a:defRPr>
            </a:lvl7pPr>
            <a:lvl8pPr marL="7840980" indent="0">
              <a:buNone/>
              <a:defRPr sz="3430">
                <a:solidFill>
                  <a:schemeClr val="tx1">
                    <a:tint val="75000"/>
                  </a:schemeClr>
                </a:solidFill>
              </a:defRPr>
            </a:lvl8pPr>
            <a:lvl9pPr marL="8961120" indent="0">
              <a:buNone/>
              <a:defRPr sz="343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a:off x="2352418" y="10641330"/>
            <a:ext cx="1923669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741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2137410" y="702181"/>
            <a:ext cx="19592925" cy="355435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137410" y="4522048"/>
            <a:ext cx="9618345" cy="985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111990" y="4522054"/>
            <a:ext cx="9618345" cy="9857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9688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2137410" y="702181"/>
            <a:ext cx="19592925" cy="3554355"/>
          </a:xfrm>
        </p:spPr>
        <p:txBody>
          <a:bodyPr/>
          <a:lstStyle/>
          <a:p>
            <a:r>
              <a:rPr lang="en-US"/>
              <a:t>Click to edit Master title style</a:t>
            </a:r>
            <a:endParaRPr lang="en-US" dirty="0"/>
          </a:p>
        </p:txBody>
      </p:sp>
      <p:sp>
        <p:nvSpPr>
          <p:cNvPr id="3" name="Text Placeholder 2"/>
          <p:cNvSpPr>
            <a:spLocks noGrp="1"/>
          </p:cNvSpPr>
          <p:nvPr>
            <p:ph type="body" idx="1"/>
          </p:nvPr>
        </p:nvSpPr>
        <p:spPr>
          <a:xfrm>
            <a:off x="2137410" y="4522827"/>
            <a:ext cx="9618345" cy="1803891"/>
          </a:xfrm>
        </p:spPr>
        <p:txBody>
          <a:bodyPr lIns="91440" rIns="91440" anchor="ctr">
            <a:normAutofit/>
          </a:bodyPr>
          <a:lstStyle>
            <a:lvl1pPr marL="0" indent="0">
              <a:buNone/>
              <a:defRPr sz="4900" b="0" cap="all" baseline="0">
                <a:solidFill>
                  <a:schemeClr val="tx2"/>
                </a:solidFill>
              </a:defRPr>
            </a:lvl1pPr>
            <a:lvl2pPr marL="1120140" indent="0">
              <a:buNone/>
              <a:defRPr sz="4900" b="1"/>
            </a:lvl2pPr>
            <a:lvl3pPr marL="2240280" indent="0">
              <a:buNone/>
              <a:defRPr sz="4410" b="1"/>
            </a:lvl3pPr>
            <a:lvl4pPr marL="3360420" indent="0">
              <a:buNone/>
              <a:defRPr sz="3920" b="1"/>
            </a:lvl4pPr>
            <a:lvl5pPr marL="4480560" indent="0">
              <a:buNone/>
              <a:defRPr sz="3920" b="1"/>
            </a:lvl5pPr>
            <a:lvl6pPr marL="5600700" indent="0">
              <a:buNone/>
              <a:defRPr sz="3920" b="1"/>
            </a:lvl6pPr>
            <a:lvl7pPr marL="6720840" indent="0">
              <a:buNone/>
              <a:defRPr sz="3920" b="1"/>
            </a:lvl7pPr>
            <a:lvl8pPr marL="7840980" indent="0">
              <a:buNone/>
              <a:defRPr sz="3920" b="1"/>
            </a:lvl8pPr>
            <a:lvl9pPr marL="8961120" indent="0">
              <a:buNone/>
              <a:defRPr sz="3920" b="1"/>
            </a:lvl9pPr>
          </a:lstStyle>
          <a:p>
            <a:pPr lvl="0"/>
            <a:r>
              <a:rPr lang="en-US"/>
              <a:t>Click to edit Master text styles</a:t>
            </a:r>
          </a:p>
        </p:txBody>
      </p:sp>
      <p:sp>
        <p:nvSpPr>
          <p:cNvPr id="4" name="Content Placeholder 3"/>
          <p:cNvSpPr>
            <a:spLocks noGrp="1"/>
          </p:cNvSpPr>
          <p:nvPr>
            <p:ph sz="half" idx="2"/>
          </p:nvPr>
        </p:nvSpPr>
        <p:spPr>
          <a:xfrm>
            <a:off x="2137410" y="6326718"/>
            <a:ext cx="9618345" cy="8052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111990" y="4522827"/>
            <a:ext cx="9618345" cy="1803891"/>
          </a:xfrm>
        </p:spPr>
        <p:txBody>
          <a:bodyPr lIns="91440" rIns="91440" anchor="ctr">
            <a:normAutofit/>
          </a:bodyPr>
          <a:lstStyle>
            <a:lvl1pPr marL="0" indent="0">
              <a:buNone/>
              <a:defRPr sz="4900" b="0" cap="all" baseline="0">
                <a:solidFill>
                  <a:schemeClr val="tx2"/>
                </a:solidFill>
              </a:defRPr>
            </a:lvl1pPr>
            <a:lvl2pPr marL="1120140" indent="0">
              <a:buNone/>
              <a:defRPr sz="4900" b="1"/>
            </a:lvl2pPr>
            <a:lvl3pPr marL="2240280" indent="0">
              <a:buNone/>
              <a:defRPr sz="4410" b="1"/>
            </a:lvl3pPr>
            <a:lvl4pPr marL="3360420" indent="0">
              <a:buNone/>
              <a:defRPr sz="3920" b="1"/>
            </a:lvl4pPr>
            <a:lvl5pPr marL="4480560" indent="0">
              <a:buNone/>
              <a:defRPr sz="3920" b="1"/>
            </a:lvl5pPr>
            <a:lvl6pPr marL="5600700" indent="0">
              <a:buNone/>
              <a:defRPr sz="3920" b="1"/>
            </a:lvl6pPr>
            <a:lvl7pPr marL="6720840" indent="0">
              <a:buNone/>
              <a:defRPr sz="3920" b="1"/>
            </a:lvl7pPr>
            <a:lvl8pPr marL="7840980" indent="0">
              <a:buNone/>
              <a:defRPr sz="3920" b="1"/>
            </a:lvl8pPr>
            <a:lvl9pPr marL="8961120" indent="0">
              <a:buNone/>
              <a:defRPr sz="3920" b="1"/>
            </a:lvl9pPr>
          </a:lstStyle>
          <a:p>
            <a:pPr lvl="0"/>
            <a:r>
              <a:rPr lang="en-US"/>
              <a:t>Click to edit Master text styles</a:t>
            </a:r>
          </a:p>
        </p:txBody>
      </p:sp>
      <p:sp>
        <p:nvSpPr>
          <p:cNvPr id="6" name="Content Placeholder 5"/>
          <p:cNvSpPr>
            <a:spLocks noGrp="1"/>
          </p:cNvSpPr>
          <p:nvPr>
            <p:ph sz="quarter" idx="4"/>
          </p:nvPr>
        </p:nvSpPr>
        <p:spPr>
          <a:xfrm>
            <a:off x="12111990" y="6326718"/>
            <a:ext cx="9618345" cy="8052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3772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180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6188" y="15681960"/>
            <a:ext cx="23742816" cy="11201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2" y="15519074"/>
            <a:ext cx="23742816" cy="1568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8BD707-D9CF-40AE-B4C6-C98DA3205C09}" type="datetimeFigureOut">
              <a:rPr lang="en-US" smtClean="0"/>
              <a:pPr/>
              <a:t>3/30/2023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6137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5" y="0"/>
            <a:ext cx="7890603" cy="16802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869721" y="0"/>
            <a:ext cx="124682" cy="16802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0587" y="1456180"/>
            <a:ext cx="6234113" cy="5600700"/>
          </a:xfrm>
        </p:spPr>
        <p:txBody>
          <a:bodyPr anchor="b">
            <a:normAutofit/>
          </a:bodyPr>
          <a:lstStyle>
            <a:lvl1pPr>
              <a:defRPr sz="882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8987006" y="1792224"/>
            <a:ext cx="13010507" cy="128816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90587" y="7168896"/>
            <a:ext cx="6234113" cy="8278854"/>
          </a:xfrm>
        </p:spPr>
        <p:txBody>
          <a:bodyPr lIns="91440" rIns="91440">
            <a:normAutofit/>
          </a:bodyPr>
          <a:lstStyle>
            <a:lvl1pPr marL="0" indent="0">
              <a:buNone/>
              <a:defRPr sz="3675">
                <a:solidFill>
                  <a:srgbClr val="FFFFFF"/>
                </a:solidFill>
              </a:defRPr>
            </a:lvl1pPr>
            <a:lvl2pPr marL="1120140" indent="0">
              <a:buNone/>
              <a:defRPr sz="2940"/>
            </a:lvl2pPr>
            <a:lvl3pPr marL="2240280" indent="0">
              <a:buNone/>
              <a:defRPr sz="2450"/>
            </a:lvl3pPr>
            <a:lvl4pPr marL="3360420" indent="0">
              <a:buNone/>
              <a:defRPr sz="2205"/>
            </a:lvl4pPr>
            <a:lvl5pPr marL="4480560" indent="0">
              <a:buNone/>
              <a:defRPr sz="2205"/>
            </a:lvl5pPr>
            <a:lvl6pPr marL="5600700" indent="0">
              <a:buNone/>
              <a:defRPr sz="2205"/>
            </a:lvl6pPr>
            <a:lvl7pPr marL="6720840" indent="0">
              <a:buNone/>
              <a:defRPr sz="2205"/>
            </a:lvl7pPr>
            <a:lvl8pPr marL="7840980" indent="0">
              <a:buNone/>
              <a:defRPr sz="2205"/>
            </a:lvl8pPr>
            <a:lvl9pPr marL="8961120" indent="0">
              <a:buNone/>
              <a:defRPr sz="2205"/>
            </a:lvl9pPr>
          </a:lstStyle>
          <a:p>
            <a:pPr lvl="0"/>
            <a:r>
              <a:rPr lang="en-US"/>
              <a:t>Click to edit Master text styles</a:t>
            </a:r>
          </a:p>
        </p:txBody>
      </p:sp>
      <p:sp>
        <p:nvSpPr>
          <p:cNvPr id="5" name="Date Placeholder 4"/>
          <p:cNvSpPr>
            <a:spLocks noGrp="1"/>
          </p:cNvSpPr>
          <p:nvPr>
            <p:ph type="dt" sz="half" idx="10"/>
          </p:nvPr>
        </p:nvSpPr>
        <p:spPr>
          <a:xfrm>
            <a:off x="906780" y="15826477"/>
            <a:ext cx="5100641" cy="894556"/>
          </a:xfrm>
        </p:spPr>
        <p:txBody>
          <a:bodyPr/>
          <a:lstStyle>
            <a:lvl1pPr algn="l">
              <a:defRPr/>
            </a:lvl1p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a:xfrm>
            <a:off x="9351169" y="15826477"/>
            <a:ext cx="9054306" cy="894556"/>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26993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12134850"/>
            <a:ext cx="23742816" cy="4667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 y="12041936"/>
            <a:ext cx="23742816" cy="1568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410" y="12433554"/>
            <a:ext cx="19711670" cy="2016252"/>
          </a:xfrm>
        </p:spPr>
        <p:txBody>
          <a:bodyPr tIns="0" bIns="0" anchor="b">
            <a:noAutofit/>
          </a:bodyPr>
          <a:lstStyle>
            <a:lvl1pPr>
              <a:defRPr sz="882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3" y="0"/>
            <a:ext cx="23748971" cy="12041936"/>
          </a:xfrm>
          <a:blipFill>
            <a:blip r:embed="rId2"/>
            <a:stretch>
              <a:fillRect/>
            </a:stretch>
          </a:blipFill>
        </p:spPr>
        <p:txBody>
          <a:bodyPr lIns="457200" tIns="457200" anchor="t"/>
          <a:lstStyle>
            <a:lvl1pPr marL="0" indent="0">
              <a:buNone/>
              <a:defRPr sz="7840">
                <a:solidFill>
                  <a:schemeClr val="bg1"/>
                </a:solidFill>
              </a:defRPr>
            </a:lvl1pPr>
            <a:lvl2pPr marL="1120140" indent="0">
              <a:buNone/>
              <a:defRPr sz="6860"/>
            </a:lvl2pPr>
            <a:lvl3pPr marL="2240280" indent="0">
              <a:buNone/>
              <a:defRPr sz="5880"/>
            </a:lvl3pPr>
            <a:lvl4pPr marL="3360420" indent="0">
              <a:buNone/>
              <a:defRPr sz="4900"/>
            </a:lvl4pPr>
            <a:lvl5pPr marL="4480560" indent="0">
              <a:buNone/>
              <a:defRPr sz="4900"/>
            </a:lvl5pPr>
            <a:lvl6pPr marL="5600700" indent="0">
              <a:buNone/>
              <a:defRPr sz="4900"/>
            </a:lvl6pPr>
            <a:lvl7pPr marL="6720840" indent="0">
              <a:buNone/>
              <a:defRPr sz="4900"/>
            </a:lvl7pPr>
            <a:lvl8pPr marL="7840980" indent="0">
              <a:buNone/>
              <a:defRPr sz="4900"/>
            </a:lvl8pPr>
            <a:lvl9pPr marL="8961120" indent="0">
              <a:buNone/>
              <a:defRPr sz="4900"/>
            </a:lvl9pPr>
          </a:lstStyle>
          <a:p>
            <a:r>
              <a:rPr lang="en-US"/>
              <a:t>Click icon to add picture</a:t>
            </a:r>
            <a:endParaRPr lang="en-US" dirty="0"/>
          </a:p>
        </p:txBody>
      </p:sp>
      <p:sp>
        <p:nvSpPr>
          <p:cNvPr id="4" name="Text Placeholder 3"/>
          <p:cNvSpPr>
            <a:spLocks noGrp="1"/>
          </p:cNvSpPr>
          <p:nvPr>
            <p:ph type="body" sz="half" idx="2"/>
          </p:nvPr>
        </p:nvSpPr>
        <p:spPr>
          <a:xfrm>
            <a:off x="2137407" y="14472209"/>
            <a:ext cx="19711670" cy="1456182"/>
          </a:xfrm>
        </p:spPr>
        <p:txBody>
          <a:bodyPr lIns="91440" tIns="0" rIns="91440" bIns="0">
            <a:normAutofit/>
          </a:bodyPr>
          <a:lstStyle>
            <a:lvl1pPr marL="0" indent="0">
              <a:spcBef>
                <a:spcPts val="0"/>
              </a:spcBef>
              <a:spcAft>
                <a:spcPts val="1470"/>
              </a:spcAft>
              <a:buNone/>
              <a:defRPr sz="3675">
                <a:solidFill>
                  <a:srgbClr val="FFFFFF"/>
                </a:solidFill>
              </a:defRPr>
            </a:lvl1pPr>
            <a:lvl2pPr marL="1120140" indent="0">
              <a:buNone/>
              <a:defRPr sz="2940"/>
            </a:lvl2pPr>
            <a:lvl3pPr marL="2240280" indent="0">
              <a:buNone/>
              <a:defRPr sz="2450"/>
            </a:lvl3pPr>
            <a:lvl4pPr marL="3360420" indent="0">
              <a:buNone/>
              <a:defRPr sz="2205"/>
            </a:lvl4pPr>
            <a:lvl5pPr marL="4480560" indent="0">
              <a:buNone/>
              <a:defRPr sz="2205"/>
            </a:lvl5pPr>
            <a:lvl6pPr marL="5600700" indent="0">
              <a:buNone/>
              <a:defRPr sz="2205"/>
            </a:lvl6pPr>
            <a:lvl7pPr marL="6720840" indent="0">
              <a:buNone/>
              <a:defRPr sz="2205"/>
            </a:lvl7pPr>
            <a:lvl8pPr marL="7840980" indent="0">
              <a:buNone/>
              <a:defRPr sz="2205"/>
            </a:lvl8pPr>
            <a:lvl9pPr marL="8961120" indent="0">
              <a:buNone/>
              <a:defRPr sz="220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7422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15681960"/>
            <a:ext cx="23749003" cy="11201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15519073"/>
            <a:ext cx="23749003" cy="1616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137410" y="702181"/>
            <a:ext cx="19592925" cy="355435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2137408" y="4522048"/>
            <a:ext cx="19592928" cy="985723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137414" y="15826477"/>
            <a:ext cx="4815777" cy="894556"/>
          </a:xfrm>
          <a:prstGeom prst="rect">
            <a:avLst/>
          </a:prstGeom>
        </p:spPr>
        <p:txBody>
          <a:bodyPr vert="horz" lIns="91440" tIns="45720" rIns="91440" bIns="45720" rtlCol="0" anchor="ctr"/>
          <a:lstStyle>
            <a:lvl1pPr algn="l">
              <a:defRPr sz="2205">
                <a:solidFill>
                  <a:srgbClr val="FFFFFF"/>
                </a:solidFill>
              </a:defRPr>
            </a:lvl1pPr>
          </a:lstStyle>
          <a:p>
            <a:fld id="{1D8BD707-D9CF-40AE-B4C6-C98DA3205C09}" type="datetimeFigureOut">
              <a:rPr lang="en-US" smtClean="0"/>
              <a:pPr/>
              <a:t>3/30/2023</a:t>
            </a:fld>
            <a:endParaRPr lang="en-US"/>
          </a:p>
        </p:txBody>
      </p:sp>
      <p:sp>
        <p:nvSpPr>
          <p:cNvPr id="5" name="Footer Placeholder 4"/>
          <p:cNvSpPr>
            <a:spLocks noGrp="1"/>
          </p:cNvSpPr>
          <p:nvPr>
            <p:ph type="ftr" sz="quarter" idx="3"/>
          </p:nvPr>
        </p:nvSpPr>
        <p:spPr>
          <a:xfrm>
            <a:off x="7180383" y="15826477"/>
            <a:ext cx="9394420" cy="894556"/>
          </a:xfrm>
          <a:prstGeom prst="rect">
            <a:avLst/>
          </a:prstGeom>
        </p:spPr>
        <p:txBody>
          <a:bodyPr vert="horz" lIns="91440" tIns="45720" rIns="91440" bIns="45720" rtlCol="0" anchor="ctr"/>
          <a:lstStyle>
            <a:lvl1pPr algn="ctr">
              <a:defRPr sz="220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9285270" y="15826477"/>
            <a:ext cx="2555716" cy="894556"/>
          </a:xfrm>
          <a:prstGeom prst="rect">
            <a:avLst/>
          </a:prstGeom>
        </p:spPr>
        <p:txBody>
          <a:bodyPr vert="horz" lIns="91440" tIns="45720" rIns="91440" bIns="45720" rtlCol="0" anchor="ctr"/>
          <a:lstStyle>
            <a:lvl1pPr algn="r">
              <a:defRPr sz="2573">
                <a:solidFill>
                  <a:srgbClr val="FFFFFF"/>
                </a:solidFill>
              </a:defRPr>
            </a:lvl1pPr>
          </a:lstStyle>
          <a:p>
            <a:fld id="{B6F15528-21DE-4FAA-801E-634DDDAF4B2B}" type="slidenum">
              <a:rPr lang="en-US" smtClean="0"/>
              <a:pPr/>
              <a:t>‹#›</a:t>
            </a:fld>
            <a:endParaRPr lang="en-US"/>
          </a:p>
        </p:txBody>
      </p:sp>
      <p:cxnSp>
        <p:nvCxnSpPr>
          <p:cNvPr id="10" name="Straight Connector 9"/>
          <p:cNvCxnSpPr/>
          <p:nvPr/>
        </p:nvCxnSpPr>
        <p:spPr>
          <a:xfrm>
            <a:off x="2324901" y="4257720"/>
            <a:ext cx="1941480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410799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2240280" rtl="0" eaLnBrk="1" latinLnBrk="0" hangingPunct="1">
        <a:lnSpc>
          <a:spcPct val="85000"/>
        </a:lnSpc>
        <a:spcBef>
          <a:spcPct val="0"/>
        </a:spcBef>
        <a:buNone/>
        <a:defRPr sz="11760" kern="1200" spc="-123" baseline="0">
          <a:solidFill>
            <a:schemeClr val="tx1">
              <a:lumMod val="75000"/>
              <a:lumOff val="25000"/>
            </a:schemeClr>
          </a:solidFill>
          <a:latin typeface="+mj-lt"/>
          <a:ea typeface="+mj-ea"/>
          <a:cs typeface="+mj-cs"/>
        </a:defRPr>
      </a:lvl1pPr>
    </p:titleStyle>
    <p:bodyStyle>
      <a:lvl1pPr marL="224028" indent="-224028" algn="l" defTabSz="2240280" rtl="0" eaLnBrk="1" latinLnBrk="0" hangingPunct="1">
        <a:lnSpc>
          <a:spcPct val="90000"/>
        </a:lnSpc>
        <a:spcBef>
          <a:spcPts val="2940"/>
        </a:spcBef>
        <a:spcAft>
          <a:spcPts val="490"/>
        </a:spcAft>
        <a:buClr>
          <a:schemeClr val="accent1"/>
        </a:buClr>
        <a:buSzPct val="100000"/>
        <a:buFont typeface="Calibri" panose="020F0502020204030204" pitchFamily="34" charset="0"/>
        <a:buChar char=" "/>
        <a:defRPr sz="4900" kern="1200">
          <a:solidFill>
            <a:schemeClr val="tx1">
              <a:lumMod val="75000"/>
              <a:lumOff val="25000"/>
            </a:schemeClr>
          </a:solidFill>
          <a:latin typeface="+mn-lt"/>
          <a:ea typeface="+mn-ea"/>
          <a:cs typeface="+mn-cs"/>
        </a:defRPr>
      </a:lvl1pPr>
      <a:lvl2pPr marL="940918" indent="-448056" algn="l" defTabSz="2240280" rtl="0" eaLnBrk="1" latinLnBrk="0" hangingPunct="1">
        <a:lnSpc>
          <a:spcPct val="90000"/>
        </a:lnSpc>
        <a:spcBef>
          <a:spcPts val="490"/>
        </a:spcBef>
        <a:spcAft>
          <a:spcPts val="980"/>
        </a:spcAft>
        <a:buClr>
          <a:schemeClr val="accent1"/>
        </a:buClr>
        <a:buFont typeface="Calibri" pitchFamily="34" charset="0"/>
        <a:buChar char="◦"/>
        <a:defRPr sz="4410" kern="1200">
          <a:solidFill>
            <a:schemeClr val="tx1">
              <a:lumMod val="75000"/>
              <a:lumOff val="25000"/>
            </a:schemeClr>
          </a:solidFill>
          <a:latin typeface="+mn-lt"/>
          <a:ea typeface="+mn-ea"/>
          <a:cs typeface="+mn-cs"/>
        </a:defRPr>
      </a:lvl2pPr>
      <a:lvl3pPr marL="1388974" indent="-448056" algn="l" defTabSz="2240280" rtl="0" eaLnBrk="1" latinLnBrk="0" hangingPunct="1">
        <a:lnSpc>
          <a:spcPct val="90000"/>
        </a:lnSpc>
        <a:spcBef>
          <a:spcPts val="490"/>
        </a:spcBef>
        <a:spcAft>
          <a:spcPts val="980"/>
        </a:spcAft>
        <a:buClr>
          <a:schemeClr val="accent1"/>
        </a:buClr>
        <a:buFont typeface="Calibri" pitchFamily="34" charset="0"/>
        <a:buChar char="◦"/>
        <a:defRPr sz="3430" kern="1200">
          <a:solidFill>
            <a:schemeClr val="tx1">
              <a:lumMod val="75000"/>
              <a:lumOff val="25000"/>
            </a:schemeClr>
          </a:solidFill>
          <a:latin typeface="+mn-lt"/>
          <a:ea typeface="+mn-ea"/>
          <a:cs typeface="+mn-cs"/>
        </a:defRPr>
      </a:lvl3pPr>
      <a:lvl4pPr marL="1837030" indent="-448056" algn="l" defTabSz="2240280" rtl="0" eaLnBrk="1" latinLnBrk="0" hangingPunct="1">
        <a:lnSpc>
          <a:spcPct val="90000"/>
        </a:lnSpc>
        <a:spcBef>
          <a:spcPts val="490"/>
        </a:spcBef>
        <a:spcAft>
          <a:spcPts val="980"/>
        </a:spcAft>
        <a:buClr>
          <a:schemeClr val="accent1"/>
        </a:buClr>
        <a:buFont typeface="Calibri" pitchFamily="34" charset="0"/>
        <a:buChar char="◦"/>
        <a:defRPr sz="3430" kern="1200">
          <a:solidFill>
            <a:schemeClr val="tx1">
              <a:lumMod val="75000"/>
              <a:lumOff val="25000"/>
            </a:schemeClr>
          </a:solidFill>
          <a:latin typeface="+mn-lt"/>
          <a:ea typeface="+mn-ea"/>
          <a:cs typeface="+mn-cs"/>
        </a:defRPr>
      </a:lvl4pPr>
      <a:lvl5pPr marL="2285086" indent="-448056" algn="l" defTabSz="2240280" rtl="0" eaLnBrk="1" latinLnBrk="0" hangingPunct="1">
        <a:lnSpc>
          <a:spcPct val="90000"/>
        </a:lnSpc>
        <a:spcBef>
          <a:spcPts val="490"/>
        </a:spcBef>
        <a:spcAft>
          <a:spcPts val="980"/>
        </a:spcAft>
        <a:buClr>
          <a:schemeClr val="accent1"/>
        </a:buClr>
        <a:buFont typeface="Calibri" pitchFamily="34" charset="0"/>
        <a:buChar char="◦"/>
        <a:defRPr sz="3430" kern="1200">
          <a:solidFill>
            <a:schemeClr val="tx1">
              <a:lumMod val="75000"/>
              <a:lumOff val="25000"/>
            </a:schemeClr>
          </a:solidFill>
          <a:latin typeface="+mn-lt"/>
          <a:ea typeface="+mn-ea"/>
          <a:cs typeface="+mn-cs"/>
        </a:defRPr>
      </a:lvl5pPr>
      <a:lvl6pPr marL="2695000" indent="-560070" algn="l" defTabSz="2240280" rtl="0" eaLnBrk="1" latinLnBrk="0" hangingPunct="1">
        <a:lnSpc>
          <a:spcPct val="90000"/>
        </a:lnSpc>
        <a:spcBef>
          <a:spcPts val="490"/>
        </a:spcBef>
        <a:spcAft>
          <a:spcPts val="980"/>
        </a:spcAft>
        <a:buClr>
          <a:schemeClr val="accent1"/>
        </a:buClr>
        <a:buFont typeface="Calibri" pitchFamily="34" charset="0"/>
        <a:buChar char="◦"/>
        <a:defRPr sz="3430" kern="1200">
          <a:solidFill>
            <a:schemeClr val="tx1">
              <a:lumMod val="75000"/>
              <a:lumOff val="25000"/>
            </a:schemeClr>
          </a:solidFill>
          <a:latin typeface="+mn-lt"/>
          <a:ea typeface="+mn-ea"/>
          <a:cs typeface="+mn-cs"/>
        </a:defRPr>
      </a:lvl6pPr>
      <a:lvl7pPr marL="3185000" indent="-560070" algn="l" defTabSz="2240280" rtl="0" eaLnBrk="1" latinLnBrk="0" hangingPunct="1">
        <a:lnSpc>
          <a:spcPct val="90000"/>
        </a:lnSpc>
        <a:spcBef>
          <a:spcPts val="490"/>
        </a:spcBef>
        <a:spcAft>
          <a:spcPts val="980"/>
        </a:spcAft>
        <a:buClr>
          <a:schemeClr val="accent1"/>
        </a:buClr>
        <a:buFont typeface="Calibri" pitchFamily="34" charset="0"/>
        <a:buChar char="◦"/>
        <a:defRPr sz="3430" kern="1200">
          <a:solidFill>
            <a:schemeClr val="tx1">
              <a:lumMod val="75000"/>
              <a:lumOff val="25000"/>
            </a:schemeClr>
          </a:solidFill>
          <a:latin typeface="+mn-lt"/>
          <a:ea typeface="+mn-ea"/>
          <a:cs typeface="+mn-cs"/>
        </a:defRPr>
      </a:lvl7pPr>
      <a:lvl8pPr marL="3675000" indent="-560070" algn="l" defTabSz="2240280" rtl="0" eaLnBrk="1" latinLnBrk="0" hangingPunct="1">
        <a:lnSpc>
          <a:spcPct val="90000"/>
        </a:lnSpc>
        <a:spcBef>
          <a:spcPts val="490"/>
        </a:spcBef>
        <a:spcAft>
          <a:spcPts val="980"/>
        </a:spcAft>
        <a:buClr>
          <a:schemeClr val="accent1"/>
        </a:buClr>
        <a:buFont typeface="Calibri" pitchFamily="34" charset="0"/>
        <a:buChar char="◦"/>
        <a:defRPr sz="3430" kern="1200">
          <a:solidFill>
            <a:schemeClr val="tx1">
              <a:lumMod val="75000"/>
              <a:lumOff val="25000"/>
            </a:schemeClr>
          </a:solidFill>
          <a:latin typeface="+mn-lt"/>
          <a:ea typeface="+mn-ea"/>
          <a:cs typeface="+mn-cs"/>
        </a:defRPr>
      </a:lvl8pPr>
      <a:lvl9pPr marL="4165000" indent="-560070" algn="l" defTabSz="2240280" rtl="0" eaLnBrk="1" latinLnBrk="0" hangingPunct="1">
        <a:lnSpc>
          <a:spcPct val="90000"/>
        </a:lnSpc>
        <a:spcBef>
          <a:spcPts val="490"/>
        </a:spcBef>
        <a:spcAft>
          <a:spcPts val="980"/>
        </a:spcAft>
        <a:buClr>
          <a:schemeClr val="accent1"/>
        </a:buClr>
        <a:buFont typeface="Calibri" pitchFamily="34" charset="0"/>
        <a:buChar char="◦"/>
        <a:defRPr sz="3430" kern="1200">
          <a:solidFill>
            <a:schemeClr val="tx1">
              <a:lumMod val="75000"/>
              <a:lumOff val="25000"/>
            </a:schemeClr>
          </a:solidFill>
          <a:latin typeface="+mn-lt"/>
          <a:ea typeface="+mn-ea"/>
          <a:cs typeface="+mn-cs"/>
        </a:defRPr>
      </a:lvl9pPr>
    </p:bodyStyle>
    <p:otherStyle>
      <a:defPPr>
        <a:defRPr lang="en-US"/>
      </a:defPPr>
      <a:lvl1pPr marL="0" algn="l" defTabSz="2240280" rtl="0" eaLnBrk="1" latinLnBrk="0" hangingPunct="1">
        <a:defRPr sz="4410" kern="1200">
          <a:solidFill>
            <a:schemeClr val="tx1"/>
          </a:solidFill>
          <a:latin typeface="+mn-lt"/>
          <a:ea typeface="+mn-ea"/>
          <a:cs typeface="+mn-cs"/>
        </a:defRPr>
      </a:lvl1pPr>
      <a:lvl2pPr marL="1120140" algn="l" defTabSz="2240280" rtl="0" eaLnBrk="1" latinLnBrk="0" hangingPunct="1">
        <a:defRPr sz="4410" kern="1200">
          <a:solidFill>
            <a:schemeClr val="tx1"/>
          </a:solidFill>
          <a:latin typeface="+mn-lt"/>
          <a:ea typeface="+mn-ea"/>
          <a:cs typeface="+mn-cs"/>
        </a:defRPr>
      </a:lvl2pPr>
      <a:lvl3pPr marL="2240280" algn="l" defTabSz="2240280" rtl="0" eaLnBrk="1" latinLnBrk="0" hangingPunct="1">
        <a:defRPr sz="4410" kern="1200">
          <a:solidFill>
            <a:schemeClr val="tx1"/>
          </a:solidFill>
          <a:latin typeface="+mn-lt"/>
          <a:ea typeface="+mn-ea"/>
          <a:cs typeface="+mn-cs"/>
        </a:defRPr>
      </a:lvl3pPr>
      <a:lvl4pPr marL="3360420" algn="l" defTabSz="2240280" rtl="0" eaLnBrk="1" latinLnBrk="0" hangingPunct="1">
        <a:defRPr sz="4410" kern="1200">
          <a:solidFill>
            <a:schemeClr val="tx1"/>
          </a:solidFill>
          <a:latin typeface="+mn-lt"/>
          <a:ea typeface="+mn-ea"/>
          <a:cs typeface="+mn-cs"/>
        </a:defRPr>
      </a:lvl4pPr>
      <a:lvl5pPr marL="4480560" algn="l" defTabSz="2240280" rtl="0" eaLnBrk="1" latinLnBrk="0" hangingPunct="1">
        <a:defRPr sz="4410" kern="1200">
          <a:solidFill>
            <a:schemeClr val="tx1"/>
          </a:solidFill>
          <a:latin typeface="+mn-lt"/>
          <a:ea typeface="+mn-ea"/>
          <a:cs typeface="+mn-cs"/>
        </a:defRPr>
      </a:lvl5pPr>
      <a:lvl6pPr marL="5600700" algn="l" defTabSz="2240280" rtl="0" eaLnBrk="1" latinLnBrk="0" hangingPunct="1">
        <a:defRPr sz="4410" kern="1200">
          <a:solidFill>
            <a:schemeClr val="tx1"/>
          </a:solidFill>
          <a:latin typeface="+mn-lt"/>
          <a:ea typeface="+mn-ea"/>
          <a:cs typeface="+mn-cs"/>
        </a:defRPr>
      </a:lvl6pPr>
      <a:lvl7pPr marL="6720840" algn="l" defTabSz="2240280" rtl="0" eaLnBrk="1" latinLnBrk="0" hangingPunct="1">
        <a:defRPr sz="4410" kern="1200">
          <a:solidFill>
            <a:schemeClr val="tx1"/>
          </a:solidFill>
          <a:latin typeface="+mn-lt"/>
          <a:ea typeface="+mn-ea"/>
          <a:cs typeface="+mn-cs"/>
        </a:defRPr>
      </a:lvl7pPr>
      <a:lvl8pPr marL="7840980" algn="l" defTabSz="2240280" rtl="0" eaLnBrk="1" latinLnBrk="0" hangingPunct="1">
        <a:defRPr sz="4410" kern="1200">
          <a:solidFill>
            <a:schemeClr val="tx1"/>
          </a:solidFill>
          <a:latin typeface="+mn-lt"/>
          <a:ea typeface="+mn-ea"/>
          <a:cs typeface="+mn-cs"/>
        </a:defRPr>
      </a:lvl8pPr>
      <a:lvl9pPr marL="8961120" algn="l" defTabSz="2240280" rtl="0" eaLnBrk="1" latinLnBrk="0" hangingPunct="1">
        <a:defRPr sz="441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eur01.safelinks.protection.outlook.com/?url=https%3A%2F%2Fwww.instagram.com%2Fthe.school.of.life%2F&amp;data=05%7C01%7CNatashaHu%40NedbankPrivateWealth.co.za%7C4b36ed469b3e41706e9f08da6400b909%7C0b1d23d810d140938cb7fd0bb32f81e1%7C0%7C0%7C637932251635549501%7CUnknown%7CTWFpbGZsb3d8eyJWIjoiMC4wLjAwMDAiLCJQIjoiV2luMzIiLCJBTiI6Ik1haWwiLCJXVCI6Mn0%3D%7C3000%7C%7C%7C&amp;sdata=KorKKzrwZPSyKRursiI61%2Fk%2F4JSHjyhbuV%2BgDF%2B6nWw%3D&amp;reserved=0"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s://eur01.safelinks.protection.outlook.com/?url=https%3A%2F%2Fwww.theschooloflife.org.za%2F&amp;data=05%7C01%7CNatashaHu%40NedbankPrivateWealth.co.za%7C4b36ed469b3e41706e9f08da6400b909%7C0b1d23d810d140938cb7fd0bb32f81e1%7C0%7C0%7C637932251635549501%7CUnknown%7CTWFpbGZsb3d8eyJWIjoiMC4wLjAwMDAiLCJQIjoiV2luMzIiLCJBTiI6Ik1haWwiLCJXVCI6Mn0%3D%7C3000%7C%7C%7C&amp;sdata=JiTjAkzENucdcphwWTbZjTFIqhnjzd%2FN1bLJ5gP5j28%3D&amp;reserved=0" TargetMode="External"/><Relationship Id="rId4" Type="http://schemas.openxmlformats.org/officeDocument/2006/relationships/hyperlink" Target="https://eur01.safelinks.protection.outlook.com/?url=https%3A%2F%2Fwww.facebook.com%2Ftheschooloflifeza&amp;data=05%7C01%7CNatashaHu%40NedbankPrivateWealth.co.za%7C4b36ed469b3e41706e9f08da6400b909%7C0b1d23d810d140938cb7fd0bb32f81e1%7C0%7C0%7C637932251635549501%7CUnknown%7CTWFpbGZsb3d8eyJWIjoiMC4wLjAwMDAiLCJQIjoiV2luMzIiLCJBTiI6Ik1haWwiLCJXVCI6Mn0%3D%7C3000%7C%7C%7C&amp;sdata=sl78%2BpeU9P0P0Q6bR0AKekjrSH6gABcHH%2Fpb%2FjADZbI%3D&amp;reserved=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CD6C96-D0AB-5215-935D-68596900D8FC}"/>
              </a:ext>
            </a:extLst>
          </p:cNvPr>
          <p:cNvPicPr>
            <a:picLocks noChangeAspect="1"/>
          </p:cNvPicPr>
          <p:nvPr/>
        </p:nvPicPr>
        <p:blipFill>
          <a:blip r:embed="rId3"/>
          <a:stretch>
            <a:fillRect/>
          </a:stretch>
        </p:blipFill>
        <p:spPr>
          <a:xfrm>
            <a:off x="6845300" y="400050"/>
            <a:ext cx="10058400" cy="10058400"/>
          </a:xfrm>
          <a:prstGeom prst="rect">
            <a:avLst/>
          </a:prstGeom>
        </p:spPr>
      </p:pic>
      <p:sp>
        <p:nvSpPr>
          <p:cNvPr id="5" name="TextBox 4">
            <a:extLst>
              <a:ext uri="{FF2B5EF4-FFF2-40B4-BE49-F238E27FC236}">
                <a16:creationId xmlns:a16="http://schemas.microsoft.com/office/drawing/2014/main" id="{3326CF71-6BA8-5AF2-3F48-5F7190279DB0}"/>
              </a:ext>
            </a:extLst>
          </p:cNvPr>
          <p:cNvSpPr txBox="1"/>
          <p:nvPr/>
        </p:nvSpPr>
        <p:spPr>
          <a:xfrm>
            <a:off x="146050" y="10292483"/>
            <a:ext cx="23456900" cy="5499967"/>
          </a:xfrm>
          <a:prstGeom prst="rect">
            <a:avLst/>
          </a:prstGeom>
          <a:noFill/>
        </p:spPr>
        <p:txBody>
          <a:bodyPr wrap="square">
            <a:spAutoFit/>
          </a:bodyPr>
          <a:lstStyle/>
          <a:p>
            <a:pPr algn="ctr"/>
            <a:r>
              <a:rPr lang="en-ZA" sz="12000" b="1" kern="1800" dirty="0">
                <a:solidFill>
                  <a:srgbClr val="231F20"/>
                </a:solidFill>
                <a:effectLst/>
                <a:latin typeface="+mj-lt"/>
                <a:ea typeface="Calibri" panose="020F0502020204030204" pitchFamily="34" charset="0"/>
                <a:cs typeface="Times New Roman" panose="02020603050405020304" pitchFamily="18" charset="0"/>
              </a:rPr>
              <a:t>ADHD TIPS FOR MANAGING LIFE </a:t>
            </a:r>
          </a:p>
          <a:p>
            <a:pPr algn="ctr"/>
            <a:r>
              <a:rPr lang="en-ZA" sz="12000" b="1" kern="1800" dirty="0">
                <a:solidFill>
                  <a:srgbClr val="231F20"/>
                </a:solidFill>
                <a:effectLst/>
                <a:latin typeface="+mj-lt"/>
                <a:ea typeface="Calibri" panose="020F0502020204030204" pitchFamily="34" charset="0"/>
                <a:cs typeface="Times New Roman" panose="02020603050405020304" pitchFamily="18" charset="0"/>
              </a:rPr>
              <a:t>AT WORK AND SCHOOL</a:t>
            </a:r>
          </a:p>
          <a:p>
            <a:pPr algn="ctr">
              <a:lnSpc>
                <a:spcPts val="4050"/>
              </a:lnSpc>
              <a:spcBef>
                <a:spcPts val="2250"/>
              </a:spcBef>
              <a:spcAft>
                <a:spcPts val="2250"/>
              </a:spcAft>
            </a:pPr>
            <a:r>
              <a:rPr lang="en-ZA" sz="6000" b="1" dirty="0">
                <a:effectLst/>
                <a:latin typeface="+mj-lt"/>
                <a:ea typeface="Calibri" panose="020F0502020204030204" pitchFamily="34" charset="0"/>
                <a:cs typeface="Times New Roman" panose="02020603050405020304" pitchFamily="18" charset="0"/>
              </a:rPr>
              <a:t>Tash Hutcheson – ADHD Coach at The School Of Life</a:t>
            </a:r>
          </a:p>
          <a:p>
            <a:pPr>
              <a:lnSpc>
                <a:spcPts val="1950"/>
              </a:lnSpc>
              <a:spcAft>
                <a:spcPts val="1875"/>
              </a:spcAft>
            </a:pPr>
            <a:endParaRPr lang="en-ZA" sz="12000" dirty="0">
              <a:effectLst/>
              <a:ea typeface="Calibri" panose="020F050202020403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8A1BA-9AF6-C88D-FEFB-27F955EA1CAE}"/>
              </a:ext>
            </a:extLst>
          </p:cNvPr>
          <p:cNvSpPr>
            <a:spLocks noGrp="1"/>
          </p:cNvSpPr>
          <p:nvPr>
            <p:ph type="ctrTitle"/>
          </p:nvPr>
        </p:nvSpPr>
        <p:spPr>
          <a:xfrm>
            <a:off x="825500" y="11144250"/>
            <a:ext cx="22098000" cy="4033440"/>
          </a:xfrm>
        </p:spPr>
        <p:txBody>
          <a:bodyPr>
            <a:noAutofit/>
          </a:bodyPr>
          <a:lstStyle/>
          <a:p>
            <a:pPr algn="ctr"/>
            <a:r>
              <a:rPr lang="en-ZA" sz="14700" dirty="0"/>
              <a:t>How does ADHD affect children at school?</a:t>
            </a:r>
          </a:p>
        </p:txBody>
      </p:sp>
      <p:pic>
        <p:nvPicPr>
          <p:cNvPr id="5" name="Picture 4">
            <a:extLst>
              <a:ext uri="{FF2B5EF4-FFF2-40B4-BE49-F238E27FC236}">
                <a16:creationId xmlns:a16="http://schemas.microsoft.com/office/drawing/2014/main" id="{5D65A39E-7EBC-F639-E74E-3422C6FB2C22}"/>
              </a:ext>
            </a:extLst>
          </p:cNvPr>
          <p:cNvPicPr>
            <a:picLocks noChangeAspect="1"/>
          </p:cNvPicPr>
          <p:nvPr/>
        </p:nvPicPr>
        <p:blipFill>
          <a:blip r:embed="rId2"/>
          <a:stretch>
            <a:fillRect/>
          </a:stretch>
        </p:blipFill>
        <p:spPr>
          <a:xfrm>
            <a:off x="7591689" y="1390650"/>
            <a:ext cx="8565622" cy="8565622"/>
          </a:xfrm>
          <a:prstGeom prst="rect">
            <a:avLst/>
          </a:prstGeom>
        </p:spPr>
      </p:pic>
    </p:spTree>
    <p:extLst>
      <p:ext uri="{BB962C8B-B14F-4D97-AF65-F5344CB8AC3E}">
        <p14:creationId xmlns:p14="http://schemas.microsoft.com/office/powerpoint/2010/main" val="2840131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3003EC-D9B1-8561-B23D-8F095FB55283}"/>
              </a:ext>
            </a:extLst>
          </p:cNvPr>
          <p:cNvPicPr>
            <a:picLocks noChangeAspect="1"/>
          </p:cNvPicPr>
          <p:nvPr/>
        </p:nvPicPr>
        <p:blipFill>
          <a:blip r:embed="rId3"/>
          <a:stretch>
            <a:fillRect/>
          </a:stretch>
        </p:blipFill>
        <p:spPr>
          <a:xfrm>
            <a:off x="20256500" y="12327924"/>
            <a:ext cx="2898022" cy="2898022"/>
          </a:xfrm>
          <a:prstGeom prst="rect">
            <a:avLst/>
          </a:prstGeom>
        </p:spPr>
      </p:pic>
      <p:sp>
        <p:nvSpPr>
          <p:cNvPr id="4" name="TextBox 3">
            <a:extLst>
              <a:ext uri="{FF2B5EF4-FFF2-40B4-BE49-F238E27FC236}">
                <a16:creationId xmlns:a16="http://schemas.microsoft.com/office/drawing/2014/main" id="{9A859654-8813-053A-5365-41C4C95CE811}"/>
              </a:ext>
            </a:extLst>
          </p:cNvPr>
          <p:cNvSpPr txBox="1"/>
          <p:nvPr/>
        </p:nvSpPr>
        <p:spPr>
          <a:xfrm>
            <a:off x="278294" y="296616"/>
            <a:ext cx="18301806" cy="923330"/>
          </a:xfrm>
          <a:prstGeom prst="rect">
            <a:avLst/>
          </a:prstGeom>
          <a:noFill/>
        </p:spPr>
        <p:txBody>
          <a:bodyPr wrap="square" rtlCol="0">
            <a:spAutoFit/>
          </a:bodyPr>
          <a:lstStyle/>
          <a:p>
            <a:r>
              <a:rPr lang="en-ZA" sz="5400" b="1" dirty="0">
                <a:solidFill>
                  <a:srgbClr val="0070C0"/>
                </a:solidFill>
              </a:rPr>
              <a:t>CHALLENGES CHILDREN EXPERIENCE AT SCHOOL</a:t>
            </a:r>
          </a:p>
        </p:txBody>
      </p:sp>
      <p:sp>
        <p:nvSpPr>
          <p:cNvPr id="10" name="TextBox 9">
            <a:extLst>
              <a:ext uri="{FF2B5EF4-FFF2-40B4-BE49-F238E27FC236}">
                <a16:creationId xmlns:a16="http://schemas.microsoft.com/office/drawing/2014/main" id="{4967219E-BA0A-3CA3-AF57-22046DD03426}"/>
              </a:ext>
            </a:extLst>
          </p:cNvPr>
          <p:cNvSpPr txBox="1"/>
          <p:nvPr/>
        </p:nvSpPr>
        <p:spPr>
          <a:xfrm>
            <a:off x="1054100" y="2761354"/>
            <a:ext cx="22492806" cy="3082382"/>
          </a:xfrm>
          <a:prstGeom prst="rect">
            <a:avLst/>
          </a:prstGeom>
          <a:noFill/>
        </p:spPr>
        <p:txBody>
          <a:bodyPr wrap="square">
            <a:spAutoFit/>
          </a:bodyPr>
          <a:lstStyle/>
          <a:p>
            <a:pPr>
              <a:lnSpc>
                <a:spcPct val="107000"/>
              </a:lnSpc>
              <a:spcAft>
                <a:spcPts val="1500"/>
              </a:spcAft>
            </a:pPr>
            <a:r>
              <a:rPr lang="en-ZA" sz="4000" dirty="0">
                <a:effectLst/>
                <a:latin typeface="Calibri" panose="020F0502020204030204" pitchFamily="34" charset="0"/>
                <a:ea typeface="Times New Roman" panose="02020603050405020304" pitchFamily="18" charset="0"/>
                <a:cs typeface="Calibri" panose="020F0502020204030204" pitchFamily="34" charset="0"/>
              </a:rPr>
              <a:t>Children with ADHD may experience a variety of challenges that can affect a child's performance in school, their relationships with peers and family members, and their overall functioning in daily life. </a:t>
            </a:r>
          </a:p>
          <a:p>
            <a:pPr>
              <a:lnSpc>
                <a:spcPct val="107000"/>
              </a:lnSpc>
              <a:spcAft>
                <a:spcPts val="1500"/>
              </a:spcAft>
            </a:pPr>
            <a:endParaRPr lang="en-ZA" sz="4000" dirty="0">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1500"/>
              </a:spcAft>
            </a:pPr>
            <a:r>
              <a:rPr lang="en-ZA" sz="4000" dirty="0">
                <a:effectLst/>
                <a:latin typeface="Calibri" panose="020F0502020204030204" pitchFamily="34" charset="0"/>
                <a:ea typeface="Times New Roman" panose="02020603050405020304" pitchFamily="18" charset="0"/>
                <a:cs typeface="Calibri" panose="020F0502020204030204" pitchFamily="34" charset="0"/>
              </a:rPr>
              <a:t>Some common challenges that children with ADHD may experience include:</a:t>
            </a:r>
            <a:endParaRPr lang="en-ZA"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038DBADC-C41F-8AF6-81B0-B4DA7F600235}"/>
              </a:ext>
            </a:extLst>
          </p:cNvPr>
          <p:cNvPicPr>
            <a:picLocks noChangeAspect="1"/>
          </p:cNvPicPr>
          <p:nvPr/>
        </p:nvPicPr>
        <p:blipFill>
          <a:blip r:embed="rId4"/>
          <a:stretch>
            <a:fillRect/>
          </a:stretch>
        </p:blipFill>
        <p:spPr>
          <a:xfrm>
            <a:off x="11145855" y="10458450"/>
            <a:ext cx="7510445" cy="5006963"/>
          </a:xfrm>
          <a:prstGeom prst="rect">
            <a:avLst/>
          </a:prstGeom>
        </p:spPr>
      </p:pic>
      <p:sp>
        <p:nvSpPr>
          <p:cNvPr id="12" name="TextBox 11">
            <a:extLst>
              <a:ext uri="{FF2B5EF4-FFF2-40B4-BE49-F238E27FC236}">
                <a16:creationId xmlns:a16="http://schemas.microsoft.com/office/drawing/2014/main" id="{92795B4E-D2FA-04CA-91F3-2393A472D96A}"/>
              </a:ext>
            </a:extLst>
          </p:cNvPr>
          <p:cNvSpPr txBox="1"/>
          <p:nvPr/>
        </p:nvSpPr>
        <p:spPr>
          <a:xfrm>
            <a:off x="825500" y="6343650"/>
            <a:ext cx="19354800" cy="7837530"/>
          </a:xfrm>
          <a:prstGeom prst="rect">
            <a:avLst/>
          </a:prstGeom>
          <a:noFill/>
        </p:spPr>
        <p:txBody>
          <a:bodyPr wrap="square">
            <a:spAutoFit/>
          </a:bodyPr>
          <a:lstStyle/>
          <a:p>
            <a:pPr marL="342900" lvl="0" indent="-342900">
              <a:lnSpc>
                <a:spcPct val="107000"/>
              </a:lnSpc>
              <a:spcAft>
                <a:spcPts val="1800"/>
              </a:spcAft>
              <a:buSzPts val="1000"/>
              <a:buFont typeface="Symbol" panose="05050102010706020507" pitchFamily="18" charset="2"/>
              <a:buChar char=""/>
              <a:tabLst>
                <a:tab pos="457200" algn="l"/>
              </a:tabLst>
            </a:pPr>
            <a:r>
              <a:rPr lang="en-ZA" sz="4000" dirty="0">
                <a:effectLst/>
                <a:latin typeface="Calibri" panose="020F0502020204030204" pitchFamily="34" charset="0"/>
                <a:ea typeface="Times New Roman" panose="02020603050405020304" pitchFamily="18" charset="0"/>
                <a:cs typeface="Calibri" panose="020F0502020204030204" pitchFamily="34" charset="0"/>
              </a:rPr>
              <a:t>Difficulty paying attention in class or completing tasks</a:t>
            </a:r>
            <a:endParaRPr lang="en-ZA" sz="4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800"/>
              </a:spcAft>
              <a:buSzPts val="1000"/>
              <a:buFont typeface="Symbol" panose="05050102010706020507" pitchFamily="18" charset="2"/>
              <a:buChar char=""/>
              <a:tabLst>
                <a:tab pos="457200" algn="l"/>
              </a:tabLst>
            </a:pPr>
            <a:r>
              <a:rPr lang="en-ZA" sz="4000" dirty="0">
                <a:effectLst/>
                <a:latin typeface="Calibri" panose="020F0502020204030204" pitchFamily="34" charset="0"/>
                <a:ea typeface="Times New Roman" panose="02020603050405020304" pitchFamily="18" charset="0"/>
                <a:cs typeface="Calibri" panose="020F0502020204030204" pitchFamily="34" charset="0"/>
              </a:rPr>
              <a:t>Forgetfulness or poor organizational skills</a:t>
            </a:r>
            <a:endParaRPr lang="en-ZA" sz="4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800"/>
              </a:spcAft>
              <a:buSzPts val="1000"/>
              <a:buFont typeface="Symbol" panose="05050102010706020507" pitchFamily="18" charset="2"/>
              <a:buChar char=""/>
              <a:tabLst>
                <a:tab pos="457200" algn="l"/>
              </a:tabLst>
            </a:pPr>
            <a:r>
              <a:rPr lang="en-ZA" sz="4000" dirty="0">
                <a:effectLst/>
                <a:latin typeface="Calibri" panose="020F0502020204030204" pitchFamily="34" charset="0"/>
                <a:ea typeface="Times New Roman" panose="02020603050405020304" pitchFamily="18" charset="0"/>
                <a:cs typeface="Calibri" panose="020F0502020204030204" pitchFamily="34" charset="0"/>
              </a:rPr>
              <a:t>Difficulty following directions or staying on task</a:t>
            </a:r>
            <a:endParaRPr lang="en-ZA" sz="4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800"/>
              </a:spcAft>
              <a:buSzPts val="1000"/>
              <a:buFont typeface="Symbol" panose="05050102010706020507" pitchFamily="18" charset="2"/>
              <a:buChar char=""/>
              <a:tabLst>
                <a:tab pos="457200" algn="l"/>
              </a:tabLst>
            </a:pPr>
            <a:r>
              <a:rPr lang="en-ZA" sz="4000" dirty="0">
                <a:effectLst/>
                <a:latin typeface="Calibri" panose="020F0502020204030204" pitchFamily="34" charset="0"/>
                <a:ea typeface="Times New Roman" panose="02020603050405020304" pitchFamily="18" charset="0"/>
                <a:cs typeface="Calibri" panose="020F0502020204030204" pitchFamily="34" charset="0"/>
              </a:rPr>
              <a:t>Impulsivity, which can lead to interrupting others or acting without thinking</a:t>
            </a:r>
            <a:endParaRPr lang="en-ZA" sz="4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800"/>
              </a:spcAft>
              <a:buSzPts val="1000"/>
              <a:buFont typeface="Symbol" panose="05050102010706020507" pitchFamily="18" charset="2"/>
              <a:buChar char=""/>
              <a:tabLst>
                <a:tab pos="457200" algn="l"/>
              </a:tabLst>
            </a:pPr>
            <a:r>
              <a:rPr lang="en-ZA" sz="4000" dirty="0">
                <a:effectLst/>
                <a:latin typeface="Calibri" panose="020F0502020204030204" pitchFamily="34" charset="0"/>
                <a:ea typeface="Times New Roman" panose="02020603050405020304" pitchFamily="18" charset="0"/>
                <a:cs typeface="Calibri" panose="020F0502020204030204" pitchFamily="34" charset="0"/>
              </a:rPr>
              <a:t>Hyperactivity, which can make it hard for a child to sit still or stay in one place</a:t>
            </a:r>
            <a:endParaRPr lang="en-ZA" sz="4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800"/>
              </a:spcAft>
              <a:buSzPts val="1000"/>
              <a:buFont typeface="Symbol" panose="05050102010706020507" pitchFamily="18" charset="2"/>
              <a:buChar char=""/>
              <a:tabLst>
                <a:tab pos="457200" algn="l"/>
              </a:tabLst>
            </a:pPr>
            <a:r>
              <a:rPr lang="en-ZA" sz="4000" dirty="0">
                <a:effectLst/>
                <a:latin typeface="Calibri" panose="020F0502020204030204" pitchFamily="34" charset="0"/>
                <a:ea typeface="Times New Roman" panose="02020603050405020304" pitchFamily="18" charset="0"/>
                <a:cs typeface="Calibri" panose="020F0502020204030204" pitchFamily="34" charset="0"/>
              </a:rPr>
              <a:t>Difficulty with time management or planning</a:t>
            </a:r>
            <a:endParaRPr lang="en-ZA" sz="4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800"/>
              </a:spcAft>
              <a:buSzPts val="1000"/>
              <a:buFont typeface="Symbol" panose="05050102010706020507" pitchFamily="18" charset="2"/>
              <a:buChar char=""/>
              <a:tabLst>
                <a:tab pos="457200" algn="l"/>
              </a:tabLst>
            </a:pPr>
            <a:r>
              <a:rPr lang="en-ZA" sz="4000" dirty="0">
                <a:effectLst/>
                <a:latin typeface="Calibri" panose="020F0502020204030204" pitchFamily="34" charset="0"/>
                <a:ea typeface="Times New Roman" panose="02020603050405020304" pitchFamily="18" charset="0"/>
                <a:cs typeface="Calibri" panose="020F0502020204030204" pitchFamily="34" charset="0"/>
              </a:rPr>
              <a:t>Difficulty with self-regulation and emotional control</a:t>
            </a:r>
            <a:endParaRPr lang="en-ZA" sz="4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800"/>
              </a:spcAft>
              <a:buSzPts val="1000"/>
              <a:buFont typeface="Symbol" panose="05050102010706020507" pitchFamily="18" charset="2"/>
              <a:buChar char=""/>
              <a:tabLst>
                <a:tab pos="457200" algn="l"/>
              </a:tabLst>
            </a:pPr>
            <a:r>
              <a:rPr lang="en-ZA" sz="4000" dirty="0">
                <a:effectLst/>
                <a:latin typeface="Calibri" panose="020F0502020204030204" pitchFamily="34" charset="0"/>
                <a:ea typeface="Times New Roman" panose="02020603050405020304" pitchFamily="18" charset="0"/>
                <a:cs typeface="Calibri" panose="020F0502020204030204" pitchFamily="34" charset="0"/>
              </a:rPr>
              <a:t>Low self-esteem or poor self-image</a:t>
            </a:r>
            <a:endParaRPr lang="en-ZA" sz="4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800"/>
              </a:spcAft>
              <a:buSzPts val="1000"/>
              <a:buFont typeface="Symbol" panose="05050102010706020507" pitchFamily="18" charset="2"/>
              <a:buChar char=""/>
              <a:tabLst>
                <a:tab pos="457200" algn="l"/>
              </a:tabLst>
            </a:pPr>
            <a:r>
              <a:rPr lang="en-ZA" sz="4000" dirty="0">
                <a:effectLst/>
                <a:latin typeface="Calibri" panose="020F0502020204030204" pitchFamily="34" charset="0"/>
                <a:ea typeface="Times New Roman" panose="02020603050405020304" pitchFamily="18" charset="0"/>
                <a:cs typeface="Calibri" panose="020F0502020204030204" pitchFamily="34" charset="0"/>
              </a:rPr>
              <a:t>Difficulty making and maintaining friendships</a:t>
            </a:r>
            <a:endParaRPr lang="en-ZA"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202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98511"/>
            <a:ext cx="23749000" cy="12458700"/>
          </a:xfrm>
          <a:prstGeom prst="rect">
            <a:avLst/>
          </a:prstGeom>
        </p:spPr>
        <p:txBody>
          <a:bodyPr rtlCol="0" anchor="t"/>
          <a:lstStyle/>
          <a:p>
            <a:pPr marL="742950" indent="-742950">
              <a:spcBef>
                <a:spcPts val="1200"/>
              </a:spcBef>
              <a:spcAft>
                <a:spcPts val="1200"/>
              </a:spcAft>
              <a:buFont typeface="+mj-lt"/>
              <a:buAutoNum type="arabicPeriod"/>
            </a:pPr>
            <a:r>
              <a:rPr lang="en-ZA" sz="4000" dirty="0">
                <a:effectLst/>
                <a:latin typeface="Calibri" panose="020F0502020204030204" pitchFamily="34" charset="0"/>
                <a:ea typeface="Calibri" panose="020F0502020204030204" pitchFamily="34" charset="0"/>
              </a:rPr>
              <a:t>Create structure: Establish a clear and consistent routine for the child, including expectations for behaviour and rewards for success.</a:t>
            </a:r>
          </a:p>
          <a:p>
            <a:pPr marL="742950" indent="-742950">
              <a:spcBef>
                <a:spcPts val="1200"/>
              </a:spcBef>
              <a:spcAft>
                <a:spcPts val="1200"/>
              </a:spcAft>
              <a:buFont typeface="+mj-lt"/>
              <a:buAutoNum type="arabicPeriod"/>
            </a:pPr>
            <a:r>
              <a:rPr lang="en-ZA" sz="4000" dirty="0">
                <a:effectLst/>
                <a:latin typeface="Calibri" panose="020F0502020204030204" pitchFamily="34" charset="0"/>
                <a:ea typeface="Calibri" panose="020F0502020204030204" pitchFamily="34" charset="0"/>
              </a:rPr>
              <a:t>Use visual aids: Visual aids, such as charts and diagrams, can help children with ADHD understand and retain information.</a:t>
            </a:r>
          </a:p>
          <a:p>
            <a:pPr marL="742950" indent="-742950">
              <a:spcBef>
                <a:spcPts val="1200"/>
              </a:spcBef>
              <a:spcAft>
                <a:spcPts val="1200"/>
              </a:spcAft>
              <a:buFont typeface="+mj-lt"/>
              <a:buAutoNum type="arabicPeriod"/>
            </a:pPr>
            <a:r>
              <a:rPr lang="en-ZA" sz="4000" dirty="0">
                <a:effectLst/>
                <a:latin typeface="Calibri" panose="020F0502020204030204" pitchFamily="34" charset="0"/>
                <a:ea typeface="Calibri" panose="020F0502020204030204" pitchFamily="34" charset="0"/>
              </a:rPr>
              <a:t>Encourage movement: Allowing for breaks where the child can stretch, move, or engage in physical activity can help maintain focus and manage impulsivity.</a:t>
            </a:r>
          </a:p>
          <a:p>
            <a:pPr marL="742950" indent="-742950">
              <a:spcBef>
                <a:spcPts val="1200"/>
              </a:spcBef>
              <a:spcAft>
                <a:spcPts val="1200"/>
              </a:spcAft>
              <a:buFont typeface="+mj-lt"/>
              <a:buAutoNum type="arabicPeriod"/>
            </a:pPr>
            <a:r>
              <a:rPr lang="en-ZA" sz="4000" dirty="0">
                <a:effectLst/>
                <a:latin typeface="Calibri" panose="020F0502020204030204" pitchFamily="34" charset="0"/>
                <a:ea typeface="Calibri" panose="020F0502020204030204" pitchFamily="34" charset="0"/>
              </a:rPr>
              <a:t>Modify homework: Breaking down homework into smaller, manageable tasks and providing frequent positive reinforcement can help the child stay on task.</a:t>
            </a:r>
          </a:p>
          <a:p>
            <a:pPr marL="742950" indent="-742950">
              <a:spcBef>
                <a:spcPts val="1200"/>
              </a:spcBef>
              <a:spcAft>
                <a:spcPts val="1200"/>
              </a:spcAft>
              <a:buFont typeface="+mj-lt"/>
              <a:buAutoNum type="arabicPeriod"/>
            </a:pPr>
            <a:r>
              <a:rPr lang="en-ZA" sz="4000" dirty="0">
                <a:effectLst/>
                <a:latin typeface="Calibri" panose="020F0502020204030204" pitchFamily="34" charset="0"/>
                <a:ea typeface="Calibri" panose="020F0502020204030204" pitchFamily="34" charset="0"/>
              </a:rPr>
              <a:t>Be patient: Children with ADHD may need extra time and patience to process information and complete tasks.</a:t>
            </a:r>
          </a:p>
          <a:p>
            <a:pPr marL="742950" indent="-742950">
              <a:spcBef>
                <a:spcPts val="1200"/>
              </a:spcBef>
              <a:spcAft>
                <a:spcPts val="1200"/>
              </a:spcAft>
              <a:buFont typeface="+mj-lt"/>
              <a:buAutoNum type="arabicPeriod"/>
            </a:pPr>
            <a:r>
              <a:rPr lang="en-ZA" sz="4000" dirty="0">
                <a:effectLst/>
                <a:latin typeface="Calibri" panose="020F0502020204030204" pitchFamily="34" charset="0"/>
                <a:ea typeface="Calibri" panose="020F0502020204030204" pitchFamily="34" charset="0"/>
              </a:rPr>
              <a:t>Use positive reinforcement: Regularly praise and acknowledge the child's positive behaviour and effort.</a:t>
            </a:r>
          </a:p>
          <a:p>
            <a:pPr marL="742950" indent="-742950">
              <a:spcBef>
                <a:spcPts val="1200"/>
              </a:spcBef>
              <a:spcAft>
                <a:spcPts val="1200"/>
              </a:spcAft>
              <a:buFont typeface="+mj-lt"/>
              <a:buAutoNum type="arabicPeriod"/>
            </a:pPr>
            <a:r>
              <a:rPr lang="en-ZA" sz="4000" dirty="0">
                <a:effectLst/>
                <a:latin typeface="Calibri" panose="020F0502020204030204" pitchFamily="34" charset="0"/>
                <a:ea typeface="Calibri" panose="020F0502020204030204" pitchFamily="34" charset="0"/>
              </a:rPr>
              <a:t>Minimize distractions: Remove or reduce distractions in the classroom, such as background noise, movement, or excessive stimuli.</a:t>
            </a:r>
          </a:p>
          <a:p>
            <a:pPr marL="742950" indent="-742950">
              <a:spcBef>
                <a:spcPts val="1200"/>
              </a:spcBef>
              <a:spcAft>
                <a:spcPts val="1200"/>
              </a:spcAft>
              <a:buFont typeface="+mj-lt"/>
              <a:buAutoNum type="arabicPeriod"/>
            </a:pPr>
            <a:r>
              <a:rPr lang="en-ZA" sz="4000" dirty="0">
                <a:effectLst/>
                <a:latin typeface="Calibri" panose="020F0502020204030204" pitchFamily="34" charset="0"/>
                <a:ea typeface="Calibri" panose="020F0502020204030204" pitchFamily="34" charset="0"/>
              </a:rPr>
              <a:t>Provide choice: Offer choices and allow for flexible seating arrangements to increase the child's sense of control and engagement.</a:t>
            </a:r>
          </a:p>
          <a:p>
            <a:pPr marL="742950" indent="-742950">
              <a:spcBef>
                <a:spcPts val="1200"/>
              </a:spcBef>
              <a:spcAft>
                <a:spcPts val="1200"/>
              </a:spcAft>
              <a:buFont typeface="+mj-lt"/>
              <a:buAutoNum type="arabicPeriod"/>
            </a:pPr>
            <a:r>
              <a:rPr lang="en-ZA" sz="4000" dirty="0">
                <a:effectLst/>
                <a:latin typeface="Calibri" panose="020F0502020204030204" pitchFamily="34" charset="0"/>
                <a:ea typeface="Calibri" panose="020F0502020204030204" pitchFamily="34" charset="0"/>
              </a:rPr>
              <a:t>Foster relationships: Encourage the child to develop positive relationships with peers and build social skills through cooperative activities.</a:t>
            </a:r>
          </a:p>
          <a:p>
            <a:pPr marL="742950" indent="-742950">
              <a:spcBef>
                <a:spcPts val="1200"/>
              </a:spcBef>
              <a:spcAft>
                <a:spcPts val="1200"/>
              </a:spcAft>
              <a:buFont typeface="+mj-lt"/>
              <a:buAutoNum type="arabicPeriod"/>
            </a:pPr>
            <a:r>
              <a:rPr lang="en-ZA" sz="4000" dirty="0">
                <a:effectLst/>
                <a:latin typeface="Calibri" panose="020F0502020204030204" pitchFamily="34" charset="0"/>
                <a:ea typeface="Calibri" panose="020F0502020204030204" pitchFamily="34" charset="0"/>
              </a:rPr>
              <a:t>Communicate with parents: Maintaining open communication with parents can help ensure a consistent approach and provide the child with additional support at home.</a:t>
            </a:r>
          </a:p>
          <a:p>
            <a:pPr>
              <a:buFont typeface="Arial"/>
              <a:buChar char="•"/>
            </a:pPr>
            <a:endParaRPr lang="en-US" sz="3700" dirty="0">
              <a:solidFill>
                <a:srgbClr val="252525"/>
              </a:solidFill>
            </a:endParaRPr>
          </a:p>
        </p:txBody>
      </p:sp>
      <p:sp>
        <p:nvSpPr>
          <p:cNvPr id="4" name="TextBox 3">
            <a:extLst>
              <a:ext uri="{FF2B5EF4-FFF2-40B4-BE49-F238E27FC236}">
                <a16:creationId xmlns:a16="http://schemas.microsoft.com/office/drawing/2014/main" id="{F2128275-1F90-58F3-DE68-8C45F0D28C4D}"/>
              </a:ext>
            </a:extLst>
          </p:cNvPr>
          <p:cNvSpPr txBox="1"/>
          <p:nvPr/>
        </p:nvSpPr>
        <p:spPr>
          <a:xfrm>
            <a:off x="278294" y="296616"/>
            <a:ext cx="21502206" cy="923330"/>
          </a:xfrm>
          <a:prstGeom prst="rect">
            <a:avLst/>
          </a:prstGeom>
          <a:noFill/>
        </p:spPr>
        <p:txBody>
          <a:bodyPr wrap="square" rtlCol="0">
            <a:spAutoFit/>
          </a:bodyPr>
          <a:lstStyle/>
          <a:p>
            <a:r>
              <a:rPr lang="en-ZA" sz="5400" b="1" dirty="0">
                <a:solidFill>
                  <a:srgbClr val="0070C0"/>
                </a:solidFill>
              </a:rPr>
              <a:t>TOP 10 TIPS FOR TEACHERS TEACHING ADHD CHILDREN</a:t>
            </a:r>
          </a:p>
        </p:txBody>
      </p:sp>
    </p:spTree>
    <p:extLst>
      <p:ext uri="{BB962C8B-B14F-4D97-AF65-F5344CB8AC3E}">
        <p14:creationId xmlns:p14="http://schemas.microsoft.com/office/powerpoint/2010/main" val="423455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294" y="1162050"/>
            <a:ext cx="23407206" cy="8763000"/>
          </a:xfrm>
          <a:prstGeom prst="rect">
            <a:avLst/>
          </a:prstGeom>
        </p:spPr>
        <p:txBody>
          <a:bodyPr rtlCol="0" anchor="t"/>
          <a:lstStyle/>
          <a:p>
            <a:pPr algn="l"/>
            <a:endParaRPr lang="en-US" sz="1100" dirty="0"/>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Use a planner or a to-do list to stay organized and on task.</a:t>
            </a:r>
          </a:p>
          <a:p>
            <a:pPr marL="742950" indent="-742950">
              <a:buFont typeface="+mj-lt"/>
              <a:buAutoNum type="arabicPeriod"/>
            </a:pPr>
            <a:endParaRPr lang="en-US" sz="4000" dirty="0">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Take frequent breaks to move around and refocus attention.</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Seek out extra help or tutoring if needed</a:t>
            </a:r>
          </a:p>
          <a:p>
            <a:pPr marL="742950" indent="-742950">
              <a:buFont typeface="+mj-lt"/>
              <a:buAutoNum type="arabicPeriod"/>
            </a:pPr>
            <a:endParaRPr lang="en-US" sz="4000" dirty="0">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Use a fidget toy to help release excess energy and stay focused.</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Sit in a designated spot in the classroom, such as the front, to minimize distractions.</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Use a noise-cancelling headphone or earplugs to block out background noise.</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Break down long-term assignments into smaller, manageable chunks and set specific deadlines/rewards for completing each step.</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r>
              <a:rPr lang="en-US" sz="4000" dirty="0">
                <a:solidFill>
                  <a:srgbClr val="252525"/>
                </a:solidFill>
                <a:latin typeface="Calibri" panose="020F0502020204030204" pitchFamily="34" charset="0"/>
                <a:cs typeface="Calibri" panose="020F0502020204030204" pitchFamily="34" charset="0"/>
              </a:rPr>
              <a:t>8. Use visual aids, such as flashcards or diagrams, to help with learning and retention.</a:t>
            </a:r>
          </a:p>
          <a:p>
            <a:endParaRPr lang="en-US" sz="4000" dirty="0">
              <a:solidFill>
                <a:srgbClr val="252525"/>
              </a:solidFill>
              <a:latin typeface="Calibri" panose="020F0502020204030204" pitchFamily="34" charset="0"/>
              <a:cs typeface="Calibri" panose="020F0502020204030204" pitchFamily="34" charset="0"/>
            </a:endParaRPr>
          </a:p>
          <a:p>
            <a:r>
              <a:rPr lang="en-US" sz="4000" dirty="0">
                <a:solidFill>
                  <a:srgbClr val="252525"/>
                </a:solidFill>
                <a:latin typeface="Calibri" panose="020F0502020204030204" pitchFamily="34" charset="0"/>
                <a:cs typeface="Calibri" panose="020F0502020204030204" pitchFamily="34" charset="0"/>
              </a:rPr>
              <a:t>9. Seek out accommodations from school such as extra time on tests or permission to use a laptop.</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r>
              <a:rPr lang="en-US" sz="4000" dirty="0">
                <a:solidFill>
                  <a:srgbClr val="252525"/>
                </a:solidFill>
                <a:latin typeface="Calibri" panose="020F0502020204030204" pitchFamily="34" charset="0"/>
                <a:cs typeface="Calibri" panose="020F0502020204030204" pitchFamily="34" charset="0"/>
              </a:rPr>
              <a:t>10. Understand the strengths and weakness in learning and seek out ways to work with it.</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r>
              <a:rPr lang="en-US" sz="4000" dirty="0">
                <a:solidFill>
                  <a:srgbClr val="252525"/>
                </a:solidFill>
                <a:latin typeface="Calibri" panose="020F0502020204030204" pitchFamily="34" charset="0"/>
                <a:cs typeface="Calibri" panose="020F0502020204030204" pitchFamily="34" charset="0"/>
              </a:rPr>
              <a:t>It's important to work closely with your teachers and other professionals to develop a personalized </a:t>
            </a:r>
          </a:p>
          <a:p>
            <a:r>
              <a:rPr lang="en-US" sz="4000" dirty="0">
                <a:solidFill>
                  <a:srgbClr val="252525"/>
                </a:solidFill>
                <a:latin typeface="Calibri" panose="020F0502020204030204" pitchFamily="34" charset="0"/>
                <a:cs typeface="Calibri" panose="020F0502020204030204" pitchFamily="34" charset="0"/>
              </a:rPr>
              <a:t>plan that addresses your unique needs and accommodations.</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pPr>
              <a:buFont typeface="Arial"/>
              <a:buChar char="•"/>
            </a:pPr>
            <a:endParaRPr lang="en-US" sz="3700" dirty="0">
              <a:solidFill>
                <a:srgbClr val="252525"/>
              </a:solidFill>
            </a:endParaRPr>
          </a:p>
        </p:txBody>
      </p:sp>
      <p:pic>
        <p:nvPicPr>
          <p:cNvPr id="3" name="Picture 2">
            <a:extLst>
              <a:ext uri="{FF2B5EF4-FFF2-40B4-BE49-F238E27FC236}">
                <a16:creationId xmlns:a16="http://schemas.microsoft.com/office/drawing/2014/main" id="{08076E2A-6B1D-E586-561F-C42964DA3803}"/>
              </a:ext>
            </a:extLst>
          </p:cNvPr>
          <p:cNvPicPr>
            <a:picLocks noChangeAspect="1"/>
          </p:cNvPicPr>
          <p:nvPr/>
        </p:nvPicPr>
        <p:blipFill>
          <a:blip r:embed="rId3"/>
          <a:stretch>
            <a:fillRect/>
          </a:stretch>
        </p:blipFill>
        <p:spPr>
          <a:xfrm>
            <a:off x="21185648" y="12987798"/>
            <a:ext cx="2499852" cy="2499852"/>
          </a:xfrm>
          <a:prstGeom prst="rect">
            <a:avLst/>
          </a:prstGeom>
        </p:spPr>
      </p:pic>
      <p:sp>
        <p:nvSpPr>
          <p:cNvPr id="4" name="TextBox 3">
            <a:extLst>
              <a:ext uri="{FF2B5EF4-FFF2-40B4-BE49-F238E27FC236}">
                <a16:creationId xmlns:a16="http://schemas.microsoft.com/office/drawing/2014/main" id="{077EB809-BE6C-40C0-D749-F83C9D6A92AA}"/>
              </a:ext>
            </a:extLst>
          </p:cNvPr>
          <p:cNvSpPr txBox="1"/>
          <p:nvPr/>
        </p:nvSpPr>
        <p:spPr>
          <a:xfrm>
            <a:off x="278294" y="296616"/>
            <a:ext cx="17006406" cy="923330"/>
          </a:xfrm>
          <a:prstGeom prst="rect">
            <a:avLst/>
          </a:prstGeom>
          <a:noFill/>
        </p:spPr>
        <p:txBody>
          <a:bodyPr wrap="square" rtlCol="0">
            <a:spAutoFit/>
          </a:bodyPr>
          <a:lstStyle/>
          <a:p>
            <a:r>
              <a:rPr lang="en-ZA" sz="5400" b="1" dirty="0">
                <a:solidFill>
                  <a:srgbClr val="0070C0"/>
                </a:solidFill>
              </a:rPr>
              <a:t>TOP 10 TIPS FOR ADHD KIDS AT SCHOOL</a:t>
            </a:r>
          </a:p>
        </p:txBody>
      </p:sp>
      <p:pic>
        <p:nvPicPr>
          <p:cNvPr id="5" name="Picture 4">
            <a:extLst>
              <a:ext uri="{FF2B5EF4-FFF2-40B4-BE49-F238E27FC236}">
                <a16:creationId xmlns:a16="http://schemas.microsoft.com/office/drawing/2014/main" id="{9D8AAE0E-637B-C8FD-8CC6-1FE3660D0C4A}"/>
              </a:ext>
            </a:extLst>
          </p:cNvPr>
          <p:cNvPicPr>
            <a:picLocks noChangeAspect="1"/>
          </p:cNvPicPr>
          <p:nvPr/>
        </p:nvPicPr>
        <p:blipFill>
          <a:blip r:embed="rId4"/>
          <a:stretch>
            <a:fillRect/>
          </a:stretch>
        </p:blipFill>
        <p:spPr>
          <a:xfrm>
            <a:off x="15957897" y="-22225"/>
            <a:ext cx="7727603" cy="51466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1700" y="2152650"/>
            <a:ext cx="21564600" cy="14751050"/>
          </a:xfrm>
          <a:prstGeom prst="rect">
            <a:avLst/>
          </a:prstGeom>
        </p:spPr>
        <p:txBody>
          <a:bodyPr rtlCol="0" anchor="t"/>
          <a:lstStyle/>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Communicate regularly with the child's teacher to stay informed about their progress and any challenges they may be facing in the classroom.</a:t>
            </a:r>
          </a:p>
          <a:p>
            <a:pPr marL="742950" indent="-742950">
              <a:buFont typeface="+mj-lt"/>
              <a:buAutoNum type="arabicPeriod"/>
            </a:pPr>
            <a:endParaRPr lang="en-US" sz="4000" dirty="0">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Help your child establish a structured routine at home, including set times for homework, studying and bedtime.</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Break down tasks and assignments into smaller, manageable chunks to make them less overwhelming for the child.</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Encourage them to take part in extra murals that align to their strengths and interests to build their confidence</a:t>
            </a:r>
          </a:p>
          <a:p>
            <a:pPr marL="742950" indent="-742950">
              <a:buFont typeface="+mj-lt"/>
              <a:buAutoNum type="arabicPeriod"/>
            </a:pPr>
            <a:endParaRPr lang="en-US" sz="4000" dirty="0">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Use positive reinforcement to encourage good behavior and academic progress, big and small.</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Encourage physical activity and healthy habits, such as exercise and a nutritious diet, to help the child manage their symptoms. </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Encourage your child to take regular breaks and to move around to refocus. </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Provide your child with a quiet space to work free of distractions.</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pPr>
              <a:buFont typeface="Arial"/>
              <a:buChar char="•"/>
            </a:pPr>
            <a:endParaRPr lang="en-US" sz="3700" dirty="0">
              <a:solidFill>
                <a:srgbClr val="252525"/>
              </a:solidFill>
            </a:endParaRPr>
          </a:p>
          <a:p>
            <a:pPr>
              <a:buFont typeface="Arial"/>
              <a:buChar char="•"/>
            </a:pPr>
            <a:endParaRPr lang="en-US" sz="3700" dirty="0">
              <a:solidFill>
                <a:srgbClr val="252525"/>
              </a:solidFill>
            </a:endParaRPr>
          </a:p>
        </p:txBody>
      </p:sp>
      <p:pic>
        <p:nvPicPr>
          <p:cNvPr id="3" name="Picture 2">
            <a:extLst>
              <a:ext uri="{FF2B5EF4-FFF2-40B4-BE49-F238E27FC236}">
                <a16:creationId xmlns:a16="http://schemas.microsoft.com/office/drawing/2014/main" id="{F64A6BC9-D50A-F3F9-B2F7-F70D0749A2B9}"/>
              </a:ext>
            </a:extLst>
          </p:cNvPr>
          <p:cNvPicPr>
            <a:picLocks noChangeAspect="1"/>
          </p:cNvPicPr>
          <p:nvPr/>
        </p:nvPicPr>
        <p:blipFill>
          <a:blip r:embed="rId3"/>
          <a:stretch>
            <a:fillRect/>
          </a:stretch>
        </p:blipFill>
        <p:spPr>
          <a:xfrm>
            <a:off x="20637500" y="12439650"/>
            <a:ext cx="2898022" cy="2898022"/>
          </a:xfrm>
          <a:prstGeom prst="rect">
            <a:avLst/>
          </a:prstGeom>
        </p:spPr>
      </p:pic>
      <p:sp>
        <p:nvSpPr>
          <p:cNvPr id="4" name="TextBox 3">
            <a:extLst>
              <a:ext uri="{FF2B5EF4-FFF2-40B4-BE49-F238E27FC236}">
                <a16:creationId xmlns:a16="http://schemas.microsoft.com/office/drawing/2014/main" id="{BDA3D5EC-21CE-3E5C-3FDB-CF24C8BE6C12}"/>
              </a:ext>
            </a:extLst>
          </p:cNvPr>
          <p:cNvSpPr txBox="1"/>
          <p:nvPr/>
        </p:nvSpPr>
        <p:spPr>
          <a:xfrm>
            <a:off x="278294" y="296616"/>
            <a:ext cx="23470706" cy="1754326"/>
          </a:xfrm>
          <a:prstGeom prst="rect">
            <a:avLst/>
          </a:prstGeom>
          <a:noFill/>
        </p:spPr>
        <p:txBody>
          <a:bodyPr wrap="square" rtlCol="0">
            <a:spAutoFit/>
          </a:bodyPr>
          <a:lstStyle/>
          <a:p>
            <a:r>
              <a:rPr lang="en-ZA" sz="5400" b="1" dirty="0">
                <a:solidFill>
                  <a:srgbClr val="0070C0"/>
                </a:solidFill>
              </a:rPr>
              <a:t>15 TIPS FOR PARENTS TO SUPPORT THEIR ADHD SCHOOLCHILDREN</a:t>
            </a:r>
          </a:p>
          <a:p>
            <a:endParaRPr lang="en-ZA" sz="54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1700" y="1771650"/>
            <a:ext cx="19949278" cy="15284450"/>
          </a:xfrm>
          <a:prstGeom prst="rect">
            <a:avLst/>
          </a:prstGeom>
        </p:spPr>
        <p:txBody>
          <a:bodyPr rtlCol="0" anchor="t"/>
          <a:lstStyle/>
          <a:p>
            <a:pPr marL="742950" indent="-742950">
              <a:buAutoNum type="arabicPeriod" startAt="9"/>
            </a:pPr>
            <a:r>
              <a:rPr lang="en-US" sz="4000" dirty="0">
                <a:solidFill>
                  <a:srgbClr val="252525"/>
                </a:solidFill>
                <a:latin typeface="Calibri" panose="020F0502020204030204" pitchFamily="34" charset="0"/>
                <a:cs typeface="Calibri" panose="020F0502020204030204" pitchFamily="34" charset="0"/>
              </a:rPr>
              <a:t>Work with the school to develop an individualized education plan or a plan that 		  addresses the child's unique needs and accommodations, if possible.</a:t>
            </a:r>
          </a:p>
          <a:p>
            <a:pPr marL="742950" indent="-742950">
              <a:buAutoNum type="arabicPeriod" startAt="9"/>
            </a:pPr>
            <a:endParaRPr lang="en-US" sz="4000" dirty="0">
              <a:solidFill>
                <a:srgbClr val="252525"/>
              </a:solidFill>
              <a:latin typeface="Calibri" panose="020F0502020204030204" pitchFamily="34" charset="0"/>
              <a:cs typeface="Calibri" panose="020F0502020204030204" pitchFamily="34" charset="0"/>
            </a:endParaRPr>
          </a:p>
          <a:p>
            <a:pPr marL="742950" indent="-742950">
              <a:buAutoNum type="arabicPeriod" startAt="9"/>
            </a:pPr>
            <a:r>
              <a:rPr lang="en-US" sz="4000" dirty="0">
                <a:solidFill>
                  <a:srgbClr val="252525"/>
                </a:solidFill>
                <a:latin typeface="Calibri" panose="020F0502020204030204" pitchFamily="34" charset="0"/>
                <a:cs typeface="Calibri" panose="020F0502020204030204" pitchFamily="34" charset="0"/>
              </a:rPr>
              <a:t>Help the child develop strategies for managing their symptoms, such as using a planner or a to-do list.</a:t>
            </a:r>
          </a:p>
          <a:p>
            <a:pPr marL="742950" indent="-742950">
              <a:buAutoNum type="arabicPeriod" startAt="9"/>
            </a:pPr>
            <a:endParaRPr lang="en-US" sz="4000" dirty="0">
              <a:solidFill>
                <a:srgbClr val="252525"/>
              </a:solidFill>
              <a:latin typeface="Calibri" panose="020F0502020204030204" pitchFamily="34" charset="0"/>
              <a:cs typeface="Calibri" panose="020F0502020204030204" pitchFamily="34" charset="0"/>
            </a:endParaRPr>
          </a:p>
          <a:p>
            <a:pPr marL="742950" indent="-742950">
              <a:buAutoNum type="arabicPeriod" startAt="9"/>
            </a:pPr>
            <a:r>
              <a:rPr lang="en-US" sz="4000" dirty="0">
                <a:solidFill>
                  <a:srgbClr val="252525"/>
                </a:solidFill>
                <a:latin typeface="Calibri" panose="020F0502020204030204" pitchFamily="34" charset="0"/>
                <a:cs typeface="Calibri" panose="020F0502020204030204" pitchFamily="34" charset="0"/>
              </a:rPr>
              <a:t>Organize social activities with children from school to help your child make friends</a:t>
            </a:r>
          </a:p>
          <a:p>
            <a:pPr marL="742950" indent="-742950">
              <a:buAutoNum type="arabicPeriod" startAt="9"/>
            </a:pPr>
            <a:endParaRPr lang="en-US" sz="4000" dirty="0">
              <a:solidFill>
                <a:srgbClr val="252525"/>
              </a:solidFill>
              <a:latin typeface="Calibri" panose="020F0502020204030204" pitchFamily="34" charset="0"/>
              <a:cs typeface="Calibri" panose="020F0502020204030204" pitchFamily="34" charset="0"/>
            </a:endParaRPr>
          </a:p>
          <a:p>
            <a:pPr marL="742950" indent="-742950">
              <a:buAutoNum type="arabicPeriod" startAt="9"/>
            </a:pPr>
            <a:r>
              <a:rPr lang="en-US" sz="4000" dirty="0">
                <a:solidFill>
                  <a:srgbClr val="252525"/>
                </a:solidFill>
                <a:latin typeface="Calibri" panose="020F0502020204030204" pitchFamily="34" charset="0"/>
                <a:cs typeface="Calibri" panose="020F0502020204030204" pitchFamily="34" charset="0"/>
              </a:rPr>
              <a:t>Help your child learn self-advocacy skills so that they can communicate their needs to their teachers and classmates</a:t>
            </a:r>
          </a:p>
          <a:p>
            <a:pPr marL="742950" indent="-742950">
              <a:buAutoNum type="arabicPeriod" startAt="9"/>
            </a:pPr>
            <a:endParaRPr lang="en-US" sz="4000" dirty="0">
              <a:solidFill>
                <a:srgbClr val="252525"/>
              </a:solidFill>
              <a:latin typeface="Calibri" panose="020F0502020204030204" pitchFamily="34" charset="0"/>
              <a:cs typeface="Calibri" panose="020F0502020204030204" pitchFamily="34" charset="0"/>
            </a:endParaRPr>
          </a:p>
          <a:p>
            <a:pPr marL="742950" indent="-742950">
              <a:buAutoNum type="arabicPeriod" startAt="9"/>
            </a:pPr>
            <a:r>
              <a:rPr lang="en-US" sz="4000" dirty="0">
                <a:solidFill>
                  <a:srgbClr val="252525"/>
                </a:solidFill>
                <a:latin typeface="Calibri" panose="020F0502020204030204" pitchFamily="34" charset="0"/>
                <a:cs typeface="Calibri" panose="020F0502020204030204" pitchFamily="34" charset="0"/>
              </a:rPr>
              <a:t>Seek out professional support, such as counseling or therapy, to help the child 	learn coping mechanisms and to address any related emotional or social issues</a:t>
            </a:r>
          </a:p>
          <a:p>
            <a:pPr marL="742950" indent="-742950">
              <a:buAutoNum type="arabicPeriod" startAt="9"/>
            </a:pPr>
            <a:endParaRPr lang="en-US" sz="4000" dirty="0">
              <a:solidFill>
                <a:srgbClr val="252525"/>
              </a:solidFill>
              <a:latin typeface="Calibri" panose="020F0502020204030204" pitchFamily="34" charset="0"/>
              <a:cs typeface="Calibri" panose="020F0502020204030204" pitchFamily="34" charset="0"/>
            </a:endParaRPr>
          </a:p>
          <a:p>
            <a:pPr marL="742950" indent="-742950">
              <a:buAutoNum type="arabicPeriod" startAt="9"/>
            </a:pPr>
            <a:r>
              <a:rPr lang="en-US" sz="4000" dirty="0">
                <a:solidFill>
                  <a:srgbClr val="252525"/>
                </a:solidFill>
                <a:latin typeface="Calibri" panose="020F0502020204030204" pitchFamily="34" charset="0"/>
                <a:cs typeface="Calibri" panose="020F0502020204030204" pitchFamily="34" charset="0"/>
              </a:rPr>
              <a:t>Understand your child’s timings and work with that</a:t>
            </a:r>
          </a:p>
          <a:p>
            <a:pPr marL="742950" indent="-742950">
              <a:buAutoNum type="arabicPeriod" startAt="9"/>
            </a:pPr>
            <a:endParaRPr lang="en-US" sz="4000" dirty="0">
              <a:solidFill>
                <a:srgbClr val="252525"/>
              </a:solidFill>
              <a:latin typeface="Calibri" panose="020F0502020204030204" pitchFamily="34" charset="0"/>
              <a:cs typeface="Calibri" panose="020F0502020204030204" pitchFamily="34" charset="0"/>
            </a:endParaRPr>
          </a:p>
          <a:p>
            <a:pPr marL="742950" indent="-742950">
              <a:buAutoNum type="arabicPeriod" startAt="9"/>
            </a:pPr>
            <a:r>
              <a:rPr lang="en-US" sz="4000" dirty="0">
                <a:latin typeface="Calibri" panose="020F0502020204030204" pitchFamily="34" charset="0"/>
                <a:cs typeface="Calibri" panose="020F0502020204030204" pitchFamily="34" charset="0"/>
              </a:rPr>
              <a:t>Be their champion!</a:t>
            </a:r>
            <a:endParaRPr lang="en-US" sz="4000" dirty="0"/>
          </a:p>
          <a:p>
            <a:pPr>
              <a:buFont typeface="Arial"/>
              <a:buChar char="•"/>
            </a:pPr>
            <a:endParaRPr lang="en-US" sz="3700" dirty="0">
              <a:solidFill>
                <a:srgbClr val="252525"/>
              </a:solidFill>
            </a:endParaRPr>
          </a:p>
          <a:p>
            <a:pPr>
              <a:buFont typeface="Arial"/>
              <a:buChar char="•"/>
            </a:pPr>
            <a:endParaRPr lang="en-US" sz="3700" dirty="0">
              <a:solidFill>
                <a:srgbClr val="252525"/>
              </a:solidFill>
            </a:endParaRPr>
          </a:p>
        </p:txBody>
      </p:sp>
      <p:pic>
        <p:nvPicPr>
          <p:cNvPr id="3" name="Picture 2">
            <a:extLst>
              <a:ext uri="{FF2B5EF4-FFF2-40B4-BE49-F238E27FC236}">
                <a16:creationId xmlns:a16="http://schemas.microsoft.com/office/drawing/2014/main" id="{F64A6BC9-D50A-F3F9-B2F7-F70D0749A2B9}"/>
              </a:ext>
            </a:extLst>
          </p:cNvPr>
          <p:cNvPicPr>
            <a:picLocks noChangeAspect="1"/>
          </p:cNvPicPr>
          <p:nvPr/>
        </p:nvPicPr>
        <p:blipFill>
          <a:blip r:embed="rId3"/>
          <a:stretch>
            <a:fillRect/>
          </a:stretch>
        </p:blipFill>
        <p:spPr>
          <a:xfrm>
            <a:off x="20850978" y="0"/>
            <a:ext cx="2898022" cy="2898022"/>
          </a:xfrm>
          <a:prstGeom prst="rect">
            <a:avLst/>
          </a:prstGeom>
        </p:spPr>
      </p:pic>
      <p:sp>
        <p:nvSpPr>
          <p:cNvPr id="4" name="TextBox 3">
            <a:extLst>
              <a:ext uri="{FF2B5EF4-FFF2-40B4-BE49-F238E27FC236}">
                <a16:creationId xmlns:a16="http://schemas.microsoft.com/office/drawing/2014/main" id="{BDA3D5EC-21CE-3E5C-3FDB-CF24C8BE6C12}"/>
              </a:ext>
            </a:extLst>
          </p:cNvPr>
          <p:cNvSpPr txBox="1"/>
          <p:nvPr/>
        </p:nvSpPr>
        <p:spPr>
          <a:xfrm>
            <a:off x="278294" y="296616"/>
            <a:ext cx="23470706" cy="923330"/>
          </a:xfrm>
          <a:prstGeom prst="rect">
            <a:avLst/>
          </a:prstGeom>
          <a:noFill/>
        </p:spPr>
        <p:txBody>
          <a:bodyPr wrap="square" rtlCol="0">
            <a:spAutoFit/>
          </a:bodyPr>
          <a:lstStyle/>
          <a:p>
            <a:r>
              <a:rPr lang="en-ZA" sz="5400" b="1" dirty="0">
                <a:solidFill>
                  <a:srgbClr val="0070C0"/>
                </a:solidFill>
              </a:rPr>
              <a:t>TIPS FOR PARENTS TO SUPPORT THEIR ADHD SCHOOLCHILDREN</a:t>
            </a:r>
          </a:p>
        </p:txBody>
      </p:sp>
      <p:pic>
        <p:nvPicPr>
          <p:cNvPr id="6" name="Picture 5">
            <a:extLst>
              <a:ext uri="{FF2B5EF4-FFF2-40B4-BE49-F238E27FC236}">
                <a16:creationId xmlns:a16="http://schemas.microsoft.com/office/drawing/2014/main" id="{67BD6A6D-3B36-DF30-AAAD-198B49955AD2}"/>
              </a:ext>
            </a:extLst>
          </p:cNvPr>
          <p:cNvPicPr>
            <a:picLocks noChangeAspect="1"/>
          </p:cNvPicPr>
          <p:nvPr/>
        </p:nvPicPr>
        <p:blipFill>
          <a:blip r:embed="rId4"/>
          <a:stretch>
            <a:fillRect/>
          </a:stretch>
        </p:blipFill>
        <p:spPr>
          <a:xfrm>
            <a:off x="14744214" y="9899346"/>
            <a:ext cx="8941286" cy="5588304"/>
          </a:xfrm>
          <a:prstGeom prst="rect">
            <a:avLst/>
          </a:prstGeom>
        </p:spPr>
      </p:pic>
    </p:spTree>
    <p:extLst>
      <p:ext uri="{BB962C8B-B14F-4D97-AF65-F5344CB8AC3E}">
        <p14:creationId xmlns:p14="http://schemas.microsoft.com/office/powerpoint/2010/main" val="1358057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4A6BC9-D50A-F3F9-B2F7-F70D0749A2B9}"/>
              </a:ext>
            </a:extLst>
          </p:cNvPr>
          <p:cNvPicPr>
            <a:picLocks noChangeAspect="1"/>
          </p:cNvPicPr>
          <p:nvPr/>
        </p:nvPicPr>
        <p:blipFill>
          <a:blip r:embed="rId3"/>
          <a:stretch>
            <a:fillRect/>
          </a:stretch>
        </p:blipFill>
        <p:spPr>
          <a:xfrm>
            <a:off x="20850978" y="0"/>
            <a:ext cx="2898022" cy="2898022"/>
          </a:xfrm>
          <a:prstGeom prst="rect">
            <a:avLst/>
          </a:prstGeom>
        </p:spPr>
      </p:pic>
      <p:sp>
        <p:nvSpPr>
          <p:cNvPr id="4" name="TextBox 3">
            <a:extLst>
              <a:ext uri="{FF2B5EF4-FFF2-40B4-BE49-F238E27FC236}">
                <a16:creationId xmlns:a16="http://schemas.microsoft.com/office/drawing/2014/main" id="{BDA3D5EC-21CE-3E5C-3FDB-CF24C8BE6C12}"/>
              </a:ext>
            </a:extLst>
          </p:cNvPr>
          <p:cNvSpPr txBox="1"/>
          <p:nvPr/>
        </p:nvSpPr>
        <p:spPr>
          <a:xfrm>
            <a:off x="278294" y="296616"/>
            <a:ext cx="23470706" cy="923330"/>
          </a:xfrm>
          <a:prstGeom prst="rect">
            <a:avLst/>
          </a:prstGeom>
          <a:noFill/>
        </p:spPr>
        <p:txBody>
          <a:bodyPr wrap="square" rtlCol="0">
            <a:spAutoFit/>
          </a:bodyPr>
          <a:lstStyle/>
          <a:p>
            <a:r>
              <a:rPr lang="en-ZA" sz="5400" b="1" dirty="0">
                <a:solidFill>
                  <a:srgbClr val="0070C0"/>
                </a:solidFill>
              </a:rPr>
              <a:t>ORGANISING SCHOOL SPACE</a:t>
            </a:r>
          </a:p>
        </p:txBody>
      </p:sp>
      <p:pic>
        <p:nvPicPr>
          <p:cNvPr id="5" name="Picture 4">
            <a:extLst>
              <a:ext uri="{FF2B5EF4-FFF2-40B4-BE49-F238E27FC236}">
                <a16:creationId xmlns:a16="http://schemas.microsoft.com/office/drawing/2014/main" id="{4775C3C5-D7EE-5880-F0DF-2AA7148217C2}"/>
              </a:ext>
            </a:extLst>
          </p:cNvPr>
          <p:cNvPicPr>
            <a:picLocks noChangeAspect="1"/>
          </p:cNvPicPr>
          <p:nvPr/>
        </p:nvPicPr>
        <p:blipFill>
          <a:blip r:embed="rId4"/>
          <a:stretch>
            <a:fillRect/>
          </a:stretch>
        </p:blipFill>
        <p:spPr>
          <a:xfrm>
            <a:off x="2954598" y="1597930"/>
            <a:ext cx="18118098" cy="13609839"/>
          </a:xfrm>
          <a:prstGeom prst="rect">
            <a:avLst/>
          </a:prstGeom>
        </p:spPr>
      </p:pic>
    </p:spTree>
    <p:extLst>
      <p:ext uri="{BB962C8B-B14F-4D97-AF65-F5344CB8AC3E}">
        <p14:creationId xmlns:p14="http://schemas.microsoft.com/office/powerpoint/2010/main" val="1438500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A3D5EC-21CE-3E5C-3FDB-CF24C8BE6C12}"/>
              </a:ext>
            </a:extLst>
          </p:cNvPr>
          <p:cNvSpPr txBox="1"/>
          <p:nvPr/>
        </p:nvSpPr>
        <p:spPr>
          <a:xfrm>
            <a:off x="278294" y="296616"/>
            <a:ext cx="23470706" cy="923330"/>
          </a:xfrm>
          <a:prstGeom prst="rect">
            <a:avLst/>
          </a:prstGeom>
          <a:noFill/>
        </p:spPr>
        <p:txBody>
          <a:bodyPr wrap="square" rtlCol="0">
            <a:spAutoFit/>
          </a:bodyPr>
          <a:lstStyle/>
          <a:p>
            <a:r>
              <a:rPr lang="en-ZA" sz="5400" b="1" dirty="0">
                <a:solidFill>
                  <a:srgbClr val="0070C0"/>
                </a:solidFill>
              </a:rPr>
              <a:t>ORGANISING HOME SPACE</a:t>
            </a:r>
          </a:p>
        </p:txBody>
      </p:sp>
      <p:pic>
        <p:nvPicPr>
          <p:cNvPr id="2" name="Picture 1">
            <a:extLst>
              <a:ext uri="{FF2B5EF4-FFF2-40B4-BE49-F238E27FC236}">
                <a16:creationId xmlns:a16="http://schemas.microsoft.com/office/drawing/2014/main" id="{1B1555E7-D5BA-B397-E06A-1F44FE3467F9}"/>
              </a:ext>
            </a:extLst>
          </p:cNvPr>
          <p:cNvPicPr>
            <a:picLocks noChangeAspect="1"/>
          </p:cNvPicPr>
          <p:nvPr/>
        </p:nvPicPr>
        <p:blipFill>
          <a:blip r:embed="rId3"/>
          <a:stretch>
            <a:fillRect/>
          </a:stretch>
        </p:blipFill>
        <p:spPr>
          <a:xfrm>
            <a:off x="1631950" y="1828445"/>
            <a:ext cx="20485100" cy="13145209"/>
          </a:xfrm>
          <a:prstGeom prst="rect">
            <a:avLst/>
          </a:prstGeom>
        </p:spPr>
      </p:pic>
      <p:pic>
        <p:nvPicPr>
          <p:cNvPr id="3" name="Picture 2">
            <a:extLst>
              <a:ext uri="{FF2B5EF4-FFF2-40B4-BE49-F238E27FC236}">
                <a16:creationId xmlns:a16="http://schemas.microsoft.com/office/drawing/2014/main" id="{F64A6BC9-D50A-F3F9-B2F7-F70D0749A2B9}"/>
              </a:ext>
            </a:extLst>
          </p:cNvPr>
          <p:cNvPicPr>
            <a:picLocks noChangeAspect="1"/>
          </p:cNvPicPr>
          <p:nvPr/>
        </p:nvPicPr>
        <p:blipFill>
          <a:blip r:embed="rId4"/>
          <a:stretch>
            <a:fillRect/>
          </a:stretch>
        </p:blipFill>
        <p:spPr>
          <a:xfrm>
            <a:off x="18961100" y="11677650"/>
            <a:ext cx="2898022" cy="2898022"/>
          </a:xfrm>
          <a:prstGeom prst="rect">
            <a:avLst/>
          </a:prstGeom>
        </p:spPr>
      </p:pic>
    </p:spTree>
    <p:extLst>
      <p:ext uri="{BB962C8B-B14F-4D97-AF65-F5344CB8AC3E}">
        <p14:creationId xmlns:p14="http://schemas.microsoft.com/office/powerpoint/2010/main" val="3217326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D4BC6-2DA1-2ECC-EEAB-28038398041E}"/>
              </a:ext>
            </a:extLst>
          </p:cNvPr>
          <p:cNvPicPr>
            <a:picLocks noChangeAspect="1"/>
          </p:cNvPicPr>
          <p:nvPr/>
        </p:nvPicPr>
        <p:blipFill>
          <a:blip r:embed="rId2"/>
          <a:stretch>
            <a:fillRect/>
          </a:stretch>
        </p:blipFill>
        <p:spPr>
          <a:xfrm>
            <a:off x="8551994" y="4346839"/>
            <a:ext cx="6645011" cy="6645011"/>
          </a:xfrm>
          <a:prstGeom prst="rect">
            <a:avLst/>
          </a:prstGeom>
        </p:spPr>
      </p:pic>
      <p:sp>
        <p:nvSpPr>
          <p:cNvPr id="2" name="Title 1">
            <a:extLst>
              <a:ext uri="{FF2B5EF4-FFF2-40B4-BE49-F238E27FC236}">
                <a16:creationId xmlns:a16="http://schemas.microsoft.com/office/drawing/2014/main" id="{3EB4E3A1-D45A-7C90-3A88-B366E4D6BF84}"/>
              </a:ext>
            </a:extLst>
          </p:cNvPr>
          <p:cNvSpPr>
            <a:spLocks noGrp="1"/>
          </p:cNvSpPr>
          <p:nvPr>
            <p:ph type="title"/>
          </p:nvPr>
        </p:nvSpPr>
        <p:spPr>
          <a:xfrm>
            <a:off x="2806700" y="857250"/>
            <a:ext cx="13030200" cy="3235960"/>
          </a:xfrm>
        </p:spPr>
        <p:txBody>
          <a:bodyPr/>
          <a:lstStyle/>
          <a:p>
            <a:r>
              <a:rPr lang="en-ZA" dirty="0"/>
              <a:t>Final thoughts …</a:t>
            </a:r>
          </a:p>
        </p:txBody>
      </p:sp>
      <p:sp>
        <p:nvSpPr>
          <p:cNvPr id="3" name="TextBox 2">
            <a:extLst>
              <a:ext uri="{FF2B5EF4-FFF2-40B4-BE49-F238E27FC236}">
                <a16:creationId xmlns:a16="http://schemas.microsoft.com/office/drawing/2014/main" id="{66F654FE-D4FB-E1FF-52D3-FC312931D54F}"/>
              </a:ext>
            </a:extLst>
          </p:cNvPr>
          <p:cNvSpPr txBox="1"/>
          <p:nvPr/>
        </p:nvSpPr>
        <p:spPr>
          <a:xfrm>
            <a:off x="1739900" y="11017250"/>
            <a:ext cx="21412200" cy="5994400"/>
          </a:xfrm>
          <a:prstGeom prst="rect">
            <a:avLst/>
          </a:prstGeom>
        </p:spPr>
        <p:txBody>
          <a:bodyPr rtlCol="0" anchor="t"/>
          <a:lstStyle/>
          <a:p>
            <a:pPr algn="l"/>
            <a:endParaRPr lang="en-US" sz="4000" dirty="0"/>
          </a:p>
          <a:p>
            <a:r>
              <a:rPr lang="en-US" sz="4000" dirty="0">
                <a:solidFill>
                  <a:srgbClr val="252525"/>
                </a:solidFill>
                <a:latin typeface="Calibri" panose="020F0502020204030204" pitchFamily="34" charset="0"/>
                <a:cs typeface="Calibri" panose="020F0502020204030204" pitchFamily="34" charset="0"/>
              </a:rPr>
              <a:t>Life with ADHD can feel complex and challenging. Coaching brings increased awareness and skills development that greatly eases ADHD challenges resulting in reduced anxiety levels and a happier life. </a:t>
            </a:r>
          </a:p>
          <a:p>
            <a:endParaRPr lang="en-US" sz="4000" dirty="0">
              <a:solidFill>
                <a:srgbClr val="252525"/>
              </a:solidFill>
              <a:latin typeface="Calibri" panose="020F0502020204030204" pitchFamily="34" charset="0"/>
              <a:cs typeface="Calibri" panose="020F0502020204030204" pitchFamily="34" charset="0"/>
            </a:endParaRPr>
          </a:p>
          <a:p>
            <a:r>
              <a:rPr lang="en-US" sz="4000" dirty="0">
                <a:solidFill>
                  <a:srgbClr val="252525"/>
                </a:solidFill>
                <a:latin typeface="Calibri" panose="020F0502020204030204" pitchFamily="34" charset="0"/>
                <a:cs typeface="Calibri" panose="020F0502020204030204" pitchFamily="34" charset="0"/>
              </a:rPr>
              <a:t>Thank you for joining our support group and I hope that these tips will help you navigate the complexities that ADHD can bring.</a:t>
            </a:r>
            <a:endParaRPr lang="en-US" sz="4000" dirty="0">
              <a:solidFill>
                <a:srgbClr val="252525"/>
              </a:solidFill>
            </a:endParaRPr>
          </a:p>
        </p:txBody>
      </p:sp>
    </p:spTree>
    <p:extLst>
      <p:ext uri="{BB962C8B-B14F-4D97-AF65-F5344CB8AC3E}">
        <p14:creationId xmlns:p14="http://schemas.microsoft.com/office/powerpoint/2010/main" val="2277905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D17B12-5215-45A9-AEE2-3221538BE143}"/>
              </a:ext>
            </a:extLst>
          </p:cNvPr>
          <p:cNvPicPr>
            <a:picLocks noChangeAspect="1"/>
          </p:cNvPicPr>
          <p:nvPr/>
        </p:nvPicPr>
        <p:blipFill>
          <a:blip r:embed="rId2"/>
          <a:stretch>
            <a:fillRect/>
          </a:stretch>
        </p:blipFill>
        <p:spPr>
          <a:xfrm>
            <a:off x="8788398" y="6343650"/>
            <a:ext cx="6172200" cy="6172200"/>
          </a:xfrm>
          <a:prstGeom prst="rect">
            <a:avLst/>
          </a:prstGeom>
        </p:spPr>
      </p:pic>
      <p:sp>
        <p:nvSpPr>
          <p:cNvPr id="4" name="Rectangle 2">
            <a:extLst>
              <a:ext uri="{FF2B5EF4-FFF2-40B4-BE49-F238E27FC236}">
                <a16:creationId xmlns:a16="http://schemas.microsoft.com/office/drawing/2014/main" id="{6107F878-3EC8-4501-B613-9AF26770BC84}"/>
              </a:ext>
            </a:extLst>
          </p:cNvPr>
          <p:cNvSpPr>
            <a:spLocks noChangeArrowheads="1"/>
          </p:cNvSpPr>
          <p:nvPr/>
        </p:nvSpPr>
        <p:spPr bwMode="auto">
          <a:xfrm>
            <a:off x="6362732" y="12459156"/>
            <a:ext cx="11023532" cy="3257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78118" tIns="89059" rIns="178118" bIns="89059" numCol="1" anchor="ctr" anchorCtr="0" compatLnSpc="1">
            <a:prstTxWarp prst="textNoShape">
              <a:avLst/>
            </a:prstTxWarp>
            <a:spAutoFit/>
          </a:bodyPr>
          <a:lstStyle/>
          <a:p>
            <a:pPr algn="ctr" defTabSz="1781160" eaLnBrk="0" fontAlgn="base" hangingPunct="0">
              <a:spcBef>
                <a:spcPct val="0"/>
              </a:spcBef>
              <a:spcAft>
                <a:spcPct val="0"/>
              </a:spcAft>
            </a:pPr>
            <a:r>
              <a:rPr lang="en-ZA" altLang="en-US" sz="4000" b="1" dirty="0">
                <a:solidFill>
                  <a:srgbClr val="231F20"/>
                </a:solidFill>
                <a:cs typeface="Times New Roman" panose="02020603050405020304" pitchFamily="18" charset="0"/>
              </a:rPr>
              <a:t>YOU CAN FIND US AT:</a:t>
            </a:r>
          </a:p>
          <a:p>
            <a:pPr marL="556612" indent="-556612" algn="ctr" defTabSz="1781160" eaLnBrk="0" fontAlgn="base" hangingPunct="0">
              <a:spcBef>
                <a:spcPct val="0"/>
              </a:spcBef>
              <a:spcAft>
                <a:spcPct val="0"/>
              </a:spcAft>
              <a:buFont typeface="Arial" panose="020B0604020202020204" pitchFamily="34" charset="0"/>
              <a:buChar char="•"/>
            </a:pPr>
            <a:r>
              <a:rPr lang="en-ZA" altLang="en-US" sz="4000" dirty="0">
                <a:solidFill>
                  <a:srgbClr val="231F20"/>
                </a:solidFill>
                <a:cs typeface="Times New Roman" panose="02020603050405020304" pitchFamily="18" charset="0"/>
                <a:hlinkClick r:id="rId3">
                  <a:extLst>
                    <a:ext uri="{A12FA001-AC4F-418D-AE19-62706E023703}">
                      <ahyp:hlinkClr xmlns:ahyp="http://schemas.microsoft.com/office/drawing/2018/hyperlinkcolor" val="tx"/>
                    </a:ext>
                  </a:extLst>
                </a:hlinkClick>
              </a:rPr>
              <a:t>https://www.instagram.com/the.school.of.life/</a:t>
            </a:r>
            <a:endParaRPr lang="en-ZA" altLang="en-US" sz="4000" dirty="0">
              <a:solidFill>
                <a:srgbClr val="231F20"/>
              </a:solidFill>
              <a:cs typeface="Times New Roman" panose="02020603050405020304" pitchFamily="18" charset="0"/>
            </a:endParaRPr>
          </a:p>
          <a:p>
            <a:pPr marL="556612" indent="-556612" algn="ctr" defTabSz="1781160" eaLnBrk="0" fontAlgn="base" hangingPunct="0">
              <a:spcBef>
                <a:spcPct val="0"/>
              </a:spcBef>
              <a:spcAft>
                <a:spcPct val="0"/>
              </a:spcAft>
              <a:buFont typeface="Arial" panose="020B0604020202020204" pitchFamily="34" charset="0"/>
              <a:buChar char="•"/>
            </a:pPr>
            <a:r>
              <a:rPr lang="en-ZA" altLang="en-US" sz="4000" dirty="0">
                <a:solidFill>
                  <a:srgbClr val="231F20"/>
                </a:solidFill>
                <a:cs typeface="Times New Roman" panose="02020603050405020304" pitchFamily="18" charset="0"/>
                <a:hlinkClick r:id="rId4">
                  <a:extLst>
                    <a:ext uri="{A12FA001-AC4F-418D-AE19-62706E023703}">
                      <ahyp:hlinkClr xmlns:ahyp="http://schemas.microsoft.com/office/drawing/2018/hyperlinkcolor" val="tx"/>
                    </a:ext>
                  </a:extLst>
                </a:hlinkClick>
              </a:rPr>
              <a:t>https://www.facebook.com/theschooloflifeza</a:t>
            </a:r>
            <a:endParaRPr lang="en-ZA" altLang="en-US" sz="4000" dirty="0">
              <a:solidFill>
                <a:srgbClr val="231F20"/>
              </a:solidFill>
              <a:cs typeface="Times New Roman" panose="02020603050405020304" pitchFamily="18" charset="0"/>
            </a:endParaRPr>
          </a:p>
          <a:p>
            <a:pPr marL="556612" indent="-556612" algn="ctr" defTabSz="1781160" eaLnBrk="0" fontAlgn="base" hangingPunct="0">
              <a:spcBef>
                <a:spcPct val="0"/>
              </a:spcBef>
              <a:spcAft>
                <a:spcPct val="0"/>
              </a:spcAft>
              <a:buFont typeface="Arial" panose="020B0604020202020204" pitchFamily="34" charset="0"/>
              <a:buChar char="•"/>
            </a:pPr>
            <a:r>
              <a:rPr lang="en-ZA" altLang="en-US" sz="4000" dirty="0">
                <a:solidFill>
                  <a:srgbClr val="231F20"/>
                </a:solidFill>
                <a:cs typeface="Times New Roman" panose="02020603050405020304" pitchFamily="18" charset="0"/>
                <a:hlinkClick r:id="rId5">
                  <a:extLst>
                    <a:ext uri="{A12FA001-AC4F-418D-AE19-62706E023703}">
                      <ahyp:hlinkClr xmlns:ahyp="http://schemas.microsoft.com/office/drawing/2018/hyperlinkcolor" val="tx"/>
                    </a:ext>
                  </a:extLst>
                </a:hlinkClick>
              </a:rPr>
              <a:t>https://www.theschooloflife.org.za/</a:t>
            </a:r>
            <a:endParaRPr lang="en-ZA" altLang="en-US" sz="4000" dirty="0">
              <a:solidFill>
                <a:srgbClr val="231F20"/>
              </a:solidFill>
              <a:cs typeface="Times New Roman" panose="02020603050405020304" pitchFamily="18" charset="0"/>
            </a:endParaRPr>
          </a:p>
          <a:p>
            <a:pPr defTabSz="1781160" eaLnBrk="0" fontAlgn="base" hangingPunct="0">
              <a:spcBef>
                <a:spcPct val="0"/>
              </a:spcBef>
              <a:spcAft>
                <a:spcPct val="0"/>
              </a:spcAft>
            </a:pPr>
            <a:endParaRPr lang="en-ZA" altLang="en-US" sz="4000" dirty="0">
              <a:latin typeface="Arial" panose="020B0604020202020204" pitchFamily="34" charset="0"/>
            </a:endParaRPr>
          </a:p>
        </p:txBody>
      </p:sp>
      <p:graphicFrame>
        <p:nvGraphicFramePr>
          <p:cNvPr id="3" name="Table 4">
            <a:extLst>
              <a:ext uri="{FF2B5EF4-FFF2-40B4-BE49-F238E27FC236}">
                <a16:creationId xmlns:a16="http://schemas.microsoft.com/office/drawing/2014/main" id="{BA207571-1984-F858-CD6B-705C2421091C}"/>
              </a:ext>
            </a:extLst>
          </p:cNvPr>
          <p:cNvGraphicFramePr>
            <a:graphicFrameLocks noGrp="1"/>
          </p:cNvGraphicFramePr>
          <p:nvPr>
            <p:extLst>
              <p:ext uri="{D42A27DB-BD31-4B8C-83A1-F6EECF244321}">
                <p14:modId xmlns:p14="http://schemas.microsoft.com/office/powerpoint/2010/main" val="3831294918"/>
              </p:ext>
            </p:extLst>
          </p:nvPr>
        </p:nvGraphicFramePr>
        <p:xfrm>
          <a:off x="4406898" y="552450"/>
          <a:ext cx="14935200" cy="5791200"/>
        </p:xfrm>
        <a:graphic>
          <a:graphicData uri="http://schemas.openxmlformats.org/drawingml/2006/table">
            <a:tbl>
              <a:tblPr firstRow="1" bandRow="1">
                <a:tableStyleId>{5C22544A-7EE6-4342-B048-85BDC9FD1C3A}</a:tableStyleId>
              </a:tblPr>
              <a:tblGrid>
                <a:gridCol w="7467600">
                  <a:extLst>
                    <a:ext uri="{9D8B030D-6E8A-4147-A177-3AD203B41FA5}">
                      <a16:colId xmlns:a16="http://schemas.microsoft.com/office/drawing/2014/main" val="199907060"/>
                    </a:ext>
                  </a:extLst>
                </a:gridCol>
                <a:gridCol w="7467600">
                  <a:extLst>
                    <a:ext uri="{9D8B030D-6E8A-4147-A177-3AD203B41FA5}">
                      <a16:colId xmlns:a16="http://schemas.microsoft.com/office/drawing/2014/main" val="2735059892"/>
                    </a:ext>
                  </a:extLst>
                </a:gridCol>
              </a:tblGrid>
              <a:tr h="370840">
                <a:tc gridSpan="2">
                  <a:txBody>
                    <a:bodyPr/>
                    <a:lstStyle/>
                    <a:p>
                      <a:pPr algn="ctr"/>
                      <a:r>
                        <a:rPr lang="en-ZA" altLang="en-US" sz="4800" b="1" dirty="0">
                          <a:solidFill>
                            <a:srgbClr val="231F20"/>
                          </a:solidFill>
                          <a:cs typeface="Times New Roman" panose="02020603050405020304" pitchFamily="18" charset="0"/>
                        </a:rPr>
                        <a:t>THE SCHOOL OF LIFE OFFERS:</a:t>
                      </a:r>
                      <a:endParaRPr lang="en-ZA" dirty="0"/>
                    </a:p>
                  </a:txBody>
                  <a:tcPr/>
                </a:tc>
                <a:tc hMerge="1">
                  <a:txBody>
                    <a:bodyPr/>
                    <a:lstStyle/>
                    <a:p>
                      <a:endParaRPr lang="en-ZA" dirty="0"/>
                    </a:p>
                  </a:txBody>
                  <a:tcPr/>
                </a:tc>
                <a:extLst>
                  <a:ext uri="{0D108BD9-81ED-4DB2-BD59-A6C34878D82A}">
                    <a16:rowId xmlns:a16="http://schemas.microsoft.com/office/drawing/2014/main" val="3350363064"/>
                  </a:ext>
                </a:extLst>
              </a:tr>
              <a:tr h="370840">
                <a:tc>
                  <a:txBody>
                    <a:bodyPr/>
                    <a:lstStyle/>
                    <a:p>
                      <a:pPr marL="556612" marR="0" lvl="0" indent="-556612" algn="l" defTabSz="178116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ZA" altLang="en-US" sz="40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Life Skills Coaching, </a:t>
                      </a:r>
                    </a:p>
                    <a:p>
                      <a:pPr marL="556612" marR="0" lvl="0" indent="-556612" algn="l" defTabSz="178116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ZA" altLang="en-US" sz="40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Life Skills Coach Training Course</a:t>
                      </a:r>
                    </a:p>
                    <a:p>
                      <a:pPr marL="556612" marR="0" lvl="0" indent="-556612" algn="l" defTabSz="178116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ZA" altLang="en-US" sz="40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Life Skills Workshops</a:t>
                      </a:r>
                    </a:p>
                    <a:p>
                      <a:pPr marL="556612" marR="0" lvl="0" indent="-556612" algn="l" defTabSz="178116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ZA" altLang="en-US" sz="40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Presentations</a:t>
                      </a:r>
                    </a:p>
                    <a:p>
                      <a:pPr marL="556612" marR="0" lvl="0" indent="-556612" algn="l" defTabSz="178116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ZA" altLang="en-US" sz="40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Counselling</a:t>
                      </a:r>
                    </a:p>
                    <a:p>
                      <a:pPr marL="556612" marR="0" lvl="0" indent="-556612" algn="l" defTabSz="178116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ZA" altLang="en-US" sz="40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Trauma De-briefing</a:t>
                      </a:r>
                    </a:p>
                  </a:txBody>
                  <a:tcPr/>
                </a:tc>
                <a:tc>
                  <a:txBody>
                    <a:bodyPr/>
                    <a:lstStyle/>
                    <a:p>
                      <a:pPr marL="556612" indent="-556612" defTabSz="1781160" eaLnBrk="0" fontAlgn="base" hangingPunct="0">
                        <a:spcBef>
                          <a:spcPct val="0"/>
                        </a:spcBef>
                        <a:spcAft>
                          <a:spcPct val="0"/>
                        </a:spcAft>
                        <a:buFont typeface="Arial" panose="020B0604020202020204" pitchFamily="34" charset="0"/>
                        <a:buChar char="•"/>
                      </a:pPr>
                      <a:r>
                        <a:rPr lang="en-ZA" altLang="en-US" sz="4000" dirty="0">
                          <a:solidFill>
                            <a:srgbClr val="231F20"/>
                          </a:solidFill>
                          <a:latin typeface="Calibri" panose="020F0502020204030204" pitchFamily="34" charset="0"/>
                          <a:cs typeface="Calibri" panose="020F0502020204030204" pitchFamily="34" charset="0"/>
                        </a:rPr>
                        <a:t>Business Coaching</a:t>
                      </a:r>
                    </a:p>
                    <a:p>
                      <a:pPr marL="556612" indent="-556612" defTabSz="1781160" eaLnBrk="0" fontAlgn="base" hangingPunct="0">
                        <a:spcBef>
                          <a:spcPct val="0"/>
                        </a:spcBef>
                        <a:spcAft>
                          <a:spcPct val="0"/>
                        </a:spcAft>
                        <a:buFont typeface="Arial" panose="020B0604020202020204" pitchFamily="34" charset="0"/>
                        <a:buChar char="•"/>
                      </a:pPr>
                      <a:r>
                        <a:rPr lang="en-ZA" altLang="en-US" sz="4000" dirty="0">
                          <a:solidFill>
                            <a:srgbClr val="231F20"/>
                          </a:solidFill>
                          <a:latin typeface="Calibri" panose="020F0502020204030204" pitchFamily="34" charset="0"/>
                          <a:cs typeface="Calibri" panose="020F0502020204030204" pitchFamily="34" charset="0"/>
                        </a:rPr>
                        <a:t>Corporate Workshops &amp; Wellness </a:t>
                      </a:r>
                    </a:p>
                    <a:p>
                      <a:pPr marL="556612" indent="-556612" defTabSz="1781160" eaLnBrk="0" fontAlgn="base" hangingPunct="0">
                        <a:spcBef>
                          <a:spcPct val="0"/>
                        </a:spcBef>
                        <a:spcAft>
                          <a:spcPct val="0"/>
                        </a:spcAft>
                        <a:buFont typeface="Arial" panose="020B0604020202020204" pitchFamily="34" charset="0"/>
                        <a:buChar char="•"/>
                      </a:pPr>
                      <a:r>
                        <a:rPr lang="en-ZA" altLang="en-US" sz="4000" dirty="0">
                          <a:solidFill>
                            <a:srgbClr val="231F20"/>
                          </a:solidFill>
                          <a:latin typeface="Calibri" panose="020F0502020204030204" pitchFamily="34" charset="0"/>
                          <a:cs typeface="Calibri" panose="020F0502020204030204" pitchFamily="34" charset="0"/>
                        </a:rPr>
                        <a:t>Character Education Curriculum</a:t>
                      </a:r>
                    </a:p>
                    <a:p>
                      <a:pPr marL="556612" indent="-556612" defTabSz="1781160" eaLnBrk="0" fontAlgn="base" hangingPunct="0">
                        <a:spcBef>
                          <a:spcPct val="0"/>
                        </a:spcBef>
                        <a:spcAft>
                          <a:spcPct val="0"/>
                        </a:spcAft>
                        <a:buFont typeface="Arial" panose="020B0604020202020204" pitchFamily="34" charset="0"/>
                        <a:buChar char="•"/>
                      </a:pPr>
                      <a:r>
                        <a:rPr lang="en-ZA" altLang="en-US" sz="4000" dirty="0">
                          <a:solidFill>
                            <a:srgbClr val="231F20"/>
                          </a:solidFill>
                          <a:latin typeface="Calibri" panose="020F0502020204030204" pitchFamily="34" charset="0"/>
                          <a:cs typeface="Calibri" panose="020F0502020204030204" pitchFamily="34" charset="0"/>
                        </a:rPr>
                        <a:t>ADHD &amp; ASD Support Group</a:t>
                      </a:r>
                    </a:p>
                    <a:p>
                      <a:pPr marL="556612" indent="-556612">
                        <a:buFont typeface="Arial" panose="020B0604020202020204" pitchFamily="34" charset="0"/>
                        <a:buChar char="•"/>
                      </a:pPr>
                      <a:r>
                        <a:rPr lang="en-ZA" altLang="en-US" sz="4000" dirty="0">
                          <a:solidFill>
                            <a:srgbClr val="231F20"/>
                          </a:solidFill>
                          <a:latin typeface="Calibri" panose="020F0502020204030204" pitchFamily="34" charset="0"/>
                          <a:cs typeface="Calibri" panose="020F0502020204030204" pitchFamily="34" charset="0"/>
                        </a:rPr>
                        <a:t>ADHD &amp; ASD Coaching</a:t>
                      </a:r>
                    </a:p>
                    <a:p>
                      <a:pPr marL="556612" indent="-556612">
                        <a:buFont typeface="Arial" panose="020B0604020202020204" pitchFamily="34" charset="0"/>
                        <a:buChar char="•"/>
                      </a:pPr>
                      <a:r>
                        <a:rPr lang="en-ZA" altLang="en-US" sz="4000" dirty="0">
                          <a:solidFill>
                            <a:srgbClr val="231F20"/>
                          </a:solidFill>
                          <a:latin typeface="Calibri" panose="020F0502020204030204" pitchFamily="34" charset="0"/>
                          <a:cs typeface="Calibri" panose="020F0502020204030204" pitchFamily="34" charset="0"/>
                        </a:rPr>
                        <a:t>Talks</a:t>
                      </a:r>
                    </a:p>
                    <a:p>
                      <a:endParaRPr lang="en-ZA" sz="4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570155906"/>
                  </a:ext>
                </a:extLst>
              </a:tr>
            </a:tbl>
          </a:graphicData>
        </a:graphic>
      </p:graphicFrame>
    </p:spTree>
    <p:extLst>
      <p:ext uri="{BB962C8B-B14F-4D97-AF65-F5344CB8AC3E}">
        <p14:creationId xmlns:p14="http://schemas.microsoft.com/office/powerpoint/2010/main" val="544376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8A1BA-9AF6-C88D-FEFB-27F955EA1CAE}"/>
              </a:ext>
            </a:extLst>
          </p:cNvPr>
          <p:cNvSpPr>
            <a:spLocks noGrp="1"/>
          </p:cNvSpPr>
          <p:nvPr>
            <p:ph type="ctrTitle"/>
          </p:nvPr>
        </p:nvSpPr>
        <p:spPr>
          <a:xfrm>
            <a:off x="2578100" y="5586001"/>
            <a:ext cx="19592925" cy="8737092"/>
          </a:xfrm>
        </p:spPr>
        <p:txBody>
          <a:bodyPr/>
          <a:lstStyle/>
          <a:p>
            <a:r>
              <a:rPr lang="en-ZA" dirty="0"/>
              <a:t>So what is ADHD?</a:t>
            </a:r>
          </a:p>
        </p:txBody>
      </p:sp>
      <p:pic>
        <p:nvPicPr>
          <p:cNvPr id="4" name="Picture 3">
            <a:extLst>
              <a:ext uri="{FF2B5EF4-FFF2-40B4-BE49-F238E27FC236}">
                <a16:creationId xmlns:a16="http://schemas.microsoft.com/office/drawing/2014/main" id="{BA2469F2-6CFC-311F-FF88-52F96DCDB355}"/>
              </a:ext>
            </a:extLst>
          </p:cNvPr>
          <p:cNvPicPr>
            <a:picLocks noChangeAspect="1"/>
          </p:cNvPicPr>
          <p:nvPr/>
        </p:nvPicPr>
        <p:blipFill>
          <a:blip r:embed="rId3"/>
          <a:stretch>
            <a:fillRect/>
          </a:stretch>
        </p:blipFill>
        <p:spPr>
          <a:xfrm>
            <a:off x="7473643" y="1331656"/>
            <a:ext cx="8563897" cy="8563897"/>
          </a:xfrm>
          <a:prstGeom prst="rect">
            <a:avLst/>
          </a:prstGeom>
        </p:spPr>
      </p:pic>
    </p:spTree>
    <p:extLst>
      <p:ext uri="{BB962C8B-B14F-4D97-AF65-F5344CB8AC3E}">
        <p14:creationId xmlns:p14="http://schemas.microsoft.com/office/powerpoint/2010/main" val="3615442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3003EC-D9B1-8561-B23D-8F095FB55283}"/>
              </a:ext>
            </a:extLst>
          </p:cNvPr>
          <p:cNvPicPr>
            <a:picLocks noChangeAspect="1"/>
          </p:cNvPicPr>
          <p:nvPr/>
        </p:nvPicPr>
        <p:blipFill>
          <a:blip r:embed="rId3"/>
          <a:stretch>
            <a:fillRect/>
          </a:stretch>
        </p:blipFill>
        <p:spPr>
          <a:xfrm>
            <a:off x="20605092" y="12515850"/>
            <a:ext cx="2898022" cy="2898022"/>
          </a:xfrm>
          <a:prstGeom prst="rect">
            <a:avLst/>
          </a:prstGeom>
        </p:spPr>
      </p:pic>
      <p:sp>
        <p:nvSpPr>
          <p:cNvPr id="4" name="TextBox 3">
            <a:extLst>
              <a:ext uri="{FF2B5EF4-FFF2-40B4-BE49-F238E27FC236}">
                <a16:creationId xmlns:a16="http://schemas.microsoft.com/office/drawing/2014/main" id="{9A859654-8813-053A-5365-41C4C95CE811}"/>
              </a:ext>
            </a:extLst>
          </p:cNvPr>
          <p:cNvSpPr txBox="1"/>
          <p:nvPr/>
        </p:nvSpPr>
        <p:spPr>
          <a:xfrm>
            <a:off x="278294" y="296616"/>
            <a:ext cx="18301806" cy="923330"/>
          </a:xfrm>
          <a:prstGeom prst="rect">
            <a:avLst/>
          </a:prstGeom>
          <a:noFill/>
        </p:spPr>
        <p:txBody>
          <a:bodyPr wrap="square" rtlCol="0">
            <a:spAutoFit/>
          </a:bodyPr>
          <a:lstStyle/>
          <a:p>
            <a:r>
              <a:rPr lang="en-ZA" sz="5400" b="1" dirty="0">
                <a:solidFill>
                  <a:srgbClr val="0070C0"/>
                </a:solidFill>
              </a:rPr>
              <a:t>ADHD SYMPTONS</a:t>
            </a:r>
          </a:p>
        </p:txBody>
      </p:sp>
      <p:sp>
        <p:nvSpPr>
          <p:cNvPr id="5" name="TextBox 4">
            <a:extLst>
              <a:ext uri="{FF2B5EF4-FFF2-40B4-BE49-F238E27FC236}">
                <a16:creationId xmlns:a16="http://schemas.microsoft.com/office/drawing/2014/main" id="{5F99861C-7360-2903-6AC4-25CEB71EB94D}"/>
              </a:ext>
            </a:extLst>
          </p:cNvPr>
          <p:cNvSpPr txBox="1"/>
          <p:nvPr/>
        </p:nvSpPr>
        <p:spPr>
          <a:xfrm>
            <a:off x="2075897" y="2381250"/>
            <a:ext cx="19704603" cy="13379450"/>
          </a:xfrm>
          <a:prstGeom prst="rect">
            <a:avLst/>
          </a:prstGeom>
        </p:spPr>
        <p:txBody>
          <a:bodyPr rtlCol="0" anchor="t"/>
          <a:lstStyle/>
          <a:p>
            <a:r>
              <a:rPr lang="en-US" sz="4000" dirty="0">
                <a:solidFill>
                  <a:srgbClr val="252525"/>
                </a:solidFill>
                <a:latin typeface="Calibri" panose="020F0502020204030204" pitchFamily="34" charset="0"/>
                <a:cs typeface="Calibri" panose="020F0502020204030204" pitchFamily="34" charset="0"/>
              </a:rPr>
              <a:t>ADHD, or Attention Deficit Hyperactivity Disorder, is a neurodevelopmental disorder that affects both children and adults. </a:t>
            </a:r>
          </a:p>
          <a:p>
            <a:endParaRPr lang="en-US" sz="4000" dirty="0">
              <a:solidFill>
                <a:srgbClr val="252525"/>
              </a:solidFill>
              <a:latin typeface="Calibri" panose="020F0502020204030204" pitchFamily="34" charset="0"/>
              <a:cs typeface="Calibri" panose="020F0502020204030204" pitchFamily="34" charset="0"/>
            </a:endParaRPr>
          </a:p>
          <a:p>
            <a:r>
              <a:rPr lang="en-US" sz="4000" dirty="0">
                <a:solidFill>
                  <a:srgbClr val="252525"/>
                </a:solidFill>
                <a:latin typeface="Calibri" panose="020F0502020204030204" pitchFamily="34" charset="0"/>
                <a:cs typeface="Calibri" panose="020F0502020204030204" pitchFamily="34" charset="0"/>
              </a:rPr>
              <a:t>The primary symptoms of ADHD include inattention, hyperactivity, and impulsivity.</a:t>
            </a:r>
          </a:p>
          <a:p>
            <a:endParaRPr lang="en-US" sz="4000" dirty="0">
              <a:solidFill>
                <a:srgbClr val="252525"/>
              </a:solidFill>
              <a:latin typeface="Calibri" panose="020F0502020204030204" pitchFamily="34" charset="0"/>
              <a:cs typeface="Calibri" panose="020F0502020204030204" pitchFamily="34" charset="0"/>
            </a:endParaRPr>
          </a:p>
          <a:p>
            <a:r>
              <a:rPr lang="en-US" sz="4000" dirty="0">
                <a:solidFill>
                  <a:srgbClr val="252525"/>
                </a:solidFill>
                <a:latin typeface="Calibri" panose="020F0502020204030204" pitchFamily="34" charset="0"/>
                <a:cs typeface="Calibri" panose="020F0502020204030204" pitchFamily="34" charset="0"/>
              </a:rPr>
              <a:t>It's worth noting that symptoms of ADHD can vary widely between individuals, and not all people with ADHD will experience all symptoms. Furthermore, the symptoms of ADHD can change over time, and may not always be present in the same way.</a:t>
            </a:r>
          </a:p>
          <a:p>
            <a:endParaRPr lang="en-US" sz="4000" dirty="0">
              <a:latin typeface="Calibri" panose="020F0502020204030204" pitchFamily="34" charset="0"/>
              <a:cs typeface="Calibri" panose="020F0502020204030204" pitchFamily="34" charset="0"/>
            </a:endParaRPr>
          </a:p>
          <a:p>
            <a:r>
              <a:rPr lang="en-US" sz="4000" dirty="0">
                <a:solidFill>
                  <a:srgbClr val="252525"/>
                </a:solidFill>
                <a:latin typeface="Calibri" panose="020F0502020204030204" pitchFamily="34" charset="0"/>
                <a:cs typeface="Calibri" panose="020F0502020204030204" pitchFamily="34" charset="0"/>
              </a:rPr>
              <a:t>Inattention symptoms include:</a:t>
            </a:r>
          </a:p>
          <a:p>
            <a:r>
              <a:rPr lang="en-US" sz="4000" dirty="0">
                <a:latin typeface="Calibri" panose="020F0502020204030204" pitchFamily="34" charset="0"/>
                <a:cs typeface="Calibri" panose="020F0502020204030204" pitchFamily="34" charset="0"/>
              </a:rPr>
              <a:t>  </a:t>
            </a: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Difficulty paying attention to details or making careless mistakes</a:t>
            </a:r>
            <a:endParaRPr lang="en-US" sz="4000" dirty="0">
              <a:latin typeface="Calibri" panose="020F0502020204030204" pitchFamily="34" charset="0"/>
              <a:cs typeface="Calibri" panose="020F0502020204030204" pitchFamily="34" charset="0"/>
            </a:endParaRP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Difficulty maintaining attention for an extended period of time</a:t>
            </a: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Difficulty following through on instructions or completing tasks</a:t>
            </a:r>
            <a:r>
              <a:rPr lang="en-US" sz="4000" dirty="0">
                <a:latin typeface="Calibri" panose="020F0502020204030204" pitchFamily="34" charset="0"/>
                <a:cs typeface="Calibri" panose="020F0502020204030204" pitchFamily="34" charset="0"/>
              </a:rPr>
              <a:t>  </a:t>
            </a: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Difficulty organizing tasks and activities</a:t>
            </a:r>
            <a:r>
              <a:rPr lang="en-US" sz="4000" dirty="0">
                <a:latin typeface="Calibri" panose="020F0502020204030204" pitchFamily="34" charset="0"/>
                <a:cs typeface="Calibri" panose="020F0502020204030204" pitchFamily="34" charset="0"/>
              </a:rPr>
              <a:t>  </a:t>
            </a: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Avoiding tasks that require sustained mental effort</a:t>
            </a:r>
            <a:r>
              <a:rPr lang="en-US" sz="4000" dirty="0">
                <a:latin typeface="Calibri" panose="020F0502020204030204" pitchFamily="34" charset="0"/>
                <a:cs typeface="Calibri" panose="020F0502020204030204" pitchFamily="34" charset="0"/>
              </a:rPr>
              <a:t>  </a:t>
            </a: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Losing things needed for tasks or activities</a:t>
            </a:r>
            <a:r>
              <a:rPr lang="en-US" sz="4000" dirty="0">
                <a:latin typeface="Calibri" panose="020F0502020204030204" pitchFamily="34" charset="0"/>
                <a:cs typeface="Calibri" panose="020F0502020204030204" pitchFamily="34" charset="0"/>
              </a:rPr>
              <a:t>  </a:t>
            </a: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Being easily distracted</a:t>
            </a:r>
            <a:r>
              <a:rPr lang="en-US" sz="4000" dirty="0">
                <a:latin typeface="Calibri" panose="020F0502020204030204" pitchFamily="34" charset="0"/>
                <a:cs typeface="Calibri" panose="020F0502020204030204" pitchFamily="34" charset="0"/>
              </a:rPr>
              <a:t>  </a:t>
            </a: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Forgetting things frequently</a:t>
            </a:r>
          </a:p>
          <a:p>
            <a:endParaRPr lang="en-US" sz="4000" dirty="0"/>
          </a:p>
          <a:p>
            <a:pPr>
              <a:buFont typeface="Arial"/>
              <a:buChar char="•"/>
            </a:pPr>
            <a:endParaRPr lang="en-US" sz="4000" dirty="0">
              <a:solidFill>
                <a:srgbClr val="252525"/>
              </a:solidFill>
            </a:endParaRPr>
          </a:p>
        </p:txBody>
      </p:sp>
    </p:spTree>
    <p:extLst>
      <p:ext uri="{BB962C8B-B14F-4D97-AF65-F5344CB8AC3E}">
        <p14:creationId xmlns:p14="http://schemas.microsoft.com/office/powerpoint/2010/main" val="1061536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3003EC-D9B1-8561-B23D-8F095FB55283}"/>
              </a:ext>
            </a:extLst>
          </p:cNvPr>
          <p:cNvPicPr>
            <a:picLocks noChangeAspect="1"/>
          </p:cNvPicPr>
          <p:nvPr/>
        </p:nvPicPr>
        <p:blipFill>
          <a:blip r:embed="rId2"/>
          <a:stretch>
            <a:fillRect/>
          </a:stretch>
        </p:blipFill>
        <p:spPr>
          <a:xfrm>
            <a:off x="20332700" y="12439650"/>
            <a:ext cx="2898022" cy="2898022"/>
          </a:xfrm>
          <a:prstGeom prst="rect">
            <a:avLst/>
          </a:prstGeom>
        </p:spPr>
      </p:pic>
      <p:sp>
        <p:nvSpPr>
          <p:cNvPr id="4" name="TextBox 3">
            <a:extLst>
              <a:ext uri="{FF2B5EF4-FFF2-40B4-BE49-F238E27FC236}">
                <a16:creationId xmlns:a16="http://schemas.microsoft.com/office/drawing/2014/main" id="{9A859654-8813-053A-5365-41C4C95CE811}"/>
              </a:ext>
            </a:extLst>
          </p:cNvPr>
          <p:cNvSpPr txBox="1"/>
          <p:nvPr/>
        </p:nvSpPr>
        <p:spPr>
          <a:xfrm>
            <a:off x="278294" y="296616"/>
            <a:ext cx="18301806" cy="923330"/>
          </a:xfrm>
          <a:prstGeom prst="rect">
            <a:avLst/>
          </a:prstGeom>
          <a:noFill/>
        </p:spPr>
        <p:txBody>
          <a:bodyPr wrap="square" rtlCol="0">
            <a:spAutoFit/>
          </a:bodyPr>
          <a:lstStyle/>
          <a:p>
            <a:r>
              <a:rPr lang="en-ZA" sz="5400" b="1" dirty="0">
                <a:solidFill>
                  <a:srgbClr val="0070C0"/>
                </a:solidFill>
              </a:rPr>
              <a:t>ADHD SYMPTONS</a:t>
            </a:r>
          </a:p>
        </p:txBody>
      </p:sp>
      <p:sp>
        <p:nvSpPr>
          <p:cNvPr id="5" name="TextBox 4">
            <a:extLst>
              <a:ext uri="{FF2B5EF4-FFF2-40B4-BE49-F238E27FC236}">
                <a16:creationId xmlns:a16="http://schemas.microsoft.com/office/drawing/2014/main" id="{5F99861C-7360-2903-6AC4-25CEB71EB94D}"/>
              </a:ext>
            </a:extLst>
          </p:cNvPr>
          <p:cNvSpPr txBox="1"/>
          <p:nvPr/>
        </p:nvSpPr>
        <p:spPr>
          <a:xfrm>
            <a:off x="6464300" y="2287219"/>
            <a:ext cx="17799603" cy="14217650"/>
          </a:xfrm>
          <a:prstGeom prst="rect">
            <a:avLst/>
          </a:prstGeom>
        </p:spPr>
        <p:txBody>
          <a:bodyPr rtlCol="0" anchor="t"/>
          <a:lstStyle/>
          <a:p>
            <a:r>
              <a:rPr lang="en-US" sz="4000" dirty="0">
                <a:solidFill>
                  <a:srgbClr val="252525"/>
                </a:solidFill>
                <a:latin typeface="Calibri" panose="020F0502020204030204" pitchFamily="34" charset="0"/>
                <a:cs typeface="Calibri" panose="020F0502020204030204" pitchFamily="34" charset="0"/>
              </a:rPr>
              <a:t>Hyperactivity symptoms include:</a:t>
            </a: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Fidgeting or squirming when seated</a:t>
            </a:r>
            <a:endParaRPr lang="en-US" sz="4000" dirty="0">
              <a:latin typeface="Calibri" panose="020F0502020204030204" pitchFamily="34" charset="0"/>
              <a:cs typeface="Calibri" panose="020F0502020204030204" pitchFamily="34" charset="0"/>
            </a:endParaRP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Difficulty remaining seated when required</a:t>
            </a:r>
            <a:endParaRPr lang="en-US" sz="4000" dirty="0">
              <a:latin typeface="Calibri" panose="020F0502020204030204" pitchFamily="34" charset="0"/>
              <a:cs typeface="Calibri" panose="020F0502020204030204" pitchFamily="34" charset="0"/>
            </a:endParaRP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Excessive talking</a:t>
            </a:r>
            <a:r>
              <a:rPr lang="en-US" sz="4000" dirty="0">
                <a:latin typeface="Calibri" panose="020F0502020204030204" pitchFamily="34" charset="0"/>
                <a:cs typeface="Calibri" panose="020F0502020204030204" pitchFamily="34" charset="0"/>
              </a:rPr>
              <a:t>  </a:t>
            </a: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Running or climbing in inappropriate situations</a:t>
            </a:r>
            <a:endParaRPr lang="en-US" sz="4000" dirty="0">
              <a:latin typeface="Calibri" panose="020F0502020204030204" pitchFamily="34" charset="0"/>
              <a:cs typeface="Calibri" panose="020F0502020204030204" pitchFamily="34" charset="0"/>
            </a:endParaRP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Difficulty engaging in quiet activities or leisure activities</a:t>
            </a:r>
            <a:endParaRPr lang="en-US" sz="4000" dirty="0">
              <a:latin typeface="Calibri" panose="020F0502020204030204" pitchFamily="34" charset="0"/>
              <a:cs typeface="Calibri" panose="020F0502020204030204" pitchFamily="34" charset="0"/>
            </a:endParaRP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Being "on the go" or acting as if "driven by a motor"</a:t>
            </a:r>
          </a:p>
          <a:p>
            <a:r>
              <a:rPr lang="en-US" sz="4000" dirty="0">
                <a:latin typeface="Calibri" panose="020F0502020204030204" pitchFamily="34" charset="0"/>
                <a:cs typeface="Calibri" panose="020F0502020204030204" pitchFamily="34" charset="0"/>
              </a:rPr>
              <a:t>  </a:t>
            </a:r>
          </a:p>
          <a:p>
            <a:endParaRPr lang="en-US" sz="4000" dirty="0">
              <a:latin typeface="Calibri" panose="020F0502020204030204" pitchFamily="34" charset="0"/>
              <a:cs typeface="Calibri" panose="020F0502020204030204" pitchFamily="34" charset="0"/>
            </a:endParaRPr>
          </a:p>
          <a:p>
            <a:r>
              <a:rPr lang="en-US" sz="4000" dirty="0">
                <a:solidFill>
                  <a:srgbClr val="252525"/>
                </a:solidFill>
                <a:latin typeface="Calibri" panose="020F0502020204030204" pitchFamily="34" charset="0"/>
                <a:cs typeface="Calibri" panose="020F0502020204030204" pitchFamily="34" charset="0"/>
              </a:rPr>
              <a:t>Impulsivity symptoms include:</a:t>
            </a: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Blurting out answers before questions have been completed</a:t>
            </a:r>
            <a:endParaRPr lang="en-US" sz="4000" dirty="0">
              <a:latin typeface="Calibri" panose="020F0502020204030204" pitchFamily="34" charset="0"/>
              <a:cs typeface="Calibri" panose="020F0502020204030204" pitchFamily="34" charset="0"/>
            </a:endParaRP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Difficulty waiting one's turn</a:t>
            </a:r>
            <a:endParaRPr lang="en-US" sz="4000" dirty="0">
              <a:latin typeface="Calibri" panose="020F0502020204030204" pitchFamily="34" charset="0"/>
              <a:cs typeface="Calibri" panose="020F0502020204030204" pitchFamily="34" charset="0"/>
            </a:endParaRP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Interrupting or intruding on others</a:t>
            </a:r>
            <a:r>
              <a:rPr lang="en-US" sz="4000" dirty="0">
                <a:latin typeface="Calibri" panose="020F0502020204030204" pitchFamily="34" charset="0"/>
                <a:cs typeface="Calibri" panose="020F0502020204030204" pitchFamily="34" charset="0"/>
              </a:rPr>
              <a:t>  </a:t>
            </a: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Acting without thinking</a:t>
            </a:r>
            <a:r>
              <a:rPr lang="en-US" sz="4000" dirty="0">
                <a:latin typeface="Calibri" panose="020F0502020204030204" pitchFamily="34" charset="0"/>
                <a:cs typeface="Calibri" panose="020F0502020204030204" pitchFamily="34" charset="0"/>
              </a:rPr>
              <a:t> </a:t>
            </a: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Being impatient</a:t>
            </a:r>
            <a:endParaRPr lang="en-US" sz="4000" dirty="0">
              <a:latin typeface="Calibri" panose="020F0502020204030204" pitchFamily="34" charset="0"/>
              <a:cs typeface="Calibri" panose="020F0502020204030204" pitchFamily="34" charset="0"/>
            </a:endParaRP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Taking unnecessary risks</a:t>
            </a:r>
            <a:r>
              <a:rPr lang="en-US" sz="4000" dirty="0">
                <a:latin typeface="Calibri" panose="020F0502020204030204" pitchFamily="34" charset="0"/>
                <a:cs typeface="Calibri" panose="020F0502020204030204" pitchFamily="34" charset="0"/>
              </a:rPr>
              <a:t> </a:t>
            </a:r>
          </a:p>
          <a:p>
            <a:pPr lvl="1">
              <a:buFont typeface="Arial"/>
              <a:buChar char="•"/>
            </a:pPr>
            <a:r>
              <a:rPr lang="en-US" sz="4000" dirty="0">
                <a:solidFill>
                  <a:srgbClr val="252525"/>
                </a:solidFill>
                <a:latin typeface="Calibri" panose="020F0502020204030204" pitchFamily="34" charset="0"/>
                <a:cs typeface="Calibri" panose="020F0502020204030204" pitchFamily="34" charset="0"/>
              </a:rPr>
              <a:t> Difficulty delaying gratification</a:t>
            </a:r>
          </a:p>
          <a:p>
            <a:r>
              <a:rPr lang="en-US" sz="4000" dirty="0"/>
              <a:t>  </a:t>
            </a:r>
          </a:p>
          <a:p>
            <a:pPr>
              <a:buFont typeface="Arial"/>
              <a:buChar char="•"/>
            </a:pPr>
            <a:endParaRPr lang="en-US" sz="4000" dirty="0">
              <a:solidFill>
                <a:srgbClr val="252525"/>
              </a:solidFill>
            </a:endParaRPr>
          </a:p>
        </p:txBody>
      </p:sp>
      <p:pic>
        <p:nvPicPr>
          <p:cNvPr id="7" name="Picture 6">
            <a:extLst>
              <a:ext uri="{FF2B5EF4-FFF2-40B4-BE49-F238E27FC236}">
                <a16:creationId xmlns:a16="http://schemas.microsoft.com/office/drawing/2014/main" id="{A341CB13-EF18-B2C3-6946-34AE201DCD66}"/>
              </a:ext>
            </a:extLst>
          </p:cNvPr>
          <p:cNvPicPr>
            <a:picLocks noChangeAspect="1"/>
          </p:cNvPicPr>
          <p:nvPr/>
        </p:nvPicPr>
        <p:blipFill>
          <a:blip r:embed="rId3"/>
          <a:stretch>
            <a:fillRect/>
          </a:stretch>
        </p:blipFill>
        <p:spPr>
          <a:xfrm>
            <a:off x="-27448" y="11275178"/>
            <a:ext cx="5561564" cy="421247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8A1BA-9AF6-C88D-FEFB-27F955EA1CAE}"/>
              </a:ext>
            </a:extLst>
          </p:cNvPr>
          <p:cNvSpPr>
            <a:spLocks noGrp="1"/>
          </p:cNvSpPr>
          <p:nvPr>
            <p:ph type="ctrTitle"/>
          </p:nvPr>
        </p:nvSpPr>
        <p:spPr>
          <a:xfrm>
            <a:off x="558800" y="11068050"/>
            <a:ext cx="22631400" cy="4033440"/>
          </a:xfrm>
        </p:spPr>
        <p:txBody>
          <a:bodyPr>
            <a:noAutofit/>
          </a:bodyPr>
          <a:lstStyle/>
          <a:p>
            <a:pPr algn="ctr"/>
            <a:r>
              <a:rPr lang="en-ZA" sz="14700" dirty="0"/>
              <a:t>How does ADHD affect </a:t>
            </a:r>
            <a:br>
              <a:rPr lang="en-ZA" sz="14700" dirty="0"/>
            </a:br>
            <a:r>
              <a:rPr lang="en-ZA" sz="14700" dirty="0"/>
              <a:t>adults in the workplace?</a:t>
            </a:r>
          </a:p>
        </p:txBody>
      </p:sp>
      <p:pic>
        <p:nvPicPr>
          <p:cNvPr id="3" name="Picture 2">
            <a:extLst>
              <a:ext uri="{FF2B5EF4-FFF2-40B4-BE49-F238E27FC236}">
                <a16:creationId xmlns:a16="http://schemas.microsoft.com/office/drawing/2014/main" id="{E567CA25-7953-2F50-0BE3-CBF6C436055D}"/>
              </a:ext>
            </a:extLst>
          </p:cNvPr>
          <p:cNvPicPr>
            <a:picLocks noChangeAspect="1"/>
          </p:cNvPicPr>
          <p:nvPr/>
        </p:nvPicPr>
        <p:blipFill>
          <a:blip r:embed="rId2"/>
          <a:stretch>
            <a:fillRect/>
          </a:stretch>
        </p:blipFill>
        <p:spPr>
          <a:xfrm>
            <a:off x="7591689" y="1070239"/>
            <a:ext cx="8565622" cy="8565622"/>
          </a:xfrm>
          <a:prstGeom prst="rect">
            <a:avLst/>
          </a:prstGeom>
        </p:spPr>
      </p:pic>
    </p:spTree>
    <p:extLst>
      <p:ext uri="{BB962C8B-B14F-4D97-AF65-F5344CB8AC3E}">
        <p14:creationId xmlns:p14="http://schemas.microsoft.com/office/powerpoint/2010/main" val="898192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3003EC-D9B1-8561-B23D-8F095FB55283}"/>
              </a:ext>
            </a:extLst>
          </p:cNvPr>
          <p:cNvPicPr>
            <a:picLocks noChangeAspect="1"/>
          </p:cNvPicPr>
          <p:nvPr/>
        </p:nvPicPr>
        <p:blipFill>
          <a:blip r:embed="rId2"/>
          <a:stretch>
            <a:fillRect/>
          </a:stretch>
        </p:blipFill>
        <p:spPr>
          <a:xfrm>
            <a:off x="20256500" y="12592050"/>
            <a:ext cx="2898022" cy="2898022"/>
          </a:xfrm>
          <a:prstGeom prst="rect">
            <a:avLst/>
          </a:prstGeom>
        </p:spPr>
      </p:pic>
      <p:sp>
        <p:nvSpPr>
          <p:cNvPr id="4" name="TextBox 3">
            <a:extLst>
              <a:ext uri="{FF2B5EF4-FFF2-40B4-BE49-F238E27FC236}">
                <a16:creationId xmlns:a16="http://schemas.microsoft.com/office/drawing/2014/main" id="{9A859654-8813-053A-5365-41C4C95CE811}"/>
              </a:ext>
            </a:extLst>
          </p:cNvPr>
          <p:cNvSpPr txBox="1"/>
          <p:nvPr/>
        </p:nvSpPr>
        <p:spPr>
          <a:xfrm>
            <a:off x="278294" y="296616"/>
            <a:ext cx="18301806" cy="923330"/>
          </a:xfrm>
          <a:prstGeom prst="rect">
            <a:avLst/>
          </a:prstGeom>
          <a:noFill/>
        </p:spPr>
        <p:txBody>
          <a:bodyPr wrap="square" rtlCol="0">
            <a:spAutoFit/>
          </a:bodyPr>
          <a:lstStyle/>
          <a:p>
            <a:r>
              <a:rPr lang="en-ZA" sz="5400" b="1" dirty="0">
                <a:solidFill>
                  <a:srgbClr val="0070C0"/>
                </a:solidFill>
              </a:rPr>
              <a:t>CHALLENGES ADULTS EXPERIENCE IN THE WORKPLACE</a:t>
            </a:r>
          </a:p>
        </p:txBody>
      </p:sp>
      <p:sp>
        <p:nvSpPr>
          <p:cNvPr id="6" name="TextBox 5">
            <a:extLst>
              <a:ext uri="{FF2B5EF4-FFF2-40B4-BE49-F238E27FC236}">
                <a16:creationId xmlns:a16="http://schemas.microsoft.com/office/drawing/2014/main" id="{A564E5D5-0ABF-C5DA-E53C-FDE214A8E52D}"/>
              </a:ext>
            </a:extLst>
          </p:cNvPr>
          <p:cNvSpPr txBox="1"/>
          <p:nvPr/>
        </p:nvSpPr>
        <p:spPr>
          <a:xfrm>
            <a:off x="686132" y="2907785"/>
            <a:ext cx="15812597" cy="7478970"/>
          </a:xfrm>
          <a:prstGeom prst="rect">
            <a:avLst/>
          </a:prstGeom>
          <a:noFill/>
        </p:spPr>
        <p:txBody>
          <a:bodyPr wrap="square">
            <a:spAutoFit/>
          </a:bodyPr>
          <a:lstStyle/>
          <a:p>
            <a:r>
              <a:rPr lang="en-US" sz="4000" dirty="0">
                <a:solidFill>
                  <a:srgbClr val="252525"/>
                </a:solidFill>
                <a:latin typeface="Calibri" panose="020F0502020204030204" pitchFamily="34" charset="0"/>
                <a:cs typeface="Calibri" panose="020F0502020204030204" pitchFamily="34" charset="0"/>
              </a:rPr>
              <a:t>ADHD can present a variety of challenges for individuals in the workplace. </a:t>
            </a:r>
          </a:p>
          <a:p>
            <a:endParaRPr lang="en-US" sz="4000" dirty="0">
              <a:solidFill>
                <a:srgbClr val="252525"/>
              </a:solidFill>
              <a:latin typeface="Calibri" panose="020F0502020204030204" pitchFamily="34" charset="0"/>
              <a:cs typeface="Calibri" panose="020F0502020204030204" pitchFamily="34" charset="0"/>
            </a:endParaRPr>
          </a:p>
          <a:p>
            <a:r>
              <a:rPr lang="en-US" sz="4000" dirty="0">
                <a:solidFill>
                  <a:srgbClr val="252525"/>
                </a:solidFill>
                <a:latin typeface="Calibri" panose="020F0502020204030204" pitchFamily="34" charset="0"/>
                <a:cs typeface="Calibri" panose="020F0502020204030204" pitchFamily="34" charset="0"/>
              </a:rPr>
              <a:t>Some common challenges that you will find include:</a:t>
            </a:r>
          </a:p>
          <a:p>
            <a:endParaRPr lang="en-US" sz="4000" dirty="0">
              <a:solidFill>
                <a:srgbClr val="252525"/>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r>
              <a:rPr lang="en-US" sz="4000" dirty="0">
                <a:solidFill>
                  <a:srgbClr val="252525"/>
                </a:solidFill>
                <a:latin typeface="Calibri" panose="020F0502020204030204" pitchFamily="34" charset="0"/>
                <a:cs typeface="Calibri" panose="020F0502020204030204" pitchFamily="34" charset="0"/>
              </a:rPr>
              <a:t>Difficulty with organization and time management</a:t>
            </a:r>
          </a:p>
          <a:p>
            <a:pPr marL="571500" indent="-571500">
              <a:buFont typeface="Arial" panose="020B0604020202020204" pitchFamily="34" charset="0"/>
              <a:buChar char="•"/>
            </a:pPr>
            <a:r>
              <a:rPr lang="en-US" sz="4000" dirty="0">
                <a:solidFill>
                  <a:srgbClr val="252525"/>
                </a:solidFill>
                <a:latin typeface="Calibri" panose="020F0502020204030204" pitchFamily="34" charset="0"/>
                <a:cs typeface="Calibri" panose="020F0502020204030204" pitchFamily="34" charset="0"/>
              </a:rPr>
              <a:t>Difficulty with focus and attention</a:t>
            </a:r>
          </a:p>
          <a:p>
            <a:pPr marL="571500" indent="-571500">
              <a:buFont typeface="Arial" panose="020B0604020202020204" pitchFamily="34" charset="0"/>
              <a:buChar char="•"/>
            </a:pPr>
            <a:r>
              <a:rPr lang="en-US" sz="4000" dirty="0">
                <a:solidFill>
                  <a:srgbClr val="252525"/>
                </a:solidFill>
                <a:latin typeface="Calibri" panose="020F0502020204030204" pitchFamily="34" charset="0"/>
                <a:cs typeface="Calibri" panose="020F0502020204030204" pitchFamily="34" charset="0"/>
              </a:rPr>
              <a:t>Managing stress</a:t>
            </a:r>
          </a:p>
          <a:p>
            <a:pPr marL="571500" indent="-571500">
              <a:buFont typeface="Arial" panose="020B0604020202020204" pitchFamily="34" charset="0"/>
              <a:buChar char="•"/>
            </a:pPr>
            <a:r>
              <a:rPr lang="en-US" sz="4000" dirty="0">
                <a:solidFill>
                  <a:srgbClr val="252525"/>
                </a:solidFill>
                <a:latin typeface="Calibri" panose="020F0502020204030204" pitchFamily="34" charset="0"/>
                <a:cs typeface="Calibri" panose="020F0502020204030204" pitchFamily="34" charset="0"/>
              </a:rPr>
              <a:t>Difficulty with social interactions </a:t>
            </a:r>
          </a:p>
          <a:p>
            <a:pPr marL="571500" indent="-571500">
              <a:buFont typeface="Arial" panose="020B0604020202020204" pitchFamily="34" charset="0"/>
              <a:buChar char="•"/>
            </a:pPr>
            <a:r>
              <a:rPr lang="en-US" sz="4000" dirty="0">
                <a:solidFill>
                  <a:srgbClr val="252525"/>
                </a:solidFill>
                <a:latin typeface="Calibri" panose="020F0502020204030204" pitchFamily="34" charset="0"/>
                <a:cs typeface="Calibri" panose="020F0502020204030204" pitchFamily="34" charset="0"/>
              </a:rPr>
              <a:t>Impulsive behavior</a:t>
            </a:r>
          </a:p>
          <a:p>
            <a:pPr marL="571500" indent="-571500">
              <a:buFont typeface="Arial" panose="020B0604020202020204" pitchFamily="34" charset="0"/>
              <a:buChar char="•"/>
            </a:pPr>
            <a:r>
              <a:rPr lang="en-US" sz="4000" dirty="0">
                <a:solidFill>
                  <a:srgbClr val="252525"/>
                </a:solidFill>
                <a:latin typeface="Calibri" panose="020F0502020204030204" pitchFamily="34" charset="0"/>
                <a:cs typeface="Calibri" panose="020F0502020204030204" pitchFamily="34" charset="0"/>
              </a:rPr>
              <a:t>Problem-solving</a:t>
            </a:r>
          </a:p>
          <a:p>
            <a:pPr marL="571500" indent="-571500">
              <a:buFont typeface="Arial" panose="020B0604020202020204" pitchFamily="34" charset="0"/>
              <a:buChar char="•"/>
            </a:pPr>
            <a:r>
              <a:rPr lang="en-US" sz="4000" dirty="0">
                <a:solidFill>
                  <a:srgbClr val="252525"/>
                </a:solidFill>
                <a:latin typeface="Calibri" panose="020F0502020204030204" pitchFamily="34" charset="0"/>
                <a:cs typeface="Calibri" panose="020F0502020204030204" pitchFamily="34" charset="0"/>
              </a:rPr>
              <a:t>Decision-making</a:t>
            </a:r>
          </a:p>
          <a:p>
            <a:pPr marL="571500" indent="-571500">
              <a:buFont typeface="Arial" panose="020B0604020202020204" pitchFamily="34" charset="0"/>
              <a:buChar char="•"/>
            </a:pPr>
            <a:r>
              <a:rPr lang="en-US" sz="4000" dirty="0">
                <a:solidFill>
                  <a:srgbClr val="252525"/>
                </a:solidFill>
                <a:latin typeface="Calibri" panose="020F0502020204030204" pitchFamily="34" charset="0"/>
                <a:cs typeface="Calibri" panose="020F0502020204030204" pitchFamily="34" charset="0"/>
              </a:rPr>
              <a:t>Communication</a:t>
            </a:r>
          </a:p>
        </p:txBody>
      </p:sp>
      <p:pic>
        <p:nvPicPr>
          <p:cNvPr id="7" name="Picture 6">
            <a:extLst>
              <a:ext uri="{FF2B5EF4-FFF2-40B4-BE49-F238E27FC236}">
                <a16:creationId xmlns:a16="http://schemas.microsoft.com/office/drawing/2014/main" id="{A9EEE042-90D8-39E2-4EE4-86C8E9E8DF0B}"/>
              </a:ext>
            </a:extLst>
          </p:cNvPr>
          <p:cNvPicPr>
            <a:picLocks noChangeAspect="1"/>
          </p:cNvPicPr>
          <p:nvPr/>
        </p:nvPicPr>
        <p:blipFill>
          <a:blip r:embed="rId3"/>
          <a:stretch>
            <a:fillRect/>
          </a:stretch>
        </p:blipFill>
        <p:spPr>
          <a:xfrm>
            <a:off x="14926577" y="4856943"/>
            <a:ext cx="6778934" cy="4514850"/>
          </a:xfrm>
          <a:prstGeom prst="rect">
            <a:avLst/>
          </a:prstGeom>
        </p:spPr>
      </p:pic>
      <p:sp>
        <p:nvSpPr>
          <p:cNvPr id="9" name="TextBox 8">
            <a:extLst>
              <a:ext uri="{FF2B5EF4-FFF2-40B4-BE49-F238E27FC236}">
                <a16:creationId xmlns:a16="http://schemas.microsoft.com/office/drawing/2014/main" id="{FB10E2F1-D37C-055A-EA80-6762602A3698}"/>
              </a:ext>
            </a:extLst>
          </p:cNvPr>
          <p:cNvSpPr txBox="1"/>
          <p:nvPr/>
        </p:nvSpPr>
        <p:spPr>
          <a:xfrm>
            <a:off x="710303" y="10418505"/>
            <a:ext cx="22444219" cy="2554545"/>
          </a:xfrm>
          <a:prstGeom prst="rect">
            <a:avLst/>
          </a:prstGeom>
          <a:noFill/>
        </p:spPr>
        <p:txBody>
          <a:bodyPr wrap="square" rtlCol="0">
            <a:spAutoFit/>
          </a:bodyPr>
          <a:lstStyle/>
          <a:p>
            <a:endParaRPr lang="en-US" sz="4000" dirty="0">
              <a:solidFill>
                <a:srgbClr val="252525"/>
              </a:solidFill>
              <a:latin typeface="Calibri" panose="020F0502020204030204" pitchFamily="34" charset="0"/>
              <a:cs typeface="Calibri" panose="020F0502020204030204" pitchFamily="34" charset="0"/>
            </a:endParaRPr>
          </a:p>
          <a:p>
            <a:pPr algn="l"/>
            <a:r>
              <a:rPr lang="en-US" sz="4000" dirty="0">
                <a:solidFill>
                  <a:srgbClr val="252525"/>
                </a:solidFill>
                <a:latin typeface="Calibri" panose="020F0502020204030204" pitchFamily="34" charset="0"/>
                <a:cs typeface="Calibri" panose="020F0502020204030204" pitchFamily="34" charset="0"/>
              </a:rPr>
              <a:t>These challenges can make it difficult for individuals with ADHD to meet the expectations and demands of their job, leading to poor job performance, low job satisfaction, and difficulty in maintaining employment.</a:t>
            </a:r>
          </a:p>
          <a:p>
            <a:endParaRPr lang="en-ZA" sz="4000" dirty="0"/>
          </a:p>
        </p:txBody>
      </p:sp>
    </p:spTree>
    <p:extLst>
      <p:ext uri="{BB962C8B-B14F-4D97-AF65-F5344CB8AC3E}">
        <p14:creationId xmlns:p14="http://schemas.microsoft.com/office/powerpoint/2010/main" val="274590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0700" y="2419350"/>
            <a:ext cx="23622000" cy="14973300"/>
          </a:xfrm>
          <a:prstGeom prst="rect">
            <a:avLst/>
          </a:prstGeom>
        </p:spPr>
        <p:txBody>
          <a:bodyPr rtlCol="0" anchor="t"/>
          <a:lstStyle/>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Prioritize tasks and make to-do lists to stay organized.</a:t>
            </a:r>
          </a:p>
          <a:p>
            <a:pPr marL="742950" indent="-742950">
              <a:buFont typeface="+mj-lt"/>
              <a:buAutoNum type="arabicPeriod"/>
            </a:pPr>
            <a:endParaRPr lang="en-US" sz="4000" dirty="0">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Break down larger tasks into smaller, manageable chunks.</a:t>
            </a:r>
            <a:r>
              <a:rPr lang="en-US" sz="4000" dirty="0">
                <a:latin typeface="Calibri" panose="020F0502020204030204" pitchFamily="34" charset="0"/>
                <a:cs typeface="Calibri" panose="020F0502020204030204" pitchFamily="34" charset="0"/>
              </a:rPr>
              <a:t>  </a:t>
            </a:r>
          </a:p>
          <a:p>
            <a:pPr marL="742950" indent="-742950">
              <a:buFont typeface="+mj-lt"/>
              <a:buAutoNum type="arabicPeriod"/>
            </a:pPr>
            <a:endParaRPr lang="en-US" sz="4000" dirty="0">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Use a calendar or planner to schedule your time and set reminders.</a:t>
            </a:r>
            <a:r>
              <a:rPr lang="en-US" sz="4000" dirty="0">
                <a:latin typeface="Calibri" panose="020F0502020204030204" pitchFamily="34" charset="0"/>
                <a:cs typeface="Calibri" panose="020F0502020204030204" pitchFamily="34" charset="0"/>
              </a:rPr>
              <a:t>  </a:t>
            </a:r>
          </a:p>
          <a:p>
            <a:pPr marL="742950" indent="-742950">
              <a:buFont typeface="+mj-lt"/>
              <a:buAutoNum type="arabicPeriod"/>
            </a:pPr>
            <a:endParaRPr lang="en-US" sz="4000" dirty="0">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Take regular breaks throughout the day to refresh your mind.</a:t>
            </a:r>
            <a:r>
              <a:rPr lang="en-US" sz="4000" dirty="0">
                <a:latin typeface="Calibri" panose="020F0502020204030204" pitchFamily="34" charset="0"/>
                <a:cs typeface="Calibri" panose="020F0502020204030204" pitchFamily="34" charset="0"/>
              </a:rPr>
              <a:t> </a:t>
            </a:r>
          </a:p>
          <a:p>
            <a:pPr marL="742950" indent="-742950">
              <a:buFont typeface="+mj-lt"/>
              <a:buAutoNum type="arabicPeriod"/>
            </a:pPr>
            <a:endParaRPr lang="en-US" sz="4000" dirty="0">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Minimize distractions by creating a designated workspace and minimizing interruptions.</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r>
              <a:rPr lang="en-US" sz="4000" dirty="0">
                <a:solidFill>
                  <a:srgbClr val="252525"/>
                </a:solidFill>
                <a:latin typeface="Calibri" panose="020F0502020204030204" pitchFamily="34" charset="0"/>
                <a:cs typeface="Calibri" panose="020F0502020204030204" pitchFamily="34" charset="0"/>
              </a:rPr>
              <a:t>6.  Communicate with your employer and coworkers about your condition and how they can support you.</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r>
              <a:rPr lang="en-US" sz="4000" dirty="0">
                <a:solidFill>
                  <a:srgbClr val="252525"/>
                </a:solidFill>
                <a:latin typeface="Calibri" panose="020F0502020204030204" pitchFamily="34" charset="0"/>
                <a:cs typeface="Calibri" panose="020F0502020204030204" pitchFamily="34" charset="0"/>
              </a:rPr>
              <a:t>7.  Take care of your physical and mental health by getting enough sleep, exercising, and eating well. </a:t>
            </a:r>
          </a:p>
          <a:p>
            <a:endParaRPr lang="en-US" sz="4000" dirty="0">
              <a:solidFill>
                <a:srgbClr val="252525"/>
              </a:solidFill>
              <a:latin typeface="Calibri" panose="020F0502020204030204" pitchFamily="34" charset="0"/>
              <a:cs typeface="Calibri" panose="020F0502020204030204" pitchFamily="34" charset="0"/>
            </a:endParaRPr>
          </a:p>
          <a:p>
            <a:r>
              <a:rPr lang="en-US" sz="4000" dirty="0">
                <a:solidFill>
                  <a:srgbClr val="252525"/>
                </a:solidFill>
                <a:latin typeface="Calibri" panose="020F0502020204030204" pitchFamily="34" charset="0"/>
                <a:cs typeface="Calibri" panose="020F0502020204030204" pitchFamily="34" charset="0"/>
              </a:rPr>
              <a:t>8.  Seek support from a therapist or coach who specializes in ADHD management.</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r>
              <a:rPr lang="en-US" sz="4000" dirty="0">
                <a:solidFill>
                  <a:srgbClr val="252525"/>
                </a:solidFill>
                <a:latin typeface="Calibri" panose="020F0502020204030204" pitchFamily="34" charset="0"/>
                <a:cs typeface="Calibri" panose="020F0502020204030204" pitchFamily="34" charset="0"/>
              </a:rPr>
              <a:t>9. Use tools such as noise-canceling headphones, fidget toys, or standing desks to help with focus.</a:t>
            </a:r>
          </a:p>
          <a:p>
            <a:endParaRPr lang="en-US" sz="4000" dirty="0">
              <a:solidFill>
                <a:srgbClr val="252525"/>
              </a:solidFill>
              <a:latin typeface="Calibri" panose="020F0502020204030204" pitchFamily="34" charset="0"/>
              <a:cs typeface="Calibri" panose="020F0502020204030204" pitchFamily="34" charset="0"/>
            </a:endParaRPr>
          </a:p>
          <a:p>
            <a:r>
              <a:rPr lang="en-US" sz="4000" dirty="0">
                <a:solidFill>
                  <a:srgbClr val="252525"/>
                </a:solidFill>
                <a:latin typeface="Calibri" panose="020F0502020204030204" pitchFamily="34" charset="0"/>
                <a:cs typeface="Calibri" panose="020F0502020204030204" pitchFamily="34" charset="0"/>
              </a:rPr>
              <a:t>10.  Allow yourself to be flexible with your work schedule.</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r>
              <a:rPr lang="en-US" sz="4000" dirty="0">
                <a:solidFill>
                  <a:srgbClr val="252525"/>
                </a:solidFill>
                <a:latin typeface="Calibri" panose="020F0502020204030204" pitchFamily="34" charset="0"/>
                <a:cs typeface="Calibri" panose="020F0502020204030204" pitchFamily="34" charset="0"/>
              </a:rPr>
              <a:t> </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E3003EC-D9B1-8561-B23D-8F095FB55283}"/>
              </a:ext>
            </a:extLst>
          </p:cNvPr>
          <p:cNvPicPr>
            <a:picLocks noChangeAspect="1"/>
          </p:cNvPicPr>
          <p:nvPr/>
        </p:nvPicPr>
        <p:blipFill>
          <a:blip r:embed="rId3"/>
          <a:stretch>
            <a:fillRect/>
          </a:stretch>
        </p:blipFill>
        <p:spPr>
          <a:xfrm>
            <a:off x="20713700" y="12515850"/>
            <a:ext cx="2898022" cy="2898022"/>
          </a:xfrm>
          <a:prstGeom prst="rect">
            <a:avLst/>
          </a:prstGeom>
        </p:spPr>
      </p:pic>
      <p:sp>
        <p:nvSpPr>
          <p:cNvPr id="4" name="TextBox 3">
            <a:extLst>
              <a:ext uri="{FF2B5EF4-FFF2-40B4-BE49-F238E27FC236}">
                <a16:creationId xmlns:a16="http://schemas.microsoft.com/office/drawing/2014/main" id="{9A859654-8813-053A-5365-41C4C95CE811}"/>
              </a:ext>
            </a:extLst>
          </p:cNvPr>
          <p:cNvSpPr txBox="1"/>
          <p:nvPr/>
        </p:nvSpPr>
        <p:spPr>
          <a:xfrm>
            <a:off x="278294" y="296616"/>
            <a:ext cx="17006406" cy="923330"/>
          </a:xfrm>
          <a:prstGeom prst="rect">
            <a:avLst/>
          </a:prstGeom>
          <a:noFill/>
        </p:spPr>
        <p:txBody>
          <a:bodyPr wrap="square" rtlCol="0">
            <a:spAutoFit/>
          </a:bodyPr>
          <a:lstStyle/>
          <a:p>
            <a:r>
              <a:rPr lang="en-ZA" sz="5400" b="1" dirty="0">
                <a:solidFill>
                  <a:srgbClr val="0070C0"/>
                </a:solidFill>
              </a:rPr>
              <a:t>TOP 10 TIPS FOR ADHD ADULTS IN THE WORKPLACE</a:t>
            </a:r>
          </a:p>
        </p:txBody>
      </p:sp>
      <p:pic>
        <p:nvPicPr>
          <p:cNvPr id="5" name="Picture 4">
            <a:extLst>
              <a:ext uri="{FF2B5EF4-FFF2-40B4-BE49-F238E27FC236}">
                <a16:creationId xmlns:a16="http://schemas.microsoft.com/office/drawing/2014/main" id="{B90618A6-3FB6-C9A5-11C8-161CE64D8D58}"/>
              </a:ext>
            </a:extLst>
          </p:cNvPr>
          <p:cNvPicPr>
            <a:picLocks noChangeAspect="1"/>
          </p:cNvPicPr>
          <p:nvPr/>
        </p:nvPicPr>
        <p:blipFill>
          <a:blip r:embed="rId4"/>
          <a:stretch>
            <a:fillRect/>
          </a:stretch>
        </p:blipFill>
        <p:spPr>
          <a:xfrm>
            <a:off x="15733212" y="0"/>
            <a:ext cx="8015788" cy="5450098"/>
          </a:xfrm>
          <a:prstGeom prst="rect">
            <a:avLst/>
          </a:prstGeom>
        </p:spPr>
      </p:pic>
    </p:spTree>
    <p:extLst>
      <p:ext uri="{BB962C8B-B14F-4D97-AF65-F5344CB8AC3E}">
        <p14:creationId xmlns:p14="http://schemas.microsoft.com/office/powerpoint/2010/main" val="2864693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7806" y="2152650"/>
            <a:ext cx="20695493" cy="13898336"/>
          </a:xfrm>
          <a:prstGeom prst="rect">
            <a:avLst/>
          </a:prstGeom>
        </p:spPr>
        <p:txBody>
          <a:bodyPr rtlCol="0" anchor="t"/>
          <a:lstStyle/>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Clearly communicate expectation and responsibilities.</a:t>
            </a:r>
          </a:p>
          <a:p>
            <a:pPr marL="742950" indent="-742950">
              <a:buFont typeface="+mj-lt"/>
              <a:buAutoNum type="arabicPeriod"/>
            </a:pPr>
            <a:endParaRPr lang="en-US" sz="4000" dirty="0">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Break down tasks into smaller, manageable chunks.</a:t>
            </a:r>
          </a:p>
          <a:p>
            <a:pPr marL="742950" indent="-742950">
              <a:buFont typeface="+mj-lt"/>
              <a:buAutoNum type="arabicPeriod"/>
            </a:pPr>
            <a:endParaRPr lang="en-US" sz="4000" dirty="0">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Foster a positive and supportive work environment.</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Encourage regular breaks and physical activity.</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Use visual aids, such as calendars and checklists, to help with organization and prioritization.</a:t>
            </a:r>
          </a:p>
          <a:p>
            <a:pPr marL="742950" indent="-742950">
              <a:buFont typeface="+mj-lt"/>
              <a:buAutoNum type="arabicPeriod"/>
            </a:pPr>
            <a:endParaRPr lang="en-US" sz="4000" dirty="0">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Encourage the use of assistive technology, such as apps for time management and task tracking.</a:t>
            </a:r>
            <a:r>
              <a:rPr lang="en-US" sz="4000" dirty="0">
                <a:latin typeface="Calibri" panose="020F0502020204030204" pitchFamily="34" charset="0"/>
                <a:cs typeface="Calibri" panose="020F0502020204030204" pitchFamily="34" charset="0"/>
              </a:rPr>
              <a:t> </a:t>
            </a:r>
          </a:p>
          <a:p>
            <a:pPr marL="742950" indent="-742950">
              <a:buFont typeface="+mj-lt"/>
              <a:buAutoNum type="arabicPeriod"/>
            </a:pPr>
            <a:endParaRPr lang="en-US" sz="4000" dirty="0">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Provide flexibility in terms of work schedule and environment.</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Set aside dedicated time for one-on-one meetings to check in and provide feedback.</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Be understanding of the individual's needs and accommodations.</a:t>
            </a:r>
          </a:p>
          <a:p>
            <a:pPr marL="742950" indent="-742950">
              <a:buFont typeface="+mj-lt"/>
              <a:buAutoNum type="arabicPeriod"/>
            </a:pPr>
            <a:endParaRPr lang="en-US" sz="4000" dirty="0">
              <a:solidFill>
                <a:srgbClr val="252525"/>
              </a:solidFill>
              <a:latin typeface="Calibri" panose="020F0502020204030204" pitchFamily="34" charset="0"/>
              <a:cs typeface="Calibri" panose="020F0502020204030204" pitchFamily="34" charset="0"/>
            </a:endParaRPr>
          </a:p>
          <a:p>
            <a:pPr marL="742950" indent="-742950">
              <a:buFont typeface="+mj-lt"/>
              <a:buAutoNum type="arabicPeriod"/>
            </a:pPr>
            <a:r>
              <a:rPr lang="en-US" sz="4000" dirty="0">
                <a:solidFill>
                  <a:srgbClr val="252525"/>
                </a:solidFill>
                <a:latin typeface="Calibri" panose="020F0502020204030204" pitchFamily="34" charset="0"/>
                <a:cs typeface="Calibri" panose="020F0502020204030204" pitchFamily="34" charset="0"/>
              </a:rPr>
              <a:t>Regularly provide positive reinforcement and recognition for a job well done.</a:t>
            </a:r>
          </a:p>
          <a:p>
            <a:pPr>
              <a:buFont typeface="Arial"/>
              <a:buChar char="•"/>
            </a:pPr>
            <a:endParaRPr lang="en-US" sz="3700" dirty="0">
              <a:solidFill>
                <a:srgbClr val="252525"/>
              </a:solidFill>
            </a:endParaRPr>
          </a:p>
        </p:txBody>
      </p:sp>
      <p:pic>
        <p:nvPicPr>
          <p:cNvPr id="3" name="Picture 2">
            <a:extLst>
              <a:ext uri="{FF2B5EF4-FFF2-40B4-BE49-F238E27FC236}">
                <a16:creationId xmlns:a16="http://schemas.microsoft.com/office/drawing/2014/main" id="{CD68CF11-837B-679F-2731-9175B55255DC}"/>
              </a:ext>
            </a:extLst>
          </p:cNvPr>
          <p:cNvPicPr>
            <a:picLocks noChangeAspect="1"/>
          </p:cNvPicPr>
          <p:nvPr/>
        </p:nvPicPr>
        <p:blipFill>
          <a:blip r:embed="rId3"/>
          <a:stretch>
            <a:fillRect/>
          </a:stretch>
        </p:blipFill>
        <p:spPr>
          <a:xfrm>
            <a:off x="20787478" y="12589628"/>
            <a:ext cx="2898022" cy="2898022"/>
          </a:xfrm>
          <a:prstGeom prst="rect">
            <a:avLst/>
          </a:prstGeom>
        </p:spPr>
      </p:pic>
      <p:sp>
        <p:nvSpPr>
          <p:cNvPr id="4" name="TextBox 3">
            <a:extLst>
              <a:ext uri="{FF2B5EF4-FFF2-40B4-BE49-F238E27FC236}">
                <a16:creationId xmlns:a16="http://schemas.microsoft.com/office/drawing/2014/main" id="{F2128275-1F90-58F3-DE68-8C45F0D28C4D}"/>
              </a:ext>
            </a:extLst>
          </p:cNvPr>
          <p:cNvSpPr txBox="1"/>
          <p:nvPr/>
        </p:nvSpPr>
        <p:spPr>
          <a:xfrm>
            <a:off x="278294" y="296616"/>
            <a:ext cx="21502206" cy="923330"/>
          </a:xfrm>
          <a:prstGeom prst="rect">
            <a:avLst/>
          </a:prstGeom>
          <a:noFill/>
        </p:spPr>
        <p:txBody>
          <a:bodyPr wrap="square" rtlCol="0">
            <a:spAutoFit/>
          </a:bodyPr>
          <a:lstStyle/>
          <a:p>
            <a:r>
              <a:rPr lang="en-ZA" sz="5400" b="1" dirty="0">
                <a:solidFill>
                  <a:srgbClr val="0070C0"/>
                </a:solidFill>
              </a:rPr>
              <a:t>TOP 10 TIPS FOR LEADERS SUPPORTING ADHD STAFF</a:t>
            </a:r>
          </a:p>
        </p:txBody>
      </p:sp>
      <p:pic>
        <p:nvPicPr>
          <p:cNvPr id="5" name="Picture 4">
            <a:extLst>
              <a:ext uri="{FF2B5EF4-FFF2-40B4-BE49-F238E27FC236}">
                <a16:creationId xmlns:a16="http://schemas.microsoft.com/office/drawing/2014/main" id="{3CD0CDDE-11C7-225B-45FC-30485B937F76}"/>
              </a:ext>
            </a:extLst>
          </p:cNvPr>
          <p:cNvPicPr>
            <a:picLocks noChangeAspect="1"/>
          </p:cNvPicPr>
          <p:nvPr/>
        </p:nvPicPr>
        <p:blipFill>
          <a:blip r:embed="rId4"/>
          <a:stretch>
            <a:fillRect/>
          </a:stretch>
        </p:blipFill>
        <p:spPr>
          <a:xfrm>
            <a:off x="16544598" y="0"/>
            <a:ext cx="7128569" cy="475705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3003EC-D9B1-8561-B23D-8F095FB55283}"/>
              </a:ext>
            </a:extLst>
          </p:cNvPr>
          <p:cNvPicPr>
            <a:picLocks noChangeAspect="1"/>
          </p:cNvPicPr>
          <p:nvPr/>
        </p:nvPicPr>
        <p:blipFill>
          <a:blip r:embed="rId3"/>
          <a:stretch>
            <a:fillRect/>
          </a:stretch>
        </p:blipFill>
        <p:spPr>
          <a:xfrm>
            <a:off x="20713700" y="12515850"/>
            <a:ext cx="2898022" cy="2898022"/>
          </a:xfrm>
          <a:prstGeom prst="rect">
            <a:avLst/>
          </a:prstGeom>
        </p:spPr>
      </p:pic>
      <p:sp>
        <p:nvSpPr>
          <p:cNvPr id="4" name="TextBox 3">
            <a:extLst>
              <a:ext uri="{FF2B5EF4-FFF2-40B4-BE49-F238E27FC236}">
                <a16:creationId xmlns:a16="http://schemas.microsoft.com/office/drawing/2014/main" id="{9A859654-8813-053A-5365-41C4C95CE811}"/>
              </a:ext>
            </a:extLst>
          </p:cNvPr>
          <p:cNvSpPr txBox="1"/>
          <p:nvPr/>
        </p:nvSpPr>
        <p:spPr>
          <a:xfrm>
            <a:off x="278294" y="296616"/>
            <a:ext cx="17006406" cy="923330"/>
          </a:xfrm>
          <a:prstGeom prst="rect">
            <a:avLst/>
          </a:prstGeom>
          <a:noFill/>
        </p:spPr>
        <p:txBody>
          <a:bodyPr wrap="square" rtlCol="0">
            <a:spAutoFit/>
          </a:bodyPr>
          <a:lstStyle/>
          <a:p>
            <a:r>
              <a:rPr lang="en-ZA" sz="5400" b="1" dirty="0">
                <a:solidFill>
                  <a:srgbClr val="0070C0"/>
                </a:solidFill>
              </a:rPr>
              <a:t>EXAMPLE OF A KANBAN BOARD</a:t>
            </a:r>
          </a:p>
        </p:txBody>
      </p:sp>
      <p:pic>
        <p:nvPicPr>
          <p:cNvPr id="8" name="Picture 7">
            <a:extLst>
              <a:ext uri="{FF2B5EF4-FFF2-40B4-BE49-F238E27FC236}">
                <a16:creationId xmlns:a16="http://schemas.microsoft.com/office/drawing/2014/main" id="{2F13F437-4AE3-871E-F1D2-7551C5BE12FE}"/>
              </a:ext>
            </a:extLst>
          </p:cNvPr>
          <p:cNvPicPr>
            <a:picLocks noChangeAspect="1"/>
          </p:cNvPicPr>
          <p:nvPr/>
        </p:nvPicPr>
        <p:blipFill>
          <a:blip r:embed="rId4"/>
          <a:stretch>
            <a:fillRect/>
          </a:stretch>
        </p:blipFill>
        <p:spPr>
          <a:xfrm>
            <a:off x="2815166" y="2609850"/>
            <a:ext cx="18118667" cy="10363200"/>
          </a:xfrm>
          <a:prstGeom prst="rect">
            <a:avLst/>
          </a:prstGeom>
        </p:spPr>
      </p:pic>
    </p:spTree>
    <p:extLst>
      <p:ext uri="{BB962C8B-B14F-4D97-AF65-F5344CB8AC3E}">
        <p14:creationId xmlns:p14="http://schemas.microsoft.com/office/powerpoint/2010/main" val="2369909785"/>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22292</TotalTime>
  <Words>1720</Words>
  <Application>Microsoft Office PowerPoint</Application>
  <PresentationFormat>Custom</PresentationFormat>
  <Paragraphs>227</Paragraphs>
  <Slides>19</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Symbol</vt:lpstr>
      <vt:lpstr>Times New Roman</vt:lpstr>
      <vt:lpstr>Retrospect</vt:lpstr>
      <vt:lpstr>PowerPoint Presentation</vt:lpstr>
      <vt:lpstr>So what is ADHD?</vt:lpstr>
      <vt:lpstr>PowerPoint Presentation</vt:lpstr>
      <vt:lpstr>PowerPoint Presentation</vt:lpstr>
      <vt:lpstr>How does ADHD affect  adults in the workplace?</vt:lpstr>
      <vt:lpstr>PowerPoint Presentation</vt:lpstr>
      <vt:lpstr>PowerPoint Presentation</vt:lpstr>
      <vt:lpstr>PowerPoint Presentation</vt:lpstr>
      <vt:lpstr>PowerPoint Presentation</vt:lpstr>
      <vt:lpstr>How does ADHD affect children at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thoughts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tash hutcheson</dc:creator>
  <cp:lastModifiedBy>Tash Hutcheson</cp:lastModifiedBy>
  <cp:revision>3</cp:revision>
  <dcterms:created xsi:type="dcterms:W3CDTF">2006-08-16T00:00:00Z</dcterms:created>
  <dcterms:modified xsi:type="dcterms:W3CDTF">2023-03-30T04:39:22Z</dcterms:modified>
</cp:coreProperties>
</file>