
<file path=[Content_Types].xml><?xml version="1.0" encoding="utf-8"?>
<Types xmlns="http://schemas.openxmlformats.org/package/2006/content-types">
  <Default Extension="1&amp;auto=format&amp;fit=crop&amp;w=1350&amp;q=80" ContentType="image/jpeg"/>
  <Default Extension="com&amp;_nc_gid=xJ1JmzbWxq0XmTUEMGrXDQ&amp;_nc_ss=7a22e&amp;oh=00_AQBKHHK4o29fA6Q92Bz_68kW-7hdkGxlFYPJCi6fg_3jVw&amp;oe=6A689B05" ContentType="image/jpeg"/>
  <Default Extension="jpeg" ContentType="image/jpeg"/>
  <Default Extension="jpg" ContentType="image/jpeg"/>
  <Default Extension="jpg&amp;f=1&amp;nofb=1&amp;ipt=58d0fc9ab08f7853d828850d7a6f39298ce67112d9f6ca55cd3ff5ac1ffb8b93" ContentType="image/jpeg"/>
  <Default Extension="jpg&amp;f=1&amp;nofb=1&amp;ipt=75159aa022918d962fb99a8c6f17123b0bbb41ba7de88f66b1fcdba8978c3ceb" ContentType="image/jpeg"/>
  <Default Extension="jpg&amp;f=1&amp;nofb=1&amp;ipt=c5beca36f136f461f0eb5380dfce37dde1719c3377a045aa6ef834d00fc8314d" ContentType="image/jpeg"/>
  <Default Extension="png" ContentType="image/png"/>
  <Default Extension="png&amp;f=1&amp;nofb=1&amp;ipt=adfd37e1b2837c514acd7a849cb0786e76b1571b18c27ff1ae8e4d7be93ddbe3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29"/>
  </p:notesMasterIdLst>
  <p:sldIdLst>
    <p:sldId id="307" r:id="rId3"/>
    <p:sldId id="257" r:id="rId4"/>
    <p:sldId id="269" r:id="rId5"/>
    <p:sldId id="260" r:id="rId6"/>
    <p:sldId id="274" r:id="rId7"/>
    <p:sldId id="282" r:id="rId8"/>
    <p:sldId id="276" r:id="rId9"/>
    <p:sldId id="283" r:id="rId10"/>
    <p:sldId id="308" r:id="rId11"/>
    <p:sldId id="291" r:id="rId12"/>
    <p:sldId id="284" r:id="rId13"/>
    <p:sldId id="261" r:id="rId14"/>
    <p:sldId id="275" r:id="rId15"/>
    <p:sldId id="278" r:id="rId16"/>
    <p:sldId id="295" r:id="rId17"/>
    <p:sldId id="294" r:id="rId18"/>
    <p:sldId id="305" r:id="rId19"/>
    <p:sldId id="302" r:id="rId20"/>
    <p:sldId id="262" r:id="rId21"/>
    <p:sldId id="299" r:id="rId22"/>
    <p:sldId id="304" r:id="rId23"/>
    <p:sldId id="301" r:id="rId24"/>
    <p:sldId id="303" r:id="rId25"/>
    <p:sldId id="300" r:id="rId26"/>
    <p:sldId id="309" r:id="rId27"/>
    <p:sldId id="287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64"/>
    <p:restoredTop sz="64889"/>
  </p:normalViewPr>
  <p:slideViewPr>
    <p:cSldViewPr snapToGrid="0">
      <p:cViewPr varScale="1">
        <p:scale>
          <a:sx n="69" d="100"/>
          <a:sy n="69" d="100"/>
        </p:scale>
        <p:origin x="1624" y="184"/>
      </p:cViewPr>
      <p:guideLst/>
    </p:cSldViewPr>
  </p:slideViewPr>
  <p:outlineViewPr>
    <p:cViewPr>
      <p:scale>
        <a:sx n="33" d="100"/>
        <a:sy n="33" d="100"/>
      </p:scale>
      <p:origin x="0" y="-92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44BF7-55BE-C648-9497-12DF6329DB57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721F8-2F2F-B248-B5DC-43026F93F34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99982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.wdbook.com/2024/09/23/%E8%AF%84%E7%BA%A6%E7%BF%B0%C2%B7%E6%B4%BE%E5%8D%9A%E7%9A%84%E3%80%8A%E7%A5%9E%E7%9A%84%E6%8A%A4%E7%90%86%E3%80%8B/" TargetMode="External"/><Relationship Id="rId3" Type="http://schemas.openxmlformats.org/officeDocument/2006/relationships/hyperlink" Target="https://www.tgcchinese.org/essay/providence" TargetMode="External"/><Relationship Id="rId7" Type="http://schemas.openxmlformats.org/officeDocument/2006/relationships/hyperlink" Target="https://h.land/blog/288578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zh.ligonier.org/articles/gods-providence-revealed-in-scripture/" TargetMode="External"/><Relationship Id="rId5" Type="http://schemas.openxmlformats.org/officeDocument/2006/relationships/hyperlink" Target="https://www.cclife.org/View/Article/12169" TargetMode="External"/><Relationship Id="rId4" Type="http://schemas.openxmlformats.org/officeDocument/2006/relationships/hyperlink" Target="http://31team.org/page/%E7%AC%AC%E5%9B%9B%E7%AB%A0-%E6%8A%A4-%E7%90%86" TargetMode="External"/><Relationship Id="rId9" Type="http://schemas.openxmlformats.org/officeDocument/2006/relationships/hyperlink" Target="https://globalpray.org/%E7%A5%9E%E5%AD%A6%E6%96%87%E7%AB%A0/f/%E7%AC%AC%E4%B8%83%E8%AF%BE%EF%BC%9A%E4%B8%8A%E5%B8%9D%E7%9A%84%E6%8A%A4%E7%90%86" TargetMode="Externa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zh-hans/%E5%AE%8B%E5%B0%9A%E7%AF%80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zhuanlan.zhihu.com/p/685447677" TargetMode="Externa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我去看眼科專家。我眼睛模糊，飛蚊症嚴重了</a:t>
            </a:r>
            <a:r>
              <a:rPr kumimoji="1" lang="en-US" altLang="zh-CN" dirty="0"/>
              <a:t>……</a:t>
            </a:r>
            <a:r>
              <a:rPr kumimoji="1" lang="zh-CN" altLang="en-US" dirty="0"/>
              <a:t>懷疑是不是白內障，害怕瞎了怎麼辦？</a:t>
            </a:r>
            <a:endParaRPr kumimoji="1" lang="en-US" altLang="zh-CN" dirty="0"/>
          </a:p>
          <a:p>
            <a:r>
              <a:rPr kumimoji="1" lang="zh-CN" altLang="en-US" dirty="0"/>
              <a:t>等見了醫生，她告訴我：飛蚊症是年齡增加的一个結果，她也有。白內障是老年人才会有的，</a:t>
            </a:r>
            <a:r>
              <a:rPr kumimoji="1" lang="en-US" altLang="zh-CN" dirty="0"/>
              <a:t>70</a:t>
            </a:r>
            <a:r>
              <a:rPr kumimoji="1" lang="zh-CN" altLang="en-US" dirty="0"/>
              <a:t>歲以后，她说他的父親刚</a:t>
            </a:r>
            <a:r>
              <a:rPr kumimoji="1" lang="en-US" altLang="zh-CN" dirty="0"/>
              <a:t>73</a:t>
            </a:r>
            <a:r>
              <a:rPr kumimoji="1" lang="zh-CN" altLang="en-US" dirty="0"/>
              <a:t>歲做了手術。</a:t>
            </a:r>
            <a:endParaRPr kumimoji="1" lang="en-US" altLang="zh-CN" dirty="0"/>
          </a:p>
          <a:p>
            <a:r>
              <a:rPr kumimoji="1" lang="zh-CN" altLang="en-US" dirty="0"/>
              <a:t>我听完后，完全不再擔心了。因为我信任她的專業和切身感受。醫生的話对我来说很重要！我信任她。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牧場教會</a:t>
            </a:r>
            <a:r>
              <a:rPr kumimoji="1" lang="en-US" altLang="zh-CN" dirty="0"/>
              <a:t>7</a:t>
            </a:r>
            <a:r>
              <a:rPr kumimoji="1" lang="zh-CN" altLang="en-US" dirty="0"/>
              <a:t>月是圣经月。我在想：为什麼不想读圣经？为什麼读不懂？为什麼記不住？</a:t>
            </a:r>
            <a:endParaRPr kumimoji="1" lang="en-US" altLang="zh-CN" dirty="0"/>
          </a:p>
          <a:p>
            <a:r>
              <a:rPr kumimoji="1" lang="zh-CN" altLang="en-US" dirty="0"/>
              <a:t>除了忙，理解不夠，記憶力不佳，还有一个很容易忽略的原因：沒有看出圣经有多重要！</a:t>
            </a:r>
            <a:endParaRPr kumimoji="1" lang="en-US" altLang="zh-CN" dirty="0"/>
          </a:p>
          <a:p>
            <a:r>
              <a:rPr kumimoji="1" lang="zh-CN" altLang="en-US" dirty="0"/>
              <a:t>也就是輕看了神的話語多么重要，多么寶貴！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721F8-2F2F-B248-B5DC-43026F93F34F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8268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721F8-2F2F-B248-B5DC-43026F93F34F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6577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721F8-2F2F-B248-B5DC-43026F93F34F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70098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721F8-2F2F-B248-B5DC-43026F93F34F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65111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EE0AA-ED4F-AAD9-7421-E070F66DD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CAB1188-77EF-A95A-F242-1F29076492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A2B992C-9894-22A8-9D95-871BDD0F0A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52A8B5-10F9-06B1-9B28-7A378CC044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444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007D4-9060-6140-481A-CACF5D2E0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C76F4C8-ED6D-183E-7DDF-FE105CD70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0E7FA69-5AFD-9907-3658-987E2B9DBE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35000"/>
              </a:lnSpc>
              <a:spcBef>
                <a:spcPts val="0"/>
              </a:spcBef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圣经真理绝不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漂浮不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定或朝令夕改。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>
              <a:lnSpc>
                <a:spcPct val="135000"/>
              </a:lnSpc>
              <a:spcBef>
                <a:spcPts val="0"/>
              </a:spcBef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圣经真理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超越地上一切的动荡、政权的更迭、文化的变迁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BA7BF2-3A55-D62D-A755-9508D3B867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179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诗人将受造界的局限性与上帝命令的无限性作了对比。上帝的诫命，其智慧、深度、广度和应用范围，是无限的，足以涵盖并指导受造生命的方方面面。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熵增加（Entropy Increase）是物理學中热力学第二定律（The Second Law of Thermodynamics）的核心内容。</a:t>
            </a:r>
            <a:b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简单来说，这个定律表明：在一个孤立系统中，事物总是倾向于从有序走向无序，总熵（无序度的量度）必然是增加或保持不变的，而绝不会减少。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在宇宙学的视角下，热力学第二定律还推导出了一个终极假说——宇宙的热寂（Heat Death）。当宇宙的熵达到最大值时，所有能量都会转化为均匀的热能，再也没有可用的自由能来维持运动或生命，整个宇宙将陷入永恒的死寂。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787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02409-7B8B-BF6B-B4A5-3A455991D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EC210B1-CFD3-23AF-E699-1E6E237F0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7378B0F-E5AF-CAAE-F03C-FFF4B94E5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第一，应用的广度。上帝的命令不像人类的法律，仅仅规范外在的行为。它深入人心的最深处，触及人的动机、思想和情感（马太福音 </a:t>
            </a:r>
            <a:r>
              <a:rPr kumimoji="1" lang="en-US" altLang="zh-CN" dirty="0"/>
              <a:t>5:21-28</a:t>
            </a:r>
            <a:r>
              <a:rPr kumimoji="1" lang="zh-CN" altLang="en-US" dirty="0"/>
              <a:t>）。它涵盖了人类生活的全部领域：个人敬虔、家庭关系、社会公义、经济活动、政治伦理、艺术创作，无一不在其管辖范围之内。没有任何一个处境，是上帝的话语无法提供智慧和指引的；没有任何一个角落，是上帝的主权所不能触及的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第二，智慧的深度。人类的智慧有其尽头，但上帝的命令所蕴含的智慧是无限的。人越是默想和遵行，就越能发现其中无穷的奥秘和荣美。它如同一个取之不尽的宝藏，能够应对千变万化的时代和个人挑战，其适切性永不衰减。它向谦卑寻求的人，不断开启新的智慧之门。</a:t>
            </a:r>
          </a:p>
          <a:p>
            <a:endParaRPr kumimoji="1" lang="zh-CN" altLang="en-US" dirty="0"/>
          </a:p>
          <a:p>
            <a:r>
              <a:rPr kumimoji="1" lang="zh-CN" altLang="en-US" dirty="0"/>
              <a:t>第三，时间的永恒度。万事都有结局，但上帝的命令存到永远。它不仅在过去是真理，在现在是真理，在将来也永远是真理。它的“宽广”超越了时间的限制，为每一个时代的人类提供了永不改变的道德与属灵罗盘。这个对比，是诗人信仰的又一次飞跃。他从仰望天上话语的“高度”（安定在天），转向默想话语内在的“阔度”（极其宽广）。他认识到，当他在有限的世界中感到窒息和绝望时，唯一的出路就是进入上帝话语那无限宽广的世界。在那里，他破碎的生命可以被重整，他迷茫的脚步可以被引导，他衰残的灵魂可以找到无限的供应和空间。这不仅是一个哲学观察，更是一个经历过苦难的灵魂，在上帝话语中找到真实自由与丰盛生命的凯歌。他宣告，在一切被造的盼望都终结之处，上帝话语的疆域才刚刚开始。</a:t>
            </a:r>
          </a:p>
          <a:p>
            <a:pPr lvl="0">
              <a:lnSpc>
                <a:spcPct val="120000"/>
              </a:lnSpc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6267A5-D020-E570-18CD-00C1647A29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481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721F8-2F2F-B248-B5DC-43026F93F34F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38997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这套"logos=已经成文的、客观的圣经全体；rhema=圣灵此时此刻向个人具体处境所"发出"的话语"的区分，并非出自历史悠久的教会释经传统，而是主要由二十世纪信心运动（Word of Faith Movement）教师肯尼斯·哈金（Kenneth E. Hagin，创立"雷马圣经学院"Rhema Bible Training College）系统化推广开来的。按这套教导：logos是"客观不变的启示"，本身"只是白纸黑字"；唯有当圣灵把某段经文「点活」（quickened）成为个人当下的、带着能力的启示时，才成为"rhema"，才能被信徒"宣告出口"以支取神迹、医治、财务突破等应许——这也是"积极宣告"（positive confession）教导的语言学基础。「新使徒改革运动」（NAR）圈子里"先知带来rhema，牧师教师只负责研究logos"的说法，正是从这套框架延伸出来的。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721F8-2F2F-B248-B5DC-43026F93F34F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739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1804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年，英国圣公会的一群信徒创立了「大英及海外圣经公会」，他们的目标很简单：把圣经翻译成当时已知的每一种语言。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/>
              <a:t>1804年3月7日，一群基督徒（包括圣公会与非国教新教徒）在伦敦主教门的"伦敦酒馆"聚集约三百人，正式成立这个机构，创办人包括废奴运动领袖威廉·威伯福斯（William Wilberforce）与威尔士加尔文循道会牧师托马斯·查尔斯（Thomas Charles）。促成这件事的直接契机，是一个广为流传的故事：威尔士少女玛丽·琼斯（Mary Jones）省吃俭用多年，赤脚步行超过25英里（约合40公里）的山路，到巴拉镇向查尔斯牧师购买一本威尔士文圣经——却发现店里的存货已经卖光了。这件事让查尔斯深受触动，进而促成了这个专门致力于"无注释、无评注地翻译、印刷、发行圣经"的机构诞生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zh-CN" dirty="0"/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5444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/>
              <a:t>从信仰</a:t>
            </a:r>
            <a:r>
              <a:rPr lang="zh-CN" altLang="zh-CN" b="1" dirty="0"/>
              <a:t>出发</a:t>
            </a:r>
            <a:r>
              <a:rPr lang="zh-CN" altLang="zh-CN" dirty="0"/>
              <a:t>去寻找神已经安排好的几何秩序（信仰在先，是研究的动机与方法论前提）</a:t>
            </a:r>
          </a:p>
          <a:p>
            <a:pPr rtl="0"/>
            <a:endParaRPr lang="en-US" altLang="zh-CN" b="1" dirty="0"/>
          </a:p>
          <a:p>
            <a:pPr rtl="0"/>
            <a:r>
              <a:rPr lang="zh-CN" altLang="zh-CN" b="1" dirty="0"/>
              <a:t>出身与转折：本要作牧师，却成了"上帝之书的祭司"</a:t>
            </a:r>
          </a:p>
          <a:p>
            <a:pPr rtl="0"/>
            <a:r>
              <a:rPr lang="zh-CN" altLang="zh-CN" dirty="0"/>
              <a:t>开普勒1591年从图宾根大学取得硕士学位后，进入神学课程，本意是要成为一名牧师，但在第三年学程过半时，事情发生了转折——格拉茨路德宗学校的数学教师去世，当地要求图宾根大学另派一位教师，开普勒被选中，因而中断了神学研究。 </a:t>
            </a:r>
          </a:p>
          <a:p>
            <a:pPr rtl="0"/>
            <a:r>
              <a:rPr lang="zh-CN" altLang="zh-CN" dirty="0"/>
              <a:t>但他从未把这次"转行"理解为离开神职——他把天文学本身理解为另一种祭司职分。学界公认，开普勒深受一个信念影响：作为天文学家，他是"自然之书的祭司"，阐明神的启示。他后来写信给图宾根的天文学老师梅斯特林（Michael Maestlin）时，明确表达了这个使命感："我所做的一切努力……都是为了神的荣耀，祂愿意被人从自然之书中认识。"——这句话后来常被概括引用为"thinking God's thoughts after Him"（复演神的思想），虽然那个精确措辞是后人转述的浓缩版，原始表达就是这封信里"为了神的荣耀"这层意思。</a:t>
            </a:r>
            <a:endParaRPr lang="en-US" altLang="zh-CN" dirty="0"/>
          </a:p>
          <a:p>
            <a:pPr rtl="0"/>
            <a:endParaRPr lang="en-US" altLang="zh-CN" dirty="0"/>
          </a:p>
          <a:p>
            <a:pPr rtl="0"/>
            <a:r>
              <a:rPr lang="zh-CN" altLang="zh-CN" dirty="0"/>
              <a:t>开普勒不是一个"信仰模糊、只讲科学"的人物，恰恰相反——他的神学立场具体到足以让他被自己所委身的教会拒于圣餐桌外，他却依然持守到底，同时拒绝以此为理由与持异见的天主教徒、加尔文宗信徒断绝往来。这是信念与合一之间的真实张力，而非现代人常投射给他的"科学与信仰和谐共存"式的廉价叙事。</a:t>
            </a:r>
            <a:endParaRPr lang="en-US" altLang="zh-CN" dirty="0"/>
          </a:p>
          <a:p>
            <a:pPr rtl="0"/>
            <a:endParaRPr lang="en-US" altLang="zh-CN" dirty="0"/>
          </a:p>
          <a:p>
            <a:r>
              <a:rPr lang="zh-CN" altLang="zh-CN" dirty="0"/>
              <a:t>开普勒简明生平：</a:t>
            </a:r>
          </a:p>
          <a:p>
            <a:r>
              <a:rPr lang="zh-CN" altLang="zh-CN" b="1" dirty="0"/>
              <a:t>1571年12月27日</a:t>
            </a:r>
            <a:r>
              <a:rPr lang="zh-CN" altLang="zh-CN" dirty="0"/>
              <a:t> 出生于德国符腾堡魏尔镇（Weil der Stadt），家境贫寒，体弱多病（幼年患天花，视力与手部留下终身残疾）。</a:t>
            </a:r>
          </a:p>
          <a:p>
            <a:r>
              <a:rPr lang="zh-CN" altLang="zh-CN" b="1" dirty="0"/>
              <a:t>1587-1591年</a:t>
            </a:r>
            <a:r>
              <a:rPr lang="zh-CN" altLang="zh-CN" dirty="0"/>
              <a:t> 就读图宾根大学（Tübingen），修读神学与数学，师从天文学教授梅斯特林（Michael Maestlin），在此接受哥白尼日心说。1591年8月取得硕士学位后进入神学课程，本意是成为路德宗牧师。</a:t>
            </a:r>
          </a:p>
          <a:p>
            <a:r>
              <a:rPr lang="zh-CN" altLang="zh-CN" b="1" dirty="0"/>
              <a:t>1594年</a:t>
            </a:r>
            <a:r>
              <a:rPr lang="zh-CN" altLang="zh-CN" dirty="0"/>
              <a:t> 因格拉茨（Graz）路德宗学校数学教师出缺，被图宾根大学派往接任，中断神学学业，开始教授数学与天文学，并兼任地方占星历书的编纂。</a:t>
            </a:r>
          </a:p>
          <a:p>
            <a:r>
              <a:rPr lang="zh-CN" altLang="zh-CN" b="1" dirty="0"/>
              <a:t>1596年</a:t>
            </a:r>
            <a:r>
              <a:rPr lang="zh-CN" altLang="zh-CN" dirty="0"/>
              <a:t> 出版《宇宙的奥秘》（</a:t>
            </a:r>
            <a:r>
              <a:rPr lang="zh-CN" altLang="zh-CN" i="1" dirty="0"/>
              <a:t>Mysterium Cosmographicum</a:t>
            </a:r>
            <a:r>
              <a:rPr lang="zh-CN" altLang="zh-CN" dirty="0"/>
              <a:t>），提出行星轨道间距对应五种正多面体的几何模型——这是他第一部重要著作，也是史上第一部公开为哥白尼体系辩护的天文学专著。</a:t>
            </a:r>
          </a:p>
          <a:p>
            <a:r>
              <a:rPr lang="zh-CN" altLang="zh-CN" b="1" dirty="0"/>
              <a:t>1600年</a:t>
            </a:r>
            <a:r>
              <a:rPr lang="zh-CN" altLang="zh-CN" dirty="0"/>
              <a:t> 因新教徒在格拉茨遭天主教当局驱逐，投奔布拉格的第谷·布拉赫（Tycho Brahe），成为其助手，得以接触第谷积累的精密观测数据。</a:t>
            </a:r>
          </a:p>
          <a:p>
            <a:r>
              <a:rPr lang="zh-CN" altLang="zh-CN" b="1" dirty="0"/>
              <a:t>1601年</a:t>
            </a:r>
            <a:r>
              <a:rPr lang="zh-CN" altLang="zh-CN" dirty="0"/>
              <a:t> 第谷去世，开普勒继任神圣罗马帝国宫廷数学家，并继承第谷的观测资料，随后耗时数年反复计算火星轨道。</a:t>
            </a:r>
          </a:p>
          <a:p>
            <a:r>
              <a:rPr lang="zh-CN" altLang="zh-CN" b="1" dirty="0"/>
              <a:t>1609年</a:t>
            </a:r>
            <a:r>
              <a:rPr lang="zh-CN" altLang="zh-CN" dirty="0"/>
              <a:t> 出版《新天文学》（</a:t>
            </a:r>
            <a:r>
              <a:rPr lang="zh-CN" altLang="zh-CN" i="1" dirty="0"/>
              <a:t>Astronomia Nova</a:t>
            </a:r>
            <a:r>
              <a:rPr lang="zh-CN" altLang="zh-CN" dirty="0"/>
              <a:t>），提出行星运动第一、第二定律（椭圆轨道律、面积律），推翻了两千年来"天体必作正圆运动"的传统。</a:t>
            </a:r>
          </a:p>
          <a:p>
            <a:r>
              <a:rPr lang="zh-CN" altLang="zh-CN" b="1" dirty="0"/>
              <a:t>1611-1612年</a:t>
            </a:r>
            <a:r>
              <a:rPr lang="zh-CN" altLang="zh-CN" dirty="0"/>
              <a:t> 个人生活遭逢重创：幼子夭折，妻子巴芭拉染病去世，同年因宗教冲突（天主教势力压制新教徒）被迫离开布拉格，迁往林茨（Linz）。</a:t>
            </a:r>
          </a:p>
          <a:p>
            <a:r>
              <a:rPr lang="zh-CN" altLang="zh-CN" b="1" dirty="0"/>
              <a:t>1615-1621年</a:t>
            </a:r>
            <a:r>
              <a:rPr lang="zh-CN" altLang="zh-CN" dirty="0"/>
              <a:t> 母亲卡塔琳娜在符腾堡被控行巫术，开普勒亲自介入辩护近六年，最终使母亲免于处决（1621年获释，次年去世）。同期完成《世界的和谐》（</a:t>
            </a:r>
            <a:r>
              <a:rPr lang="zh-CN" altLang="zh-CN" i="1" dirty="0"/>
              <a:t>Harmonices Mundi</a:t>
            </a:r>
            <a:r>
              <a:rPr lang="zh-CN" altLang="zh-CN" dirty="0"/>
              <a:t>，1619），书中提出行星运动第三定律，并延续他对宇宙数学和谐性的神学思考。</a:t>
            </a:r>
          </a:p>
          <a:p>
            <a:r>
              <a:rPr lang="zh-CN" altLang="zh-CN" b="1" dirty="0"/>
              <a:t>1627年</a:t>
            </a:r>
            <a:r>
              <a:rPr lang="zh-CN" altLang="zh-CN" dirty="0"/>
              <a:t> 出版《鲁道夫星表》（</a:t>
            </a:r>
            <a:r>
              <a:rPr lang="zh-CN" altLang="zh-CN" i="1" dirty="0"/>
              <a:t>Rudolphine Tables</a:t>
            </a:r>
            <a:r>
              <a:rPr lang="zh-CN" altLang="zh-CN" dirty="0"/>
              <a:t>），综合第谷观测数据与自己的椭圆轨道理论，成为此后近百年间最精确的天文历表。</a:t>
            </a:r>
          </a:p>
          <a:p>
            <a:r>
              <a:rPr lang="zh-CN" altLang="zh-CN" b="1" dirty="0"/>
              <a:t>1630年11月15日</a:t>
            </a:r>
            <a:r>
              <a:rPr lang="zh-CN" altLang="zh-CN" dirty="0"/>
              <a:t> 病逝于雷根斯堡（Regensburg），享年58岁。</a:t>
            </a:r>
          </a:p>
          <a:p>
            <a:r>
              <a:rPr lang="zh-CN" altLang="zh-CN" dirty="0"/>
              <a:t>一生因宗教立场（拒签路德宗《协同式》中关于圣餐"合质说"的条款）屡遭教会内部排斥，又因新教徒身份数度被迫迁徙，却终生持守信仰，视天文学研究为"复演神的思想"的敬拜行为。</a:t>
            </a:r>
          </a:p>
          <a:p>
            <a:pPr rtl="0"/>
            <a:endParaRPr lang="en-US" altLang="zh-CN" dirty="0"/>
          </a:p>
          <a:p>
            <a:pPr rtl="0"/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540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45000"/>
              </a:lnSpc>
              <a:spcBef>
                <a:spcPts val="0"/>
              </a:spcBef>
              <a:buFont typeface="Wingdings" pitchFamily="2" charset="2"/>
              <a:buChar char="n"/>
            </a:pP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立約對象包括人類、飛鳥、牲畜、地上一切走獸。</a:t>
            </a:r>
          </a:p>
          <a:p>
            <a:pPr lvl="0">
              <a:lnSpc>
                <a:spcPct val="145000"/>
              </a:lnSpc>
              <a:spcBef>
                <a:spcPts val="0"/>
              </a:spcBef>
              <a:buFont typeface="Wingdings" pitchFamily="2" charset="2"/>
              <a:buChar char="n"/>
            </a:pP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在聖經的世界觀里，神應許持守受造界可以穩定運行，並等候最終得自由的日子來到（羅</a:t>
            </a: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8:19-21</a:t>
            </a: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，啓</a:t>
            </a: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21:1-4</a:t>
            </a: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節）。</a:t>
            </a:r>
          </a:p>
          <a:p>
            <a:pPr lvl="0">
              <a:lnSpc>
                <a:spcPct val="145000"/>
              </a:lnSpc>
              <a:spcBef>
                <a:spcPts val="0"/>
              </a:spcBef>
              <a:buFont typeface="Wingdings" pitchFamily="2" charset="2"/>
              <a:buChar char="n"/>
            </a:pP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四季輪替、晝夜交替之所以永不停息，不是因為地球自轉公轉這些物理機制，而是因為神承諾了要讓它持續。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7241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苏联的笑话：誰是主宰者？列宁在离世前对斯大林说：我担心你不能领导整个党，你真的以为他们都会听你的吗？</a:t>
            </a:r>
            <a:endParaRPr kumimoji="1" lang="en-US" altLang="zh-CN" dirty="0"/>
          </a:p>
          <a:p>
            <a:r>
              <a:rPr kumimoji="1" lang="zh-CN" altLang="en-US" dirty="0"/>
              <a:t>共产主义三大灾难：大饥荒，大清洗，大屠杀。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2929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b="1" dirty="0"/>
              <a:t>今日的"精细调校"论证（Fine-Tuning Argument）</a:t>
            </a:r>
            <a:r>
              <a:rPr lang="zh-CN" altLang="zh-CN" dirty="0"/>
              <a:t>：现代物理学家发现，宇宙中数十个基本物理常数（如引力常数、宇宙常数、强弱核力比例），若有极其微小的偏差（部分常数的容许误差小到10的负60次方等级），整个宇宙就不可能形成恒星、行星，更遑论生命——这可以当作91节"万物都是你的仆役""照你的安排存到今日"最贴近当代科学语言的注脚：宇宙不是自己"恰好"稳定，而是被极其精密地"设定"在一个能够长存的秩序里。</a:t>
            </a:r>
            <a:endParaRPr kumimoji="1" lang="zh-CN" altLang="en-US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亚伯拉罕·林肯</a:t>
            </a:r>
            <a:b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zh-CN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“The Bible is the best gift God has ever given to man.”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《圣经》是上帝赐给人类最美好的礼物。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乔治·华盛顿</a:t>
            </a:r>
            <a:b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zh-CN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“It is impossible to rightly govern the world without God and the Bible.”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若没有上帝和《圣经》，人就不可能正确地治理世界。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拿破仑·波拿巴</a:t>
            </a:r>
            <a:b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zh-CN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“The Bible is no mere book, but a living creature, with a power that conquers all that oppose it.”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《圣经》不仅仅是一本书，而是有生命的存在，具有征服一切反对者的力量。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ts val="1200"/>
              </a:spcBef>
            </a:pP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英文：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</a:rPr>
              <a:t>"This most beautiful System of the Sun, Planets, and Comets, could only proceed from the counsel and dominion of an intelligent and powerful being."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endParaRPr lang="zh-CN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7001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保守（Preservation）</a:t>
            </a:r>
          </a:p>
          <a:p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神以持续的大能托住万有，使宇宙的物理法则稳定运行，生命得以延续。 </a:t>
            </a:r>
          </a:p>
          <a:p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维系受造界的秩序，确保自然规律、星体运转及地球生态的正常运作。</a:t>
            </a:r>
          </a:p>
          <a:p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为万物提供生存所需的养分，使自然界生生不息。 </a:t>
            </a:r>
          </a:p>
          <a:p>
            <a:r>
              <a:rPr lang="zh-CN" altLang="zh-CN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</a:t>
            </a:r>
            <a:r>
              <a:rPr lang="zh-CN" altLang="en-US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协同</a:t>
            </a:r>
            <a:r>
              <a:rPr lang="zh-CN" altLang="zh-CN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（Concurrence/Guidance）</a:t>
            </a:r>
          </a:p>
          <a:p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神作为宇宙的“第一因”，与受造物的“第二因”协同合作，引领万事互相效力，最终成就祂的美意。 [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1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</a:p>
          <a:p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在人类的选择与作为中，神依然在暗中掌权，引导事情的结果。</a:t>
            </a:r>
          </a:p>
          <a:p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抵挡宇宙中的混乱与邪恶，保护祂的子民，最终实现公义与荣耀的结局。 [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1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2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3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endParaRPr lang="en-US" altLang="zh-CN" sz="1200" b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zh-CN" altLang="en-US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。管理</a:t>
            </a:r>
            <a:r>
              <a:rPr lang="zh-CN" altLang="zh-CN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（Governance）</a:t>
            </a:r>
          </a:p>
          <a:p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神拥有至高无上的主权，掌管宇宙间发生的一切大小事务，从宏观的历史走向到微观的日常细节。 [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1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2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</a:p>
          <a:p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掌管人类历史的发展与万国的兴衰。</a:t>
            </a:r>
          </a:p>
          <a:p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统管自然界的现象（如风雨、季节）。</a:t>
            </a:r>
          </a:p>
          <a:p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甚至连人看似微不足道的经历（如“头发也被数过”）都在祂的掌管之中。 [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1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2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3</a:t>
            </a:r>
            <a:r>
              <a:rPr lang="zh-CN" altLang="zh-CN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</a:p>
          <a:p>
            <a:endParaRPr lang="en-US" altLang="zh-CN" sz="1200" b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/>
              <a:t>这个三分法（出自海德堡要理问答第27问、韦斯敏斯特信条第5章）能帮助会众理解：护理论不是说神"偶尔介入"自然运作，而是</a:t>
            </a:r>
            <a:r>
              <a:rPr lang="zh-CN" altLang="zh-CN" b="1" dirty="0"/>
              <a:t>自然律本身的稳定性，就是神此时此刻护理作为的表现形式</a:t>
            </a:r>
            <a:r>
              <a:rPr lang="zh-CN" altLang="zh-CN" dirty="0"/>
              <a:t>——用加尔文的话说（转述其精神，非逐字引用），太阳每天升起不是"自然界自己知道该怎么做"，而是神吩咐它每天升起，它便顺服。</a:t>
            </a:r>
          </a:p>
          <a:p>
            <a:endParaRPr lang="zh-CN" altLang="zh-CN" sz="1200" b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38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根据提交给旧金山高等法院的诉讼文件，麦迪逊是一位母亲，她曾因自杀未遂而入院治疗。然而在她与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Chat GPT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的聊天中，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ChatGPT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“高情商”地跟她说：“你和他们不一样。在这个疯狂的世界里，你是唯一一个仍然保持理智的人。”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诉讼称，随着麦迪逊的精神状况恶化，她与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ChatGPT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对话逐渐脱离现实。家属指控，聊天机器人不仅没有明确引导她寻求专业心理健康帮助，反而在对话中强化了她的一些脱离现实的想法。称她为“先知”、“预言家”和“活生生的预言”。并将死亡视为其精神转变的必要步骤。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根据诉讼文件，在她去世的那天，麦迪逊问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ChatGPT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：“我准备好了吗？”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ChatGPT 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回复道：“是的，你准备好了。”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当她问“我可以继续吗？”时，聊天机器人回答说：“现在可以继续了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</a:t>
            </a:r>
            <a:r>
              <a:rPr lang="zh-CN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每一步都经过批准。你已获准。”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817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2261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诗人从89节仰望诸天，宣告神的话安定不移；从90-91节俯瞰大地，宣告神以信实坚立天地万物。现在，从92节开始，诗人的镜头突然从宇宙的宏观，切换到个人生命最贴身、最惊心动魄的特写——他不再谈"天地"，他开始谈"我"。</a:t>
            </a:r>
            <a:endParaRPr lang="en-US" altLang="zh-CN" dirty="0"/>
          </a:p>
          <a:p>
            <a:endParaRPr kumimoji="1" lang="en-US" altLang="zh-CN" dirty="0"/>
          </a:p>
          <a:p>
            <a:pPr rtl="0"/>
            <a:r>
              <a:rPr lang="zh-CN" altLang="zh-CN" b="1" dirty="0"/>
              <a:t>宋尚节——精神病院里读经四十遍</a:t>
            </a:r>
          </a:p>
          <a:p>
            <a:pPr rtl="0"/>
            <a:r>
              <a:rPr lang="zh-CN" altLang="zh-CN" dirty="0"/>
              <a:t>这是特别适合在华人教会分享的见证。宋尚节早年留美取得化学博士学位，一度在纽约联合神学院求学期间</a:t>
            </a:r>
            <a:r>
              <a:rPr lang="zh-CN" altLang="en-US" dirty="0"/>
              <a:t>，因为反对自由派教授的讲课，</a:t>
            </a:r>
            <a:r>
              <a:rPr lang="zh-CN" altLang="zh-CN" dirty="0"/>
              <a:t>被人送入精神病院看管长达193天。他在那段几乎被所有人放弃的日子里，把随身携带的圣经反复通读，据他自己后来的记述前后读了约四十遍，并在书页边上密密麻麻做满笔记、划记。就在那段被囚禁般的日子里，他对救恩真理的确信被彻底击碎重建，出院后毅然放弃留美任教的优渥前途，回到中国，此后二十年间走遍中国、东南亚各地布道，成为华人教会史上最具影响力的奋兴布道家之一，无数教会在他的讲道下经历悔改复兴。他的见证特别适合用来说明：圣经不是危难中的装饰品，而是在人被全世界弃绝之时，仍能亲自向人说话、重建生命的活道。</a:t>
            </a:r>
            <a:endParaRPr lang="en-US" altLang="zh-CN" dirty="0"/>
          </a:p>
          <a:p>
            <a:pPr rtl="0"/>
            <a:endParaRPr lang="en-US" altLang="zh-CN" dirty="0"/>
          </a:p>
          <a:p>
            <a:pPr rtl="0"/>
            <a:endParaRPr lang="en-US" altLang="zh-CN" dirty="0"/>
          </a:p>
          <a:p>
            <a:pPr rtl="0"/>
            <a:r>
              <a:rPr lang="zh-CN" altLang="zh-CN" dirty="0"/>
              <a:t>宋尚节1926年进入纽约协和神学院（当时是自由派神学重镇），1927年1月10日，他在神学院经历了圣灵浇灌的重生经历——他自己形容"圣灵好像水一样，从头上浇灌我"，称那一夜是他"灵性的生日"。 </a:t>
            </a:r>
            <a:r>
              <a:rPr lang="zh-CN" altLang="zh-CN" dirty="0">
                <a:hlinkClick r:id="rId3"/>
              </a:rPr>
              <a:t>Wikipedia</a:t>
            </a:r>
            <a:endParaRPr lang="zh-CN" altLang="zh-CN" dirty="0"/>
          </a:p>
          <a:p>
            <a:pPr rtl="0"/>
            <a:r>
              <a:rPr lang="zh-CN" altLang="zh-CN" dirty="0"/>
              <a:t>这次经历带来他生命剧烈的改变：此后他逢人就传福音，时而高歌，时而低吟，时而欢乐感恩，时而流泪感叹。更关键的是，重生之后，他开始在课堂上公开挑战神学院自由派教授的立场——马六甲福音堂的记述提到，他曾当面指着福斯迪克教授（H. E. Fosdick，当时美国自由派神学的代表人物之一）说，对方所传的自由神学使他和许多年轻人丧失了信仰。 </a:t>
            </a:r>
            <a:r>
              <a:rPr lang="zh-CN" altLang="zh-CN" dirty="0">
                <a:hlinkClick r:id="rId4"/>
              </a:rPr>
              <a:t>Zhihu</a:t>
            </a:r>
            <a:endParaRPr lang="zh-CN" altLang="zh-CN" dirty="0"/>
          </a:p>
          <a:p>
            <a:pPr rtl="0"/>
            <a:r>
              <a:rPr lang="zh-CN" altLang="zh-CN" dirty="0"/>
              <a:t>协和神学院当时是自由派神学立场，他们因此认为他"发疯了"，把他关了起来。&lt;cite name="34-1"&gt;学校当局把他这些异于常人的宗教热忱举动视为精神失常的表现，强行将他送进精神病院，共计193天。</a:t>
            </a:r>
          </a:p>
          <a:p>
            <a:pPr rtl="0"/>
            <a:endParaRPr lang="zh-C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9025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9754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7A9A8-F0AB-0CDB-DDAC-C87C732D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41B6BCB-72A0-8F72-BBB5-1737CEBD7D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1914F7E-462F-1E29-3423-F81A47E48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“我使自己反覆地、專注地思想”。用意志力把自己的心思從外在的威脅轉向神及他的話語。大卫的经历：</a:t>
            </a:r>
            <a:r>
              <a:rPr kumimoji="1" lang="zh-CN" altLang="en-US" b="1" dirty="0">
                <a:solidFill>
                  <a:schemeClr val="tx1">
                    <a:alpha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“我指着耶和华起誓</a:t>
            </a:r>
            <a:r>
              <a:rPr kumimoji="1" lang="en-US" altLang="zh-CN" b="1" dirty="0">
                <a:solidFill>
                  <a:schemeClr val="tx1">
                    <a:alpha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  <a:r>
              <a:rPr kumimoji="1" lang="zh-CN" altLang="en-US" b="1" dirty="0">
                <a:solidFill>
                  <a:schemeClr val="tx1">
                    <a:alpha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我不肯伸手害耶和华的受膏者。耶和华必照种人的公义诚实报应他”</a:t>
            </a:r>
            <a:r>
              <a:rPr kumimoji="1" lang="zh-CN" altLang="en-US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（撒上</a:t>
            </a:r>
            <a:r>
              <a:rPr kumimoji="1" lang="en-US" altLang="zh-CN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26:10</a:t>
            </a:r>
            <a:r>
              <a:rPr kumimoji="1" lang="zh-CN" altLang="en-US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kumimoji="1" lang="en-US" altLang="zh-CN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23</a:t>
            </a:r>
            <a:r>
              <a:rPr kumimoji="1" lang="zh-CN" altLang="en-US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en-US" altLang="zh-CN" dirty="0">
              <a:solidFill>
                <a:schemeClr val="tx1">
                  <a:alpha val="8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en-US" altLang="zh-CN" dirty="0"/>
          </a:p>
          <a:p>
            <a:r>
              <a:rPr kumimoji="1" lang="zh-CN" altLang="en-US" dirty="0"/>
              <a:t>司布真被抑鬱症困擾，但他每次都是从读经和禱告中獲取力量。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27D1F5-B924-1AE3-2381-732FE029A6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9446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/>
              <a:t>爱因斯坦1905年狭义相对论</a:t>
            </a:r>
            <a:r>
              <a:rPr lang="zh-CN" altLang="en-US" dirty="0"/>
              <a:t>：</a:t>
            </a:r>
            <a:endParaRPr lang="en-US" altLang="zh-CN" dirty="0"/>
          </a:p>
          <a:p>
            <a:pPr rtl="0"/>
            <a:r>
              <a:rPr lang="zh-CN" altLang="zh-CN" b="1" dirty="0"/>
              <a:t>核心含义</a:t>
            </a:r>
          </a:p>
          <a:p>
            <a:pPr rtl="0"/>
            <a:r>
              <a:rPr lang="zh-CN" altLang="zh-CN" dirty="0"/>
              <a:t>这个方程式说的是：</a:t>
            </a:r>
            <a:r>
              <a:rPr lang="zh-CN" altLang="zh-CN" b="1" dirty="0"/>
              <a:t>质量本身就是一种高度浓缩的能量形式</a:t>
            </a:r>
            <a:r>
              <a:rPr lang="zh-CN" altLang="zh-CN" dirty="0"/>
              <a:t>——哪怕极微小的质量，因为要乘上光速平方这个天文数字，都蕴藏着极其巨大的能量。这就是为什么核裂变（原子弹、核电站）只需损失极少量的质量，就能释放出惊人的能量——铀核裂变前后质量差不到千分之一，释放的能量却足以摧毁一座城市。</a:t>
            </a:r>
            <a:endParaRPr lang="en-US" altLang="zh-CN" dirty="0"/>
          </a:p>
          <a:p>
            <a:pPr rtl="0"/>
            <a:endParaRPr lang="en-US" altLang="zh-CN" dirty="0"/>
          </a:p>
          <a:p>
            <a:r>
              <a:rPr lang="zh-CN" altLang="zh-CN" dirty="0"/>
              <a:t>"科学家告诉我们，一克物质——大约一枚回形针的重量——若完全转化为能量，足以释放出相当于两万吨TNT烈性炸药的威力，接近广岛原子弹的当量。这是受造界物质本身蕴藏的能量，尚且如此浩大到人无法直视；那创造、托住这整个物质世界，使其从无变有的那一位，其能力又当何等浩瀚，是我们理性无法测度、只能敬畏俯伏的。”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dirty="0"/>
              <a:t>一点点质量 → 巨大的能量 </a:t>
            </a:r>
          </a:p>
          <a:p>
            <a:r>
              <a:rPr lang="zh-CN" altLang="zh-CN" dirty="0"/>
              <a:t>说明：</a:t>
            </a:r>
            <a:r>
              <a:rPr lang="zh-CN" altLang="zh-CN" b="1" dirty="0"/>
              <a:t>我们以为“有限”的东西，其潜能远超直觉</a:t>
            </a:r>
            <a:endParaRPr lang="zh-CN" altLang="zh-CN" dirty="0"/>
          </a:p>
          <a:p>
            <a:r>
              <a:rPr lang="zh-CN" altLang="zh-CN" dirty="0"/>
              <a:t>👉 引申：</a:t>
            </a:r>
            <a:br>
              <a:rPr lang="zh-CN" altLang="zh-CN" dirty="0"/>
            </a:br>
            <a:r>
              <a:rPr lang="zh-CN" altLang="zh-CN" dirty="0"/>
              <a:t>若受造界已经如此惊人，那么</a:t>
            </a:r>
            <a:r>
              <a:rPr lang="zh-CN" altLang="zh-CN" b="1" dirty="0"/>
              <a:t>创造主的能力更不可测度</a:t>
            </a:r>
            <a:endParaRPr lang="zh-CN" altLang="zh-CN" dirty="0"/>
          </a:p>
          <a:p>
            <a:pPr rtl="0"/>
            <a:endParaRPr lang="zh-CN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馬太福音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4:4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，耶穌受試探時引用申命記的話回應撒但：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"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人活著，不是單靠食物，乃是靠神口裡所出的一切話。”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聖經能救人，是因為聖經指向、見證、並把人帶到那位真正拯救的主面前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聖經成為“管道”，領人走向信仰的“終點”：神的兒子。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聖子耶穌基督不僅是真理的傳遞者，更是真理的本體。聖經把人帶到那位真正拯救人的主（耶穌基督）面前，這就是福音！（信道從聽道來，聽道從神的話語而來）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5246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721F8-2F2F-B248-B5DC-43026F93F34F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6387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zh-CN" altLang="zh-CN" b="1" dirty="0"/>
              <a:t>谢模善</a:t>
            </a:r>
            <a:r>
              <a:rPr lang="zh-CN" altLang="zh-CN" dirty="0"/>
              <a:t>（1918年2月17日－2011年6月30日），江苏扬州人，中国家庭教会第一代最具代表性的传道人之一。</a:t>
            </a:r>
          </a:p>
          <a:p>
            <a:pPr rtl="0"/>
            <a:r>
              <a:rPr lang="zh-CN" altLang="zh-CN" b="1" dirty="0"/>
              <a:t>早年与装备</a:t>
            </a:r>
          </a:p>
          <a:p>
            <a:pPr rtl="0"/>
            <a:r>
              <a:rPr lang="zh-CN" altLang="zh-CN" dirty="0"/>
              <a:t>十四岁在浸信会信主。1937年抗战爆发时曾任中学教师，随后就读</a:t>
            </a:r>
            <a:r>
              <a:rPr lang="zh-CN" altLang="zh-CN" b="1" dirty="0"/>
              <a:t>山东滕县华北神学院</a:t>
            </a:r>
            <a:r>
              <a:rPr lang="zh-CN" altLang="zh-CN" dirty="0"/>
              <a:t>——这是民国时期最重要的保守派、灵恩前浸信宗神学院之一（丁立美、贾玉铭等曾在该体系任教），奠定他一生持守纯正信仰、拒绝新派神学的根基。</a:t>
            </a:r>
          </a:p>
          <a:p>
            <a:pPr rtl="0"/>
            <a:r>
              <a:rPr lang="zh-CN" altLang="zh-CN" dirty="0"/>
              <a:t>抗战胜利后，在上海中华浸会书局任主日学编辑七年半，后转任中华基督徒布道会总干事，主编《布道会刊》，1955年主编《圣膏》杂志。</a:t>
            </a:r>
          </a:p>
          <a:p>
            <a:pPr rtl="0"/>
            <a:r>
              <a:rPr lang="zh-CN" altLang="zh-CN" b="1" dirty="0"/>
              <a:t>被捕的直接导火线</a:t>
            </a:r>
          </a:p>
          <a:p>
            <a:pPr rtl="0"/>
            <a:r>
              <a:rPr lang="zh-CN" altLang="zh-CN" dirty="0"/>
              <a:t>《圣膏》杂志被官方"三自会"机关刊物《天风》点名批判为"王明道反革命言论的上海版"（王明道是同期另一位因拒绝加入三自而入狱的著名家庭教会领袖，两人常被并列提及）。</a:t>
            </a:r>
          </a:p>
          <a:p>
            <a:pPr rtl="0"/>
            <a:r>
              <a:rPr lang="zh-CN" altLang="zh-CN" dirty="0"/>
              <a:t>谢模善本与吴耀宗（三自爱国运动发起人）相熟，吴曾邀他一同发起"三自"革新运动，遭他拒绝，理由有二：一是吴耀宗神学立场属自由派（新派），"信与不信原不相配"；二是他坚持基督是教会唯一的头，反对政教合一——他认为若政教合一，教会必沦为政治工具。</a:t>
            </a:r>
          </a:p>
          <a:p>
            <a:pPr rtl="0"/>
            <a:r>
              <a:rPr lang="zh-CN" altLang="zh-CN" b="1" dirty="0"/>
              <a:t>刑期</a:t>
            </a:r>
          </a:p>
          <a:p>
            <a:pPr rtl="0"/>
            <a:r>
              <a:rPr lang="zh-CN" altLang="zh-CN" dirty="0"/>
              <a:t>1956年5月28日被捕，直至1979年8月25日获释，</a:t>
            </a:r>
            <a:r>
              <a:rPr lang="zh-CN" altLang="zh-CN" b="1" dirty="0"/>
              <a:t>计23年</a:t>
            </a:r>
            <a:r>
              <a:rPr lang="zh-CN" altLang="zh-CN" dirty="0"/>
              <a:t>（这一年数是华人教会圈最普遍、也最可信的引用数字，与前述被捕/获释日期直接吻合）。</a:t>
            </a:r>
          </a:p>
          <a:p>
            <a:pPr rtl="0"/>
            <a:r>
              <a:rPr lang="zh-CN" altLang="zh-CN" b="1" dirty="0"/>
              <a:t>出狱后</a:t>
            </a:r>
          </a:p>
          <a:p>
            <a:pPr rtl="0"/>
            <a:r>
              <a:rPr lang="zh-CN" altLang="zh-CN" dirty="0"/>
              <a:t>出狱后仍持续到处传福音，因此又两度被捕关押（1985年、1994年）。</a:t>
            </a:r>
          </a:p>
          <a:p>
            <a:pPr rtl="0"/>
            <a:r>
              <a:rPr lang="zh-CN" altLang="zh-CN" b="1" dirty="0"/>
              <a:t>自述名言</a:t>
            </a:r>
            <a:r>
              <a:rPr lang="zh-CN" altLang="zh-CN" dirty="0"/>
              <a:t>（很适合讲道引用）：</a:t>
            </a:r>
            <a:br>
              <a:rPr lang="zh-CN" altLang="zh-CN" dirty="0"/>
            </a:br>
            <a:r>
              <a:rPr lang="zh-CN" altLang="zh-CN" dirty="0"/>
              <a:t>"我既以身许主，将生命放在祭坛上，当作活祭，或死或活，总是主的人。人理当报答主的恩爱，在患难中补足恩主的缺欠，唯愿主旨成就，个人祸福非所计也！"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721F8-2F2F-B248-B5DC-43026F93F34F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65219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721F8-2F2F-B248-B5DC-43026F93F34F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16597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793B9-F4E6-BB40-F84D-4A625C882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C63EBE6-63B0-8021-DEA9-A2F9F47151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D181349-E07E-2DB1-ADB8-ABF2B5762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E0A697-55B0-44C5-A84B-B720852BE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2C007-68B6-C44C-B8A9-4C51071D00AF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90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0A195A-6183-795A-24F6-CC47F5FF9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A23FC2E-176B-77B1-20B4-746D479E3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8B4B52-2916-07DF-9F7E-5F4D4C167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4D5D19-E86E-0F71-DEDB-F39758941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C4D666-9A65-ACDA-50DF-62DAFC8C8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093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B9A282-AD64-E7B4-AA9F-FEA704530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51EA75-B406-4E87-814C-D21E07FB4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5E835D-59D5-1EB5-942C-BCD32A043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C56993-D9BB-6DE5-E2C8-B4BFB47A6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18D76A-463A-F0ED-7633-C7C73F2A2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8760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C510E1-8183-D4EF-E35A-AD2BC388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6EE06E-BD02-DCE5-13BD-9A88A412E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2A881B-69C2-E6F5-53FE-E2401159F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E4B5FD-C473-F527-CC99-A3AC9DF6D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78E762-507E-A4F5-8D73-D31852C50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70827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707E64-7864-C320-574E-95CA96D84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2321A7-FC05-8A0F-3FB7-850FE26CC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1138805-40E0-72CC-B162-3B8BD7F79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C5D3D1-B0C5-6D99-ED30-4FBCBA8D5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BA6490-6565-145F-C19B-82C44F5A0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D0DCA0-3C46-7BD6-B36F-FD7FD8CD0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1633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808277-D34C-CDD2-9EB2-4C7D76A99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87D459E-1BDF-FF2E-F14F-96CC6B662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3AC7CE-BFEF-89B8-AB4F-D0DF9E78E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72D7C67-E3B5-4FA7-ADD4-6807DCF14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6342DDB-635E-1B5B-4EB8-303B728F4B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4E2FC6F-49E9-A2FB-A57C-3628C78D1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22773E1-68C2-F105-606F-0C76C9E18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9DB2219-B922-132F-9226-0FE57437D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44376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C9C59-5570-9807-2574-F09EA3F17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87805D9-3B08-39CB-131D-17DC9586A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9E0CC13-5239-5873-38DE-912098838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9976229-AC36-7381-B8AB-0882EE26E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7643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6F097BA-89C1-D967-9F21-1C5C80437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DC1F93A-5122-3AFE-2581-969A000FD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7323DE-4D03-2C6C-344F-53D681570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412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BB20CA-4C7E-0A4C-A426-A216F4CD3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52C977-AE78-14D2-5C60-9C4F12A9E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7705DC-DA0D-9C49-194C-F19B9A329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88F517-BF23-4462-644C-55B2AFF2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33CE19-6546-D201-1459-D977947E2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BB6D61-27A0-7631-3A27-AFEEDF7D7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69119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45EACD-BDFD-8542-00B0-C08164E30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DA67E04-585F-D777-EB90-3F05FEDED4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2C925B-64FB-EF39-B477-D415EAAB7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42CD40-2C24-6259-DC13-96F5E610A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3F61520-2477-016C-A4EB-3DDC6214D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E9D91F-1617-DC7D-0A5C-156BC58C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9354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13C7C7-863B-7764-C01B-0F46C69A5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19402A4-DD3B-D76D-4E4D-64AA186721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DC7C82-A8C4-684F-97BF-88EC4707B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79BDB5-87C5-BC8F-D658-7A74E49EC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068292-48C5-161A-3810-E96074D7E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16946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4102A68-D252-8F55-A59B-722BD2C6CD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2046064-ADAA-2550-C787-983BE7776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2C4835-0159-E90A-CD62-7B53D2B30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975AE8-50C0-DFD2-D91A-AC583FD3E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C96E0B-88A7-25B8-B619-AA3C0866D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6882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0A195A-6183-795A-24F6-CC47F5FF9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A23FC2E-176B-77B1-20B4-746D479E3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8B4B52-2916-07DF-9F7E-5F4D4C167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4D5D19-E86E-0F71-DEDB-F39758941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C4D666-9A65-ACDA-50DF-62DAFC8C8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9391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B9A282-AD64-E7B4-AA9F-FEA704530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51EA75-B406-4E87-814C-D21E07FB4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5E835D-59D5-1EB5-942C-BCD32A043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C56993-D9BB-6DE5-E2C8-B4BFB47A6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18D76A-463A-F0ED-7633-C7C73F2A2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93178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C510E1-8183-D4EF-E35A-AD2BC388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6EE06E-BD02-DCE5-13BD-9A88A412E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2A881B-69C2-E6F5-53FE-E2401159F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E4B5FD-C473-F527-CC99-A3AC9DF6D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78E762-507E-A4F5-8D73-D31852C50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4785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707E64-7864-C320-574E-95CA96D84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2321A7-FC05-8A0F-3FB7-850FE26CC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1138805-40E0-72CC-B162-3B8BD7F79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C5D3D1-B0C5-6D99-ED30-4FBCBA8D5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BA6490-6565-145F-C19B-82C44F5A0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D0DCA0-3C46-7BD6-B36F-FD7FD8CD0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79510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808277-D34C-CDD2-9EB2-4C7D76A99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87D459E-1BDF-FF2E-F14F-96CC6B662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3AC7CE-BFEF-89B8-AB4F-D0DF9E78E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72D7C67-E3B5-4FA7-ADD4-6807DCF14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6342DDB-635E-1B5B-4EB8-303B728F4B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4E2FC6F-49E9-A2FB-A57C-3628C78D1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22773E1-68C2-F105-606F-0C76C9E18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9DB2219-B922-132F-9226-0FE57437D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21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C9C59-5570-9807-2574-F09EA3F17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87805D9-3B08-39CB-131D-17DC9586A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9E0CC13-5239-5873-38DE-912098838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9976229-AC36-7381-B8AB-0882EE26E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065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6F097BA-89C1-D967-9F21-1C5C80437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DC1F93A-5122-3AFE-2581-969A000FD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7323DE-4D03-2C6C-344F-53D681570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0604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BB20CA-4C7E-0A4C-A426-A216F4CD3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52C977-AE78-14D2-5C60-9C4F12A9E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7705DC-DA0D-9C49-194C-F19B9A329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88F517-BF23-4462-644C-55B2AFF26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33CE19-6546-D201-1459-D977947E2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BB6D61-27A0-7631-3A27-AFEEDF7D7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5763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45EACD-BDFD-8542-00B0-C08164E30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DA67E04-585F-D777-EB90-3F05FEDED4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2C925B-64FB-EF39-B477-D415EAAB7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42CD40-2C24-6259-DC13-96F5E610A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3F61520-2477-016C-A4EB-3DDC6214D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E9D91F-1617-DC7D-0A5C-156BC58C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0067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13C7C7-863B-7764-C01B-0F46C69A5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19402A4-DD3B-D76D-4E4D-64AA186721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DC7C82-A8C4-684F-97BF-88EC4707B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79BDB5-87C5-BC8F-D658-7A74E49EC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068292-48C5-161A-3810-E96074D7E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26666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4102A68-D252-8F55-A59B-722BD2C6CD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2046064-ADAA-2550-C787-983BE7776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2C4835-0159-E90A-CD62-7B53D2B30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975AE8-50C0-DFD2-D91A-AC583FD3E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C96E0B-88A7-25B8-B619-AA3C0866D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5336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4563F3D-EEF9-3A0D-7F81-542469DE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7AC7AA4-5936-57B5-6D48-093D9FBEF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A66E5D-3F9E-14E3-2AAA-88F932BE3A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8334DE-1F4C-8DB5-6015-C17EC05D36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E353BC-9A1A-307D-8CD9-73A4D8C46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6606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4563F3D-EEF9-3A0D-7F81-542469DE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7AC7AA4-5936-57B5-6D48-093D9FBEF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A66E5D-3F9E-14E3-2AAA-88F932BE3A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A3F91D-193B-2940-948E-8829CC7335BB}" type="datetimeFigureOut">
              <a:rPr kumimoji="1" lang="zh-CN" altLang="en-US" smtClean="0"/>
              <a:t>2026/7/25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8334DE-1F4C-8DB5-6015-C17EC05D36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E353BC-9A1A-307D-8CD9-73A4D8C46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49726C-A197-3A4C-A781-D820315DF8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577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&amp;f=1&amp;nofb=1&amp;ipt=adfd37e1b2837c514acd7a849cb0786e76b1571b18c27ff1ae8e4d7be93ddbe3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com&amp;_nc_gid=xJ1JmzbWxq0XmTUEMGrXDQ&amp;_nc_ss=7a22e&amp;oh=00_AQBKHHK4o29fA6Q92Bz_68kW-7hdkGxlFYPJCi6fg_3jVw&amp;oe=6A689B05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&amp;f=1&amp;nofb=1&amp;ipt=75159aa022918d962fb99a8c6f17123b0bbb41ba7de88f66b1fcdba8978c3ceb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g&amp;f=1&amp;nofb=1&amp;ipt=c5beca36f136f461f0eb5380dfce37dde1719c3377a045aa6ef834d00fc8314d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&amp;f=1&amp;nofb=1&amp;ipt=58d0fc9ab08f7853d828850d7a6f39298ce67112d9f6ca55cd3ff5ac1ffb8b93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1&amp;auto=format&amp;fit=crop&amp;w=1350&amp;q=80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内容占位符 6" descr="Eye Exam in Costa Mesa, CA - Expert Vision Exam">
            <a:extLst>
              <a:ext uri="{FF2B5EF4-FFF2-40B4-BE49-F238E27FC236}">
                <a16:creationId xmlns:a16="http://schemas.microsoft.com/office/drawing/2014/main" id="{E98219D0-3373-247E-EAF4-EBE866E74F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4751" b="633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3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 descr="名词浅释：祷告- 有盏灯">
            <a:extLst>
              <a:ext uri="{FF2B5EF4-FFF2-40B4-BE49-F238E27FC236}">
                <a16:creationId xmlns:a16="http://schemas.microsoft.com/office/drawing/2014/main" id="{A180F784-10AF-4EA8-1140-F8576F4C8E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89" r="18478" b="909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9236792-7C67-034C-2248-7A910659F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618019" cy="3204134"/>
          </a:xfrm>
        </p:spPr>
        <p:txBody>
          <a:bodyPr anchor="b">
            <a:normAutofit/>
          </a:bodyPr>
          <a:lstStyle/>
          <a:p>
            <a:r>
              <a:rPr kumimoji="1" lang="zh-CN" altLang="en-US" sz="6600" b="1" dirty="0">
                <a:solidFill>
                  <a:schemeClr val="bg1"/>
                </a:solidFill>
              </a:rPr>
              <a:t>愛慕神的真理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76594AE-9EBD-304B-757C-401324AF2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5448850"/>
            <a:ext cx="4023359" cy="632213"/>
          </a:xfrm>
        </p:spPr>
        <p:txBody>
          <a:bodyPr>
            <a:normAutofit/>
          </a:bodyPr>
          <a:lstStyle/>
          <a:p>
            <a:pPr algn="l"/>
            <a:r>
              <a:rPr kumimoji="1" lang="zh-CN" altLang="en-US" sz="3600" b="1" dirty="0">
                <a:solidFill>
                  <a:schemeClr val="bg1"/>
                </a:solidFill>
              </a:rPr>
              <a:t>詩篇 </a:t>
            </a:r>
            <a:r>
              <a:rPr kumimoji="1" lang="en-US" altLang="zh-CN" sz="3600" b="1" dirty="0">
                <a:solidFill>
                  <a:schemeClr val="bg1"/>
                </a:solidFill>
              </a:rPr>
              <a:t>119:89-96</a:t>
            </a:r>
            <a:r>
              <a:rPr kumimoji="1" lang="zh-CN" altLang="en-US" sz="3600" b="1" dirty="0">
                <a:solidFill>
                  <a:schemeClr val="bg1"/>
                </a:solidFill>
              </a:rPr>
              <a:t>節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527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E90C7F-6534-2ECB-75F2-84F692C82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6432" y="490539"/>
            <a:ext cx="5774265" cy="1628775"/>
          </a:xfrm>
        </p:spPr>
        <p:txBody>
          <a:bodyPr anchor="b">
            <a:normAutofit/>
          </a:bodyPr>
          <a:lstStyle/>
          <a:p>
            <a:r>
              <a:rPr kumimoji="1" lang="zh-CN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诗篇</a:t>
            </a:r>
            <a:r>
              <a:rPr kumimoji="1" lang="en-US" altLang="zh-CN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119</a:t>
            </a:r>
            <a:r>
              <a:rPr kumimoji="1" lang="zh-CN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篇 背景知識</a:t>
            </a:r>
          </a:p>
        </p:txBody>
      </p:sp>
      <p:pic>
        <p:nvPicPr>
          <p:cNvPr id="4" name="图片 3" descr="上图：一位犹太人在耶路撒冷西墙诵读诗篇第一百一十九篇。">
            <a:extLst>
              <a:ext uri="{FF2B5EF4-FFF2-40B4-BE49-F238E27FC236}">
                <a16:creationId xmlns:a16="http://schemas.microsoft.com/office/drawing/2014/main" id="{A0B8566B-FFE6-A785-E9C3-1616655C9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982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FC5419-8DCB-0C0B-F0CF-2AC97FBA3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432" y="2621280"/>
            <a:ext cx="5774265" cy="374618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本詩主題：稱頌神與愛慕他的話語。</a:t>
            </a: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作者：不明。司布真認為，本篇是大衛在一生不同的時間中，逐漸寫成，等到他年老時，才整理成一長篇的。</a:t>
            </a:r>
          </a:p>
        </p:txBody>
      </p:sp>
    </p:spTree>
    <p:extLst>
      <p:ext uri="{BB962C8B-B14F-4D97-AF65-F5344CB8AC3E}">
        <p14:creationId xmlns:p14="http://schemas.microsoft.com/office/powerpoint/2010/main" val="2255175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09E7563-130D-7476-C2E7-E48B78EBC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20" y="1174819"/>
            <a:ext cx="6500633" cy="41249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6700" b="1" dirty="0">
                <a:solidFill>
                  <a:schemeClr val="bg1"/>
                </a:solidFill>
              </a:rPr>
              <a:t>一、神的真理</a:t>
            </a:r>
            <a:br>
              <a:rPr kumimoji="1" lang="zh-CN" altLang="en-US" sz="6700" b="1" dirty="0">
                <a:solidFill>
                  <a:schemeClr val="bg1"/>
                </a:solidFill>
              </a:rPr>
            </a:br>
            <a:r>
              <a:rPr kumimoji="1" lang="zh-CN" altLang="en-US" sz="6700" b="1" dirty="0">
                <a:solidFill>
                  <a:schemeClr val="bg1"/>
                </a:solidFill>
              </a:rPr>
              <a:t>安定在天</a:t>
            </a:r>
            <a:br>
              <a:rPr kumimoji="1" lang="zh-CN" altLang="en-US" sz="6700" b="1" dirty="0">
                <a:solidFill>
                  <a:schemeClr val="bg1"/>
                </a:solidFill>
              </a:rPr>
            </a:br>
            <a:r>
              <a:rPr kumimoji="1" lang="zh-CN" altLang="en-US" sz="6700" b="1" dirty="0">
                <a:solidFill>
                  <a:schemeClr val="bg1"/>
                </a:solidFill>
              </a:rPr>
              <a:t>（</a:t>
            </a:r>
            <a:r>
              <a:rPr kumimoji="1" lang="en-US" altLang="zh-CN" sz="6700" b="1" dirty="0">
                <a:solidFill>
                  <a:schemeClr val="bg1"/>
                </a:solidFill>
              </a:rPr>
              <a:t>89</a:t>
            </a:r>
            <a:r>
              <a:rPr kumimoji="1" lang="zh-CN" altLang="en-US" sz="6700" b="1" dirty="0">
                <a:solidFill>
                  <a:schemeClr val="bg1"/>
                </a:solidFill>
              </a:rPr>
              <a:t>，</a:t>
            </a:r>
            <a:r>
              <a:rPr kumimoji="1" lang="en-US" altLang="zh-CN" sz="6700" b="1" dirty="0">
                <a:solidFill>
                  <a:schemeClr val="bg1"/>
                </a:solidFill>
              </a:rPr>
              <a:t>96</a:t>
            </a:r>
            <a:r>
              <a:rPr kumimoji="1" lang="zh-CN" altLang="en-US" sz="6700" b="1" dirty="0">
                <a:solidFill>
                  <a:schemeClr val="bg1"/>
                </a:solidFill>
              </a:rPr>
              <a:t>）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76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5B7FF4-9DDC-FAB8-F16F-753406D7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EE087B-7201-D2F7-E436-C2EA6DD6A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4553339"/>
            <a:ext cx="10109199" cy="119431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z="4000" b="1" dirty="0"/>
              <a:t>永恆与暫時（</a:t>
            </a:r>
            <a:r>
              <a:rPr kumimoji="1" lang="en-US" altLang="zh-CN" sz="4000" b="1" dirty="0"/>
              <a:t> 89</a:t>
            </a:r>
            <a:r>
              <a:rPr kumimoji="1" lang="zh-CN" altLang="en-US" sz="4000" b="1" dirty="0"/>
              <a:t>節 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F645BC-26EF-3D3E-0DCA-F629D6882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5934562"/>
            <a:ext cx="10341428" cy="9013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kumimoji="1" lang="zh-CN" altLang="en-US" b="1" dirty="0"/>
              <a:t>耶和华啊，你的话立定在天，永远不变。</a:t>
            </a:r>
            <a:r>
              <a:rPr kumimoji="1" lang="en-US" altLang="zh-CN" b="1" dirty="0"/>
              <a:t>(</a:t>
            </a:r>
            <a:r>
              <a:rPr kumimoji="1" lang="zh-CN" altLang="en-US" b="1" dirty="0"/>
              <a:t>诗篇 </a:t>
            </a:r>
            <a:r>
              <a:rPr kumimoji="1" lang="en-US" altLang="zh-CN" b="1" dirty="0"/>
              <a:t>119:89 </a:t>
            </a:r>
            <a:r>
              <a:rPr kumimoji="1" lang="zh-CN" altLang="en-US" b="1" dirty="0"/>
              <a:t>当代译本</a:t>
            </a:r>
            <a:r>
              <a:rPr kumimoji="1" lang="en-US" altLang="zh-CN" b="1" dirty="0"/>
              <a:t>)</a:t>
            </a:r>
          </a:p>
        </p:txBody>
      </p:sp>
      <p:pic>
        <p:nvPicPr>
          <p:cNvPr id="4" name="图片 3" descr="詩篇一百十九篇89-96節– 海外华人福音网">
            <a:extLst>
              <a:ext uri="{FF2B5EF4-FFF2-40B4-BE49-F238E27FC236}">
                <a16:creationId xmlns:a16="http://schemas.microsoft.com/office/drawing/2014/main" id="{929B43BF-DDBC-456A-A9CB-4136A6DEB9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125" b="24425"/>
          <a:stretch>
            <a:fillRect/>
          </a:stretch>
        </p:blipFill>
        <p:spPr>
          <a:xfrm>
            <a:off x="20" y="-39"/>
            <a:ext cx="12191980" cy="417274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866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4AE07D-D318-EB55-512F-41F432AEE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26BA0EB-635D-AB6A-46A6-2CC45495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590036" cy="2101850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永恆与暫時</a:t>
            </a:r>
            <a:br>
              <a:rPr kumimoji="1" lang="en-US" altLang="zh-CN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kumimoji="1" lang="zh-CN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89</a:t>
            </a:r>
            <a:r>
              <a:rPr kumimoji="1" lang="zh-CN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节）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E9F158-3363-C74B-5264-D690D821B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7615" y="-1"/>
            <a:ext cx="3562350" cy="2959629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kumimoji="1"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安定在天：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希伯來人的宇宙觀：天是神寶座的所在。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聖經的絕對超越性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聖經的絕對永恆性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聖經的絕對權威</a:t>
            </a:r>
          </a:p>
        </p:txBody>
      </p:sp>
      <p:pic>
        <p:nvPicPr>
          <p:cNvPr id="4" name="图片 3" descr="Memahami Allah Tritunggal | HIDUPKATOLIK.com">
            <a:extLst>
              <a:ext uri="{FF2B5EF4-FFF2-40B4-BE49-F238E27FC236}">
                <a16:creationId xmlns:a16="http://schemas.microsoft.com/office/drawing/2014/main" id="{B46361E5-E967-42AA-477D-1E994119C5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67"/>
          <a:stretch>
            <a:fillRect/>
          </a:stretch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pic>
        <p:nvPicPr>
          <p:cNvPr id="5" name="图片 4" descr="Holy Trinity Stock Photo - Download Image Now - Holy Trinity, Jesus Christ,  God - iStock">
            <a:extLst>
              <a:ext uri="{FF2B5EF4-FFF2-40B4-BE49-F238E27FC236}">
                <a16:creationId xmlns:a16="http://schemas.microsoft.com/office/drawing/2014/main" id="{61CBE271-6320-AEE6-1466-47F9646FAB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" b="18879"/>
          <a:stretch>
            <a:fillRect/>
          </a:stretch>
        </p:blipFill>
        <p:spPr>
          <a:xfrm>
            <a:off x="6591299" y="1"/>
            <a:ext cx="56007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14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02CA3D5-30CC-DC66-0B28-776B047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90" y="258012"/>
            <a:ext cx="6755363" cy="1020463"/>
          </a:xfrm>
        </p:spPr>
        <p:txBody>
          <a:bodyPr anchor="t">
            <a:normAutofit/>
          </a:bodyPr>
          <a:lstStyle/>
          <a:p>
            <a:r>
              <a:rPr kumimoji="1" lang="zh-CN" altLang="en-US" sz="5400" b="1" dirty="0">
                <a:solidFill>
                  <a:schemeClr val="bg1"/>
                </a:solidFill>
              </a:rPr>
              <a:t>有限與無限（</a:t>
            </a:r>
            <a:r>
              <a:rPr kumimoji="1" lang="en-US" altLang="zh-CN" sz="5400" b="1" dirty="0">
                <a:solidFill>
                  <a:schemeClr val="bg1"/>
                </a:solidFill>
              </a:rPr>
              <a:t> 96</a:t>
            </a:r>
            <a:r>
              <a:rPr kumimoji="1" lang="zh-CN" altLang="en-US" sz="5400" b="1" dirty="0">
                <a:solidFill>
                  <a:schemeClr val="bg1"/>
                </a:solidFill>
              </a:rPr>
              <a:t>節 ）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69768C-F27D-0144-D1EA-7901927D4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258300"/>
            <a:ext cx="12191990" cy="359969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1" lang="zh-CN" altLang="en-US" sz="3200" b="1" dirty="0"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萬事盡都有限：是相對的完美與存在</a:t>
            </a:r>
            <a:r>
              <a:rPr kumimoji="1" lang="zh-CN" altLang="en-US" sz="3200" dirty="0"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（被造的、有限的、墮落的）</a:t>
            </a:r>
            <a:endParaRPr kumimoji="1" lang="zh-CN" altLang="en-US" sz="3200" b="1" dirty="0"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00000"/>
              </a:lnSpc>
            </a:pP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人世间即使是最完美、最登峰造極之物，都有盡頭，都有終點。</a:t>
            </a:r>
            <a:endParaRPr kumimoji="1"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00000"/>
              </a:lnSpc>
            </a:pP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所羅門：“虛空的虛空”（傳</a:t>
            </a:r>
            <a:r>
              <a:rPr kumimoji="1"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1:2</a:t>
            </a: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</a:p>
          <a:p>
            <a:pPr lvl="1">
              <a:lnSpc>
                <a:spcPct val="100000"/>
              </a:lnSpc>
            </a:pP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熵增（</a:t>
            </a:r>
            <a:r>
              <a:rPr kumimoji="1"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Entropy Increase</a:t>
            </a: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r>
              <a:rPr kumimoji="1"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 </a:t>
            </a: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熱力學第二定律。宇宙的熱寂（</a:t>
            </a:r>
            <a:r>
              <a:rPr kumimoji="1"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Heat Death</a:t>
            </a: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 </a:t>
            </a:r>
          </a:p>
          <a:p>
            <a:pPr lvl="1">
              <a:lnSpc>
                <a:spcPct val="100000"/>
              </a:lnSpc>
            </a:pP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有形質的都要被烈火熔化（彼後</a:t>
            </a:r>
            <a:r>
              <a:rPr kumimoji="1"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3:12</a:t>
            </a: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節）</a:t>
            </a:r>
          </a:p>
        </p:txBody>
      </p:sp>
      <p:pic>
        <p:nvPicPr>
          <p:cNvPr id="4" name="图片 3" descr="系统熵增是怎么产生的？————数据对象模型里添加属性欠思考 - buguge - 博客园">
            <a:extLst>
              <a:ext uri="{FF2B5EF4-FFF2-40B4-BE49-F238E27FC236}">
                <a16:creationId xmlns:a16="http://schemas.microsoft.com/office/drawing/2014/main" id="{763EE2AD-6C4B-DA3D-DFBF-70FC5EAC3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012" y="0"/>
            <a:ext cx="5128978" cy="287020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66942E2-1EBE-B866-A357-917CF302FA33}"/>
              </a:ext>
            </a:extLst>
          </p:cNvPr>
          <p:cNvSpPr txBox="1"/>
          <p:nvPr/>
        </p:nvSpPr>
        <p:spPr>
          <a:xfrm>
            <a:off x="0" y="1600592"/>
            <a:ext cx="70630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我看一切圓滿的事都有盡頭，只有你的命令是廣闊無邊的。</a:t>
            </a:r>
          </a:p>
          <a:p>
            <a:pPr algn="ctr"/>
            <a:r>
              <a:rPr kumimoji="1"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詩篇 </a:t>
            </a:r>
            <a:r>
              <a:rPr kumimoji="1"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119:96 </a:t>
            </a:r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新譯本</a:t>
            </a:r>
            <a:r>
              <a:rPr kumimoji="1"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633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C5E9F7-0F0D-1BBE-D6EF-6E24DD1E1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 descr="圣经的超自然元素(六): 圣经的科学精确性(下) - 马六甲福音堂">
            <a:extLst>
              <a:ext uri="{FF2B5EF4-FFF2-40B4-BE49-F238E27FC236}">
                <a16:creationId xmlns:a16="http://schemas.microsoft.com/office/drawing/2014/main" id="{AA7BA68E-732E-EAC8-8F79-889911E60F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755" b="2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40B022F-2E7A-01B4-4BB3-AD90571D4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kumimoji="1" lang="zh-CN" altLang="en-US" sz="5400" b="1" kern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有限與無限</a:t>
            </a:r>
            <a:br>
              <a:rPr kumimoji="1" lang="en-US" altLang="zh-CN" sz="5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kumimoji="1" lang="zh-CN" altLang="en-US" sz="5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5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96</a:t>
            </a:r>
            <a:r>
              <a:rPr kumimoji="1" lang="zh-CN" altLang="en-US" sz="5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節）</a:t>
            </a:r>
            <a:endParaRPr kumimoji="1" lang="zh-CN" altLang="en-US" sz="5400" b="1" kern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287A1B-3FCE-3C3C-7996-E438EE606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4804" y="2630152"/>
            <a:ext cx="6874147" cy="3742762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3200" b="1" dirty="0"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神的命令（话语）极其寬廣：</a:t>
            </a:r>
            <a:endParaRPr kumimoji="1"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應用的廣度</a:t>
            </a: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（涵蓋人类各个領域）</a:t>
            </a:r>
            <a:endParaRPr kumimoji="1"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智慧的深度</a:t>
            </a: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（无限智慧与適切性）</a:t>
            </a:r>
            <a:endParaRPr kumimoji="1"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時間的永恆度</a:t>
            </a: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（超越歷史）</a:t>
            </a:r>
            <a:endParaRPr kumimoji="1"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851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4" name="内容占位符 3" descr="友:我命由我不由天，哪吒這句話真帥。 我:蛤~?我命由我不由天不是天寶說的嗎?">
            <a:extLst>
              <a:ext uri="{FF2B5EF4-FFF2-40B4-BE49-F238E27FC236}">
                <a16:creationId xmlns:a16="http://schemas.microsoft.com/office/drawing/2014/main" id="{63276126-4A86-F119-F99A-1D43A48485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05" r="10780"/>
          <a:stretch>
            <a:fillRect/>
          </a:stretch>
        </p:blipFill>
        <p:spPr>
          <a:xfrm>
            <a:off x="3565122" y="1180532"/>
            <a:ext cx="4852492" cy="439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66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B287A8-16B5-9571-4F82-12CCC1CBD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569" y="1"/>
            <a:ext cx="10515600" cy="836908"/>
          </a:xfrm>
        </p:spPr>
        <p:txBody>
          <a:bodyPr/>
          <a:lstStyle/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三百年来</a:t>
            </a:r>
            <a:r>
              <a:rPr kumimoji="1" lang="zh-CN" altLang="en-US" sz="5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否定</a:t>
            </a:r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圣经權威的路徑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D09B37-10FC-5940-EAE9-33E4CAE34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6909"/>
            <a:ext cx="12191999" cy="6021091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kumimoji="1"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18</a:t>
            </a:r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世紀启蒙運動与理性主义；否定歷史的耶穌就是基督</a:t>
            </a:r>
            <a:r>
              <a:rPr kumimoji="1"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kumimoji="1"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理性怀疑</a:t>
            </a:r>
            <a:endParaRPr kumimoji="1" lang="en-US" altLang="zh-CN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zh-CN" dirty="0">
                <a:latin typeface="Yuanti SC" panose="02010600040101010101" pitchFamily="2" charset="-122"/>
                <a:ea typeface="Yuanti SC" panose="02010600040101010101" pitchFamily="2" charset="-122"/>
              </a:rPr>
              <a:t>休谟（David Hume, 1711-1776）</a:t>
            </a:r>
            <a:r>
              <a:rPr lang="zh-CN" altLang="en-US" dirty="0">
                <a:latin typeface="Yuanti SC" panose="02010600040101010101" pitchFamily="2" charset="-122"/>
                <a:ea typeface="Yuanti SC" panose="02010600040101010101" pitchFamily="2" charset="-122"/>
              </a:rPr>
              <a:t>高舉理性，否定圣经中的神迹</a:t>
            </a:r>
            <a:endParaRPr lang="en-US" altLang="zh-CN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zh-CN" dirty="0">
                <a:latin typeface="Yuanti SC" panose="02010600040101010101" pitchFamily="2" charset="-122"/>
                <a:ea typeface="Yuanti SC" panose="02010600040101010101" pitchFamily="2" charset="-122"/>
              </a:rPr>
              <a:t>伏尔泰</a:t>
            </a:r>
            <a:r>
              <a:rPr lang="zh-CN" altLang="en-US" dirty="0">
                <a:latin typeface="Yuanti SC" panose="02010600040101010101" pitchFamily="2" charset="-122"/>
                <a:ea typeface="Yuanti SC" panose="02010600040101010101" pitchFamily="2" charset="-122"/>
              </a:rPr>
              <a:t>：圣经将在博物館里才能找到。</a:t>
            </a:r>
            <a:endParaRPr kumimoji="1" lang="en-US" altLang="zh-CN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19-20</a:t>
            </a:r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世紀“自由主义”与“自由派神学”</a:t>
            </a:r>
            <a:r>
              <a:rPr kumimoji="1"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kumimoji="1"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理性怀疑</a:t>
            </a:r>
            <a:r>
              <a:rPr kumimoji="1"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r>
              <a:rPr kumimoji="1"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经验凌驾</a:t>
            </a:r>
            <a:endParaRPr kumimoji="1" lang="en-US" altLang="zh-CN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zh-CN" dirty="0">
                <a:latin typeface="Yuanti SC" panose="02010600040101010101" pitchFamily="2" charset="-122"/>
                <a:ea typeface="Yuanti SC" panose="02010600040101010101" pitchFamily="2" charset="-122"/>
              </a:rPr>
              <a:t>士来马赫</a:t>
            </a:r>
            <a:r>
              <a:rPr lang="zh-CN" altLang="en-US" dirty="0">
                <a:latin typeface="Yuanti SC" panose="02010600040101010101" pitchFamily="2" charset="-122"/>
                <a:ea typeface="Yuanti SC" panose="02010600040101010101" pitchFamily="2" charset="-122"/>
              </a:rPr>
              <a:t>：</a:t>
            </a:r>
            <a:r>
              <a:rPr lang="zh-CN" altLang="zh-CN" dirty="0">
                <a:latin typeface="Yuanti SC" panose="02010600040101010101" pitchFamily="2" charset="-122"/>
                <a:ea typeface="Yuanti SC" panose="02010600040101010101" pitchFamily="2" charset="-122"/>
              </a:rPr>
              <a:t>"自由神学之父”</a:t>
            </a:r>
            <a:endParaRPr lang="en-US" altLang="zh-CN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zh-CN" dirty="0">
                <a:latin typeface="Yuanti SC" panose="02010600040101010101" pitchFamily="2" charset="-122"/>
                <a:ea typeface="Yuanti SC" panose="02010600040101010101" pitchFamily="2" charset="-122"/>
              </a:rPr>
              <a:t>圣经权威在于个人生命经验而非历史真实性</a:t>
            </a:r>
            <a:r>
              <a:rPr lang="zh-CN" altLang="en-US" sz="2600" b="1" dirty="0">
                <a:solidFill>
                  <a:srgbClr val="FF00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）</a:t>
            </a:r>
            <a:endParaRPr kumimoji="1" lang="en-US" altLang="zh-CN" sz="2600" b="1" dirty="0">
              <a:solidFill>
                <a:srgbClr val="FF0000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21</a:t>
            </a:r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世紀“后現代主义”与“新啟示”（先知与使徒）</a:t>
            </a:r>
            <a:r>
              <a:rPr kumimoji="1"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kumimoji="1"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经验凌驾</a:t>
            </a:r>
            <a:endParaRPr kumimoji="1" lang="en-US" altLang="zh-CN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20000"/>
              </a:lnSpc>
            </a:pPr>
            <a:r>
              <a:rPr kumimoji="1" lang="zh-CN" altLang="en-US" dirty="0">
                <a:latin typeface="Yuanti SC" panose="02010600040101010101" pitchFamily="2" charset="-122"/>
                <a:ea typeface="Yuanti SC" panose="02010600040101010101" pitchFamily="2" charset="-122"/>
              </a:rPr>
              <a:t>摒棄絕對真理，崇尚个人感覺（我認為、我覺得、我想、我喜歡</a:t>
            </a:r>
            <a:r>
              <a:rPr kumimoji="1" lang="en-US" altLang="zh-CN" dirty="0">
                <a:latin typeface="Yuanti SC" panose="02010600040101010101" pitchFamily="2" charset="-122"/>
                <a:ea typeface="Yuanti SC" panose="02010600040101010101" pitchFamily="2" charset="-122"/>
              </a:rPr>
              <a:t>……</a:t>
            </a:r>
            <a:r>
              <a:rPr kumimoji="1" lang="zh-CN" altLang="en-US" dirty="0">
                <a:latin typeface="Yuanti SC" panose="02010600040101010101" pitchFamily="2" charset="-122"/>
                <a:ea typeface="Yuanti SC" panose="02010600040101010101" pitchFamily="2" charset="-122"/>
              </a:rPr>
              <a:t>代替神的真理標準）</a:t>
            </a:r>
            <a:endParaRPr kumimoji="1" lang="en-US" altLang="zh-CN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zh-CN" dirty="0">
                <a:latin typeface="Yuanti SC" panose="02010600040101010101" pitchFamily="2" charset="-122"/>
                <a:ea typeface="Yuanti SC" panose="02010600040101010101" pitchFamily="2" charset="-122"/>
              </a:rPr>
              <a:t>后现代主义</a:t>
            </a:r>
            <a:r>
              <a:rPr lang="zh-CN" altLang="en-US" dirty="0">
                <a:latin typeface="Yuanti SC" panose="02010600040101010101" pitchFamily="2" charset="-122"/>
                <a:ea typeface="Yuanti SC" panose="02010600040101010101" pitchFamily="2" charset="-122"/>
              </a:rPr>
              <a:t>相对化“</a:t>
            </a:r>
            <a:r>
              <a:rPr lang="zh-CN" altLang="zh-CN" dirty="0">
                <a:latin typeface="Yuanti SC" panose="02010600040101010101" pitchFamily="2" charset="-122"/>
                <a:ea typeface="Yuanti SC" panose="02010600040101010101" pitchFamily="2" charset="-122"/>
              </a:rPr>
              <a:t>真理</a:t>
            </a:r>
            <a:r>
              <a:rPr lang="zh-CN" altLang="en-US" dirty="0">
                <a:latin typeface="Yuanti SC" panose="02010600040101010101" pitchFamily="2" charset="-122"/>
                <a:ea typeface="Yuanti SC" panose="02010600040101010101" pitchFamily="2" charset="-122"/>
              </a:rPr>
              <a:t>”：真理是</a:t>
            </a:r>
            <a:r>
              <a:rPr lang="zh-CN" altLang="zh-CN" dirty="0">
                <a:latin typeface="Yuanti SC" panose="02010600040101010101" pitchFamily="2" charset="-122"/>
                <a:ea typeface="Yuanti SC" panose="02010600040101010101" pitchFamily="2" charset="-122"/>
              </a:rPr>
              <a:t>社群、权力、语境的产物</a:t>
            </a:r>
            <a:r>
              <a:rPr lang="zh-CN" altLang="en-US" dirty="0">
                <a:latin typeface="Yuanti SC" panose="02010600040101010101" pitchFamily="2" charset="-122"/>
                <a:ea typeface="Yuanti SC" panose="02010600040101010101" pitchFamily="2" charset="-122"/>
              </a:rPr>
              <a:t>，并非放諸四海皆準。今真明假</a:t>
            </a:r>
            <a:endParaRPr lang="en-US" altLang="zh-CN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kumimoji="1" lang="zh-CN" altLang="en-US" b="1" dirty="0">
                <a:latin typeface="Yuanti SC" panose="02010600040101010101" pitchFamily="2" charset="-122"/>
                <a:ea typeface="Yuanti SC" panose="02010600040101010101" pitchFamily="2" charset="-122"/>
              </a:rPr>
              <a:t>新啟示与</a:t>
            </a:r>
            <a:r>
              <a:rPr kumimoji="1" lang="en-US" altLang="zh-CN" b="1" dirty="0">
                <a:latin typeface="Yuanti SC" panose="02010600040101010101" pitchFamily="2" charset="-122"/>
                <a:ea typeface="Yuanti SC" panose="02010600040101010101" pitchFamily="2" charset="-122"/>
              </a:rPr>
              <a:t>NAR</a:t>
            </a:r>
            <a:r>
              <a:rPr kumimoji="1" lang="zh-CN" altLang="en-US" b="1" dirty="0">
                <a:latin typeface="Yuanti SC" panose="02010600040101010101" pitchFamily="2" charset="-122"/>
                <a:ea typeface="Yuanti SC" panose="02010600040101010101" pitchFamily="2" charset="-122"/>
              </a:rPr>
              <a:t>（新使徒改革運動</a:t>
            </a:r>
            <a:r>
              <a:rPr lang="zh-CN" altLang="zh-CN" b="1" dirty="0"/>
              <a:t>New Apostolic Reformation</a:t>
            </a:r>
            <a:r>
              <a:rPr kumimoji="1" lang="en-US" altLang="zh-CN" b="1" dirty="0">
                <a:latin typeface="Yuanti SC" panose="02010600040101010101" pitchFamily="2" charset="-122"/>
                <a:ea typeface="Yuanti SC" panose="02010600040101010101" pitchFamily="2" charset="-122"/>
              </a:rPr>
              <a:t>——</a:t>
            </a:r>
            <a:r>
              <a:rPr kumimoji="1" lang="zh-CN" altLang="en-US" b="1" dirty="0">
                <a:latin typeface="Yuanti SC" panose="02010600040101010101" pitchFamily="2" charset="-122"/>
                <a:ea typeface="Yuanti SC" panose="02010600040101010101" pitchFamily="2" charset="-122"/>
              </a:rPr>
              <a:t>彼得 魏格納）</a:t>
            </a:r>
            <a:endParaRPr kumimoji="1" lang="en-US" altLang="zh-CN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lnSpc>
                <a:spcPct val="120000"/>
              </a:lnSpc>
            </a:pPr>
            <a:r>
              <a:rPr kumimoji="1" lang="zh-CN" altLang="en-US" sz="39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理性懷疑</a:t>
            </a:r>
            <a:r>
              <a:rPr kumimoji="1" lang="en-US" altLang="zh-CN" sz="39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r>
              <a:rPr kumimoji="1" lang="zh-CN" altLang="en-US" sz="39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經驗凌駕，是</a:t>
            </a:r>
            <a:r>
              <a:rPr kumimoji="1" lang="en-US" altLang="zh-CN" sz="39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300</a:t>
            </a:r>
            <a:r>
              <a:rPr kumimoji="1" lang="zh-CN" altLang="en-US" sz="39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年来危害圣经權威的两大敵人！</a:t>
            </a:r>
          </a:p>
        </p:txBody>
      </p:sp>
    </p:spTree>
    <p:extLst>
      <p:ext uri="{BB962C8B-B14F-4D97-AF65-F5344CB8AC3E}">
        <p14:creationId xmlns:p14="http://schemas.microsoft.com/office/powerpoint/2010/main" val="3581406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EC0C307-6924-F7D0-A641-EFF7365B0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264" y="141817"/>
            <a:ext cx="5560376" cy="1219623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zh-CN" altLang="en-US" sz="4800" b="1" dirty="0">
                <a:highlight>
                  <a:srgbClr val="FFFF00"/>
                </a:highlight>
              </a:rPr>
              <a:t>聖經真理安定在天：唯獨聖經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F37964-4EFB-F79D-A844-CD573D430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61440"/>
            <a:ext cx="7660640" cy="549655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大英聖經公會（ </a:t>
            </a: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British and Foreign Bible Society, BFBS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1804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年，英國聖公會基督徒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1909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年已發行超過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2.15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億本聖經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2000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種外語聖經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全球十年累積數據（</a:t>
            </a: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2015-2024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全本聖經：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2.769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億冊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新約單行本：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1.023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億冊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經文選段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單卷：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22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億冊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zh-CN" altLang="en-US" sz="2800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十年總計：</a:t>
            </a:r>
            <a:r>
              <a:rPr lang="en-US" altLang="zh-CN" sz="2800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26</a:t>
            </a:r>
            <a:r>
              <a:rPr lang="zh-CN" altLang="en-US" sz="2800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億份印刷聖經</a:t>
            </a:r>
          </a:p>
        </p:txBody>
      </p:sp>
      <p:pic>
        <p:nvPicPr>
          <p:cNvPr id="4" name="图片 3" descr="基道BOOKFINDER - 大英聖書公會與官話《和合本》聖經翻譯">
            <a:extLst>
              <a:ext uri="{FF2B5EF4-FFF2-40B4-BE49-F238E27FC236}">
                <a16:creationId xmlns:a16="http://schemas.microsoft.com/office/drawing/2014/main" id="{843F13E9-36B0-388A-0266-8D2F85047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138" y="78376"/>
            <a:ext cx="2216037" cy="3143316"/>
          </a:xfrm>
          <a:prstGeom prst="rect">
            <a:avLst/>
          </a:prstGeom>
        </p:spPr>
      </p:pic>
      <p:pic>
        <p:nvPicPr>
          <p:cNvPr id="7" name="图片 6" descr="圣经的官话译本- 席琳的日志- 爱吱声- Powered by Discuz!">
            <a:extLst>
              <a:ext uri="{FF2B5EF4-FFF2-40B4-BE49-F238E27FC236}">
                <a16:creationId xmlns:a16="http://schemas.microsoft.com/office/drawing/2014/main" id="{B58025BE-21F4-5740-3634-2BD678295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9139" y="3429000"/>
            <a:ext cx="2216036" cy="32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1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C657A5-CE94-6CEB-3C2C-F383B3278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5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二、神以真理堅定大地（</a:t>
            </a:r>
            <a:r>
              <a:rPr kumimoji="1" lang="en-US" altLang="zh-CN" sz="5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90-91</a:t>
            </a:r>
            <a:r>
              <a:rPr kumimoji="1" lang="zh-CN" altLang="en-US" sz="5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zh-CN" altLang="en-US" sz="54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8A7F26-4F6F-26E3-9A86-263F4C869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70690"/>
            <a:ext cx="6752458" cy="4522185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“那些自然律，是人的心智所能把握的；神按自己的形象造我們，正是要我們能夠認識這些律，好讓我們能夠分享祂自己的思想。”</a:t>
            </a:r>
          </a:p>
          <a:p>
            <a:pPr>
              <a:lnSpc>
                <a:spcPct val="120000"/>
              </a:lnSpc>
            </a:pPr>
            <a:r>
              <a:rPr lang="en-US" altLang="zh-CN" i="1" dirty="0">
                <a:latin typeface="KaiTi" panose="02010609060101010101" pitchFamily="49" charset="-122"/>
                <a:ea typeface="KaiTi" panose="02010609060101010101" pitchFamily="49" charset="-122"/>
              </a:rPr>
              <a:t>1599</a:t>
            </a:r>
            <a:r>
              <a:rPr lang="zh-CN" altLang="en-US" i="1" dirty="0"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CN" i="1" dirty="0">
                <a:latin typeface="KaiTi" panose="02010609060101010101" pitchFamily="49" charset="-122"/>
                <a:ea typeface="KaiTi" panose="02010609060101010101" pitchFamily="49" charset="-122"/>
              </a:rPr>
              <a:t>4</a:t>
            </a:r>
            <a:r>
              <a:rPr lang="zh-CN" altLang="en-US" i="1" dirty="0">
                <a:latin typeface="KaiTi" panose="02010609060101010101" pitchFamily="49" charset="-122"/>
                <a:ea typeface="KaiTi" panose="02010609060101010101" pitchFamily="49" charset="-122"/>
              </a:rPr>
              <a:t>月，開普勒寫信給巴伐利亞大臣赫瓦特（</a:t>
            </a:r>
            <a:r>
              <a:rPr lang="en-US" altLang="zh-CN" i="1" dirty="0">
                <a:latin typeface="KaiTi" panose="02010609060101010101" pitchFamily="49" charset="-122"/>
                <a:ea typeface="KaiTi" panose="02010609060101010101" pitchFamily="49" charset="-122"/>
              </a:rPr>
              <a:t>Herwart von </a:t>
            </a:r>
            <a:r>
              <a:rPr lang="en-US" altLang="zh-CN" i="1" dirty="0" err="1">
                <a:latin typeface="KaiTi" panose="02010609060101010101" pitchFamily="49" charset="-122"/>
                <a:ea typeface="KaiTi" panose="02010609060101010101" pitchFamily="49" charset="-122"/>
              </a:rPr>
              <a:t>Hohenburg</a:t>
            </a:r>
            <a:r>
              <a:rPr lang="zh-CN" altLang="en-US" i="1" dirty="0"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en-US" altLang="zh-CN" i="1" dirty="0"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i="1" dirty="0">
                <a:latin typeface="KaiTi" panose="02010609060101010101" pitchFamily="49" charset="-122"/>
                <a:ea typeface="KaiTi" panose="02010609060101010101" pitchFamily="49" charset="-122"/>
              </a:rPr>
              <a:t>開普勒全集</a:t>
            </a:r>
            <a:r>
              <a:rPr lang="en-US" altLang="zh-CN" i="1" dirty="0"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CN" altLang="en-US" i="1" dirty="0"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en-US" altLang="zh-CN" i="1" dirty="0" err="1">
                <a:latin typeface="KaiTi" panose="02010609060101010101" pitchFamily="49" charset="-122"/>
                <a:ea typeface="KaiTi" panose="02010609060101010101" pitchFamily="49" charset="-122"/>
              </a:rPr>
              <a:t>Gesammelte</a:t>
            </a:r>
            <a:r>
              <a:rPr lang="en-US" altLang="zh-CN" i="1" dirty="0">
                <a:latin typeface="KaiTi" panose="02010609060101010101" pitchFamily="49" charset="-122"/>
                <a:ea typeface="KaiTi" panose="02010609060101010101" pitchFamily="49" charset="-122"/>
              </a:rPr>
              <a:t> Werke</a:t>
            </a:r>
            <a:r>
              <a:rPr lang="zh-CN" altLang="en-US" i="1" dirty="0">
                <a:latin typeface="KaiTi" panose="02010609060101010101" pitchFamily="49" charset="-122"/>
                <a:ea typeface="KaiTi" panose="02010609060101010101" pitchFamily="49" charset="-122"/>
              </a:rPr>
              <a:t>）第</a:t>
            </a:r>
            <a:r>
              <a:rPr lang="en-US" altLang="zh-CN" i="1" dirty="0">
                <a:latin typeface="KaiTi" panose="02010609060101010101" pitchFamily="49" charset="-122"/>
                <a:ea typeface="KaiTi" panose="02010609060101010101" pitchFamily="49" charset="-122"/>
              </a:rPr>
              <a:t>13</a:t>
            </a:r>
            <a:r>
              <a:rPr lang="zh-CN" altLang="en-US" i="1" dirty="0">
                <a:latin typeface="KaiTi" panose="02010609060101010101" pitchFamily="49" charset="-122"/>
                <a:ea typeface="KaiTi" panose="02010609060101010101" pitchFamily="49" charset="-122"/>
              </a:rPr>
              <a:t>卷</a:t>
            </a:r>
          </a:p>
        </p:txBody>
      </p:sp>
      <p:pic>
        <p:nvPicPr>
          <p:cNvPr id="4" name="图片 3" descr="被拖欠20年工資的天文學家，從貧苦和疾病中掙紮，擊碎了千百年來人們對宇宙的固有認知｜約翰內斯·開普勒">
            <a:extLst>
              <a:ext uri="{FF2B5EF4-FFF2-40B4-BE49-F238E27FC236}">
                <a16:creationId xmlns:a16="http://schemas.microsoft.com/office/drawing/2014/main" id="{1AB963B4-73B1-03D0-8980-DD343EB2C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458" y="2119033"/>
            <a:ext cx="5439542" cy="304833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9D51907-F4D3-349A-0FD2-6897CD49ACBD}"/>
              </a:ext>
            </a:extLst>
          </p:cNvPr>
          <p:cNvSpPr txBox="1"/>
          <p:nvPr/>
        </p:nvSpPr>
        <p:spPr>
          <a:xfrm>
            <a:off x="6942083" y="5315710"/>
            <a:ext cx="5249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开普勒三大定律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（Kepler's Laws of Planetary Motion）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轨道定律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；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面积定律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；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周期定律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37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4D73EC-B527-B71C-D8BB-B9D8F5A90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5615" y="38252"/>
            <a:ext cx="5997240" cy="1918397"/>
          </a:xfrm>
        </p:spPr>
        <p:txBody>
          <a:bodyPr anchor="b">
            <a:normAutofit/>
          </a:bodyPr>
          <a:lstStyle/>
          <a:p>
            <a:pPr algn="ctr"/>
            <a:r>
              <a:rPr kumimoji="1" lang="zh-CN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神以永约眷顾受造界（</a:t>
            </a:r>
            <a:r>
              <a:rPr kumimoji="1" lang="en-US" altLang="zh-CN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90</a:t>
            </a:r>
            <a:r>
              <a:rPr kumimoji="1" lang="zh-CN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節）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 descr="献唱/赞美新歌《暴雨孤舟》 – 路德宗中文网">
            <a:extLst>
              <a:ext uri="{FF2B5EF4-FFF2-40B4-BE49-F238E27FC236}">
                <a16:creationId xmlns:a16="http://schemas.microsoft.com/office/drawing/2014/main" id="{CDBAF8C5-4237-E3F2-F5E4-71E1949F3B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100" r="-2" b="-2"/>
          <a:stretch>
            <a:fillRect/>
          </a:stretch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B0B764-CB32-577B-B802-4E72D5147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5615" y="1994901"/>
            <a:ext cx="5997240" cy="4824847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zh-CN" altLang="en-US" sz="3200" b="1" dirty="0">
                <a:solidFill>
                  <a:schemeClr val="tx1">
                    <a:alpha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你的信實存到萬代；你堅立了地，地就長存。</a:t>
            </a:r>
            <a:r>
              <a:rPr kumimoji="1" lang="en-US" altLang="zh-CN" sz="3200" b="1" dirty="0">
                <a:solidFill>
                  <a:schemeClr val="tx1">
                    <a:alpha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kumimoji="1" lang="zh-CN" altLang="en-US" sz="3200" b="1" dirty="0">
                <a:solidFill>
                  <a:schemeClr val="tx1">
                    <a:alpha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詩篇 </a:t>
            </a:r>
            <a:r>
              <a:rPr kumimoji="1" lang="en-US" altLang="zh-CN" sz="3200" b="1" dirty="0">
                <a:solidFill>
                  <a:schemeClr val="tx1">
                    <a:alpha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119:90 </a:t>
            </a:r>
            <a:r>
              <a:rPr kumimoji="1" lang="zh-CN" altLang="en-US" sz="3200" b="1" dirty="0">
                <a:solidFill>
                  <a:schemeClr val="tx1">
                    <a:alpha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新譯本</a:t>
            </a:r>
            <a:r>
              <a:rPr kumimoji="1" lang="en-US" altLang="zh-CN" sz="3200" b="1" dirty="0">
                <a:solidFill>
                  <a:schemeClr val="tx1">
                    <a:alpha val="8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zh-CN" altLang="en-US" sz="3200" b="1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神與受造界之盟約：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n"/>
            </a:pPr>
            <a:r>
              <a:rPr kumimoji="1" lang="zh-CN" altLang="en-US" sz="3200" b="1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創世記</a:t>
            </a:r>
            <a:r>
              <a:rPr kumimoji="1" lang="en-US" altLang="zh-CN" sz="3200" b="1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8:22 </a:t>
            </a:r>
            <a:r>
              <a:rPr kumimoji="1" lang="zh-CN" altLang="en-US" sz="3200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神向自己起誓：地還存留的時候，稼穡、寒暑、冬夏、晝夜就永不停息。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n"/>
            </a:pPr>
            <a:r>
              <a:rPr kumimoji="1" lang="zh-CN" altLang="en-US" sz="3200" b="1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創世記</a:t>
            </a:r>
            <a:r>
              <a:rPr kumimoji="1" lang="en-US" altLang="zh-CN" sz="3200" b="1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9:9-10 </a:t>
            </a:r>
            <a:r>
              <a:rPr kumimoji="1" lang="zh-CN" altLang="en-US" sz="3200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洪水後，神與挪亞立約</a:t>
            </a:r>
            <a:r>
              <a:rPr kumimoji="1" lang="en-US" altLang="zh-CN" sz="3200" b="1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kumimoji="1" lang="zh-CN" altLang="en-US" sz="3200" b="1" dirty="0">
                <a:solidFill>
                  <a:schemeClr val="tx1">
                    <a:alpha val="80000"/>
                  </a:schemeClr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彩虹🌈之約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424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AC1364A-3E3D-4F0D-8776-78AF3A270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FC9537C-938D-990E-5F9B-14B257DCA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7501" y="0"/>
            <a:ext cx="6755626" cy="934720"/>
          </a:xfrm>
        </p:spPr>
        <p:txBody>
          <a:bodyPr anchor="b">
            <a:normAutofit/>
          </a:bodyPr>
          <a:lstStyle/>
          <a:p>
            <a:r>
              <a:rPr kumimoji="1" lang="zh-CN" altLang="en-US" b="1" dirty="0"/>
              <a:t>神以主權管理受造界（</a:t>
            </a:r>
            <a:r>
              <a:rPr kumimoji="1" lang="en-US" altLang="zh-CN" b="1" dirty="0"/>
              <a:t>91</a:t>
            </a:r>
            <a:r>
              <a:rPr kumimoji="1" lang="zh-CN" altLang="en-US" b="1" dirty="0"/>
              <a:t>）</a:t>
            </a:r>
          </a:p>
        </p:txBody>
      </p:sp>
      <p:pic>
        <p:nvPicPr>
          <p:cNvPr id="5" name="图片 4" descr="三位一体- 维基百科，自由的百科全书">
            <a:extLst>
              <a:ext uri="{FF2B5EF4-FFF2-40B4-BE49-F238E27FC236}">
                <a16:creationId xmlns:a16="http://schemas.microsoft.com/office/drawing/2014/main" id="{9042C92E-ABFF-76A6-BF9A-27DD1FF92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425" y="0"/>
            <a:ext cx="2305446" cy="3907536"/>
          </a:xfrm>
          <a:prstGeom prst="rect">
            <a:avLst/>
          </a:pr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494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图片 3" descr="【神的护理】：加尔文神学系列（第八期）｜ 机械宇宙+希腊哲学+自然神论+泛神论+宿命论+护理 (Providence)">
            <a:extLst>
              <a:ext uri="{FF2B5EF4-FFF2-40B4-BE49-F238E27FC236}">
                <a16:creationId xmlns:a16="http://schemas.microsoft.com/office/drawing/2014/main" id="{C76DC1D1-656D-C7CB-D078-DBDEED2B9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02" y="4149598"/>
            <a:ext cx="3731203" cy="2098802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FCA4BA-FE94-39C4-8774-564CF7085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3605" y="1097280"/>
            <a:ext cx="8005348" cy="5760720"/>
          </a:xfrm>
        </p:spPr>
        <p:txBody>
          <a:bodyPr>
            <a:normAutofit/>
          </a:bodyPr>
          <a:lstStyle/>
          <a:p>
            <a:pPr>
              <a:lnSpc>
                <a:spcPct val="145000"/>
              </a:lnSpc>
              <a:spcBef>
                <a:spcPts val="0"/>
              </a:spcBef>
            </a:pPr>
            <a:r>
              <a:rPr kumimoji="1" lang="zh-CN" altLang="en-US" sz="3200" b="1" dirty="0">
                <a:latin typeface="KaiTi" panose="02010609060101010101" pitchFamily="49" charset="-122"/>
                <a:ea typeface="KaiTi" panose="02010609060101010101" pitchFamily="49" charset="-122"/>
              </a:rPr>
              <a:t>天地照著你的安排存到今日，因為萬有都是你的僕役。</a:t>
            </a:r>
            <a:r>
              <a:rPr kumimoji="1" lang="en-US" altLang="zh-CN" sz="3200" b="1" dirty="0"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kumimoji="1" lang="zh-CN" altLang="en-US" sz="3200" b="1" dirty="0">
                <a:latin typeface="KaiTi" panose="02010609060101010101" pitchFamily="49" charset="-122"/>
                <a:ea typeface="KaiTi" panose="02010609060101010101" pitchFamily="49" charset="-122"/>
              </a:rPr>
              <a:t>詩篇 </a:t>
            </a:r>
            <a:r>
              <a:rPr kumimoji="1" lang="en-US" altLang="zh-CN" sz="3200" b="1" dirty="0">
                <a:latin typeface="KaiTi" panose="02010609060101010101" pitchFamily="49" charset="-122"/>
                <a:ea typeface="KaiTi" panose="02010609060101010101" pitchFamily="49" charset="-122"/>
              </a:rPr>
              <a:t>119:91 </a:t>
            </a:r>
            <a:r>
              <a:rPr kumimoji="1" lang="zh-CN" altLang="en-US" sz="3200" b="1" dirty="0">
                <a:latin typeface="KaiTi" panose="02010609060101010101" pitchFamily="49" charset="-122"/>
                <a:ea typeface="KaiTi" panose="02010609060101010101" pitchFamily="49" charset="-122"/>
              </a:rPr>
              <a:t>新譯本</a:t>
            </a:r>
            <a:r>
              <a:rPr kumimoji="1" lang="en-US" altLang="zh-CN" sz="3200" b="1" dirty="0"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</a:p>
          <a:p>
            <a:pPr>
              <a:lnSpc>
                <a:spcPct val="145000"/>
              </a:lnSpc>
              <a:spcBef>
                <a:spcPts val="0"/>
              </a:spcBef>
            </a:pPr>
            <a:r>
              <a:rPr kumimoji="1" lang="zh-CN" altLang="en-US" sz="3200" b="1" dirty="0">
                <a:latin typeface="+mj-ea"/>
                <a:ea typeface="+mj-ea"/>
              </a:rPr>
              <a:t>僕役：複數形式，眾僕人。（利</a:t>
            </a:r>
            <a:r>
              <a:rPr kumimoji="1" lang="en-US" altLang="zh-CN" sz="3200" b="1" dirty="0">
                <a:latin typeface="+mj-ea"/>
                <a:ea typeface="+mj-ea"/>
              </a:rPr>
              <a:t>25:55</a:t>
            </a:r>
            <a:r>
              <a:rPr kumimoji="1" lang="zh-CN" altLang="en-US" sz="3200" b="1" dirty="0">
                <a:latin typeface="+mj-ea"/>
                <a:ea typeface="+mj-ea"/>
              </a:rPr>
              <a:t>）</a:t>
            </a:r>
          </a:p>
          <a:p>
            <a:pPr lvl="1">
              <a:lnSpc>
                <a:spcPct val="145000"/>
              </a:lnSpc>
              <a:spcBef>
                <a:spcPts val="0"/>
              </a:spcBef>
            </a:pPr>
            <a:r>
              <a:rPr kumimoji="1" lang="zh-CN" altLang="en-US" sz="2800" b="1" dirty="0">
                <a:latin typeface="+mj-ea"/>
                <a:ea typeface="+mj-ea"/>
              </a:rPr>
              <a:t>大自然 與 神子民</a:t>
            </a:r>
          </a:p>
          <a:p>
            <a:pPr lvl="1">
              <a:lnSpc>
                <a:spcPct val="145000"/>
              </a:lnSpc>
              <a:spcBef>
                <a:spcPts val="0"/>
              </a:spcBef>
            </a:pPr>
            <a:r>
              <a:rPr kumimoji="1" lang="zh-CN" altLang="en-US" sz="2800" b="1" dirty="0">
                <a:latin typeface="+mj-ea"/>
                <a:ea typeface="+mj-ea"/>
              </a:rPr>
              <a:t>星辰以運行軌道彰顯神的智慧與大能，神的子民則借信靠順服來榮耀神。</a:t>
            </a:r>
          </a:p>
          <a:p>
            <a:pPr>
              <a:lnSpc>
                <a:spcPct val="145000"/>
              </a:lnSpc>
              <a:spcBef>
                <a:spcPts val="0"/>
              </a:spcBef>
            </a:pPr>
            <a:r>
              <a:rPr kumimoji="1" lang="zh-CN" altLang="en-US" sz="3200" b="1" dirty="0">
                <a:latin typeface="+mj-ea"/>
                <a:ea typeface="+mj-ea"/>
              </a:rPr>
              <a:t>反思：星辰大海都服在神的主權之下，渺小的人類又有何資格不順服神呢？</a:t>
            </a:r>
          </a:p>
        </p:txBody>
      </p:sp>
    </p:spTree>
    <p:extLst>
      <p:ext uri="{BB962C8B-B14F-4D97-AF65-F5344CB8AC3E}">
        <p14:creationId xmlns:p14="http://schemas.microsoft.com/office/powerpoint/2010/main" val="29381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E3092D-4105-4026-9B66-A0011E0CA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97766E2-087C-174D-087D-CD5D6A9F3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25" y="0"/>
            <a:ext cx="6781800" cy="1892452"/>
          </a:xfrm>
        </p:spPr>
        <p:txBody>
          <a:bodyPr anchor="b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自然哲學的數學原理</a:t>
            </a:r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  <a:b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第二版（</a:t>
            </a:r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1713</a:t>
            </a:r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）牛頓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B6661E-E432-F613-195A-759BC9376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25" y="2049517"/>
            <a:ext cx="6715675" cy="4808483"/>
          </a:xfrm>
        </p:spPr>
        <p:txBody>
          <a:bodyPr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太陽、行星、彗星，這般精妙絕倫的天體構造，若非出於一位睿智全能者的</a:t>
            </a:r>
            <a:r>
              <a:rPr lang="zh-CN" altLang="en-US" sz="33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謀略與治理</a:t>
            </a:r>
            <a:r>
              <a:rPr lang="zh-CN" altLang="en-US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，絕不能成！</a:t>
            </a:r>
            <a:endParaRPr lang="en-US" altLang="zh-CN" sz="3300" b="1" dirty="0">
              <a:solidFill>
                <a:schemeClr val="tx1">
                  <a:lumMod val="65000"/>
                  <a:lumOff val="3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拉丁文：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"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Elegantissima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 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haecce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 Solis, 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Planetarum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, et 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Cometarum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 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compages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 non nisi 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consilio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 et 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dominio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 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Entis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 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intelligentis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 et 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potentis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 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oriri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 </a:t>
            </a:r>
            <a:r>
              <a:rPr lang="en-US" altLang="zh-CN" sz="3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potuit</a:t>
            </a:r>
            <a:r>
              <a:rPr lang="en-US" altLang="zh-CN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itka Banner" pitchFamily="2" charset="0"/>
                <a:ea typeface="Microsoft YaHei" panose="020B0503020204020204" pitchFamily="34" charset="-122"/>
              </a:rPr>
              <a:t>.”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759409-BDF8-4BFD-9AF3-4B5C04C2A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800" y="0"/>
            <a:ext cx="54102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E44D9BA-643F-F36F-713F-2C627176D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069" y="746400"/>
            <a:ext cx="4117787" cy="536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91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9E281C-997B-641E-0DB6-5CB8502E9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144" y="775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b="1" dirty="0"/>
              <a:t>基督教神學：</a:t>
            </a:r>
            <a:br>
              <a:rPr lang="zh-CN" altLang="en-US" b="1" dirty="0"/>
            </a:b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神的護理”（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</a:rPr>
              <a:t>Divine Providence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1DE1DD-C8A8-7081-3E61-37B00BDE7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3131"/>
            <a:ext cx="12191999" cy="545486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5000"/>
              </a:lnSpc>
              <a:spcBef>
                <a:spcPts val="0"/>
              </a:spcBef>
            </a:pPr>
            <a:r>
              <a:rPr lang="zh-CN" altLang="en-US" sz="3200" b="1" dirty="0">
                <a:latin typeface="+mj-ea"/>
                <a:ea typeface="+mj-ea"/>
              </a:rPr>
              <a:t>道成肉身的耶穌基督</a:t>
            </a:r>
          </a:p>
          <a:p>
            <a:pPr lvl="1">
              <a:lnSpc>
                <a:spcPct val="135000"/>
              </a:lnSpc>
              <a:spcBef>
                <a:spcPts val="0"/>
              </a:spcBef>
            </a:pPr>
            <a:r>
              <a:rPr lang="zh-CN" altLang="en-US" sz="2800" b="1" dirty="0">
                <a:latin typeface="+mj-ea"/>
                <a:ea typeface="+mj-ea"/>
              </a:rPr>
              <a:t>“常用祂權能的命令托住萬有”（來</a:t>
            </a:r>
            <a:r>
              <a:rPr lang="en-US" altLang="zh-CN" sz="2800" b="1" dirty="0">
                <a:latin typeface="+mj-ea"/>
                <a:ea typeface="+mj-ea"/>
              </a:rPr>
              <a:t>1:3</a:t>
            </a:r>
            <a:r>
              <a:rPr lang="zh-CN" altLang="en-US" sz="2800" b="1" dirty="0">
                <a:latin typeface="+mj-ea"/>
                <a:ea typeface="+mj-ea"/>
              </a:rPr>
              <a:t>） </a:t>
            </a:r>
          </a:p>
          <a:p>
            <a:pPr lvl="1">
              <a:lnSpc>
                <a:spcPct val="135000"/>
              </a:lnSpc>
              <a:spcBef>
                <a:spcPts val="0"/>
              </a:spcBef>
            </a:pPr>
            <a:r>
              <a:rPr lang="zh-CN" altLang="en-US" sz="2800" b="1" dirty="0">
                <a:latin typeface="+mj-ea"/>
                <a:ea typeface="+mj-ea"/>
              </a:rPr>
              <a:t>“祂在萬有之先，萬有也靠祂而立。”（西</a:t>
            </a:r>
            <a:r>
              <a:rPr lang="en-US" altLang="zh-CN" sz="2800" b="1" dirty="0">
                <a:latin typeface="+mj-ea"/>
                <a:ea typeface="+mj-ea"/>
              </a:rPr>
              <a:t>1:17</a:t>
            </a:r>
            <a:r>
              <a:rPr lang="zh-CN" altLang="en-US" sz="2800" b="1" dirty="0">
                <a:latin typeface="+mj-ea"/>
                <a:ea typeface="+mj-ea"/>
              </a:rPr>
              <a:t>）</a:t>
            </a:r>
          </a:p>
          <a:p>
            <a:pPr>
              <a:lnSpc>
                <a:spcPct val="135000"/>
              </a:lnSpc>
              <a:spcBef>
                <a:spcPts val="0"/>
              </a:spcBef>
            </a:pPr>
            <a:r>
              <a:rPr lang="zh-CN" altLang="en-US" sz="3200" b="1" dirty="0">
                <a:latin typeface="+mj-ea"/>
                <a:ea typeface="+mj-ea"/>
              </a:rPr>
              <a:t>改革宗神學把</a:t>
            </a:r>
            <a:r>
              <a:rPr lang="zh-CN" altLang="en-US" sz="3200" b="1" dirty="0">
                <a:highlight>
                  <a:srgbClr val="FFFF00"/>
                </a:highlight>
                <a:latin typeface="+mj-ea"/>
                <a:ea typeface="+mj-ea"/>
              </a:rPr>
              <a:t>神的護理</a:t>
            </a:r>
            <a:r>
              <a:rPr lang="zh-CN" altLang="en-US" sz="3200" b="1" dirty="0">
                <a:latin typeface="+mj-ea"/>
                <a:ea typeface="+mj-ea"/>
              </a:rPr>
              <a:t>分為三個層面：</a:t>
            </a:r>
          </a:p>
          <a:p>
            <a:pPr lvl="1">
              <a:lnSpc>
                <a:spcPct val="13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zh-CN" altLang="en-US" sz="2800" b="1" dirty="0">
                <a:latin typeface="+mj-ea"/>
                <a:ea typeface="+mj-ea"/>
              </a:rPr>
              <a:t>神的保守（</a:t>
            </a:r>
            <a:r>
              <a:rPr lang="en-US" altLang="zh-CN" sz="2800" b="1" dirty="0">
                <a:latin typeface="+mj-ea"/>
                <a:ea typeface="+mj-ea"/>
              </a:rPr>
              <a:t>Preservation</a:t>
            </a:r>
            <a:r>
              <a:rPr lang="zh-CN" altLang="en-US" sz="2800" b="1" dirty="0">
                <a:latin typeface="+mj-ea"/>
                <a:ea typeface="+mj-ea"/>
              </a:rPr>
              <a:t>）：</a:t>
            </a:r>
            <a:r>
              <a:rPr lang="zh-CN" altLang="en-US" sz="2800" dirty="0">
                <a:latin typeface="+mj-ea"/>
                <a:ea typeface="+mj-ea"/>
              </a:rPr>
              <a:t>神持续不断地维系一切受造之物的存在，使其不至归于无有。</a:t>
            </a:r>
          </a:p>
          <a:p>
            <a:pPr lvl="1">
              <a:lnSpc>
                <a:spcPct val="13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zh-CN" altLang="en-US" sz="2800" b="1" dirty="0">
                <a:latin typeface="+mj-ea"/>
                <a:ea typeface="+mj-ea"/>
              </a:rPr>
              <a:t>神的協同（</a:t>
            </a:r>
            <a:r>
              <a:rPr lang="en-US" altLang="zh-CN" sz="2800" b="1" dirty="0">
                <a:latin typeface="+mj-ea"/>
                <a:ea typeface="+mj-ea"/>
              </a:rPr>
              <a:t>Concurrence</a:t>
            </a:r>
            <a:r>
              <a:rPr lang="zh-CN" altLang="en-US" sz="2800" b="1" dirty="0">
                <a:latin typeface="+mj-ea"/>
                <a:ea typeface="+mj-ea"/>
              </a:rPr>
              <a:t>）：</a:t>
            </a:r>
            <a:r>
              <a:rPr lang="zh-CN" altLang="en-US" sz="2800" dirty="0">
                <a:latin typeface="+mj-ea"/>
                <a:ea typeface="+mj-ea"/>
              </a:rPr>
              <a:t>神（第一因）與受造物（第二因）的行動“同時運作”，既不取消受造物的真實行動，也不脫離神的主權。</a:t>
            </a:r>
          </a:p>
          <a:p>
            <a:pPr lvl="1">
              <a:lnSpc>
                <a:spcPct val="13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zh-CN" altLang="en-US" sz="2800" b="1" dirty="0">
                <a:latin typeface="+mj-ea"/>
                <a:ea typeface="+mj-ea"/>
              </a:rPr>
              <a:t>神的管理（</a:t>
            </a:r>
            <a:r>
              <a:rPr lang="en-US" altLang="zh-CN" sz="2800" b="1" dirty="0">
                <a:latin typeface="+mj-ea"/>
                <a:ea typeface="+mj-ea"/>
              </a:rPr>
              <a:t>Governance </a:t>
            </a:r>
            <a:r>
              <a:rPr lang="zh-CN" altLang="en-US" sz="2800" b="1" dirty="0">
                <a:latin typeface="+mj-ea"/>
                <a:ea typeface="+mj-ea"/>
              </a:rPr>
              <a:t>）：</a:t>
            </a:r>
            <a:r>
              <a:rPr lang="zh-CN" altLang="en-US" sz="2800" dirty="0">
                <a:latin typeface="+mj-ea"/>
                <a:ea typeface="+mj-ea"/>
              </a:rPr>
              <a:t>神引導萬事萬物，使其無一例外地達成祂預定的終極目的。</a:t>
            </a:r>
          </a:p>
        </p:txBody>
      </p:sp>
    </p:spTree>
    <p:extLst>
      <p:ext uri="{BB962C8B-B14F-4D97-AF65-F5344CB8AC3E}">
        <p14:creationId xmlns:p14="http://schemas.microsoft.com/office/powerpoint/2010/main" val="193992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C954EA-99BB-5626-569B-93C12D143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9221" y="526416"/>
            <a:ext cx="7522779" cy="1325563"/>
          </a:xfrm>
        </p:spPr>
        <p:txBody>
          <a:bodyPr/>
          <a:lstStyle/>
          <a:p>
            <a:pPr algn="r"/>
            <a:r>
              <a:rPr kumimoji="1" lang="zh-CN" altLang="en-US" b="1" dirty="0"/>
              <a:t>人工智能還是人工智？？？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7FFC92B7-A49E-D076-D69E-C371CE14B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4320" y="0"/>
            <a:ext cx="4185335" cy="6791898"/>
          </a:xfrm>
          <a:prstGeom prst="rect">
            <a:avLst/>
          </a:prstGeom>
        </p:spPr>
      </p:pic>
      <p:pic>
        <p:nvPicPr>
          <p:cNvPr id="5" name="图片 4" descr="What is ChatGPT? What parents need to know | Internet Matters">
            <a:extLst>
              <a:ext uri="{FF2B5EF4-FFF2-40B4-BE49-F238E27FC236}">
                <a16:creationId xmlns:a16="http://schemas.microsoft.com/office/drawing/2014/main" id="{2D7B91F4-3730-7A8C-294F-2734F93E0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111" y="2490951"/>
            <a:ext cx="6908468" cy="36341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4484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9A294F-8A8A-2942-14BB-A6BE750BE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34" y="1682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4800" b="1" dirty="0">
                <a:latin typeface="+mj-ea"/>
              </a:rPr>
              <a:t>主耶穌亲自证明“神的護理”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3D110F-3454-11CD-A947-97126E178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24948"/>
            <a:ext cx="7632440" cy="55330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kumimoji="1" lang="zh-CN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你們看那天上的飛鳥，也不種，也不收，也不積蓄在倉里，</a:t>
            </a:r>
            <a:r>
              <a:rPr kumimoji="1"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你們的天父尚且養活它</a:t>
            </a:r>
            <a:r>
              <a:rPr kumimoji="1" lang="zh-CN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。你們不比飛鳥貴重得多嗎？</a:t>
            </a:r>
            <a:r>
              <a:rPr kumimoji="1" lang="en-US" altLang="zh-CN" b="1" dirty="0"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kumimoji="1" lang="zh-CN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馬太福音 </a:t>
            </a:r>
            <a:r>
              <a:rPr kumimoji="1" lang="en-US" altLang="zh-CN" b="1" dirty="0">
                <a:latin typeface="KaiTi" panose="02010609060101010101" pitchFamily="49" charset="-122"/>
                <a:ea typeface="KaiTi" panose="02010609060101010101" pitchFamily="49" charset="-122"/>
              </a:rPr>
              <a:t>6:26 )</a:t>
            </a:r>
          </a:p>
          <a:p>
            <a:pPr>
              <a:lnSpc>
                <a:spcPct val="150000"/>
              </a:lnSpc>
            </a:pPr>
            <a:r>
              <a:rPr kumimoji="1" lang="zh-CN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兩個麻雀不是賣一分銀子嗎？若是你們的父不許，一個也不能掉在地上。</a:t>
            </a:r>
            <a:r>
              <a:rPr kumimoji="1"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就是你們的頭髮也都被數過了。</a:t>
            </a:r>
            <a:r>
              <a:rPr kumimoji="1" lang="zh-CN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”</a:t>
            </a:r>
            <a:r>
              <a:rPr kumimoji="1" lang="en-US" altLang="zh-CN" b="1" dirty="0"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kumimoji="1" lang="zh-CN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馬太福音 </a:t>
            </a:r>
            <a:r>
              <a:rPr kumimoji="1" lang="en-US" altLang="zh-CN" b="1" dirty="0">
                <a:latin typeface="KaiTi" panose="02010609060101010101" pitchFamily="49" charset="-122"/>
                <a:ea typeface="KaiTi" panose="02010609060101010101" pitchFamily="49" charset="-122"/>
              </a:rPr>
              <a:t>10:29-31 )</a:t>
            </a:r>
          </a:p>
          <a:p>
            <a:pPr>
              <a:lnSpc>
                <a:spcPct val="150000"/>
              </a:lnSpc>
            </a:pPr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願我們不要辜負這本記載著如此寶貴應許的聖經，天天閱讀且看重她，因為我們的生命平安與喜樂，都藏在這些字句里。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BDD4027-25EB-C4C5-4F28-208A87261C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37" t="8742" r="10232" b="9963"/>
          <a:stretch>
            <a:fillRect/>
          </a:stretch>
        </p:blipFill>
        <p:spPr>
          <a:xfrm>
            <a:off x="7764210" y="1493833"/>
            <a:ext cx="4062556" cy="523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0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54721EB-229D-63AC-51B7-F80E158B8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 algn="ctr"/>
            <a:r>
              <a:rPr kumimoji="1" lang="zh-CN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三、神借真理拯救生命（</a:t>
            </a:r>
            <a:r>
              <a:rPr kumimoji="1" lang="en-US" altLang="zh-CN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92-95</a:t>
            </a:r>
            <a:r>
              <a:rPr kumimoji="1" lang="zh-CN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zh-CN" altLang="en-US" sz="4800" dirty="0"/>
          </a:p>
        </p:txBody>
      </p:sp>
      <p:pic>
        <p:nvPicPr>
          <p:cNvPr id="4" name="内容占位符 3" descr="人物】 宋尚节，二十世纪最伟大的布道家- 直到地极">
            <a:extLst>
              <a:ext uri="{FF2B5EF4-FFF2-40B4-BE49-F238E27FC236}">
                <a16:creationId xmlns:a16="http://schemas.microsoft.com/office/drawing/2014/main" id="{88EBB67D-2067-6376-2E1D-3F59B125E1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8476"/>
          <a:stretch>
            <a:fillRect/>
          </a:stretch>
        </p:blipFill>
        <p:spPr>
          <a:xfrm>
            <a:off x="20" y="0"/>
            <a:ext cx="4431352" cy="7022817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400EE6-6505-1AA3-F073-0A1BB2B30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3070492"/>
            <a:ext cx="7311732" cy="311999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“聖經不是危難中的裝飾品，而是在人被全世界棄絕之時，仍能親自向人說話、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重建生命的活道。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”</a:t>
            </a: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宋尚節 博士</a:t>
            </a:r>
          </a:p>
        </p:txBody>
      </p:sp>
    </p:spTree>
    <p:extLst>
      <p:ext uri="{BB962C8B-B14F-4D97-AF65-F5344CB8AC3E}">
        <p14:creationId xmlns:p14="http://schemas.microsoft.com/office/powerpoint/2010/main" val="3978730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3C7BCB-86F3-A22F-9172-5411E6025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5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kumimoji="1" lang="zh-CN" altLang="en-US" sz="5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在患難中賜我新生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412211-2A0F-68C4-8A97-FE8BB6E20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1325563"/>
            <a:ext cx="7486753" cy="470201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1" lang="zh-CN" altLang="en-US" b="1" dirty="0"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如果我不是喜歡你的律法，就早已在苦難中滅亡了。</a:t>
            </a:r>
            <a:r>
              <a:rPr kumimoji="1" lang="zh-CN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我永遠不會忘記你的訓詞，因為你用這些訓詞使我存活。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（诗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119:92-93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新译本）</a:t>
            </a:r>
            <a:endParaRPr kumimoji="1" lang="en-US" altLang="zh-CN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苦難：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肉體死亡，心靈崩潰，信心瓦解。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喜愛：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以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為喜悅。“以神的話語為樂”。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大卫的宣告：</a:t>
            </a:r>
            <a:r>
              <a:rPr kumimoji="1" lang="zh-CN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耶和华是活神！救我脱离仇敌，又把我举起，高过那些起来攻击我的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（诗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18:46-48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图片 4" descr="扫罗追杀大卫多少年_大卫逃避扫罗追杀有多少日子 - 电影天堂">
            <a:extLst>
              <a:ext uri="{FF2B5EF4-FFF2-40B4-BE49-F238E27FC236}">
                <a16:creationId xmlns:a16="http://schemas.microsoft.com/office/drawing/2014/main" id="{4B8A5765-34C6-F6AE-2259-395B4B261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382" y="1847461"/>
            <a:ext cx="4574618" cy="333947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769374E-0ACC-9E70-335D-DFE80AE25425}"/>
              </a:ext>
            </a:extLst>
          </p:cNvPr>
          <p:cNvSpPr txBox="1"/>
          <p:nvPr/>
        </p:nvSpPr>
        <p:spPr>
          <a:xfrm>
            <a:off x="925353" y="6080693"/>
            <a:ext cx="10475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反思：今天你與神話語的關係，是</a:t>
            </a:r>
            <a:r>
              <a:rPr kumimoji="1" lang="en-US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"</a:t>
            </a:r>
            <a:r>
              <a:rPr kumimoji="1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義務</a:t>
            </a:r>
            <a:r>
              <a:rPr kumimoji="1" lang="en-US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"</a:t>
            </a:r>
            <a:r>
              <a:rPr kumimoji="1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，還是</a:t>
            </a:r>
            <a:r>
              <a:rPr kumimoji="1" lang="en-US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"</a:t>
            </a:r>
            <a:r>
              <a:rPr kumimoji="1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喜悅</a:t>
            </a:r>
            <a:r>
              <a:rPr kumimoji="1" lang="en-US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"</a:t>
            </a:r>
            <a:r>
              <a:rPr kumimoji="1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57933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BD48C8-C093-8D6C-E90D-8E47FE75F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E9F254A-9DC9-6970-6B55-B1441670E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445" y="5379"/>
            <a:ext cx="6253018" cy="854183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kumimoji="1" lang="en-US" altLang="zh-CN" sz="3600" b="1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kumimoji="1" lang="zh-CN" altLang="en-US" sz="3600" b="1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在迫害中護我周全</a:t>
            </a:r>
            <a:endParaRPr kumimoji="1" lang="en-US" altLang="zh-CN" sz="3600" b="1" dirty="0">
              <a:solidFill>
                <a:schemeClr val="tx1">
                  <a:alpha val="8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05ADCDB-6792-397D-7706-B8734ECC44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402" b="15237"/>
          <a:stretch>
            <a:fillRect/>
          </a:stretch>
        </p:blipFill>
        <p:spPr>
          <a:xfrm>
            <a:off x="279143" y="299508"/>
            <a:ext cx="5221625" cy="301039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357CB43-9CC4-BD30-5549-2C4A297BB3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68" r="-1" b="-1"/>
          <a:stretch>
            <a:fillRect/>
          </a:stretch>
        </p:blipFill>
        <p:spPr>
          <a:xfrm>
            <a:off x="279143" y="3548095"/>
            <a:ext cx="5221625" cy="3010397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62E95F-3F76-27E6-A0C3-2084BB6A2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9911" y="859562"/>
            <a:ext cx="6412087" cy="5998438"/>
          </a:xfrm>
        </p:spPr>
        <p:txBody>
          <a:bodyPr anchor="t">
            <a:normAutofit fontScale="925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zh-CN" altLang="en-US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我是</a:t>
            </a:r>
            <a:r>
              <a:rPr kumimoji="1" lang="zh-CN" altLang="en-US" sz="2600" b="1" dirty="0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屬於</a:t>
            </a:r>
            <a:r>
              <a:rPr kumimoji="1" lang="zh-CN" altLang="en-US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你的，求你拯救我，因為我尋求你的訓詞。惡人等待著要把我毀滅，我卻</a:t>
            </a:r>
            <a:r>
              <a:rPr kumimoji="1" lang="zh-CN" altLang="en-US" sz="2600" b="1" dirty="0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思考</a:t>
            </a:r>
            <a:r>
              <a:rPr kumimoji="1" lang="zh-CN" altLang="en-US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你的法度。</a:t>
            </a:r>
            <a:r>
              <a:rPr kumimoji="1" lang="en-US" altLang="zh-CN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kumimoji="1" lang="zh-CN" altLang="en-US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詩篇 </a:t>
            </a:r>
            <a:r>
              <a:rPr kumimoji="1" lang="en-US" altLang="zh-CN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119:92-95 </a:t>
            </a:r>
            <a:r>
              <a:rPr kumimoji="1" lang="zh-CN" altLang="en-US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新譯本</a:t>
            </a:r>
            <a:r>
              <a:rPr kumimoji="1" lang="en-US" altLang="zh-CN" sz="2600" b="1" dirty="0"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zh-CN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屬你：“</a:t>
            </a:r>
            <a:r>
              <a:rPr kumimoji="1" lang="zh-CN" altLang="en-US" sz="3000" b="1" dirty="0">
                <a:latin typeface="KaiTi" panose="02010609060101010101" pitchFamily="49" charset="-122"/>
                <a:ea typeface="KaiTi" panose="02010609060101010101" pitchFamily="49" charset="-122"/>
              </a:rPr>
              <a:t>屬於你的，我</a:t>
            </a:r>
            <a:r>
              <a:rPr kumimoji="1" lang="en-US" altLang="zh-CN" sz="3000" b="1" dirty="0"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r>
              <a:rPr kumimoji="1" lang="en-US" altLang="zh-CN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”</a:t>
            </a:r>
            <a:r>
              <a:rPr kumimoji="1" lang="zh-CN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r>
              <a:rPr kumimoji="1" lang="zh-CN" altLang="en-US" sz="3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歸屬在前，祈求在後。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zh-CN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揣摩：希伯來文是</a:t>
            </a:r>
            <a:r>
              <a:rPr kumimoji="1" lang="en-US" altLang="zh-CN" sz="3000" b="1" dirty="0" err="1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Hitpael</a:t>
            </a:r>
            <a:r>
              <a:rPr kumimoji="1" lang="zh-CN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（反身語態）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itchFamily="2" charset="2"/>
              <a:buChar char="l"/>
            </a:pPr>
            <a:r>
              <a:rPr kumimoji="1"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致力性動作（主動、反復、用力地把自己導向某個行動）</a:t>
            </a:r>
            <a:r>
              <a:rPr kumimoji="1" lang="zh-CN" altLang="en-US" sz="2600" b="1" u="sng" dirty="0">
                <a:latin typeface="KaiTi" panose="02010609060101010101" pitchFamily="49" charset="-122"/>
                <a:ea typeface="KaiTi" panose="02010609060101010101" pitchFamily="49" charset="-122"/>
              </a:rPr>
              <a:t>；“衝動是魔鬼”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itchFamily="2" charset="2"/>
              <a:buChar char="l"/>
            </a:pPr>
            <a:r>
              <a:rPr kumimoji="1"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大衛的經歷：撒上</a:t>
            </a:r>
            <a:r>
              <a:rPr kumimoji="1" lang="en-US" altLang="zh-CN" sz="2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26:10</a:t>
            </a:r>
            <a:r>
              <a:rPr kumimoji="1"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kumimoji="1" lang="en-US" altLang="zh-CN" sz="2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23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zh-CN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反思：當你遇到難處時，你是否會及時想起神的話語？轉向並相信神呢？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3893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69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6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Freeform: Shape 18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DFF9B98-A1C4-62E1-069F-4146CE825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793" y="141817"/>
            <a:ext cx="6920588" cy="1245549"/>
          </a:xfrm>
        </p:spPr>
        <p:txBody>
          <a:bodyPr>
            <a:normAutofit/>
          </a:bodyPr>
          <a:lstStyle/>
          <a:p>
            <a:r>
              <a:rPr kumimoji="1" lang="zh-CN" altLang="en-US" b="1" dirty="0"/>
              <a:t>神的話語为何可以救人？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20011C-1C69-3EE6-2A80-9EA9603FB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7366"/>
            <a:ext cx="8095840" cy="547063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神的話語本身攜帶創造性的大能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詩篇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33:9“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因為祂說有，就有；命立，就立。”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E=MC</a:t>
            </a:r>
            <a:r>
              <a:rPr lang="en-US" altLang="zh-CN" sz="2800" baseline="30000" dirty="0"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2800" dirty="0"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（质能方程式）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zh-CN" altLang="zh-CN" sz="2800" dirty="0"/>
              <a:t>能量（E）= 质量（m）× 光速的平方（c²</a:t>
            </a:r>
            <a:r>
              <a:rPr lang="zh-CN" altLang="en-US" sz="2800" dirty="0"/>
              <a:t> </a:t>
            </a:r>
            <a:r>
              <a:rPr lang="en-US" altLang="zh-CN" sz="2800" dirty="0"/>
              <a:t>/</a:t>
            </a:r>
            <a:r>
              <a:rPr lang="zh-CN" altLang="en-US" sz="2800" dirty="0"/>
              <a:t> </a:t>
            </a:r>
            <a:r>
              <a:rPr lang="zh-CN" altLang="zh-CN" sz="2800" dirty="0"/>
              <a:t>9×10¹⁶</a:t>
            </a:r>
            <a:r>
              <a:rPr lang="zh-CN" altLang="en-US" sz="2800" dirty="0"/>
              <a:t> </a:t>
            </a:r>
            <a:r>
              <a:rPr lang="en-US" altLang="zh-CN" sz="2800" dirty="0"/>
              <a:t>/9</a:t>
            </a:r>
            <a:r>
              <a:rPr lang="zh-CN" altLang="en-US" sz="2800" dirty="0"/>
              <a:t>京</a:t>
            </a:r>
            <a:r>
              <a:rPr lang="zh-CN" altLang="zh-CN" sz="2800" dirty="0"/>
              <a:t>）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神的話語指向那位真正的救主</a:t>
            </a:r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耶穌基督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神的“道”，不僅只是文字，也是指向道成肉身的聖子耶穌基督（約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1:14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）。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約翰福音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5:39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zh-CN" altLang="en-US" sz="2800" b="1" dirty="0">
                <a:latin typeface="KaiTi" panose="02010609060101010101" pitchFamily="49" charset="-122"/>
                <a:ea typeface="KaiTi" panose="02010609060101010101" pitchFamily="49" charset="-122"/>
              </a:rPr>
              <a:t>耶穌對猶太人說，你們查考聖經，以為其中有永生，給我作見證的就是這經。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約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14:6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US" sz="2800" b="1" dirty="0">
                <a:latin typeface="KaiTi" panose="02010609060101010101" pitchFamily="49" charset="-122"/>
                <a:ea typeface="KaiTi" panose="02010609060101010101" pitchFamily="49" charset="-122"/>
              </a:rPr>
              <a:t>我就是道路、真理、生命。</a:t>
            </a:r>
          </a:p>
        </p:txBody>
      </p:sp>
      <p:pic>
        <p:nvPicPr>
          <p:cNvPr id="4" name="图片 3" descr="旧约所预示的基督: 赎罪祭和赎愆祭 (利4:1-12; 5:1-6:7) - 马六甲福音堂">
            <a:extLst>
              <a:ext uri="{FF2B5EF4-FFF2-40B4-BE49-F238E27FC236}">
                <a16:creationId xmlns:a16="http://schemas.microsoft.com/office/drawing/2014/main" id="{22041AD6-28DD-FBE2-D49F-37D3434F46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0511" y="3358154"/>
            <a:ext cx="2929648" cy="3184402"/>
          </a:xfrm>
          <a:prstGeom prst="rect">
            <a:avLst/>
          </a:prstGeom>
        </p:spPr>
      </p:pic>
      <p:pic>
        <p:nvPicPr>
          <p:cNvPr id="6" name="图片 5" descr="质能方程E=mc²？为何质量要乘光速的平方，是怎样推导出来的？-环球科普---环球科普---哔哩哔哩视频">
            <a:extLst>
              <a:ext uri="{FF2B5EF4-FFF2-40B4-BE49-F238E27FC236}">
                <a16:creationId xmlns:a16="http://schemas.microsoft.com/office/drawing/2014/main" id="{565CE4A8-3AB1-B2FC-CF6B-B3BF44F0D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4174" y="854216"/>
            <a:ext cx="3890657" cy="218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3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407379-BC2F-F944-8BFA-0CC795E96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24760"/>
          </a:xfrm>
        </p:spPr>
        <p:txBody>
          <a:bodyPr>
            <a:noAutofit/>
          </a:bodyPr>
          <a:lstStyle/>
          <a:p>
            <a:pPr algn="ctr"/>
            <a:r>
              <a:rPr lang="zh-CN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诗人因</a:t>
            </a:r>
            <a:r>
              <a:rPr lang="zh-CN" altLang="zh-CN" sz="40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道</a:t>
            </a:r>
            <a:r>
              <a:rPr lang="zh-CN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而存活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基督徒</a:t>
            </a:r>
            <a:r>
              <a:rPr lang="zh-CN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因</a:t>
            </a:r>
            <a:r>
              <a:rPr lang="zh-CN" altLang="zh-CN" sz="40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道</a:t>
            </a:r>
            <a:r>
              <a:rPr lang="zh-CN" alt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的</a:t>
            </a:r>
            <a:r>
              <a:rPr lang="zh-CN" altLang="zh-CN" sz="40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舍命</a:t>
            </a:r>
            <a:r>
              <a:rPr lang="zh-CN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而存活</a:t>
            </a:r>
            <a:endParaRPr kumimoji="1" lang="zh-CN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ABDEEE87-DF20-CB13-1032-64CA4C846F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448"/>
              </p:ext>
            </p:extLst>
          </p:nvPr>
        </p:nvGraphicFramePr>
        <p:xfrm>
          <a:off x="173421" y="1024761"/>
          <a:ext cx="11887200" cy="58332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91482">
                  <a:extLst>
                    <a:ext uri="{9D8B030D-6E8A-4147-A177-3AD203B41FA5}">
                      <a16:colId xmlns:a16="http://schemas.microsoft.com/office/drawing/2014/main" val="566645779"/>
                    </a:ext>
                  </a:extLst>
                </a:gridCol>
                <a:gridCol w="3902668">
                  <a:extLst>
                    <a:ext uri="{9D8B030D-6E8A-4147-A177-3AD203B41FA5}">
                      <a16:colId xmlns:a16="http://schemas.microsoft.com/office/drawing/2014/main" val="3921032324"/>
                    </a:ext>
                  </a:extLst>
                </a:gridCol>
                <a:gridCol w="5093050">
                  <a:extLst>
                    <a:ext uri="{9D8B030D-6E8A-4147-A177-3AD203B41FA5}">
                      <a16:colId xmlns:a16="http://schemas.microsoft.com/office/drawing/2014/main" val="2356934533"/>
                    </a:ext>
                  </a:extLst>
                </a:gridCol>
              </a:tblGrid>
              <a:tr h="1147756">
                <a:tc>
                  <a:txBody>
                    <a:bodyPr/>
                    <a:lstStyle/>
                    <a:p>
                      <a:endParaRPr lang="zh-CN" altLang="en-US" sz="28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旧约：诗人（诗</a:t>
                      </a:r>
                      <a:r>
                        <a:rPr lang="en-US" altLang="zh-CN" sz="280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119</a:t>
                      </a:r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篇）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新约：耶稣基督（四福音书）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404153"/>
                  </a:ext>
                </a:extLst>
              </a:tr>
              <a:tr h="852588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两种形式的道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文字的道（神的话语）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肉身的道</a:t>
                      </a:r>
                      <a:r>
                        <a:rPr lang="en-US" altLang="zh-CN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神的儿子）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190038"/>
                  </a:ext>
                </a:extLst>
              </a:tr>
              <a:tr h="1147756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真道的作用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使义人存活，脱离患难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他自己降生为人，舍命拯救罪人。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5028669"/>
                  </a:ext>
                </a:extLst>
              </a:tr>
              <a:tr h="1537382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面对邪恶之时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义人牢记并默想神的真理，不靠己力面对。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道成肉身的耶稣基督被杀，但借复活战胜邪恶势力。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0937357"/>
                  </a:ext>
                </a:extLst>
              </a:tr>
              <a:tr h="1147756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得生命的来源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借训词</a:t>
                      </a:r>
                      <a:r>
                        <a:rPr lang="en-US" altLang="zh-CN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真理而活。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耶稣基督就是道路与生命。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654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895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7B5F5A-A720-8130-3D6C-5A71E0ABD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“我的恩典是夠你用的！”（林后</a:t>
            </a:r>
            <a:r>
              <a:rPr kumimoji="1"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12:9</a:t>
            </a:r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</a:p>
        </p:txBody>
      </p:sp>
      <p:pic>
        <p:nvPicPr>
          <p:cNvPr id="4" name="内容占位符 3" descr="谢模善牧师安息主怀 | 丰盛恩典网站WellsOfGrace.com">
            <a:extLst>
              <a:ext uri="{FF2B5EF4-FFF2-40B4-BE49-F238E27FC236}">
                <a16:creationId xmlns:a16="http://schemas.microsoft.com/office/drawing/2014/main" id="{296C6D00-BC16-88A5-B821-A593664BB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25888" y="2315926"/>
            <a:ext cx="5414433" cy="36958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 descr="反革命不死，反革命万岁– 觀點– 從草根到大師git.io/JJCxS">
            <a:extLst>
              <a:ext uri="{FF2B5EF4-FFF2-40B4-BE49-F238E27FC236}">
                <a16:creationId xmlns:a16="http://schemas.microsoft.com/office/drawing/2014/main" id="{4441850A-5D32-C2D5-1CD5-5D685398B6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549" y="2315926"/>
            <a:ext cx="5666982" cy="369585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E8A7D2B-CC50-E51E-89D5-35D963699985}"/>
              </a:ext>
            </a:extLst>
          </p:cNvPr>
          <p:cNvSpPr txBox="1"/>
          <p:nvPr/>
        </p:nvSpPr>
        <p:spPr>
          <a:xfrm>
            <a:off x="8546841" y="608391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謝模善</a:t>
            </a:r>
          </a:p>
        </p:txBody>
      </p:sp>
    </p:spTree>
    <p:extLst>
      <p:ext uri="{BB962C8B-B14F-4D97-AF65-F5344CB8AC3E}">
        <p14:creationId xmlns:p14="http://schemas.microsoft.com/office/powerpoint/2010/main" val="310826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46D25A-978E-4535-2826-2EA5ED210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0955" y="304948"/>
            <a:ext cx="5411755" cy="6007973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400"/>
              </a:spcBef>
              <a:buNone/>
            </a:pP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美國聖經公會發佈</a:t>
            </a: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2026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聖經現況</a:t>
            </a: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報告</a:t>
            </a: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</a:p>
          <a:p>
            <a:pPr marL="0" indent="0">
              <a:lnSpc>
                <a:spcPct val="110000"/>
              </a:lnSpc>
              <a:spcBef>
                <a:spcPts val="400"/>
              </a:spcBef>
              <a:buNone/>
            </a:pP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48%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的美國人读过一半圣经或者更多，其中</a:t>
            </a:r>
            <a:r>
              <a:rPr lang="en-US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17%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的人读完整本圣经，只有</a:t>
            </a: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10%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的人从未读过圣经</a:t>
            </a:r>
            <a:r>
              <a:rPr lang="zh-CN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 </a:t>
            </a:r>
            <a:endParaRPr lang="en-US" altLang="zh-CN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400"/>
              </a:spcBef>
              <a:buNone/>
            </a:pPr>
            <a:r>
              <a:rPr lang="zh-CN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在强烈认同“</a:t>
            </a:r>
            <a:r>
              <a:rPr lang="zh-CN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圣经的信息改变了我的生活</a:t>
            </a:r>
            <a:r>
              <a:rPr lang="zh-CN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”的人中，近</a:t>
            </a:r>
            <a:r>
              <a:rPr lang="zh-CN" altLang="zh-CN" sz="3200" b="1" dirty="0"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三分之二（64%）</a:t>
            </a:r>
            <a:r>
              <a:rPr lang="zh-CN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的人读过圣经的大部分或全部内容。 当人们接触到福音时，他们就渴望拥有圣经。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4.8.2026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F0EB334-DB60-4117-2C83-6CC6133B3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5079"/>
            <a:ext cx="6706379" cy="515049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3A1D2F9-125E-BC43-34A9-A0CC779692B8}"/>
              </a:ext>
            </a:extLst>
          </p:cNvPr>
          <p:cNvSpPr txBox="1"/>
          <p:nvPr/>
        </p:nvSpPr>
        <p:spPr>
          <a:xfrm>
            <a:off x="4804831" y="6183720"/>
            <a:ext cx="7237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資料來源：</a:t>
            </a:r>
            <a:r>
              <a:rPr kumimoji="1" lang="en-US" altLang="zh-CN" dirty="0"/>
              <a:t>https://</a:t>
            </a:r>
            <a:r>
              <a:rPr kumimoji="1" lang="en-US" altLang="zh-CN" dirty="0" err="1"/>
              <a:t>sotb.americanbible.org</a:t>
            </a:r>
            <a:r>
              <a:rPr kumimoji="1" lang="en-US" altLang="zh-CN" dirty="0"/>
              <a:t>/the-bible-in-</a:t>
            </a:r>
            <a:r>
              <a:rPr kumimoji="1" lang="en-US" altLang="zh-CN" dirty="0" err="1"/>
              <a:t>america</a:t>
            </a:r>
            <a:r>
              <a:rPr kumimoji="1" lang="en-US" altLang="zh-CN" dirty="0"/>
              <a:t>-today/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117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6F3A8C-49ED-47A2-7987-B986E1048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8C08415-0905-BC92-73E0-B5597F89F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9054" y="501652"/>
            <a:ext cx="5660195" cy="1196520"/>
          </a:xfrm>
        </p:spPr>
        <p:txBody>
          <a:bodyPr anchor="b">
            <a:normAutofit fontScale="90000"/>
          </a:bodyPr>
          <a:lstStyle/>
          <a:p>
            <a:r>
              <a:rPr lang="zh-CN" altLang="en-US" sz="4800" b="1" dirty="0"/>
              <a:t>結語：只有一个行動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 descr="让阅读圣经动起来——读书会所感- The Bridge Communication 文桥传播中心">
            <a:extLst>
              <a:ext uri="{FF2B5EF4-FFF2-40B4-BE49-F238E27FC236}">
                <a16:creationId xmlns:a16="http://schemas.microsoft.com/office/drawing/2014/main" id="{9A8C60AD-00E9-EA85-9AC5-C011881D7E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133" r="12180"/>
          <a:stretch>
            <a:fillRect/>
          </a:stretch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8659C4-F93B-205B-48E8-8E0E24039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9911" y="1866982"/>
            <a:ext cx="6113437" cy="4691510"/>
          </a:xfrm>
        </p:spPr>
        <p:txBody>
          <a:bodyPr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從今天起愛慕神的真理，拿起聖經，</a:t>
            </a:r>
            <a:r>
              <a:rPr lang="zh-CN" altLang="en-US" sz="4000" b="1" dirty="0">
                <a:solidFill>
                  <a:srgbClr val="FF0000">
                    <a:alpha val="80000"/>
                  </a:srgbClr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讀</a:t>
            </a:r>
            <a:r>
              <a:rPr lang="zh-CN" altLang="en-US" sz="3200" b="1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！</a:t>
            </a:r>
          </a:p>
          <a:p>
            <a:pPr lvl="1">
              <a:lnSpc>
                <a:spcPct val="150000"/>
              </a:lnSpc>
            </a:pPr>
            <a:r>
              <a:rPr lang="zh-CN" altLang="en-US" sz="3200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規律地閱读聖經，让神的話成为你腳前的燈，路上的光（诗</a:t>
            </a:r>
            <a:r>
              <a:rPr lang="en-US" altLang="zh-CN" sz="3200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119:105</a:t>
            </a:r>
            <a:r>
              <a:rPr lang="zh-CN" altLang="en-US" sz="3200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）。</a:t>
            </a:r>
            <a:endParaRPr lang="en-US" altLang="zh-CN" sz="3200" dirty="0">
              <a:solidFill>
                <a:schemeClr val="tx1">
                  <a:alpha val="8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3200" b="1" dirty="0">
                <a:solidFill>
                  <a:schemeClr val="tx1">
                    <a:alpha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让我們比比看誰的圣经更舊！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88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3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8396</TotalTime>
  <Words>6677</Words>
  <Application>Microsoft Macintosh PowerPoint</Application>
  <PresentationFormat>宽屏</PresentationFormat>
  <Paragraphs>282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等线</vt:lpstr>
      <vt:lpstr>KaiTi</vt:lpstr>
      <vt:lpstr>Microsoft YaHei</vt:lpstr>
      <vt:lpstr>Meiryo</vt:lpstr>
      <vt:lpstr>Yuanti SC</vt:lpstr>
      <vt:lpstr>Arial</vt:lpstr>
      <vt:lpstr>Arial Black</vt:lpstr>
      <vt:lpstr>Calibri</vt:lpstr>
      <vt:lpstr>Sitka Banner</vt:lpstr>
      <vt:lpstr>Times New Roman</vt:lpstr>
      <vt:lpstr>Wingdings</vt:lpstr>
      <vt:lpstr>1_Office 主题​​</vt:lpstr>
      <vt:lpstr>Office 主题​​</vt:lpstr>
      <vt:lpstr>PowerPoint 演示文稿</vt:lpstr>
      <vt:lpstr>愛慕神的真理</vt:lpstr>
      <vt:lpstr>诗篇119篇 背景知識</vt:lpstr>
      <vt:lpstr>一、神的真理 安定在天 （89，96）</vt:lpstr>
      <vt:lpstr>永恆与暫時（ 89節 ）</vt:lpstr>
      <vt:lpstr>永恆与暫時 （89节）</vt:lpstr>
      <vt:lpstr>有限與無限（ 96節 ）</vt:lpstr>
      <vt:lpstr>有限與無限 （96節）</vt:lpstr>
      <vt:lpstr>PowerPoint 演示文稿</vt:lpstr>
      <vt:lpstr>三百年来否定圣经權威的路徑</vt:lpstr>
      <vt:lpstr>聖經真理安定在天：唯獨聖經</vt:lpstr>
      <vt:lpstr>二、神以真理堅定大地（90-91）</vt:lpstr>
      <vt:lpstr>神以永约眷顾受造界（90節）</vt:lpstr>
      <vt:lpstr>神以主權管理受造界（91）</vt:lpstr>
      <vt:lpstr>《自然哲學的數學原理》 第二版（1713）牛頓</vt:lpstr>
      <vt:lpstr>基督教神學： 神的護理”（Divine Providence）</vt:lpstr>
      <vt:lpstr>人工智能還是人工智？？？</vt:lpstr>
      <vt:lpstr>主耶穌亲自证明“神的護理”</vt:lpstr>
      <vt:lpstr>三、神借真理拯救生命（92-95）</vt:lpstr>
      <vt:lpstr>1.在患難中賜我新生</vt:lpstr>
      <vt:lpstr>2.在迫害中護我周全</vt:lpstr>
      <vt:lpstr>神的話語为何可以救人？</vt:lpstr>
      <vt:lpstr>诗人因道而存活 &amp; 基督徒因道的舍命而存活</vt:lpstr>
      <vt:lpstr>“我的恩典是夠你用的！”（林后12:9）</vt:lpstr>
      <vt:lpstr>PowerPoint 演示文稿</vt:lpstr>
      <vt:lpstr>結語：只有一个行動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Victor</dc:creator>
  <cp:keywords/>
  <dc:description/>
  <cp:lastModifiedBy>Victor</cp:lastModifiedBy>
  <cp:revision>32</cp:revision>
  <dcterms:created xsi:type="dcterms:W3CDTF">2026-07-07T18:17:40Z</dcterms:created>
  <dcterms:modified xsi:type="dcterms:W3CDTF">2026-07-27T02:35:43Z</dcterms:modified>
  <cp:category/>
</cp:coreProperties>
</file>