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sldIdLst>
    <p:sldId id="256" r:id="rId2"/>
    <p:sldId id="317" r:id="rId3"/>
    <p:sldId id="275" r:id="rId4"/>
    <p:sldId id="257" r:id="rId5"/>
    <p:sldId id="276" r:id="rId6"/>
    <p:sldId id="308" r:id="rId7"/>
    <p:sldId id="295" r:id="rId8"/>
    <p:sldId id="281" r:id="rId9"/>
    <p:sldId id="315" r:id="rId10"/>
    <p:sldId id="303" r:id="rId11"/>
    <p:sldId id="279" r:id="rId12"/>
    <p:sldId id="301" r:id="rId13"/>
    <p:sldId id="300" r:id="rId14"/>
    <p:sldId id="302" r:id="rId15"/>
    <p:sldId id="310" r:id="rId16"/>
    <p:sldId id="280" r:id="rId17"/>
    <p:sldId id="297" r:id="rId18"/>
    <p:sldId id="282" r:id="rId19"/>
    <p:sldId id="277" r:id="rId20"/>
    <p:sldId id="316" r:id="rId21"/>
    <p:sldId id="312" r:id="rId22"/>
    <p:sldId id="285" r:id="rId23"/>
    <p:sldId id="292" r:id="rId24"/>
    <p:sldId id="314" r:id="rId25"/>
    <p:sldId id="286" r:id="rId26"/>
    <p:sldId id="287" r:id="rId27"/>
    <p:sldId id="291" r:id="rId28"/>
    <p:sldId id="306" r:id="rId29"/>
    <p:sldId id="28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35"/>
    <p:restoredTop sz="73646"/>
  </p:normalViewPr>
  <p:slideViewPr>
    <p:cSldViewPr snapToGrid="0" snapToObjects="1">
      <p:cViewPr>
        <p:scale>
          <a:sx n="80" d="100"/>
          <a:sy n="80" d="100"/>
        </p:scale>
        <p:origin x="90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5E52AB-63A8-D049-8C4D-44B83640EAFC}" type="doc">
      <dgm:prSet loTypeId="urn:microsoft.com/office/officeart/2005/8/layout/venn2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6DCB835F-4519-234C-8867-4364A2FD1E3D}">
      <dgm:prSet phldrT="[文本]" custT="1"/>
      <dgm:spPr/>
      <dgm:t>
        <a:bodyPr/>
        <a:lstStyle/>
        <a:p>
          <a:pPr rtl="0"/>
          <a:r>
            <a:rPr lang="zh-CN" altLang="en-US" sz="2000" dirty="0"/>
            <a:t>彼此相爱</a:t>
          </a:r>
        </a:p>
      </dgm:t>
    </dgm:pt>
    <dgm:pt modelId="{1D4A567F-ACA7-CE41-85BD-B00BC24FB4D7}" type="parTrans" cxnId="{15C0FC2B-2149-DB4B-8A42-787EA21395EF}">
      <dgm:prSet/>
      <dgm:spPr/>
      <dgm:t>
        <a:bodyPr/>
        <a:lstStyle/>
        <a:p>
          <a:endParaRPr lang="zh-CN" altLang="en-US"/>
        </a:p>
      </dgm:t>
    </dgm:pt>
    <dgm:pt modelId="{7D0E21ED-AA65-084B-AF9D-D1AE5EE99A70}" type="sibTrans" cxnId="{15C0FC2B-2149-DB4B-8A42-787EA21395EF}">
      <dgm:prSet/>
      <dgm:spPr/>
      <dgm:t>
        <a:bodyPr/>
        <a:lstStyle/>
        <a:p>
          <a:endParaRPr lang="zh-CN" altLang="en-US"/>
        </a:p>
      </dgm:t>
    </dgm:pt>
    <dgm:pt modelId="{31EFCD37-CA48-5E45-9625-A5419FCEFC9F}">
      <dgm:prSet phldrT="[文本]" custT="1"/>
      <dgm:spPr/>
      <dgm:t>
        <a:bodyPr/>
        <a:lstStyle/>
        <a:p>
          <a:pPr rtl="0"/>
          <a:r>
            <a:rPr lang="zh-CN" altLang="en-US" sz="2400" dirty="0"/>
            <a:t>重生</a:t>
          </a:r>
        </a:p>
      </dgm:t>
    </dgm:pt>
    <dgm:pt modelId="{750D4AB1-B5BA-BB48-AFB2-920ADA7A9BD3}" type="parTrans" cxnId="{63037ADD-A2B5-3342-9B2D-A5C59D250F13}">
      <dgm:prSet/>
      <dgm:spPr/>
      <dgm:t>
        <a:bodyPr/>
        <a:lstStyle/>
        <a:p>
          <a:endParaRPr lang="zh-CN" altLang="en-US"/>
        </a:p>
      </dgm:t>
    </dgm:pt>
    <dgm:pt modelId="{C60365B6-F927-6640-BDD5-0DBA5E926E5E}" type="sibTrans" cxnId="{63037ADD-A2B5-3342-9B2D-A5C59D250F13}">
      <dgm:prSet/>
      <dgm:spPr/>
      <dgm:t>
        <a:bodyPr/>
        <a:lstStyle/>
        <a:p>
          <a:endParaRPr lang="zh-CN" altLang="en-US"/>
        </a:p>
      </dgm:t>
    </dgm:pt>
    <dgm:pt modelId="{FEEF827E-8331-764D-9881-B78E34D2E01B}">
      <dgm:prSet phldrT="[文本]" custT="1"/>
      <dgm:spPr/>
      <dgm:t>
        <a:bodyPr/>
        <a:lstStyle/>
        <a:p>
          <a:pPr rtl="0"/>
          <a:r>
            <a:rPr lang="zh-CN" altLang="en-US" sz="2000" dirty="0"/>
            <a:t>道</a:t>
          </a:r>
          <a:r>
            <a:rPr lang="en-US" altLang="zh-CN" sz="2000" dirty="0"/>
            <a:t>/</a:t>
          </a:r>
          <a:r>
            <a:rPr lang="zh-CN" altLang="en-US" sz="2000" dirty="0"/>
            <a:t>福音</a:t>
          </a:r>
        </a:p>
      </dgm:t>
    </dgm:pt>
    <dgm:pt modelId="{6AA2DFB3-804B-5D4F-8E49-708AC932427E}" type="parTrans" cxnId="{7CA26D48-5694-EA40-9258-D8B422C3A992}">
      <dgm:prSet/>
      <dgm:spPr/>
      <dgm:t>
        <a:bodyPr/>
        <a:lstStyle/>
        <a:p>
          <a:endParaRPr lang="zh-CN" altLang="en-US"/>
        </a:p>
      </dgm:t>
    </dgm:pt>
    <dgm:pt modelId="{18AF5255-119A-4E4B-8516-40457B109A18}" type="sibTrans" cxnId="{7CA26D48-5694-EA40-9258-D8B422C3A992}">
      <dgm:prSet/>
      <dgm:spPr/>
      <dgm:t>
        <a:bodyPr/>
        <a:lstStyle/>
        <a:p>
          <a:endParaRPr lang="zh-CN" altLang="en-US"/>
        </a:p>
      </dgm:t>
    </dgm:pt>
    <dgm:pt modelId="{AA975023-A7C0-B448-9242-2F8CCE150D90}">
      <dgm:prSet custT="1"/>
      <dgm:spPr/>
      <dgm:t>
        <a:bodyPr/>
        <a:lstStyle/>
        <a:p>
          <a:pPr rtl="0"/>
          <a:r>
            <a:rPr lang="zh-CN" altLang="en-US" sz="3600" dirty="0"/>
            <a:t>神</a:t>
          </a:r>
        </a:p>
      </dgm:t>
    </dgm:pt>
    <dgm:pt modelId="{41F74794-346B-974A-AB24-BC6B0E9751F3}" type="parTrans" cxnId="{2E4D6FE1-77F2-CA49-97B5-66269FD23ED0}">
      <dgm:prSet/>
      <dgm:spPr/>
      <dgm:t>
        <a:bodyPr/>
        <a:lstStyle/>
        <a:p>
          <a:endParaRPr lang="zh-CN" altLang="en-US"/>
        </a:p>
      </dgm:t>
    </dgm:pt>
    <dgm:pt modelId="{E87ACB33-9212-6F45-B471-98666B1AC639}" type="sibTrans" cxnId="{2E4D6FE1-77F2-CA49-97B5-66269FD23ED0}">
      <dgm:prSet/>
      <dgm:spPr/>
      <dgm:t>
        <a:bodyPr/>
        <a:lstStyle/>
        <a:p>
          <a:endParaRPr lang="zh-CN" altLang="en-US"/>
        </a:p>
      </dgm:t>
    </dgm:pt>
    <dgm:pt modelId="{C07D56BB-70E0-234A-80E3-1A8F9981BC81}" type="pres">
      <dgm:prSet presAssocID="{825E52AB-63A8-D049-8C4D-44B83640EAFC}" presName="Name0" presStyleCnt="0">
        <dgm:presLayoutVars>
          <dgm:chMax val="7"/>
          <dgm:resizeHandles val="exact"/>
        </dgm:presLayoutVars>
      </dgm:prSet>
      <dgm:spPr/>
    </dgm:pt>
    <dgm:pt modelId="{84DD7D31-8782-D541-9C0A-85506F6BB518}" type="pres">
      <dgm:prSet presAssocID="{825E52AB-63A8-D049-8C4D-44B83640EAFC}" presName="comp1" presStyleCnt="0"/>
      <dgm:spPr/>
    </dgm:pt>
    <dgm:pt modelId="{3A157E90-B59B-9C45-AFA6-D3EF9724B743}" type="pres">
      <dgm:prSet presAssocID="{825E52AB-63A8-D049-8C4D-44B83640EAFC}" presName="circle1" presStyleLbl="node1" presStyleIdx="0" presStyleCnt="4"/>
      <dgm:spPr/>
    </dgm:pt>
    <dgm:pt modelId="{4FBC6260-1675-854B-9B62-880B1C3EF284}" type="pres">
      <dgm:prSet presAssocID="{825E52AB-63A8-D049-8C4D-44B83640EAFC}" presName="c1text" presStyleLbl="node1" presStyleIdx="0" presStyleCnt="4">
        <dgm:presLayoutVars>
          <dgm:bulletEnabled val="1"/>
        </dgm:presLayoutVars>
      </dgm:prSet>
      <dgm:spPr/>
    </dgm:pt>
    <dgm:pt modelId="{D846C5C6-6105-584D-9E10-793ACF9BCCBF}" type="pres">
      <dgm:prSet presAssocID="{825E52AB-63A8-D049-8C4D-44B83640EAFC}" presName="comp2" presStyleCnt="0"/>
      <dgm:spPr/>
    </dgm:pt>
    <dgm:pt modelId="{EC43A314-0F10-9448-983C-8B9EABEBD9BC}" type="pres">
      <dgm:prSet presAssocID="{825E52AB-63A8-D049-8C4D-44B83640EAFC}" presName="circle2" presStyleLbl="node1" presStyleIdx="1" presStyleCnt="4"/>
      <dgm:spPr/>
    </dgm:pt>
    <dgm:pt modelId="{4B48BCB2-91B9-6845-A3E8-C33D29F8D959}" type="pres">
      <dgm:prSet presAssocID="{825E52AB-63A8-D049-8C4D-44B83640EAFC}" presName="c2text" presStyleLbl="node1" presStyleIdx="1" presStyleCnt="4">
        <dgm:presLayoutVars>
          <dgm:bulletEnabled val="1"/>
        </dgm:presLayoutVars>
      </dgm:prSet>
      <dgm:spPr/>
    </dgm:pt>
    <dgm:pt modelId="{378DE53A-E74A-7F42-81EB-B0206073CD6E}" type="pres">
      <dgm:prSet presAssocID="{825E52AB-63A8-D049-8C4D-44B83640EAFC}" presName="comp3" presStyleCnt="0"/>
      <dgm:spPr/>
    </dgm:pt>
    <dgm:pt modelId="{59BBC8F8-FF79-764E-BC37-AB8611DD2189}" type="pres">
      <dgm:prSet presAssocID="{825E52AB-63A8-D049-8C4D-44B83640EAFC}" presName="circle3" presStyleLbl="node1" presStyleIdx="2" presStyleCnt="4"/>
      <dgm:spPr/>
    </dgm:pt>
    <dgm:pt modelId="{3FF365E9-0D3B-9E47-8DA6-F5761B93C95A}" type="pres">
      <dgm:prSet presAssocID="{825E52AB-63A8-D049-8C4D-44B83640EAFC}" presName="c3text" presStyleLbl="node1" presStyleIdx="2" presStyleCnt="4">
        <dgm:presLayoutVars>
          <dgm:bulletEnabled val="1"/>
        </dgm:presLayoutVars>
      </dgm:prSet>
      <dgm:spPr/>
    </dgm:pt>
    <dgm:pt modelId="{0DCEDACF-F445-C146-953A-6A4DDC38F756}" type="pres">
      <dgm:prSet presAssocID="{825E52AB-63A8-D049-8C4D-44B83640EAFC}" presName="comp4" presStyleCnt="0"/>
      <dgm:spPr/>
    </dgm:pt>
    <dgm:pt modelId="{C2289BED-829E-2748-83E1-099E72EFE9A5}" type="pres">
      <dgm:prSet presAssocID="{825E52AB-63A8-D049-8C4D-44B83640EAFC}" presName="circle4" presStyleLbl="node1" presStyleIdx="3" presStyleCnt="4"/>
      <dgm:spPr/>
    </dgm:pt>
    <dgm:pt modelId="{B39FD175-31E4-AA43-AA61-944E3F699DC7}" type="pres">
      <dgm:prSet presAssocID="{825E52AB-63A8-D049-8C4D-44B83640EAFC}" presName="c4text" presStyleLbl="node1" presStyleIdx="3" presStyleCnt="4">
        <dgm:presLayoutVars>
          <dgm:bulletEnabled val="1"/>
        </dgm:presLayoutVars>
      </dgm:prSet>
      <dgm:spPr/>
    </dgm:pt>
  </dgm:ptLst>
  <dgm:cxnLst>
    <dgm:cxn modelId="{82F3BC01-9219-6A4F-B269-4231B965240E}" type="presOf" srcId="{AA975023-A7C0-B448-9242-2F8CCE150D90}" destId="{C2289BED-829E-2748-83E1-099E72EFE9A5}" srcOrd="0" destOrd="0" presId="urn:microsoft.com/office/officeart/2005/8/layout/venn2"/>
    <dgm:cxn modelId="{40E3E905-BC14-644A-B48E-370481E474D8}" type="presOf" srcId="{FEEF827E-8331-764D-9881-B78E34D2E01B}" destId="{59BBC8F8-FF79-764E-BC37-AB8611DD2189}" srcOrd="0" destOrd="0" presId="urn:microsoft.com/office/officeart/2005/8/layout/venn2"/>
    <dgm:cxn modelId="{95EF1F09-2CC0-D149-A1E8-8A44EE11CAD6}" type="presOf" srcId="{AA975023-A7C0-B448-9242-2F8CCE150D90}" destId="{B39FD175-31E4-AA43-AA61-944E3F699DC7}" srcOrd="1" destOrd="0" presId="urn:microsoft.com/office/officeart/2005/8/layout/venn2"/>
    <dgm:cxn modelId="{25CEEB0A-F3E3-0743-AB87-5EFE697F6615}" type="presOf" srcId="{FEEF827E-8331-764D-9881-B78E34D2E01B}" destId="{3FF365E9-0D3B-9E47-8DA6-F5761B93C95A}" srcOrd="1" destOrd="0" presId="urn:microsoft.com/office/officeart/2005/8/layout/venn2"/>
    <dgm:cxn modelId="{15C0FC2B-2149-DB4B-8A42-787EA21395EF}" srcId="{825E52AB-63A8-D049-8C4D-44B83640EAFC}" destId="{6DCB835F-4519-234C-8867-4364A2FD1E3D}" srcOrd="0" destOrd="0" parTransId="{1D4A567F-ACA7-CE41-85BD-B00BC24FB4D7}" sibTransId="{7D0E21ED-AA65-084B-AF9D-D1AE5EE99A70}"/>
    <dgm:cxn modelId="{7CA26D48-5694-EA40-9258-D8B422C3A992}" srcId="{825E52AB-63A8-D049-8C4D-44B83640EAFC}" destId="{FEEF827E-8331-764D-9881-B78E34D2E01B}" srcOrd="2" destOrd="0" parTransId="{6AA2DFB3-804B-5D4F-8E49-708AC932427E}" sibTransId="{18AF5255-119A-4E4B-8516-40457B109A18}"/>
    <dgm:cxn modelId="{77D97A4A-0445-5346-8B9D-EC4301150E43}" type="presOf" srcId="{825E52AB-63A8-D049-8C4D-44B83640EAFC}" destId="{C07D56BB-70E0-234A-80E3-1A8F9981BC81}" srcOrd="0" destOrd="0" presId="urn:microsoft.com/office/officeart/2005/8/layout/venn2"/>
    <dgm:cxn modelId="{D06A9D5E-6D2B-E04F-AC7F-0CD159DE1906}" type="presOf" srcId="{6DCB835F-4519-234C-8867-4364A2FD1E3D}" destId="{3A157E90-B59B-9C45-AFA6-D3EF9724B743}" srcOrd="0" destOrd="0" presId="urn:microsoft.com/office/officeart/2005/8/layout/venn2"/>
    <dgm:cxn modelId="{7D4EFA68-FFB2-2347-B0D5-1901EB6AA295}" type="presOf" srcId="{6DCB835F-4519-234C-8867-4364A2FD1E3D}" destId="{4FBC6260-1675-854B-9B62-880B1C3EF284}" srcOrd="1" destOrd="0" presId="urn:microsoft.com/office/officeart/2005/8/layout/venn2"/>
    <dgm:cxn modelId="{170188DB-3618-144B-87BA-AD0C880A73E6}" type="presOf" srcId="{31EFCD37-CA48-5E45-9625-A5419FCEFC9F}" destId="{EC43A314-0F10-9448-983C-8B9EABEBD9BC}" srcOrd="0" destOrd="0" presId="urn:microsoft.com/office/officeart/2005/8/layout/venn2"/>
    <dgm:cxn modelId="{63037ADD-A2B5-3342-9B2D-A5C59D250F13}" srcId="{825E52AB-63A8-D049-8C4D-44B83640EAFC}" destId="{31EFCD37-CA48-5E45-9625-A5419FCEFC9F}" srcOrd="1" destOrd="0" parTransId="{750D4AB1-B5BA-BB48-AFB2-920ADA7A9BD3}" sibTransId="{C60365B6-F927-6640-BDD5-0DBA5E926E5E}"/>
    <dgm:cxn modelId="{2E4D6FE1-77F2-CA49-97B5-66269FD23ED0}" srcId="{825E52AB-63A8-D049-8C4D-44B83640EAFC}" destId="{AA975023-A7C0-B448-9242-2F8CCE150D90}" srcOrd="3" destOrd="0" parTransId="{41F74794-346B-974A-AB24-BC6B0E9751F3}" sibTransId="{E87ACB33-9212-6F45-B471-98666B1AC639}"/>
    <dgm:cxn modelId="{E333C2E1-EB94-8142-B642-DB015426646A}" type="presOf" srcId="{31EFCD37-CA48-5E45-9625-A5419FCEFC9F}" destId="{4B48BCB2-91B9-6845-A3E8-C33D29F8D959}" srcOrd="1" destOrd="0" presId="urn:microsoft.com/office/officeart/2005/8/layout/venn2"/>
    <dgm:cxn modelId="{EE3427E4-C174-6D4E-A0F0-D69E6EEB3A58}" type="presParOf" srcId="{C07D56BB-70E0-234A-80E3-1A8F9981BC81}" destId="{84DD7D31-8782-D541-9C0A-85506F6BB518}" srcOrd="0" destOrd="0" presId="urn:microsoft.com/office/officeart/2005/8/layout/venn2"/>
    <dgm:cxn modelId="{3680A568-0371-ED4B-AAC9-381BEE770BFC}" type="presParOf" srcId="{84DD7D31-8782-D541-9C0A-85506F6BB518}" destId="{3A157E90-B59B-9C45-AFA6-D3EF9724B743}" srcOrd="0" destOrd="0" presId="urn:microsoft.com/office/officeart/2005/8/layout/venn2"/>
    <dgm:cxn modelId="{885D0085-8F5E-A346-B56C-2EAB1362C67E}" type="presParOf" srcId="{84DD7D31-8782-D541-9C0A-85506F6BB518}" destId="{4FBC6260-1675-854B-9B62-880B1C3EF284}" srcOrd="1" destOrd="0" presId="urn:microsoft.com/office/officeart/2005/8/layout/venn2"/>
    <dgm:cxn modelId="{18A86FAD-0BF1-2E44-811F-92894F0BEDAA}" type="presParOf" srcId="{C07D56BB-70E0-234A-80E3-1A8F9981BC81}" destId="{D846C5C6-6105-584D-9E10-793ACF9BCCBF}" srcOrd="1" destOrd="0" presId="urn:microsoft.com/office/officeart/2005/8/layout/venn2"/>
    <dgm:cxn modelId="{12519E7A-4AE2-9343-B2CB-30CAA27B164F}" type="presParOf" srcId="{D846C5C6-6105-584D-9E10-793ACF9BCCBF}" destId="{EC43A314-0F10-9448-983C-8B9EABEBD9BC}" srcOrd="0" destOrd="0" presId="urn:microsoft.com/office/officeart/2005/8/layout/venn2"/>
    <dgm:cxn modelId="{17A18E0E-A4B4-B34C-99FB-7A7098797798}" type="presParOf" srcId="{D846C5C6-6105-584D-9E10-793ACF9BCCBF}" destId="{4B48BCB2-91B9-6845-A3E8-C33D29F8D959}" srcOrd="1" destOrd="0" presId="urn:microsoft.com/office/officeart/2005/8/layout/venn2"/>
    <dgm:cxn modelId="{599EDF4D-107F-5B4B-9FAE-01F96CD3665C}" type="presParOf" srcId="{C07D56BB-70E0-234A-80E3-1A8F9981BC81}" destId="{378DE53A-E74A-7F42-81EB-B0206073CD6E}" srcOrd="2" destOrd="0" presId="urn:microsoft.com/office/officeart/2005/8/layout/venn2"/>
    <dgm:cxn modelId="{CC4175CB-6094-2C4E-AF03-4C9307733869}" type="presParOf" srcId="{378DE53A-E74A-7F42-81EB-B0206073CD6E}" destId="{59BBC8F8-FF79-764E-BC37-AB8611DD2189}" srcOrd="0" destOrd="0" presId="urn:microsoft.com/office/officeart/2005/8/layout/venn2"/>
    <dgm:cxn modelId="{D1ACB380-0B0E-8E47-B194-0F808AC9DCC9}" type="presParOf" srcId="{378DE53A-E74A-7F42-81EB-B0206073CD6E}" destId="{3FF365E9-0D3B-9E47-8DA6-F5761B93C95A}" srcOrd="1" destOrd="0" presId="urn:microsoft.com/office/officeart/2005/8/layout/venn2"/>
    <dgm:cxn modelId="{B204D93F-86B0-C848-9A1B-345C7CC20DDF}" type="presParOf" srcId="{C07D56BB-70E0-234A-80E3-1A8F9981BC81}" destId="{0DCEDACF-F445-C146-953A-6A4DDC38F756}" srcOrd="3" destOrd="0" presId="urn:microsoft.com/office/officeart/2005/8/layout/venn2"/>
    <dgm:cxn modelId="{FE1D2DA3-2CA5-DA4B-945E-3D4F780F3D0F}" type="presParOf" srcId="{0DCEDACF-F445-C146-953A-6A4DDC38F756}" destId="{C2289BED-829E-2748-83E1-099E72EFE9A5}" srcOrd="0" destOrd="0" presId="urn:microsoft.com/office/officeart/2005/8/layout/venn2"/>
    <dgm:cxn modelId="{FF3E17A8-6150-8644-A592-6E8DDA6DB256}" type="presParOf" srcId="{0DCEDACF-F445-C146-953A-6A4DDC38F756}" destId="{B39FD175-31E4-AA43-AA61-944E3F699DC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57E90-B59B-9C45-AFA6-D3EF9724B743}">
      <dsp:nvSpPr>
        <dsp:cNvPr id="0" name=""/>
        <dsp:cNvSpPr/>
      </dsp:nvSpPr>
      <dsp:spPr>
        <a:xfrm>
          <a:off x="1058779" y="0"/>
          <a:ext cx="5293895" cy="529389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彼此相爱</a:t>
          </a:r>
        </a:p>
      </dsp:txBody>
      <dsp:txXfrm>
        <a:off x="2965640" y="264694"/>
        <a:ext cx="1480173" cy="794084"/>
      </dsp:txXfrm>
    </dsp:sp>
    <dsp:sp modelId="{EC43A314-0F10-9448-983C-8B9EABEBD9BC}">
      <dsp:nvSpPr>
        <dsp:cNvPr id="0" name=""/>
        <dsp:cNvSpPr/>
      </dsp:nvSpPr>
      <dsp:spPr>
        <a:xfrm>
          <a:off x="1588169" y="1058778"/>
          <a:ext cx="4235116" cy="4235116"/>
        </a:xfrm>
        <a:prstGeom prst="ellipse">
          <a:avLst/>
        </a:prstGeom>
        <a:solidFill>
          <a:schemeClr val="accent5">
            <a:hueOff val="2944118"/>
            <a:satOff val="9586"/>
            <a:lumOff val="333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重生</a:t>
          </a:r>
        </a:p>
      </dsp:txBody>
      <dsp:txXfrm>
        <a:off x="2965640" y="1312885"/>
        <a:ext cx="1480173" cy="762320"/>
      </dsp:txXfrm>
    </dsp:sp>
    <dsp:sp modelId="{59BBC8F8-FF79-764E-BC37-AB8611DD2189}">
      <dsp:nvSpPr>
        <dsp:cNvPr id="0" name=""/>
        <dsp:cNvSpPr/>
      </dsp:nvSpPr>
      <dsp:spPr>
        <a:xfrm>
          <a:off x="2117558" y="2117558"/>
          <a:ext cx="3176336" cy="3176336"/>
        </a:xfrm>
        <a:prstGeom prst="ellipse">
          <a:avLst/>
        </a:prstGeom>
        <a:solidFill>
          <a:schemeClr val="accent5">
            <a:hueOff val="5888237"/>
            <a:satOff val="19172"/>
            <a:lumOff val="6667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道</a:t>
          </a:r>
          <a:r>
            <a:rPr lang="en-US" altLang="zh-CN" sz="2000" kern="1200" dirty="0"/>
            <a:t>/</a:t>
          </a:r>
          <a:r>
            <a:rPr lang="zh-CN" altLang="en-US" sz="2000" kern="1200" dirty="0"/>
            <a:t>福音</a:t>
          </a:r>
        </a:p>
      </dsp:txBody>
      <dsp:txXfrm>
        <a:off x="2965640" y="2355783"/>
        <a:ext cx="1480173" cy="714675"/>
      </dsp:txXfrm>
    </dsp:sp>
    <dsp:sp modelId="{C2289BED-829E-2748-83E1-099E72EFE9A5}">
      <dsp:nvSpPr>
        <dsp:cNvPr id="0" name=""/>
        <dsp:cNvSpPr/>
      </dsp:nvSpPr>
      <dsp:spPr>
        <a:xfrm>
          <a:off x="2646948" y="3176337"/>
          <a:ext cx="2117558" cy="2117558"/>
        </a:xfrm>
        <a:prstGeom prst="ellipse">
          <a:avLst/>
        </a:prstGeom>
        <a:solidFill>
          <a:schemeClr val="accent5">
            <a:hueOff val="8832355"/>
            <a:satOff val="28758"/>
            <a:lumOff val="100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/>
            <a:t>神</a:t>
          </a:r>
        </a:p>
      </dsp:txBody>
      <dsp:txXfrm>
        <a:off x="2957057" y="3705726"/>
        <a:ext cx="1497339" cy="1058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B0676-8F6C-624D-B39E-D88413669761}" type="datetimeFigureOut">
              <a:rPr kumimoji="1" lang="zh-TW" altLang="en-US" smtClean="0"/>
              <a:t>2024/12/11</a:t>
            </a:fld>
            <a:endParaRPr kumimoji="1" lang="zh-TW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-TW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91589-39C5-0C4B-B454-ABE75DF0223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70731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对灵命不满足是灵魂健康的象征。</a:t>
            </a:r>
            <a:r>
              <a:rPr kumimoji="1" lang="en-US" altLang="zh-CN" dirty="0"/>
              <a:t>——</a:t>
            </a:r>
            <a:r>
              <a:rPr kumimoji="1" lang="zh-CN" altLang="en-US" dirty="0"/>
              <a:t>米勒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7947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罗马人相信万物有灵论，信仰类似于萨满教的万神教。主管战争、生育、农耕等的诸神各司其职，此外灶有灶神，道有道神。这些神灵被塑成形态各异的神像，供奉在罗马的万神庙中。而基督教教义则反对偶像崇拜。摩西十诫的第一条就是“除我以外，你不可有别的神”。新约马太福音中也说：“当拜主你的神，单要事奉他”。因此，基督信仰与罗马原始信仰发生冲突是必然的。</a:t>
            </a:r>
            <a:endParaRPr lang="en-US" altLang="zh-CN" b="0" i="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罗马自奥古斯都以来，就把皇帝视为“神”，大搞“皇帝崇拜”，而基督徒只崇拜上帝，这在狄西乌看来，简直是大逆不道，是叛国，是渎神。</a:t>
            </a:r>
            <a:endParaRPr lang="en-US" altLang="zh-CN" b="0" i="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284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年戴克里先即位后，为巩固政治统治继续寻求思想上的统一，强化对传统多神教的崇拜，并从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303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年起开始对基督教进行空前迫害。他颁布了第一道敕令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将教堂夷为平地，焚毁圣经，那些居高位的基督徒失去所有公民权利。于是，生来自由的基督徒被剥夺了罗马公民权。在政治上，这意味着基督徒不能在帝国各级政府中担任官职；在法律上，他们丧失上诉权，不再免于酷刑。戴克里先将许多基督徒从宫廷中驱逐，将坚持基督教信仰的士兵从军队中开除。</a:t>
            </a:r>
            <a:endParaRPr lang="en-US" altLang="zh-CN" b="0" i="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罗马帝国基督徒所占人口比例有多大呢？人言人殊，分歧比较大。据英国史家爱德华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吉本估计，公元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世纪末，在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万罗马城人口中，基督徒约有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万人，只占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0.5%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，但重要的是连皇帝戴克里先的妻子和女儿都信仰基督教。根据施陶德林的说法，基督徒占罗马帝国总人口一半，可能有点夸张；根据麦特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(Matter)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的说法，占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1/5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；但据吉本推算，只有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1/20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；而拉巴斯蒂认为占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1/12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，这可能最接近真相。比较准确的估计是：基督徒的比例在罗马帝国西部占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1/15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，在帝国东部占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1/10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06217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微软简标宋"/>
              </a:rPr>
              <a:t>彼得诉诸神的圣洁、公义属性。</a:t>
            </a:r>
            <a:r>
              <a:rPr lang="zh-CN" altLang="en-US" sz="12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公义是神的属性，意味着神在一切事上都绝对正确、公正，无偏待人。祂按照祂的圣洁本性来评判世界。</a:t>
            </a:r>
            <a:endParaRPr lang="en-US" altLang="zh-CN" sz="1200" dirty="0">
              <a:solidFill>
                <a:srgbClr val="0E0E0E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olidFill>
                <a:srgbClr val="0E0E0E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srgbClr val="0E0E0E"/>
                </a:solidFill>
                <a:effectLst/>
                <a:latin typeface=".SF NS"/>
              </a:rPr>
              <a:t>敬虔度日：基督徒在日常生活中以神為中心，過著順服神的生活。這不僅限於宗教活動或儀式，而是包括所有生活領域</a:t>
            </a:r>
            <a:r>
              <a:rPr lang="en-US" altLang="zh-CN" sz="1200" dirty="0">
                <a:solidFill>
                  <a:srgbClr val="0E0E0E"/>
                </a:solidFill>
                <a:effectLst/>
                <a:latin typeface=".SF NS"/>
              </a:rPr>
              <a:t>——</a:t>
            </a:r>
            <a:r>
              <a:rPr lang="zh-CN" altLang="en-US" sz="1200" dirty="0">
                <a:solidFill>
                  <a:srgbClr val="0E0E0E"/>
                </a:solidFill>
                <a:effectLst/>
                <a:latin typeface=".SF NS"/>
              </a:rPr>
              <a:t>工作、家庭、人際關係、社交等方面，所有的行為都要以榮耀神為目標。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olidFill>
                <a:srgbClr val="0E0E0E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神的审判包含的特性：</a:t>
            </a:r>
            <a:endParaRPr lang="zh-CN" altLang="en-US" sz="1200" dirty="0">
              <a:solidFill>
                <a:srgbClr val="0E0E0E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全面性</a:t>
            </a:r>
            <a:r>
              <a:rPr lang="zh-CN" altLang="en-US" sz="12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：神的审判涵盖每一个人、每一种行为（传道书 </a:t>
            </a:r>
            <a:r>
              <a:rPr lang="en-US" altLang="zh-CN" sz="12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12:14</a:t>
            </a:r>
            <a:r>
              <a:rPr lang="zh-CN" altLang="en-US" sz="12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）。</a:t>
            </a:r>
          </a:p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zh-CN" altLang="en-US" sz="1200" b="1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正义性</a:t>
            </a:r>
            <a:r>
              <a:rPr lang="zh-CN" altLang="en-US" sz="12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：神的审判是绝对公正的，无论是善行还是恶行都得到应得的报应（罗马书 </a:t>
            </a:r>
            <a:r>
              <a:rPr lang="en-US" altLang="zh-CN" sz="12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2:6</a:t>
            </a:r>
            <a:r>
              <a:rPr lang="zh-CN" altLang="en-US" sz="12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）。</a:t>
            </a:r>
          </a:p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zh-CN" altLang="en-US" sz="1200" b="1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终极</a:t>
            </a:r>
            <a:r>
              <a:rPr lang="zh-CN" altLang="en-US" sz="1200" b="1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性</a:t>
            </a:r>
            <a:r>
              <a:rPr lang="zh-CN" altLang="en-US" sz="12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：神的审判是最终的，决定每个人的永恒命运（启示录 </a:t>
            </a:r>
            <a:r>
              <a:rPr lang="en-US" altLang="zh-CN" sz="12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20:11-15</a:t>
            </a:r>
            <a:r>
              <a:rPr lang="zh-CN" altLang="en-US" sz="12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）。</a:t>
            </a:r>
            <a:endParaRPr lang="en-US" altLang="zh-CN" sz="1200" dirty="0">
              <a:solidFill>
                <a:srgbClr val="0E0E0E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zh-CN" altLang="en-US" sz="12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中国人有时让鬼神很难做：做了好事，希望是惊天地泣鬼神，做了坏事，希望神不知鬼不觉。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olidFill>
                <a:srgbClr val="0E0E0E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i="0" dirty="0">
              <a:solidFill>
                <a:srgbClr val="000000"/>
              </a:solidFill>
              <a:effectLst/>
              <a:latin typeface="微软简标宋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10756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1153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敬虔度日与道德的相互关系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敬虔是道德行为的基础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基督教认为，真正的道德行为并不是单纯遵守社会规范，而是源于内心对神的敬虔。在这种敬虔的驱动下，基督徒会以神的标准来判断自己和他人的行为。基督徒遵行的道德规范不仅仅是出于对社会的遵循，更是出于对神的顺服与荣耀。因此，敬虔度日能自然带出道德行为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哥林多前书 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10:31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 提到，所有的行为（包括吃喝等日常行为）都应当是为了荣耀神，这显示了敬虔与道德行为的深刻联系。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敬虔激发高标准的道德行为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：敬虔并不止于宗教仪式的遵守，它要求信徒将神的道德标准带入到每个生活的层面。例如，圣经教导信徒要诚实、公正、仁爱、谦卑等，这些道德标准是基于敬虔生活的原则。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提摩太前书 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6:6-10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 提到敬虔带来的益处，不仅仅是精神上的满足，还包括生活中的道德行为，例如满足、感恩和不贪心。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敬虔要求内心与行为一致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基督教的敬虔不仅仅关注外在行为，还强调内心的纯洁与动机。一个真正敬虔的人会在心中追求圣洁，不仅仅是避免不道德行为，更是追求在每个细节上荣耀神。因此，基督徒的道德行为不仅仅是社会行为规范的遵守，而是基于神的圣洁标准的体现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25665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91589-39C5-0C4B-B454-ABE75DF0223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034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0D5EB-081B-8C54-2446-E56B6F013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BE3A63-E101-AE59-7ABC-9C5FAC00B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6CC9C2-166D-CC09-4930-EF1C4298E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3A4E8F-D12C-B458-BBDA-6AC0DBD0C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3673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87979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DF74F-0779-3593-353E-7DE947558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7419D45-6FE9-A34F-541E-715D858C6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D96FD94-EF02-2087-3018-40549309B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2B6C95-9D02-3F00-35AE-7E71982402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91589-39C5-0C4B-B454-ABE75DF0223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501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东施效颦。要谨慎自己，没有真实的信仰，你懂得知识也没有用。</a:t>
            </a:r>
            <a:endParaRPr kumimoji="1" lang="en-US" altLang="zh-CN" dirty="0"/>
          </a:p>
          <a:p>
            <a:endParaRPr kumimoji="1" lang="en-US" altLang="zh-CN" dirty="0"/>
          </a:p>
          <a:p>
            <a:pPr algn="l"/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有个老太太坐在马路边望着不远处的一堵高墙，总觉得它马上就会倒塌，见有人向媾走过去，她就善意地提醒道：“那堵墙要倒了，远着点走吧。”被提醒的人不解地看着她大模大样地顺着墙根走过去了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--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那堵墙没有倒。老太太很生气：“怎么不听我的话呢？！”又有人走来，老太太又予以劝告。三天过去了，许多人在墙边走过去，并没有遇上危险。第四天，老太太感到有些奇怪，又有些失望，不由自主便走到墙根下仔细观看，然而就在此时，墙缍倒了，老太太被掩埋在灰尘砖石中，差点送了性命。</a:t>
            </a:r>
          </a:p>
          <a:p>
            <a:pPr algn="l"/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　　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--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提醒别人时往往很容易，很清醒，但能做到时刻清醒地提醒自己却很难。所以说，许多危险来源于自身，老太太的悲哀便因此而生。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527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98955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4C3120"/>
                </a:solidFill>
                <a:effectLst/>
                <a:latin typeface="classic grotesque w01"/>
              </a:rPr>
              <a:t>美国管理大师得鲁克曾讲过这样一个故事：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4C3120"/>
                </a:solidFill>
                <a:effectLst/>
                <a:latin typeface="classic grotesque w01"/>
              </a:rPr>
              <a:t>    三个年轻人在一个建筑土地上砌墙，有一位老者走过去问：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4C3120"/>
                </a:solidFill>
                <a:effectLst/>
                <a:latin typeface="classic grotesque w01"/>
              </a:rPr>
              <a:t>    “你们在干什么</a:t>
            </a:r>
            <a:r>
              <a:rPr lang="en-US" altLang="zh-CN" b="0" i="0" dirty="0">
                <a:solidFill>
                  <a:srgbClr val="4C3120"/>
                </a:solidFill>
                <a:effectLst/>
                <a:latin typeface="classic grotesque w01"/>
              </a:rPr>
              <a:t>?”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4C3120"/>
                </a:solidFill>
                <a:effectLst/>
                <a:latin typeface="classic grotesque w01"/>
              </a:rPr>
              <a:t>    第一个人回答：“没看见吗</a:t>
            </a:r>
            <a:r>
              <a:rPr lang="en-US" altLang="zh-CN" b="0" i="0" dirty="0">
                <a:solidFill>
                  <a:srgbClr val="4C3120"/>
                </a:solidFill>
                <a:effectLst/>
                <a:latin typeface="classic grotesque w01"/>
              </a:rPr>
              <a:t>?</a:t>
            </a:r>
            <a:r>
              <a:rPr lang="zh-CN" altLang="en-US" b="0" i="0" dirty="0">
                <a:solidFill>
                  <a:srgbClr val="4C3120"/>
                </a:solidFill>
                <a:effectLst/>
                <a:latin typeface="classic grotesque w01"/>
              </a:rPr>
              <a:t>正在砌墙。”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4C3120"/>
                </a:solidFill>
                <a:effectLst/>
                <a:latin typeface="classic grotesque w01"/>
              </a:rPr>
              <a:t>    第二个人抬头苦笑：“在赚钱为养家糊口。”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4C3120"/>
                </a:solidFill>
                <a:effectLst/>
                <a:latin typeface="classic grotesque w01"/>
              </a:rPr>
              <a:t>    第三个人边干边哼小曲，愉快地回答：“我正在为教会建造一座大教堂，让信徒可以在此敬拜神。”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4C3120"/>
                </a:solidFill>
                <a:effectLst/>
                <a:latin typeface="classic grotesque w01"/>
              </a:rPr>
              <a:t>    几年后，第一个人仍在另一工地砌墙；第二个人坐在办公室画图纸，成了工程师：第三个人呢</a:t>
            </a:r>
            <a:r>
              <a:rPr lang="en-US" altLang="zh-CN" b="0" i="0" dirty="0">
                <a:solidFill>
                  <a:srgbClr val="4C3120"/>
                </a:solidFill>
                <a:effectLst/>
                <a:latin typeface="classic grotesque w01"/>
              </a:rPr>
              <a:t>?</a:t>
            </a:r>
            <a:r>
              <a:rPr lang="zh-CN" altLang="en-US" b="0" i="0" dirty="0">
                <a:solidFill>
                  <a:srgbClr val="4C3120"/>
                </a:solidFill>
                <a:effectLst/>
                <a:latin typeface="classic grotesque w01"/>
              </a:rPr>
              <a:t>则成了前面两个人的老板</a:t>
            </a:r>
            <a:r>
              <a:rPr lang="en-US" altLang="zh-CN" b="0" i="0" dirty="0">
                <a:solidFill>
                  <a:srgbClr val="4C3120"/>
                </a:solidFill>
                <a:effectLst/>
                <a:latin typeface="classic grotesque w01"/>
              </a:rPr>
              <a:t>——</a:t>
            </a:r>
            <a:r>
              <a:rPr lang="zh-CN" altLang="en-US" b="0" i="0" dirty="0">
                <a:solidFill>
                  <a:srgbClr val="4C3120"/>
                </a:solidFill>
                <a:effectLst/>
                <a:latin typeface="classic grotesque w01"/>
              </a:rPr>
              <a:t>高级管理者。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4C3120"/>
                </a:solidFill>
                <a:effectLst/>
                <a:latin typeface="classic grotesque w01"/>
              </a:rPr>
              <a:t>    </a:t>
            </a:r>
            <a:r>
              <a:rPr lang="en-US" altLang="zh-CN" b="0" i="0" dirty="0">
                <a:solidFill>
                  <a:srgbClr val="4C3120"/>
                </a:solidFill>
                <a:effectLst/>
                <a:latin typeface="classic grotesque w01"/>
              </a:rPr>
              <a:t>【</a:t>
            </a:r>
            <a:r>
              <a:rPr lang="zh-CN" altLang="en-US" b="0" i="0" dirty="0">
                <a:solidFill>
                  <a:srgbClr val="4C3120"/>
                </a:solidFill>
                <a:effectLst/>
                <a:latin typeface="classic grotesque w01"/>
              </a:rPr>
              <a:t>谈天</a:t>
            </a:r>
            <a:r>
              <a:rPr lang="en-US" altLang="zh-CN" b="0" i="0" dirty="0">
                <a:solidFill>
                  <a:srgbClr val="4C3120"/>
                </a:solidFill>
                <a:effectLst/>
                <a:latin typeface="classic grotesque w01"/>
              </a:rPr>
              <a:t>】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4C3120"/>
                </a:solidFill>
                <a:effectLst/>
                <a:latin typeface="classic grotesque w01"/>
              </a:rPr>
              <a:t>    一个人对生活与工作的态度，往往反映内在的人生观和世界观，而人生观和世界观又决定一个人的人生道路，基督徒在为工作而工作，为自己而工作，为神而工作这三者中选择哪一样呢</a:t>
            </a:r>
            <a:r>
              <a:rPr lang="en-US" altLang="zh-CN" b="0" i="0" dirty="0">
                <a:solidFill>
                  <a:srgbClr val="4C3120"/>
                </a:solidFill>
                <a:effectLst/>
                <a:latin typeface="classic grotesque w01"/>
              </a:rPr>
              <a:t>?</a:t>
            </a:r>
          </a:p>
          <a:p>
            <a:endParaRPr kumimoji="1" lang="en-US" altLang="zh-CN" b="0" i="0" dirty="0">
              <a:solidFill>
                <a:srgbClr val="4C3120"/>
              </a:solidFill>
              <a:effectLst/>
              <a:latin typeface="classic grotesque w01"/>
            </a:endParaRPr>
          </a:p>
          <a:p>
            <a:r>
              <a:rPr lang="zh-CN" altLang="en-US" b="0" i="0" dirty="0">
                <a:solidFill>
                  <a:srgbClr val="262626"/>
                </a:solidFill>
                <a:effectLst/>
                <a:latin typeface="system-ui"/>
              </a:rPr>
              <a:t>什么是三观不同 世界观不同 你敬畏天理</a:t>
            </a:r>
            <a:r>
              <a:rPr lang="en-US" altLang="zh-CN" b="0" i="0" dirty="0">
                <a:solidFill>
                  <a:srgbClr val="262626"/>
                </a:solidFill>
                <a:effectLst/>
                <a:latin typeface="system-ui"/>
              </a:rPr>
              <a:t>,</a:t>
            </a:r>
            <a:r>
              <a:rPr lang="zh-CN" altLang="en-US" b="0" i="0" dirty="0">
                <a:solidFill>
                  <a:srgbClr val="262626"/>
                </a:solidFill>
                <a:effectLst/>
                <a:latin typeface="system-ui"/>
              </a:rPr>
              <a:t>他崇拜权威</a:t>
            </a:r>
            <a:r>
              <a:rPr lang="en-US" altLang="zh-CN" b="0" i="0" dirty="0">
                <a:solidFill>
                  <a:srgbClr val="262626"/>
                </a:solidFill>
                <a:effectLst/>
                <a:latin typeface="system-ui"/>
              </a:rPr>
              <a:t>,</a:t>
            </a:r>
            <a:r>
              <a:rPr lang="zh-CN" altLang="en-US" b="0" i="0" dirty="0">
                <a:solidFill>
                  <a:srgbClr val="262626"/>
                </a:solidFill>
                <a:effectLst/>
                <a:latin typeface="system-ui"/>
              </a:rPr>
              <a:t>这是世 界观不同。 价值观不同 你站在良知一边</a:t>
            </a:r>
            <a:r>
              <a:rPr lang="en-US" altLang="zh-CN" b="0" i="0" dirty="0">
                <a:solidFill>
                  <a:srgbClr val="262626"/>
                </a:solidFill>
                <a:effectLst/>
                <a:latin typeface="system-ui"/>
              </a:rPr>
              <a:t>,</a:t>
            </a:r>
            <a:r>
              <a:rPr lang="zh-CN" altLang="en-US" b="0" i="0" dirty="0">
                <a:solidFill>
                  <a:srgbClr val="262626"/>
                </a:solidFill>
                <a:effectLst/>
                <a:latin typeface="system-ui"/>
              </a:rPr>
              <a:t>他站在赢者一边</a:t>
            </a:r>
            <a:r>
              <a:rPr lang="en-US" altLang="zh-CN" b="0" i="0" dirty="0">
                <a:solidFill>
                  <a:srgbClr val="262626"/>
                </a:solidFill>
                <a:effectLst/>
                <a:latin typeface="system-ui"/>
              </a:rPr>
              <a:t>, </a:t>
            </a:r>
            <a:r>
              <a:rPr lang="zh-CN" altLang="en-US" b="0" i="0" dirty="0">
                <a:solidFill>
                  <a:srgbClr val="262626"/>
                </a:solidFill>
                <a:effectLst/>
                <a:latin typeface="system-ui"/>
              </a:rPr>
              <a:t>这是价值观不同。 人生观不同 你努力是为了理想生活</a:t>
            </a:r>
            <a:r>
              <a:rPr lang="en-US" altLang="zh-CN" b="0" i="0" dirty="0">
                <a:solidFill>
                  <a:srgbClr val="262626"/>
                </a:solidFill>
                <a:effectLst/>
                <a:latin typeface="system-ui"/>
              </a:rPr>
              <a:t>,</a:t>
            </a:r>
            <a:r>
              <a:rPr lang="zh-CN" altLang="en-US" b="0" i="0" dirty="0">
                <a:solidFill>
                  <a:srgbClr val="262626"/>
                </a:solidFill>
                <a:effectLst/>
                <a:latin typeface="system-ui"/>
              </a:rPr>
              <a:t>他努力是 为了做人上人</a:t>
            </a:r>
            <a:r>
              <a:rPr lang="en-US" altLang="zh-CN" b="0" i="0" dirty="0">
                <a:solidFill>
                  <a:srgbClr val="262626"/>
                </a:solidFill>
                <a:effectLst/>
                <a:latin typeface="system-ui"/>
              </a:rPr>
              <a:t>,</a:t>
            </a:r>
            <a:r>
              <a:rPr lang="zh-CN" altLang="en-US" b="0" i="0" dirty="0">
                <a:solidFill>
                  <a:srgbClr val="262626"/>
                </a:solidFill>
                <a:effectLst/>
                <a:latin typeface="system-ui"/>
              </a:rPr>
              <a:t>这是人生观不同。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26693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猶太人的遺傳經典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-apple-system"/>
              </a:rPr>
              <a:t>《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塔里木德經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-apple-system"/>
              </a:rPr>
              <a:t>》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中有這樣一個問題：「如果生下一個男嬰有兩個頭卻有一個身體，應算一個或兩個人？」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回答是：在一個頭上淋熱水，如果另一個頭也發出悲鳴，顯然是一個人，若另一個頭對此滿不在乎，那就是兩個人。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用過去猶太人的話：「如果別的猶太人遭到難處，你會感到傷痛，那你是猶太人，否則，你就不是猶太人。」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000000"/>
                </a:solidFill>
                <a:effectLst/>
                <a:latin typeface="-apple-system"/>
              </a:rPr>
              <a:t>【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談天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-apple-system"/>
              </a:rPr>
              <a:t>】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肢體屬於同一個生命，那麼感受應該是一樣的。痛癢相關、休戚相連，是同屬一個身體的基本特徵。教會是基督的身體，每個基督徒都是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，肢體的關係應如何，從此可以找到答案。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-apple-system"/>
              </a:rPr>
              <a:t>【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經文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-apple-system"/>
              </a:rPr>
              <a:t>】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林前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-apple-system"/>
              </a:rPr>
              <a:t>12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：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-apple-system"/>
              </a:rPr>
              <a:t>26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「一個肢體受苦，所有的肢體就一同受苦；一個肢體得榮耀，所有的肢體就一同快樂。」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4945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00000"/>
                </a:solidFill>
                <a:latin typeface="+mn-ea"/>
              </a:rPr>
              <a:t>“彼此相爱”的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+mn-ea"/>
              </a:rPr>
              <a:t>命令由兩個分詞來支持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+mn-ea"/>
              </a:rPr>
              <a:t>——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+mn-ea"/>
              </a:rPr>
              <a:t>一個在前，一個在後，解釋了基督徒要彼此相愛的理由。</a:t>
            </a:r>
          </a:p>
          <a:p>
            <a:pPr>
              <a:lnSpc>
                <a:spcPct val="150000"/>
              </a:lnSpc>
            </a:pPr>
            <a:r>
              <a:rPr lang="zh-CN" altLang="en-US" sz="1200" b="0" i="0" dirty="0">
                <a:solidFill>
                  <a:srgbClr val="000000"/>
                </a:solidFill>
                <a:effectLst/>
                <a:latin typeface="+mn-ea"/>
              </a:rPr>
              <a:t>第一個分詞（潔淨）用的是完成時態，描述一種帶有持續影響的過去動作。神不僅洗淨基督徒不潔的過去（參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+mn-ea"/>
              </a:rPr>
              <a:t>4:1-3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+mn-ea"/>
              </a:rPr>
              <a:t>；來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+mn-ea"/>
              </a:rPr>
              <a:t>9:22-23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+mn-ea"/>
              </a:rPr>
              <a:t>），他也賜他們全新的能力來面對現在與將來。</a:t>
            </a:r>
          </a:p>
          <a:p>
            <a:pPr>
              <a:lnSpc>
                <a:spcPct val="150000"/>
              </a:lnSpc>
            </a:pPr>
            <a:r>
              <a:rPr lang="zh-CN" altLang="en-US" sz="1200" b="0" i="0" dirty="0">
                <a:solidFill>
                  <a:srgbClr val="000000"/>
                </a:solidFill>
                <a:effectLst/>
                <a:latin typeface="+mn-ea"/>
              </a:rPr>
              <a:t>第二個分詞（重生）用的也是完成時態，強調的是基督徒歸信基督後的靈性狀態。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05889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爱从何而来？先从心开始。中国的爱字。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E0E0E"/>
                </a:solidFill>
                <a:effectLst/>
                <a:latin typeface="+mn-ea"/>
              </a:rPr>
              <a:t>信徒的內心潔淨是通過神的真理和聖靈的工作完成的，</a:t>
            </a:r>
            <a:endParaRPr lang="en-US" altLang="zh-CN" sz="1200" dirty="0">
              <a:solidFill>
                <a:srgbClr val="0E0E0E"/>
              </a:solidFill>
              <a:effectLst/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E0E0E"/>
                </a:solidFill>
                <a:effectLst/>
                <a:latin typeface="+mn-ea"/>
              </a:rPr>
              <a:t>意味著他們從罪惡的捆綁中被釋放，開始順服神的旨意。</a:t>
            </a:r>
            <a:endParaRPr lang="en-US" altLang="zh-CN" sz="1200" dirty="0">
              <a:solidFill>
                <a:srgbClr val="0E0E0E"/>
              </a:solidFill>
              <a:effectLst/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E0E0E"/>
                </a:solidFill>
                <a:effectLst/>
                <a:latin typeface="+mn-ea"/>
              </a:rPr>
              <a:t>這種潔淨不僅是外在行為的改變，更是內心深處的更新與聖潔化。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E0E0E"/>
                </a:solidFill>
                <a:effectLst/>
                <a:latin typeface="+mn-ea"/>
              </a:rPr>
              <a:t>借著順從真理：信徒的內心潔淨是通過神的真理（即聖經和福音）的教導，使他們的思想、情感和意志轉向神。</a:t>
            </a:r>
            <a:endParaRPr lang="en-US" altLang="zh-CN" sz="1200" dirty="0">
              <a:solidFill>
                <a:srgbClr val="0E0E0E"/>
              </a:solidFill>
              <a:effectLst/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E0E0E"/>
                </a:solidFill>
                <a:effectLst/>
                <a:latin typeface="+mn-ea"/>
              </a:rPr>
              <a:t>真理顯明罪，真理更新思想，真理與聖靈通力合作。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36170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琼瑶没有灵魂的话，她的爱从何而来？她的多愁善感从何而来？没有灵魂，会有惊天地的爱情？会有</a:t>
            </a:r>
            <a:endParaRPr lang="en-US" altLang="zh-CN" b="1" dirty="0">
              <a:solidFill>
                <a:srgbClr val="0E0E0E"/>
              </a:solidFill>
              <a:effectLst/>
              <a:latin typeface=".SF NS"/>
            </a:endParaRPr>
          </a:p>
          <a:p>
            <a:endParaRPr lang="en-US" altLang="zh-CN" b="1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为什么“内心已得洁净”是彼此相爱的起点？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（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1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）洁净的内心消除了爱的障碍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罪的除去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：罪是人类彼此相爱的最大障碍，因为罪带来自私、嫉妒和憎恨。内心得洁净后，信徒得以摆脱这些罪的影响，为爱他人铺平道路。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虚伪的除去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：经文提到“爱弟兄没有虚假”，表明内心洁净使信徒可以真诚地彼此相爱，而不是带着伪装或目的。</a:t>
            </a: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（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2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）洁净的内心反映了神的圣洁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信徒因内心得洁净，与神的圣洁本性相连，而神的圣洁直接表现为爱（约壹 </a:t>
            </a: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4:8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）。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信徒内心洁净后，自然反映出神的爱，这是彼此相爱的根源。</a:t>
            </a: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（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3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）洁净的内心生发出爱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内心洁净不仅是状态的改变，也是行为的动力。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加拉太书 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5:22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 提到：“圣灵所结的果子就是爱</a:t>
            </a: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……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。”内心得洁净后，圣灵能在信徒生命中自由工作，使他们结出爱的果实。</a:t>
            </a:r>
            <a:endParaRPr lang="en-US" altLang="zh-CN" dirty="0">
              <a:solidFill>
                <a:srgbClr val="0E0E0E"/>
              </a:solidFill>
              <a:effectLst/>
              <a:latin typeface=".SF 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“内心已得洁净”是彼此相爱的起点，因为洁净的内心使信徒从罪的束缚中释放，恢复了真诚、无伪的爱心。这种爱心不是人努力的结果，而是重生生命和圣灵工作的果实。信徒因顺从真理而得洁净，从而能够从心里发出切实的爱，成为基督爱的见证人。</a:t>
            </a:r>
          </a:p>
          <a:p>
            <a:pPr>
              <a:spcBef>
                <a:spcPts val="900"/>
              </a:spcBef>
            </a:pP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41951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C33E8-9EDE-82E6-B16D-9B3DADBDA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B26CBDC-E033-7293-C01D-92BB967FC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CBE00BC-E2B9-0155-1F11-5755DCCF5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A307B2-7466-175F-2587-C683379BC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91589-39C5-0C4B-B454-ABE75DF0223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665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重生从而何来？从道而来。道从何而来？从神而来。永恒的道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福音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旧生命与新生命，与爱的关系。列一个表。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629630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重生的生命为何能带来彼此相爱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（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1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）重生改变了人的本性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从自私到爱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：未重生的生命以自我为中心，倾向于罪恶和冷漠；重生的生命因圣灵的更新，从神的爱中汲取能力，突破自私，开始以他人为中心。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从憎恨到爱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：重生带来了属灵的洁净，使信徒愿意原谅和接纳别人，即使是敌人。</a:t>
            </a: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（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2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）重生使信徒与神的爱相连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从神而来的爱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：重生是通过圣灵实现的，而圣灵是神爱在信徒心中的浇灌者（罗 </a:t>
            </a: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5:5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）。因此，信徒的爱不是出于自己，而是出于神。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与基督联合的爱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：重生让信徒与基督联合，而基督是爱的化身。与基督联合的信徒自然流露出基督的爱，彼此相爱便是这种联合的果实。</a:t>
            </a:r>
            <a:endParaRPr kumimoji="1" lang="en-US" altLang="zh-CN" dirty="0"/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（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3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）彼此相爱是重生的标志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彼此相爱表明一个人已经出死入生，拥有重生的属灵生命。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如果一个人缺乏对他人的爱，特别是对信徒的爱，就表明他的属灵生命尚未重生。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约翰一书 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3:10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：“凡不行义的就不属神，不爱弟兄的也是如此。”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约翰一书 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4:8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：“没有爱心的，就不认识神，因为神就是爱。”</a:t>
            </a: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（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4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）彼此相爱是重生生命的检验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真正的重生生命不是仅仅有外表的宗教行为，而是有内在的爱。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这种爱不是仅限于言语，而是通过行动和实际的关怀表现出来。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约翰一书 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3:18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：“小子们哪，我们相爱，不要只在言语和舌头上，总要在行为和诚实上。”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哥林多前书 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SF NS"/>
              </a:rPr>
              <a:t>13:1-3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：若没有爱，所有属灵的恩赐和行为都毫无意义。</a:t>
            </a:r>
            <a:endParaRPr lang="en-US" altLang="zh-CN" dirty="0">
              <a:solidFill>
                <a:srgbClr val="0E0E0E"/>
              </a:solidFill>
              <a:effectLst/>
              <a:latin typeface=".SF 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重生的生命是彼此相爱的基础，而彼此相爱是重生生命的必然结果和标志。两者之间是因果关系：因重生而得生命的改变，因生命的改变而能够真正地彼此相爱。重生不仅更新了信徒的本性，还使他们能以神的爱去关怀和服侍他人，成为基督的真实见证人。</a:t>
            </a:r>
          </a:p>
          <a:p>
            <a:pPr>
              <a:spcBef>
                <a:spcPts val="900"/>
              </a:spcBef>
            </a:pP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487342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zh-CN" altLang="en-US" dirty="0"/>
              <a:t>没有耶稣的圣洁生命，就无法产生源源不断的爱。</a:t>
            </a:r>
            <a:endParaRPr kumimoji="1" lang="en-US" altLang="zh-CN" dirty="0"/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真正的爱是愿意放下自我</a:t>
            </a:r>
            <a:r>
              <a:rPr kumimoji="1" lang="zh-CN" altLang="en-US" dirty="0">
                <a:solidFill>
                  <a:srgbClr val="0E0E0E"/>
                </a:solidFill>
                <a:latin typeface=".SF NS"/>
              </a:rPr>
              <a:t>，牺牲自己。</a:t>
            </a:r>
            <a:endParaRPr kumimoji="1" lang="en-US" altLang="zh-CN" dirty="0">
              <a:solidFill>
                <a:srgbClr val="0E0E0E"/>
              </a:solidFill>
              <a:effectLst/>
              <a:latin typeface=".SF NS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基督的爱不是基于人的表现，而是无条件的恩典。</a:t>
            </a:r>
            <a:endParaRPr lang="en-US" altLang="zh-CN" dirty="0">
              <a:solidFill>
                <a:srgbClr val="0E0E0E"/>
              </a:solidFill>
              <a:effectLst/>
              <a:latin typeface=".SF NS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爱超越人性自私，显出福音的真实和超自然力量。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22663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200" b="1" dirty="0">
                <a:latin typeface="KaiTi" panose="02010609060101010101" pitchFamily="49" charset="-122"/>
                <a:ea typeface="KaiTi" panose="02010609060101010101" pitchFamily="49" charset="-122"/>
              </a:rPr>
              <a:t>在</a:t>
            </a:r>
            <a:r>
              <a:rPr kumimoji="1" lang="zh-CN" altLang="en-US" sz="1200" b="1" dirty="0">
                <a:solidFill>
                  <a:srgbClr val="FFFF00"/>
                </a:solidFill>
                <a:highlight>
                  <a:srgbClr val="0000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基要的事</a:t>
            </a:r>
            <a:r>
              <a:rPr kumimoji="1" lang="zh-CN" altLang="en-US" sz="1200" b="1" dirty="0">
                <a:latin typeface="KaiTi" panose="02010609060101010101" pitchFamily="49" charset="-122"/>
                <a:ea typeface="KaiTi" panose="02010609060101010101" pitchFamily="49" charset="-122"/>
              </a:rPr>
              <a:t>上</a:t>
            </a:r>
            <a:r>
              <a:rPr kumimoji="1" lang="zh-CN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合一</a:t>
            </a:r>
            <a:r>
              <a:rPr kumimoji="1" lang="zh-CN" altLang="en-US" sz="1200" b="1" dirty="0">
                <a:latin typeface="KaiTi" panose="02010609060101010101" pitchFamily="49" charset="-122"/>
                <a:ea typeface="KaiTi" panose="02010609060101010101" pitchFamily="49" charset="-122"/>
              </a:rPr>
              <a:t>，在</a:t>
            </a:r>
            <a:r>
              <a:rPr kumimoji="1" lang="zh-CN" altLang="en-US" sz="1200" b="1" dirty="0">
                <a:solidFill>
                  <a:srgbClr val="FFFF00"/>
                </a:solidFill>
                <a:highlight>
                  <a:srgbClr val="0000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存疑的事</a:t>
            </a:r>
            <a:r>
              <a:rPr kumimoji="1" lang="zh-CN" altLang="en-US" sz="1200" b="1" dirty="0">
                <a:latin typeface="KaiTi" panose="02010609060101010101" pitchFamily="49" charset="-122"/>
                <a:ea typeface="KaiTi" panose="02010609060101010101" pitchFamily="49" charset="-122"/>
              </a:rPr>
              <a:t>上</a:t>
            </a:r>
            <a:r>
              <a:rPr kumimoji="1" lang="zh-CN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包容</a:t>
            </a:r>
            <a:r>
              <a:rPr kumimoji="1" lang="zh-CN" altLang="en-US" sz="1200" b="1" dirty="0">
                <a:latin typeface="KaiTi" panose="02010609060101010101" pitchFamily="49" charset="-122"/>
                <a:ea typeface="KaiTi" panose="02010609060101010101" pitchFamily="49" charset="-122"/>
              </a:rPr>
              <a:t>，在</a:t>
            </a:r>
            <a:r>
              <a:rPr kumimoji="1" lang="zh-CN" altLang="en-US" sz="1200" b="1" dirty="0">
                <a:solidFill>
                  <a:srgbClr val="FFFF00"/>
                </a:solidFill>
                <a:highlight>
                  <a:srgbClr val="0000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所有的事</a:t>
            </a:r>
            <a:r>
              <a:rPr kumimoji="1" lang="zh-CN" altLang="en-US" sz="1200" b="1" dirty="0">
                <a:latin typeface="KaiTi" panose="02010609060101010101" pitchFamily="49" charset="-122"/>
                <a:ea typeface="KaiTi" panose="02010609060101010101" pitchFamily="49" charset="-122"/>
              </a:rPr>
              <a:t>上</a:t>
            </a:r>
            <a:r>
              <a:rPr kumimoji="1" lang="zh-CN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相愛</a:t>
            </a:r>
            <a:r>
              <a:rPr kumimoji="1" lang="zh-CN" altLang="en-US" sz="1200" b="1" dirty="0">
                <a:latin typeface="KaiTi" panose="02010609060101010101" pitchFamily="49" charset="-122"/>
                <a:ea typeface="KaiTi" panose="02010609060101010101" pitchFamily="49" charset="-122"/>
              </a:rPr>
              <a:t>（奧古斯丁）。</a:t>
            </a:r>
          </a:p>
          <a:p>
            <a:pPr>
              <a:lnSpc>
                <a:spcPct val="150000"/>
              </a:lnSpc>
            </a:pPr>
            <a:endParaRPr kumimoji="1" lang="en-US" altLang="zh-CN" sz="1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+mn-ea"/>
              </a:rPr>
              <a:t>补充</a:t>
            </a:r>
            <a:r>
              <a:rPr kumimoji="1" lang="en-US" altLang="zh-CN" sz="1200" dirty="0">
                <a:latin typeface="+mn-ea"/>
              </a:rPr>
              <a:t>2.</a:t>
            </a:r>
            <a:r>
              <a:rPr kumimoji="1" lang="zh-CN" altLang="en-US" sz="1200" dirty="0">
                <a:latin typeface="+mn-ea"/>
              </a:rPr>
              <a:t>相愛與饒恕不可分割。我們都知道，要真正愛人，首先必須學習寬恕別人（德蘭），我們應該訓練自己忘記損傷，好似在水面上划過的波紋（米勒），因為基督的國度是饒恕的國度（馬丁路德）。</a:t>
            </a:r>
          </a:p>
          <a:p>
            <a:pPr>
              <a:lnSpc>
                <a:spcPct val="150000"/>
              </a:lnSpc>
            </a:pPr>
            <a:endParaRPr kumimoji="1" lang="zh-CN" altLang="en-US" sz="1200" dirty="0">
              <a:latin typeface="+mn-ea"/>
            </a:endParaRPr>
          </a:p>
          <a:p>
            <a:pPr>
              <a:lnSpc>
                <a:spcPct val="150000"/>
              </a:lnSpc>
            </a:pPr>
            <a:endParaRPr kumimoji="1" lang="zh-CN" altLang="en-US" sz="1200" dirty="0">
              <a:latin typeface="+mn-ea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597988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1975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2661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b="1" dirty="0">
                <a:latin typeface="Microsoft YaHei" charset="-122"/>
                <a:ea typeface="Microsoft YaHei" charset="-122"/>
                <a:cs typeface="Microsoft YaHei" charset="-122"/>
              </a:rPr>
              <a:t>一，专心迎候主来 </a:t>
            </a:r>
            <a:r>
              <a:rPr lang="zh-CN" altLang="en-US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TW" b="1" dirty="0">
                <a:latin typeface="Microsoft YaHei" charset="-122"/>
                <a:ea typeface="Microsoft YaHei" charset="-122"/>
                <a:cs typeface="Microsoft YaHei" charset="-122"/>
              </a:rPr>
              <a:t>13</a:t>
            </a:r>
            <a:r>
              <a:rPr lang="zh-TW" altLang="en-US" b="1" dirty="0">
                <a:latin typeface="Microsoft YaHei" charset="-122"/>
                <a:ea typeface="Microsoft YaHei" charset="-122"/>
                <a:cs typeface="Microsoft YaHei" charset="-122"/>
              </a:rPr>
              <a:t>节</a:t>
            </a:r>
            <a:endParaRPr lang="en-US" altLang="zh-TW" b="1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indent="0">
              <a:buNone/>
            </a:pPr>
            <a:r>
              <a:rPr lang="zh-TW" altLang="en-US" b="1" dirty="0">
                <a:latin typeface="Microsoft YaHei" charset="-122"/>
                <a:ea typeface="Microsoft YaHei" charset="-122"/>
                <a:cs typeface="Microsoft YaHei" charset="-122"/>
              </a:rPr>
              <a:t>二，恒心追求圣洁 </a:t>
            </a:r>
            <a:r>
              <a:rPr lang="en-US" altLang="zh-TW" b="1" dirty="0">
                <a:latin typeface="Microsoft YaHei" charset="-122"/>
                <a:ea typeface="Microsoft YaHei" charset="-122"/>
                <a:cs typeface="Microsoft YaHei" charset="-122"/>
              </a:rPr>
              <a:t>14-16</a:t>
            </a:r>
            <a:r>
              <a:rPr lang="zh-CN" altLang="en-US" b="1" dirty="0">
                <a:latin typeface="Microsoft YaHei" charset="-122"/>
                <a:ea typeface="Microsoft YaHei" charset="-122"/>
                <a:cs typeface="Microsoft YaHei" charset="-122"/>
              </a:rPr>
              <a:t>节</a:t>
            </a:r>
            <a:endParaRPr lang="en-US" altLang="zh-TW" b="1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indent="0">
              <a:buNone/>
            </a:pPr>
            <a:r>
              <a:rPr lang="zh-CN" altLang="en-US" b="1" dirty="0">
                <a:latin typeface="Microsoft YaHei" charset="-122"/>
                <a:ea typeface="Microsoft YaHei" charset="-122"/>
                <a:cs typeface="Microsoft YaHei" charset="-122"/>
              </a:rPr>
              <a:t>三，存心敬畏天父 </a:t>
            </a:r>
            <a:r>
              <a:rPr lang="en-US" altLang="zh-CN" b="1" dirty="0">
                <a:latin typeface="Microsoft YaHei" charset="-122"/>
                <a:ea typeface="Microsoft YaHei" charset="-122"/>
                <a:cs typeface="Microsoft YaHei" charset="-122"/>
              </a:rPr>
              <a:t>17-21</a:t>
            </a:r>
            <a:r>
              <a:rPr lang="zh-CN" altLang="en-US" b="1" dirty="0">
                <a:latin typeface="Microsoft YaHei" charset="-122"/>
                <a:ea typeface="Microsoft YaHei" charset="-122"/>
                <a:cs typeface="Microsoft YaHei" charset="-122"/>
              </a:rPr>
              <a:t>节</a:t>
            </a:r>
            <a:endParaRPr lang="en-US" altLang="zh-CN" b="1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indent="0">
              <a:buNone/>
            </a:pPr>
            <a:r>
              <a:rPr lang="zh-CN" altLang="en-US" b="1" dirty="0">
                <a:latin typeface="Microsoft YaHei" charset="-122"/>
                <a:ea typeface="Microsoft YaHei" charset="-122"/>
                <a:cs typeface="Microsoft YaHei" charset="-122"/>
              </a:rPr>
              <a:t>四，切實彼此相愛 </a:t>
            </a:r>
            <a:r>
              <a:rPr lang="en-US" altLang="zh-CN" b="1" dirty="0">
                <a:latin typeface="Microsoft YaHei" charset="-122"/>
                <a:ea typeface="Microsoft YaHei" charset="-122"/>
                <a:cs typeface="Microsoft YaHei" charset="-122"/>
              </a:rPr>
              <a:t>22-25 </a:t>
            </a:r>
            <a:r>
              <a:rPr lang="zh-CN" altLang="en-US" b="1" dirty="0">
                <a:latin typeface="Microsoft YaHei" charset="-122"/>
                <a:ea typeface="Microsoft YaHei" charset="-122"/>
                <a:cs typeface="Microsoft YaHei" charset="-122"/>
              </a:rPr>
              <a:t>節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37320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31160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91115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5AAA8-EB12-E61D-430B-EA7678186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BA50D1-721A-0570-05B2-6ABDE341A8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6DFBA66-5318-D09E-B718-30AA457FE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基督信仰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：基督徒的行为应出于荣耀神和爱人的动机，目的是建立和平、促进和谐。耶稣说“要爱你的仇敌，为那逼迫你们的祷告”（马太福音 </a:t>
            </a: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5:44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）。保罗也教导“要追求与众人和睦”（罗马书 </a:t>
            </a: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12:18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）。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.SF NS"/>
              </a:rPr>
              <a:t>•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三十六计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：许多计谋以达成个人或团体利益为目的，甚至不惜牺牲他人利益，有时以欺诈、背叛和隐瞒为手段。</a:t>
            </a:r>
          </a:p>
          <a:p>
            <a:endParaRPr lang="en-US" altLang="zh-CN" b="1" dirty="0">
              <a:solidFill>
                <a:srgbClr val="0E0E0E"/>
              </a:solidFill>
              <a:effectLst/>
              <a:latin typeface=".SF NS"/>
            </a:endParaRPr>
          </a:p>
          <a:p>
            <a:endParaRPr lang="en-US" altLang="zh-CN" b="1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第一套：胜战计（适用于己方占优势）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瞒天过海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：以隐蔽真实意图的方式，达到掩人耳目的目的。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围魏救赵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：攻击敌方后方，迫使敌人撤退以解救我方困境。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3.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借刀杀人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：利用他人力量达到自己的目的。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4.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以逸待劳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：保持己方优势，让疲惫的敌人进入伏击圈。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5.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趁火打劫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：趁敌方有难时，伺机行动。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6.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声东击西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：制造假象，分散敌人注意力以达到目标。</a:t>
            </a: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第二套：敌战计（适用于双方势均力敌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7.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无中生有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：制造假象迷惑敌人，或凭空创造机会。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8.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暗度陈仓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：掩饰真实的意图，从侧面或隐藏路径实现目标。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9.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隔岸观火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：利用敌方内乱而获益，静待有利时机。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10.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笑里藏刀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：表面和善，暗地里伤害敌人。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11.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李代桃僵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：以假象或次要损失代替主要损失。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12.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顺手牵羊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：利用敌人的疏忽，不费力气地取得利益。</a:t>
            </a:r>
            <a:endParaRPr lang="en-US" altLang="zh-CN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第三套：攻战计（适用于我方积极进攻）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13.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打草惊蛇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：通过试探行动探明敌方底细。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14.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借尸还魂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：利用旧形式或旧资源实现新目的。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15.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调虎离山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：将敌人引离其有利位置，削弱其优势。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16.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欲擒故纵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：暂时放松对敌人的控制，以达到更大的目的。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17.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抛砖引玉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：用小的利益引诱敌人暴露或行动。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18.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擒贼擒王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：直击敌人领导核心，瓦解其整体力量。</a:t>
            </a:r>
            <a:endParaRPr lang="en-US" altLang="zh-CN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第四套：混战计（适用于己方处于劣势）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19.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釜底抽薪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：从根本上削弱敌人实力或解决危机。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20.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混水摸鱼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：在混乱中寻找机会。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21.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金蝉脱壳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：伪装撤退，脱离困境。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22.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关门捉贼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：封锁敌人退路后进行歼灭。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23.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远交近攻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：拉拢远方势力，削弱近处敌人。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24.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假途伐虢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：借助他人力量实现自己的目标。</a:t>
            </a: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第五套：并战计（适用于双方僵持不下）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25.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偷梁换柱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：暗中改变事物的本质以达到目的。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26.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指桑骂槐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：通过间接方式表达真实意图或警告敌人。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27.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假痴不癫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：伪装愚钝，隐藏真实能力。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28.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上屋抽梯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：让敌人陷入困境后切断其后路。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29.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树上开花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：通过增加虚假或象征性力量迷惑敌人。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30.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反客为主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：在对方领域中取得主动权。</a:t>
            </a:r>
            <a:endParaRPr lang="en-US" altLang="zh-CN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endParaRPr lang="en-US" altLang="zh-CN" dirty="0">
              <a:solidFill>
                <a:srgbClr val="0E0E0E"/>
              </a:solidFill>
              <a:effectLst/>
              <a:latin typeface=".SF NS"/>
            </a:endParaRP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第六套：败战计（适用于己方处于劣势）</a:t>
            </a: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31.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美人计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：利用美色迷惑敌人，使其失去理智。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32.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空城计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：在弱势时，以虚张声势吓退敌人。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33.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反间计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：利用敌方内部矛盾瓦解其力量。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34.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苦肉计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：通过自我牺牲赢得敌人信任。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35.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连环计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：将多个计谋联结，造成更大效果。</a:t>
            </a:r>
          </a:p>
          <a:p>
            <a:pPr>
              <a:spcBef>
                <a:spcPts val="900"/>
              </a:spcBef>
            </a:pPr>
            <a:r>
              <a:rPr lang="en-US" altLang="zh-CN" dirty="0">
                <a:solidFill>
                  <a:srgbClr val="0E0E0E"/>
                </a:solidFill>
                <a:effectLst/>
                <a:latin typeface="Times New Roman" panose="02020603050405020304" pitchFamily="18" charset="0"/>
              </a:rPr>
              <a:t>36.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SF NS"/>
              </a:rPr>
              <a:t>走为上计</a:t>
            </a:r>
            <a:r>
              <a:rPr lang="zh-CN" altLang="en-US" dirty="0">
                <a:solidFill>
                  <a:srgbClr val="0E0E0E"/>
                </a:solidFill>
                <a:effectLst/>
                <a:latin typeface=".SF NS"/>
              </a:rPr>
              <a:t>：在无法取胜时，及时撤退以保存实力。</a:t>
            </a:r>
          </a:p>
          <a:p>
            <a:pPr>
              <a:spcBef>
                <a:spcPts val="900"/>
              </a:spcBef>
            </a:pP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pPr>
              <a:spcBef>
                <a:spcPts val="900"/>
              </a:spcBef>
            </a:pP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B6BA8A-75D9-7959-CA24-2D31A45A6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91589-39C5-0C4B-B454-ABE75DF0223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2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zh-CN" altLang="en-US" sz="1200" dirty="0">
                <a:solidFill>
                  <a:srgbClr val="0E0E0E"/>
                </a:solidFill>
                <a:effectLst/>
                <a:latin typeface=".SF NS"/>
              </a:rPr>
              <a:t>敬虔度日是指信徒因信靠基督，在信仰生活與日常生活中以神為中心，活出符合聖經教導的樣式，體現其作為神兒女的身份，履行基督門徒的角色，完成神托付的使命，同時在與世界的互動中彰顯神的榮耀。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zh-CN" altLang="en-US" sz="1200" dirty="0">
                <a:solidFill>
                  <a:srgbClr val="0E0E0E"/>
                </a:solidFill>
                <a:effectLst/>
                <a:latin typeface=".SF NS"/>
              </a:rPr>
              <a:t>換言之，敬虔度日不僅是一種道德行為或宗教實踐，更是以基督為中心的全人委身。它貫穿信徒的身份（神的兒女）、角色（聖潔的祭司）、使命（傳揚福音），並滲透到與世界的互動和生活的各個領域。敬虔度日的目標是通過日常的生命見證，彰顯神的榮耀，同時預備迎接神國的降臨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olidFill>
                <a:srgbClr val="0E0E0E"/>
              </a:solidFill>
              <a:effectLst/>
              <a:latin typeface=".SF 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srgbClr val="0E0E0E"/>
                </a:solidFill>
                <a:effectLst/>
                <a:latin typeface=".SF NS"/>
              </a:rPr>
              <a:t>基督徒的三观在被基督更新后，以神為中心，過着順服神的生活。這不僅限於宗教活動或儀式，而是包括所有生活領域</a:t>
            </a:r>
            <a:r>
              <a:rPr lang="en-US" altLang="zh-CN" sz="1200" dirty="0">
                <a:solidFill>
                  <a:srgbClr val="0E0E0E"/>
                </a:solidFill>
                <a:effectLst/>
                <a:latin typeface=".SF NS"/>
              </a:rPr>
              <a:t>——</a:t>
            </a:r>
            <a:r>
              <a:rPr lang="zh-CN" altLang="en-US" sz="1200" dirty="0">
                <a:solidFill>
                  <a:srgbClr val="0E0E0E"/>
                </a:solidFill>
                <a:effectLst/>
                <a:latin typeface=".SF NS"/>
              </a:rPr>
              <a:t>工作、家庭、人際關係、社交等方面，所有的行為都要以榮耀神為目標。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49195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1589-39C5-0C4B-B454-ABE75DF0223B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5387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96484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2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722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2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63723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3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9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1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29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751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12/11/24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934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12/11/24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997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pos="9216" userDrawn="1">
          <p15:clr>
            <a:srgbClr val="F26B43"/>
          </p15:clr>
        </p15:guide>
        <p15:guide id="13" pos="1248" userDrawn="1">
          <p15:clr>
            <a:srgbClr val="F26B43"/>
          </p15:clr>
        </p15:guide>
        <p15:guide id="14" pos="1152" userDrawn="1">
          <p15:clr>
            <a:srgbClr val="F26B43"/>
          </p15:clr>
        </p15:guide>
        <p15:guide id="15" orient="horz" pos="1368" userDrawn="1">
          <p15:clr>
            <a:srgbClr val="F26B43"/>
          </p15:clr>
        </p15:guide>
        <p15:guide id="16" orient="horz" pos="1440" userDrawn="1">
          <p15:clr>
            <a:srgbClr val="F26B43"/>
          </p15:clr>
        </p15:guide>
        <p15:guide id="17" orient="horz" pos="3696" userDrawn="1">
          <p15:clr>
            <a:srgbClr val="F26B43"/>
          </p15:clr>
        </p15:guide>
        <p15:guide id="18" orient="horz" pos="432" userDrawn="1">
          <p15:clr>
            <a:srgbClr val="F26B43"/>
          </p15:clr>
        </p15:guide>
        <p15:guide id="19" orient="horz" pos="1512" userDrawn="1">
          <p15:clr>
            <a:srgbClr val="F26B43"/>
          </p15:clr>
        </p15:guide>
        <p15:guide id="20" pos="6912" userDrawn="1">
          <p15:clr>
            <a:srgbClr val="F26B43"/>
          </p15:clr>
        </p15:guide>
        <p15:guide id="21" pos="936" userDrawn="1">
          <p15:clr>
            <a:srgbClr val="F26B43"/>
          </p15:clr>
        </p15:guide>
        <p15:guide id="22" pos="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52040" y="1524984"/>
            <a:ext cx="9887919" cy="21678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zh-CN" altLang="en-US" sz="9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聖徒的體統（</a:t>
            </a:r>
            <a:r>
              <a:rPr kumimoji="1" lang="en-US" altLang="zh-CN" sz="9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zh-CN" altLang="en-US" sz="9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98982" y="4560713"/>
            <a:ext cx="6831673" cy="1086237"/>
          </a:xfrm>
        </p:spPr>
        <p:txBody>
          <a:bodyPr>
            <a:normAutofit/>
          </a:bodyPr>
          <a:lstStyle/>
          <a:p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彼前</a:t>
            </a:r>
            <a:r>
              <a:rPr kumimoji="1" lang="en-US" altLang="zh-CN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1:17-25</a:t>
            </a:r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節</a:t>
            </a:r>
          </a:p>
        </p:txBody>
      </p:sp>
    </p:spTree>
    <p:extLst>
      <p:ext uri="{BB962C8B-B14F-4D97-AF65-F5344CB8AC3E}">
        <p14:creationId xmlns:p14="http://schemas.microsoft.com/office/powerpoint/2010/main" val="81403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F22780-84EF-8053-5937-872C7C94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12168"/>
            <a:ext cx="7620000" cy="374583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kumimoji="1" lang="zh-CN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羅馬帝國迫害基督徒的原因：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萬物有靈論（薩滿教）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VS 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獨一神論（基督）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皇權統治的王國 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VS 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基督的天國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君主崇拜 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VS 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崇拜上帝</a:t>
            </a:r>
          </a:p>
          <a:p>
            <a:pPr marL="0" indent="0">
              <a:lnSpc>
                <a:spcPct val="150000"/>
              </a:lnSpc>
              <a:buNone/>
            </a:pPr>
            <a:endParaRPr kumimoji="1"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9727209-545D-D2E8-5EF1-FD9746B9D215}"/>
              </a:ext>
            </a:extLst>
          </p:cNvPr>
          <p:cNvSpPr txBox="1"/>
          <p:nvPr/>
        </p:nvSpPr>
        <p:spPr>
          <a:xfrm>
            <a:off x="7844589" y="2326105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彼得的教导：要敬虔度日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D3234CC-2582-23E7-D618-013EDE346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854" y="0"/>
            <a:ext cx="5335145" cy="3112168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4156C5B9-3A9C-EAA2-133D-CDDF6912F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752" y="124022"/>
            <a:ext cx="6994358" cy="220208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敬虔度日的挑戰：</a:t>
            </a:r>
            <a:b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彼得的處境</a:t>
            </a:r>
          </a:p>
        </p:txBody>
      </p:sp>
      <p:pic>
        <p:nvPicPr>
          <p:cNvPr id="14342" name="Picture 6" descr="首页- 古旧福音|属灵书籍|基督教经典|基督徒书库|灵性操练|旷野书库">
            <a:extLst>
              <a:ext uri="{FF2B5EF4-FFF2-40B4-BE49-F238E27FC236}">
                <a16:creationId xmlns:a16="http://schemas.microsoft.com/office/drawing/2014/main" id="{AB80E6F4-3409-4D02-F78E-DE549D588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194" y="3112168"/>
            <a:ext cx="3715805" cy="37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49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027E8-3019-4E35-EB94-F5E6A454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7" y="69357"/>
            <a:ext cx="11470106" cy="1309437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要敬虔度日，因神會審判</a:t>
            </a:r>
          </a:p>
        </p:txBody>
      </p:sp>
      <p:sp useBgFill="1">
        <p:nvSpPr>
          <p:cNvPr id="3" name="内容占位符 2">
            <a:extLst>
              <a:ext uri="{FF2B5EF4-FFF2-40B4-BE49-F238E27FC236}">
                <a16:creationId xmlns:a16="http://schemas.microsoft.com/office/drawing/2014/main" id="{DB6FD95E-4C0A-2716-F02A-94A0012FE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0653"/>
            <a:ext cx="12192000" cy="584734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kumimoji="1"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你們既稱那不偏待人、按各人行為審判人的主為父，就當</a:t>
            </a:r>
            <a:r>
              <a:rPr kumimoji="1" lang="zh-CN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存敬畏的心度你們在世寄居的日子</a:t>
            </a:r>
            <a:r>
              <a:rPr kumimoji="1" lang="en-US" altLang="zh-CN" sz="2800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……</a:t>
            </a:r>
            <a:r>
              <a:rPr kumimoji="1" lang="zh-CN" altLang="en-US" sz="2800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kumimoji="1" lang="en-US" altLang="zh-CN" sz="2800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17</a:t>
            </a:r>
            <a:r>
              <a:rPr kumimoji="1" lang="zh-CN" altLang="en-US" sz="2800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节）</a:t>
            </a:r>
            <a:endParaRPr lang="en-US" altLang="zh-CN" sz="3000" b="1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存敬畏的心度寄居的日子：</a:t>
            </a:r>
            <a:endParaRPr lang="en-US" altLang="zh-CN" sz="3000" b="1" dirty="0">
              <a:solidFill>
                <a:srgbClr val="0E0E0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神的審判：</a:t>
            </a:r>
            <a:r>
              <a:rPr lang="zh-CN" altLang="en-US" sz="3000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神按照祂的公義、聖潔和全知，對所有人、行為和事物所作的評價和裁決。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神的審判包含四個特性：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zh-CN" altLang="en-US" sz="3000" i="0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全面性（傳</a:t>
            </a:r>
            <a:r>
              <a:rPr lang="en-US" altLang="zh-CN" sz="3000" i="0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12:14</a:t>
            </a:r>
            <a:r>
              <a:rPr lang="zh-CN" altLang="en-US" sz="3000" i="0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）；正義性（羅</a:t>
            </a:r>
            <a:r>
              <a:rPr lang="en-US" altLang="zh-CN" sz="3000" i="0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2:6</a:t>
            </a:r>
            <a:r>
              <a:rPr lang="zh-CN" altLang="en-US" sz="3000" i="0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zh-CN" altLang="en-US" sz="3000" i="0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終極性（啓</a:t>
            </a:r>
            <a:r>
              <a:rPr lang="en-US" altLang="zh-CN" sz="3000" i="0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20:11-15</a:t>
            </a:r>
            <a:r>
              <a:rPr lang="zh-CN" altLang="en-US" sz="3000" i="0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）；必然性（來</a:t>
            </a:r>
            <a:r>
              <a:rPr lang="en-US" altLang="zh-CN" sz="3000" i="0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9:27</a:t>
            </a:r>
            <a:r>
              <a:rPr lang="zh-CN" altLang="en-US" sz="3000" i="0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kumimoji="1" lang="zh-CN" altLang="en-US" sz="2400" i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362" name="Picture 2" descr="将来的事(二十六): 千禧年统治的再思与白色大宝座的审判- 马六甲福音堂">
            <a:extLst>
              <a:ext uri="{FF2B5EF4-FFF2-40B4-BE49-F238E27FC236}">
                <a16:creationId xmlns:a16="http://schemas.microsoft.com/office/drawing/2014/main" id="{740B5D0D-864E-044B-A588-5A4D0A814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r="18290"/>
          <a:stretch/>
        </p:blipFill>
        <p:spPr bwMode="auto">
          <a:xfrm>
            <a:off x="8646695" y="3873215"/>
            <a:ext cx="3384749" cy="29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40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9E8A3474-A3A2-4200-9E98-3433E3D19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CCF149C3-E4A6-43E8-809C-26C3EAD8A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EAC0A162-6354-4C2A-94DE-5E6F0C08C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9" y="643466"/>
            <a:ext cx="4654291" cy="39285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我想信主，但不想受宗教規條的約束| 靈命日糧繁體中文網站">
            <a:extLst>
              <a:ext uri="{FF2B5EF4-FFF2-40B4-BE49-F238E27FC236}">
                <a16:creationId xmlns:a16="http://schemas.microsoft.com/office/drawing/2014/main" id="{28689AB0-C1F0-B190-E979-80C51613B9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9294" y="1059874"/>
            <a:ext cx="2384713" cy="317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1" name="Freeform 6">
            <a:extLst>
              <a:ext uri="{FF2B5EF4-FFF2-40B4-BE49-F238E27FC236}">
                <a16:creationId xmlns:a16="http://schemas.microsoft.com/office/drawing/2014/main" id="{673579CE-7415-4C2A-B6EB-8F95E933E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4405944" y="1398101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CD23D7BD-C07A-4E13-B6D4-6BDDC6C9D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1642533"/>
            <a:ext cx="6894239" cy="459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信耶穌太不自由了！為什麼我不能追求自己要過的生活？[遇見信仰的25問#5]">
            <a:extLst>
              <a:ext uri="{FF2B5EF4-FFF2-40B4-BE49-F238E27FC236}">
                <a16:creationId xmlns:a16="http://schemas.microsoft.com/office/drawing/2014/main" id="{024C786A-78FE-D856-376F-E85FB0333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9990" r="1841" b="23865"/>
          <a:stretch/>
        </p:blipFill>
        <p:spPr bwMode="auto">
          <a:xfrm>
            <a:off x="4976028" y="3072399"/>
            <a:ext cx="6250773" cy="173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879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C8BD911-3820-DC7E-51F8-56473EBEFB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r="1232" b="-276"/>
          <a:stretch/>
        </p:blipFill>
        <p:spPr>
          <a:xfrm>
            <a:off x="8935452" y="5026193"/>
            <a:ext cx="3256547" cy="183180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E382339-59BC-D550-9D70-94D13A7D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179" y="160421"/>
            <a:ext cx="9601200" cy="12192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5400" dirty="0">
                <a:latin typeface="+mn-ea"/>
                <a:ea typeface="+mn-ea"/>
              </a:rPr>
              <a:t>敬畏神 與 道德綁架 的對比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8C0A36BC-B2DE-5534-6121-35C868163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" y="1251283"/>
            <a:ext cx="12161805" cy="56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6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F7F494-2D4F-7BDE-80BD-95E3ECF4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348" y="677779"/>
            <a:ext cx="3882190" cy="550244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耶稣说：“你们必晓得真理，真理必叫你们得以自由。”</a:t>
            </a:r>
            <a:b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约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8:32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122" name="Picture 2" descr="基督日報(香港) - 自由人（二）：自由與局限">
            <a:extLst>
              <a:ext uri="{FF2B5EF4-FFF2-40B4-BE49-F238E27FC236}">
                <a16:creationId xmlns:a16="http://schemas.microsoft.com/office/drawing/2014/main" id="{F94BB4EA-DEE8-4B74-EB37-47E79EEAB7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444"/>
            <a:ext cx="7885078" cy="629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834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A36A6A8-154A-6CA2-B48D-4185639ED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22439F-2AA6-4069-270A-C72C509BB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52" y="192503"/>
            <a:ext cx="11345780" cy="1034717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要敬虔度日，因已蒙救赎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09AAB7-1D96-FAE3-17A8-4E713EE5B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7537"/>
            <a:ext cx="12192000" cy="56307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3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你們</a:t>
            </a:r>
            <a:r>
              <a:rPr kumimoji="1" lang="en-US" altLang="zh-CN" sz="3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kumimoji="1" lang="zh-CN" altLang="en-US" sz="3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就當</a:t>
            </a:r>
            <a:r>
              <a:rPr kumimoji="1" lang="zh-CN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存敬畏的心度</a:t>
            </a:r>
            <a:r>
              <a:rPr kumimoji="1" lang="zh-CN" altLang="en-US" sz="3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你們在世寄居的日子</a:t>
            </a:r>
            <a:r>
              <a:rPr kumimoji="1" lang="zh-CN" altLang="en-US" sz="36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kumimoji="1" lang="zh-CN" altLang="en-US" sz="3600" dirty="0">
                <a:solidFill>
                  <a:srgbClr val="FFC000"/>
                </a:solidFill>
                <a:highlight>
                  <a:srgbClr val="0000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命令</a:t>
            </a:r>
            <a:r>
              <a:rPr kumimoji="1" lang="zh-CN" altLang="en-US" sz="36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kumimoji="1" lang="en-US" altLang="zh-CN" sz="36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u"/>
            </a:pPr>
            <a:r>
              <a:rPr kumimoji="1" lang="zh-CN" altLang="en-US" sz="3200" b="1" u="sng" dirty="0">
                <a:highlight>
                  <a:srgbClr val="00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（因为）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知道你們</a:t>
            </a:r>
            <a:r>
              <a:rPr kumimoji="1" lang="zh-CN" altLang="en-US" sz="3200" dirty="0">
                <a:solidFill>
                  <a:srgbClr val="FFFF00"/>
                </a:solidFill>
                <a:highlight>
                  <a:srgbClr val="FF00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得贖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乃是</a:t>
            </a:r>
            <a:r>
              <a:rPr kumimoji="1" lang="zh-CN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憑著</a:t>
            </a:r>
            <a:r>
              <a:rPr kumimoji="1" lang="zh-CN" altLang="en-US" sz="3200" dirty="0">
                <a:solidFill>
                  <a:srgbClr val="FFFF00"/>
                </a:solidFill>
                <a:highlight>
                  <a:srgbClr val="FF00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基督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的寶血</a:t>
            </a:r>
            <a:r>
              <a:rPr kumimoji="1"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kumimoji="1" lang="zh-CN" altLang="en-US" sz="3200" i="0" dirty="0"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kumimoji="1" lang="zh-CN" altLang="en-US" sz="3200" i="0" dirty="0">
                <a:solidFill>
                  <a:srgbClr val="FFC000"/>
                </a:solidFill>
                <a:highlight>
                  <a:srgbClr val="0000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原因</a:t>
            </a:r>
            <a:r>
              <a:rPr kumimoji="1" lang="zh-CN" altLang="en-US" sz="3200" i="0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kumimoji="1" lang="en-US" altLang="zh-CN" sz="3200" i="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4">
              <a:lnSpc>
                <a:spcPct val="150000"/>
              </a:lnSpc>
              <a:buFont typeface="Wingdings" pitchFamily="2" charset="2"/>
              <a:buChar char="l"/>
            </a:pPr>
            <a:r>
              <a:rPr kumimoji="1" lang="zh-CN" altLang="en-US" sz="3000" dirty="0">
                <a:solidFill>
                  <a:srgbClr val="FFFF00"/>
                </a:solidFill>
                <a:highlight>
                  <a:srgbClr val="FF00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基督 </a:t>
            </a:r>
            <a:r>
              <a:rPr kumimoji="1" lang="zh-CN" altLang="en-US" sz="3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kumimoji="1" lang="zh-CN" altLang="en-US" sz="3000" dirty="0">
                <a:solidFill>
                  <a:srgbClr val="FFC000"/>
                </a:solidFill>
                <a:highlight>
                  <a:srgbClr val="0000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扩充说明原因</a:t>
            </a:r>
            <a:r>
              <a:rPr kumimoji="1" lang="zh-CN" altLang="en-US" sz="3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kumimoji="1" lang="en-US" altLang="zh-CN" sz="30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6">
              <a:lnSpc>
                <a:spcPct val="150000"/>
              </a:lnSpc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在創世以前是</a:t>
            </a: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預先被神知道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6">
              <a:lnSpc>
                <a:spcPct val="150000"/>
              </a:lnSpc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在這末世才</a:t>
            </a: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為你們顯現</a:t>
            </a:r>
            <a:endParaRPr kumimoji="1" lang="en-US" altLang="zh-CN" sz="28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6">
              <a:lnSpc>
                <a:spcPct val="150000"/>
              </a:lnSpc>
            </a:pP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因著他</a:t>
            </a:r>
            <a:r>
              <a:rPr kumimoji="1" lang="zh-CN" altLang="en-US" sz="2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，信那叫他</a:t>
            </a: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從死裏復活</a:t>
            </a:r>
            <a:r>
              <a:rPr kumimoji="1" lang="zh-CN" altLang="en-US" sz="2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、又</a:t>
            </a: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給他榮耀</a:t>
            </a:r>
            <a:r>
              <a:rPr kumimoji="1" lang="zh-CN" altLang="en-US" sz="2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的神</a:t>
            </a:r>
            <a:endParaRPr kumimoji="1" lang="en-US" altLang="zh-CN" sz="28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叫你們的信心和盼望都</a:t>
            </a: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在於神</a:t>
            </a:r>
            <a:r>
              <a:rPr kumimoji="1" lang="zh-CN" altLang="en-US" sz="2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9862396-605A-A43B-B4BE-39647ECB3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60"/>
          <a:stretch/>
        </p:blipFill>
        <p:spPr>
          <a:xfrm>
            <a:off x="0" y="1347538"/>
            <a:ext cx="12192000" cy="5510462"/>
          </a:xfrm>
          <a:prstGeom prst="rect">
            <a:avLst/>
          </a:prstGeom>
        </p:spPr>
      </p:pic>
      <p:sp>
        <p:nvSpPr>
          <p:cNvPr id="6" name="框架 5">
            <a:extLst>
              <a:ext uri="{FF2B5EF4-FFF2-40B4-BE49-F238E27FC236}">
                <a16:creationId xmlns:a16="http://schemas.microsoft.com/office/drawing/2014/main" id="{3F75DE27-1113-EE46-C37E-D30C25D671D2}"/>
              </a:ext>
            </a:extLst>
          </p:cNvPr>
          <p:cNvSpPr/>
          <p:nvPr/>
        </p:nvSpPr>
        <p:spPr>
          <a:xfrm>
            <a:off x="866272" y="2229851"/>
            <a:ext cx="11133221" cy="1716507"/>
          </a:xfrm>
          <a:prstGeom prst="frame">
            <a:avLst>
              <a:gd name="adj1" fmla="val 4145"/>
            </a:avLst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框架 6">
            <a:extLst>
              <a:ext uri="{FF2B5EF4-FFF2-40B4-BE49-F238E27FC236}">
                <a16:creationId xmlns:a16="http://schemas.microsoft.com/office/drawing/2014/main" id="{3AECCF39-021E-486B-0C08-1B20DDA3A7D0}"/>
              </a:ext>
            </a:extLst>
          </p:cNvPr>
          <p:cNvSpPr/>
          <p:nvPr/>
        </p:nvSpPr>
        <p:spPr>
          <a:xfrm>
            <a:off x="2518611" y="3946358"/>
            <a:ext cx="8807117" cy="2911642"/>
          </a:xfrm>
          <a:prstGeom prst="frame">
            <a:avLst>
              <a:gd name="adj1" fmla="val 1941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6F33BDB-F378-19F0-8392-0E28B9C4358A}"/>
              </a:ext>
            </a:extLst>
          </p:cNvPr>
          <p:cNvSpPr txBox="1"/>
          <p:nvPr/>
        </p:nvSpPr>
        <p:spPr>
          <a:xfrm>
            <a:off x="397531" y="4492932"/>
            <a:ext cx="17235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 dirty="0"/>
              <a:t>浓缩的</a:t>
            </a:r>
            <a:endParaRPr kumimoji="1" lang="en-US" altLang="zh-CN" sz="4000" b="1" dirty="0"/>
          </a:p>
          <a:p>
            <a:r>
              <a:rPr kumimoji="1" lang="zh-CN" altLang="en-US" sz="4000" b="1" dirty="0"/>
              <a:t>基督论</a:t>
            </a:r>
          </a:p>
        </p:txBody>
      </p:sp>
    </p:spTree>
    <p:extLst>
      <p:ext uri="{BB962C8B-B14F-4D97-AF65-F5344CB8AC3E}">
        <p14:creationId xmlns:p14="http://schemas.microsoft.com/office/powerpoint/2010/main" val="18646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发表评论-生命季刊-万维博客-万维读者网（电脑版）">
            <a:extLst>
              <a:ext uri="{FF2B5EF4-FFF2-40B4-BE49-F238E27FC236}">
                <a16:creationId xmlns:a16="http://schemas.microsoft.com/office/drawing/2014/main" id="{1BE0459D-BD44-B72E-BD60-C796645A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0"/>
            <a:ext cx="121920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518439A-A6E0-B34B-2FE4-3D771EA9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95" y="5823283"/>
            <a:ext cx="10493524" cy="10343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zh-CN" altLang="en-US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“濃縮的基督論”與 敬虔度日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 useBgFill="1">
        <p:nvSpPr>
          <p:cNvPr id="3" name="内容占位符 2">
            <a:extLst>
              <a:ext uri="{FF2B5EF4-FFF2-40B4-BE49-F238E27FC236}">
                <a16:creationId xmlns:a16="http://schemas.microsoft.com/office/drawing/2014/main" id="{6F516118-CD7F-3DF3-84CB-B6C95F0F1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88" y="593558"/>
            <a:ext cx="12034711" cy="5229726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3200" b="1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立新約（寶血）</a:t>
            </a:r>
            <a:r>
              <a:rPr kumimoji="1" lang="en-US" altLang="zh-CN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基督徒被拯救並擁有新的身份</a:t>
            </a:r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，理当敬畏神​</a:t>
            </a:r>
            <a:endParaRPr kumimoji="1" lang="zh-CN" altLang="en-US" sz="3200" i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3200" b="1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先存性（創世前）</a:t>
            </a:r>
            <a:r>
              <a:rPr kumimoji="1" lang="en-US" altLang="zh-CN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基督徒被預先定下效法耶穌的模樣（羅</a:t>
            </a:r>
            <a:r>
              <a:rPr kumimoji="1" lang="en-US" altLang="zh-CN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8:29</a:t>
            </a:r>
            <a:r>
              <a:rPr kumimoji="1" lang="zh-CN" altLang="en-US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節）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3200" b="1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人性（顯現）</a:t>
            </a:r>
            <a:r>
              <a:rPr kumimoji="1" lang="zh-CN" altLang="en-US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en-US" altLang="zh-CN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耶穌受過試探，能夠體恤基督徒生活的不易（來</a:t>
            </a:r>
            <a:r>
              <a:rPr kumimoji="1" lang="en-US" altLang="zh-CN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4:15</a:t>
            </a:r>
            <a:r>
              <a:rPr kumimoji="1" lang="zh-CN" altLang="en-US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3200" b="1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代贖論（死）</a:t>
            </a:r>
            <a:r>
              <a:rPr kumimoji="1" lang="en-US" altLang="zh-CN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通過耶穌代死，基督徒罪得赦免，</a:t>
            </a:r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抵抗邪恶</a:t>
            </a:r>
            <a:endParaRPr kumimoji="1" lang="zh-CN" altLang="en-US" sz="3200" i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3200" b="1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神性（復活）</a:t>
            </a:r>
            <a:r>
              <a:rPr kumimoji="1" lang="en-US" altLang="zh-CN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基督徒活出聖潔生活的動力与终极原因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3200" b="1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升天（給他榮耀）</a:t>
            </a:r>
            <a:r>
              <a:rPr kumimoji="1" lang="en-US" altLang="zh-CN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聖靈降臨、耶穌代求成為</a:t>
            </a:r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敬虔度日</a:t>
            </a:r>
            <a:r>
              <a:rPr kumimoji="1" lang="zh-CN" altLang="en-US" sz="32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的雙重保障</a:t>
            </a:r>
          </a:p>
        </p:txBody>
      </p:sp>
    </p:spTree>
    <p:extLst>
      <p:ext uri="{BB962C8B-B14F-4D97-AF65-F5344CB8AC3E}">
        <p14:creationId xmlns:p14="http://schemas.microsoft.com/office/powerpoint/2010/main" val="2994987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4BD6060-92EA-EECF-08D2-539790E29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消费主义如何操控我们- 图书- 豆瓣">
            <a:extLst>
              <a:ext uri="{FF2B5EF4-FFF2-40B4-BE49-F238E27FC236}">
                <a16:creationId xmlns:a16="http://schemas.microsoft.com/office/drawing/2014/main" id="{8DC738A6-4407-4AC4-4647-40AF47C8A6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8"/>
          <a:stretch/>
        </p:blipFill>
        <p:spPr bwMode="auto">
          <a:xfrm>
            <a:off x="0" y="308810"/>
            <a:ext cx="4776952" cy="624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古旧福音遇上时代精神:相对主义-生命季刊-万维博客-万维读者网（电脑版）">
            <a:extLst>
              <a:ext uri="{FF2B5EF4-FFF2-40B4-BE49-F238E27FC236}">
                <a16:creationId xmlns:a16="http://schemas.microsoft.com/office/drawing/2014/main" id="{067B04B8-667E-3BE2-476B-84EE9A596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41" y="2862143"/>
            <a:ext cx="7147034" cy="402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道德虚无主义-哔哩哔哩_Bilibili">
            <a:extLst>
              <a:ext uri="{FF2B5EF4-FFF2-40B4-BE49-F238E27FC236}">
                <a16:creationId xmlns:a16="http://schemas.microsoft.com/office/drawing/2014/main" id="{8E41CCAC-602B-F8C1-8A11-58BD3662C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46"/>
            <a:ext cx="4471737" cy="250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0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33D470-3FF6-C23B-620F-A5931F6A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794" y="239778"/>
            <a:ext cx="5490411" cy="125171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屬靈教訓与应用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470554-CA70-D2D3-F319-40094EFDE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84" y="1411704"/>
            <a:ext cx="8189495" cy="544629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</a:pPr>
            <a:r>
              <a:rPr kumimoji="1" lang="zh-CN" altLang="en-US" sz="3200" dirty="0">
                <a:latin typeface="+mn-ea"/>
              </a:rPr>
              <a:t>要確保自己有真實的信仰，才會產生真正的敬虔。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</a:pPr>
            <a:r>
              <a:rPr kumimoji="1" lang="zh-CN" altLang="en-US" sz="3200" dirty="0">
                <a:latin typeface="+mn-ea"/>
              </a:rPr>
              <a:t>基督為基督徒的罪付上代價，激勵我們以感恩和愛回應，這成為敬虔生活的內在動力（林後 </a:t>
            </a:r>
            <a:r>
              <a:rPr kumimoji="1" lang="en-US" altLang="zh-CN" sz="3200" dirty="0">
                <a:latin typeface="+mn-ea"/>
              </a:rPr>
              <a:t>5:14-15</a:t>
            </a:r>
            <a:r>
              <a:rPr kumimoji="1" lang="zh-CN" altLang="en-US" sz="3200" dirty="0">
                <a:latin typeface="+mn-ea"/>
              </a:rPr>
              <a:t>）。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</a:pPr>
            <a:r>
              <a:rPr kumimoji="1" lang="zh-CN" altLang="en-US" sz="3200" dirty="0">
                <a:latin typeface="+mn-ea"/>
              </a:rPr>
              <a:t>敬虔度日是“以不變應世界萬變”的基本態度。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</a:pPr>
            <a:r>
              <a:rPr kumimoji="1" lang="zh-CN" altLang="en-US" sz="3200" dirty="0">
                <a:latin typeface="+mn-ea"/>
              </a:rPr>
              <a:t>敬虔度日以與神建立關係為開始，以追求聖潔和屬靈成長為過程，最後以愛心彼此建立，迎接基督再來為目標。規律地禱告、讀經並參加聚會。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</a:pPr>
            <a:endParaRPr kumimoji="1" lang="zh-CN" altLang="en-US" sz="2800" dirty="0">
              <a:latin typeface="+mn-ea"/>
            </a:endParaRPr>
          </a:p>
          <a:p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976BCE-476B-431E-7A8F-9FF6F3325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821" y="1571272"/>
            <a:ext cx="4028095" cy="40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3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07D93C-A4E7-D5E0-6562-415B2AFA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69496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四</a:t>
            </a:r>
            <a:r>
              <a:rPr lang="zh-CN" altLang="en-US" sz="60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lang="zh-TW" altLang="en-US" sz="60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彼此相愛 </a:t>
            </a:r>
            <a:r>
              <a:rPr lang="zh-CN" altLang="en-US" sz="60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TW" sz="60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22-25 </a:t>
            </a:r>
            <a:r>
              <a:rPr lang="zh-TW" altLang="en-US" sz="60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節</a:t>
            </a:r>
            <a:endParaRPr kumimoji="1" lang="zh-CN" altLang="en-US" sz="6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43A289-0722-D840-EAB4-917E4BD9A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21" y="1876927"/>
            <a:ext cx="11502189" cy="47484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 dirty="0"/>
              <a:t>你們既因順從真理，潔淨了自己的心，以致愛弟兄沒有虛假，就</a:t>
            </a:r>
            <a:r>
              <a:rPr kumimoji="1" lang="zh-CN" altLang="en-US" sz="3200" dirty="0">
                <a:solidFill>
                  <a:srgbClr val="FF0000"/>
                </a:solidFill>
                <a:highlight>
                  <a:srgbClr val="FFFF00"/>
                </a:highlight>
              </a:rPr>
              <a:t>當從心裏彼此切實相愛</a:t>
            </a:r>
            <a:r>
              <a:rPr kumimoji="1" lang="zh-CN" altLang="en-US" sz="3200" dirty="0"/>
              <a:t>。</a:t>
            </a:r>
            <a:endParaRPr kumimoji="1" lang="en-US" altLang="zh-CN" sz="3200" dirty="0"/>
          </a:p>
          <a:p>
            <a:pPr>
              <a:lnSpc>
                <a:spcPct val="150000"/>
              </a:lnSpc>
            </a:pPr>
            <a:r>
              <a:rPr kumimoji="1" lang="zh-CN" altLang="en-US" sz="3200" dirty="0"/>
              <a:t>你們蒙了重生，不是由於能壞的種子，乃是由於不能壞的種子，是藉著神活潑常存的道。因為凡有血氣的，盡都如草；他的美榮都像草上的花。草必枯乾，花必凋謝；惟有主的道是永存的。所傳給你們的福音就是這道。</a:t>
            </a:r>
            <a:r>
              <a:rPr kumimoji="1" lang="en-US" altLang="zh-CN" sz="3200" dirty="0"/>
              <a:t>(</a:t>
            </a:r>
            <a:r>
              <a:rPr kumimoji="1" lang="zh-CN" altLang="en-US" sz="3200" dirty="0"/>
              <a:t>彼前 </a:t>
            </a:r>
            <a:r>
              <a:rPr kumimoji="1" lang="en-US" altLang="zh-CN" sz="3200" dirty="0"/>
              <a:t>1:22-25)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4075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9" name="Rectangle 25628">
            <a:extLst>
              <a:ext uri="{FF2B5EF4-FFF2-40B4-BE49-F238E27FC236}">
                <a16:creationId xmlns:a16="http://schemas.microsoft.com/office/drawing/2014/main" id="{9E8A3474-A3A2-4200-9E98-3433E3D19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5631" name="Rectangle 25630">
            <a:extLst>
              <a:ext uri="{FF2B5EF4-FFF2-40B4-BE49-F238E27FC236}">
                <a16:creationId xmlns:a16="http://schemas.microsoft.com/office/drawing/2014/main" id="{9A5A698B-F644-41A9-BD67-6316EDB7A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633" name="Group 25632">
            <a:extLst>
              <a:ext uri="{FF2B5EF4-FFF2-40B4-BE49-F238E27FC236}">
                <a16:creationId xmlns:a16="http://schemas.microsoft.com/office/drawing/2014/main" id="{BA916D8B-8E5E-442C-93D2-F10B32496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5634" name="Freeform 6">
              <a:extLst>
                <a:ext uri="{FF2B5EF4-FFF2-40B4-BE49-F238E27FC236}">
                  <a16:creationId xmlns:a16="http://schemas.microsoft.com/office/drawing/2014/main" id="{E444B8DA-C76F-4B2F-AFC5-37872641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5" name="Freeform 6">
              <a:extLst>
                <a:ext uri="{FF2B5EF4-FFF2-40B4-BE49-F238E27FC236}">
                  <a16:creationId xmlns:a16="http://schemas.microsoft.com/office/drawing/2014/main" id="{7E2B20CB-FF0A-40D4-9C62-172DA9BB9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5637" name="Rectangle 25636">
            <a:extLst>
              <a:ext uri="{FF2B5EF4-FFF2-40B4-BE49-F238E27FC236}">
                <a16:creationId xmlns:a16="http://schemas.microsoft.com/office/drawing/2014/main" id="{35E7CCC3-B903-495C-835D-87A78FB05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462" y="968188"/>
            <a:ext cx="5048756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4" name="Picture 4" descr="砌墙的五大注意事项，知道这些少走弯路_装修干货_[俏业家]">
            <a:extLst>
              <a:ext uri="{FF2B5EF4-FFF2-40B4-BE49-F238E27FC236}">
                <a16:creationId xmlns:a16="http://schemas.microsoft.com/office/drawing/2014/main" id="{3688D731-5C0E-6C38-FB12-3DBFDAE425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r="21621" b="-1"/>
          <a:stretch/>
        </p:blipFill>
        <p:spPr bwMode="auto">
          <a:xfrm>
            <a:off x="1322194" y="1411295"/>
            <a:ext cx="4405291" cy="400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39" name="Rectangle 25638">
            <a:extLst>
              <a:ext uri="{FF2B5EF4-FFF2-40B4-BE49-F238E27FC236}">
                <a16:creationId xmlns:a16="http://schemas.microsoft.com/office/drawing/2014/main" id="{584170D1-B32B-4D7D-AA30-9D84747A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70" y="981884"/>
            <a:ext cx="5048756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人类常说的三观，是哪三观呢？热爱的人和事都要义无反顾-澳洲亿忆网">
            <a:extLst>
              <a:ext uri="{FF2B5EF4-FFF2-40B4-BE49-F238E27FC236}">
                <a16:creationId xmlns:a16="http://schemas.microsoft.com/office/drawing/2014/main" id="{4A0237F9-BDE1-0B93-4513-B149BBAB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r="475" b="1"/>
          <a:stretch/>
        </p:blipFill>
        <p:spPr bwMode="auto">
          <a:xfrm>
            <a:off x="7213378" y="1289920"/>
            <a:ext cx="2884538" cy="425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826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8B556C4-7E49-4C36-845D-FC58F5073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A7AA934A-4F41-9CFD-91B5-3E27C1DA99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7111" r="-1" b="-1"/>
          <a:stretch/>
        </p:blipFill>
        <p:spPr>
          <a:xfrm>
            <a:off x="-1" y="-192495"/>
            <a:ext cx="12192001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4653B9C-93B5-C9A0-C027-69F7E8C0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7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谁是真猶太人？</a:t>
            </a:r>
            <a:endParaRPr kumimoji="1" lang="en-US" altLang="zh-CN" sz="7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7675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D7926-33E8-8951-7721-25368432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765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4800" b="1" dirty="0">
                <a:latin typeface="+mn-ea"/>
                <a:ea typeface="+mn-ea"/>
              </a:rPr>
              <a:t>本段结构（双重原因）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FD4161-4A1B-2893-852B-E393159D7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3580"/>
            <a:ext cx="12191999" cy="5494420"/>
          </a:xfrm>
        </p:spPr>
        <p:txBody>
          <a:bodyPr>
            <a:normAutofit fontScale="85000" lnSpcReduction="10000"/>
          </a:bodyPr>
          <a:lstStyle/>
          <a:p>
            <a:pPr lvl="1">
              <a:lnSpc>
                <a:spcPct val="150000"/>
              </a:lnSpc>
              <a:buFont typeface="Wingdings" pitchFamily="2" charset="2"/>
              <a:buChar char="l"/>
            </a:pPr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你們既因</a:t>
            </a:r>
            <a:r>
              <a:rPr kumimoji="1" lang="zh-CN" altLang="en-US" sz="3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順從真理</a:t>
            </a:r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zh-CN" altLang="en-US" sz="3600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潔淨了自己的心</a:t>
            </a:r>
            <a:r>
              <a:rPr kumimoji="1" lang="zh-CN" altLang="en-US" sz="360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kumimoji="1" lang="zh-CN" altLang="en-US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（完成式分词，理由</a:t>
            </a:r>
            <a:r>
              <a:rPr kumimoji="1" lang="en-US" altLang="zh-CN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）</a:t>
            </a:r>
            <a:endParaRPr kumimoji="1" lang="en-US" altLang="zh-CN" sz="36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4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就</a:t>
            </a:r>
            <a:r>
              <a:rPr kumimoji="1" lang="zh-CN" altLang="en-US" sz="4200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當從心裏彼此切實相愛</a:t>
            </a:r>
            <a:endParaRPr kumimoji="1" lang="en-US" altLang="zh-CN" sz="4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l"/>
            </a:pPr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你們</a:t>
            </a:r>
            <a:r>
              <a:rPr kumimoji="1" lang="zh-CN" altLang="en-US" sz="3600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蒙了重生</a:t>
            </a:r>
            <a:r>
              <a:rPr kumimoji="1"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是藉著神</a:t>
            </a:r>
            <a:r>
              <a:rPr kumimoji="1" lang="zh-CN" altLang="en-US" sz="3600" dirty="0">
                <a:solidFill>
                  <a:schemeClr val="tx1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活潑常存的道 </a:t>
            </a:r>
            <a:r>
              <a:rPr kumimoji="1" lang="zh-CN" altLang="en-US" sz="3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（完成式分词，理由</a:t>
            </a:r>
            <a:r>
              <a:rPr kumimoji="1" lang="en-US" altLang="zh-CN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kumimoji="1" lang="zh-CN" altLang="en-US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kumimoji="1" lang="en-US" altLang="zh-CN" sz="36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kumimoji="1" lang="zh-CN" altLang="en-US" sz="3200" dirty="0">
                <a:solidFill>
                  <a:schemeClr val="tx1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活潑常存的道</a:t>
            </a:r>
            <a:r>
              <a:rPr kumimoji="1" lang="zh-CN" altLang="en-US" sz="3200" i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（扩充解释理由</a:t>
            </a:r>
            <a:r>
              <a:rPr kumimoji="1" lang="en-US" altLang="zh-CN" sz="3200" i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kumimoji="1" lang="zh-CN" altLang="en-US" sz="3200" i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kumimoji="1" lang="en-US" altLang="zh-CN" sz="3200" i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3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因為凡有血氣的，盡都如草；他的美榮都像草上的花</a:t>
            </a:r>
            <a:endParaRPr kumimoji="1"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3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草必枯乾，花必凋謝；惟有主的道是永存的</a:t>
            </a:r>
            <a:endParaRPr kumimoji="1"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5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所傳給你們的福音就是這道</a:t>
            </a:r>
            <a:endParaRPr kumimoji="1"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767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F8B556C4-7E49-4C36-845D-FC58F5073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Uncategorized – Page 12 – Chinese Church 三角区华人宣道会">
            <a:extLst>
              <a:ext uri="{FF2B5EF4-FFF2-40B4-BE49-F238E27FC236}">
                <a16:creationId xmlns:a16="http://schemas.microsoft.com/office/drawing/2014/main" id="{75B796DA-110C-1C66-9421-1029227A2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" b="4205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D52C343-E39E-E598-86D3-E6C5E2CCF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10" y="280738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彼此相愛的起點：內心已得潔淨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C95F7F-65A9-5275-E747-A6FE2ECD3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62" y="1556084"/>
            <a:ext cx="12015537" cy="530190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4000" dirty="0">
                <a:latin typeface=".SF NS"/>
              </a:rPr>
              <a:t>信徒的相愛源於永恒的十架之愛。</a:t>
            </a:r>
            <a:endParaRPr kumimoji="1" lang="en-US" altLang="zh-CN" sz="4000" dirty="0">
              <a:latin typeface=".SF NS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kumimoji="1" lang="zh-CN" altLang="en-US" sz="4000" dirty="0">
                <a:latin typeface=".SF NS"/>
              </a:rPr>
              <a:t>（</a:t>
            </a:r>
            <a:r>
              <a:rPr kumimoji="1" lang="zh-CN" altLang="en-US" sz="4000" b="1" dirty="0">
                <a:latin typeface="KaiTi" panose="02010609060101010101" pitchFamily="49" charset="-122"/>
                <a:ea typeface="KaiTi" panose="02010609060101010101" pitchFamily="49" charset="-122"/>
              </a:rPr>
              <a:t>先縱後橫，既縱亦橫）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l"/>
            </a:pPr>
            <a:r>
              <a:rPr kumimoji="1" lang="zh-CN" altLang="en-US" sz="4000" i="0" dirty="0">
                <a:latin typeface=".SF NS"/>
              </a:rPr>
              <a:t>順從真理：</a:t>
            </a:r>
            <a:r>
              <a:rPr kumimoji="1" lang="en-US" altLang="zh-CN" sz="4000" i="0" dirty="0">
                <a:latin typeface=".SF NS"/>
              </a:rPr>
              <a:t>	</a:t>
            </a:r>
            <a:r>
              <a:rPr kumimoji="1" lang="zh-CN" altLang="en-US" sz="4000" b="1" i="0" dirty="0">
                <a:latin typeface="KaiTi" panose="02010609060101010101" pitchFamily="49" charset="-122"/>
                <a:ea typeface="KaiTi" panose="02010609060101010101" pitchFamily="49" charset="-122"/>
              </a:rPr>
              <a:t>相信福音，接受十架之愛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l"/>
            </a:pPr>
            <a:r>
              <a:rPr kumimoji="1" lang="zh-CN" altLang="en-US" sz="4000" i="0" dirty="0">
                <a:latin typeface=".SF NS"/>
              </a:rPr>
              <a:t>潔淨心靈：</a:t>
            </a:r>
            <a:r>
              <a:rPr kumimoji="1" lang="en-US" altLang="zh-CN" sz="4000" i="0" dirty="0">
                <a:latin typeface=".SF NS"/>
              </a:rPr>
              <a:t>	</a:t>
            </a:r>
            <a:r>
              <a:rPr kumimoji="1" lang="zh-CN" altLang="en-US" sz="4000" b="1" i="0" dirty="0">
                <a:latin typeface="KaiTi" panose="02010609060101010101" pitchFamily="49" charset="-122"/>
                <a:ea typeface="KaiTi" panose="02010609060101010101" pitchFamily="49" charset="-122"/>
              </a:rPr>
              <a:t>罪得赦免，基於十架之愛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l"/>
            </a:pPr>
            <a:r>
              <a:rPr kumimoji="1" lang="zh-CN" altLang="en-US" sz="4000" i="0" dirty="0">
                <a:latin typeface=".SF NS"/>
              </a:rPr>
              <a:t>愛弟兄：</a:t>
            </a:r>
            <a:r>
              <a:rPr kumimoji="1" lang="en-US" altLang="zh-CN" sz="4000" i="0" dirty="0">
                <a:latin typeface=".SF NS"/>
              </a:rPr>
              <a:t>	</a:t>
            </a:r>
            <a:r>
              <a:rPr kumimoji="1" lang="zh-CN" altLang="en-US" sz="4000" b="1" i="0" dirty="0">
                <a:latin typeface="KaiTi" panose="02010609060101010101" pitchFamily="49" charset="-122"/>
                <a:ea typeface="KaiTi" panose="02010609060101010101" pitchFamily="49" charset="-122"/>
              </a:rPr>
              <a:t>重生得救，實踐十架之愛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l"/>
            </a:pPr>
            <a:r>
              <a:rPr kumimoji="1" lang="zh-CN" altLang="en-US" sz="4000" i="0" dirty="0">
                <a:latin typeface=".SF NS"/>
              </a:rPr>
              <a:t>切實相愛：</a:t>
            </a:r>
            <a:r>
              <a:rPr kumimoji="1" lang="en-US" altLang="zh-CN" sz="4000" i="0" dirty="0">
                <a:latin typeface=".SF NS"/>
              </a:rPr>
              <a:t>	</a:t>
            </a:r>
            <a:r>
              <a:rPr kumimoji="1" lang="zh-CN" altLang="en-US" sz="4000" b="1" i="0" dirty="0">
                <a:latin typeface="KaiTi" panose="02010609060101010101" pitchFamily="49" charset="-122"/>
                <a:ea typeface="KaiTi" panose="02010609060101010101" pitchFamily="49" charset="-122"/>
              </a:rPr>
              <a:t>真诚恆久，回应十架之愛</a:t>
            </a:r>
            <a:endParaRPr kumimoji="1" lang="zh-CN" altLang="en-US" sz="3600" b="1" i="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9060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6" name="Rectangle 12305">
            <a:extLst>
              <a:ext uri="{FF2B5EF4-FFF2-40B4-BE49-F238E27FC236}">
                <a16:creationId xmlns:a16="http://schemas.microsoft.com/office/drawing/2014/main" id="{B98CA5AE-F2E4-4A6F-B986-89804B1EC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02E9E2D-73C2-5E31-D7D6-3B43A671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128337"/>
            <a:ext cx="5793475" cy="20433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“內心得潔淨”</a:t>
            </a:r>
            <a:br>
              <a:rPr lang="en-US" altLang="zh-CN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是彼此相愛的起點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BF49CE-7303-ACD8-7582-763A8E9AD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32" y="3031957"/>
            <a:ext cx="6721641" cy="31763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effectLst/>
                <a:latin typeface=".SF NS"/>
              </a:rPr>
              <a:t>潔淨的內心消除了愛的障礙</a:t>
            </a:r>
          </a:p>
          <a:p>
            <a:pPr>
              <a:lnSpc>
                <a:spcPct val="150000"/>
              </a:lnSpc>
            </a:pPr>
            <a:r>
              <a:rPr lang="zh-CN" altLang="en-US" sz="3600" dirty="0">
                <a:effectLst/>
                <a:latin typeface=".SF NS"/>
              </a:rPr>
              <a:t>潔淨的內心呼应了神的聖潔</a:t>
            </a:r>
          </a:p>
          <a:p>
            <a:pPr>
              <a:lnSpc>
                <a:spcPct val="150000"/>
              </a:lnSpc>
            </a:pPr>
            <a:r>
              <a:rPr lang="zh-CN" altLang="en-US" sz="3600" dirty="0">
                <a:effectLst/>
                <a:latin typeface=".SF NS"/>
              </a:rPr>
              <a:t>潔淨的內心生發出真愛</a:t>
            </a:r>
          </a:p>
          <a:p>
            <a:endParaRPr kumimoji="1" lang="zh-CN" altLang="en-US" dirty="0"/>
          </a:p>
        </p:txBody>
      </p:sp>
      <p:pic>
        <p:nvPicPr>
          <p:cNvPr id="12294" name="Picture 6" descr="琼瑶前夫近况曝光，离婚后与琼瑶互不往来- 娱乐八卦BackChina Network">
            <a:extLst>
              <a:ext uri="{FF2B5EF4-FFF2-40B4-BE49-F238E27FC236}">
                <a16:creationId xmlns:a16="http://schemas.microsoft.com/office/drawing/2014/main" id="{AB68462A-1933-D76A-295F-04B02F51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 r="1142"/>
          <a:stretch/>
        </p:blipFill>
        <p:spPr bwMode="auto">
          <a:xfrm>
            <a:off x="7612260" y="-1"/>
            <a:ext cx="4579739" cy="34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8" name="Rectangle 12307">
            <a:extLst>
              <a:ext uri="{FF2B5EF4-FFF2-40B4-BE49-F238E27FC236}">
                <a16:creationId xmlns:a16="http://schemas.microsoft.com/office/drawing/2014/main" id="{E67E3959-D0D8-49DB-A48B-CE4FC3687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12296" name="Picture 8" descr="图片">
            <a:extLst>
              <a:ext uri="{FF2B5EF4-FFF2-40B4-BE49-F238E27FC236}">
                <a16:creationId xmlns:a16="http://schemas.microsoft.com/office/drawing/2014/main" id="{B9D61DE1-79D0-7EE3-13A2-8D9987E8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r="5613" b="-1"/>
          <a:stretch/>
        </p:blipFill>
        <p:spPr bwMode="auto">
          <a:xfrm>
            <a:off x="7612260" y="3438457"/>
            <a:ext cx="457973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25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0F17958-68CD-F92F-6913-CB1AC15D7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900F8A-5BF8-E33D-C87F-52B8BEAC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58" y="247650"/>
            <a:ext cx="10379242" cy="14859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彼此相爱的持续：依赖重生的生命</a:t>
            </a:r>
            <a:endParaRPr kumimoji="1" lang="zh-CN" altLang="en-US" sz="4800" b="1" dirty="0">
              <a:latin typeface="+mn-ea"/>
              <a:ea typeface="+mn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5E193E-BF79-6A80-AE0E-13CF7B000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72126"/>
            <a:ext cx="12191999" cy="5285874"/>
          </a:xfrm>
        </p:spPr>
        <p:txBody>
          <a:bodyPr>
            <a:normAutofit fontScale="85000" lnSpcReduction="10000"/>
          </a:bodyPr>
          <a:lstStyle/>
          <a:p>
            <a:pPr lvl="1">
              <a:lnSpc>
                <a:spcPct val="150000"/>
              </a:lnSpc>
              <a:buFont typeface="Wingdings" pitchFamily="2" charset="2"/>
              <a:buChar char="l"/>
            </a:pPr>
            <a:r>
              <a:rPr kumimoji="1" lang="zh-CN" altLang="en-US" sz="3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你們既因</a:t>
            </a:r>
            <a:r>
              <a:rPr kumimoji="1" lang="zh-CN" altLang="en-US" sz="33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順從真理</a:t>
            </a:r>
            <a:r>
              <a:rPr kumimoji="1" lang="zh-CN" altLang="en-US" sz="3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zh-CN" altLang="en-US" sz="3300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潔淨了自己的心</a:t>
            </a:r>
            <a:r>
              <a:rPr kumimoji="1" lang="zh-CN" altLang="en-US" sz="330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kumimoji="1" lang="zh-CN" altLang="en-US" sz="33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（完成式动词，理由</a:t>
            </a:r>
            <a:r>
              <a:rPr kumimoji="1" lang="en-US" altLang="zh-CN" sz="33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33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）</a:t>
            </a:r>
            <a:endParaRPr kumimoji="1" lang="en-US" altLang="zh-CN" sz="33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就</a:t>
            </a:r>
            <a:r>
              <a:rPr kumimoji="1" lang="zh-CN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當從心裏彼此切實相愛</a:t>
            </a:r>
            <a:endParaRPr kumimoji="1" lang="en-US" altLang="zh-CN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l"/>
            </a:pPr>
            <a:r>
              <a:rPr kumimoji="1" lang="en-US" altLang="zh-CN" sz="3300" dirty="0">
                <a:solidFill>
                  <a:srgbClr val="00B05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3300" dirty="0">
                <a:solidFill>
                  <a:srgbClr val="00B05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因为</a:t>
            </a:r>
            <a:r>
              <a:rPr kumimoji="1" lang="en-US" altLang="zh-CN" sz="3300" dirty="0">
                <a:solidFill>
                  <a:srgbClr val="00B05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1" lang="zh-CN" altLang="en-US" sz="3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你們</a:t>
            </a:r>
            <a:r>
              <a:rPr kumimoji="1" lang="zh-CN" altLang="en-US" sz="3300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蒙了重生</a:t>
            </a:r>
            <a:r>
              <a:rPr kumimoji="1" lang="en-US" altLang="zh-CN" sz="3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kumimoji="1" lang="zh-CN" altLang="en-US" sz="3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是藉著神</a:t>
            </a:r>
            <a:r>
              <a:rPr kumimoji="1" lang="zh-CN" altLang="en-US" sz="3300" dirty="0">
                <a:solidFill>
                  <a:schemeClr val="tx1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活潑常存的道 </a:t>
            </a:r>
            <a:r>
              <a:rPr kumimoji="1" lang="zh-CN" altLang="en-US" sz="33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33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（完成式动词 理由</a:t>
            </a:r>
            <a:r>
              <a:rPr kumimoji="1" lang="en-US" altLang="zh-CN" sz="33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kumimoji="1" lang="zh-CN" altLang="en-US" sz="33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kumimoji="1" lang="en-US" altLang="zh-CN" sz="33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kumimoji="1" lang="zh-CN" altLang="en-US" sz="3200" dirty="0">
                <a:solidFill>
                  <a:schemeClr val="tx1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活潑常存的道</a:t>
            </a:r>
            <a:r>
              <a:rPr kumimoji="1" lang="zh-CN" altLang="en-US" sz="3200" i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（扩充解释理由</a:t>
            </a:r>
            <a:r>
              <a:rPr kumimoji="1" lang="en-US" altLang="zh-CN" sz="3200" i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kumimoji="1" lang="zh-CN" altLang="en-US" sz="3200" i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kumimoji="1" lang="en-US" altLang="zh-CN" sz="3200" i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3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因為凡有血氣的，盡都如草；他的美榮都像草上的花</a:t>
            </a:r>
            <a:endParaRPr kumimoji="1"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3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草必枯乾，花必凋謝；惟有主的道是永存的</a:t>
            </a:r>
            <a:endParaRPr kumimoji="1"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5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所傳給你們的福音就是這道</a:t>
            </a:r>
            <a:endParaRPr kumimoji="1"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4552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66BB61-711E-E6B1-CCB8-A266DB854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38" y="216568"/>
            <a:ext cx="9601200" cy="1269332"/>
          </a:xfrm>
        </p:spPr>
        <p:txBody>
          <a:bodyPr/>
          <a:lstStyle/>
          <a:p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彼此相愛的持續：依賴重生的生命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3C54A8-9060-1CEC-DB95-EB9331424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7537"/>
            <a:ext cx="6096000" cy="55104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切實：是一個生理學術語，意思是盡可能地拉伸肌肉。這個詞是指用盡力達到某事物最深遠的程度（路</a:t>
            </a:r>
            <a:r>
              <a:rPr lang="en-US" altLang="zh-CN" sz="28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22:44</a:t>
            </a:r>
            <a:r>
              <a:rPr lang="zh-CN" altLang="en-US" sz="28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）。</a:t>
            </a:r>
          </a:p>
          <a:p>
            <a:pPr>
              <a:lnSpc>
                <a:spcPct val="150000"/>
              </a:lnSpc>
            </a:pPr>
            <a:r>
              <a:rPr lang="zh-CN" altLang="en-US" sz="28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重生是源自神永活常存的道。關於這“道”（</a:t>
            </a:r>
            <a:r>
              <a:rPr lang="en-US" altLang="zh-CN" sz="28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logos</a:t>
            </a:r>
            <a:r>
              <a:rPr lang="zh-CN" altLang="en-US" sz="28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），神的道是永活的，能賜人生命（參詩</a:t>
            </a:r>
            <a:r>
              <a:rPr lang="en-US" altLang="zh-CN" sz="28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33:9</a:t>
            </a:r>
            <a:r>
              <a:rPr lang="zh-CN" altLang="en-US" sz="28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；賽</a:t>
            </a:r>
            <a:r>
              <a:rPr lang="en-US" altLang="zh-CN" sz="28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55:10-11</a:t>
            </a:r>
            <a:r>
              <a:rPr lang="zh-CN" altLang="en-US" sz="28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；來</a:t>
            </a:r>
            <a:r>
              <a:rPr lang="en-US" altLang="zh-CN" sz="28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4:12</a:t>
            </a:r>
            <a:r>
              <a:rPr lang="zh-CN" altLang="en-US" sz="2800" b="1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）。</a:t>
            </a:r>
          </a:p>
          <a:p>
            <a:pPr>
              <a:lnSpc>
                <a:spcPct val="150000"/>
              </a:lnSpc>
            </a:pP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0AEB63A5-898D-8F77-9546-502B0FCC2A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6515263"/>
              </p:ext>
            </p:extLst>
          </p:nvPr>
        </p:nvGraphicFramePr>
        <p:xfrm>
          <a:off x="4928938" y="1347537"/>
          <a:ext cx="7411454" cy="5293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C0D0A6BB-B734-197A-DDD2-B8494706BB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17"/>
          <a:stretch/>
        </p:blipFill>
        <p:spPr>
          <a:xfrm>
            <a:off x="5892800" y="857274"/>
            <a:ext cx="6170862" cy="60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4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5CAE1-14D8-5115-82D2-6BC4745C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2926"/>
            <a:ext cx="10210800" cy="1380624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b="1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重生的生命 </a:t>
            </a:r>
            <a:r>
              <a:rPr lang="en-US" altLang="zh-CN" sz="5400" b="1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sz="5400" b="1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彼此相愛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633B53-589A-F084-AC10-CE7A1C9DA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7" y="1892969"/>
            <a:ext cx="7988968" cy="49650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E0E0E"/>
                </a:solidFill>
                <a:effectLst/>
                <a:latin typeface=".SF NS"/>
              </a:rPr>
              <a:t>重生改變了人的本性，從利己到相愛。</a:t>
            </a: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E0E0E"/>
                </a:solidFill>
                <a:effectLst/>
                <a:latin typeface=".SF NS"/>
              </a:rPr>
              <a:t>重生使信徒與神的愛相連。</a:t>
            </a: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E0E0E"/>
                </a:solidFill>
                <a:effectLst/>
                <a:latin typeface=".SF NS"/>
              </a:rPr>
              <a:t>彼此相愛是重生生命的檢驗。</a:t>
            </a:r>
          </a:p>
          <a:p>
            <a:pPr marL="0" indent="0">
              <a:spcBef>
                <a:spcPts val="900"/>
              </a:spcBef>
              <a:buNone/>
            </a:pPr>
            <a:endParaRPr lang="zh-CN" altLang="en-US" dirty="0">
              <a:solidFill>
                <a:srgbClr val="0E0E0E"/>
              </a:solidFill>
              <a:effectLst/>
              <a:latin typeface=".SF NS"/>
            </a:endParaRPr>
          </a:p>
        </p:txBody>
      </p:sp>
      <p:pic>
        <p:nvPicPr>
          <p:cNvPr id="20482" name="Picture 2" descr="行书曹植七步诗立轴水墨纸本by Qi Gong on artnet">
            <a:extLst>
              <a:ext uri="{FF2B5EF4-FFF2-40B4-BE49-F238E27FC236}">
                <a16:creationId xmlns:a16="http://schemas.microsoft.com/office/drawing/2014/main" id="{0AA0BB12-9297-C378-22F4-CB0B8C95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699" y="3027279"/>
            <a:ext cx="5216301" cy="383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5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EC7EF8-9905-0F8F-46BB-9450ECC78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3" y="279443"/>
            <a:ext cx="5999748" cy="14859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6000" b="1" dirty="0">
                <a:latin typeface="+mn-ea"/>
                <a:ea typeface="+mn-ea"/>
              </a:rPr>
              <a:t>愛一個人好難！</a:t>
            </a:r>
          </a:p>
        </p:txBody>
      </p:sp>
      <p:pic>
        <p:nvPicPr>
          <p:cNvPr id="13314" name="Picture 2" descr="苏永康爱一个人好难卡带，磁带福茂唱片CHINESE CASSETTE | eBay">
            <a:extLst>
              <a:ext uri="{FF2B5EF4-FFF2-40B4-BE49-F238E27FC236}">
                <a16:creationId xmlns:a16="http://schemas.microsoft.com/office/drawing/2014/main" id="{2A79B6AF-EAEE-D2D5-53E4-B8553C4103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63" y="616271"/>
            <a:ext cx="2358189" cy="35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CD0CB8B-1545-B1ED-99C5-9270C006CDDA}"/>
              </a:ext>
            </a:extLst>
          </p:cNvPr>
          <p:cNvSpPr txBox="1"/>
          <p:nvPr/>
        </p:nvSpPr>
        <p:spPr>
          <a:xfrm>
            <a:off x="190501" y="1537377"/>
            <a:ext cx="9224210" cy="249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我賜給你們一條</a:t>
            </a:r>
            <a:r>
              <a:rPr kumimoji="1" lang="zh-CN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新命令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，乃是叫你們彼此相愛；</a:t>
            </a:r>
            <a:r>
              <a:rPr kumimoji="1" lang="zh-CN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我怎樣愛你們，你們也要怎樣相愛。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你們若有彼此相愛的心，眾人因此就認出</a:t>
            </a:r>
            <a:r>
              <a:rPr kumimoji="1" lang="zh-CN" altLang="en-US" sz="3200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你們是我的門徒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了。」</a:t>
            </a:r>
            <a:r>
              <a:rPr kumimoji="1"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約</a:t>
            </a:r>
            <a:r>
              <a:rPr kumimoji="1"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13:34-35 )</a:t>
            </a:r>
            <a:endParaRPr kumimoji="1"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E63D295-3C5A-CEA6-8C10-DC61CD55925B}"/>
              </a:ext>
            </a:extLst>
          </p:cNvPr>
          <p:cNvSpPr txBox="1"/>
          <p:nvPr/>
        </p:nvSpPr>
        <p:spPr>
          <a:xfrm>
            <a:off x="0" y="4162420"/>
            <a:ext cx="8305800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耶穌知道父已將萬有交在他手裏，且知道自己是從神出來的，又要歸到神那裏去，就離席站起來，脫了衣服，拿一條手巾束腰，隨後把水倒在盆裏，</a:t>
            </a:r>
            <a:r>
              <a:rPr kumimoji="1" lang="zh-CN" altLang="en-US" sz="2800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就洗門徒的腳，並用自己所束的手巾擦乾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約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13:3-5)</a:t>
            </a:r>
            <a:endParaRPr kumimoji="1"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316" name="Picture 4" descr="寇世远研经集】彼此洗脚">
            <a:extLst>
              <a:ext uri="{FF2B5EF4-FFF2-40B4-BE49-F238E27FC236}">
                <a16:creationId xmlns:a16="http://schemas.microsoft.com/office/drawing/2014/main" id="{BD2147F5-2B86-557C-0FF1-DC74AB5C2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67200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67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3D97C6-63EF-4CA6-B01D-25E2772DC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2647F56-1F67-1F0A-A4B6-5D62159C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424" y="166061"/>
            <a:ext cx="6176776" cy="796089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屬靈教訓與應用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A4A40B-EDCE-42FC-B189-AEFB4F82E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C17200-3D98-771D-2979-56E71A30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144" y="1128210"/>
            <a:ext cx="7589855" cy="5729413"/>
          </a:xfrm>
        </p:spPr>
        <p:txBody>
          <a:bodyPr>
            <a:normAutofit/>
          </a:bodyPr>
          <a:lstStyle/>
          <a:p>
            <a:pPr marL="10800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kumimoji="1"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越對十架之愛有深刻的體會，就越能彼此相愛。</a:t>
            </a:r>
          </a:p>
          <a:p>
            <a:pPr marL="10800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kumimoji="1"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kumimoji="1" lang="zh-CN" altLang="en-US" sz="3600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關係中</a:t>
            </a:r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追求和睦，寬恕並主動修復破裂的關係。</a:t>
            </a:r>
          </a:p>
          <a:p>
            <a:pPr marL="10800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kumimoji="1"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kumimoji="1" lang="zh-CN" altLang="en-US" sz="3600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信仰路程上</a:t>
            </a:r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彼此扶持，成為好的聆聽者與代禱者。</a:t>
            </a:r>
          </a:p>
          <a:p>
            <a:pPr marL="10800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kumimoji="1"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kumimoji="1" lang="zh-CN" altLang="en-US" sz="3600" dirty="0">
                <a:solidFill>
                  <a:srgbClr val="FFFF00"/>
                </a:solidFill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行動中</a:t>
            </a:r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體現關愛，盡己所能幫助有需要的人，不求</a:t>
            </a:r>
            <a:r>
              <a:rPr kumimoji="1" lang="zh-CN" altLang="en-US" sz="3600" dirty="0">
                <a:latin typeface="+mn-ea"/>
              </a:rPr>
              <a:t>回報</a:t>
            </a:r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1506" name="Picture 2" descr="聖經金句】愛，不要只在言語和舌頭上| 約翰壹書3:17-18 | 聖經經文：「凡有世上財物的，看見弟兄窮乏，卻塞住憐… | Flickr">
            <a:extLst>
              <a:ext uri="{FF2B5EF4-FFF2-40B4-BE49-F238E27FC236}">
                <a16:creationId xmlns:a16="http://schemas.microsoft.com/office/drawing/2014/main" id="{BE903671-A55F-C3CA-671C-441089015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10000" r="31989" b="23274"/>
          <a:stretch/>
        </p:blipFill>
        <p:spPr bwMode="auto">
          <a:xfrm>
            <a:off x="117341" y="846221"/>
            <a:ext cx="4256204" cy="47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72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D778B6-333A-DEE1-1DD9-48588FF5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18" y="766011"/>
            <a:ext cx="2414337" cy="1485900"/>
          </a:xfrm>
        </p:spPr>
        <p:txBody>
          <a:bodyPr>
            <a:normAutofit/>
          </a:bodyPr>
          <a:lstStyle/>
          <a:p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结语：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C7DC40CA-B43E-4600-0FE4-3662B9BBE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429000"/>
            <a:ext cx="3389710" cy="309762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0F88391-56BA-6C41-994C-C816A06126B8}"/>
              </a:ext>
            </a:extLst>
          </p:cNvPr>
          <p:cNvSpPr txBox="1"/>
          <p:nvPr/>
        </p:nvSpPr>
        <p:spPr>
          <a:xfrm>
            <a:off x="3352800" y="189267"/>
            <a:ext cx="8839200" cy="647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慈愛的天父，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在這短暫的寄居歲月中，求你潔淨我的心，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使我追求聖潔，以敬虔度日的心志，</a:t>
            </a:r>
            <a:endParaRPr lang="en-US" altLang="zh-CN" sz="2800" dirty="0">
              <a:solidFill>
                <a:srgbClr val="0E0E0E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活出榮耀你的生命樣式。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E0E0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保守</a:t>
            </a:r>
            <a:r>
              <a:rPr lang="zh-CN" altLang="en-US" sz="28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我時刻預備，警醒等候，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在每一天的生活中忠心耕耘，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以彼此相愛與寬恕他人來回應你的愛。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求你賜下力量，使我勝過試探誘惑，堅定信仰，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直到歡然進入你永恆國度的那日。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奉主耶穌基督的名禱告，阿們！</a:t>
            </a:r>
          </a:p>
        </p:txBody>
      </p:sp>
    </p:spTree>
    <p:extLst>
      <p:ext uri="{BB962C8B-B14F-4D97-AF65-F5344CB8AC3E}">
        <p14:creationId xmlns:p14="http://schemas.microsoft.com/office/powerpoint/2010/main" val="238075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1963BF-7AC4-2C56-60FC-ADBACDCE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33" y="0"/>
            <a:ext cx="10499835" cy="204541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彼得前書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全書大綱：</a:t>
            </a:r>
            <a:r>
              <a:rPr kumimoji="1"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戰勝逆境的能力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5C7014-15B8-2434-129E-DC9E6D3ED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045416"/>
            <a:ext cx="5674934" cy="48125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3200" b="1" dirty="0">
                <a:latin typeface="+mn-ea"/>
              </a:rPr>
              <a:t>立於救恩之根基  </a:t>
            </a:r>
            <a:r>
              <a:rPr kumimoji="1" lang="en-US" altLang="zh-CN" sz="3200" b="1" dirty="0">
                <a:latin typeface="+mn-ea"/>
              </a:rPr>
              <a:t>1</a:t>
            </a:r>
            <a:r>
              <a:rPr kumimoji="1" lang="zh-CN" altLang="en-US" sz="3200" b="1" dirty="0">
                <a:latin typeface="+mn-ea"/>
              </a:rPr>
              <a:t>章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3200" b="1" dirty="0">
                <a:latin typeface="+mn-ea"/>
              </a:rPr>
              <a:t>守護尊貴之身份  </a:t>
            </a:r>
            <a:r>
              <a:rPr kumimoji="1" lang="en-US" altLang="zh-CN" sz="3200" b="1" dirty="0">
                <a:latin typeface="+mn-ea"/>
              </a:rPr>
              <a:t>2:1-10</a:t>
            </a:r>
            <a:endParaRPr kumimoji="1" lang="zh-CN" altLang="en-US" sz="3200" b="1" dirty="0">
              <a:latin typeface="+mn-ea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3200" b="1" dirty="0">
                <a:latin typeface="+mn-ea"/>
              </a:rPr>
              <a:t>活現美好之品行  </a:t>
            </a:r>
            <a:r>
              <a:rPr kumimoji="1" lang="en-US" altLang="zh-CN" sz="3200" b="1" dirty="0">
                <a:latin typeface="+mn-ea"/>
              </a:rPr>
              <a:t>2:11-3:12</a:t>
            </a:r>
            <a:endParaRPr kumimoji="1" lang="zh-CN" altLang="en-US" sz="3200" b="1" dirty="0">
              <a:latin typeface="+mn-ea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3200" b="1" dirty="0">
                <a:latin typeface="+mn-ea"/>
              </a:rPr>
              <a:t>常備吃苦之心志  </a:t>
            </a:r>
            <a:r>
              <a:rPr kumimoji="1" lang="en-US" altLang="zh-CN" sz="3200" b="1" dirty="0">
                <a:latin typeface="+mn-ea"/>
              </a:rPr>
              <a:t>3:13-4</a:t>
            </a:r>
            <a:r>
              <a:rPr kumimoji="1" lang="zh-CN" altLang="en-US" sz="3200" b="1" dirty="0">
                <a:latin typeface="+mn-ea"/>
              </a:rPr>
              <a:t>章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3200" b="1" dirty="0">
                <a:latin typeface="+mn-ea"/>
              </a:rPr>
              <a:t>珍重彼此之勉勵  </a:t>
            </a:r>
            <a:r>
              <a:rPr kumimoji="1" lang="en-US" altLang="zh-CN" sz="3200" b="1" dirty="0">
                <a:latin typeface="+mn-ea"/>
              </a:rPr>
              <a:t>5</a:t>
            </a:r>
            <a:r>
              <a:rPr kumimoji="1" lang="zh-CN" altLang="en-US" sz="3200" b="1" dirty="0">
                <a:latin typeface="+mn-ea"/>
              </a:rPr>
              <a:t>章</a:t>
            </a:r>
          </a:p>
        </p:txBody>
      </p:sp>
      <p:pic>
        <p:nvPicPr>
          <p:cNvPr id="2050" name="Picture 2" descr="尼祿的末日——火燒羅馬之後(圖) -火災- 塔西佗- 人民公敵- - 博談- 二大爺- 看中國網- (移動版)">
            <a:extLst>
              <a:ext uri="{FF2B5EF4-FFF2-40B4-BE49-F238E27FC236}">
                <a16:creationId xmlns:a16="http://schemas.microsoft.com/office/drawing/2014/main" id="{CA6A5226-FD5E-F0B3-E745-C22CF06A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4935" y="2045416"/>
            <a:ext cx="6517065" cy="424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105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2624" y="327134"/>
            <a:ext cx="10532879" cy="14859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7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聖徒的體統（</a:t>
            </a:r>
            <a:r>
              <a:rPr kumimoji="1" lang="en-US" altLang="zh-CN" sz="7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zh-CN" altLang="en-US" sz="7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5572" y="1813034"/>
            <a:ext cx="10963804" cy="447734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4000" b="1" dirty="0">
                <a:solidFill>
                  <a:schemeClr val="bg1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一</a:t>
            </a:r>
            <a:r>
              <a:rPr lang="zh-CN" altLang="en-US" sz="4000" b="1" dirty="0">
                <a:solidFill>
                  <a:schemeClr val="bg1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lang="zh-TW" altLang="en-US" sz="4000" b="1" dirty="0">
                <a:solidFill>
                  <a:schemeClr val="bg1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迎候主來  </a:t>
            </a:r>
            <a:r>
              <a:rPr lang="en-US" altLang="zh-TW" sz="4000" b="1" dirty="0">
                <a:solidFill>
                  <a:schemeClr val="bg1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13</a:t>
            </a:r>
            <a:r>
              <a:rPr lang="zh-TW" altLang="en-US" sz="4000" b="1" dirty="0">
                <a:solidFill>
                  <a:schemeClr val="bg1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節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4000" b="1" dirty="0">
                <a:solidFill>
                  <a:schemeClr val="bg1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二</a:t>
            </a:r>
            <a:r>
              <a:rPr lang="zh-CN" altLang="en-US" sz="4000" b="1" dirty="0">
                <a:solidFill>
                  <a:schemeClr val="bg1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lang="zh-TW" altLang="en-US" sz="4000" b="1" dirty="0">
                <a:solidFill>
                  <a:schemeClr val="bg1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追求聖潔 </a:t>
            </a:r>
            <a:r>
              <a:rPr lang="en-US" altLang="zh-TW" sz="4000" b="1" dirty="0">
                <a:solidFill>
                  <a:schemeClr val="bg1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14-16</a:t>
            </a:r>
            <a:r>
              <a:rPr lang="zh-TW" altLang="en-US" sz="4000" b="1" dirty="0">
                <a:solidFill>
                  <a:schemeClr val="bg1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節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48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三</a:t>
            </a:r>
            <a:r>
              <a:rPr lang="zh-CN" altLang="en-US" sz="48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lang="zh-TW" altLang="en-US" sz="48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敬虔度日</a:t>
            </a:r>
            <a:r>
              <a:rPr lang="en-US" altLang="zh-TW" sz="48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17-21</a:t>
            </a:r>
            <a:r>
              <a:rPr lang="zh-TW" altLang="en-US" sz="48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節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48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四</a:t>
            </a:r>
            <a:r>
              <a:rPr lang="zh-CN" altLang="en-US" sz="48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lang="zh-TW" altLang="en-US" sz="48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彼此相愛 </a:t>
            </a:r>
            <a:r>
              <a:rPr lang="en-US" altLang="zh-TW" sz="48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22-25 </a:t>
            </a:r>
            <a:r>
              <a:rPr lang="zh-TW" altLang="en-US" sz="48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節</a:t>
            </a:r>
            <a:endParaRPr lang="zh-TW" altLang="en-US" sz="4000" b="1" dirty="0">
              <a:solidFill>
                <a:schemeClr val="tx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710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A2B16-6299-CB56-4EB7-D9FBD981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67" y="220579"/>
            <a:ext cx="10291011" cy="14859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三、敬虔度日 </a:t>
            </a:r>
            <a:r>
              <a:rPr lang="zh-CN" altLang="en-US" sz="54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（</a:t>
            </a:r>
            <a:r>
              <a:rPr lang="en-US" altLang="zh-TW" sz="54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17-21</a:t>
            </a:r>
            <a:r>
              <a:rPr lang="zh-TW" altLang="en-US" sz="54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節</a:t>
            </a:r>
            <a:r>
              <a:rPr lang="zh-CN" altLang="en-US" sz="5400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）</a:t>
            </a:r>
            <a:endParaRPr lang="zh-TW" altLang="en-US" sz="5400" b="1" dirty="0">
              <a:solidFill>
                <a:schemeClr val="tx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5478EA-B3EB-C54A-1462-55CF1319E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7" y="1347537"/>
            <a:ext cx="11903242" cy="551046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kumimoji="1" lang="zh-CN" altLang="en-US" sz="3200" dirty="0">
                <a:latin typeface="+mn-ea"/>
              </a:rPr>
              <a:t>你們既稱那不偏待人、按各人行為審判人的主為父，就當</a:t>
            </a:r>
            <a:r>
              <a:rPr kumimoji="1" lang="zh-CN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+mn-ea"/>
              </a:rPr>
              <a:t>存敬畏的心度你們在世寄居的日子</a:t>
            </a:r>
            <a:r>
              <a:rPr kumimoji="1" lang="zh-CN" altLang="en-US" sz="3200" dirty="0">
                <a:latin typeface="+mn-ea"/>
              </a:rPr>
              <a:t>，</a:t>
            </a:r>
            <a:r>
              <a:rPr kumimoji="1" lang="zh-CN" altLang="en-US" sz="3200" b="1" u="sng" dirty="0">
                <a:highlight>
                  <a:srgbClr val="00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（因为）</a:t>
            </a:r>
            <a:r>
              <a:rPr kumimoji="1" lang="zh-CN" altLang="en-US" sz="3200" dirty="0">
                <a:latin typeface="+mn-ea"/>
              </a:rPr>
              <a:t>知道你們得贖，脫去你們祖宗所傳流虛妄的行為，不是憑著能壞的金銀等物，乃是憑著</a:t>
            </a:r>
            <a:r>
              <a:rPr kumimoji="1" lang="zh-CN" altLang="en-US" sz="3200" dirty="0">
                <a:highlight>
                  <a:srgbClr val="FFFF00"/>
                </a:highlight>
                <a:latin typeface="+mn-ea"/>
              </a:rPr>
              <a:t>基督的寶血</a:t>
            </a:r>
            <a:r>
              <a:rPr kumimoji="1" lang="zh-CN" altLang="en-US" sz="3200" dirty="0">
                <a:latin typeface="+mn-ea"/>
              </a:rPr>
              <a:t>，如同無瑕疵、無玷污的羔羊之血。基督在創世以前是</a:t>
            </a:r>
            <a:r>
              <a:rPr kumimoji="1" lang="zh-CN" altLang="en-US" sz="3200" dirty="0">
                <a:highlight>
                  <a:srgbClr val="FFFF00"/>
                </a:highlight>
                <a:latin typeface="+mn-ea"/>
              </a:rPr>
              <a:t>預先</a:t>
            </a:r>
            <a:r>
              <a:rPr kumimoji="1" lang="zh-CN" altLang="en-US" sz="3200" dirty="0">
                <a:latin typeface="+mn-ea"/>
              </a:rPr>
              <a:t>被神知道的，卻在這末世才為你們</a:t>
            </a:r>
            <a:r>
              <a:rPr kumimoji="1" lang="zh-CN" altLang="en-US" sz="3200" dirty="0">
                <a:highlight>
                  <a:srgbClr val="FFFF00"/>
                </a:highlight>
                <a:latin typeface="+mn-ea"/>
              </a:rPr>
              <a:t>顯現</a:t>
            </a:r>
            <a:r>
              <a:rPr kumimoji="1" lang="zh-CN" altLang="en-US" sz="3200" dirty="0">
                <a:latin typeface="+mn-ea"/>
              </a:rPr>
              <a:t>。你們也因著他，信那叫他從</a:t>
            </a:r>
            <a:r>
              <a:rPr kumimoji="1" lang="zh-CN" altLang="en-US" sz="3200" dirty="0">
                <a:highlight>
                  <a:srgbClr val="FFFF00"/>
                </a:highlight>
                <a:latin typeface="+mn-ea"/>
              </a:rPr>
              <a:t>死裏復活</a:t>
            </a:r>
            <a:r>
              <a:rPr kumimoji="1" lang="zh-CN" altLang="en-US" sz="3200" dirty="0">
                <a:latin typeface="+mn-ea"/>
              </a:rPr>
              <a:t>、又</a:t>
            </a:r>
            <a:r>
              <a:rPr kumimoji="1" lang="zh-CN" altLang="en-US" sz="3200" dirty="0">
                <a:highlight>
                  <a:srgbClr val="FFFF00"/>
                </a:highlight>
                <a:latin typeface="+mn-ea"/>
              </a:rPr>
              <a:t>給他榮耀</a:t>
            </a:r>
            <a:r>
              <a:rPr kumimoji="1" lang="zh-CN" altLang="en-US" sz="3200" dirty="0">
                <a:latin typeface="+mn-ea"/>
              </a:rPr>
              <a:t>的神，叫你們的信心和盼望都</a:t>
            </a:r>
            <a:r>
              <a:rPr kumimoji="1" lang="zh-CN" altLang="en-US" sz="3200" dirty="0">
                <a:highlight>
                  <a:srgbClr val="FFFF00"/>
                </a:highlight>
                <a:latin typeface="+mn-ea"/>
              </a:rPr>
              <a:t>在於神</a:t>
            </a:r>
            <a:r>
              <a:rPr kumimoji="1" lang="zh-CN" altLang="en-US" sz="3200" dirty="0">
                <a:latin typeface="+mn-ea"/>
              </a:rPr>
              <a:t>。</a:t>
            </a:r>
            <a:r>
              <a:rPr kumimoji="1" lang="en-US" altLang="zh-CN" sz="3200" dirty="0">
                <a:latin typeface="+mn-ea"/>
              </a:rPr>
              <a:t>(</a:t>
            </a:r>
            <a:r>
              <a:rPr kumimoji="1" lang="zh-CN" altLang="en-US" sz="3200" dirty="0">
                <a:latin typeface="+mn-ea"/>
              </a:rPr>
              <a:t>彼得前書 </a:t>
            </a:r>
            <a:r>
              <a:rPr kumimoji="1" lang="en-US" altLang="zh-CN" sz="3200" dirty="0">
                <a:latin typeface="+mn-ea"/>
              </a:rPr>
              <a:t>1:17-21)</a:t>
            </a:r>
            <a:endParaRPr kumimoji="1" lang="zh-CN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023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025F9-FB9D-34D0-0C38-BFF87517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0632"/>
            <a:ext cx="9601200" cy="83419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本段结构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（复合句）</a:t>
            </a:r>
            <a:endParaRPr kumimoji="1" lang="zh-CN" altLang="en-US" sz="5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D8FB9A-5940-1C92-37B5-AF3DDDBF8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7537"/>
            <a:ext cx="12192000" cy="56307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3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你們</a:t>
            </a:r>
            <a:r>
              <a:rPr kumimoji="1" lang="en-US" altLang="zh-CN" sz="3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kumimoji="1" lang="zh-CN" altLang="en-US" sz="3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就當</a:t>
            </a:r>
            <a:r>
              <a:rPr kumimoji="1" lang="zh-CN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存敬畏的心度</a:t>
            </a:r>
            <a:r>
              <a:rPr kumimoji="1" lang="zh-CN" altLang="en-US" sz="3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你們在世寄居的日子</a:t>
            </a:r>
            <a:r>
              <a:rPr kumimoji="1" lang="zh-CN" altLang="en-US" sz="36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kumimoji="1" lang="zh-CN" altLang="en-US" sz="3600" dirty="0">
                <a:solidFill>
                  <a:srgbClr val="FFC000"/>
                </a:solidFill>
                <a:highlight>
                  <a:srgbClr val="0000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命令</a:t>
            </a:r>
            <a:r>
              <a:rPr kumimoji="1" lang="zh-CN" altLang="en-US" sz="36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kumimoji="1" lang="en-US" altLang="zh-CN" sz="36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u"/>
            </a:pPr>
            <a:r>
              <a:rPr kumimoji="1" lang="zh-CN" altLang="en-US" sz="3200" b="1" u="sng" dirty="0">
                <a:highlight>
                  <a:srgbClr val="00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（因为）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知道你們</a:t>
            </a:r>
            <a:r>
              <a:rPr kumimoji="1" lang="zh-CN" altLang="en-US" sz="3200" dirty="0">
                <a:solidFill>
                  <a:srgbClr val="FFFF00"/>
                </a:solidFill>
                <a:highlight>
                  <a:srgbClr val="FF00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得贖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乃是</a:t>
            </a:r>
            <a:r>
              <a:rPr kumimoji="1" lang="zh-CN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憑著</a:t>
            </a:r>
            <a:r>
              <a:rPr kumimoji="1" lang="zh-CN" altLang="en-US" sz="3200" dirty="0">
                <a:solidFill>
                  <a:srgbClr val="FFFF00"/>
                </a:solidFill>
                <a:highlight>
                  <a:srgbClr val="FF00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基督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的寶血</a:t>
            </a:r>
            <a:r>
              <a:rPr kumimoji="1"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kumimoji="1" lang="zh-CN" altLang="en-US" sz="3200" i="0" dirty="0"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kumimoji="1" lang="zh-CN" altLang="en-US" sz="3200" i="0" dirty="0">
                <a:solidFill>
                  <a:srgbClr val="FFC000"/>
                </a:solidFill>
                <a:highlight>
                  <a:srgbClr val="0000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原因</a:t>
            </a:r>
            <a:r>
              <a:rPr kumimoji="1" lang="zh-CN" altLang="en-US" sz="3200" i="0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kumimoji="1" lang="en-US" altLang="zh-CN" sz="3200" i="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4">
              <a:lnSpc>
                <a:spcPct val="150000"/>
              </a:lnSpc>
              <a:buFont typeface="Wingdings" pitchFamily="2" charset="2"/>
              <a:buChar char="l"/>
            </a:pPr>
            <a:r>
              <a:rPr kumimoji="1" lang="zh-CN" altLang="en-US" sz="3000" dirty="0">
                <a:solidFill>
                  <a:srgbClr val="FFFF00"/>
                </a:solidFill>
                <a:highlight>
                  <a:srgbClr val="FF00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基督 </a:t>
            </a:r>
            <a:r>
              <a:rPr kumimoji="1" lang="zh-CN" altLang="en-US" sz="3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kumimoji="1" lang="zh-CN" altLang="en-US" sz="3000" dirty="0">
                <a:solidFill>
                  <a:srgbClr val="FFC000"/>
                </a:solidFill>
                <a:highlight>
                  <a:srgbClr val="0000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扩充说明原因</a:t>
            </a:r>
            <a:r>
              <a:rPr kumimoji="1" lang="zh-CN" altLang="en-US" sz="3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kumimoji="1" lang="en-US" altLang="zh-CN" sz="30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6">
              <a:lnSpc>
                <a:spcPct val="150000"/>
              </a:lnSpc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在創世以前是</a:t>
            </a: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預先被神知道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6">
              <a:lnSpc>
                <a:spcPct val="150000"/>
              </a:lnSpc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在這末世才</a:t>
            </a: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為你們顯現</a:t>
            </a:r>
            <a:endParaRPr kumimoji="1" lang="en-US" altLang="zh-CN" sz="28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6">
              <a:lnSpc>
                <a:spcPct val="150000"/>
              </a:lnSpc>
            </a:pP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因著他</a:t>
            </a:r>
            <a:r>
              <a:rPr kumimoji="1" lang="zh-CN" altLang="en-US" sz="2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，信那叫他</a:t>
            </a: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從死裏復活</a:t>
            </a:r>
            <a:r>
              <a:rPr kumimoji="1" lang="zh-CN" altLang="en-US" sz="2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、又</a:t>
            </a: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給他榮耀</a:t>
            </a:r>
            <a:r>
              <a:rPr kumimoji="1" lang="zh-CN" altLang="en-US" sz="2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的神</a:t>
            </a:r>
            <a:endParaRPr kumimoji="1" lang="en-US" altLang="zh-CN" sz="28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叫你們的信心和盼望都</a:t>
            </a:r>
            <a:r>
              <a:rPr kumimoji="1" lang="zh-CN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在於神</a:t>
            </a:r>
            <a:r>
              <a:rPr kumimoji="1" lang="zh-CN" altLang="en-US" sz="2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787EE0A-A4FA-2FAB-8270-00E65692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5" y="68615"/>
            <a:ext cx="12089591" cy="67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71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48B8D1-C3F0-5618-0413-4FB9F5A54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9" name="Rectangle 924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64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51" name="Rectangle 925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表格&#10;&#10;描述已自动生成">
            <a:extLst>
              <a:ext uri="{FF2B5EF4-FFF2-40B4-BE49-F238E27FC236}">
                <a16:creationId xmlns:a16="http://schemas.microsoft.com/office/drawing/2014/main" id="{92463F33-C455-90F3-E898-F8A6084D2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68" y="643467"/>
            <a:ext cx="2104305" cy="2475653"/>
          </a:xfrm>
          <a:prstGeom prst="rect">
            <a:avLst/>
          </a:prstGeom>
        </p:spPr>
      </p:pic>
      <p:sp>
        <p:nvSpPr>
          <p:cNvPr id="9253" name="Rectangle 925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B45A0F9-49F6-0043-DAD2-C5D339C1E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850" y="650497"/>
            <a:ext cx="2758238" cy="2468623"/>
          </a:xfrm>
          <a:prstGeom prst="rect">
            <a:avLst/>
          </a:prstGeom>
        </p:spPr>
      </p:pic>
      <p:sp>
        <p:nvSpPr>
          <p:cNvPr id="9255" name="Rectangle 9254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Magazines - 厚黑学- Merrimack Valley Library Consortium - OverDrive">
            <a:extLst>
              <a:ext uri="{FF2B5EF4-FFF2-40B4-BE49-F238E27FC236}">
                <a16:creationId xmlns:a16="http://schemas.microsoft.com/office/drawing/2014/main" id="{5A493AF5-27AE-01B2-04DD-3CD031C92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8159" y="3748194"/>
            <a:ext cx="1853723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57" name="Rectangle 9256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鬼谷子大全集| 誠品線上">
            <a:extLst>
              <a:ext uri="{FF2B5EF4-FFF2-40B4-BE49-F238E27FC236}">
                <a16:creationId xmlns:a16="http://schemas.microsoft.com/office/drawing/2014/main" id="{BABC299B-0701-891F-766A-B1E02FD58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676" y="1104200"/>
            <a:ext cx="3252903" cy="466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59" name="Rectangle 9258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笑里藏刀图片- 抖音">
            <a:extLst>
              <a:ext uri="{FF2B5EF4-FFF2-40B4-BE49-F238E27FC236}">
                <a16:creationId xmlns:a16="http://schemas.microsoft.com/office/drawing/2014/main" id="{A542C438-F392-45DD-6504-E8C26EA87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3966926"/>
            <a:ext cx="3252903" cy="20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9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E6A7E0-FD5B-3053-45FE-8918F7B41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98521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zh-CN" altLang="en-US" sz="6000" b="1" dirty="0">
                <a:solidFill>
                  <a:srgbClr val="0E0E0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“敬虔度日”的定義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43DF56-E8BF-15AA-514C-21424FFA7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3368"/>
            <a:ext cx="12063663" cy="5574632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zh-CN" altLang="en-US" sz="3200" dirty="0">
                <a:solidFill>
                  <a:srgbClr val="0E0E0E"/>
                </a:solidFill>
                <a:effectLst/>
                <a:latin typeface=".SF NS"/>
              </a:rPr>
              <a:t>敬虔度日：</a:t>
            </a:r>
            <a:r>
              <a:rPr lang="zh-CN" altLang="en-US" sz="3200" b="1" dirty="0">
                <a:solidFill>
                  <a:srgbClr val="0E0E0E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指信徒因信靠基督，在信仰生活與日常生活中以神為中心，活出符合聖經教導的樣式，體現其作為神兒女的身份，履行基督門徒的角色，完成神托付的使命，同時在與世界的互動中彰顯神的榮耀。</a:t>
            </a:r>
          </a:p>
          <a:p>
            <a:pPr marL="0" indent="0" algn="ctr">
              <a:buNone/>
            </a:pP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基督信仰，以神為中心，</a:t>
            </a:r>
            <a:endParaRPr kumimoji="1"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>
              <a:buNone/>
            </a:pP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身份，角色，使命，</a:t>
            </a:r>
            <a:endParaRPr kumimoji="1"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>
              <a:buNone/>
            </a:pP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互動，彰顯。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83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927C7CA-1573-A0CD-9711-D79CF3D72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177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49705"/>
      </p:ext>
    </p:extLst>
  </p:cSld>
  <p:clrMapOvr>
    <a:masterClrMapping/>
  </p:clrMapOvr>
</p:sld>
</file>

<file path=ppt/theme/theme1.xml><?xml version="1.0" encoding="utf-8"?>
<a:theme xmlns:a="http://schemas.openxmlformats.org/drawingml/2006/main" name="剪切">
  <a:themeElements>
    <a:clrScheme name="剪切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剪切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11074</TotalTime>
  <Words>5814</Words>
  <Application>Microsoft Macintosh PowerPoint</Application>
  <PresentationFormat>宽屏</PresentationFormat>
  <Paragraphs>292</Paragraphs>
  <Slides>29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-apple-system</vt:lpstr>
      <vt:lpstr>.SF NS</vt:lpstr>
      <vt:lpstr>DengXian</vt:lpstr>
      <vt:lpstr>KaiTi</vt:lpstr>
      <vt:lpstr>宋体</vt:lpstr>
      <vt:lpstr>微软简标宋</vt:lpstr>
      <vt:lpstr>Microsoft YaHei</vt:lpstr>
      <vt:lpstr>classic grotesque w01</vt:lpstr>
      <vt:lpstr>system-ui</vt:lpstr>
      <vt:lpstr>Arial</vt:lpstr>
      <vt:lpstr>Consolas</vt:lpstr>
      <vt:lpstr>Franklin Gothic Book</vt:lpstr>
      <vt:lpstr>Times New Roman</vt:lpstr>
      <vt:lpstr>Verdana</vt:lpstr>
      <vt:lpstr>Wingdings</vt:lpstr>
      <vt:lpstr>剪切</vt:lpstr>
      <vt:lpstr>聖徒的體統（2）</vt:lpstr>
      <vt:lpstr>PowerPoint 演示文稿</vt:lpstr>
      <vt:lpstr>《彼得前書》全書大綱：戰勝逆境的能力</vt:lpstr>
      <vt:lpstr>聖徒的體統（2）</vt:lpstr>
      <vt:lpstr>三、敬虔度日 （17-21節）</vt:lpstr>
      <vt:lpstr>本段结构（复合句）</vt:lpstr>
      <vt:lpstr>PowerPoint 演示文稿</vt:lpstr>
      <vt:lpstr>“敬虔度日”的定義</vt:lpstr>
      <vt:lpstr>PowerPoint 演示文稿</vt:lpstr>
      <vt:lpstr>敬虔度日的挑戰： 彼得的處境</vt:lpstr>
      <vt:lpstr>1.要敬虔度日，因神會審判</vt:lpstr>
      <vt:lpstr>PowerPoint 演示文稿</vt:lpstr>
      <vt:lpstr>敬畏神 與 道德綁架 的對比</vt:lpstr>
      <vt:lpstr>耶稣说：“你们必晓得真理，真理必叫你们得以自由。” 约8:32</vt:lpstr>
      <vt:lpstr>2. 要敬虔度日，因已蒙救赎</vt:lpstr>
      <vt:lpstr>“濃縮的基督論”與 敬虔度日</vt:lpstr>
      <vt:lpstr>PowerPoint 演示文稿</vt:lpstr>
      <vt:lpstr>屬靈教訓与应用</vt:lpstr>
      <vt:lpstr>四、彼此相愛  22-25 節</vt:lpstr>
      <vt:lpstr>谁是真猶太人？</vt:lpstr>
      <vt:lpstr>本段结构（双重原因）</vt:lpstr>
      <vt:lpstr>1. 彼此相愛的起點：內心已得潔淨</vt:lpstr>
      <vt:lpstr>“內心得潔淨” 是彼此相愛的起點</vt:lpstr>
      <vt:lpstr>2.彼此相爱的持续：依赖重生的生命</vt:lpstr>
      <vt:lpstr>2.彼此相愛的持續：依賴重生的生命</vt:lpstr>
      <vt:lpstr>重生的生命 &amp; 彼此相愛</vt:lpstr>
      <vt:lpstr>愛一個人好難！</vt:lpstr>
      <vt:lpstr>屬靈教訓與應用</vt:lpstr>
      <vt:lpstr>结语：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Microsoft Office 用户</dc:creator>
  <cp:keywords/>
  <dc:description/>
  <cp:lastModifiedBy>Victor</cp:lastModifiedBy>
  <cp:revision>406</cp:revision>
  <dcterms:created xsi:type="dcterms:W3CDTF">2019-03-18T11:51:09Z</dcterms:created>
  <dcterms:modified xsi:type="dcterms:W3CDTF">2024-12-15T02:49:37Z</dcterms:modified>
  <cp:category/>
</cp:coreProperties>
</file>