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09" r:id="rId3"/>
    <p:sldId id="258" r:id="rId4"/>
    <p:sldId id="271" r:id="rId5"/>
    <p:sldId id="318" r:id="rId6"/>
    <p:sldId id="275" r:id="rId7"/>
    <p:sldId id="315" r:id="rId8"/>
    <p:sldId id="272" r:id="rId9"/>
    <p:sldId id="273" r:id="rId10"/>
    <p:sldId id="286" r:id="rId11"/>
    <p:sldId id="278" r:id="rId12"/>
    <p:sldId id="320" r:id="rId13"/>
    <p:sldId id="330" r:id="rId14"/>
    <p:sldId id="314" r:id="rId15"/>
    <p:sldId id="319" r:id="rId16"/>
    <p:sldId id="287" r:id="rId17"/>
    <p:sldId id="288" r:id="rId18"/>
    <p:sldId id="289" r:id="rId19"/>
    <p:sldId id="290" r:id="rId20"/>
    <p:sldId id="292" r:id="rId21"/>
    <p:sldId id="285" r:id="rId22"/>
    <p:sldId id="331" r:id="rId23"/>
    <p:sldId id="261" r:id="rId24"/>
    <p:sldId id="291" r:id="rId25"/>
    <p:sldId id="323" r:id="rId26"/>
    <p:sldId id="324" r:id="rId27"/>
    <p:sldId id="325" r:id="rId28"/>
    <p:sldId id="295" r:id="rId29"/>
    <p:sldId id="296" r:id="rId30"/>
    <p:sldId id="297" r:id="rId31"/>
    <p:sldId id="298" r:id="rId32"/>
    <p:sldId id="302" r:id="rId33"/>
    <p:sldId id="322" r:id="rId34"/>
    <p:sldId id="311" r:id="rId35"/>
    <p:sldId id="304" r:id="rId36"/>
    <p:sldId id="328" r:id="rId37"/>
    <p:sldId id="293" r:id="rId38"/>
    <p:sldId id="277" r:id="rId39"/>
    <p:sldId id="326" r:id="rId40"/>
    <p:sldId id="310" r:id="rId41"/>
    <p:sldId id="317" r:id="rId42"/>
    <p:sldId id="329" r:id="rId43"/>
    <p:sldId id="316" r:id="rId44"/>
    <p:sldId id="327" r:id="rId45"/>
    <p:sldId id="283"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0"/>
    <p:restoredTop sz="84264"/>
  </p:normalViewPr>
  <p:slideViewPr>
    <p:cSldViewPr showGuides="1">
      <p:cViewPr varScale="1">
        <p:scale>
          <a:sx n="88" d="100"/>
          <a:sy n="88" d="100"/>
        </p:scale>
        <p:origin x="1904" y="1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196C50-66E1-4821-9829-4AB150DD4BB4}" type="datetimeFigureOut">
              <a:rPr lang="zh-CN" altLang="en-US" smtClean="0"/>
              <a:t>2024/5/16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62F1BF-DBB5-474F-A833-79CB612916C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zh.wikipedia.org/wiki/%E8%A1%9B%E7%90%86%E5%AE%9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xaos.github.io/topics/humanism/manifesto3.html#fn.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Julian_Huxley" TargetMode="External"/><Relationship Id="rId13" Type="http://schemas.openxmlformats.org/officeDocument/2006/relationships/hyperlink" Target="https://en.wikipedia.org/wiki/Charles_Francis_Potter#cite_note-3" TargetMode="External"/><Relationship Id="rId3" Type="http://schemas.openxmlformats.org/officeDocument/2006/relationships/hyperlink" Target="https://en.wikipedia.org/wiki/Fourth_Universalist_Society_in_the_City_of_New_York" TargetMode="External"/><Relationship Id="rId7" Type="http://schemas.openxmlformats.org/officeDocument/2006/relationships/hyperlink" Target="https://en.wikipedia.org/wiki/First_Humanist_Society_of_New_York" TargetMode="External"/><Relationship Id="rId12" Type="http://schemas.openxmlformats.org/officeDocument/2006/relationships/hyperlink" Target="https://en.wikipedia.org/wiki/Humanist_Manifesto"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Upper_West_Side" TargetMode="External"/><Relationship Id="rId11" Type="http://schemas.openxmlformats.org/officeDocument/2006/relationships/hyperlink" Target="https://en.wikipedia.org/wiki/Thomas_Mann" TargetMode="External"/><Relationship Id="rId5" Type="http://schemas.openxmlformats.org/officeDocument/2006/relationships/hyperlink" Target="https://en.wikipedia.org/wiki/Manhattan" TargetMode="External"/><Relationship Id="rId10" Type="http://schemas.openxmlformats.org/officeDocument/2006/relationships/hyperlink" Target="https://en.wikipedia.org/wiki/Albert_Einstein" TargetMode="External"/><Relationship Id="rId4" Type="http://schemas.openxmlformats.org/officeDocument/2006/relationships/hyperlink" Target="https://en.wikipedia.org/wiki/Universalist" TargetMode="External"/><Relationship Id="rId9" Type="http://schemas.openxmlformats.org/officeDocument/2006/relationships/hyperlink" Target="https://en.wikipedia.org/wiki/John_Dewe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zh.wikipedia.org/wiki/%E8%AB%BE%E8%B2%9D%E7%88%BE%E7%8D%8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2017.5.14</a:t>
            </a:r>
            <a:r>
              <a:rPr lang="zh-CN" altLang="en-US" dirty="0"/>
              <a:t>於安華橋</a:t>
            </a:r>
          </a:p>
        </p:txBody>
      </p:sp>
      <p:sp>
        <p:nvSpPr>
          <p:cNvPr id="4" name="灯片编号占位符 3"/>
          <p:cNvSpPr>
            <a:spLocks noGrp="1"/>
          </p:cNvSpPr>
          <p:nvPr>
            <p:ph type="sldNum" sz="quarter" idx="10"/>
          </p:nvPr>
        </p:nvSpPr>
        <p:spPr/>
        <p:txBody>
          <a:bodyPr/>
          <a:lstStyle/>
          <a:p>
            <a:fld id="{6E62F1BF-DBB5-474F-A833-79CB612916C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dirty="0">
                <a:latin typeface="微软雅黑" charset="-122"/>
                <a:ea typeface="微软雅黑" charset="-122"/>
              </a:rPr>
              <a:t>兒子偷媽媽的錢本身是罪，應該向神認罪</a:t>
            </a:r>
            <a:r>
              <a:rPr lang="zh-CN" altLang="en-US" sz="1200" b="1" dirty="0">
                <a:latin typeface="微软雅黑" charset="-122"/>
                <a:ea typeface="微软雅黑" charset="-122"/>
              </a:rPr>
              <a:t>向人道歉。母親卻</a:t>
            </a:r>
            <a:r>
              <a:rPr lang="zh-CN" altLang="zh-CN" sz="1200" b="1" dirty="0">
                <a:latin typeface="微软雅黑" charset="-122"/>
                <a:ea typeface="微软雅黑" charset="-122"/>
              </a:rPr>
              <a:t>用</a:t>
            </a:r>
            <a:r>
              <a:rPr lang="zh-CN" altLang="en-US" sz="1200" b="1" dirty="0">
                <a:latin typeface="微软雅黑" charset="-122"/>
                <a:ea typeface="微软雅黑" charset="-122"/>
              </a:rPr>
              <a:t>「</a:t>
            </a:r>
            <a:r>
              <a:rPr lang="zh-CN" altLang="zh-CN" sz="1200" b="1" dirty="0">
                <a:latin typeface="微软雅黑" charset="-122"/>
                <a:ea typeface="微软雅黑" charset="-122"/>
              </a:rPr>
              <a:t>神賜福你</a:t>
            </a:r>
            <a:r>
              <a:rPr lang="zh-CN" altLang="en-US" sz="1200" b="1" dirty="0">
                <a:latin typeface="微软雅黑" charset="-122"/>
                <a:ea typeface="微软雅黑" charset="-122"/>
              </a:rPr>
              <a:t>」</a:t>
            </a:r>
            <a:r>
              <a:rPr lang="zh-CN" altLang="zh-CN" sz="1200" b="1" dirty="0">
                <a:latin typeface="微软雅黑" charset="-122"/>
                <a:ea typeface="微软雅黑" charset="-122"/>
              </a:rPr>
              <a:t>的話</a:t>
            </a:r>
            <a:r>
              <a:rPr lang="zh-CN" altLang="en-US" sz="1200" b="1" dirty="0">
                <a:latin typeface="微软雅黑" charset="-122"/>
                <a:ea typeface="微软雅黑" charset="-122"/>
              </a:rPr>
              <a:t>寵</a:t>
            </a:r>
            <a:r>
              <a:rPr lang="zh-CN" altLang="zh-CN" sz="1200" b="1" dirty="0">
                <a:latin typeface="微软雅黑" charset="-122"/>
                <a:ea typeface="微软雅黑" charset="-122"/>
              </a:rPr>
              <a:t>愛</a:t>
            </a:r>
            <a:r>
              <a:rPr lang="zh-CN" altLang="en-US" sz="1200" b="1" dirty="0">
                <a:latin typeface="微软雅黑" charset="-122"/>
                <a:ea typeface="微软雅黑" charset="-122"/>
              </a:rPr>
              <a:t>與驕縱逆子</a:t>
            </a:r>
            <a:r>
              <a:rPr lang="zh-CN" altLang="zh-CN" sz="1200" b="1" dirty="0">
                <a:latin typeface="微软雅黑" charset="-122"/>
                <a:ea typeface="微软雅黑" charset="-122"/>
              </a:rPr>
              <a:t>。</a:t>
            </a:r>
            <a:endParaRPr lang="en-US" altLang="zh-CN" sz="1200" b="1" dirty="0">
              <a:latin typeface="微软雅黑" charset="-122"/>
              <a:ea typeface="微软雅黑"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在伦理学中，正义是一个核心概念，涵盖了对于公平、道德、法律和道义的遵守和实践。正义不仅仅是一种行为准则，也是一种价值观念，体现了对于公平和平等的追求。</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dirty="0">
                <a:latin typeface="微软雅黑" charset="-122"/>
                <a:ea typeface="微软雅黑" charset="-122"/>
              </a:rPr>
              <a:t>什麼是走當行的道呢？就是敬畏神的路、是非對錯的</a:t>
            </a:r>
            <a:r>
              <a:rPr lang="zh-CN" altLang="en-US" sz="1200" b="1" dirty="0">
                <a:latin typeface="微软雅黑" charset="-122"/>
                <a:ea typeface="微软雅黑" charset="-122"/>
              </a:rPr>
              <a:t>正義</a:t>
            </a:r>
            <a:r>
              <a:rPr lang="zh-CN" altLang="zh-CN" sz="1200" b="1" dirty="0">
                <a:latin typeface="微软雅黑" charset="-122"/>
                <a:ea typeface="微软雅黑" charset="-122"/>
              </a:rPr>
              <a:t>之路</a:t>
            </a:r>
            <a:r>
              <a:rPr lang="zh-CN" altLang="zh-CN" sz="1100" b="1" dirty="0">
                <a:latin typeface="微软雅黑" charset="-122"/>
                <a:ea typeface="微软雅黑" charset="-122"/>
              </a:rPr>
              <a:t>。</a:t>
            </a:r>
            <a:endParaRPr lang="en-US" altLang="zh-CN" sz="1100" b="1" dirty="0">
              <a:latin typeface="微软雅黑" charset="-122"/>
              <a:ea typeface="微软雅黑"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100" b="1" dirty="0">
              <a:latin typeface="微软雅黑" charset="-122"/>
              <a:ea typeface="微软雅黑"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dirty="0"/>
              <a:t>正义涵盖了對於公平、道德、法律和道义的遵守和实践。基督教的正义觀不仅仅是一种行为准则，更是一种内在的品质和价值观念，体现了對神的公義的追求。</a:t>
            </a:r>
            <a:endParaRPr kumimoji="1" lang="en-US" altLang="zh-CN"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100" b="1" dirty="0">
              <a:latin typeface="微软雅黑" charset="-122"/>
              <a:ea typeface="微软雅黑"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0D0D0D"/>
                </a:solidFill>
                <a:effectLst/>
                <a:highlight>
                  <a:srgbClr val="FFFFFF"/>
                </a:highlight>
                <a:latin typeface="Söhne"/>
              </a:rPr>
              <a:t>“三观”通常是指一个人对于世界、人生和价值观的基本看法和态度。在中国社会，通常指的是对世界观、人生观和价值观的总称，反映了一个人的核心价值观念和基本立场。具体来说：</a:t>
            </a:r>
          </a:p>
          <a:p>
            <a:pPr algn="l">
              <a:buFont typeface="+mj-lt"/>
              <a:buAutoNum type="arabicPeriod"/>
            </a:pPr>
            <a:r>
              <a:rPr lang="zh-CN" altLang="en-US" b="1" i="0" dirty="0">
                <a:solidFill>
                  <a:srgbClr val="0D0D0D"/>
                </a:solidFill>
                <a:effectLst/>
                <a:highlight>
                  <a:srgbClr val="FFFFFF"/>
                </a:highlight>
                <a:latin typeface="Söhne"/>
              </a:rPr>
              <a:t>世界观</a:t>
            </a:r>
            <a:r>
              <a:rPr lang="zh-CN" altLang="en-US" b="0" i="0" dirty="0">
                <a:solidFill>
                  <a:srgbClr val="0D0D0D"/>
                </a:solidFill>
                <a:effectLst/>
                <a:highlight>
                  <a:srgbClr val="FFFFFF"/>
                </a:highlight>
                <a:latin typeface="Söhne"/>
              </a:rPr>
              <a:t>：指一个人对于整个世界的看法和理解，包括对宇宙、自然、人类社会等方面的认识和看法。</a:t>
            </a:r>
          </a:p>
          <a:p>
            <a:pPr algn="l">
              <a:buFont typeface="+mj-lt"/>
              <a:buAutoNum type="arabicPeriod"/>
            </a:pPr>
            <a:r>
              <a:rPr lang="zh-CN" altLang="en-US" b="1" i="0" dirty="0">
                <a:solidFill>
                  <a:srgbClr val="0D0D0D"/>
                </a:solidFill>
                <a:effectLst/>
                <a:highlight>
                  <a:srgbClr val="FFFFFF"/>
                </a:highlight>
                <a:latin typeface="Söhne"/>
              </a:rPr>
              <a:t>人生观</a:t>
            </a:r>
            <a:r>
              <a:rPr lang="zh-CN" altLang="en-US" b="0" i="0" dirty="0">
                <a:solidFill>
                  <a:srgbClr val="0D0D0D"/>
                </a:solidFill>
                <a:effectLst/>
                <a:highlight>
                  <a:srgbClr val="FFFFFF"/>
                </a:highlight>
                <a:latin typeface="Söhne"/>
              </a:rPr>
              <a:t>：指一个人对于人生意义、人生目标和人生价值的看法，包括对于生死、成长、幸福等方面的态度和理解。</a:t>
            </a:r>
          </a:p>
          <a:p>
            <a:pPr algn="l">
              <a:buFont typeface="+mj-lt"/>
              <a:buAutoNum type="arabicPeriod"/>
            </a:pPr>
            <a:r>
              <a:rPr lang="zh-CN" altLang="en-US" b="1" i="0" dirty="0">
                <a:solidFill>
                  <a:srgbClr val="0D0D0D"/>
                </a:solidFill>
                <a:effectLst/>
                <a:highlight>
                  <a:srgbClr val="FFFFFF"/>
                </a:highlight>
                <a:latin typeface="Söhne"/>
              </a:rPr>
              <a:t>价值观</a:t>
            </a:r>
            <a:r>
              <a:rPr lang="zh-CN" altLang="en-US" b="0" i="0" dirty="0">
                <a:solidFill>
                  <a:srgbClr val="0D0D0D"/>
                </a:solidFill>
                <a:effectLst/>
                <a:highlight>
                  <a:srgbClr val="FFFFFF"/>
                </a:highlight>
                <a:latin typeface="Söhne"/>
              </a:rPr>
              <a:t>：指一个人对于价值、道德和行为准则的看法和认知，包括对善恶、正义、诚信、责任等价值的理解和重视程度。</a:t>
            </a:r>
          </a:p>
          <a:p>
            <a:pPr algn="l"/>
            <a:r>
              <a:rPr lang="zh-CN" altLang="en-US" b="0" i="0" dirty="0">
                <a:solidFill>
                  <a:srgbClr val="0D0D0D"/>
                </a:solidFill>
                <a:effectLst/>
                <a:highlight>
                  <a:srgbClr val="FFFFFF"/>
                </a:highlight>
                <a:latin typeface="Söhne"/>
              </a:rPr>
              <a:t>一个人的三观决定了他的思想、行为和处事方式，反映了他的人生态度和行为准则。在中国传统文化中，重视培养良好的三观被视为人格修养的重要方面。</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12</a:t>
            </a:fld>
            <a:endParaRPr lang="zh-CN" altLang="en-US"/>
          </a:p>
        </p:txBody>
      </p:sp>
    </p:spTree>
    <p:extLst>
      <p:ext uri="{BB962C8B-B14F-4D97-AF65-F5344CB8AC3E}">
        <p14:creationId xmlns:p14="http://schemas.microsoft.com/office/powerpoint/2010/main" val="1993082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13</a:t>
            </a:fld>
            <a:endParaRPr lang="zh-CN" altLang="en-US"/>
          </a:p>
        </p:txBody>
      </p:sp>
    </p:spTree>
    <p:extLst>
      <p:ext uri="{BB962C8B-B14F-4D97-AF65-F5344CB8AC3E}">
        <p14:creationId xmlns:p14="http://schemas.microsoft.com/office/powerpoint/2010/main" val="66259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誰弱誰有理，誰窮誰有理，</a:t>
            </a:r>
            <a:r>
              <a:rPr kumimoji="1" lang="zh-CN" altLang="en-US"/>
              <a:t>這是典型的馬克思主義</a:t>
            </a:r>
            <a:r>
              <a:rPr kumimoji="1" lang="zh-CN" altLang="en-US" dirty="0"/>
              <a:t>的理論。聖經從不會以這樣的價值來判斷。</a:t>
            </a:r>
          </a:p>
        </p:txBody>
      </p:sp>
      <p:sp>
        <p:nvSpPr>
          <p:cNvPr id="4" name="灯片编号占位符 3"/>
          <p:cNvSpPr>
            <a:spLocks noGrp="1"/>
          </p:cNvSpPr>
          <p:nvPr>
            <p:ph type="sldNum" sz="quarter" idx="5"/>
          </p:nvPr>
        </p:nvSpPr>
        <p:spPr/>
        <p:txBody>
          <a:bodyPr/>
          <a:lstStyle/>
          <a:p>
            <a:fld id="{6E62F1BF-DBB5-474F-A833-79CB612916C2}" type="slidenum">
              <a:rPr lang="zh-CN" altLang="en-US" smtClean="0"/>
              <a:t>14</a:t>
            </a:fld>
            <a:endParaRPr lang="zh-CN" altLang="en-US"/>
          </a:p>
        </p:txBody>
      </p:sp>
    </p:spTree>
    <p:extLst>
      <p:ext uri="{BB962C8B-B14F-4D97-AF65-F5344CB8AC3E}">
        <p14:creationId xmlns:p14="http://schemas.microsoft.com/office/powerpoint/2010/main" val="290045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b="0" i="0" dirty="0">
                <a:solidFill>
                  <a:srgbClr val="999999"/>
                </a:solidFill>
                <a:effectLst/>
                <a:latin typeface="Arial" panose="020B0604020202020204" pitchFamily="34" charset="0"/>
              </a:rPr>
              <a:t>这不是政治议题，这是人间善恶的议题，是对待生命的议题，是正与邪的议题。</a:t>
            </a:r>
            <a:endParaRPr lang="en-US" altLang="zh-CN" b="0" i="0" dirty="0">
              <a:solidFill>
                <a:srgbClr val="999999"/>
              </a:solidFill>
              <a:effectLst/>
              <a:latin typeface="Arial" panose="020B0604020202020204" pitchFamily="34" charset="0"/>
            </a:endParaRPr>
          </a:p>
          <a:p>
            <a:pPr algn="just"/>
            <a:endParaRPr lang="en-US" altLang="zh-CN" b="0" i="0" dirty="0">
              <a:solidFill>
                <a:srgbClr val="999999"/>
              </a:solidFill>
              <a:effectLst/>
              <a:latin typeface="Arial" panose="020B0604020202020204" pitchFamily="34" charset="0"/>
            </a:endParaRPr>
          </a:p>
          <a:p>
            <a:pPr algn="just"/>
            <a:r>
              <a:rPr lang="en-US" altLang="zh-CN" b="0" i="0" dirty="0">
                <a:solidFill>
                  <a:srgbClr val="999999"/>
                </a:solidFill>
                <a:effectLst/>
                <a:latin typeface="Arial" panose="020B0604020202020204" pitchFamily="34" charset="0"/>
              </a:rPr>
              <a:t>2024-04-30</a:t>
            </a:r>
            <a:r>
              <a:rPr lang="zh-CN" altLang="en-US" b="0" i="0" dirty="0">
                <a:solidFill>
                  <a:srgbClr val="999999"/>
                </a:solidFill>
                <a:effectLst/>
                <a:latin typeface="Arial" panose="020B0604020202020204" pitchFamily="34" charset="0"/>
              </a:rPr>
              <a:t> </a:t>
            </a:r>
            <a:r>
              <a:rPr lang="zh-CN" altLang="en-US" b="0" i="0" dirty="0">
                <a:solidFill>
                  <a:srgbClr val="404040"/>
                </a:solidFill>
                <a:effectLst/>
                <a:latin typeface="Arial" panose="020B0604020202020204" pitchFamily="34" charset="0"/>
              </a:rPr>
              <a:t>路透社报道，巴勒斯坦总统</a:t>
            </a:r>
            <a:r>
              <a:rPr lang="zh-CN" altLang="en-US" b="1" i="0" dirty="0">
                <a:solidFill>
                  <a:srgbClr val="404040"/>
                </a:solidFill>
                <a:effectLst/>
                <a:latin typeface="Arial" panose="020B0604020202020204" pitchFamily="34" charset="0"/>
              </a:rPr>
              <a:t>马哈茂德</a:t>
            </a:r>
            <a:r>
              <a:rPr lang="en-US" altLang="zh-CN" b="1" i="0" dirty="0">
                <a:solidFill>
                  <a:srgbClr val="404040"/>
                </a:solidFill>
                <a:effectLst/>
                <a:latin typeface="Arial" panose="020B0604020202020204" pitchFamily="34" charset="0"/>
              </a:rPr>
              <a:t>·</a:t>
            </a:r>
            <a:r>
              <a:rPr lang="zh-CN" altLang="en-US" b="1" i="0" dirty="0">
                <a:solidFill>
                  <a:srgbClr val="404040"/>
                </a:solidFill>
                <a:effectLst/>
                <a:latin typeface="Arial" panose="020B0604020202020204" pitchFamily="34" charset="0"/>
              </a:rPr>
              <a:t>阿巴斯</a:t>
            </a:r>
            <a:r>
              <a:rPr lang="zh-CN" altLang="en-US" b="0" i="0" dirty="0">
                <a:solidFill>
                  <a:srgbClr val="404040"/>
                </a:solidFill>
                <a:effectLst/>
                <a:latin typeface="Arial" panose="020B0604020202020204" pitchFamily="34" charset="0"/>
              </a:rPr>
              <a:t>近日在</a:t>
            </a:r>
            <a:r>
              <a:rPr lang="zh-CN" altLang="en-US" b="1" i="0" dirty="0">
                <a:solidFill>
                  <a:srgbClr val="404040"/>
                </a:solidFill>
                <a:effectLst/>
                <a:latin typeface="Arial" panose="020B0604020202020204" pitchFamily="34" charset="0"/>
              </a:rPr>
              <a:t>利雅得</a:t>
            </a:r>
            <a:r>
              <a:rPr lang="zh-CN" altLang="en-US" b="0" i="0" dirty="0">
                <a:solidFill>
                  <a:srgbClr val="404040"/>
                </a:solidFill>
                <a:effectLst/>
                <a:latin typeface="Arial" panose="020B0604020202020204" pitchFamily="34" charset="0"/>
              </a:rPr>
              <a:t>经济论坛上表示：</a:t>
            </a:r>
          </a:p>
          <a:p>
            <a:pPr algn="just"/>
            <a:br>
              <a:rPr lang="zh-CN" altLang="en-US" b="0" i="0" dirty="0">
                <a:solidFill>
                  <a:srgbClr val="404040"/>
                </a:solidFill>
                <a:effectLst/>
                <a:latin typeface="Arial" panose="020B0604020202020204" pitchFamily="34" charset="0"/>
              </a:rPr>
            </a:br>
            <a:r>
              <a:rPr lang="zh-CN" altLang="en-US" b="0" i="0" dirty="0">
                <a:solidFill>
                  <a:srgbClr val="404040"/>
                </a:solidFill>
                <a:effectLst/>
                <a:latin typeface="Arial" panose="020B0604020202020204" pitchFamily="34" charset="0"/>
              </a:rPr>
              <a:t>“以色列应该享有一个</a:t>
            </a:r>
            <a:r>
              <a:rPr lang="zh-CN" altLang="en-US" b="1" i="0" dirty="0">
                <a:solidFill>
                  <a:srgbClr val="404040"/>
                </a:solidFill>
                <a:effectLst/>
                <a:latin typeface="Arial" panose="020B0604020202020204" pitchFamily="34" charset="0"/>
              </a:rPr>
              <a:t>完全安全</a:t>
            </a:r>
            <a:r>
              <a:rPr lang="zh-CN" altLang="en-US" b="0" i="0" dirty="0">
                <a:solidFill>
                  <a:srgbClr val="404040"/>
                </a:solidFill>
                <a:effectLst/>
                <a:latin typeface="Arial" panose="020B0604020202020204" pitchFamily="34" charset="0"/>
              </a:rPr>
              <a:t>的环境。我们有责任确保这一点。 ”</a:t>
            </a:r>
          </a:p>
          <a:p>
            <a:pPr algn="just"/>
            <a:br>
              <a:rPr lang="zh-CN" altLang="en-US" b="0" i="0" dirty="0">
                <a:solidFill>
                  <a:srgbClr val="404040"/>
                </a:solidFill>
                <a:effectLst/>
                <a:latin typeface="Arial" panose="020B0604020202020204" pitchFamily="34" charset="0"/>
              </a:rPr>
            </a:br>
            <a:r>
              <a:rPr lang="zh-CN" altLang="en-US" b="0" i="0" dirty="0">
                <a:solidFill>
                  <a:srgbClr val="404040"/>
                </a:solidFill>
                <a:effectLst/>
                <a:latin typeface="Arial" panose="020B0604020202020204" pitchFamily="34" charset="0"/>
              </a:rPr>
              <a:t>同时阿巴斯强调：“我们作为巴勒斯坦人，也有权获得作为独立国家的自决权。”</a:t>
            </a:r>
          </a:p>
          <a:p>
            <a:r>
              <a:rPr kumimoji="1" lang="en-US" altLang="zh-CN" dirty="0"/>
              <a:t>https://www.163.com/</a:t>
            </a:r>
            <a:r>
              <a:rPr kumimoji="1" lang="en-US" altLang="zh-CN" dirty="0" err="1"/>
              <a:t>dy</a:t>
            </a:r>
            <a:r>
              <a:rPr kumimoji="1" lang="en-US" altLang="zh-CN" dirty="0"/>
              <a:t>/article/J11705G505562LYG.html</a:t>
            </a:r>
          </a:p>
          <a:p>
            <a:endParaRPr kumimoji="1" lang="en-US" altLang="zh-CN" dirty="0"/>
          </a:p>
          <a:p>
            <a:r>
              <a:rPr kumimoji="1" lang="en-US" altLang="zh-CN" dirty="0"/>
              <a:t>https://</a:t>
            </a:r>
            <a:r>
              <a:rPr kumimoji="1" lang="en-US" altLang="zh-CN" dirty="0" err="1"/>
              <a:t>news.mingpao.com</a:t>
            </a:r>
            <a:r>
              <a:rPr kumimoji="1" lang="en-US" altLang="zh-CN" dirty="0"/>
              <a:t>/ins/%E5%9C%8B%E9%9A%9B/article/20231016/s00005/1697434036614/%E9%98%BF%E5%B7%B4%E6%96%AF%E4%B8%80%E5%BA%A6%E7%A8%B1%E3%80%8C%E5%93%88%E9%A6%AC%E6%96%AF%E4%B8%8D%E4%BB%A3%E8%A1%A8%E5%B7%B4%E4%BA%BA%E3%80%8D-%E5%B7%B4%E5%8B%92%E6%96%AF%E5%9D%A6%E9%80%9A%E8%A8%8A%E7%A4%BE%E9%9A%A8%E5%BE%8C%E4%BF%AE%E6%94%B9</a:t>
            </a: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15</a:t>
            </a:fld>
            <a:endParaRPr lang="zh-CN" altLang="en-US"/>
          </a:p>
        </p:txBody>
      </p:sp>
    </p:spTree>
    <p:extLst>
      <p:ext uri="{BB962C8B-B14F-4D97-AF65-F5344CB8AC3E}">
        <p14:creationId xmlns:p14="http://schemas.microsoft.com/office/powerpoint/2010/main" val="131826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r>
              <a:rPr lang="zh-CN" altLang="en-US" b="1" i="0" dirty="0">
                <a:solidFill>
                  <a:srgbClr val="0F0F0F"/>
                </a:solidFill>
                <a:effectLst/>
                <a:highlight>
                  <a:srgbClr val="FFFFFF"/>
                </a:highlight>
                <a:latin typeface="微软雅黑" charset="-122"/>
                <a:ea typeface="微软雅黑" charset="-122"/>
              </a:rPr>
              <a:t>基督徒下一代教育的目標</a:t>
            </a:r>
            <a:endParaRPr kumimoji="1" lang="en-US" altLang="zh-CN" b="1" i="0" dirty="0">
              <a:solidFill>
                <a:srgbClr val="0F0F0F"/>
              </a:solidFill>
              <a:effectLst/>
              <a:highlight>
                <a:srgbClr val="FFFFFF"/>
              </a:highlight>
              <a:latin typeface="微软雅黑" charset="-122"/>
              <a:ea typeface="微软雅黑" charset="-122"/>
            </a:endParaRPr>
          </a:p>
          <a:p>
            <a:endParaRPr kumimoji="1" lang="en-US" altLang="zh-CN" b="1" i="0" dirty="0">
              <a:solidFill>
                <a:srgbClr val="0F0F0F"/>
              </a:solidFill>
              <a:effectLst/>
              <a:highlight>
                <a:srgbClr val="FFFFFF"/>
              </a:highlight>
              <a:latin typeface="微软雅黑" charset="-122"/>
              <a:ea typeface="微软雅黑" charset="-122"/>
            </a:endParaRPr>
          </a:p>
          <a:p>
            <a:r>
              <a:rPr kumimoji="1" lang="en-US" altLang="zh-CN" b="1" i="0" dirty="0">
                <a:solidFill>
                  <a:srgbClr val="0F0F0F"/>
                </a:solidFill>
                <a:effectLst/>
                <a:highlight>
                  <a:srgbClr val="FFFFFF"/>
                </a:highlight>
                <a:latin typeface="微软雅黑" charset="-122"/>
                <a:ea typeface="微软雅黑" charset="-122"/>
              </a:rPr>
              <a:t>N</a:t>
            </a:r>
            <a:r>
              <a:rPr kumimoji="1" lang="en-US" altLang="zh-CN" dirty="0"/>
              <a:t>ew</a:t>
            </a:r>
            <a:r>
              <a:rPr kumimoji="1" lang="zh-CN" altLang="en-US" dirty="0"/>
              <a:t> </a:t>
            </a:r>
            <a:r>
              <a:rPr kumimoji="1" lang="en-US" altLang="zh-CN" dirty="0"/>
              <a:t>saint</a:t>
            </a:r>
            <a:r>
              <a:rPr kumimoji="1" lang="zh-CN" altLang="en-US" dirty="0"/>
              <a:t> </a:t>
            </a:r>
            <a:r>
              <a:rPr kumimoji="1" lang="en-US" altLang="zh-CN" dirty="0"/>
              <a:t>Andrews</a:t>
            </a:r>
            <a:r>
              <a:rPr kumimoji="1" lang="zh-CN" altLang="en-US" dirty="0"/>
              <a:t> </a:t>
            </a:r>
            <a:r>
              <a:rPr kumimoji="1" lang="en-US" altLang="zh-CN" dirty="0"/>
              <a:t>College </a:t>
            </a:r>
            <a:r>
              <a:rPr kumimoji="1" lang="zh-CN" altLang="en-US" dirty="0"/>
              <a:t>的校長 </a:t>
            </a:r>
            <a:r>
              <a:rPr kumimoji="1" lang="en-US" altLang="zh-CN" dirty="0"/>
              <a:t>Ben</a:t>
            </a:r>
            <a:r>
              <a:rPr kumimoji="1" lang="zh-CN" altLang="en-US" dirty="0"/>
              <a:t> </a:t>
            </a:r>
            <a:r>
              <a:rPr kumimoji="1" lang="en-US" altLang="zh-CN" dirty="0"/>
              <a:t>Merkle </a:t>
            </a:r>
            <a:r>
              <a:rPr kumimoji="1" lang="zh-CN" altLang="en-US" dirty="0"/>
              <a:t>與很多家長溝通後，作出了如下的總結：我們當代的社會就像是一個大機器，每個人都是機器上的一個齒輪，這個大機器的發動機就是「人才市場」，父母的責任就是把自己的孩子培養成爲這個大機器中的齒輪來維持這個社會機器的運轉。將來孩子畢業後被「人才市場」接受，能夠投入在社會機器運轉中， 我們父母覺得就是成功了，教育的目的就實現了。同時，他說：教育一定不僅是給你的孩子職業培訓就，而一定會灌輸給你信仰、價值觀。你的孩子如何沒有信仰，或者信仰根基很淺，就會被洗腦和其他錯誤的思想「馴化」。</a:t>
            </a:r>
          </a:p>
        </p:txBody>
      </p:sp>
      <p:sp>
        <p:nvSpPr>
          <p:cNvPr id="4" name="灯片编号占位符 3"/>
          <p:cNvSpPr>
            <a:spLocks noGrp="1"/>
          </p:cNvSpPr>
          <p:nvPr>
            <p:ph type="sldNum" sz="quarter" idx="5"/>
          </p:nvPr>
        </p:nvSpPr>
        <p:spPr/>
        <p:txBody>
          <a:bodyPr/>
          <a:lstStyle/>
          <a:p>
            <a:fld id="{6E62F1BF-DBB5-474F-A833-79CB612916C2}"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24292F"/>
                </a:solidFill>
                <a:effectLst/>
                <a:highlight>
                  <a:srgbClr val="FFFFFF"/>
                </a:highlight>
                <a:latin typeface="Arial" panose="020B0604020202090204" pitchFamily="34" charset="0"/>
              </a:rPr>
              <a:t>新聖安德魯斯學院概覽</a:t>
            </a:r>
            <a:r>
              <a:rPr lang="zh-CN" altLang="en-US" b="0" i="0" dirty="0">
                <a:solidFill>
                  <a:srgbClr val="24292F"/>
                </a:solidFill>
                <a:effectLst/>
                <a:highlight>
                  <a:srgbClr val="FFFFFF"/>
                </a:highlight>
                <a:latin typeface="Arial" panose="020B0604020202090204" pitchFamily="34" charset="0"/>
              </a:rPr>
              <a:t> 新聖安德魯斯學院是一所位於愛達荷州莫斯科的私立古典基督教學院，成立於 </a:t>
            </a:r>
            <a:r>
              <a:rPr lang="en-US" altLang="zh-CN" b="0" i="0" dirty="0">
                <a:solidFill>
                  <a:srgbClr val="24292F"/>
                </a:solidFill>
                <a:effectLst/>
                <a:highlight>
                  <a:srgbClr val="FFFFFF"/>
                </a:highlight>
                <a:latin typeface="Arial" panose="020B0604020202090204" pitchFamily="34" charset="0"/>
              </a:rPr>
              <a:t>1994 </a:t>
            </a:r>
            <a:r>
              <a:rPr lang="zh-CN" altLang="en-US" b="0" i="0" dirty="0">
                <a:solidFill>
                  <a:srgbClr val="24292F"/>
                </a:solidFill>
                <a:effectLst/>
                <a:highlight>
                  <a:srgbClr val="FFFFFF"/>
                </a:highlight>
                <a:latin typeface="Arial" panose="020B0604020202090204" pitchFamily="34" charset="0"/>
              </a:rPr>
              <a:t>年，由基督教會創辦，部分以蘇格蘭聖安德魯斯大學為藍本。該學院致力於培養在耶穌基督的領導下塑造文化的領導者。</a:t>
            </a:r>
            <a:endParaRPr lang="en-US" altLang="zh-CN" b="0" i="0" dirty="0">
              <a:solidFill>
                <a:srgbClr val="24292F"/>
              </a:solidFill>
              <a:effectLst/>
              <a:highlight>
                <a:srgbClr val="FFFFFF"/>
              </a:highlight>
              <a:latin typeface="Arial" panose="020B0604020202090204" pitchFamily="34" charset="0"/>
            </a:endParaRPr>
          </a:p>
          <a:p>
            <a:r>
              <a:rPr lang="zh-CN" altLang="en-US" b="1" i="0" dirty="0">
                <a:solidFill>
                  <a:srgbClr val="24292F"/>
                </a:solidFill>
                <a:effectLst/>
                <a:highlight>
                  <a:srgbClr val="FFFFFF"/>
                </a:highlight>
                <a:latin typeface="Arial" panose="020B0604020202090204" pitchFamily="34" charset="0"/>
              </a:rPr>
              <a:t>新聖安德魯斯學院的特色</a:t>
            </a:r>
            <a:r>
              <a:rPr lang="zh-CN" altLang="en-US" b="0" i="0" dirty="0">
                <a:solidFill>
                  <a:srgbClr val="24292F"/>
                </a:solidFill>
                <a:effectLst/>
                <a:highlight>
                  <a:srgbClr val="FFFFFF"/>
                </a:highlight>
                <a:latin typeface="Arial" panose="020B0604020202090204" pitchFamily="34" charset="0"/>
              </a:rPr>
              <a:t> 該學院以其嚴格的學術課程和對基督教信仰的強調而聞名。它提供文學學士學位，並強調古典教育，包括希臘語和拉丁語的學習。</a:t>
            </a: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effectLst/>
                <a:latin typeface="inherit"/>
              </a:rPr>
              <a:t>哥倫比亞大學</a:t>
            </a:r>
          </a:p>
          <a:p>
            <a:r>
              <a:rPr lang="zh-CN" altLang="en-US" b="1" dirty="0">
                <a:effectLst/>
              </a:rPr>
              <a:t>校訓：</a:t>
            </a:r>
            <a:r>
              <a:rPr lang="en-US" altLang="zh-CN" b="1" dirty="0">
                <a:effectLst/>
              </a:rPr>
              <a:t>In lumine </a:t>
            </a:r>
            <a:r>
              <a:rPr lang="en-US" altLang="zh-CN" b="1" dirty="0" err="1">
                <a:effectLst/>
              </a:rPr>
              <a:t>Tuo</a:t>
            </a:r>
            <a:r>
              <a:rPr lang="en-US" altLang="zh-CN" b="1" dirty="0">
                <a:effectLst/>
              </a:rPr>
              <a:t> </a:t>
            </a:r>
            <a:r>
              <a:rPr lang="en-US" altLang="zh-CN" b="1" dirty="0" err="1">
                <a:effectLst/>
              </a:rPr>
              <a:t>videbimus</a:t>
            </a:r>
            <a:r>
              <a:rPr lang="en-US" altLang="zh-CN" b="1" dirty="0">
                <a:effectLst/>
              </a:rPr>
              <a:t> lumen</a:t>
            </a:r>
            <a:endParaRPr lang="en-US" altLang="zh-CN" dirty="0">
              <a:effectLst/>
            </a:endParaRPr>
          </a:p>
          <a:p>
            <a:r>
              <a:rPr lang="zh-CN" altLang="en-US" b="1" dirty="0">
                <a:effectLst/>
              </a:rPr>
              <a:t>中譯：借汝之光得見光明</a:t>
            </a:r>
            <a:endParaRPr lang="zh-CN" altLang="en-US" dirty="0">
              <a:effectLst/>
            </a:endParaRPr>
          </a:p>
          <a:p>
            <a:r>
              <a:rPr lang="zh-CN" altLang="en-US" dirty="0">
                <a:effectLst/>
              </a:rPr>
              <a:t>哥倫比亞大學的校訓為“</a:t>
            </a:r>
            <a:r>
              <a:rPr lang="en-US" altLang="zh-CN" dirty="0">
                <a:effectLst/>
              </a:rPr>
              <a:t>In lumine </a:t>
            </a:r>
            <a:r>
              <a:rPr lang="en-US" altLang="zh-CN" dirty="0" err="1">
                <a:effectLst/>
              </a:rPr>
              <a:t>Tuo</a:t>
            </a:r>
            <a:r>
              <a:rPr lang="en-US" altLang="zh-CN" dirty="0">
                <a:effectLst/>
              </a:rPr>
              <a:t> </a:t>
            </a:r>
            <a:r>
              <a:rPr lang="en-US" altLang="zh-CN" dirty="0" err="1">
                <a:effectLst/>
              </a:rPr>
              <a:t>videbimus</a:t>
            </a:r>
            <a:r>
              <a:rPr lang="en-US" altLang="zh-CN" dirty="0">
                <a:effectLst/>
              </a:rPr>
              <a:t> lumen”</a:t>
            </a:r>
            <a:r>
              <a:rPr lang="zh-CN" altLang="en-US" dirty="0">
                <a:effectLst/>
              </a:rPr>
              <a:t>（拉丁語）。可漢譯為“借汝之光，得見光明”。典出</a:t>
            </a:r>
            <a:r>
              <a:rPr lang="en-US" altLang="zh-CN" dirty="0">
                <a:effectLst/>
              </a:rPr>
              <a:t>《</a:t>
            </a:r>
            <a:r>
              <a:rPr lang="zh-CN" altLang="en-US" dirty="0">
                <a:effectLst/>
              </a:rPr>
              <a:t>舊約</a:t>
            </a:r>
            <a:r>
              <a:rPr lang="en-US" altLang="zh-CN" dirty="0">
                <a:effectLst/>
              </a:rPr>
              <a:t>·</a:t>
            </a:r>
            <a:r>
              <a:rPr lang="zh-CN" altLang="en-US" dirty="0">
                <a:effectLst/>
              </a:rPr>
              <a:t>詩篇</a:t>
            </a:r>
            <a:r>
              <a:rPr lang="en-US" altLang="zh-CN" dirty="0">
                <a:effectLst/>
              </a:rPr>
              <a:t>》</a:t>
            </a:r>
            <a:r>
              <a:rPr lang="zh-CN" altLang="en-US" dirty="0">
                <a:effectLst/>
              </a:rPr>
              <a:t>：“</a:t>
            </a:r>
            <a:r>
              <a:rPr lang="en-US" altLang="zh-CN" dirty="0">
                <a:effectLst/>
              </a:rPr>
              <a:t>Quoniam apud </a:t>
            </a:r>
            <a:r>
              <a:rPr lang="en-US" altLang="zh-CN" dirty="0" err="1">
                <a:effectLst/>
              </a:rPr>
              <a:t>te</a:t>
            </a:r>
            <a:r>
              <a:rPr lang="en-US" altLang="zh-CN" dirty="0">
                <a:effectLst/>
              </a:rPr>
              <a:t> </a:t>
            </a:r>
            <a:r>
              <a:rPr lang="en-US" altLang="zh-CN" dirty="0" err="1">
                <a:effectLst/>
              </a:rPr>
              <a:t>fons</a:t>
            </a:r>
            <a:r>
              <a:rPr lang="en-US" altLang="zh-CN" dirty="0">
                <a:effectLst/>
              </a:rPr>
              <a:t> vitae in lumine </a:t>
            </a:r>
            <a:r>
              <a:rPr lang="en-US" altLang="zh-CN" dirty="0" err="1">
                <a:effectLst/>
              </a:rPr>
              <a:t>tuo</a:t>
            </a:r>
            <a:r>
              <a:rPr lang="en-US" altLang="zh-CN" dirty="0">
                <a:effectLst/>
              </a:rPr>
              <a:t> </a:t>
            </a:r>
            <a:r>
              <a:rPr lang="en-US" altLang="zh-CN" dirty="0" err="1">
                <a:effectLst/>
              </a:rPr>
              <a:t>videbimus</a:t>
            </a:r>
            <a:r>
              <a:rPr lang="en-US" altLang="zh-CN" dirty="0">
                <a:effectLst/>
              </a:rPr>
              <a:t> lumen”</a:t>
            </a:r>
            <a:r>
              <a:rPr lang="zh-CN" altLang="en-US" dirty="0">
                <a:effectLst/>
              </a:rPr>
              <a:t>（拉丁文）。</a:t>
            </a:r>
          </a:p>
          <a:p>
            <a:r>
              <a:rPr lang="zh-CN" altLang="en-US" dirty="0">
                <a:effectLst/>
              </a:rPr>
              <a:t>英譯為：“</a:t>
            </a:r>
            <a:r>
              <a:rPr lang="en-US" altLang="zh-CN" dirty="0">
                <a:effectLst/>
              </a:rPr>
              <a:t>For with thee is the fountain of life; and in thy light we shall see light.”</a:t>
            </a:r>
            <a:r>
              <a:rPr lang="zh-CN" altLang="en-US" dirty="0">
                <a:effectLst/>
              </a:rPr>
              <a:t>中文為：因你就是那生命之源；借著你的光，我們得見光明。校訓具有濃烈的宗教氣息，但它並不妨礙人們追求真理、尋找光明的決心和勇氣。</a:t>
            </a:r>
          </a:p>
          <a:p>
            <a:endParaRPr lang="en-US" altLang="zh-CN" dirty="0">
              <a:effectLst/>
            </a:endParaRPr>
          </a:p>
          <a:p>
            <a:pPr algn="l"/>
            <a:r>
              <a:rPr lang="zh-CN" altLang="en-US" b="1" i="0" dirty="0">
                <a:solidFill>
                  <a:srgbClr val="191B1F"/>
                </a:solidFill>
                <a:effectLst/>
                <a:highlight>
                  <a:srgbClr val="FFFFFF"/>
                </a:highlight>
                <a:latin typeface="-apple-system"/>
              </a:rPr>
              <a:t>杜克大學</a:t>
            </a:r>
          </a:p>
          <a:p>
            <a:pPr algn="l"/>
            <a:r>
              <a:rPr lang="zh-CN" altLang="en-US" b="1" i="0" dirty="0">
                <a:solidFill>
                  <a:srgbClr val="191B1F"/>
                </a:solidFill>
                <a:effectLst/>
                <a:highlight>
                  <a:srgbClr val="FFFFFF"/>
                </a:highlight>
                <a:latin typeface="-apple-system"/>
              </a:rPr>
              <a:t>校訓：</a:t>
            </a:r>
            <a:r>
              <a:rPr lang="en-US" altLang="zh-CN" b="1" i="0" dirty="0" err="1">
                <a:solidFill>
                  <a:srgbClr val="191B1F"/>
                </a:solidFill>
                <a:effectLst/>
                <a:highlight>
                  <a:srgbClr val="FFFFFF"/>
                </a:highlight>
                <a:latin typeface="-apple-system"/>
              </a:rPr>
              <a:t>Eruditio</a:t>
            </a:r>
            <a:r>
              <a:rPr lang="en-US" altLang="zh-CN" b="1" i="0" dirty="0">
                <a:solidFill>
                  <a:srgbClr val="191B1F"/>
                </a:solidFill>
                <a:effectLst/>
                <a:highlight>
                  <a:srgbClr val="FFFFFF"/>
                </a:highlight>
                <a:latin typeface="-apple-system"/>
              </a:rPr>
              <a:t> et </a:t>
            </a:r>
            <a:r>
              <a:rPr lang="en-US" altLang="zh-CN" b="1" i="0" dirty="0" err="1">
                <a:solidFill>
                  <a:srgbClr val="191B1F"/>
                </a:solidFill>
                <a:effectLst/>
                <a:highlight>
                  <a:srgbClr val="FFFFFF"/>
                </a:highlight>
                <a:latin typeface="-apple-system"/>
              </a:rPr>
              <a:t>Religio</a:t>
            </a:r>
            <a:endParaRPr lang="en-US" altLang="zh-CN" b="0" i="0" dirty="0">
              <a:solidFill>
                <a:srgbClr val="191B1F"/>
              </a:solidFill>
              <a:effectLst/>
              <a:highlight>
                <a:srgbClr val="FFFFFF"/>
              </a:highlight>
              <a:latin typeface="-apple-system"/>
            </a:endParaRPr>
          </a:p>
          <a:p>
            <a:pPr algn="l"/>
            <a:r>
              <a:rPr lang="zh-CN" altLang="en-US" b="1" i="0" dirty="0">
                <a:solidFill>
                  <a:srgbClr val="191B1F"/>
                </a:solidFill>
                <a:effectLst/>
                <a:highlight>
                  <a:srgbClr val="FFFFFF"/>
                </a:highlight>
                <a:latin typeface="-apple-system"/>
              </a:rPr>
              <a:t>中譯：知識和虔誠</a:t>
            </a:r>
            <a:endParaRPr lang="zh-CN" altLang="en-US" b="0"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杜克大學的校訓來源於衛理公會教派的創始人約翰</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韋斯利的弟弟查爾斯</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韋斯利的一首讚美詩</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神聖的知識</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a:t>
            </a:r>
          </a:p>
          <a:p>
            <a:pPr algn="l"/>
            <a:r>
              <a:rPr lang="zh-CN" altLang="en-US" b="0" i="0" dirty="0">
                <a:solidFill>
                  <a:srgbClr val="191B1F"/>
                </a:solidFill>
                <a:effectLst/>
                <a:highlight>
                  <a:srgbClr val="FFFFFF"/>
                </a:highlight>
                <a:latin typeface="-apple-system"/>
              </a:rPr>
              <a:t>因為杜克大學的前身“三一學院”是由衛理公會教派創辦的，其創辦者旨在推動教育與宗教的結合，所以制定了這個校訓。</a:t>
            </a:r>
            <a:endParaRPr lang="en-US" altLang="zh-CN" b="0" i="0" dirty="0">
              <a:solidFill>
                <a:srgbClr val="191B1F"/>
              </a:solidFill>
              <a:effectLst/>
              <a:highlight>
                <a:srgbClr val="FFFFFF"/>
              </a:highlight>
              <a:latin typeface="-apple-system"/>
            </a:endParaRPr>
          </a:p>
          <a:p>
            <a:pPr algn="l"/>
            <a:endParaRPr lang="en-US" altLang="zh-CN" b="0" i="0" dirty="0">
              <a:solidFill>
                <a:srgbClr val="191B1F"/>
              </a:solidFill>
              <a:effectLst/>
              <a:highlight>
                <a:srgbClr val="FFFFFF"/>
              </a:highlight>
              <a:latin typeface="-apple-system"/>
            </a:endParaRPr>
          </a:p>
          <a:p>
            <a:pPr algn="l"/>
            <a:r>
              <a:rPr lang="en-US" altLang="zh-CN" b="0" i="0" dirty="0">
                <a:solidFill>
                  <a:srgbClr val="202122"/>
                </a:solidFill>
                <a:effectLst/>
                <a:highlight>
                  <a:srgbClr val="FFFFFF"/>
                </a:highlight>
                <a:latin typeface="Arial" panose="020B0604020202090204" pitchFamily="34" charset="0"/>
              </a:rPr>
              <a:t>USC</a:t>
            </a:r>
            <a:r>
              <a:rPr lang="zh-CN" altLang="en-US" b="0" i="0" dirty="0">
                <a:solidFill>
                  <a:srgbClr val="202122"/>
                </a:solidFill>
                <a:effectLst/>
                <a:highlight>
                  <a:srgbClr val="FFFFFF"/>
                </a:highlight>
                <a:latin typeface="Arial" panose="020B0604020202090204" pitchFamily="34" charset="0"/>
              </a:rPr>
              <a:t>南加大成立於</a:t>
            </a:r>
            <a:r>
              <a:rPr lang="en-US" altLang="zh-CN" b="0" i="0" dirty="0">
                <a:solidFill>
                  <a:srgbClr val="202122"/>
                </a:solidFill>
                <a:effectLst/>
                <a:highlight>
                  <a:srgbClr val="FFFFFF"/>
                </a:highlight>
                <a:latin typeface="Arial" panose="020B0604020202090204" pitchFamily="34" charset="0"/>
              </a:rPr>
              <a:t>1880</a:t>
            </a:r>
            <a:r>
              <a:rPr lang="zh-CN" altLang="en-US" b="0" i="0" dirty="0">
                <a:solidFill>
                  <a:srgbClr val="202122"/>
                </a:solidFill>
                <a:effectLst/>
                <a:highlight>
                  <a:srgbClr val="FFFFFF"/>
                </a:highlight>
                <a:latin typeface="Arial" panose="020B0604020202090204" pitchFamily="34" charset="0"/>
              </a:rPr>
              <a:t>年，是一所</a:t>
            </a:r>
            <a:r>
              <a:rPr lang="zh-CN" altLang="en-US" b="0" i="0" u="none" strike="noStrike" dirty="0">
                <a:solidFill>
                  <a:srgbClr val="3366CC"/>
                </a:solidFill>
                <a:effectLst/>
                <a:highlight>
                  <a:srgbClr val="FFFFFF"/>
                </a:highlight>
                <a:latin typeface="Arial" panose="020B0604020202090204" pitchFamily="34" charset="0"/>
                <a:hlinkClick r:id="rId3" tooltip="卫理宗"/>
              </a:rPr>
              <a:t>衛理宗</a:t>
            </a:r>
            <a:r>
              <a:rPr lang="zh-CN" altLang="en-US" b="0" i="0" dirty="0">
                <a:solidFill>
                  <a:srgbClr val="202122"/>
                </a:solidFill>
                <a:effectLst/>
                <a:highlight>
                  <a:srgbClr val="FFFFFF"/>
                </a:highlight>
                <a:latin typeface="Arial" panose="020B0604020202090204" pitchFamily="34" charset="0"/>
              </a:rPr>
              <a:t>大學，校地由三位富有的洛杉磯居民捐贈，大學開設時，共招收了</a:t>
            </a:r>
            <a:r>
              <a:rPr lang="en-US" altLang="zh-CN" b="0" i="0" dirty="0">
                <a:solidFill>
                  <a:srgbClr val="202122"/>
                </a:solidFill>
                <a:effectLst/>
                <a:highlight>
                  <a:srgbClr val="FFFFFF"/>
                </a:highlight>
                <a:latin typeface="Arial" panose="020B0604020202090204" pitchFamily="34" charset="0"/>
              </a:rPr>
              <a:t>53</a:t>
            </a:r>
            <a:r>
              <a:rPr lang="zh-CN" altLang="en-US" b="0" i="0" dirty="0">
                <a:solidFill>
                  <a:srgbClr val="202122"/>
                </a:solidFill>
                <a:effectLst/>
                <a:highlight>
                  <a:srgbClr val="FFFFFF"/>
                </a:highlight>
                <a:latin typeface="Arial" panose="020B0604020202090204" pitchFamily="34" charset="0"/>
              </a:rPr>
              <a:t>位學生和</a:t>
            </a:r>
            <a:r>
              <a:rPr lang="en-US" altLang="zh-CN" b="0" i="0" dirty="0">
                <a:solidFill>
                  <a:srgbClr val="202122"/>
                </a:solidFill>
                <a:effectLst/>
                <a:highlight>
                  <a:srgbClr val="FFFFFF"/>
                </a:highlight>
                <a:latin typeface="Arial" panose="020B0604020202090204" pitchFamily="34" charset="0"/>
              </a:rPr>
              <a:t>10</a:t>
            </a:r>
            <a:r>
              <a:rPr lang="zh-CN" altLang="en-US" b="0" i="0" dirty="0">
                <a:solidFill>
                  <a:srgbClr val="202122"/>
                </a:solidFill>
                <a:effectLst/>
                <a:highlight>
                  <a:srgbClr val="FFFFFF"/>
                </a:highlight>
                <a:latin typeface="Arial" panose="020B0604020202090204" pitchFamily="34" charset="0"/>
              </a:rPr>
              <a:t>位教職人員。首屆畢業生有</a:t>
            </a:r>
            <a:r>
              <a:rPr lang="en-US" altLang="zh-CN" b="0" i="0" dirty="0">
                <a:solidFill>
                  <a:srgbClr val="202122"/>
                </a:solidFill>
                <a:effectLst/>
                <a:highlight>
                  <a:srgbClr val="FFFFFF"/>
                </a:highlight>
                <a:latin typeface="Arial" panose="020B0604020202090204" pitchFamily="34" charset="0"/>
              </a:rPr>
              <a:t>3</a:t>
            </a:r>
            <a:r>
              <a:rPr lang="zh-CN" altLang="en-US" b="0" i="0" dirty="0">
                <a:solidFill>
                  <a:srgbClr val="202122"/>
                </a:solidFill>
                <a:effectLst/>
                <a:highlight>
                  <a:srgbClr val="FFFFFF"/>
                </a:highlight>
                <a:latin typeface="Arial" panose="020B0604020202090204" pitchFamily="34" charset="0"/>
              </a:rPr>
              <a:t>人，兩男一女，數十年後，</a:t>
            </a:r>
            <a:r>
              <a:rPr lang="en-US" altLang="zh-CN" b="0" i="0" dirty="0">
                <a:solidFill>
                  <a:srgbClr val="202122"/>
                </a:solidFill>
                <a:effectLst/>
                <a:highlight>
                  <a:srgbClr val="FFFFFF"/>
                </a:highlight>
                <a:latin typeface="Arial" panose="020B0604020202090204" pitchFamily="34" charset="0"/>
              </a:rPr>
              <a:t>USC</a:t>
            </a:r>
            <a:r>
              <a:rPr lang="zh-CN" altLang="en-US" b="0" i="0" dirty="0">
                <a:solidFill>
                  <a:srgbClr val="202122"/>
                </a:solidFill>
                <a:effectLst/>
                <a:highlight>
                  <a:srgbClr val="FFFFFF"/>
                </a:highlight>
                <a:latin typeface="Arial" panose="020B0604020202090204" pitchFamily="34" charset="0"/>
              </a:rPr>
              <a:t>南加大不再帶有宗教信仰，正式獨立於</a:t>
            </a:r>
            <a:r>
              <a:rPr lang="zh-CN" altLang="en-US" b="0" i="0" u="none" strike="noStrike" dirty="0">
                <a:solidFill>
                  <a:srgbClr val="3366CC"/>
                </a:solidFill>
                <a:effectLst/>
                <a:highlight>
                  <a:srgbClr val="FFFFFF"/>
                </a:highlight>
                <a:latin typeface="Arial" panose="020B0604020202090204" pitchFamily="34" charset="0"/>
                <a:hlinkClick r:id="rId3" tooltip="卫理宗"/>
              </a:rPr>
              <a:t>衛理宗</a:t>
            </a:r>
            <a:r>
              <a:rPr lang="zh-CN" altLang="en-US" b="0" i="0" dirty="0">
                <a:solidFill>
                  <a:srgbClr val="202122"/>
                </a:solidFill>
                <a:effectLst/>
                <a:highlight>
                  <a:srgbClr val="FFFFFF"/>
                </a:highlight>
                <a:latin typeface="Arial" panose="020B0604020202090204" pitchFamily="34" charset="0"/>
              </a:rPr>
              <a:t>教堂。</a:t>
            </a:r>
            <a:endParaRPr lang="zh-CN" altLang="en-US" b="0" i="0" dirty="0">
              <a:solidFill>
                <a:srgbClr val="191B1F"/>
              </a:solidFill>
              <a:effectLst/>
              <a:highlight>
                <a:srgbClr val="FFFFFF"/>
              </a:highlight>
              <a:latin typeface="-apple-system"/>
            </a:endParaRPr>
          </a:p>
          <a:p>
            <a:br>
              <a:rPr lang="zh-CN" altLang="en-US" dirty="0">
                <a:effectLst/>
              </a:rPr>
            </a:br>
            <a:endParaRPr lang="zh-CN" altLang="en-US" dirty="0">
              <a:effectLst/>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https://</a:t>
            </a:r>
            <a:r>
              <a:rPr lang="en-US" altLang="zh-CN" b="0" i="0" dirty="0" err="1">
                <a:solidFill>
                  <a:srgbClr val="191919"/>
                </a:solidFill>
                <a:effectLst/>
                <a:highlight>
                  <a:srgbClr val="FFFFFF"/>
                </a:highlight>
                <a:latin typeface="PingFang SC" panose="020B0400000000000000" pitchFamily="34" charset="-122"/>
                <a:ea typeface="PingFang SC" panose="020B0400000000000000" pitchFamily="34" charset="-122"/>
              </a:rPr>
              <a:t>www.sohu.com</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/a/288379006_100002843</a:t>
            </a:r>
          </a:p>
          <a:p>
            <a:endPar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通過大數據分析了</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2018</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年</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U.S. News </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排名前</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100</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的大</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U</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和前</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50</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的文理學院的校訓，</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整理出這份校訓研究報告，且看</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a:t>
            </a:r>
          </a:p>
          <a:p>
            <a:pPr algn="l"/>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在統計範圍內的</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150</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多所學校中，一共有</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8</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所</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UC</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分校，而他們的校訓都是同款的</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Let there be light.” </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不過即使除去這</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8</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所“共用校訓”的學校，也有</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14</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所學校的校訓中提到了</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Light”</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可見美國大學們都將“照亮前行之路”作為自己的使命。</a:t>
            </a:r>
            <a:endPar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pPr algn="l"/>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Truth“ &amp; “Knowledge” &amp; “Learning”</a:t>
            </a:r>
            <a:endPar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pPr algn="l"/>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緊隨“</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Light”</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之後，出現次數第二、三、五多的是“</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Truth” </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 “</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Knowledge” </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與“</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Learning”</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Harvard University</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的校訓乾脆就只有“</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Truth”</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一個字。</a:t>
            </a:r>
            <a:endPar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pPr algn="l"/>
            <a:endPar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pPr algn="l"/>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在</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150</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多所計入統計的學校中，絕大多數（</a:t>
            </a:r>
            <a:r>
              <a:rPr lang="en-US" altLang="zh-CN" b="0" i="0" dirty="0">
                <a:solidFill>
                  <a:srgbClr val="191919"/>
                </a:solidFill>
                <a:effectLst/>
                <a:highlight>
                  <a:srgbClr val="FFFFFF"/>
                </a:highlight>
                <a:latin typeface="PingFang SC" panose="020B0400000000000000" pitchFamily="34" charset="-122"/>
                <a:ea typeface="PingFang SC" panose="020B0400000000000000" pitchFamily="34" charset="-122"/>
              </a:rPr>
              <a:t>125</a:t>
            </a:r>
            <a:r>
              <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rPr>
              <a:t>所）學校的校訓都能夠被歸為以下四類：</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使命與目標、核心價值觀（名詞）、一句道理</a:t>
            </a:r>
            <a:r>
              <a:rPr lang="en-US" altLang="zh-CN" b="1" i="0" dirty="0">
                <a:solidFill>
                  <a:srgbClr val="191919"/>
                </a:solidFill>
                <a:effectLst/>
                <a:highlight>
                  <a:srgbClr val="FFFFFF"/>
                </a:highlight>
                <a:latin typeface="PingFang SC" panose="020B0400000000000000" pitchFamily="34" charset="-122"/>
                <a:ea typeface="PingFang SC" panose="020B0400000000000000" pitchFamily="34" charset="-122"/>
              </a:rPr>
              <a:t>/</a:t>
            </a: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名言、宗教相關。</a:t>
            </a:r>
            <a:endParaRPr lang="zh-CN" altLang="en-US" b="0" i="0" dirty="0">
              <a:solidFill>
                <a:srgbClr val="191919"/>
              </a:solidFill>
              <a:effectLst/>
              <a:highlight>
                <a:srgbClr val="FFFFFF"/>
              </a:highlight>
              <a:latin typeface="PingFang SC" panose="020B0400000000000000" pitchFamily="34" charset="-122"/>
              <a:ea typeface="PingFang SC" panose="020B04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你如果只告訴你的孩子要誠實，而沒有給他保持誠實的源頭——主耶穌基督，他不會聽的，他也不會堅持下去的；</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你只告訴孩子要做好人，而沒有帶他與善量的源頭連接，他不可能做好人，也做不了真正的好人；</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你只告訴孩子活出有意義的人生，卻沒有帶他創造他、拯救他、並賜他人生意義的主，他的人生不可能找到真正的意義的。</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你告訴你的孩子要有堅強的勇氣，而沒有帶他認識全能的神，他怎能在動盪不安、弱肉強食、邪惡墮落的世界上有活着的勇氣？</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你如果只告訴孩子要有正義感，而你沒有帶他領取主耶穌的義，獲得生命的更新，他的正義感從何建立？從何而來？靠何保持？</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因爲我們都是臣妾——“臣妾做不到啊”</a:t>
            </a:r>
            <a:r>
              <a:rPr lang="zh-CN" altLang="zh-CN" b="0" i="0" dirty="0">
                <a:solidFill>
                  <a:srgbClr val="444444"/>
                </a:solidFill>
                <a:effectLst/>
                <a:highlight>
                  <a:srgbClr val="F5F5F5"/>
                </a:highlight>
                <a:latin typeface="Calibri" panose="020F0502020204030204" pitchFamily="34" charset="0"/>
                <a:ea typeface="微软雅黑" panose="020B0503020204020204" pitchFamily="34" charset="-122"/>
              </a:rPr>
              <a:t>​</a:t>
            </a:r>
            <a:endParaRPr lang="zh-CN" altLang="zh-CN" b="0" i="0" dirty="0">
              <a:solidFill>
                <a:srgbClr val="444444"/>
              </a:solidFill>
              <a:effectLst/>
              <a:highlight>
                <a:srgbClr val="F5F5F5"/>
              </a:highlight>
              <a:latin typeface="Calibri" panose="020F0502020204030204" pitchFamily="34" charset="0"/>
            </a:endParaRPr>
          </a:p>
          <a:p>
            <a:pPr algn="l" rtl="0" fontAlgn="base"/>
            <a:r>
              <a:rPr lang="zh-CN" altLang="zh-CN" b="0" i="0" dirty="0">
                <a:solidFill>
                  <a:srgbClr val="444444"/>
                </a:solidFill>
                <a:effectLst/>
                <a:highlight>
                  <a:srgbClr val="F5F5F5"/>
                </a:highlight>
                <a:latin typeface="Calibri" panose="020F0502020204030204" pitchFamily="34" charset="0"/>
                <a:ea typeface="Helvetica Neue" panose="02000503000000020004" pitchFamily="2" charset="0"/>
              </a:rPr>
              <a:t>​</a:t>
            </a:r>
            <a:endParaRPr lang="zh-CN" altLang="zh-CN" b="0" i="0" dirty="0">
              <a:solidFill>
                <a:srgbClr val="444444"/>
              </a:solidFill>
              <a:effectLst/>
              <a:highlight>
                <a:srgbClr val="F5F5F5"/>
              </a:highlight>
              <a:latin typeface="Calibri" panose="020F050202020403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開車都需要筆試和路考，而我們作別人的父母居然一節課都沒有上過。</a:t>
            </a:r>
            <a:endParaRPr kumimoji="1" lang="en-US" altLang="zh-CN" dirty="0"/>
          </a:p>
          <a:p>
            <a:endParaRPr kumimoji="1" lang="en-US" altLang="zh-CN" dirty="0"/>
          </a:p>
          <a:p>
            <a:r>
              <a:rPr kumimoji="1" lang="zh-CN" altLang="en-US" dirty="0"/>
              <a:t>我們領取結婚證沒有考試，領取孩子的出生證也沒有考試。說明我們都得靠“摸石頭過河”。</a:t>
            </a:r>
          </a:p>
        </p:txBody>
      </p:sp>
      <p:sp>
        <p:nvSpPr>
          <p:cNvPr id="4" name="灯片编号占位符 3"/>
          <p:cNvSpPr>
            <a:spLocks noGrp="1"/>
          </p:cNvSpPr>
          <p:nvPr>
            <p:ph type="sldNum" sz="quarter" idx="5"/>
          </p:nvPr>
        </p:nvSpPr>
        <p:spPr/>
        <p:txBody>
          <a:bodyPr/>
          <a:lstStyle/>
          <a:p>
            <a:fld id="{6E62F1BF-DBB5-474F-A833-79CB612916C2}"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你如果只告訴你的孩子要誠實，而沒有給他保持誠實的源頭——主耶穌基督，他不會聽的，他也不會堅持下去的；</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你只告訴孩子要做好人，而沒有帶他與善量的源頭連接，他不可能做好人，也做不了真正的好人；</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你只告訴孩子活出有意義的人生，卻沒有帶他創造他、拯救他、並賜他人生意義的主，他的人生不可能找到真正的意義的。</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你告訴你的孩子要有堅強的勇氣，而沒有帶他認識全能的神，他怎能在動盪不安、弱肉強食、邪惡墮落的世界上有活着的勇氣？</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你如果只告訴孩子要有正義感，而你沒有帶他領取主耶穌的義，獲得生命的更新，他的正義感從何建立？從何而來？靠何保持？</a:t>
            </a:r>
            <a:endParaRPr lang="en-US"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endParaRPr>
          </a:p>
          <a:p>
            <a:pPr algn="l" rtl="0" fontAlgn="base"/>
            <a:r>
              <a:rPr lang="zh-CN" altLang="zh-CN" b="1" i="0" u="none" strike="noStrike" dirty="0">
                <a:solidFill>
                  <a:srgbClr val="0D0D0D"/>
                </a:solidFill>
                <a:effectLst/>
                <a:highlight>
                  <a:srgbClr val="FFFFFF"/>
                </a:highlight>
                <a:latin typeface="Calibri" panose="020F0502020204030204" pitchFamily="34" charset="0"/>
                <a:ea typeface="微软雅黑" panose="020B0503020204020204" pitchFamily="34" charset="-122"/>
              </a:rPr>
              <a:t>因爲我們都是臣妾——“臣妾做不到啊”</a:t>
            </a:r>
            <a:r>
              <a:rPr lang="zh-CN" altLang="zh-CN" b="0" i="0" dirty="0">
                <a:solidFill>
                  <a:srgbClr val="444444"/>
                </a:solidFill>
                <a:effectLst/>
                <a:highlight>
                  <a:srgbClr val="F5F5F5"/>
                </a:highlight>
                <a:latin typeface="Calibri" panose="020F0502020204030204" pitchFamily="34" charset="0"/>
                <a:ea typeface="微软雅黑" panose="020B0503020204020204" pitchFamily="34" charset="-122"/>
              </a:rPr>
              <a:t>​</a:t>
            </a:r>
            <a:endParaRPr lang="zh-CN" altLang="zh-CN" b="0" i="0" dirty="0">
              <a:solidFill>
                <a:srgbClr val="444444"/>
              </a:solidFill>
              <a:effectLst/>
              <a:highlight>
                <a:srgbClr val="F5F5F5"/>
              </a:highlight>
              <a:latin typeface="Calibri" panose="020F0502020204030204" pitchFamily="34" charset="0"/>
            </a:endParaRPr>
          </a:p>
          <a:p>
            <a:pPr algn="l" rtl="0" fontAlgn="base"/>
            <a:r>
              <a:rPr lang="zh-CN" altLang="zh-CN" b="0" i="0" dirty="0">
                <a:solidFill>
                  <a:srgbClr val="444444"/>
                </a:solidFill>
                <a:effectLst/>
                <a:highlight>
                  <a:srgbClr val="F5F5F5"/>
                </a:highlight>
                <a:latin typeface="Calibri" panose="020F0502020204030204" pitchFamily="34" charset="0"/>
                <a:ea typeface="Helvetica Neue" panose="02000503000000020004" pitchFamily="2" charset="0"/>
              </a:rPr>
              <a:t>​</a:t>
            </a:r>
            <a:endParaRPr lang="zh-CN" altLang="zh-CN" b="0" i="0" dirty="0">
              <a:solidFill>
                <a:srgbClr val="444444"/>
              </a:solidFill>
              <a:effectLst/>
              <a:highlight>
                <a:srgbClr val="F5F5F5"/>
              </a:highlight>
              <a:latin typeface="Calibri" panose="020F050202020403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22</a:t>
            </a:fld>
            <a:endParaRPr lang="zh-CN" altLang="en-US"/>
          </a:p>
        </p:txBody>
      </p:sp>
    </p:spTree>
    <p:extLst>
      <p:ext uri="{BB962C8B-B14F-4D97-AF65-F5344CB8AC3E}">
        <p14:creationId xmlns:p14="http://schemas.microsoft.com/office/powerpoint/2010/main" val="3294353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米迦就把那十二公斤銀子歸還給他母親；他母親說：“我把這些銀子從我手中分別為聖，為我的兒子歸給耶和華，好做一個雕像，一個鑄像；現在，我要還給你。”米迦把銀子還給他母親以後，他母親取出二千三百克銀子交給銀匠，製造一個雕像和一個鑄像，都放在米迦的家裏。米迦這人有一間神廟，又製造以弗得和家中的神像，並且立了他的一個兒子作祭司。在那些日子，以色列中沒有王，各人都行自己看為對的事。</a:t>
            </a:r>
            <a:r>
              <a:rPr kumimoji="1" lang="en-US" altLang="zh-CN" dirty="0"/>
              <a:t>(</a:t>
            </a:r>
            <a:r>
              <a:rPr kumimoji="1" lang="zh-CN" altLang="en-US" dirty="0"/>
              <a:t>士師記 </a:t>
            </a:r>
            <a:r>
              <a:rPr kumimoji="1" lang="en-US" altLang="zh-CN" dirty="0"/>
              <a:t>17:3-6 </a:t>
            </a:r>
            <a:r>
              <a:rPr kumimoji="1" lang="zh-CN" altLang="en-US" dirty="0"/>
              <a:t>新譯本</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60000"/>
              </a:lnSpc>
            </a:pPr>
            <a:r>
              <a:rPr lang="zh-CN" altLang="zh-CN" dirty="0">
                <a:solidFill>
                  <a:schemeClr val="tx1"/>
                </a:solidFill>
              </a:rPr>
              <a:t>米迦</a:t>
            </a:r>
            <a:r>
              <a:rPr lang="zh-CN" altLang="en-US" dirty="0">
                <a:solidFill>
                  <a:schemeClr val="tx1"/>
                </a:solidFill>
              </a:rPr>
              <a:t>爲了躲開詛咒，將</a:t>
            </a:r>
            <a:r>
              <a:rPr lang="zh-CN" altLang="zh-CN" dirty="0">
                <a:solidFill>
                  <a:schemeClr val="tx1"/>
                </a:solidFill>
              </a:rPr>
              <a:t>錢還給</a:t>
            </a:r>
            <a:r>
              <a:rPr lang="zh-CN" altLang="en-US" dirty="0">
                <a:solidFill>
                  <a:schemeClr val="tx1"/>
                </a:solidFill>
              </a:rPr>
              <a:t>母親</a:t>
            </a:r>
            <a:r>
              <a:rPr lang="zh-CN" altLang="zh-CN" dirty="0">
                <a:solidFill>
                  <a:schemeClr val="tx1"/>
                </a:solidFill>
              </a:rPr>
              <a:t>。但是故事沒有結束，</a:t>
            </a:r>
            <a:r>
              <a:rPr lang="zh-CN" altLang="en-US" dirty="0">
                <a:solidFill>
                  <a:schemeClr val="tx1"/>
                </a:solidFill>
              </a:rPr>
              <a:t>母親</a:t>
            </a:r>
            <a:r>
              <a:rPr lang="zh-CN" altLang="zh-CN" dirty="0">
                <a:solidFill>
                  <a:schemeClr val="tx1"/>
                </a:solidFill>
              </a:rPr>
              <a:t>願拿出一部分錢奉獻給神</a:t>
            </a:r>
            <a:r>
              <a:rPr lang="zh-CN" altLang="en-US" dirty="0">
                <a:solidFill>
                  <a:schemeClr val="tx1"/>
                </a:solidFill>
              </a:rPr>
              <a:t>名（</a:t>
            </a:r>
            <a:r>
              <a:rPr lang="zh-CN" altLang="en-US" sz="1100" dirty="0">
                <a:solidFill>
                  <a:schemeClr val="tx1"/>
                </a:solidFill>
                <a:latin typeface="+mj-ea"/>
                <a:ea typeface="+mj-ea"/>
              </a:rPr>
              <a:t>呂振中譯本強調“她要親手奉獻”</a:t>
            </a:r>
            <a:r>
              <a:rPr lang="zh-CN" altLang="en-US" dirty="0">
                <a:solidFill>
                  <a:schemeClr val="tx1"/>
                </a:solidFill>
              </a:rPr>
              <a:t>）製作一個偶像。製作偶像交給兒子去供奉。</a:t>
            </a:r>
            <a:endParaRPr lang="en-US" altLang="zh-CN" dirty="0">
              <a:solidFill>
                <a:schemeClr val="tx1"/>
              </a:solidFill>
            </a:endParaRPr>
          </a:p>
          <a:p>
            <a:pPr>
              <a:lnSpc>
                <a:spcPct val="160000"/>
              </a:lnSpc>
            </a:pPr>
            <a:r>
              <a:rPr lang="zh-CN" altLang="en-US" dirty="0">
                <a:solidFill>
                  <a:schemeClr val="tx1"/>
                </a:solidFill>
              </a:rPr>
              <a:t>奉獻出來的錢沒有拿到會幕那裏，也沒有交給祭司，乃是自己</a:t>
            </a:r>
            <a:r>
              <a:rPr lang="zh-CN" altLang="zh-CN" dirty="0">
                <a:solidFill>
                  <a:schemeClr val="tx1"/>
                </a:solidFill>
              </a:rPr>
              <a:t>雕刻一個偶像和鑄造一個偶像。拿著神賜的</a:t>
            </a:r>
            <a:r>
              <a:rPr lang="zh-CN" altLang="en-US" dirty="0">
                <a:solidFill>
                  <a:schemeClr val="tx1"/>
                </a:solidFill>
              </a:rPr>
              <a:t>銀</a:t>
            </a:r>
            <a:r>
              <a:rPr lang="zh-CN" altLang="zh-CN" dirty="0">
                <a:solidFill>
                  <a:schemeClr val="tx1"/>
                </a:solidFill>
              </a:rPr>
              <a:t>錢，</a:t>
            </a:r>
            <a:r>
              <a:rPr lang="zh-CN" altLang="en-US" dirty="0">
                <a:solidFill>
                  <a:schemeClr val="tx1"/>
                </a:solidFill>
              </a:rPr>
              <a:t>冒犯著神的誡命：</a:t>
            </a:r>
            <a:r>
              <a:rPr lang="zh-CN" altLang="zh-CN" dirty="0">
                <a:solidFill>
                  <a:schemeClr val="tx1"/>
                </a:solidFill>
              </a:rPr>
              <a:t>十誡的第二條</a:t>
            </a:r>
            <a:r>
              <a:rPr lang="zh-CN" altLang="en-US" dirty="0">
                <a:solidFill>
                  <a:schemeClr val="tx1"/>
                </a:solidFill>
              </a:rPr>
              <a:t>：“不可為神雕刻偶像”</a:t>
            </a:r>
            <a:r>
              <a:rPr lang="zh-CN" altLang="zh-CN" dirty="0">
                <a:solidFill>
                  <a:schemeClr val="tx1"/>
                </a:solidFill>
              </a:rPr>
              <a:t>。</a:t>
            </a:r>
            <a:endParaRPr lang="en-US" altLang="zh-CN" dirty="0">
              <a:solidFill>
                <a:schemeClr val="tx1"/>
              </a:solidFill>
            </a:endParaRPr>
          </a:p>
          <a:p>
            <a:pPr>
              <a:lnSpc>
                <a:spcPct val="160000"/>
              </a:lnSpc>
            </a:pPr>
            <a:r>
              <a:rPr lang="zh-CN" altLang="en-US" dirty="0">
                <a:solidFill>
                  <a:schemeClr val="tx1"/>
                </a:solidFill>
              </a:rPr>
              <a:t>母親沒有將純潔的一神信仰傳遞下去，相反親手毀壞、玷污這信仰，也將兒子引入歧途。他們將</a:t>
            </a:r>
            <a:r>
              <a:rPr lang="zh-CN" altLang="en-US" b="1" dirty="0">
                <a:solidFill>
                  <a:schemeClr val="tx1"/>
                </a:solidFill>
              </a:rPr>
              <a:t>恩典淪為放縱的資本與藉口</a:t>
            </a:r>
            <a:r>
              <a:rPr lang="zh-CN" altLang="en-US" dirty="0">
                <a:solidFill>
                  <a:schemeClr val="tx1"/>
                </a:solidFill>
              </a:rPr>
              <a:t>。</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u="sng" dirty="0">
                <a:solidFill>
                  <a:schemeClr val="tx1"/>
                </a:solidFill>
              </a:rPr>
              <a:t>正面例子：唐崇榮的母親，</a:t>
            </a:r>
            <a:r>
              <a:rPr lang="en-US" altLang="zh-CN" u="sng" dirty="0">
                <a:solidFill>
                  <a:schemeClr val="tx1"/>
                </a:solidFill>
              </a:rPr>
              <a:t>33</a:t>
            </a:r>
            <a:r>
              <a:rPr lang="zh-CN" altLang="en-US" u="sng" dirty="0">
                <a:solidFill>
                  <a:schemeClr val="tx1"/>
                </a:solidFill>
              </a:rPr>
              <a:t>歲守寡，養大</a:t>
            </a:r>
            <a:r>
              <a:rPr lang="en-US" altLang="zh-CN" u="sng" dirty="0">
                <a:solidFill>
                  <a:schemeClr val="tx1"/>
                </a:solidFill>
              </a:rPr>
              <a:t>7</a:t>
            </a:r>
            <a:r>
              <a:rPr lang="zh-CN" altLang="en-US" u="sng" dirty="0">
                <a:solidFill>
                  <a:schemeClr val="tx1"/>
                </a:solidFill>
              </a:rPr>
              <a:t>個男孩、</a:t>
            </a:r>
            <a:r>
              <a:rPr lang="en-US" altLang="zh-CN" u="sng" dirty="0">
                <a:solidFill>
                  <a:schemeClr val="tx1"/>
                </a:solidFill>
              </a:rPr>
              <a:t>1</a:t>
            </a:r>
            <a:r>
              <a:rPr lang="zh-CN" altLang="en-US" u="sng" dirty="0">
                <a:solidFill>
                  <a:schemeClr val="tx1"/>
                </a:solidFill>
              </a:rPr>
              <a:t>個女孩；其中</a:t>
            </a:r>
            <a:r>
              <a:rPr lang="en-US" altLang="zh-CN" u="sng" dirty="0">
                <a:solidFill>
                  <a:schemeClr val="tx1"/>
                </a:solidFill>
              </a:rPr>
              <a:t>7</a:t>
            </a:r>
            <a:r>
              <a:rPr lang="zh-CN" altLang="en-US" u="sng" dirty="0">
                <a:solidFill>
                  <a:schemeClr val="tx1"/>
                </a:solidFill>
              </a:rPr>
              <a:t>個男孩中</a:t>
            </a:r>
            <a:r>
              <a:rPr lang="en-US" altLang="zh-CN" u="sng" dirty="0">
                <a:solidFill>
                  <a:schemeClr val="tx1"/>
                </a:solidFill>
              </a:rPr>
              <a:t>5</a:t>
            </a:r>
            <a:r>
              <a:rPr lang="zh-CN" altLang="en-US" u="sng" dirty="0">
                <a:solidFill>
                  <a:schemeClr val="tx1"/>
                </a:solidFill>
              </a:rPr>
              <a:t>個是牧師。</a:t>
            </a:r>
            <a:endParaRPr lang="zh-CN" altLang="zh-CN" u="sng" dirty="0">
              <a:solidFill>
                <a:schemeClr val="tx1"/>
              </a:solidFill>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Silent Generation</a:t>
            </a:r>
            <a:r>
              <a:rPr kumimoji="1" lang="zh-CN" altLang="en-US" sz="1200" dirty="0">
                <a:solidFill>
                  <a:srgbClr val="FFFF00"/>
                </a:solidFill>
                <a:highlight>
                  <a:srgbClr val="0000FF"/>
                </a:highlight>
              </a:rPr>
              <a:t> </a:t>
            </a:r>
            <a:r>
              <a:rPr kumimoji="1" lang="zh-CN" altLang="en-US" sz="1200" dirty="0"/>
              <a:t>“沉默一代”（</a:t>
            </a:r>
            <a:r>
              <a:rPr kumimoji="1" lang="en-US" altLang="zh-CN" sz="1200" dirty="0"/>
              <a:t>1928-1945 </a:t>
            </a:r>
            <a:r>
              <a:rPr kumimoji="1" lang="zh-CN" altLang="en-US" sz="1200" dirty="0"/>
              <a:t>）</a:t>
            </a:r>
            <a:endParaRPr kumimoji="1"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Baby Boomers</a:t>
            </a:r>
            <a:r>
              <a:rPr kumimoji="1" lang="zh-CN" altLang="en-US" sz="1200" dirty="0"/>
              <a:t> </a:t>
            </a:r>
            <a:r>
              <a:rPr kumimoji="1" lang="en-US" altLang="zh-CN" sz="1200" dirty="0"/>
              <a:t>“</a:t>
            </a:r>
            <a:r>
              <a:rPr kumimoji="1" lang="zh-CN" altLang="en-US" sz="1200" dirty="0"/>
              <a:t>嬰兒潮一代” </a:t>
            </a:r>
            <a:r>
              <a:rPr kumimoji="1" lang="en-US" altLang="zh-CN" sz="1200" dirty="0"/>
              <a:t>(1946-1964)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Gen X</a:t>
            </a:r>
            <a:r>
              <a:rPr kumimoji="1" lang="en-US" altLang="zh-CN" sz="1200" dirty="0"/>
              <a:t> </a:t>
            </a:r>
            <a:r>
              <a:rPr kumimoji="1" lang="zh-CN" altLang="en-US" sz="1200" dirty="0"/>
              <a:t> </a:t>
            </a:r>
            <a:r>
              <a:rPr kumimoji="1" lang="en-US" altLang="zh-CN" sz="1200" dirty="0"/>
              <a:t>“X</a:t>
            </a:r>
            <a:r>
              <a:rPr kumimoji="1" lang="zh-CN" altLang="en-US" sz="1200" dirty="0"/>
              <a:t>世代”</a:t>
            </a:r>
            <a:r>
              <a:rPr kumimoji="1" lang="en-US" altLang="zh-CN" sz="1200" dirty="0"/>
              <a:t>(1965-1980)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Millennials/</a:t>
            </a:r>
            <a:r>
              <a:rPr kumimoji="1" lang="zh-CN" altLang="en-US" sz="1200" dirty="0">
                <a:solidFill>
                  <a:srgbClr val="FFFF00"/>
                </a:solidFill>
                <a:highlight>
                  <a:srgbClr val="0000FF"/>
                </a:highlight>
              </a:rPr>
              <a:t> </a:t>
            </a:r>
            <a:r>
              <a:rPr kumimoji="1" lang="en-US" altLang="zh-CN" sz="1200" dirty="0">
                <a:solidFill>
                  <a:srgbClr val="FFFF00"/>
                </a:solidFill>
                <a:highlight>
                  <a:srgbClr val="0000FF"/>
                </a:highlight>
              </a:rPr>
              <a:t>Gen</a:t>
            </a:r>
            <a:r>
              <a:rPr kumimoji="1" lang="zh-CN" altLang="en-US" sz="1200" dirty="0">
                <a:solidFill>
                  <a:srgbClr val="FFFF00"/>
                </a:solidFill>
                <a:highlight>
                  <a:srgbClr val="0000FF"/>
                </a:highlight>
              </a:rPr>
              <a:t> </a:t>
            </a:r>
            <a:r>
              <a:rPr kumimoji="1" lang="en-US" altLang="zh-CN" sz="1200" dirty="0">
                <a:solidFill>
                  <a:srgbClr val="FFFF00"/>
                </a:solidFill>
                <a:highlight>
                  <a:srgbClr val="0000FF"/>
                </a:highlight>
              </a:rPr>
              <a:t>Y</a:t>
            </a:r>
            <a:r>
              <a:rPr kumimoji="1" lang="zh-CN" altLang="en-US" sz="1200" dirty="0">
                <a:solidFill>
                  <a:srgbClr val="FFFF00"/>
                </a:solidFill>
                <a:highlight>
                  <a:srgbClr val="0000FF"/>
                </a:highlight>
              </a:rPr>
              <a:t> </a:t>
            </a:r>
            <a:r>
              <a:rPr kumimoji="1" lang="en-US" altLang="zh-CN" sz="1200" dirty="0">
                <a:solidFill>
                  <a:srgbClr val="FFFF00"/>
                </a:solidFill>
                <a:highlight>
                  <a:srgbClr val="0000FF"/>
                </a:highlight>
              </a:rPr>
              <a:t> </a:t>
            </a:r>
            <a:r>
              <a:rPr kumimoji="1" lang="en-US" altLang="zh-CN" sz="1200" dirty="0"/>
              <a:t>“</a:t>
            </a:r>
            <a:r>
              <a:rPr kumimoji="1" lang="zh-CN" altLang="en-US" sz="1200" dirty="0"/>
              <a:t>千禧一代</a:t>
            </a:r>
            <a:r>
              <a:rPr kumimoji="1" lang="en-US" altLang="zh-CN" sz="1200" dirty="0"/>
              <a:t>”</a:t>
            </a:r>
            <a:r>
              <a:rPr kumimoji="1" lang="zh-CN" altLang="en-US" sz="1200" dirty="0"/>
              <a:t> </a:t>
            </a:r>
            <a:r>
              <a:rPr kumimoji="1" lang="en-US" altLang="zh-CN" sz="1200" dirty="0"/>
              <a:t>(1981-1996)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Gen</a:t>
            </a:r>
            <a:r>
              <a:rPr kumimoji="1" lang="zh-CN" altLang="en-US" sz="1200" dirty="0">
                <a:solidFill>
                  <a:srgbClr val="FFFF00"/>
                </a:solidFill>
                <a:highlight>
                  <a:srgbClr val="0000FF"/>
                </a:highlight>
              </a:rPr>
              <a:t> </a:t>
            </a:r>
            <a:r>
              <a:rPr kumimoji="1" lang="en-US" altLang="zh-CN" sz="1200" dirty="0">
                <a:solidFill>
                  <a:srgbClr val="FFFF00"/>
                </a:solidFill>
                <a:highlight>
                  <a:srgbClr val="0000FF"/>
                </a:highlight>
              </a:rPr>
              <a:t>Z</a:t>
            </a:r>
            <a:r>
              <a:rPr kumimoji="1" lang="en-US" altLang="zh-CN" sz="1200" dirty="0"/>
              <a:t> </a:t>
            </a:r>
            <a:r>
              <a:rPr kumimoji="1" lang="zh-CN" altLang="en-US" sz="1200" dirty="0"/>
              <a:t>“</a:t>
            </a:r>
            <a:r>
              <a:rPr kumimoji="1" lang="en-US" altLang="zh-CN" sz="1200" dirty="0"/>
              <a:t>Z</a:t>
            </a:r>
            <a:r>
              <a:rPr kumimoji="1" lang="zh-CN" altLang="en-US" sz="1200" dirty="0"/>
              <a:t>世代</a:t>
            </a:r>
            <a:r>
              <a:rPr kumimoji="1" lang="en-US" altLang="zh-CN" sz="1200" dirty="0"/>
              <a:t>/</a:t>
            </a:r>
            <a:r>
              <a:rPr kumimoji="1" lang="zh-CN" altLang="en-US" sz="1200" dirty="0"/>
              <a:t>網絡時代”</a:t>
            </a:r>
            <a:r>
              <a:rPr kumimoji="1" lang="en-US" altLang="zh-CN" sz="1200" dirty="0"/>
              <a:t> </a:t>
            </a:r>
            <a:r>
              <a:rPr kumimoji="1" lang="zh-CN" altLang="en-US" sz="1200" dirty="0"/>
              <a:t>（</a:t>
            </a:r>
            <a:r>
              <a:rPr kumimoji="1" lang="en-US" altLang="zh-CN" sz="1200" dirty="0"/>
              <a:t>1997-2012</a:t>
            </a:r>
            <a:r>
              <a:rPr kumimoji="1" lang="zh-CN" alt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dirty="0"/>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28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現在的青年拒絕以信仰來教導下一代，那麼下一代的信仰狀況可想而知。只會越來越差。</a:t>
            </a:r>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olidFill>
                  <a:srgbClr val="FFFF00"/>
                </a:solidFill>
                <a:highlight>
                  <a:srgbClr val="0000FF"/>
                </a:highlight>
              </a:rPr>
              <a:t>Gen</a:t>
            </a:r>
            <a:r>
              <a:rPr kumimoji="1" lang="zh-CN" altLang="en-US" sz="1200" dirty="0">
                <a:solidFill>
                  <a:srgbClr val="FFFF00"/>
                </a:solidFill>
                <a:highlight>
                  <a:srgbClr val="0000FF"/>
                </a:highlight>
              </a:rPr>
              <a:t> </a:t>
            </a:r>
            <a:r>
              <a:rPr kumimoji="1" lang="en-US" altLang="zh-CN" sz="1200" dirty="0">
                <a:solidFill>
                  <a:srgbClr val="FFFF00"/>
                </a:solidFill>
                <a:highlight>
                  <a:srgbClr val="0000FF"/>
                </a:highlight>
              </a:rPr>
              <a:t>Z</a:t>
            </a:r>
            <a:r>
              <a:rPr kumimoji="1" lang="en-US" altLang="zh-CN" sz="1200" dirty="0"/>
              <a:t> </a:t>
            </a:r>
            <a:r>
              <a:rPr kumimoji="1" lang="zh-CN" altLang="en-US" sz="1200" dirty="0"/>
              <a:t>“</a:t>
            </a:r>
            <a:r>
              <a:rPr kumimoji="1" lang="en-US" altLang="zh-CN" sz="1200" dirty="0"/>
              <a:t>Z</a:t>
            </a:r>
            <a:r>
              <a:rPr kumimoji="1" lang="zh-CN" altLang="en-US" sz="1200" dirty="0"/>
              <a:t>世代</a:t>
            </a:r>
            <a:r>
              <a:rPr kumimoji="1" lang="en-US" altLang="zh-CN" sz="1200" dirty="0"/>
              <a:t>/</a:t>
            </a:r>
            <a:r>
              <a:rPr kumimoji="1" lang="zh-CN" altLang="en-US" sz="1200" dirty="0"/>
              <a:t>網絡時代”</a:t>
            </a:r>
            <a:r>
              <a:rPr kumimoji="1" lang="en-US" altLang="zh-CN" sz="1200" dirty="0"/>
              <a:t> </a:t>
            </a:r>
            <a:r>
              <a:rPr kumimoji="1" lang="zh-CN" altLang="en-US" sz="1200" dirty="0"/>
              <a:t>（</a:t>
            </a:r>
            <a:r>
              <a:rPr kumimoji="1" lang="en-US" altLang="zh-CN" sz="1200" dirty="0"/>
              <a:t>1997-2012</a:t>
            </a:r>
            <a:r>
              <a:rPr kumimoji="1" lang="zh-CN" altLang="en-US" sz="1200" dirty="0"/>
              <a:t>）</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人文主義（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Humanism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a:t>
            </a:r>
            <a:endParaRPr lang="en-US" altLang="zh-CN" b="0" i="0" dirty="0">
              <a:solidFill>
                <a:srgbClr val="3A3A3A"/>
              </a:solidFill>
              <a:effectLst/>
              <a:highlight>
                <a:srgbClr val="FFFFFF"/>
              </a:highlight>
              <a:latin typeface="apercu"/>
            </a:endParaRPr>
          </a:p>
          <a:p>
            <a:pPr indent="266700"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　指在</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14</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15</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世紀首先從歐洲義大利興起的，從學院及教會內開始出現的，對文法、修辭及歷史學等人文學科（</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Humanities</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）的重新整合、定義、規範與發展。它通常與文藝復興（</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Renaissance</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）相聯系，主要聲張：回歸古籍原典、對古希臘原文的細緻查考，以及對已有的古舊典籍的修訂。羅馬天主教學者伊拉斯謨（</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Erasmus</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）、英國政治家托馬斯</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莫爾（</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Thomas More</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）、宗教改革家約翰</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加爾文（</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John Calvin</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）都是比較著名的人文主義者。</a:t>
            </a:r>
            <a:endParaRPr lang="zh-CN" altLang="en-US" b="0" i="0" dirty="0">
              <a:solidFill>
                <a:srgbClr val="3A3A3A"/>
              </a:solidFill>
              <a:effectLst/>
              <a:highlight>
                <a:srgbClr val="FFFFFF"/>
              </a:highlight>
              <a:latin typeface="apercu"/>
            </a:endParaRPr>
          </a:p>
          <a:p>
            <a:pPr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 </a:t>
            </a:r>
            <a:endParaRPr lang="zh-CN" altLang="en-US" b="0" i="0" dirty="0">
              <a:solidFill>
                <a:srgbClr val="3A3A3A"/>
              </a:solidFill>
              <a:effectLst/>
              <a:highlight>
                <a:srgbClr val="FFFFFF"/>
              </a:highlight>
              <a:latin typeface="apercu"/>
            </a:endParaRPr>
          </a:p>
          <a:p>
            <a:pPr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人本主義（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Anthropocentrism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，或</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human-</a:t>
            </a:r>
            <a:r>
              <a:rPr lang="en-US" altLang="zh-CN" b="0" i="0" dirty="0" err="1">
                <a:solidFill>
                  <a:srgbClr val="3A3A3A"/>
                </a:solidFill>
                <a:effectLst/>
                <a:highlight>
                  <a:srgbClr val="FFFFFF"/>
                </a:highlight>
                <a:latin typeface="PMingLiU" panose="02020500000000000000" pitchFamily="18" charset="-120"/>
                <a:ea typeface="PMingLiU" panose="02020500000000000000" pitchFamily="18" charset="-120"/>
              </a:rPr>
              <a:t>centredism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a:t>
            </a:r>
            <a:endParaRPr lang="en-US" altLang="zh-CN" b="0" i="0" dirty="0">
              <a:solidFill>
                <a:srgbClr val="3A3A3A"/>
              </a:solidFill>
              <a:effectLst/>
              <a:highlight>
                <a:srgbClr val="FFFFFF"/>
              </a:highlight>
              <a:latin typeface="apercu"/>
            </a:endParaRPr>
          </a:p>
          <a:p>
            <a:pPr indent="266700"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　一種哲學理念和世界觀，認定人類是一切事物的標準與核心，拒絕相信在人之外或在人之上存在其他的權威和標準。古希臘哲學家普羅泰戈拉（</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Protagoras</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）曾說：“人是萬物的尺度”，這可被看作是這一世界觀的宣言。人本主義與神本主義（</a:t>
            </a:r>
            <a:r>
              <a:rPr lang="en-US" altLang="zh-CN" b="0" i="0" dirty="0" err="1">
                <a:solidFill>
                  <a:srgbClr val="3A3A3A"/>
                </a:solidFill>
                <a:effectLst/>
                <a:highlight>
                  <a:srgbClr val="FFFFFF"/>
                </a:highlight>
                <a:latin typeface="PMingLiU" panose="02020500000000000000" pitchFamily="18" charset="-120"/>
                <a:ea typeface="PMingLiU" panose="02020500000000000000" pitchFamily="18" charset="-120"/>
              </a:rPr>
              <a:t>Theocentrism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）相對立。</a:t>
            </a:r>
            <a:endParaRPr lang="zh-CN" altLang="en-US" b="0" i="0" dirty="0">
              <a:solidFill>
                <a:srgbClr val="3A3A3A"/>
              </a:solidFill>
              <a:effectLst/>
              <a:highlight>
                <a:srgbClr val="FFFFFF"/>
              </a:highlight>
              <a:latin typeface="apercu"/>
            </a:endParaRPr>
          </a:p>
          <a:p>
            <a:pPr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 </a:t>
            </a:r>
            <a:endParaRPr lang="zh-CN" altLang="en-US" b="0" i="0" dirty="0">
              <a:solidFill>
                <a:srgbClr val="3A3A3A"/>
              </a:solidFill>
              <a:effectLst/>
              <a:highlight>
                <a:srgbClr val="FFFFFF"/>
              </a:highlight>
              <a:latin typeface="apercu"/>
            </a:endParaRPr>
          </a:p>
          <a:p>
            <a:pPr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世俗人文主義（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secular-humanism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），又被稱為“世俗人本主義”：</a:t>
            </a:r>
            <a:endParaRPr lang="zh-CN" altLang="en-US" b="0" i="0" dirty="0">
              <a:solidFill>
                <a:srgbClr val="3A3A3A"/>
              </a:solidFill>
              <a:effectLst/>
              <a:highlight>
                <a:srgbClr val="FFFFFF"/>
              </a:highlight>
              <a:latin typeface="apercu"/>
            </a:endParaRPr>
          </a:p>
          <a:p>
            <a:pPr indent="266700" algn="l"/>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　近現代起源於阿米念主義（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Arminianism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）與蘇西尼主義（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Socinianism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），在</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17</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18</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世紀“啟蒙運動”的理性主義哲學（</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rationalism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）下奠基的哲學理念。主張人本主義的世界觀與世俗化（</a:t>
            </a:r>
            <a:r>
              <a:rPr lang="en-US" altLang="zh-CN" b="0" i="0" dirty="0" err="1">
                <a:solidFill>
                  <a:srgbClr val="3A3A3A"/>
                </a:solidFill>
                <a:effectLst/>
                <a:highlight>
                  <a:srgbClr val="FFFFFF"/>
                </a:highlight>
                <a:latin typeface="PMingLiU" panose="02020500000000000000" pitchFamily="18" charset="-120"/>
                <a:ea typeface="PMingLiU" panose="02020500000000000000" pitchFamily="18" charset="-120"/>
              </a:rPr>
              <a:t>secularisation</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）、反對任何形式的“神權”、反對建制宗教（</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established religion</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，比如主張廢除基督教會）。</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19</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世紀，在馬克思主義（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Marxism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）的推動下，世俗人文主義主張無神論（</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Atheism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）與自由主義（</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liberalism</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），直接塑造了現當代普遍的世界觀潮流。伏爾泰、英國現代哲學家羅素、科學家愛因斯坦、現當代語言學家喬姆斯基（</a:t>
            </a:r>
            <a:r>
              <a:rPr lang="en-US" altLang="zh-CN" b="0" i="0" dirty="0">
                <a:solidFill>
                  <a:srgbClr val="3A3A3A"/>
                </a:solidFill>
                <a:effectLst/>
                <a:highlight>
                  <a:srgbClr val="FFFFFF"/>
                </a:highlight>
                <a:latin typeface="PMingLiU" panose="02020500000000000000" pitchFamily="18" charset="-120"/>
                <a:ea typeface="PMingLiU" panose="02020500000000000000" pitchFamily="18" charset="-120"/>
              </a:rPr>
              <a:t>Noam Chomsky</a:t>
            </a:r>
            <a:r>
              <a:rPr lang="zh-CN" altLang="en-US" b="0" i="0" dirty="0">
                <a:solidFill>
                  <a:srgbClr val="3A3A3A"/>
                </a:solidFill>
                <a:effectLst/>
                <a:highlight>
                  <a:srgbClr val="FFFFFF"/>
                </a:highlight>
                <a:latin typeface="PMingLiU" panose="02020500000000000000" pitchFamily="18" charset="-120"/>
                <a:ea typeface="PMingLiU" panose="02020500000000000000" pitchFamily="18" charset="-120"/>
              </a:rPr>
              <a:t>）都可被視作世俗人文主義的代表人物。</a:t>
            </a:r>
            <a:endParaRPr lang="zh-CN" altLang="en-US" b="0" i="0" dirty="0">
              <a:solidFill>
                <a:srgbClr val="3A3A3A"/>
              </a:solidFill>
              <a:effectLst/>
              <a:highlight>
                <a:srgbClr val="FFFFFF"/>
              </a:highlight>
              <a:latin typeface="apercu"/>
            </a:endParaRPr>
          </a:p>
          <a:p>
            <a:br>
              <a:rPr lang="zh-CN" altLang="en-US" dirty="0"/>
            </a:b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人本主義也接受「泛道德主義」，是理想的浪漫主義。這個類似的思想在 </a:t>
            </a:r>
            <a:r>
              <a:rPr kumimoji="1" lang="en-US" altLang="zh-CN" dirty="0"/>
              <a:t>1900 </a:t>
            </a:r>
            <a:r>
              <a:rPr kumimoji="1" lang="zh-CN" altLang="en-US" dirty="0"/>
              <a:t>年達到高峯，後來一戰和二戰而被遺棄。近些個再次擡頭。歷史上人性的惡總是驚人的相似。</a:t>
            </a:r>
            <a:r>
              <a:rPr kumimoji="1" lang="en-US" altLang="zh-CN" dirty="0"/>
              <a:t>http://</a:t>
            </a:r>
            <a:r>
              <a:rPr kumimoji="1" lang="en-US" altLang="zh-CN" dirty="0" err="1"/>
              <a:t>www.chinaandrome.org</a:t>
            </a:r>
            <a:r>
              <a:rPr kumimoji="1" lang="en-US" altLang="zh-CN" dirty="0"/>
              <a:t>/Simplified/essays/</a:t>
            </a:r>
            <a:r>
              <a:rPr kumimoji="1" lang="en-US" altLang="zh-CN" dirty="0" err="1"/>
              <a:t>moralism.htm</a:t>
            </a:r>
            <a:endParaRPr kumimoji="1" lang="en-US" altLang="zh-CN" dirty="0"/>
          </a:p>
          <a:p>
            <a:endParaRPr kumimoji="1" lang="en-US" altLang="zh-CN" dirty="0"/>
          </a:p>
          <a:p>
            <a:r>
              <a:rPr kumimoji="1" lang="en-US" altLang="zh-CN" dirty="0"/>
              <a:t>https://</a:t>
            </a:r>
            <a:r>
              <a:rPr kumimoji="1" lang="en-US" altLang="zh-CN" dirty="0" err="1"/>
              <a:t>americanhumanist.org</a:t>
            </a:r>
            <a:r>
              <a:rPr kumimoji="1" lang="en-US" altLang="zh-CN" dirty="0"/>
              <a:t>/what-is-humanism/manifesto3/</a:t>
            </a:r>
          </a:p>
          <a:p>
            <a:endParaRPr kumimoji="1" lang="en-US" altLang="zh-CN" dirty="0"/>
          </a:p>
          <a:p>
            <a:pPr>
              <a:lnSpc>
                <a:spcPct val="120000"/>
              </a:lnSpc>
              <a:spcBef>
                <a:spcPts val="0"/>
              </a:spcBef>
            </a:pPr>
            <a:r>
              <a:rPr lang="zh-CN" altLang="en-US" sz="1200" dirty="0">
                <a:latin typeface="微软雅黑" charset="-122"/>
                <a:ea typeface="微软雅黑" charset="-122"/>
              </a:rPr>
              <a:t>人本主義是一種關於生活的進步中的哲學，主張不需要超自然主義，而由我們自己的能力和責任來引導個人圓滿的倫理生活，令人性之善更善。</a:t>
            </a:r>
          </a:p>
          <a:p>
            <a:pPr>
              <a:lnSpc>
                <a:spcPct val="120000"/>
              </a:lnSpc>
              <a:spcBef>
                <a:spcPts val="0"/>
              </a:spcBef>
            </a:pPr>
            <a:r>
              <a:rPr lang="zh-CN" altLang="en-US" sz="1200" dirty="0">
                <a:latin typeface="微软雅黑" charset="-122"/>
                <a:ea typeface="微软雅黑" charset="-122"/>
              </a:rPr>
              <a:t>人本主義的生活觀是以理性為指引的、受同情心所激發的、由經驗來感知的，它鼓勵我們生活得美好而圓滿。它歷經了歲月的磨礪，在賞識其價值與理想的有識之士努力下正持續發展著，雖經千錘百煉，它仍將隨著我們知識與理解力的進步而不斷完善。</a:t>
            </a:r>
          </a:p>
          <a:p>
            <a:pPr algn="l" fontAlgn="base"/>
            <a:endParaRPr lang="en-US" altLang="zh-CN" b="0" i="0" dirty="0">
              <a:solidFill>
                <a:srgbClr val="242445"/>
              </a:solidFill>
              <a:effectLst/>
              <a:highlight>
                <a:srgbClr val="FFFFFF"/>
              </a:highlight>
              <a:latin typeface="Source Sans Pro" panose="020B0503030403020204" pitchFamily="34" charset="0"/>
            </a:endParaRPr>
          </a:p>
          <a:p>
            <a:pPr algn="l" fontAlgn="base"/>
            <a:endParaRPr lang="en-US" altLang="zh-CN" b="0" i="0" dirty="0">
              <a:solidFill>
                <a:srgbClr val="242445"/>
              </a:solidFill>
              <a:effectLst/>
              <a:highlight>
                <a:srgbClr val="FFFFFF"/>
              </a:highlight>
              <a:latin typeface="Source Sans Pro" panose="020B0503030403020204" pitchFamily="34" charset="0"/>
            </a:endParaRPr>
          </a:p>
          <a:p>
            <a:pPr algn="l" fontAlgn="base"/>
            <a:endParaRPr lang="en-US" altLang="zh-CN" b="0" i="0" dirty="0">
              <a:solidFill>
                <a:srgbClr val="242445"/>
              </a:solidFill>
              <a:effectLst/>
              <a:highlight>
                <a:srgbClr val="FFFFFF"/>
              </a:highlight>
              <a:latin typeface="Source Sans Pro" panose="020B0503030403020204" pitchFamily="34" charset="0"/>
            </a:endParaRPr>
          </a:p>
          <a:p>
            <a:pPr algn="l" fontAlgn="base"/>
            <a:r>
              <a:rPr lang="en-US" altLang="zh-CN" b="0" i="0" dirty="0">
                <a:solidFill>
                  <a:srgbClr val="242445"/>
                </a:solidFill>
                <a:effectLst/>
                <a:highlight>
                  <a:srgbClr val="FFFFFF"/>
                </a:highlight>
                <a:latin typeface="Source Sans Pro" panose="020B0503030403020204" pitchFamily="34" charset="0"/>
              </a:rPr>
              <a:t>We strive to bring about a progressive society where being good without a god is an accepted and respected way to live life. We are accomplishing this through our defense of civil liberties and secular governance, by our outreach to the growing number of people without traditional religious faith, and through a continued refinement and advancement of the humanist worldview.</a:t>
            </a:r>
            <a:br>
              <a:rPr lang="en-US" altLang="zh-CN" b="0" i="0" dirty="0">
                <a:solidFill>
                  <a:srgbClr val="242445"/>
                </a:solidFill>
                <a:effectLst/>
                <a:highlight>
                  <a:srgbClr val="FFFFFF"/>
                </a:highlight>
                <a:latin typeface="Source Sans Pro" panose="020B0503030403020204" pitchFamily="34" charset="0"/>
              </a:rPr>
            </a:br>
            <a:r>
              <a:rPr lang="zh-CN" altLang="en-US" b="0" i="0" dirty="0">
                <a:solidFill>
                  <a:srgbClr val="242445"/>
                </a:solidFill>
                <a:effectLst/>
                <a:highlight>
                  <a:srgbClr val="FFFFFF"/>
                </a:highlight>
                <a:latin typeface="Source Sans Pro" panose="020B0503030403020204" pitchFamily="34" charset="0"/>
              </a:rPr>
              <a:t>我們努力創造一個進步的社會，在這個社會中，沒有神的善良是一種被接受和尊重的生活方式。我們正在通過捍衛公民自由和世俗治理，通過與越來越多的沒有傳統宗教信仰的人接觸，以及通過不斷完善和推進人文主義世界觀來實現這一目標。</a:t>
            </a:r>
          </a:p>
          <a:p>
            <a:pPr algn="l" fontAlgn="base"/>
            <a:r>
              <a:rPr lang="en-US" altLang="zh-CN" b="0" i="0" dirty="0">
                <a:solidFill>
                  <a:srgbClr val="242445"/>
                </a:solidFill>
                <a:effectLst/>
                <a:highlight>
                  <a:srgbClr val="FFFFFF"/>
                </a:highlight>
                <a:latin typeface="Source Sans Pro" panose="020B0503030403020204" pitchFamily="34" charset="0"/>
              </a:rPr>
              <a:t>Humanism is a nontheistic worldview with ethical values informed by scientific knowledge and driven by a desire to meet the needs of people in the here and now. At the foundation of those values is an affirmation of the dignity of every human being.</a:t>
            </a:r>
            <a:br>
              <a:rPr lang="en-US" altLang="zh-CN" b="0" i="0" dirty="0">
                <a:solidFill>
                  <a:srgbClr val="242445"/>
                </a:solidFill>
                <a:effectLst/>
                <a:highlight>
                  <a:srgbClr val="FFFFFF"/>
                </a:highlight>
                <a:latin typeface="Source Sans Pro" panose="020B0503030403020204" pitchFamily="34" charset="0"/>
              </a:rPr>
            </a:br>
            <a:r>
              <a:rPr lang="zh-CN" altLang="en-US" b="0" i="0" dirty="0">
                <a:solidFill>
                  <a:srgbClr val="242445"/>
                </a:solidFill>
                <a:effectLst/>
                <a:highlight>
                  <a:srgbClr val="FFFFFF"/>
                </a:highlight>
                <a:latin typeface="Source Sans Pro" panose="020B0503030403020204" pitchFamily="34" charset="0"/>
              </a:rPr>
              <a:t>人文主義是一種無神論的世界觀，其道德價值觀以科學知識為依據，並受到滿足此時此地人們需求的願望的驅動。這些價值觀的基礎是對每個人尊嚴的肯定。</a:t>
            </a:r>
          </a:p>
          <a:p>
            <a:pPr algn="l" fontAlgn="base"/>
            <a:r>
              <a:rPr lang="en-US" altLang="zh-CN" b="0" i="0" dirty="0">
                <a:solidFill>
                  <a:srgbClr val="242445"/>
                </a:solidFill>
                <a:effectLst/>
                <a:highlight>
                  <a:srgbClr val="FFFFFF"/>
                </a:highlight>
                <a:latin typeface="Source Sans Pro" panose="020B0503030403020204" pitchFamily="34" charset="0"/>
              </a:rPr>
              <a:t>We count humanists and other nontheists as the core of our movement but are always willing to work with friends and allies on issues of common concern. The positions we hold and the actions we take are not simply for our own benefit, but for the betterment of all of society and the world in which we live.</a:t>
            </a:r>
            <a:br>
              <a:rPr lang="en-US" altLang="zh-CN" b="0" i="0" dirty="0">
                <a:solidFill>
                  <a:srgbClr val="242445"/>
                </a:solidFill>
                <a:effectLst/>
                <a:highlight>
                  <a:srgbClr val="FFFFFF"/>
                </a:highlight>
                <a:latin typeface="Source Sans Pro" panose="020B0503030403020204" pitchFamily="34" charset="0"/>
              </a:rPr>
            </a:br>
            <a:r>
              <a:rPr lang="zh-CN" altLang="en-US" b="0" i="0" dirty="0">
                <a:solidFill>
                  <a:srgbClr val="242445"/>
                </a:solidFill>
                <a:effectLst/>
                <a:highlight>
                  <a:srgbClr val="FFFFFF"/>
                </a:highlight>
                <a:latin typeface="Source Sans Pro" panose="020B0503030403020204" pitchFamily="34" charset="0"/>
              </a:rPr>
              <a:t>我們將人文主義者和其他無神論者視為我們運動的核心，但始終願意與朋友和盟友就共同關心的問題進行合作。我們的立場和採取的行動不僅僅是為了我們自己的利益，而是為了改善整個社會和我們生活的世界。</a:t>
            </a:r>
          </a:p>
          <a:p>
            <a:br>
              <a:rPr lang="zh-CN" altLang="en-US" dirty="0"/>
            </a:b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62F1BF-DBB5-474F-A833-79CB612916C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1" i="0" dirty="0">
                <a:solidFill>
                  <a:srgbClr val="000000"/>
                </a:solidFill>
                <a:effectLst/>
                <a:latin typeface="Droid Serif"/>
              </a:rPr>
              <a:t>關於世界的知識是通過觀察、實驗和理性分析而得來的。</a:t>
            </a:r>
            <a:r>
              <a:rPr lang="zh-CN" altLang="en-US" b="0" i="0" dirty="0">
                <a:solidFill>
                  <a:srgbClr val="000000"/>
                </a:solidFill>
                <a:effectLst/>
                <a:latin typeface="Droid Serif"/>
              </a:rPr>
              <a:t> 人本主義者發現，科學是鑒別這種知識的最佳方法，同時也是解決問題和開發有益技術的最佳方法。我們也承認在思想、藝術和內在體驗中的新的發現的價值</a:t>
            </a:r>
            <a:r>
              <a:rPr lang="en-US" altLang="zh-CN" b="0" i="0" dirty="0">
                <a:solidFill>
                  <a:srgbClr val="000000"/>
                </a:solidFill>
                <a:effectLst/>
                <a:latin typeface="Droid Serif"/>
              </a:rPr>
              <a:t>——</a:t>
            </a:r>
            <a:r>
              <a:rPr lang="zh-CN" altLang="en-US" b="0" i="0" dirty="0">
                <a:solidFill>
                  <a:srgbClr val="000000"/>
                </a:solidFill>
                <a:effectLst/>
                <a:latin typeface="Droid Serif"/>
              </a:rPr>
              <a:t>但它們需要通過審辨式智慧</a:t>
            </a:r>
            <a:r>
              <a:rPr lang="en-US" altLang="zh-CN" b="0" i="0" u="none" strike="noStrike" baseline="30000" dirty="0">
                <a:solidFill>
                  <a:srgbClr val="000000"/>
                </a:solidFill>
                <a:effectLst/>
                <a:latin typeface="Droid Serif"/>
                <a:hlinkClick r:id="rId3"/>
              </a:rPr>
              <a:t>2</a:t>
            </a:r>
            <a:r>
              <a:rPr lang="zh-CN" altLang="en-US" b="0" i="0" dirty="0">
                <a:solidFill>
                  <a:srgbClr val="000000"/>
                </a:solidFill>
                <a:effectLst/>
                <a:latin typeface="Droid Serif"/>
              </a:rPr>
              <a:t>的分析。</a:t>
            </a:r>
          </a:p>
          <a:p>
            <a:pPr algn="l"/>
            <a:r>
              <a:rPr lang="zh-CN" altLang="en-US" b="1" i="0" dirty="0">
                <a:solidFill>
                  <a:srgbClr val="000000"/>
                </a:solidFill>
                <a:effectLst/>
                <a:latin typeface="Droid Serif"/>
              </a:rPr>
              <a:t>人類是自然固有的部分，是不受引導的演化的結果。</a:t>
            </a:r>
            <a:r>
              <a:rPr lang="zh-CN" altLang="en-US" b="0" i="0" dirty="0">
                <a:solidFill>
                  <a:srgbClr val="000000"/>
                </a:solidFill>
                <a:effectLst/>
                <a:latin typeface="Droid Serif"/>
              </a:rPr>
              <a:t> 人本主義者認為自然界是自己存在的。我們完全充分地接納自己的生活，把我們所期望或想像的與事物的本來面目相區分。我們樂於迎接未來的挑戰，不畏懼且嚮往未知。</a:t>
            </a:r>
          </a:p>
          <a:p>
            <a:pPr algn="l"/>
            <a:r>
              <a:rPr lang="zh-CN" altLang="en-US" b="1" i="0" dirty="0">
                <a:solidFill>
                  <a:srgbClr val="000000"/>
                </a:solidFill>
                <a:effectLst/>
                <a:latin typeface="Droid Serif"/>
              </a:rPr>
              <a:t>倫理價值派生自人類的需求與興趣，受到經驗的考驗。</a:t>
            </a:r>
            <a:r>
              <a:rPr lang="zh-CN" altLang="en-US" b="0" i="0" dirty="0">
                <a:solidFill>
                  <a:srgbClr val="000000"/>
                </a:solidFill>
                <a:effectLst/>
                <a:latin typeface="Droid Serif"/>
              </a:rPr>
              <a:t> 人本主義者以由人類環境、興趣及利害關係所形成的人類福祉來確立價值並將其延伸至全球生態系統及地外。我們堅持以其擁有的內在價值和尊嚴來對待每個人，並在與責任相符的自由情境中進行知情選擇。</a:t>
            </a:r>
          </a:p>
          <a:p>
            <a:pPr algn="l"/>
            <a:r>
              <a:rPr lang="zh-CN" altLang="en-US" b="1" i="0" dirty="0">
                <a:solidFill>
                  <a:srgbClr val="000000"/>
                </a:solidFill>
                <a:effectLst/>
                <a:latin typeface="Droid Serif"/>
              </a:rPr>
              <a:t>生活的圓滿產生自個體對人類理想的投入。</a:t>
            </a:r>
            <a:r>
              <a:rPr lang="zh-CN" altLang="en-US" b="0" i="0" dirty="0">
                <a:solidFill>
                  <a:srgbClr val="000000"/>
                </a:solidFill>
                <a:effectLst/>
                <a:latin typeface="Droid Serif"/>
              </a:rPr>
              <a:t> 我們以最可能圓滿的發展為終極目標，以明確的目標鼓舞我們的生活，從人類存在的快樂和美、挑戰與悲劇、甚至死亡的必然性和終極性中去尋找奇跡和敬畏。依靠人類文化的豐富遺產和人本主義的生活觀，人本主義者在貧瘠時施以撫慰，在富裕時給予鼓勵。</a:t>
            </a:r>
          </a:p>
          <a:p>
            <a:pPr algn="l"/>
            <a:r>
              <a:rPr lang="zh-CN" altLang="en-US" b="1" i="0" dirty="0">
                <a:solidFill>
                  <a:srgbClr val="000000"/>
                </a:solidFill>
                <a:effectLst/>
                <a:latin typeface="Droid Serif"/>
              </a:rPr>
              <a:t>人類天生具有社會性，需要從人際關係中尋找意義。</a:t>
            </a:r>
            <a:r>
              <a:rPr lang="zh-CN" altLang="en-US" b="0" i="0" dirty="0">
                <a:solidFill>
                  <a:srgbClr val="000000"/>
                </a:solidFill>
                <a:effectLst/>
                <a:latin typeface="Droid Serif"/>
              </a:rPr>
              <a:t> 人本主義者渴望並為之奮鬥的世界擁有互相的關懷與愛護，沒有野蠻及其後果，其中的異見會通過合作而非暴力手段來解決。個性與相互依賴並存豐富了我們的生活，鼓舞我們去豐富他人的生活，並且激發了為所有人去爭取和平、正義和機會的希望。</a:t>
            </a:r>
          </a:p>
          <a:p>
            <a:pPr algn="l"/>
            <a:r>
              <a:rPr lang="zh-CN" altLang="en-US" b="1" i="0" dirty="0">
                <a:solidFill>
                  <a:srgbClr val="000000"/>
                </a:solidFill>
                <a:effectLst/>
                <a:latin typeface="Droid Serif"/>
              </a:rPr>
              <a:t>有益於社會的工作令個人幸福最大化。</a:t>
            </a:r>
            <a:r>
              <a:rPr lang="zh-CN" altLang="en-US" b="0" i="0" dirty="0">
                <a:solidFill>
                  <a:srgbClr val="000000"/>
                </a:solidFill>
                <a:effectLst/>
                <a:latin typeface="Droid Serif"/>
              </a:rPr>
              <a:t> 進步中的文化已經將人性從只求生存的殘酷中解放出來，減輕了苦難，改善了社會，併發展出了全球共同體。我們探索將環境和能力差異最小化的途徑，我們支持將自然資源和人類努力成果進行這樣一種合理分佈，讓盡可能多的人能夠享受到美好生活。</a:t>
            </a:r>
          </a:p>
          <a:p>
            <a:pPr algn="l"/>
            <a:r>
              <a:rPr lang="zh-CN" altLang="en-US" b="0" i="0" dirty="0">
                <a:solidFill>
                  <a:srgbClr val="000000"/>
                </a:solidFill>
                <a:effectLst/>
                <a:latin typeface="Droid Serif"/>
              </a:rPr>
              <a:t>人本主義者關心所有人的幸福，擁抱多樣性，並尊重其他人道的異見。我們致力於在一個開放、安全的社會中公平地享受人權和公民自由，主張參與民主進程是一種公民義務，安全可持續地保護自然的完整性、多樣性和美是一種全球義務。</a:t>
            </a:r>
          </a:p>
          <a:p>
            <a:pPr algn="l"/>
            <a:r>
              <a:rPr lang="zh-CN" altLang="en-US" b="0" i="0" dirty="0">
                <a:solidFill>
                  <a:srgbClr val="000000"/>
                </a:solidFill>
                <a:effectLst/>
                <a:latin typeface="Droid Serif"/>
              </a:rPr>
              <a:t>因此，在生命的長河中，我們追求的願景稟持著這樣明智的信念</a:t>
            </a:r>
            <a:r>
              <a:rPr lang="en-US" altLang="zh-CN" b="0" i="0" dirty="0">
                <a:solidFill>
                  <a:srgbClr val="000000"/>
                </a:solidFill>
                <a:effectLst/>
                <a:latin typeface="Droid Serif"/>
              </a:rPr>
              <a:t>——</a:t>
            </a:r>
            <a:r>
              <a:rPr lang="zh-CN" altLang="en-US" b="0" i="0" dirty="0">
                <a:solidFill>
                  <a:srgbClr val="000000"/>
                </a:solidFill>
                <a:effectLst/>
                <a:latin typeface="Droid Serif"/>
              </a:rPr>
              <a:t>人類有能力達到其最高理想。我們生活的責任以及我們生活的世界的責任是我們的，也只是我們的。</a:t>
            </a:r>
          </a:p>
          <a:p>
            <a:r>
              <a:rPr kumimoji="1" lang="en-US" altLang="zh-CN" dirty="0"/>
              <a:t>https://</a:t>
            </a:r>
            <a:r>
              <a:rPr kumimoji="1" lang="en-US" altLang="zh-CN" dirty="0" err="1"/>
              <a:t>exaos.github.io</a:t>
            </a:r>
            <a:r>
              <a:rPr kumimoji="1" lang="en-US" altLang="zh-CN" dirty="0"/>
              <a:t>/topics/humanism/manifesto3.html</a:t>
            </a: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34</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02122"/>
                </a:solidFill>
                <a:effectLst/>
                <a:highlight>
                  <a:srgbClr val="FFFFFF"/>
                </a:highlight>
                <a:latin typeface="Arial" panose="020B0604020202090204" pitchFamily="34" charset="0"/>
              </a:rPr>
              <a:t>查爾斯</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弗朗西斯</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波特（</a:t>
            </a:r>
            <a:r>
              <a:rPr lang="en-US" altLang="zh-CN" b="0" i="0" dirty="0">
                <a:solidFill>
                  <a:srgbClr val="202122"/>
                </a:solidFill>
                <a:effectLst/>
                <a:highlight>
                  <a:srgbClr val="FFFFFF"/>
                </a:highlight>
                <a:latin typeface="Arial" panose="020B0604020202090204" pitchFamily="34" charset="0"/>
              </a:rPr>
              <a:t>Charles Francis Potter</a:t>
            </a:r>
            <a:r>
              <a:rPr lang="zh-CN" altLang="en-US" b="0" i="0" dirty="0">
                <a:solidFill>
                  <a:srgbClr val="202122"/>
                </a:solidFill>
                <a:effectLst/>
                <a:highlight>
                  <a:srgbClr val="FFFFFF"/>
                </a:highlight>
                <a:latin typeface="Arial" panose="020B0604020202090204" pitchFamily="34" charset="0"/>
              </a:rPr>
              <a:t>，</a:t>
            </a:r>
            <a:r>
              <a:rPr lang="en-US" altLang="zh-CN" b="0" i="0" dirty="0">
                <a:solidFill>
                  <a:srgbClr val="202122"/>
                </a:solidFill>
                <a:effectLst/>
                <a:highlight>
                  <a:srgbClr val="FFFFFF"/>
                </a:highlight>
                <a:latin typeface="Arial" panose="020B0604020202090204" pitchFamily="34" charset="0"/>
              </a:rPr>
              <a:t>1885 </a:t>
            </a:r>
            <a:r>
              <a:rPr lang="zh-CN" altLang="en-US" b="0" i="0" dirty="0">
                <a:solidFill>
                  <a:srgbClr val="202122"/>
                </a:solidFill>
                <a:effectLst/>
                <a:highlight>
                  <a:srgbClr val="FFFFFF"/>
                </a:highlight>
                <a:latin typeface="Arial" panose="020B0604020202090204" pitchFamily="34" charset="0"/>
              </a:rPr>
              <a:t>年 </a:t>
            </a:r>
            <a:r>
              <a:rPr lang="en-US" altLang="zh-CN" b="0" i="0" dirty="0">
                <a:solidFill>
                  <a:srgbClr val="202122"/>
                </a:solidFill>
                <a:effectLst/>
                <a:highlight>
                  <a:srgbClr val="FFFFFF"/>
                </a:highlight>
                <a:latin typeface="Arial" panose="020B0604020202090204" pitchFamily="34" charset="0"/>
              </a:rPr>
              <a:t>10 </a:t>
            </a:r>
            <a:r>
              <a:rPr lang="zh-CN" altLang="en-US" b="0" i="0" dirty="0">
                <a:solidFill>
                  <a:srgbClr val="202122"/>
                </a:solidFill>
                <a:effectLst/>
                <a:highlight>
                  <a:srgbClr val="FFFFFF"/>
                </a:highlight>
                <a:latin typeface="Arial" panose="020B0604020202090204" pitchFamily="34" charset="0"/>
              </a:rPr>
              <a:t>月 </a:t>
            </a:r>
            <a:r>
              <a:rPr lang="en-US" altLang="zh-CN" b="0" i="0" dirty="0">
                <a:solidFill>
                  <a:srgbClr val="202122"/>
                </a:solidFill>
                <a:effectLst/>
                <a:highlight>
                  <a:srgbClr val="FFFFFF"/>
                </a:highlight>
                <a:latin typeface="Arial" panose="020B0604020202090204" pitchFamily="34" charset="0"/>
              </a:rPr>
              <a:t>28 </a:t>
            </a:r>
            <a:r>
              <a:rPr lang="zh-CN" altLang="en-US" b="0" i="0" dirty="0">
                <a:solidFill>
                  <a:srgbClr val="202122"/>
                </a:solidFill>
                <a:effectLst/>
                <a:highlight>
                  <a:srgbClr val="FFFFFF"/>
                </a:highlight>
                <a:latin typeface="Arial" panose="020B0604020202090204" pitchFamily="34" charset="0"/>
              </a:rPr>
              <a:t>日 </a:t>
            </a:r>
            <a:r>
              <a:rPr lang="en-US" altLang="zh-CN" b="0" i="0" dirty="0">
                <a:solidFill>
                  <a:srgbClr val="202122"/>
                </a:solidFill>
                <a:effectLst/>
                <a:highlight>
                  <a:srgbClr val="FFFFFF"/>
                </a:highlight>
                <a:latin typeface="Arial" panose="020B0604020202090204" pitchFamily="34" charset="0"/>
              </a:rPr>
              <a:t>- 1962 </a:t>
            </a:r>
            <a:r>
              <a:rPr lang="zh-CN" altLang="en-US" b="0" i="0" dirty="0">
                <a:solidFill>
                  <a:srgbClr val="202122"/>
                </a:solidFill>
                <a:effectLst/>
                <a:highlight>
                  <a:srgbClr val="FFFFFF"/>
                </a:highlight>
                <a:latin typeface="Arial" panose="020B0604020202090204" pitchFamily="34" charset="0"/>
              </a:rPr>
              <a:t>年 </a:t>
            </a:r>
            <a:r>
              <a:rPr lang="en-US" altLang="zh-CN" b="0" i="0" dirty="0">
                <a:solidFill>
                  <a:srgbClr val="202122"/>
                </a:solidFill>
                <a:effectLst/>
                <a:highlight>
                  <a:srgbClr val="FFFFFF"/>
                </a:highlight>
                <a:latin typeface="Arial" panose="020B0604020202090204" pitchFamily="34" charset="0"/>
              </a:rPr>
              <a:t>10 </a:t>
            </a:r>
            <a:r>
              <a:rPr lang="zh-CN" altLang="en-US" b="0" i="0" dirty="0">
                <a:solidFill>
                  <a:srgbClr val="202122"/>
                </a:solidFill>
                <a:effectLst/>
                <a:highlight>
                  <a:srgbClr val="FFFFFF"/>
                </a:highlight>
                <a:latin typeface="Arial" panose="020B0604020202090204" pitchFamily="34" charset="0"/>
              </a:rPr>
              <a:t>月 </a:t>
            </a:r>
            <a:r>
              <a:rPr lang="en-US" altLang="zh-CN" b="0" i="0" dirty="0">
                <a:solidFill>
                  <a:srgbClr val="202122"/>
                </a:solidFill>
                <a:effectLst/>
                <a:highlight>
                  <a:srgbClr val="FFFFFF"/>
                </a:highlight>
                <a:latin typeface="Arial" panose="020B0604020202090204" pitchFamily="34" charset="0"/>
              </a:rPr>
              <a:t>4 </a:t>
            </a:r>
            <a:r>
              <a:rPr lang="zh-CN" altLang="en-US" b="0" i="0" dirty="0">
                <a:solidFill>
                  <a:srgbClr val="202122"/>
                </a:solidFill>
                <a:effectLst/>
                <a:highlight>
                  <a:srgbClr val="FFFFFF"/>
                </a:highlight>
                <a:latin typeface="Arial" panose="020B0604020202090204" pitchFamily="34" charset="0"/>
              </a:rPr>
              <a:t>日）</a:t>
            </a:r>
            <a:endParaRPr lang="en-US" altLang="zh-CN" b="0" i="0" dirty="0">
              <a:solidFill>
                <a:srgbClr val="202122"/>
              </a:solidFill>
              <a:effectLst/>
              <a:highlight>
                <a:srgbClr val="FFFFFF"/>
              </a:highlight>
              <a:latin typeface="Arial" panose="020B0604020202090204" pitchFamily="34" charset="0"/>
            </a:endParaRPr>
          </a:p>
          <a:p>
            <a:pPr algn="l"/>
            <a:r>
              <a:rPr lang="en-US" altLang="zh-CN" b="0" i="0" dirty="0">
                <a:solidFill>
                  <a:srgbClr val="202122"/>
                </a:solidFill>
                <a:effectLst/>
                <a:highlight>
                  <a:srgbClr val="FFFFFF"/>
                </a:highlight>
                <a:latin typeface="Arial" panose="020B0604020202090204" pitchFamily="34" charset="0"/>
              </a:rPr>
              <a:t>In 1927 Potter returned to the ministry at the </a:t>
            </a:r>
            <a:r>
              <a:rPr lang="en-US" altLang="zh-CN" b="0" i="0" u="none" strike="noStrike" dirty="0">
                <a:solidFill>
                  <a:srgbClr val="3366CC"/>
                </a:solidFill>
                <a:effectLst/>
                <a:highlight>
                  <a:srgbClr val="FFFFFF"/>
                </a:highlight>
                <a:latin typeface="Arial" panose="020B0604020202090204" pitchFamily="34" charset="0"/>
                <a:hlinkClick r:id="rId3" tooltip="Fourth Universalist Society in the City of New York"/>
              </a:rPr>
              <a:t>Church of the Divine Paternity</a:t>
            </a:r>
            <a:r>
              <a:rPr lang="en-US" altLang="zh-CN" b="0" i="0" dirty="0">
                <a:solidFill>
                  <a:srgbClr val="202122"/>
                </a:solidFill>
                <a:effectLst/>
                <a:highlight>
                  <a:srgbClr val="FFFFFF"/>
                </a:highlight>
                <a:latin typeface="Arial" panose="020B0604020202090204" pitchFamily="34" charset="0"/>
              </a:rPr>
              <a:t>, a </a:t>
            </a:r>
            <a:r>
              <a:rPr lang="en-US" altLang="zh-CN" b="0" i="0" u="none" strike="noStrike" dirty="0">
                <a:solidFill>
                  <a:srgbClr val="3366CC"/>
                </a:solidFill>
                <a:effectLst/>
                <a:highlight>
                  <a:srgbClr val="FFFFFF"/>
                </a:highlight>
                <a:latin typeface="Arial" panose="020B0604020202090204" pitchFamily="34" charset="0"/>
                <a:hlinkClick r:id="rId4" tooltip="Universalist"/>
              </a:rPr>
              <a:t>Universalist</a:t>
            </a:r>
            <a:r>
              <a:rPr lang="en-US" altLang="zh-CN" b="0" i="0" dirty="0">
                <a:solidFill>
                  <a:srgbClr val="202122"/>
                </a:solidFill>
                <a:effectLst/>
                <a:highlight>
                  <a:srgbClr val="FFFFFF"/>
                </a:highlight>
                <a:latin typeface="Arial" panose="020B0604020202090204" pitchFamily="34" charset="0"/>
              </a:rPr>
              <a:t> congregation on </a:t>
            </a:r>
            <a:r>
              <a:rPr lang="en-US" altLang="zh-CN" b="0" i="0" u="none" strike="noStrike" dirty="0">
                <a:solidFill>
                  <a:srgbClr val="3366CC"/>
                </a:solidFill>
                <a:effectLst/>
                <a:highlight>
                  <a:srgbClr val="FFFFFF"/>
                </a:highlight>
                <a:latin typeface="Arial" panose="020B0604020202090204" pitchFamily="34" charset="0"/>
                <a:hlinkClick r:id="rId5" tooltip="Manhattan"/>
              </a:rPr>
              <a:t>Manhattan</a:t>
            </a:r>
            <a:r>
              <a:rPr lang="en-US" altLang="zh-CN" b="0" i="0" dirty="0">
                <a:solidFill>
                  <a:srgbClr val="202122"/>
                </a:solidFill>
                <a:effectLst/>
                <a:highlight>
                  <a:srgbClr val="FFFFFF"/>
                </a:highlight>
                <a:latin typeface="Arial" panose="020B0604020202090204" pitchFamily="34" charset="0"/>
              </a:rPr>
              <a:t>'s </a:t>
            </a:r>
            <a:r>
              <a:rPr lang="en-US" altLang="zh-CN" b="0" i="0" u="none" strike="noStrike" dirty="0">
                <a:solidFill>
                  <a:srgbClr val="3366CC"/>
                </a:solidFill>
                <a:effectLst/>
                <a:highlight>
                  <a:srgbClr val="FFFFFF"/>
                </a:highlight>
                <a:latin typeface="Arial" panose="020B0604020202090204" pitchFamily="34" charset="0"/>
                <a:hlinkClick r:id="rId6" tooltip="Upper West Side"/>
              </a:rPr>
              <a:t>Upper West Side</a:t>
            </a:r>
            <a:r>
              <a:rPr lang="en-US" altLang="zh-CN" b="0" i="0" dirty="0">
                <a:solidFill>
                  <a:srgbClr val="202122"/>
                </a:solidFill>
                <a:effectLst/>
                <a:highlight>
                  <a:srgbClr val="FFFFFF"/>
                </a:highlight>
                <a:latin typeface="Arial" panose="020B0604020202090204" pitchFamily="34" charset="0"/>
              </a:rPr>
              <a:t>. In 1929, his progressive ideas led him to resign his post and found the </a:t>
            </a:r>
            <a:r>
              <a:rPr lang="en-US" altLang="zh-CN" b="0" i="0" u="none" strike="noStrike" dirty="0">
                <a:solidFill>
                  <a:srgbClr val="3366CC"/>
                </a:solidFill>
                <a:effectLst/>
                <a:highlight>
                  <a:srgbClr val="FFFFFF"/>
                </a:highlight>
                <a:latin typeface="Arial" panose="020B0604020202090204" pitchFamily="34" charset="0"/>
                <a:hlinkClick r:id="rId7" tooltip="First Humanist Society of New York"/>
              </a:rPr>
              <a:t>First Humanist Society of New York</a:t>
            </a:r>
            <a:r>
              <a:rPr lang="en-US" altLang="zh-CN" b="0" i="0" dirty="0">
                <a:solidFill>
                  <a:srgbClr val="202122"/>
                </a:solidFill>
                <a:effectLst/>
                <a:highlight>
                  <a:srgbClr val="FFFFFF"/>
                </a:highlight>
                <a:latin typeface="Arial" panose="020B0604020202090204" pitchFamily="34" charset="0"/>
              </a:rPr>
              <a:t>, whose advisory board included </a:t>
            </a:r>
            <a:r>
              <a:rPr lang="en-US" altLang="zh-CN" b="0" i="0" u="none" strike="noStrike" dirty="0">
                <a:solidFill>
                  <a:srgbClr val="3366CC"/>
                </a:solidFill>
                <a:effectLst/>
                <a:highlight>
                  <a:srgbClr val="FFFFFF"/>
                </a:highlight>
                <a:latin typeface="Arial" panose="020B0604020202090204" pitchFamily="34" charset="0"/>
                <a:hlinkClick r:id="rId8" tooltip="Julian Huxley"/>
              </a:rPr>
              <a:t>Julian Huxley</a:t>
            </a:r>
            <a:r>
              <a:rPr lang="en-US" altLang="zh-CN" b="0" i="0" dirty="0">
                <a:solidFill>
                  <a:srgbClr val="202122"/>
                </a:solidFill>
                <a:effectLst/>
                <a:highlight>
                  <a:srgbClr val="FFFFFF"/>
                </a:highlight>
                <a:latin typeface="Arial" panose="020B0604020202090204" pitchFamily="34" charset="0"/>
              </a:rPr>
              <a:t>, </a:t>
            </a:r>
            <a:r>
              <a:rPr lang="en-US" altLang="zh-CN" b="0" i="0" u="none" strike="noStrike" dirty="0">
                <a:solidFill>
                  <a:srgbClr val="3366CC"/>
                </a:solidFill>
                <a:effectLst/>
                <a:highlight>
                  <a:srgbClr val="FFFFFF"/>
                </a:highlight>
                <a:latin typeface="Arial" panose="020B0604020202090204" pitchFamily="34" charset="0"/>
                <a:hlinkClick r:id="rId9" tooltip="John Dewey"/>
              </a:rPr>
              <a:t>John Dewey</a:t>
            </a:r>
            <a:r>
              <a:rPr lang="en-US" altLang="zh-CN" b="0" i="0" dirty="0">
                <a:solidFill>
                  <a:srgbClr val="202122"/>
                </a:solidFill>
                <a:effectLst/>
                <a:highlight>
                  <a:srgbClr val="FFFFFF"/>
                </a:highlight>
                <a:latin typeface="Arial" panose="020B0604020202090204" pitchFamily="34" charset="0"/>
              </a:rPr>
              <a:t>, </a:t>
            </a:r>
            <a:r>
              <a:rPr lang="en-US" altLang="zh-CN" b="0" i="0" u="none" strike="noStrike" dirty="0">
                <a:solidFill>
                  <a:srgbClr val="3366CC"/>
                </a:solidFill>
                <a:effectLst/>
                <a:highlight>
                  <a:srgbClr val="FFFFFF"/>
                </a:highlight>
                <a:latin typeface="Arial" panose="020B0604020202090204" pitchFamily="34" charset="0"/>
                <a:hlinkClick r:id="rId10" tooltip="Albert Einstein"/>
              </a:rPr>
              <a:t>Albert Einstein</a:t>
            </a:r>
            <a:r>
              <a:rPr lang="en-US" altLang="zh-CN" b="0" i="0" dirty="0">
                <a:solidFill>
                  <a:srgbClr val="202122"/>
                </a:solidFill>
                <a:effectLst/>
                <a:highlight>
                  <a:srgbClr val="FFFFFF"/>
                </a:highlight>
                <a:latin typeface="Arial" panose="020B0604020202090204" pitchFamily="34" charset="0"/>
              </a:rPr>
              <a:t>, and </a:t>
            </a:r>
            <a:r>
              <a:rPr lang="en-US" altLang="zh-CN" b="0" i="0" u="none" strike="noStrike" dirty="0">
                <a:solidFill>
                  <a:srgbClr val="3366CC"/>
                </a:solidFill>
                <a:effectLst/>
                <a:highlight>
                  <a:srgbClr val="FFFFFF"/>
                </a:highlight>
                <a:latin typeface="Arial" panose="020B0604020202090204" pitchFamily="34" charset="0"/>
                <a:hlinkClick r:id="rId11" tooltip="Thomas Mann"/>
              </a:rPr>
              <a:t>Thomas Mann</a:t>
            </a:r>
            <a:r>
              <a:rPr lang="en-US" altLang="zh-CN" b="0" i="0" dirty="0">
                <a:solidFill>
                  <a:srgbClr val="202122"/>
                </a:solidFill>
                <a:effectLst/>
                <a:highlight>
                  <a:srgbClr val="FFFFFF"/>
                </a:highlight>
                <a:latin typeface="Arial" panose="020B0604020202090204" pitchFamily="34" charset="0"/>
              </a:rPr>
              <a:t>. Together with Dewey, Potter was one of the original 34 signers of the first </a:t>
            </a:r>
            <a:r>
              <a:rPr lang="en-US" altLang="zh-CN" b="0" i="1" u="none" strike="noStrike" dirty="0">
                <a:solidFill>
                  <a:srgbClr val="3366CC"/>
                </a:solidFill>
                <a:effectLst/>
                <a:highlight>
                  <a:srgbClr val="FFFFFF"/>
                </a:highlight>
                <a:latin typeface="Arial" panose="020B0604020202090204" pitchFamily="34" charset="0"/>
                <a:hlinkClick r:id="rId12" tooltip="Humanist Manifesto"/>
              </a:rPr>
              <a:t>Humanist Manifesto</a:t>
            </a:r>
            <a:r>
              <a:rPr lang="en-US" altLang="zh-CN" b="0" i="0" dirty="0">
                <a:solidFill>
                  <a:srgbClr val="202122"/>
                </a:solidFill>
                <a:effectLst/>
                <a:highlight>
                  <a:srgbClr val="FFFFFF"/>
                </a:highlight>
                <a:latin typeface="Arial" panose="020B0604020202090204" pitchFamily="34" charset="0"/>
              </a:rPr>
              <a:t> in 1933.</a:t>
            </a:r>
            <a:br>
              <a:rPr lang="en-US" altLang="zh-CN" b="0" i="0" dirty="0">
                <a:solidFill>
                  <a:srgbClr val="202122"/>
                </a:solidFill>
                <a:effectLst/>
                <a:highlight>
                  <a:srgbClr val="FFFFFF"/>
                </a:highlight>
                <a:latin typeface="Arial" panose="020B0604020202090204" pitchFamily="34" charset="0"/>
              </a:rPr>
            </a:br>
            <a:r>
              <a:rPr lang="en-US" altLang="zh-CN" b="0" i="0" dirty="0">
                <a:solidFill>
                  <a:srgbClr val="202122"/>
                </a:solidFill>
                <a:effectLst/>
                <a:highlight>
                  <a:srgbClr val="FFFFFF"/>
                </a:highlight>
                <a:latin typeface="Arial" panose="020B0604020202090204" pitchFamily="34" charset="0"/>
              </a:rPr>
              <a:t>1927</a:t>
            </a:r>
            <a:r>
              <a:rPr lang="zh-CN" altLang="en-US" b="0" i="0" dirty="0">
                <a:solidFill>
                  <a:srgbClr val="202122"/>
                </a:solidFill>
                <a:effectLst/>
                <a:highlight>
                  <a:srgbClr val="FFFFFF"/>
                </a:highlight>
                <a:latin typeface="Arial" panose="020B0604020202090204" pitchFamily="34" charset="0"/>
              </a:rPr>
              <a:t>年，波特回到了曼哈顿上西区的普世主义教会神圣父子教会的事工。</a:t>
            </a:r>
            <a:r>
              <a:rPr lang="en-US" altLang="zh-CN" b="0" i="0" dirty="0">
                <a:solidFill>
                  <a:srgbClr val="202122"/>
                </a:solidFill>
                <a:effectLst/>
                <a:highlight>
                  <a:srgbClr val="FFFFFF"/>
                </a:highlight>
                <a:latin typeface="Arial" panose="020B0604020202090204" pitchFamily="34" charset="0"/>
              </a:rPr>
              <a:t>1929 </a:t>
            </a:r>
            <a:r>
              <a:rPr lang="zh-CN" altLang="en-US" b="0" i="0" dirty="0">
                <a:solidFill>
                  <a:srgbClr val="202122"/>
                </a:solidFill>
                <a:effectLst/>
                <a:highlight>
                  <a:srgbClr val="FFFFFF"/>
                </a:highlight>
                <a:latin typeface="Arial" panose="020B0604020202090204" pitchFamily="34" charset="0"/>
              </a:rPr>
              <a:t>年，他的進步思想使他辭職並成立了紐約第一人文主義協會，其顧問委員會包括朱利安</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赫胥黎、約翰</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杜威、阿爾伯特</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愛因斯坦和托馬斯</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曼。波特與杜威一起是</a:t>
            </a:r>
            <a:r>
              <a:rPr lang="en-US" altLang="zh-CN" b="0" i="0" dirty="0">
                <a:solidFill>
                  <a:srgbClr val="202122"/>
                </a:solidFill>
                <a:effectLst/>
                <a:highlight>
                  <a:srgbClr val="FFFFFF"/>
                </a:highlight>
                <a:latin typeface="Arial" panose="020B0604020202090204" pitchFamily="34" charset="0"/>
              </a:rPr>
              <a:t>1933</a:t>
            </a:r>
            <a:r>
              <a:rPr lang="zh-CN" altLang="en-US" b="0" i="0" dirty="0">
                <a:solidFill>
                  <a:srgbClr val="202122"/>
                </a:solidFill>
                <a:effectLst/>
                <a:highlight>
                  <a:srgbClr val="FFFFFF"/>
                </a:highlight>
                <a:latin typeface="Arial" panose="020B0604020202090204" pitchFamily="34" charset="0"/>
              </a:rPr>
              <a:t>年第一份人文主義宣言的最初</a:t>
            </a:r>
            <a:r>
              <a:rPr lang="en-US" altLang="zh-CN" b="0" i="0" dirty="0">
                <a:solidFill>
                  <a:srgbClr val="202122"/>
                </a:solidFill>
                <a:effectLst/>
                <a:highlight>
                  <a:srgbClr val="FFFFFF"/>
                </a:highlight>
                <a:latin typeface="Arial" panose="020B0604020202090204" pitchFamily="34" charset="0"/>
              </a:rPr>
              <a:t>34</a:t>
            </a:r>
            <a:r>
              <a:rPr lang="zh-CN" altLang="en-US" b="0" i="0" dirty="0">
                <a:solidFill>
                  <a:srgbClr val="202122"/>
                </a:solidFill>
                <a:effectLst/>
                <a:highlight>
                  <a:srgbClr val="FFFFFF"/>
                </a:highlight>
                <a:latin typeface="Arial" panose="020B0604020202090204" pitchFamily="34" charset="0"/>
              </a:rPr>
              <a:t>名簽署者之一。</a:t>
            </a:r>
            <a:r>
              <a:rPr lang="en-US" altLang="zh-CN" b="0" i="0" u="none" strike="noStrike" baseline="30000" dirty="0">
                <a:solidFill>
                  <a:srgbClr val="3366CC"/>
                </a:solidFill>
                <a:effectLst/>
                <a:highlight>
                  <a:srgbClr val="FFFFFF"/>
                </a:highlight>
                <a:latin typeface="Arial" panose="020B0604020202090204" pitchFamily="34" charset="0"/>
                <a:hlinkClick r:id="rId13"/>
              </a:rPr>
              <a:t>[3]</a:t>
            </a:r>
            <a:endParaRPr lang="zh-CN" altLang="en-US" b="0" i="0" dirty="0">
              <a:solidFill>
                <a:srgbClr val="202122"/>
              </a:solidFill>
              <a:effectLst/>
              <a:highlight>
                <a:srgbClr val="FFFFFF"/>
              </a:highlight>
              <a:latin typeface="Arial" panose="020B0604020202090204" pitchFamily="34" charset="0"/>
            </a:endParaRPr>
          </a:p>
          <a:p>
            <a:pPr algn="l"/>
            <a:r>
              <a:rPr lang="en-US" altLang="zh-CN" b="0" i="0" dirty="0">
                <a:solidFill>
                  <a:srgbClr val="202122"/>
                </a:solidFill>
                <a:effectLst/>
                <a:highlight>
                  <a:srgbClr val="FFFFFF"/>
                </a:highlight>
                <a:latin typeface="Arial" panose="020B0604020202090204" pitchFamily="34" charset="0"/>
              </a:rPr>
              <a:t>"Humanism is not the abolition of religion," Potter was quoted as saying, "but the beginning of real religion. By freeing religion of supernaturalism, it will release tremendous reserves of hitherto thwarted power. Man has waited too long for God to do what man ought to do himself and is fully capable of doing." It was to be, he said, "a religion of common sense; and the chief end of man is to improve himself, both as an individual and as a race."</a:t>
            </a:r>
            <a:br>
              <a:rPr lang="en-US" altLang="zh-CN" b="0" i="0" dirty="0">
                <a:solidFill>
                  <a:srgbClr val="202122"/>
                </a:solidFill>
                <a:effectLst/>
                <a:highlight>
                  <a:srgbClr val="FFFFFF"/>
                </a:highlight>
                <a:latin typeface="Arial" panose="020B0604020202090204" pitchFamily="34" charset="0"/>
              </a:rPr>
            </a:b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人文主义不是废除宗教，”波特说，“而是真正宗教的开始。通过将宗教从超自然主义中解放出来，它将释放迄今为止受挫的巨大力量储备。人等了太久，才等到神去做人自己应该做的事，而且完全有能力去做。他说，这是“一种常识的宗教</a:t>
            </a:r>
            <a:r>
              <a:rPr lang="en-US" altLang="zh-CN" b="0" i="0" dirty="0">
                <a:solidFill>
                  <a:srgbClr val="202122"/>
                </a:solidFill>
                <a:effectLst/>
                <a:highlight>
                  <a:srgbClr val="FFFFFF"/>
                </a:highlight>
                <a:latin typeface="Arial" panose="020B0604020202090204" pitchFamily="34" charset="0"/>
              </a:rPr>
              <a:t>;</a:t>
            </a:r>
            <a:r>
              <a:rPr lang="zh-CN" altLang="en-US" b="0" i="0" dirty="0">
                <a:solidFill>
                  <a:srgbClr val="202122"/>
                </a:solidFill>
                <a:effectLst/>
                <a:highlight>
                  <a:srgbClr val="FFFFFF"/>
                </a:highlight>
                <a:latin typeface="Arial" panose="020B0604020202090204" pitchFamily="34" charset="0"/>
              </a:rPr>
              <a:t>人類的主要目的是提高自己，無論是作為一個個體還是作為一個種族。</a:t>
            </a:r>
            <a:endParaRPr lang="en-US" altLang="zh-CN" b="0" i="0" dirty="0">
              <a:solidFill>
                <a:srgbClr val="202122"/>
              </a:solidFill>
              <a:effectLst/>
              <a:highlight>
                <a:srgbClr val="FFFFFF"/>
              </a:highlight>
              <a:latin typeface="Arial" panose="020B0604020202090204" pitchFamily="34" charset="0"/>
            </a:endParaRPr>
          </a:p>
          <a:p>
            <a:pPr algn="l"/>
            <a:r>
              <a:rPr lang="zh-CN" altLang="en-US" b="0" i="0" dirty="0">
                <a:solidFill>
                  <a:srgbClr val="202122"/>
                </a:solidFill>
                <a:effectLst/>
                <a:highlight>
                  <a:srgbClr val="FFFFFF"/>
                </a:highlight>
                <a:latin typeface="Arial" panose="020B0604020202090204" pitchFamily="34" charset="0"/>
              </a:rPr>
              <a:t>波特成為社會改革的直言不諱的宣導者，大力反對死刑，推動“民事離婚法”，支持節育和婦女權利。 </a:t>
            </a:r>
            <a:r>
              <a:rPr lang="en-US" altLang="zh-CN" b="0" i="0" dirty="0">
                <a:solidFill>
                  <a:srgbClr val="202122"/>
                </a:solidFill>
                <a:effectLst/>
                <a:highlight>
                  <a:srgbClr val="FFFFFF"/>
                </a:highlight>
                <a:latin typeface="Arial" panose="020B0604020202090204" pitchFamily="34" charset="0"/>
              </a:rPr>
              <a:t>1938</a:t>
            </a:r>
            <a:r>
              <a:rPr lang="zh-CN" altLang="en-US" b="0" i="0" dirty="0">
                <a:solidFill>
                  <a:srgbClr val="202122"/>
                </a:solidFill>
                <a:effectLst/>
                <a:highlight>
                  <a:srgbClr val="FFFFFF"/>
                </a:highlight>
                <a:latin typeface="Arial" panose="020B0604020202090204" pitchFamily="34" charset="0"/>
              </a:rPr>
              <a:t>年，他還是美國安樂死協會的創始人，幫助在美國公眾面前提出安樂死問題。</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60000"/>
              </a:lnSpc>
            </a:pPr>
            <a:r>
              <a:rPr lang="zh-CN" altLang="en-US" sz="1200" b="1" dirty="0">
                <a:solidFill>
                  <a:schemeClr val="tx1"/>
                </a:solidFill>
                <a:latin typeface="微软雅黑" charset="-122"/>
                <a:ea typeface="微软雅黑" charset="-122"/>
              </a:rPr>
              <a:t>聖經</a:t>
            </a:r>
            <a:r>
              <a:rPr lang="zh-CN" altLang="zh-CN" sz="1200" b="1" dirty="0">
                <a:solidFill>
                  <a:schemeClr val="tx1"/>
                </a:solidFill>
                <a:latin typeface="微软雅黑" charset="-122"/>
                <a:ea typeface="微软雅黑" charset="-122"/>
              </a:rPr>
              <a:t>給我們看到失敗的最大原因是信仰的墮落，以偶像代替了真神</a:t>
            </a:r>
            <a:r>
              <a:rPr lang="zh-CN" altLang="en-US" sz="1200" b="1" dirty="0">
                <a:solidFill>
                  <a:schemeClr val="tx1"/>
                </a:solidFill>
                <a:latin typeface="微软雅黑" charset="-122"/>
                <a:ea typeface="微软雅黑" charset="-122"/>
              </a:rPr>
              <a:t>，從此各種邪惡就接踵而來</a:t>
            </a:r>
            <a:r>
              <a:rPr lang="zh-CN" altLang="zh-CN" sz="1200" b="1" dirty="0">
                <a:solidFill>
                  <a:schemeClr val="tx1"/>
                </a:solidFill>
                <a:latin typeface="微软雅黑" charset="-122"/>
                <a:ea typeface="微软雅黑" charset="-122"/>
              </a:rPr>
              <a:t>。</a:t>
            </a:r>
            <a:endParaRPr lang="en-US" altLang="zh-CN" sz="1200" b="1" dirty="0">
              <a:solidFill>
                <a:schemeClr val="tx1"/>
              </a:solidFill>
              <a:latin typeface="微软雅黑" charset="-122"/>
              <a:ea typeface="微软雅黑" charset="-122"/>
            </a:endParaRPr>
          </a:p>
          <a:p>
            <a:pPr>
              <a:lnSpc>
                <a:spcPct val="160000"/>
              </a:lnSpc>
            </a:pPr>
            <a:r>
              <a:rPr lang="zh-CN" altLang="en-US" sz="1200" b="1" dirty="0">
                <a:solidFill>
                  <a:schemeClr val="tx1"/>
                </a:solidFill>
                <a:latin typeface="微软雅黑" charset="-122"/>
                <a:ea typeface="微软雅黑" charset="-122"/>
              </a:rPr>
              <a:t>通過一個家庭的失敗案例，以史為鑒，教導我們明白一個稱職、成功的家長該是怎樣的。</a:t>
            </a:r>
            <a:endParaRPr lang="en-US" altLang="zh-CN" sz="1200" b="1" dirty="0">
              <a:solidFill>
                <a:schemeClr val="tx1"/>
              </a:solidFill>
              <a:latin typeface="微软雅黑" charset="-122"/>
              <a:ea typeface="微软雅黑" charset="-122"/>
            </a:endParaRPr>
          </a:p>
          <a:p>
            <a:pPr>
              <a:lnSpc>
                <a:spcPct val="160000"/>
              </a:lnSpc>
            </a:pPr>
            <a:endParaRPr lang="en-US" altLang="zh-CN" sz="1200" b="1" dirty="0">
              <a:solidFill>
                <a:schemeClr val="tx1"/>
              </a:solidFill>
              <a:latin typeface="微软雅黑" charset="-122"/>
              <a:ea typeface="微软雅黑" charset="-122"/>
            </a:endParaRPr>
          </a:p>
          <a:p>
            <a:pPr marL="0" marR="0" lvl="0" indent="0" algn="l" defTabSz="914400" rtl="0" eaLnBrk="1" fontAlgn="auto" latinLnBrk="0" hangingPunct="1">
              <a:lnSpc>
                <a:spcPct val="160000"/>
              </a:lnSpc>
              <a:spcBef>
                <a:spcPts val="0"/>
              </a:spcBef>
              <a:spcAft>
                <a:spcPts val="0"/>
              </a:spcAft>
              <a:buClrTx/>
              <a:buSzTx/>
              <a:buFontTx/>
              <a:buNone/>
              <a:defRPr/>
            </a:pPr>
            <a:r>
              <a:rPr lang="zh-CN" altLang="zh-CN" sz="1200" b="1" dirty="0">
                <a:solidFill>
                  <a:schemeClr val="tx1"/>
                </a:solidFill>
                <a:latin typeface="微软雅黑" charset="-122"/>
                <a:ea typeface="微软雅黑" charset="-122"/>
              </a:rPr>
              <a:t>信仰與道德上的任意妄為帶來的是審判</a:t>
            </a:r>
            <a:r>
              <a:rPr lang="zh-CN" altLang="en-US" sz="1200" b="1" dirty="0">
                <a:solidFill>
                  <a:schemeClr val="tx1"/>
                </a:solidFill>
                <a:latin typeface="微软雅黑" charset="-122"/>
                <a:ea typeface="微软雅黑" charset="-122"/>
              </a:rPr>
              <a:t>和痛苦</a:t>
            </a:r>
            <a:r>
              <a:rPr lang="zh-CN" altLang="zh-CN" sz="1200" b="1" dirty="0">
                <a:solidFill>
                  <a:schemeClr val="tx1"/>
                </a:solidFill>
                <a:latin typeface="微软雅黑" charset="-122"/>
                <a:ea typeface="微软雅黑" charset="-122"/>
              </a:rPr>
              <a:t>。國家如此，個人的家庭</a:t>
            </a:r>
            <a:r>
              <a:rPr lang="zh-CN" altLang="en-US" sz="1200" b="1" dirty="0">
                <a:solidFill>
                  <a:schemeClr val="tx1"/>
                </a:solidFill>
                <a:latin typeface="微软雅黑" charset="-122"/>
                <a:ea typeface="微软雅黑" charset="-122"/>
              </a:rPr>
              <a:t>亦</a:t>
            </a:r>
            <a:r>
              <a:rPr lang="zh-CN" altLang="zh-CN" sz="1200" b="1" dirty="0">
                <a:solidFill>
                  <a:schemeClr val="tx1"/>
                </a:solidFill>
                <a:latin typeface="微软雅黑" charset="-122"/>
                <a:ea typeface="微软雅黑" charset="-122"/>
              </a:rPr>
              <a:t>如此。</a:t>
            </a:r>
            <a:r>
              <a:rPr lang="en-US" altLang="zh-CN" sz="1200" b="1" dirty="0">
                <a:solidFill>
                  <a:schemeClr val="tx1"/>
                </a:solidFill>
                <a:latin typeface="微软雅黑" charset="-122"/>
                <a:ea typeface="微软雅黑" charset="-122"/>
              </a:rPr>
              <a:t>    </a:t>
            </a:r>
          </a:p>
          <a:p>
            <a:pPr marL="0" marR="0" lvl="0" indent="0" algn="l" defTabSz="914400" rtl="0" eaLnBrk="1" fontAlgn="auto" latinLnBrk="0" hangingPunct="1">
              <a:lnSpc>
                <a:spcPct val="160000"/>
              </a:lnSpc>
              <a:spcBef>
                <a:spcPts val="0"/>
              </a:spcBef>
              <a:spcAft>
                <a:spcPts val="0"/>
              </a:spcAft>
              <a:buClrTx/>
              <a:buSzTx/>
              <a:buFontTx/>
              <a:buNone/>
              <a:defRPr/>
            </a:pPr>
            <a:endParaRPr lang="en-US" altLang="zh-CN" sz="1200" b="1" dirty="0">
              <a:solidFill>
                <a:schemeClr val="tx1"/>
              </a:solidFill>
              <a:latin typeface="微软雅黑" charset="-122"/>
              <a:ea typeface="微软雅黑" charset="-122"/>
            </a:endParaRPr>
          </a:p>
          <a:p>
            <a:pPr marL="0" marR="0" lvl="0" indent="0" algn="l" defTabSz="914400" rtl="0" eaLnBrk="1" fontAlgn="auto" latinLnBrk="0" hangingPunct="1">
              <a:lnSpc>
                <a:spcPct val="160000"/>
              </a:lnSpc>
              <a:spcBef>
                <a:spcPts val="0"/>
              </a:spcBef>
              <a:spcAft>
                <a:spcPts val="0"/>
              </a:spcAft>
              <a:buClrTx/>
              <a:buSzTx/>
              <a:buFontTx/>
              <a:buNone/>
              <a:defRPr/>
            </a:pPr>
            <a:r>
              <a:rPr lang="zh-CN" altLang="en-US" sz="1200" b="1" dirty="0">
                <a:solidFill>
                  <a:schemeClr val="tx1"/>
                </a:solidFill>
                <a:latin typeface="微软雅黑" charset="-122"/>
                <a:ea typeface="微软雅黑" charset="-122"/>
              </a:rPr>
              <a:t>並且最後又為整個但支派（至少 </a:t>
            </a:r>
            <a:r>
              <a:rPr lang="en-US" altLang="zh-CN" sz="1200" b="1" dirty="0">
                <a:solidFill>
                  <a:schemeClr val="tx1"/>
                </a:solidFill>
                <a:latin typeface="微软雅黑" charset="-122"/>
                <a:ea typeface="微软雅黑" charset="-122"/>
              </a:rPr>
              <a:t>6 </a:t>
            </a:r>
            <a:r>
              <a:rPr lang="zh-CN" altLang="en-US" sz="1200" b="1" dirty="0">
                <a:solidFill>
                  <a:schemeClr val="tx1"/>
                </a:solidFill>
                <a:latin typeface="微软雅黑" charset="-122"/>
                <a:ea typeface="微软雅黑" charset="-122"/>
              </a:rPr>
              <a:t>萬人）埋下墮落的陷阱。</a:t>
            </a:r>
            <a:endParaRPr lang="zh-CN" altLang="zh-CN" sz="1200" b="1" dirty="0">
              <a:solidFill>
                <a:schemeClr val="tx1"/>
              </a:solidFill>
              <a:latin typeface="微软雅黑" charset="-122"/>
              <a:ea typeface="微软雅黑" charset="-122"/>
            </a:endParaRPr>
          </a:p>
          <a:p>
            <a:pPr>
              <a:lnSpc>
                <a:spcPct val="160000"/>
              </a:lnSpc>
            </a:pPr>
            <a:endParaRPr lang="zh-CN" altLang="en-US" sz="1200" b="1" dirty="0">
              <a:solidFill>
                <a:schemeClr val="tx1"/>
              </a:solidFill>
              <a:latin typeface="微软雅黑" charset="-122"/>
              <a:ea typeface="微软雅黑" charset="-122"/>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煽動情緒是最可怕的影響：希特勒、共產主義，紅衛兵</a:t>
            </a:r>
            <a:endParaRPr kumimoji="1" lang="en-US" altLang="zh-CN" dirty="0"/>
          </a:p>
          <a:p>
            <a:pPr algn="l"/>
            <a:r>
              <a:rPr lang="zh-CN" altLang="en-US" b="0" i="0" dirty="0">
                <a:solidFill>
                  <a:srgbClr val="333333"/>
                </a:solidFill>
                <a:effectLst/>
                <a:highlight>
                  <a:srgbClr val="F7F7F7"/>
                </a:highlight>
                <a:latin typeface="Museo Sans 900"/>
              </a:rPr>
              <a:t>“这些男女孩童们</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在</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十岁时加入了我们的组织，通常是一开始还能呼吸到些许新鲜空气，在幼年团 </a:t>
            </a:r>
            <a:r>
              <a:rPr lang="en-US" altLang="zh-CN" b="0" i="0" dirty="0">
                <a:solidFill>
                  <a:srgbClr val="333333"/>
                </a:solidFill>
                <a:effectLst/>
                <a:highlight>
                  <a:srgbClr val="F7F7F7"/>
                </a:highlight>
                <a:latin typeface="Museo Sans 900"/>
              </a:rPr>
              <a:t>(Young Folk) </a:t>
            </a:r>
            <a:r>
              <a:rPr lang="zh-CN" altLang="en-US" b="0" i="0" dirty="0">
                <a:solidFill>
                  <a:srgbClr val="333333"/>
                </a:solidFill>
                <a:effectLst/>
                <a:highlight>
                  <a:srgbClr val="F7F7F7"/>
                </a:highlight>
                <a:latin typeface="Museo Sans 900"/>
              </a:rPr>
              <a:t>接受了四年训练之后，他们接着便加入了希特勒青年团 </a:t>
            </a:r>
            <a:r>
              <a:rPr lang="en-US" altLang="zh-CN" b="0" i="0" dirty="0">
                <a:solidFill>
                  <a:srgbClr val="333333"/>
                </a:solidFill>
                <a:effectLst/>
                <a:highlight>
                  <a:srgbClr val="F7F7F7"/>
                </a:highlight>
                <a:latin typeface="Museo Sans 900"/>
              </a:rPr>
              <a:t>(Hitler Youth)</a:t>
            </a:r>
            <a:r>
              <a:rPr lang="zh-CN" altLang="en-US" b="0" i="0" dirty="0">
                <a:solidFill>
                  <a:srgbClr val="333333"/>
                </a:solidFill>
                <a:effectLst/>
                <a:highlight>
                  <a:srgbClr val="F7F7F7"/>
                </a:highlight>
                <a:latin typeface="Museo Sans 900"/>
              </a:rPr>
              <a:t>，在这里他们必须接受另外四年的训练。</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而且，即使他们仍未完全成为国社党人，他们便要加入劳动服务，接受另外六到七个月的感化。</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无论还保留了什么样的阶级意识或社会地位，</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德国国防军 </a:t>
            </a: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德国武装部队</a:t>
            </a:r>
            <a:r>
              <a:rPr lang="en-US" altLang="zh-CN" b="0" i="0" dirty="0">
                <a:solidFill>
                  <a:srgbClr val="333333"/>
                </a:solidFill>
                <a:effectLst/>
                <a:highlight>
                  <a:srgbClr val="F7F7F7"/>
                </a:highlight>
                <a:latin typeface="Museo Sans 900"/>
              </a:rPr>
              <a:t>] </a:t>
            </a:r>
            <a:r>
              <a:rPr lang="zh-CN" altLang="en-US" b="0" i="0" dirty="0">
                <a:solidFill>
                  <a:srgbClr val="333333"/>
                </a:solidFill>
                <a:effectLst/>
                <a:highlight>
                  <a:srgbClr val="F7F7F7"/>
                </a:highlight>
                <a:latin typeface="Museo Sans 900"/>
              </a:rPr>
              <a:t>都能把它摆平。”</a:t>
            </a:r>
            <a:br>
              <a:rPr lang="zh-CN" altLang="en-US" b="0" i="0" dirty="0">
                <a:solidFill>
                  <a:srgbClr val="333333"/>
                </a:solidFill>
                <a:effectLst/>
                <a:highlight>
                  <a:srgbClr val="F7F7F7"/>
                </a:highlight>
                <a:latin typeface="Museo Sans 900"/>
              </a:rPr>
            </a:br>
            <a:r>
              <a:rPr lang="en-US" altLang="zh-CN" b="0" i="0" dirty="0">
                <a:solidFill>
                  <a:srgbClr val="333333"/>
                </a:solidFill>
                <a:effectLst/>
                <a:highlight>
                  <a:srgbClr val="F7F7F7"/>
                </a:highlight>
                <a:latin typeface="Museo Sans 900"/>
              </a:rPr>
              <a:t>--</a:t>
            </a:r>
            <a:r>
              <a:rPr lang="zh-CN" altLang="en-US" b="0" i="0" dirty="0">
                <a:solidFill>
                  <a:srgbClr val="333333"/>
                </a:solidFill>
                <a:effectLst/>
                <a:highlight>
                  <a:srgbClr val="F7F7F7"/>
                </a:highlight>
                <a:latin typeface="Museo Sans 900"/>
              </a:rPr>
              <a:t>希特勒 </a:t>
            </a:r>
            <a:r>
              <a:rPr lang="en-US" altLang="zh-CN" b="0" i="0" dirty="0">
                <a:solidFill>
                  <a:srgbClr val="333333"/>
                </a:solidFill>
                <a:effectLst/>
                <a:highlight>
                  <a:srgbClr val="F7F7F7"/>
                </a:highlight>
                <a:latin typeface="Museo Sans 900"/>
              </a:rPr>
              <a:t>(1938)</a:t>
            </a:r>
            <a:endParaRPr lang="zh-CN" altLang="en-US" b="0" i="0" dirty="0">
              <a:solidFill>
                <a:srgbClr val="333333"/>
              </a:solidFill>
              <a:effectLst/>
              <a:highlight>
                <a:srgbClr val="F7F7F7"/>
              </a:highlight>
              <a:latin typeface="Arial" panose="020B0604020202020204" pitchFamily="34" charset="0"/>
            </a:endParaRPr>
          </a:p>
          <a:p>
            <a:pPr algn="l"/>
            <a:r>
              <a:rPr lang="zh-CN" altLang="en-US" b="0" i="0" dirty="0">
                <a:solidFill>
                  <a:srgbClr val="333333"/>
                </a:solidFill>
                <a:effectLst/>
                <a:highlight>
                  <a:srgbClr val="F7F7F7"/>
                </a:highlight>
                <a:latin typeface="Arial" panose="020B0604020202020204" pitchFamily="34" charset="0"/>
              </a:rPr>
              <a:t>从 </a:t>
            </a:r>
            <a:r>
              <a:rPr lang="en-US" altLang="zh-CN" b="0" i="0" dirty="0">
                <a:solidFill>
                  <a:srgbClr val="333333"/>
                </a:solidFill>
                <a:effectLst/>
                <a:highlight>
                  <a:srgbClr val="F7F7F7"/>
                </a:highlight>
                <a:latin typeface="Arial" panose="020B0604020202020204" pitchFamily="34" charset="0"/>
              </a:rPr>
              <a:t>20 </a:t>
            </a:r>
            <a:r>
              <a:rPr lang="zh-CN" altLang="en-US" b="0" i="0" dirty="0">
                <a:solidFill>
                  <a:srgbClr val="333333"/>
                </a:solidFill>
                <a:effectLst/>
                <a:highlight>
                  <a:srgbClr val="F7F7F7"/>
                </a:highlight>
                <a:latin typeface="Arial" panose="020B0604020202020204" pitchFamily="34" charset="0"/>
              </a:rPr>
              <a:t>世纪 </a:t>
            </a:r>
            <a:r>
              <a:rPr lang="en-US" altLang="zh-CN" b="0" i="0" dirty="0">
                <a:solidFill>
                  <a:srgbClr val="333333"/>
                </a:solidFill>
                <a:effectLst/>
                <a:highlight>
                  <a:srgbClr val="F7F7F7"/>
                </a:highlight>
                <a:latin typeface="Arial" panose="020B0604020202020204" pitchFamily="34" charset="0"/>
              </a:rPr>
              <a:t>20 </a:t>
            </a:r>
            <a:r>
              <a:rPr lang="zh-CN" altLang="en-US" b="0" i="0" dirty="0">
                <a:solidFill>
                  <a:srgbClr val="333333"/>
                </a:solidFill>
                <a:effectLst/>
                <a:highlight>
                  <a:srgbClr val="F7F7F7"/>
                </a:highlight>
                <a:latin typeface="Arial" panose="020B0604020202020204" pitchFamily="34" charset="0"/>
              </a:rPr>
              <a:t>年代起，纳粹党一直把德国青少年作为其宣传的特殊对象。这些宣传强调纳粹党是一种青年运动：生气勃勃、坚忍不拔、高瞻远瞩，并且满怀希望。数以百万计的德国青年在课堂上或通过课外活动加入纳粹主义运动。希特勒青年团在 </a:t>
            </a:r>
            <a:r>
              <a:rPr lang="en-US" altLang="zh-CN" b="0" i="0" dirty="0">
                <a:solidFill>
                  <a:srgbClr val="333333"/>
                </a:solidFill>
                <a:effectLst/>
                <a:highlight>
                  <a:srgbClr val="F7F7F7"/>
                </a:highlight>
                <a:latin typeface="Arial" panose="020B0604020202020204" pitchFamily="34" charset="0"/>
              </a:rPr>
              <a:t>1933 </a:t>
            </a:r>
            <a:r>
              <a:rPr lang="zh-CN" altLang="en-US" b="0" i="0" dirty="0">
                <a:solidFill>
                  <a:srgbClr val="333333"/>
                </a:solidFill>
                <a:effectLst/>
                <a:highlight>
                  <a:srgbClr val="F7F7F7"/>
                </a:highlight>
                <a:latin typeface="Arial" panose="020B0604020202020204" pitchFamily="34" charset="0"/>
              </a:rPr>
              <a:t>年 </a:t>
            </a:r>
            <a:r>
              <a:rPr lang="en-US" altLang="zh-CN" b="0" i="0" dirty="0">
                <a:solidFill>
                  <a:srgbClr val="333333"/>
                </a:solidFill>
                <a:effectLst/>
                <a:highlight>
                  <a:srgbClr val="F7F7F7"/>
                </a:highlight>
                <a:latin typeface="Arial" panose="020B0604020202020204" pitchFamily="34" charset="0"/>
              </a:rPr>
              <a:t>1 </a:t>
            </a:r>
            <a:r>
              <a:rPr lang="zh-CN" altLang="en-US" b="0" i="0" dirty="0">
                <a:solidFill>
                  <a:srgbClr val="333333"/>
                </a:solidFill>
                <a:effectLst/>
                <a:highlight>
                  <a:srgbClr val="F7F7F7"/>
                </a:highlight>
                <a:latin typeface="Arial" panose="020B0604020202020204" pitchFamily="34" charset="0"/>
              </a:rPr>
              <a:t>月份仅有 </a:t>
            </a:r>
            <a:r>
              <a:rPr lang="en-US" altLang="zh-CN" b="0" i="0" dirty="0">
                <a:solidFill>
                  <a:srgbClr val="333333"/>
                </a:solidFill>
                <a:effectLst/>
                <a:highlight>
                  <a:srgbClr val="F7F7F7"/>
                </a:highlight>
                <a:latin typeface="Arial" panose="020B0604020202020204" pitchFamily="34" charset="0"/>
              </a:rPr>
              <a:t>5 </a:t>
            </a:r>
            <a:r>
              <a:rPr lang="zh-CN" altLang="en-US" b="0" i="0" dirty="0">
                <a:solidFill>
                  <a:srgbClr val="333333"/>
                </a:solidFill>
                <a:effectLst/>
                <a:highlight>
                  <a:srgbClr val="F7F7F7"/>
                </a:highlight>
                <a:latin typeface="Arial" panose="020B0604020202020204" pitchFamily="34" charset="0"/>
              </a:rPr>
              <a:t>万名成员，可是到了该年年底，成员人数已经窜升到超过 </a:t>
            </a:r>
            <a:r>
              <a:rPr lang="en-US" altLang="zh-CN" b="0" i="0" dirty="0">
                <a:solidFill>
                  <a:srgbClr val="333333"/>
                </a:solidFill>
                <a:effectLst/>
                <a:highlight>
                  <a:srgbClr val="F7F7F7"/>
                </a:highlight>
                <a:latin typeface="Arial" panose="020B0604020202020204" pitchFamily="34" charset="0"/>
              </a:rPr>
              <a:t>2 </a:t>
            </a:r>
            <a:r>
              <a:rPr lang="zh-CN" altLang="en-US" b="0" i="0" dirty="0">
                <a:solidFill>
                  <a:srgbClr val="333333"/>
                </a:solidFill>
                <a:effectLst/>
                <a:highlight>
                  <a:srgbClr val="F7F7F7"/>
                </a:highlight>
                <a:latin typeface="Arial" panose="020B0604020202020204" pitchFamily="34" charset="0"/>
              </a:rPr>
              <a:t>百万之多。到 </a:t>
            </a:r>
            <a:r>
              <a:rPr lang="en-US" altLang="zh-CN" b="0" i="0" dirty="0">
                <a:solidFill>
                  <a:srgbClr val="333333"/>
                </a:solidFill>
                <a:effectLst/>
                <a:highlight>
                  <a:srgbClr val="F7F7F7"/>
                </a:highlight>
                <a:latin typeface="Arial" panose="020B0604020202020204" pitchFamily="34" charset="0"/>
              </a:rPr>
              <a:t>1937 </a:t>
            </a:r>
            <a:r>
              <a:rPr lang="zh-CN" altLang="en-US" b="0" i="0" dirty="0">
                <a:solidFill>
                  <a:srgbClr val="333333"/>
                </a:solidFill>
                <a:effectLst/>
                <a:highlight>
                  <a:srgbClr val="F7F7F7"/>
                </a:highlight>
                <a:latin typeface="Arial" panose="020B0604020202020204" pitchFamily="34" charset="0"/>
              </a:rPr>
              <a:t>年，希特勒青年团的成员已经达到了 </a:t>
            </a:r>
            <a:r>
              <a:rPr lang="en-US" altLang="zh-CN" b="0" i="0" dirty="0">
                <a:solidFill>
                  <a:srgbClr val="333333"/>
                </a:solidFill>
                <a:effectLst/>
                <a:highlight>
                  <a:srgbClr val="F7F7F7"/>
                </a:highlight>
                <a:latin typeface="Arial" panose="020B0604020202020204" pitchFamily="34" charset="0"/>
              </a:rPr>
              <a:t>540 </a:t>
            </a:r>
            <a:r>
              <a:rPr lang="zh-CN" altLang="en-US" b="0" i="0" dirty="0">
                <a:solidFill>
                  <a:srgbClr val="333333"/>
                </a:solidFill>
                <a:effectLst/>
                <a:highlight>
                  <a:srgbClr val="F7F7F7"/>
                </a:highlight>
                <a:latin typeface="Arial" panose="020B0604020202020204" pitchFamily="34" charset="0"/>
              </a:rPr>
              <a:t>万人，后来在 </a:t>
            </a:r>
            <a:r>
              <a:rPr lang="en-US" altLang="zh-CN" b="0" i="0" dirty="0">
                <a:solidFill>
                  <a:srgbClr val="333333"/>
                </a:solidFill>
                <a:effectLst/>
                <a:highlight>
                  <a:srgbClr val="F7F7F7"/>
                </a:highlight>
                <a:latin typeface="Arial" panose="020B0604020202020204" pitchFamily="34" charset="0"/>
              </a:rPr>
              <a:t>1939 </a:t>
            </a:r>
            <a:r>
              <a:rPr lang="zh-CN" altLang="en-US" b="0" i="0" dirty="0">
                <a:solidFill>
                  <a:srgbClr val="333333"/>
                </a:solidFill>
                <a:effectLst/>
                <a:highlight>
                  <a:srgbClr val="F7F7F7"/>
                </a:highlight>
                <a:latin typeface="Arial" panose="020B0604020202020204" pitchFamily="34" charset="0"/>
              </a:rPr>
              <a:t>年改为规定强制加入青年团。当时德国当局禁止或解散了其它与之竞争的青年团体。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https://</a:t>
            </a:r>
            <a:r>
              <a:rPr kumimoji="1" lang="en-US" altLang="zh-CN" dirty="0" err="1"/>
              <a:t>encyclopedia.ushmm.org</a:t>
            </a:r>
            <a:r>
              <a:rPr kumimoji="1" lang="en-US" altLang="zh-CN" dirty="0"/>
              <a:t>/content/</a:t>
            </a:r>
            <a:r>
              <a:rPr kumimoji="1" lang="en-US" altLang="zh-CN" dirty="0" err="1"/>
              <a:t>zh</a:t>
            </a:r>
            <a:r>
              <a:rPr kumimoji="1" lang="en-US" altLang="zh-CN" dirty="0"/>
              <a:t>/article/indoctrinating-youth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algn="l"/>
            <a:r>
              <a:rPr lang="zh-CN" altLang="en-US" b="0" i="0" dirty="0">
                <a:solidFill>
                  <a:srgbClr val="333333"/>
                </a:solidFill>
                <a:effectLst/>
                <a:highlight>
                  <a:srgbClr val="F7F7F7"/>
                </a:highlight>
                <a:latin typeface="Arial" panose="020B0604020202020204" pitchFamily="34" charset="0"/>
              </a:rPr>
              <a:t>第三帝国的教育旨在灌输给学生纳粹主义的世界观。纳粹学者和教育家吹捧颂北欧人和其它“雅利安”人是最优秀的种族，同时将犹太人和其它所谓的劣等民族贬低为没有能力创造文化和文明的寄生“杂种”。</a:t>
            </a:r>
            <a:r>
              <a:rPr lang="en-US" altLang="zh-CN" b="0" i="0" dirty="0">
                <a:solidFill>
                  <a:srgbClr val="333333"/>
                </a:solidFill>
                <a:effectLst/>
                <a:highlight>
                  <a:srgbClr val="F7F7F7"/>
                </a:highlight>
                <a:latin typeface="Arial" panose="020B0604020202020204" pitchFamily="34" charset="0"/>
              </a:rPr>
              <a:t>1933 </a:t>
            </a:r>
            <a:r>
              <a:rPr lang="zh-CN" altLang="en-US" b="0" i="0" dirty="0">
                <a:solidFill>
                  <a:srgbClr val="333333"/>
                </a:solidFill>
                <a:effectLst/>
                <a:highlight>
                  <a:srgbClr val="F7F7F7"/>
                </a:highlight>
                <a:latin typeface="Arial" panose="020B0604020202020204" pitchFamily="34" charset="0"/>
              </a:rPr>
              <a:t>年之后，纳粹政权清除了公立学校体系中被认为是犹太人或“政治上不可靠的”教师们。可是大多数的教育者仍然留在教育岗位上，并加入了“国家社会主义教师同盟”。到了 </a:t>
            </a:r>
            <a:r>
              <a:rPr lang="en-US" altLang="zh-CN" b="0" i="0" dirty="0">
                <a:solidFill>
                  <a:srgbClr val="333333"/>
                </a:solidFill>
                <a:effectLst/>
                <a:highlight>
                  <a:srgbClr val="F7F7F7"/>
                </a:highlight>
                <a:latin typeface="Arial" panose="020B0604020202020204" pitchFamily="34" charset="0"/>
              </a:rPr>
              <a:t>1936 </a:t>
            </a:r>
            <a:r>
              <a:rPr lang="zh-CN" altLang="en-US" b="0" i="0" dirty="0">
                <a:solidFill>
                  <a:srgbClr val="333333"/>
                </a:solidFill>
                <a:effectLst/>
                <a:highlight>
                  <a:srgbClr val="F7F7F7"/>
                </a:highlight>
                <a:latin typeface="Arial" panose="020B0604020202020204" pitchFamily="34" charset="0"/>
              </a:rPr>
              <a:t>年，</a:t>
            </a:r>
            <a:r>
              <a:rPr lang="en-US" altLang="zh-CN" b="0" i="0" dirty="0">
                <a:solidFill>
                  <a:srgbClr val="333333"/>
                </a:solidFill>
                <a:effectLst/>
                <a:highlight>
                  <a:srgbClr val="F7F7F7"/>
                </a:highlight>
                <a:latin typeface="Arial" panose="020B0604020202020204" pitchFamily="34" charset="0"/>
              </a:rPr>
              <a:t>97% </a:t>
            </a:r>
            <a:r>
              <a:rPr lang="zh-CN" altLang="en-US" b="0" i="0" dirty="0">
                <a:solidFill>
                  <a:srgbClr val="333333"/>
                </a:solidFill>
                <a:effectLst/>
                <a:highlight>
                  <a:srgbClr val="F7F7F7"/>
                </a:highlight>
                <a:latin typeface="Arial" panose="020B0604020202020204" pitchFamily="34" charset="0"/>
              </a:rPr>
              <a:t>的公立学校老师，大约 </a:t>
            </a:r>
            <a:r>
              <a:rPr lang="en-US" altLang="zh-CN" b="0" i="0" dirty="0">
                <a:solidFill>
                  <a:srgbClr val="333333"/>
                </a:solidFill>
                <a:effectLst/>
                <a:highlight>
                  <a:srgbClr val="F7F7F7"/>
                </a:highlight>
                <a:latin typeface="Arial" panose="020B0604020202020204" pitchFamily="34" charset="0"/>
              </a:rPr>
              <a:t>30 </a:t>
            </a:r>
            <a:r>
              <a:rPr lang="zh-CN" altLang="en-US" b="0" i="0" dirty="0">
                <a:solidFill>
                  <a:srgbClr val="333333"/>
                </a:solidFill>
                <a:effectLst/>
                <a:highlight>
                  <a:srgbClr val="F7F7F7"/>
                </a:highlight>
                <a:latin typeface="Arial" panose="020B0604020202020204" pitchFamily="34" charset="0"/>
              </a:rPr>
              <a:t>万人加入了该同盟。实际上，加入纳粹党的教师数目远比加入纳粹党的其它行业的人要来得多。</a:t>
            </a:r>
          </a:p>
          <a:p>
            <a:pPr algn="l"/>
            <a:r>
              <a:rPr lang="zh-CN" altLang="en-US" b="0" i="0" dirty="0">
                <a:solidFill>
                  <a:srgbClr val="333333"/>
                </a:solidFill>
                <a:effectLst/>
                <a:highlight>
                  <a:srgbClr val="F7F7F7"/>
                </a:highlight>
                <a:latin typeface="Arial" panose="020B0604020202020204" pitchFamily="34" charset="0"/>
              </a:rPr>
              <a:t>在课堂上和在希特勒青年团里的授课内容，旨在培养具有种族意识、绝对服从、自我牺牲、心甘情愿为元首和祖国而死的德国人。献身给阿道夫</a:t>
            </a:r>
            <a:r>
              <a:rPr lang="en-US" altLang="zh-CN" b="0" i="0" dirty="0">
                <a:solidFill>
                  <a:srgbClr val="333333"/>
                </a:solidFill>
                <a:effectLst/>
                <a:highlight>
                  <a:srgbClr val="F7F7F7"/>
                </a:highlight>
                <a:latin typeface="Arial" panose="020B0604020202020204" pitchFamily="34" charset="0"/>
              </a:rPr>
              <a:t>•</a:t>
            </a:r>
            <a:r>
              <a:rPr lang="zh-CN" altLang="en-US" b="0" i="0" dirty="0">
                <a:solidFill>
                  <a:srgbClr val="333333"/>
                </a:solidFill>
                <a:effectLst/>
                <a:highlight>
                  <a:srgbClr val="F7F7F7"/>
                </a:highlight>
                <a:latin typeface="Arial" panose="020B0604020202020204" pitchFamily="34" charset="0"/>
              </a:rPr>
              <a:t>希特勒是希特勒青年团的关键组成部份。德国青年在 </a:t>
            </a:r>
            <a:r>
              <a:rPr lang="en-US" altLang="zh-CN" b="0" i="0" dirty="0">
                <a:solidFill>
                  <a:srgbClr val="333333"/>
                </a:solidFill>
                <a:effectLst/>
                <a:highlight>
                  <a:srgbClr val="F7F7F7"/>
                </a:highlight>
                <a:latin typeface="Arial" panose="020B0604020202020204" pitchFamily="34" charset="0"/>
              </a:rPr>
              <a:t>4 </a:t>
            </a:r>
            <a:r>
              <a:rPr lang="zh-CN" altLang="en-US" b="0" i="0" dirty="0">
                <a:solidFill>
                  <a:srgbClr val="333333"/>
                </a:solidFill>
                <a:effectLst/>
                <a:highlight>
                  <a:srgbClr val="F7F7F7"/>
                </a:highlight>
                <a:latin typeface="Arial" panose="020B0604020202020204" pitchFamily="34" charset="0"/>
              </a:rPr>
              <a:t>月 </a:t>
            </a:r>
            <a:r>
              <a:rPr lang="en-US" altLang="zh-CN" b="0" i="0" dirty="0">
                <a:solidFill>
                  <a:srgbClr val="333333"/>
                </a:solidFill>
                <a:effectLst/>
                <a:highlight>
                  <a:srgbClr val="F7F7F7"/>
                </a:highlight>
                <a:latin typeface="Arial" panose="020B0604020202020204" pitchFamily="34" charset="0"/>
              </a:rPr>
              <a:t>20 </a:t>
            </a:r>
            <a:r>
              <a:rPr lang="zh-CN" altLang="en-US" b="0" i="0" dirty="0">
                <a:solidFill>
                  <a:srgbClr val="333333"/>
                </a:solidFill>
                <a:effectLst/>
                <a:highlight>
                  <a:srgbClr val="F7F7F7"/>
                </a:highlight>
                <a:latin typeface="Arial" panose="020B0604020202020204" pitchFamily="34" charset="0"/>
              </a:rPr>
              <a:t>日（国定假日）庆祝他的生日以欢庆加入青年团。德国青年宣誓对希特勒效忠并誓言成为未来保卫国家和领袖的战士。</a:t>
            </a:r>
          </a:p>
          <a:p>
            <a:pPr algn="l"/>
            <a:r>
              <a:rPr lang="zh-CN" altLang="en-US" b="0" i="0" dirty="0">
                <a:solidFill>
                  <a:srgbClr val="333333"/>
                </a:solidFill>
                <a:effectLst/>
                <a:highlight>
                  <a:srgbClr val="F7F7F7"/>
                </a:highlight>
                <a:latin typeface="Arial" panose="020B0604020202020204" pitchFamily="34" charset="0"/>
              </a:rPr>
              <a:t>学校在将纳粹思想散播给德国青年的工作上扮演着重要的角色。在审查官员从课堂上取走某些书籍的同时，德国教育者适时使用了引导学生崇拜希特勒、顺从国家权威、军国主义、种族主义和反犹主义等内容的新课本。</a:t>
            </a:r>
          </a:p>
          <a:p>
            <a:pPr algn="l"/>
            <a:r>
              <a:rPr lang="zh-CN" altLang="en-US" b="0" i="0" dirty="0">
                <a:solidFill>
                  <a:srgbClr val="333333"/>
                </a:solidFill>
                <a:effectLst/>
                <a:highlight>
                  <a:srgbClr val="F7F7F7"/>
                </a:highlight>
                <a:latin typeface="Arial" panose="020B0604020202020204" pitchFamily="34" charset="0"/>
              </a:rPr>
              <a:t>从上学的第一天开始，德国儿童就被充分灌输了对阿道夫</a:t>
            </a:r>
            <a:r>
              <a:rPr lang="en-US" altLang="zh-CN" b="0" i="0" dirty="0">
                <a:solidFill>
                  <a:srgbClr val="333333"/>
                </a:solidFill>
                <a:effectLst/>
                <a:highlight>
                  <a:srgbClr val="F7F7F7"/>
                </a:highlight>
                <a:latin typeface="Arial" panose="020B0604020202020204" pitchFamily="34" charset="0"/>
              </a:rPr>
              <a:t>•</a:t>
            </a:r>
            <a:r>
              <a:rPr lang="zh-CN" altLang="en-US" b="0" i="0" dirty="0">
                <a:solidFill>
                  <a:srgbClr val="333333"/>
                </a:solidFill>
                <a:effectLst/>
                <a:highlight>
                  <a:srgbClr val="F7F7F7"/>
                </a:highlight>
                <a:latin typeface="Arial" panose="020B0604020202020204" pitchFamily="34" charset="0"/>
              </a:rPr>
              <a:t>希特勒的崇拜狂热。他的肖像成了教室里的一种标准摆设。教科书上经常描述孩童们第一次看到德国领袖时的激动兴奋之情。</a:t>
            </a:r>
          </a:p>
          <a:p>
            <a:pPr algn="l"/>
            <a:r>
              <a:rPr lang="zh-CN" altLang="en-US" b="0" i="0" dirty="0">
                <a:solidFill>
                  <a:srgbClr val="333333"/>
                </a:solidFill>
                <a:effectLst/>
                <a:highlight>
                  <a:srgbClr val="F7F7F7"/>
                </a:highlight>
                <a:latin typeface="Arial" panose="020B0604020202020204" pitchFamily="34" charset="0"/>
              </a:rPr>
              <a:t>给孩童玩的棋盘游戏和玩具是向德国青少年散播种族和政治宣传的另外一种方式。玩具也被用来作为灌输儿童军国主义的宣传工具。</a:t>
            </a:r>
            <a:endParaRPr lang="en-US" altLang="zh-CN" b="0" i="0" dirty="0">
              <a:solidFill>
                <a:srgbClr val="333333"/>
              </a:solidFill>
              <a:effectLst/>
              <a:highlight>
                <a:srgbClr val="F7F7F7"/>
              </a:highlight>
              <a:latin typeface="Arial" panose="020B0604020202020204" pitchFamily="34" charset="0"/>
            </a:endParaRPr>
          </a:p>
          <a:p>
            <a:pPr algn="l"/>
            <a:endParaRPr lang="en-US" altLang="zh-CN" b="0" i="0" dirty="0">
              <a:solidFill>
                <a:srgbClr val="333333"/>
              </a:solidFill>
              <a:effectLst/>
              <a:highlight>
                <a:srgbClr val="F7F7F7"/>
              </a:highlight>
              <a:latin typeface="Arial" panose="020B0604020202020204" pitchFamily="34" charset="0"/>
            </a:endParaRPr>
          </a:p>
          <a:p>
            <a:pPr algn="l"/>
            <a:r>
              <a:rPr lang="en-US" altLang="zh-CN" b="0" i="0" dirty="0">
                <a:solidFill>
                  <a:srgbClr val="333333"/>
                </a:solidFill>
                <a:effectLst/>
                <a:highlight>
                  <a:srgbClr val="F7F7F7"/>
                </a:highlight>
                <a:latin typeface="Arial" panose="020B0604020202020204" pitchFamily="34" charset="0"/>
              </a:rPr>
              <a:t>1938 </a:t>
            </a:r>
            <a:r>
              <a:rPr lang="zh-CN" altLang="en-US" b="0" i="0" dirty="0">
                <a:solidFill>
                  <a:srgbClr val="333333"/>
                </a:solidFill>
                <a:effectLst/>
                <a:highlight>
                  <a:srgbClr val="F7F7F7"/>
                </a:highlight>
                <a:latin typeface="Arial" panose="020B0604020202020204" pitchFamily="34" charset="0"/>
              </a:rPr>
              <a:t>年的希特勒</a:t>
            </a:r>
            <a:r>
              <a:rPr lang="en-US" altLang="zh-CN" b="0" i="0" dirty="0">
                <a:solidFill>
                  <a:srgbClr val="333333"/>
                </a:solidFill>
                <a:effectLst/>
                <a:highlight>
                  <a:srgbClr val="F7F7F7"/>
                </a:highlight>
                <a:latin typeface="Arial" panose="020B0604020202020204" pitchFamily="34" charset="0"/>
              </a:rPr>
              <a:t>——1966 </a:t>
            </a:r>
            <a:r>
              <a:rPr lang="zh-CN" altLang="en-US" b="0" i="0" dirty="0">
                <a:solidFill>
                  <a:srgbClr val="333333"/>
                </a:solidFill>
                <a:effectLst/>
                <a:highlight>
                  <a:srgbClr val="F7F7F7"/>
                </a:highlight>
                <a:latin typeface="Arial" panose="020B0604020202020204" pitchFamily="34" charset="0"/>
              </a:rPr>
              <a:t>年的文革，相差也就 </a:t>
            </a:r>
            <a:r>
              <a:rPr lang="en-US" altLang="zh-CN" b="0" i="0" dirty="0">
                <a:solidFill>
                  <a:srgbClr val="333333"/>
                </a:solidFill>
                <a:effectLst/>
                <a:highlight>
                  <a:srgbClr val="F7F7F7"/>
                </a:highlight>
                <a:latin typeface="Arial" panose="020B0604020202020204" pitchFamily="34" charset="0"/>
              </a:rPr>
              <a:t>28 </a:t>
            </a:r>
            <a:r>
              <a:rPr lang="zh-CN" altLang="en-US" b="0" i="0" dirty="0">
                <a:solidFill>
                  <a:srgbClr val="333333"/>
                </a:solidFill>
                <a:effectLst/>
                <a:highlight>
                  <a:srgbClr val="F7F7F7"/>
                </a:highlight>
                <a:latin typeface="Arial" panose="020B0604020202020204" pitchFamily="34" charset="0"/>
              </a:rPr>
              <a:t>年啊！</a:t>
            </a:r>
            <a:endParaRPr lang="en-US" altLang="zh-CN" b="0" i="0" dirty="0">
              <a:solidFill>
                <a:srgbClr val="333333"/>
              </a:solidFill>
              <a:effectLst/>
              <a:highlight>
                <a:srgbClr val="F7F7F7"/>
              </a:highlight>
              <a:latin typeface="Arial" panose="020B0604020202020204" pitchFamily="34" charset="0"/>
            </a:endParaRPr>
          </a:p>
          <a:p>
            <a:pPr algn="l"/>
            <a:r>
              <a:rPr lang="en-US" altLang="zh-CN" b="0" i="0" dirty="0">
                <a:solidFill>
                  <a:srgbClr val="333333"/>
                </a:solidFill>
                <a:effectLst/>
                <a:highlight>
                  <a:srgbClr val="F7F7F7"/>
                </a:highlight>
                <a:latin typeface="Arial" panose="020B0604020202020204" pitchFamily="34" charset="0"/>
              </a:rPr>
              <a:t>1945</a:t>
            </a:r>
            <a:r>
              <a:rPr lang="zh-CN" altLang="en-US" b="0" i="0" dirty="0">
                <a:solidFill>
                  <a:srgbClr val="333333"/>
                </a:solidFill>
                <a:effectLst/>
                <a:highlight>
                  <a:srgbClr val="F7F7F7"/>
                </a:highlight>
                <a:latin typeface="Arial" panose="020B0604020202020204" pitchFamily="34" charset="0"/>
              </a:rPr>
              <a:t> 年的战败</a:t>
            </a:r>
            <a:r>
              <a:rPr lang="en-US" altLang="zh-CN" b="0" i="0" dirty="0">
                <a:solidFill>
                  <a:srgbClr val="333333"/>
                </a:solidFill>
                <a:effectLst/>
                <a:highlight>
                  <a:srgbClr val="F7F7F7"/>
                </a:highlight>
                <a:latin typeface="Arial" panose="020B0604020202020204" pitchFamily="34" charset="0"/>
              </a:rPr>
              <a:t>——1978 </a:t>
            </a:r>
            <a:r>
              <a:rPr lang="zh-CN" altLang="en-US" b="0" i="0" dirty="0">
                <a:solidFill>
                  <a:srgbClr val="333333"/>
                </a:solidFill>
                <a:effectLst/>
                <a:highlight>
                  <a:srgbClr val="F7F7F7"/>
                </a:highlight>
                <a:latin typeface="Arial" panose="020B0604020202020204" pitchFamily="34" charset="0"/>
              </a:rPr>
              <a:t>年的文革结束，相差 </a:t>
            </a:r>
            <a:r>
              <a:rPr lang="en-US" altLang="zh-CN" b="0" i="0" dirty="0">
                <a:solidFill>
                  <a:srgbClr val="333333"/>
                </a:solidFill>
                <a:effectLst/>
                <a:highlight>
                  <a:srgbClr val="F7F7F7"/>
                </a:highlight>
                <a:latin typeface="Arial" panose="020B0604020202020204" pitchFamily="34" charset="0"/>
              </a:rPr>
              <a:t>33 </a:t>
            </a:r>
            <a:r>
              <a:rPr lang="zh-CN" altLang="en-US" b="0" i="0" dirty="0">
                <a:solidFill>
                  <a:srgbClr val="333333"/>
                </a:solidFill>
                <a:effectLst/>
                <a:highlight>
                  <a:srgbClr val="F7F7F7"/>
                </a:highlight>
                <a:latin typeface="Arial" panose="020B0604020202020204" pitchFamily="34" charset="0"/>
              </a:rPr>
              <a:t>年。</a:t>
            </a:r>
            <a:endParaRPr lang="en-US" altLang="zh-CN" b="0" i="0" dirty="0">
              <a:solidFill>
                <a:srgbClr val="333333"/>
              </a:solidFill>
              <a:effectLst/>
              <a:highlight>
                <a:srgbClr val="F7F7F7"/>
              </a:highlight>
              <a:latin typeface="Arial" panose="020B0604020202020204" pitchFamily="34" charset="0"/>
            </a:endParaRPr>
          </a:p>
          <a:p>
            <a:pPr algn="l"/>
            <a:r>
              <a:rPr lang="zh-CN" altLang="en-US" b="0" i="0" dirty="0">
                <a:solidFill>
                  <a:srgbClr val="333333"/>
                </a:solidFill>
                <a:effectLst/>
                <a:highlight>
                  <a:srgbClr val="F7F7F7"/>
                </a:highlight>
                <a:latin typeface="Arial" panose="020B0604020202020204" pitchFamily="34" charset="0"/>
              </a:rPr>
              <a:t>正好一代人。</a:t>
            </a:r>
            <a:endParaRPr lang="en-US" altLang="zh-CN" b="0" i="0" dirty="0">
              <a:solidFill>
                <a:srgbClr val="333333"/>
              </a:solidFill>
              <a:effectLst/>
              <a:highlight>
                <a:srgbClr val="F7F7F7"/>
              </a:highlight>
              <a:latin typeface="Arial" panose="020B0604020202020204" pitchFamily="34" charset="0"/>
            </a:endParaRPr>
          </a:p>
          <a:p>
            <a:pPr algn="l"/>
            <a:endParaRPr lang="en-US" altLang="zh-CN" b="0" i="0" dirty="0">
              <a:solidFill>
                <a:srgbClr val="333333"/>
              </a:solidFill>
              <a:effectLst/>
              <a:highlight>
                <a:srgbClr val="F7F7F7"/>
              </a:highlight>
              <a:latin typeface="Arial" panose="020B0604020202020204" pitchFamily="34" charset="0"/>
            </a:endParaRPr>
          </a:p>
          <a:p>
            <a:pPr algn="l"/>
            <a:r>
              <a:rPr lang="zh-CN" altLang="en-US" b="0" i="0" dirty="0">
                <a:solidFill>
                  <a:srgbClr val="4D5156"/>
                </a:solidFill>
                <a:effectLst/>
                <a:highlight>
                  <a:srgbClr val="FFFFFF"/>
                </a:highlight>
                <a:latin typeface="arial" panose="020B0604020202020204" pitchFamily="34" charset="0"/>
              </a:rPr>
              <a:t>毛泽东接见红卫兵，也称毛主席接见红卫兵，是指文化大革命初期</a:t>
            </a:r>
            <a:r>
              <a:rPr lang="en-US" altLang="zh-CN" b="0" i="0" dirty="0">
                <a:solidFill>
                  <a:srgbClr val="4D5156"/>
                </a:solidFill>
                <a:effectLst/>
                <a:highlight>
                  <a:srgbClr val="FFFFFF"/>
                </a:highlight>
                <a:latin typeface="arial" panose="020B0604020202020204" pitchFamily="34" charset="0"/>
              </a:rPr>
              <a:t>1966</a:t>
            </a:r>
            <a:r>
              <a:rPr lang="zh-CN" altLang="en-US" b="0" i="0" dirty="0">
                <a:solidFill>
                  <a:srgbClr val="4D5156"/>
                </a:solidFill>
                <a:effectLst/>
                <a:highlight>
                  <a:srgbClr val="FFFFFF"/>
                </a:highlight>
                <a:latin typeface="arial" panose="020B0604020202020204" pitchFamily="34" charset="0"/>
              </a:rPr>
              <a:t>年</a:t>
            </a:r>
            <a:r>
              <a:rPr lang="en-US" altLang="zh-CN" b="0" i="0" dirty="0">
                <a:solidFill>
                  <a:srgbClr val="4D5156"/>
                </a:solidFill>
                <a:effectLst/>
                <a:highlight>
                  <a:srgbClr val="FFFFFF"/>
                </a:highlight>
                <a:latin typeface="arial" panose="020B0604020202020204" pitchFamily="34" charset="0"/>
              </a:rPr>
              <a:t>8</a:t>
            </a:r>
            <a:r>
              <a:rPr lang="zh-CN" altLang="en-US" b="0" i="0" dirty="0">
                <a:solidFill>
                  <a:srgbClr val="4D5156"/>
                </a:solidFill>
                <a:effectLst/>
                <a:highlight>
                  <a:srgbClr val="FFFFFF"/>
                </a:highlight>
                <a:latin typeface="arial" panose="020B0604020202020204" pitchFamily="34" charset="0"/>
              </a:rPr>
              <a:t>月</a:t>
            </a:r>
            <a:r>
              <a:rPr lang="en-US" altLang="zh-CN" b="0" i="0" dirty="0">
                <a:solidFill>
                  <a:srgbClr val="4D5156"/>
                </a:solidFill>
                <a:effectLst/>
                <a:highlight>
                  <a:srgbClr val="FFFFFF"/>
                </a:highlight>
                <a:latin typeface="arial" panose="020B0604020202020204" pitchFamily="34" charset="0"/>
              </a:rPr>
              <a:t>-11</a:t>
            </a:r>
            <a:r>
              <a:rPr lang="zh-CN" altLang="en-US" b="0" i="0" dirty="0">
                <a:solidFill>
                  <a:srgbClr val="4D5156"/>
                </a:solidFill>
                <a:effectLst/>
                <a:highlight>
                  <a:srgbClr val="FFFFFF"/>
                </a:highlight>
                <a:latin typeface="arial" panose="020B0604020202020204" pitchFamily="34" charset="0"/>
              </a:rPr>
              <a:t>月间，中国共产党中央委员会主席毛泽东在北京连续八次接见来自中国大陆各地的红卫兵和院校师生、总人数超过</a:t>
            </a:r>
            <a:r>
              <a:rPr lang="en-US" altLang="zh-CN" b="0" i="0" dirty="0">
                <a:solidFill>
                  <a:srgbClr val="4D5156"/>
                </a:solidFill>
                <a:effectLst/>
                <a:highlight>
                  <a:srgbClr val="FFFFFF"/>
                </a:highlight>
                <a:latin typeface="arial" panose="020B0604020202020204" pitchFamily="34" charset="0"/>
              </a:rPr>
              <a:t>1100</a:t>
            </a:r>
            <a:r>
              <a:rPr lang="zh-CN" altLang="en-US" b="0" i="0" dirty="0">
                <a:solidFill>
                  <a:srgbClr val="4D5156"/>
                </a:solidFill>
                <a:effectLst/>
                <a:highlight>
                  <a:srgbClr val="FFFFFF"/>
                </a:highlight>
                <a:latin typeface="arial" panose="020B0604020202020204" pitchFamily="34" charset="0"/>
              </a:rPr>
              <a:t>万，从而促使文化大革命迅速在全国范围内展开，也巩固了林彪的地位，加速了国家主席刘少奇等人的失势</a:t>
            </a:r>
            <a:endParaRPr lang="zh-CN" altLang="en-US" b="0" i="0" dirty="0">
              <a:solidFill>
                <a:srgbClr val="333333"/>
              </a:solidFill>
              <a:effectLst/>
              <a:highlight>
                <a:srgbClr val="F7F7F7"/>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36</a:t>
            </a:fld>
            <a:endParaRPr lang="zh-CN" altLang="en-US"/>
          </a:p>
        </p:txBody>
      </p:sp>
    </p:spTree>
    <p:extLst>
      <p:ext uri="{BB962C8B-B14F-4D97-AF65-F5344CB8AC3E}">
        <p14:creationId xmlns:p14="http://schemas.microsoft.com/office/powerpoint/2010/main" val="780256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1517 </a:t>
            </a:r>
            <a:r>
              <a:rPr kumimoji="1" lang="zh-CN" altLang="en-US" dirty="0"/>
              <a:t>年德國首先改教，</a:t>
            </a:r>
            <a:r>
              <a:rPr kumimoji="1" lang="en-US" altLang="zh-CN" dirty="0"/>
              <a:t>1914 </a:t>
            </a:r>
            <a:r>
              <a:rPr kumimoji="1" lang="zh-CN" altLang="en-US" dirty="0"/>
              <a:t>年一戰，德國是奧匈帝國、意大利等同盟國的首領，</a:t>
            </a:r>
            <a:r>
              <a:rPr kumimoji="1" lang="en-US" altLang="zh-CN" dirty="0"/>
              <a:t>1939 </a:t>
            </a:r>
            <a:r>
              <a:rPr kumimoji="1" lang="zh-CN" altLang="en-US" dirty="0"/>
              <a:t>年 </a:t>
            </a:r>
            <a:r>
              <a:rPr kumimoji="1" lang="en-US" altLang="zh-CN" dirty="0"/>
              <a:t>9 </a:t>
            </a:r>
            <a:r>
              <a:rPr kumimoji="1" lang="zh-CN" altLang="en-US" dirty="0"/>
              <a:t>月 </a:t>
            </a:r>
            <a:r>
              <a:rPr kumimoji="1" lang="en-US" altLang="zh-CN" dirty="0"/>
              <a:t>1 </a:t>
            </a:r>
            <a:r>
              <a:rPr kumimoji="1" lang="zh-CN" altLang="en-US" dirty="0"/>
              <a:t>日德國入侵波蘭，</a:t>
            </a:r>
          </a:p>
        </p:txBody>
      </p:sp>
      <p:sp>
        <p:nvSpPr>
          <p:cNvPr id="4" name="灯片编号占位符 3"/>
          <p:cNvSpPr>
            <a:spLocks noGrp="1"/>
          </p:cNvSpPr>
          <p:nvPr>
            <p:ph type="sldNum" sz="quarter" idx="5"/>
          </p:nvPr>
        </p:nvSpPr>
        <p:spPr/>
        <p:txBody>
          <a:bodyPr/>
          <a:lstStyle/>
          <a:p>
            <a:fld id="{6E62F1BF-DBB5-474F-A833-79CB612916C2}" type="slidenum">
              <a:rPr lang="zh-CN" altLang="en-US" smtClean="0"/>
              <a:t>37</a:t>
            </a:fld>
            <a:endParaRPr lang="zh-CN" altLang="en-US"/>
          </a:p>
        </p:txBody>
      </p:sp>
    </p:spTree>
    <p:extLst>
      <p:ext uri="{BB962C8B-B14F-4D97-AF65-F5344CB8AC3E}">
        <p14:creationId xmlns:p14="http://schemas.microsoft.com/office/powerpoint/2010/main" val="3139981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200000"/>
              </a:lnSpc>
            </a:pPr>
            <a:r>
              <a:rPr lang="zh-CN" altLang="zh-CN" dirty="0"/>
              <a:t>我們的孩子能</a:t>
            </a:r>
            <a:r>
              <a:rPr lang="zh-CN" altLang="en-US" dirty="0"/>
              <a:t>秉持</a:t>
            </a:r>
            <a:r>
              <a:rPr lang="zh-CN" altLang="zh-CN" dirty="0"/>
              <a:t>聖經的教導去分辨</a:t>
            </a:r>
            <a:r>
              <a:rPr lang="zh-CN" altLang="en-US" dirty="0"/>
              <a:t>世代中的善惡</a:t>
            </a:r>
            <a:r>
              <a:rPr lang="zh-CN" altLang="zh-CN" dirty="0"/>
              <a:t>嗎？知道對錯是非嗎？我們有告訴他們什麼是罪嗎？</a:t>
            </a:r>
            <a:endParaRPr lang="en-US" altLang="zh-CN" dirty="0"/>
          </a:p>
          <a:p>
            <a:pPr>
              <a:lnSpc>
                <a:spcPct val="200000"/>
              </a:lnSpc>
            </a:pPr>
            <a:r>
              <a:rPr lang="zh-CN" altLang="en-US" dirty="0"/>
              <a:t>我們自己並教導晚輩敬畏神嗎？害怕犯罪嗎？</a:t>
            </a:r>
            <a:endParaRPr lang="en-US" altLang="zh-CN" dirty="0"/>
          </a:p>
          <a:p>
            <a:pPr>
              <a:lnSpc>
                <a:spcPct val="200000"/>
              </a:lnSpc>
            </a:pPr>
            <a:r>
              <a:rPr lang="zh-CN" altLang="en-US" sz="1050" dirty="0"/>
              <a:t>（計志文牧師佈道時常講：快悔改吧，何必滅亡呢？）</a:t>
            </a:r>
            <a:endParaRPr lang="en-US" altLang="zh-CN" sz="1050" dirty="0"/>
          </a:p>
          <a:p>
            <a:pPr>
              <a:lnSpc>
                <a:spcPct val="200000"/>
              </a:lnSpc>
            </a:pPr>
            <a:endParaRPr lang="en-US" altLang="zh-CN" sz="1050" dirty="0"/>
          </a:p>
          <a:p>
            <a:pPr>
              <a:lnSpc>
                <a:spcPct val="200000"/>
              </a:lnSpc>
            </a:pPr>
            <a:r>
              <a:rPr lang="en-US" altLang="zh-CN" sz="1400" b="0" i="1" dirty="0">
                <a:solidFill>
                  <a:srgbClr val="FF4500"/>
                </a:solidFill>
                <a:effectLst/>
                <a:highlight>
                  <a:srgbClr val="FFFFFF"/>
                </a:highlight>
                <a:latin typeface="Assistant" pitchFamily="2" charset="-79"/>
                <a:cs typeface="Assistant" pitchFamily="2" charset="-79"/>
              </a:rPr>
              <a:t>Alan Aziz is the CEO of Technion UK</a:t>
            </a:r>
            <a:br>
              <a:rPr lang="en-US" altLang="zh-CN" sz="1400" dirty="0"/>
            </a:br>
            <a:r>
              <a:rPr lang="zh-CN" altLang="en-US" sz="1400" b="0" i="0" dirty="0">
                <a:solidFill>
                  <a:srgbClr val="000000"/>
                </a:solidFill>
                <a:effectLst/>
                <a:highlight>
                  <a:srgbClr val="FFFFFF"/>
                </a:highlight>
                <a:latin typeface="Assistant" pitchFamily="2" charset="-79"/>
                <a:cs typeface="Assistant" pitchFamily="2" charset="-79"/>
              </a:rPr>
              <a:t>艾倫</a:t>
            </a:r>
            <a:r>
              <a:rPr lang="en-US" altLang="zh-CN" sz="1400" b="0" i="0" dirty="0">
                <a:solidFill>
                  <a:srgbClr val="000000"/>
                </a:solidFill>
                <a:effectLst/>
                <a:highlight>
                  <a:srgbClr val="FFFFFF"/>
                </a:highlight>
                <a:latin typeface="Assistant" pitchFamily="2" charset="-79"/>
                <a:cs typeface="Assistant" pitchFamily="2" charset="-79"/>
              </a:rPr>
              <a:t>·</a:t>
            </a:r>
            <a:r>
              <a:rPr lang="zh-CN" altLang="en-US" sz="1400" b="0" i="0" dirty="0">
                <a:solidFill>
                  <a:srgbClr val="000000"/>
                </a:solidFill>
                <a:effectLst/>
                <a:highlight>
                  <a:srgbClr val="FFFFFF"/>
                </a:highlight>
                <a:latin typeface="Assistant" pitchFamily="2" charset="-79"/>
                <a:cs typeface="Assistant" pitchFamily="2" charset="-79"/>
              </a:rPr>
              <a:t>阿齊茲（</a:t>
            </a:r>
            <a:r>
              <a:rPr lang="en-US" altLang="zh-CN" sz="1400" b="0" i="0" dirty="0">
                <a:solidFill>
                  <a:srgbClr val="000000"/>
                </a:solidFill>
                <a:effectLst/>
                <a:highlight>
                  <a:srgbClr val="FFFFFF"/>
                </a:highlight>
                <a:latin typeface="Assistant" pitchFamily="2" charset="-79"/>
                <a:cs typeface="Assistant" pitchFamily="2" charset="-79"/>
              </a:rPr>
              <a:t>Alan Aziz</a:t>
            </a:r>
            <a:r>
              <a:rPr lang="zh-CN" altLang="en-US" sz="1400" b="0" i="0" dirty="0">
                <a:solidFill>
                  <a:srgbClr val="000000"/>
                </a:solidFill>
                <a:effectLst/>
                <a:highlight>
                  <a:srgbClr val="FFFFFF"/>
                </a:highlight>
                <a:latin typeface="Assistant" pitchFamily="2" charset="-79"/>
                <a:cs typeface="Assistant" pitchFamily="2" charset="-79"/>
              </a:rPr>
              <a:t>）是以色列理工學院英國公司的首席執行官</a:t>
            </a:r>
            <a:endParaRPr lang="en-US" altLang="zh-CN" sz="1050" dirty="0"/>
          </a:p>
          <a:p>
            <a:pPr>
              <a:lnSpc>
                <a:spcPct val="200000"/>
              </a:lnSpc>
            </a:pPr>
            <a:endParaRPr lang="en-US" altLang="zh-CN" sz="1050" b="1" i="0" u="none" strike="noStrike" dirty="0">
              <a:solidFill>
                <a:srgbClr val="3366CC"/>
              </a:solidFill>
              <a:effectLst/>
              <a:highlight>
                <a:srgbClr val="FFFFFF"/>
              </a:highlight>
              <a:latin typeface="Arial" panose="020B0604020202090204" pitchFamily="34" charset="0"/>
              <a:hlinkClick r:id="rId3" tooltip="诺贝尔奖"/>
            </a:endParaRPr>
          </a:p>
          <a:p>
            <a:pPr algn="l"/>
            <a:r>
              <a:rPr lang="en-US" altLang="zh-CN" b="0" i="0" dirty="0">
                <a:solidFill>
                  <a:srgbClr val="000000"/>
                </a:solidFill>
                <a:effectLst/>
                <a:highlight>
                  <a:srgbClr val="FFFFFF"/>
                </a:highlight>
                <a:latin typeface="Assistant" panose="020F0502020204030204" pitchFamily="34" charset="0"/>
              </a:rPr>
              <a:t>There is no greater accolade for scientific achievement than the Nobel Prize. Awarded to almost 1,000 people and </a:t>
            </a:r>
            <a:r>
              <a:rPr lang="en-US" altLang="zh-CN" b="0" i="0" dirty="0" err="1">
                <a:solidFill>
                  <a:srgbClr val="000000"/>
                </a:solidFill>
                <a:effectLst/>
                <a:highlight>
                  <a:srgbClr val="FFFFFF"/>
                </a:highlight>
                <a:latin typeface="Assistant" panose="020F0502020204030204" pitchFamily="34" charset="0"/>
              </a:rPr>
              <a:t>organisations</a:t>
            </a:r>
            <a:r>
              <a:rPr lang="en-US" altLang="zh-CN" b="0" i="0" dirty="0">
                <a:solidFill>
                  <a:srgbClr val="000000"/>
                </a:solidFill>
                <a:effectLst/>
                <a:highlight>
                  <a:srgbClr val="FFFFFF"/>
                </a:highlight>
                <a:latin typeface="Assistant" panose="020F0502020204030204" pitchFamily="34" charset="0"/>
              </a:rPr>
              <a:t> since 1901, this year’s prizes will be awarded tomorrow, as always, in Stockholm.</a:t>
            </a:r>
            <a:br>
              <a:rPr lang="en-US" altLang="zh-CN" b="0" i="0" dirty="0">
                <a:solidFill>
                  <a:srgbClr val="000000"/>
                </a:solidFill>
                <a:effectLst/>
                <a:highlight>
                  <a:srgbClr val="FFFFFF"/>
                </a:highlight>
                <a:latin typeface="Assistant" panose="020F0502020204030204" pitchFamily="34" charset="0"/>
              </a:rPr>
            </a:br>
            <a:r>
              <a:rPr lang="zh-CN" altLang="en-US" b="0" i="0" dirty="0">
                <a:solidFill>
                  <a:srgbClr val="000000"/>
                </a:solidFill>
                <a:effectLst/>
                <a:highlight>
                  <a:srgbClr val="FFFFFF"/>
                </a:highlight>
                <a:latin typeface="Assistant" panose="020F0502020204030204" pitchFamily="34" charset="0"/>
              </a:rPr>
              <a:t>對於科學成就來說，沒有比諾貝爾獎更大的榮譽了。自 </a:t>
            </a:r>
            <a:r>
              <a:rPr lang="en-US" altLang="zh-CN" b="0" i="0" dirty="0">
                <a:solidFill>
                  <a:srgbClr val="000000"/>
                </a:solidFill>
                <a:effectLst/>
                <a:highlight>
                  <a:srgbClr val="FFFFFF"/>
                </a:highlight>
                <a:latin typeface="Assistant" panose="020F0502020204030204" pitchFamily="34" charset="0"/>
              </a:rPr>
              <a:t>1901 </a:t>
            </a:r>
            <a:r>
              <a:rPr lang="zh-CN" altLang="en-US" b="0" i="0" dirty="0">
                <a:solidFill>
                  <a:srgbClr val="000000"/>
                </a:solidFill>
                <a:effectLst/>
                <a:highlight>
                  <a:srgbClr val="FFFFFF"/>
                </a:highlight>
                <a:latin typeface="Assistant" panose="020F0502020204030204" pitchFamily="34" charset="0"/>
              </a:rPr>
              <a:t>年以來，該獎項已頒發給近 </a:t>
            </a:r>
            <a:r>
              <a:rPr lang="en-US" altLang="zh-CN" b="0" i="0" dirty="0">
                <a:solidFill>
                  <a:srgbClr val="000000"/>
                </a:solidFill>
                <a:effectLst/>
                <a:highlight>
                  <a:srgbClr val="FFFFFF"/>
                </a:highlight>
                <a:latin typeface="Assistant" panose="020F0502020204030204" pitchFamily="34" charset="0"/>
              </a:rPr>
              <a:t>1,000 </a:t>
            </a:r>
            <a:r>
              <a:rPr lang="zh-CN" altLang="en-US" b="0" i="0" dirty="0">
                <a:solidFill>
                  <a:srgbClr val="000000"/>
                </a:solidFill>
                <a:effectLst/>
                <a:highlight>
                  <a:srgbClr val="FFFFFF"/>
                </a:highlight>
                <a:latin typeface="Assistant" panose="020F0502020204030204" pitchFamily="34" charset="0"/>
              </a:rPr>
              <a:t>名個人和組織，今年的獎項將於明天一如既往地在斯德哥爾摩頒發。</a:t>
            </a:r>
          </a:p>
          <a:p>
            <a:pPr algn="l"/>
            <a:r>
              <a:rPr lang="en-US" altLang="zh-CN" b="0" i="0" dirty="0">
                <a:solidFill>
                  <a:srgbClr val="000000"/>
                </a:solidFill>
                <a:effectLst/>
                <a:highlight>
                  <a:srgbClr val="FFFFFF"/>
                </a:highlight>
                <a:latin typeface="Assistant" panose="020F0502020204030204" pitchFamily="34" charset="0"/>
              </a:rPr>
              <a:t>One of the most remarkable Nobel statistics is that 22 per cent of winners have been Jewish, despite our people comprising less than 0.2 per cent of the world’s population.</a:t>
            </a:r>
            <a:br>
              <a:rPr lang="en-US" altLang="zh-CN" b="0" i="0" dirty="0">
                <a:solidFill>
                  <a:srgbClr val="000000"/>
                </a:solidFill>
                <a:effectLst/>
                <a:highlight>
                  <a:srgbClr val="FFFFFF"/>
                </a:highlight>
                <a:latin typeface="Assistant" panose="020F0502020204030204" pitchFamily="34" charset="0"/>
              </a:rPr>
            </a:br>
            <a:r>
              <a:rPr lang="zh-CN" altLang="en-US" b="0" i="0" dirty="0">
                <a:solidFill>
                  <a:srgbClr val="000000"/>
                </a:solidFill>
                <a:effectLst/>
                <a:highlight>
                  <a:srgbClr val="FFFFFF"/>
                </a:highlight>
                <a:latin typeface="Assistant" panose="020F0502020204030204" pitchFamily="34" charset="0"/>
              </a:rPr>
              <a:t>最引人注目的諾貝爾統計數字之一是，</a:t>
            </a:r>
            <a:r>
              <a:rPr lang="en-US" altLang="zh-CN" b="0" i="0" dirty="0">
                <a:solidFill>
                  <a:srgbClr val="000000"/>
                </a:solidFill>
                <a:effectLst/>
                <a:highlight>
                  <a:srgbClr val="FFFFFF"/>
                </a:highlight>
                <a:latin typeface="Assistant" panose="020F0502020204030204" pitchFamily="34" charset="0"/>
              </a:rPr>
              <a:t>22%</a:t>
            </a:r>
            <a:r>
              <a:rPr lang="zh-CN" altLang="en-US" b="0" i="0" dirty="0">
                <a:solidFill>
                  <a:srgbClr val="000000"/>
                </a:solidFill>
                <a:effectLst/>
                <a:highlight>
                  <a:srgbClr val="FFFFFF"/>
                </a:highlight>
                <a:latin typeface="Assistant" panose="020F0502020204030204" pitchFamily="34" charset="0"/>
              </a:rPr>
              <a:t>的獲獎者是猶太人，儘管我們的人民只占世界人口的不到</a:t>
            </a:r>
            <a:r>
              <a:rPr lang="en-US" altLang="zh-CN" b="0" i="0" dirty="0">
                <a:solidFill>
                  <a:srgbClr val="000000"/>
                </a:solidFill>
                <a:effectLst/>
                <a:highlight>
                  <a:srgbClr val="FFFFFF"/>
                </a:highlight>
                <a:latin typeface="Assistant" panose="020F0502020204030204" pitchFamily="34" charset="0"/>
              </a:rPr>
              <a:t>0.2%</a:t>
            </a:r>
            <a:r>
              <a:rPr lang="zh-CN" altLang="en-US" b="0" i="0" dirty="0">
                <a:solidFill>
                  <a:srgbClr val="000000"/>
                </a:solidFill>
                <a:effectLst/>
                <a:highlight>
                  <a:srgbClr val="FFFFFF"/>
                </a:highlight>
                <a:latin typeface="Assistant" panose="020F0502020204030204" pitchFamily="34" charset="0"/>
              </a:rPr>
              <a:t>。</a:t>
            </a:r>
          </a:p>
          <a:p>
            <a:pPr algn="l"/>
            <a:r>
              <a:rPr lang="en-US" altLang="zh-CN" b="0" i="0" dirty="0">
                <a:solidFill>
                  <a:srgbClr val="000000"/>
                </a:solidFill>
                <a:effectLst/>
                <a:highlight>
                  <a:srgbClr val="FFFFFF"/>
                </a:highlight>
                <a:latin typeface="Assistant" panose="020F0502020204030204" pitchFamily="34" charset="0"/>
              </a:rPr>
              <a:t>In other words, Jewish Nobel laureates number at least 11,250 per cent above average.</a:t>
            </a:r>
            <a:br>
              <a:rPr lang="en-US" altLang="zh-CN" b="0" i="0" dirty="0">
                <a:solidFill>
                  <a:srgbClr val="000000"/>
                </a:solidFill>
                <a:effectLst/>
                <a:highlight>
                  <a:srgbClr val="FFFFFF"/>
                </a:highlight>
                <a:latin typeface="Assistant" panose="020F0502020204030204" pitchFamily="34" charset="0"/>
              </a:rPr>
            </a:br>
            <a:r>
              <a:rPr lang="zh-CN" altLang="en-US" b="0" i="0" dirty="0">
                <a:solidFill>
                  <a:srgbClr val="000000"/>
                </a:solidFill>
                <a:effectLst/>
                <a:highlight>
                  <a:srgbClr val="FFFFFF"/>
                </a:highlight>
                <a:latin typeface="Assistant" panose="020F0502020204030204" pitchFamily="34" charset="0"/>
              </a:rPr>
              <a:t>換言之，猶太諾貝爾獎獲得者的人數至少比平均水準高出</a:t>
            </a:r>
            <a:r>
              <a:rPr lang="en-US" altLang="zh-CN" b="0" i="0" dirty="0">
                <a:solidFill>
                  <a:srgbClr val="000000"/>
                </a:solidFill>
                <a:effectLst/>
                <a:highlight>
                  <a:srgbClr val="FFFFFF"/>
                </a:highlight>
                <a:latin typeface="Assistant" panose="020F0502020204030204" pitchFamily="34" charset="0"/>
              </a:rPr>
              <a:t>11,250%</a:t>
            </a:r>
            <a:r>
              <a:rPr lang="zh-CN" altLang="en-US" b="0" i="0" dirty="0">
                <a:solidFill>
                  <a:srgbClr val="000000"/>
                </a:solidFill>
                <a:effectLst/>
                <a:highlight>
                  <a:srgbClr val="FFFFFF"/>
                </a:highlight>
                <a:latin typeface="Assistant" panose="020F0502020204030204" pitchFamily="34" charset="0"/>
              </a:rPr>
              <a:t>。</a:t>
            </a:r>
            <a:endParaRPr lang="en-US" altLang="zh-CN" b="0" i="0" dirty="0">
              <a:solidFill>
                <a:srgbClr val="000000"/>
              </a:solidFill>
              <a:effectLst/>
              <a:highlight>
                <a:srgbClr val="FFFFFF"/>
              </a:highlight>
              <a:latin typeface="Assistant" panose="020F0502020204030204" pitchFamily="34" charset="0"/>
            </a:endParaRPr>
          </a:p>
          <a:p>
            <a:pPr algn="l"/>
            <a:r>
              <a:rPr lang="en-US" altLang="zh-CN" b="0" i="0" dirty="0">
                <a:solidFill>
                  <a:srgbClr val="000000"/>
                </a:solidFill>
                <a:effectLst/>
                <a:highlight>
                  <a:srgbClr val="FFFFFF"/>
                </a:highlight>
                <a:latin typeface="Assistant" pitchFamily="2" charset="-79"/>
                <a:cs typeface="Assistant" pitchFamily="2" charset="-79"/>
              </a:rPr>
              <a:t>Rather, writes </a:t>
            </a:r>
            <a:r>
              <a:rPr lang="en-US" altLang="zh-CN" b="0" i="0" dirty="0" err="1">
                <a:solidFill>
                  <a:srgbClr val="000000"/>
                </a:solidFill>
                <a:effectLst/>
                <a:highlight>
                  <a:srgbClr val="FFFFFF"/>
                </a:highlight>
                <a:latin typeface="Assistant" pitchFamily="2" charset="-79"/>
                <a:cs typeface="Assistant" pitchFamily="2" charset="-79"/>
              </a:rPr>
              <a:t>Gerstl</a:t>
            </a:r>
            <a:r>
              <a:rPr lang="en-US" altLang="zh-CN" b="0" i="0" dirty="0">
                <a:solidFill>
                  <a:srgbClr val="000000"/>
                </a:solidFill>
                <a:effectLst/>
                <a:highlight>
                  <a:srgbClr val="FFFFFF"/>
                </a:highlight>
                <a:latin typeface="Assistant" pitchFamily="2" charset="-79"/>
                <a:cs typeface="Assistant" pitchFamily="2" charset="-79"/>
              </a:rPr>
              <a:t>, it is “Jewish cultural values based on family upbringing, dedication to education, self-motivation, persistence, resilience in face of adversity, and just plain hard work” that “undoubtedly contribute to their success.”</a:t>
            </a:r>
          </a:p>
          <a:p>
            <a:pPr algn="l"/>
            <a:r>
              <a:rPr lang="zh-CN" altLang="en-US" b="0" i="0" dirty="0">
                <a:solidFill>
                  <a:srgbClr val="000000"/>
                </a:solidFill>
                <a:effectLst/>
                <a:highlight>
                  <a:srgbClr val="FFFFFF"/>
                </a:highlight>
                <a:latin typeface="Assistant" pitchFamily="2" charset="-79"/>
                <a:cs typeface="Assistant" pitchFamily="2" charset="-79"/>
              </a:rPr>
              <a:t>罗纳德</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格斯特尔（</a:t>
            </a:r>
            <a:r>
              <a:rPr lang="en-US" altLang="zh-CN" b="0" i="0" dirty="0">
                <a:solidFill>
                  <a:srgbClr val="000000"/>
                </a:solidFill>
                <a:effectLst/>
                <a:highlight>
                  <a:srgbClr val="FFFFFF"/>
                </a:highlight>
                <a:latin typeface="Assistant" pitchFamily="2" charset="-79"/>
                <a:cs typeface="Assistant" pitchFamily="2" charset="-79"/>
              </a:rPr>
              <a:t>Ronald </a:t>
            </a:r>
            <a:r>
              <a:rPr lang="en-US" altLang="zh-CN" b="0" i="0" dirty="0" err="1">
                <a:solidFill>
                  <a:srgbClr val="000000"/>
                </a:solidFill>
                <a:effectLst/>
                <a:highlight>
                  <a:srgbClr val="FFFFFF"/>
                </a:highlight>
                <a:latin typeface="Assistant" pitchFamily="2" charset="-79"/>
                <a:cs typeface="Assistant" pitchFamily="2" charset="-79"/>
              </a:rPr>
              <a:t>Gerstl</a:t>
            </a:r>
            <a:r>
              <a:rPr lang="zh-CN" altLang="en-US" b="0" i="0" dirty="0">
                <a:solidFill>
                  <a:srgbClr val="000000"/>
                </a:solidFill>
                <a:effectLst/>
                <a:highlight>
                  <a:srgbClr val="FFFFFF"/>
                </a:highlight>
                <a:latin typeface="Assistant" pitchFamily="2" charset="-79"/>
                <a:cs typeface="Assistant" pitchFamily="2" charset="-79"/>
              </a:rPr>
              <a:t>）的</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超级成就者</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a:t>
            </a:r>
            <a:r>
              <a:rPr lang="en-US" altLang="zh-CN" b="0" i="0" dirty="0">
                <a:solidFill>
                  <a:srgbClr val="000000"/>
                </a:solidFill>
                <a:effectLst/>
                <a:highlight>
                  <a:srgbClr val="FFFFFF"/>
                </a:highlight>
                <a:latin typeface="Assistant" pitchFamily="2" charset="-79"/>
                <a:cs typeface="Assistant" pitchFamily="2" charset="-79"/>
              </a:rPr>
              <a:t>2020</a:t>
            </a:r>
            <a:r>
              <a:rPr lang="zh-CN" altLang="en-US" b="0" i="0" dirty="0">
                <a:solidFill>
                  <a:srgbClr val="000000"/>
                </a:solidFill>
                <a:effectLst/>
                <a:highlight>
                  <a:srgbClr val="FFFFFF"/>
                </a:highlight>
                <a:latin typeface="Assistant" pitchFamily="2" charset="-79"/>
                <a:cs typeface="Assistant" pitchFamily="2" charset="-79"/>
              </a:rPr>
              <a:t>年出版）讨论了这一非凡现象背后的原因。首先是</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当然是令人反感的</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认为犹太人具有智力优势的观点。</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相反，格斯特爾寫道，“基於家庭教養、對教育的奉獻、自我激勵、毅力、面對逆境的韌性以及簡單的努力工作的猶太文化價值觀”無疑有助於他們的成功。</a:t>
            </a:r>
          </a:p>
          <a:p>
            <a:pPr algn="l"/>
            <a:r>
              <a:rPr lang="en-US" altLang="zh-CN" b="0" i="0" dirty="0">
                <a:solidFill>
                  <a:srgbClr val="000000"/>
                </a:solidFill>
                <a:effectLst/>
                <a:highlight>
                  <a:srgbClr val="FFFFFF"/>
                </a:highlight>
                <a:latin typeface="Assistant" pitchFamily="2" charset="-79"/>
                <a:cs typeface="Assistant" pitchFamily="2" charset="-79"/>
              </a:rPr>
              <a:t>Education has been put on a pedestal for Jews for millennia, dating back to the Torah — which means “teaching”. God chose Avraham to teach his children the ways of the Chosen People; Moshe </a:t>
            </a:r>
            <a:r>
              <a:rPr lang="en-US" altLang="zh-CN" b="0" i="0" dirty="0" err="1">
                <a:solidFill>
                  <a:srgbClr val="000000"/>
                </a:solidFill>
                <a:effectLst/>
                <a:highlight>
                  <a:srgbClr val="FFFFFF"/>
                </a:highlight>
                <a:latin typeface="Assistant" pitchFamily="2" charset="-79"/>
                <a:cs typeface="Assistant" pitchFamily="2" charset="-79"/>
              </a:rPr>
              <a:t>Rabbeinu</a:t>
            </a:r>
            <a:r>
              <a:rPr lang="en-US" altLang="zh-CN" b="0" i="0" dirty="0">
                <a:solidFill>
                  <a:srgbClr val="000000"/>
                </a:solidFill>
                <a:effectLst/>
                <a:highlight>
                  <a:srgbClr val="FFFFFF"/>
                </a:highlight>
                <a:latin typeface="Assistant" pitchFamily="2" charset="-79"/>
                <a:cs typeface="Assistant" pitchFamily="2" charset="-79"/>
              </a:rPr>
              <a:t>, “our teacher”, did the same, and following the destruction of the Temple in 70 CE, the Romans granted permission to establish an academy.</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幾千年來，教育一直被放在猶太人的基座上，可以追溯到托拉</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意思是“教導”。上帝揀選亞伯拉罕來教導他的兒女選民的道路</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我們的老師”摩西</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拉貝努（</a:t>
            </a:r>
            <a:r>
              <a:rPr lang="en-US" altLang="zh-CN" b="0" i="0" dirty="0">
                <a:solidFill>
                  <a:srgbClr val="000000"/>
                </a:solidFill>
                <a:effectLst/>
                <a:highlight>
                  <a:srgbClr val="FFFFFF"/>
                </a:highlight>
                <a:latin typeface="Assistant" pitchFamily="2" charset="-79"/>
                <a:cs typeface="Assistant" pitchFamily="2" charset="-79"/>
              </a:rPr>
              <a:t>Moshe </a:t>
            </a:r>
            <a:r>
              <a:rPr lang="en-US" altLang="zh-CN" b="0" i="0" dirty="0" err="1">
                <a:solidFill>
                  <a:srgbClr val="000000"/>
                </a:solidFill>
                <a:effectLst/>
                <a:highlight>
                  <a:srgbClr val="FFFFFF"/>
                </a:highlight>
                <a:latin typeface="Assistant" pitchFamily="2" charset="-79"/>
                <a:cs typeface="Assistant" pitchFamily="2" charset="-79"/>
              </a:rPr>
              <a:t>Rabbeinu</a:t>
            </a:r>
            <a:r>
              <a:rPr lang="zh-CN" altLang="en-US" b="0" i="0" dirty="0">
                <a:solidFill>
                  <a:srgbClr val="000000"/>
                </a:solidFill>
                <a:effectLst/>
                <a:highlight>
                  <a:srgbClr val="FFFFFF"/>
                </a:highlight>
                <a:latin typeface="Assistant" pitchFamily="2" charset="-79"/>
                <a:cs typeface="Assistant" pitchFamily="2" charset="-79"/>
              </a:rPr>
              <a:t>）也做了同樣的事情，在西元</a:t>
            </a:r>
            <a:r>
              <a:rPr lang="en-US" altLang="zh-CN" b="0" i="0" dirty="0">
                <a:solidFill>
                  <a:srgbClr val="000000"/>
                </a:solidFill>
                <a:effectLst/>
                <a:highlight>
                  <a:srgbClr val="FFFFFF"/>
                </a:highlight>
                <a:latin typeface="Assistant" pitchFamily="2" charset="-79"/>
                <a:cs typeface="Assistant" pitchFamily="2" charset="-79"/>
              </a:rPr>
              <a:t>70</a:t>
            </a:r>
            <a:r>
              <a:rPr lang="zh-CN" altLang="en-US" b="0" i="0" dirty="0">
                <a:solidFill>
                  <a:srgbClr val="000000"/>
                </a:solidFill>
                <a:effectLst/>
                <a:highlight>
                  <a:srgbClr val="FFFFFF"/>
                </a:highlight>
                <a:latin typeface="Assistant" pitchFamily="2" charset="-79"/>
                <a:cs typeface="Assistant" pitchFamily="2" charset="-79"/>
              </a:rPr>
              <a:t>年聖殿被毀後，羅馬人允許建立一所學院。</a:t>
            </a:r>
          </a:p>
          <a:p>
            <a:pPr algn="l"/>
            <a:r>
              <a:rPr lang="en-US" altLang="zh-CN" b="0" i="0" dirty="0">
                <a:solidFill>
                  <a:srgbClr val="000000"/>
                </a:solidFill>
                <a:effectLst/>
                <a:highlight>
                  <a:srgbClr val="FFFFFF"/>
                </a:highlight>
                <a:latin typeface="Assistant" pitchFamily="2" charset="-79"/>
                <a:cs typeface="Assistant" pitchFamily="2" charset="-79"/>
              </a:rPr>
              <a:t>According to the late Rabbi Lord Sacks, the Jews knew that “to defend a country, you need an army, but to defend an identity, you need a school”.</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根據已故的拉比薩克斯勳爵的說法，猶太人知道“要保衛一個國家，你需要一支軍隊，但要捍衛一個身份，你需要一所學校”。</a:t>
            </a:r>
          </a:p>
          <a:p>
            <a:pPr algn="l"/>
            <a:endParaRPr lang="en-US" altLang="zh-CN" b="0" i="0" dirty="0">
              <a:solidFill>
                <a:srgbClr val="000000"/>
              </a:solidFill>
              <a:effectLst/>
              <a:highlight>
                <a:srgbClr val="FFFFFF"/>
              </a:highlight>
              <a:latin typeface="Assistant" panose="020F0502020204030204" pitchFamily="34" charset="0"/>
            </a:endParaRPr>
          </a:p>
          <a:p>
            <a:pPr algn="l"/>
            <a:r>
              <a:rPr lang="en-US" altLang="zh-CN" b="0" i="0" dirty="0">
                <a:solidFill>
                  <a:srgbClr val="000000"/>
                </a:solidFill>
                <a:effectLst/>
                <a:highlight>
                  <a:srgbClr val="FFFFFF"/>
                </a:highlight>
                <a:latin typeface="Assistant" pitchFamily="2" charset="-79"/>
                <a:cs typeface="Assistant" pitchFamily="2" charset="-79"/>
              </a:rPr>
              <a:t>Jewish people do not allow failure to get in their way. This is particularly true in Israel, within the high-tech and start-up arena which is dominated by Technion graduates. As the writer and well-known </a:t>
            </a:r>
            <a:r>
              <a:rPr lang="en-US" altLang="zh-CN" b="0" i="0" dirty="0" err="1">
                <a:solidFill>
                  <a:srgbClr val="000000"/>
                </a:solidFill>
                <a:effectLst/>
                <a:highlight>
                  <a:srgbClr val="FFFFFF"/>
                </a:highlight>
                <a:latin typeface="Assistant" pitchFamily="2" charset="-79"/>
                <a:cs typeface="Assistant" pitchFamily="2" charset="-79"/>
              </a:rPr>
              <a:t>philosemite</a:t>
            </a:r>
            <a:r>
              <a:rPr lang="en-US" altLang="zh-CN" b="0" i="0" dirty="0">
                <a:solidFill>
                  <a:srgbClr val="000000"/>
                </a:solidFill>
                <a:effectLst/>
                <a:highlight>
                  <a:srgbClr val="FFFFFF"/>
                </a:highlight>
                <a:latin typeface="Assistant" pitchFamily="2" charset="-79"/>
                <a:cs typeface="Assistant" pitchFamily="2" charset="-79"/>
              </a:rPr>
              <a:t> Samuel Beckett, who won the Nobel prize for literature in 1969, wrote: “Try again. Fail Again. Fail Better.”</a:t>
            </a:r>
            <a:br>
              <a:rPr lang="en-US" altLang="zh-CN" dirty="0"/>
            </a:br>
            <a:r>
              <a:rPr lang="zh-CN" altLang="en-US" b="0" i="0" dirty="0">
                <a:solidFill>
                  <a:srgbClr val="000000"/>
                </a:solidFill>
                <a:effectLst/>
                <a:highlight>
                  <a:srgbClr val="FFFFFF"/>
                </a:highlight>
                <a:latin typeface="Assistant" pitchFamily="2" charset="-79"/>
                <a:cs typeface="Assistant" pitchFamily="2" charset="-79"/>
              </a:rPr>
              <a:t>猶太人不允許失敗妨礙他們。在以色列理工學院畢業生主導的高科技和創業領域尤其如此。 正如</a:t>
            </a:r>
            <a:r>
              <a:rPr lang="en-US" altLang="zh-CN" b="0" i="0" dirty="0">
                <a:solidFill>
                  <a:srgbClr val="000000"/>
                </a:solidFill>
                <a:effectLst/>
                <a:highlight>
                  <a:srgbClr val="FFFFFF"/>
                </a:highlight>
                <a:latin typeface="Assistant" pitchFamily="2" charset="-79"/>
                <a:cs typeface="Assistant" pitchFamily="2" charset="-79"/>
              </a:rPr>
              <a:t>1969</a:t>
            </a:r>
            <a:r>
              <a:rPr lang="zh-CN" altLang="en-US" b="0" i="0" dirty="0">
                <a:solidFill>
                  <a:srgbClr val="000000"/>
                </a:solidFill>
                <a:effectLst/>
                <a:highlight>
                  <a:srgbClr val="FFFFFF"/>
                </a:highlight>
                <a:latin typeface="Assistant" pitchFamily="2" charset="-79"/>
                <a:cs typeface="Assistant" pitchFamily="2" charset="-79"/>
              </a:rPr>
              <a:t>年獲得諾貝爾文學獎的作家和著名哲學家塞繆爾</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貝克特（</a:t>
            </a:r>
            <a:r>
              <a:rPr lang="en-US" altLang="zh-CN" b="0" i="0" dirty="0">
                <a:solidFill>
                  <a:srgbClr val="000000"/>
                </a:solidFill>
                <a:effectLst/>
                <a:highlight>
                  <a:srgbClr val="FFFFFF"/>
                </a:highlight>
                <a:latin typeface="Assistant" pitchFamily="2" charset="-79"/>
                <a:cs typeface="Assistant" pitchFamily="2" charset="-79"/>
              </a:rPr>
              <a:t>Samuel Beckett</a:t>
            </a:r>
            <a:r>
              <a:rPr lang="zh-CN" altLang="en-US" b="0" i="0" dirty="0">
                <a:solidFill>
                  <a:srgbClr val="000000"/>
                </a:solidFill>
                <a:effectLst/>
                <a:highlight>
                  <a:srgbClr val="FFFFFF"/>
                </a:highlight>
                <a:latin typeface="Assistant" pitchFamily="2" charset="-79"/>
                <a:cs typeface="Assistant" pitchFamily="2" charset="-79"/>
              </a:rPr>
              <a:t>）所寫的那樣：“再試一次。再次失敗。失敗得更好。</a:t>
            </a:r>
            <a:endParaRPr lang="zh-CN" altLang="en-US" b="0" i="0" dirty="0">
              <a:solidFill>
                <a:srgbClr val="000000"/>
              </a:solidFill>
              <a:effectLst/>
              <a:highlight>
                <a:srgbClr val="FFFFFF"/>
              </a:highlight>
              <a:latin typeface="Assistant" panose="020F0502020204030204" pitchFamily="34" charset="0"/>
            </a:endParaRPr>
          </a:p>
          <a:p>
            <a:br>
              <a:rPr lang="zh-CN" altLang="en-US" dirty="0"/>
            </a:br>
            <a:r>
              <a:rPr lang="en-US" altLang="zh-CN" dirty="0"/>
              <a:t>https://</a:t>
            </a:r>
            <a:r>
              <a:rPr lang="en-US" altLang="zh-CN" dirty="0" err="1"/>
              <a:t>www.science.co.il</a:t>
            </a:r>
            <a:r>
              <a:rPr lang="en-US" altLang="zh-CN" dirty="0"/>
              <a:t>/</a:t>
            </a:r>
            <a:r>
              <a:rPr lang="en-US" altLang="zh-CN" dirty="0" err="1"/>
              <a:t>jewish</a:t>
            </a:r>
            <a:r>
              <a:rPr lang="en-US" altLang="zh-CN" dirty="0"/>
              <a:t>-studies/articles/2022-12-08-Aziz-Jewish-Nobel-winners.php</a:t>
            </a:r>
            <a:r>
              <a:rPr lang="en-US" altLang="zh-CN" b="0" i="1" dirty="0">
                <a:solidFill>
                  <a:srgbClr val="FF4500"/>
                </a:solidFill>
                <a:effectLst/>
                <a:highlight>
                  <a:srgbClr val="FFFFFF"/>
                </a:highlight>
                <a:latin typeface="Assistant" pitchFamily="2" charset="-79"/>
                <a:cs typeface="Assistant" pitchFamily="2" charset="-79"/>
              </a:rPr>
              <a:t>Alan Aziz is the CEO of Technion UK</a:t>
            </a:r>
            <a:br>
              <a:rPr lang="en-US" altLang="zh-CN" dirty="0"/>
            </a:br>
            <a:r>
              <a:rPr lang="zh-CN" altLang="en-US" b="0" i="0" dirty="0">
                <a:solidFill>
                  <a:srgbClr val="000000"/>
                </a:solidFill>
                <a:effectLst/>
                <a:highlight>
                  <a:srgbClr val="FFFFFF"/>
                </a:highlight>
                <a:latin typeface="Assistant" pitchFamily="2" charset="-79"/>
                <a:cs typeface="Assistant" pitchFamily="2" charset="-79"/>
              </a:rPr>
              <a:t>艾倫</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阿齊茲（</a:t>
            </a:r>
            <a:r>
              <a:rPr lang="en-US" altLang="zh-CN" b="0" i="0" dirty="0">
                <a:solidFill>
                  <a:srgbClr val="000000"/>
                </a:solidFill>
                <a:effectLst/>
                <a:highlight>
                  <a:srgbClr val="FFFFFF"/>
                </a:highlight>
                <a:latin typeface="Assistant" pitchFamily="2" charset="-79"/>
                <a:cs typeface="Assistant" pitchFamily="2" charset="-79"/>
              </a:rPr>
              <a:t>Alan Aziz</a:t>
            </a:r>
            <a:r>
              <a:rPr lang="zh-CN" altLang="en-US" b="0" i="0" dirty="0">
                <a:solidFill>
                  <a:srgbClr val="000000"/>
                </a:solidFill>
                <a:effectLst/>
                <a:highlight>
                  <a:srgbClr val="FFFFFF"/>
                </a:highlight>
                <a:latin typeface="Assistant" pitchFamily="2" charset="-79"/>
                <a:cs typeface="Assistant" pitchFamily="2" charset="-79"/>
              </a:rPr>
              <a:t>）是以色列理工學院英國公司的首席執行官</a:t>
            </a:r>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38</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000000"/>
                </a:solidFill>
                <a:effectLst/>
                <a:highlight>
                  <a:srgbClr val="FFFFFF"/>
                </a:highlight>
                <a:latin typeface="Assistant" pitchFamily="2" charset="-79"/>
                <a:cs typeface="Assistant" pitchFamily="2" charset="-79"/>
              </a:rPr>
              <a:t>Education has been put on a pedestal for Jews for millennia, dating back to the Torah — which means “teaching”. God chose Avraham to teach his children the ways of the Chosen People; Moshe </a:t>
            </a:r>
            <a:r>
              <a:rPr lang="en-US" altLang="zh-CN" b="0" i="0" dirty="0" err="1">
                <a:solidFill>
                  <a:srgbClr val="000000"/>
                </a:solidFill>
                <a:effectLst/>
                <a:highlight>
                  <a:srgbClr val="FFFFFF"/>
                </a:highlight>
                <a:latin typeface="Assistant" pitchFamily="2" charset="-79"/>
                <a:cs typeface="Assistant" pitchFamily="2" charset="-79"/>
              </a:rPr>
              <a:t>Rabbeinu</a:t>
            </a:r>
            <a:r>
              <a:rPr lang="en-US" altLang="zh-CN" b="0" i="0" dirty="0">
                <a:solidFill>
                  <a:srgbClr val="000000"/>
                </a:solidFill>
                <a:effectLst/>
                <a:highlight>
                  <a:srgbClr val="FFFFFF"/>
                </a:highlight>
                <a:latin typeface="Assistant" pitchFamily="2" charset="-79"/>
                <a:cs typeface="Assistant" pitchFamily="2" charset="-79"/>
              </a:rPr>
              <a:t>, “our teacher”, did the same, and following the destruction of the Temple in 70 CE, the Romans granted permission to establish an academy.</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几千年来，教育一直被放在犹太人的基座上，可以追溯到托拉</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意思是“教导”。上帝拣选亚伯拉罕来教导他的儿女选民的道路</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我们的老师”摩西</a:t>
            </a:r>
            <a:r>
              <a:rPr lang="en-US" altLang="zh-CN" b="0" i="0" dirty="0">
                <a:solidFill>
                  <a:srgbClr val="000000"/>
                </a:solidFill>
                <a:effectLst/>
                <a:highlight>
                  <a:srgbClr val="FFFFFF"/>
                </a:highlight>
                <a:latin typeface="Assistant" pitchFamily="2" charset="-79"/>
                <a:cs typeface="Assistant" pitchFamily="2" charset="-79"/>
              </a:rPr>
              <a:t>·</a:t>
            </a:r>
            <a:r>
              <a:rPr lang="zh-CN" altLang="en-US" b="0" i="0" dirty="0">
                <a:solidFill>
                  <a:srgbClr val="000000"/>
                </a:solidFill>
                <a:effectLst/>
                <a:highlight>
                  <a:srgbClr val="FFFFFF"/>
                </a:highlight>
                <a:latin typeface="Assistant" pitchFamily="2" charset="-79"/>
                <a:cs typeface="Assistant" pitchFamily="2" charset="-79"/>
              </a:rPr>
              <a:t>拉贝努（</a:t>
            </a:r>
            <a:r>
              <a:rPr lang="en-US" altLang="zh-CN" b="0" i="0" dirty="0">
                <a:solidFill>
                  <a:srgbClr val="000000"/>
                </a:solidFill>
                <a:effectLst/>
                <a:highlight>
                  <a:srgbClr val="FFFFFF"/>
                </a:highlight>
                <a:latin typeface="Assistant" pitchFamily="2" charset="-79"/>
                <a:cs typeface="Assistant" pitchFamily="2" charset="-79"/>
              </a:rPr>
              <a:t>Moshe </a:t>
            </a:r>
            <a:r>
              <a:rPr lang="en-US" altLang="zh-CN" b="0" i="0" dirty="0" err="1">
                <a:solidFill>
                  <a:srgbClr val="000000"/>
                </a:solidFill>
                <a:effectLst/>
                <a:highlight>
                  <a:srgbClr val="FFFFFF"/>
                </a:highlight>
                <a:latin typeface="Assistant" pitchFamily="2" charset="-79"/>
                <a:cs typeface="Assistant" pitchFamily="2" charset="-79"/>
              </a:rPr>
              <a:t>Rabbeinu</a:t>
            </a:r>
            <a:r>
              <a:rPr lang="zh-CN" altLang="en-US" b="0" i="0" dirty="0">
                <a:solidFill>
                  <a:srgbClr val="000000"/>
                </a:solidFill>
                <a:effectLst/>
                <a:highlight>
                  <a:srgbClr val="FFFFFF"/>
                </a:highlight>
                <a:latin typeface="Assistant" pitchFamily="2" charset="-79"/>
                <a:cs typeface="Assistant" pitchFamily="2" charset="-79"/>
              </a:rPr>
              <a:t>）也做了同样的事情，在公元</a:t>
            </a:r>
            <a:r>
              <a:rPr lang="en-US" altLang="zh-CN" b="0" i="0" dirty="0">
                <a:solidFill>
                  <a:srgbClr val="000000"/>
                </a:solidFill>
                <a:effectLst/>
                <a:highlight>
                  <a:srgbClr val="FFFFFF"/>
                </a:highlight>
                <a:latin typeface="Assistant" pitchFamily="2" charset="-79"/>
                <a:cs typeface="Assistant" pitchFamily="2" charset="-79"/>
              </a:rPr>
              <a:t>70</a:t>
            </a:r>
            <a:r>
              <a:rPr lang="zh-CN" altLang="en-US" b="0" i="0" dirty="0">
                <a:solidFill>
                  <a:srgbClr val="000000"/>
                </a:solidFill>
                <a:effectLst/>
                <a:highlight>
                  <a:srgbClr val="FFFFFF"/>
                </a:highlight>
                <a:latin typeface="Assistant" pitchFamily="2" charset="-79"/>
                <a:cs typeface="Assistant" pitchFamily="2" charset="-79"/>
              </a:rPr>
              <a:t>年圣殿被毁后，罗马人允许建立一所学院。</a:t>
            </a:r>
          </a:p>
          <a:p>
            <a:pPr algn="l"/>
            <a:r>
              <a:rPr lang="en-US" altLang="zh-CN" b="0" i="0" dirty="0">
                <a:solidFill>
                  <a:srgbClr val="000000"/>
                </a:solidFill>
                <a:effectLst/>
                <a:highlight>
                  <a:srgbClr val="FFFFFF"/>
                </a:highlight>
                <a:latin typeface="Assistant" pitchFamily="2" charset="-79"/>
                <a:cs typeface="Assistant" pitchFamily="2" charset="-79"/>
              </a:rPr>
              <a:t>According to the late Rabbi Lord Sacks, the Jews knew that “to defend a country, you need an army, but to defend an identity, you need a school”.</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根据已故的拉比萨克斯勋爵的说法，犹太人知道“要保卫一个国家，你需要一支军队，但要捍卫一个身份，你需要一所学校”。</a:t>
            </a:r>
          </a:p>
          <a:p>
            <a:pPr algn="l"/>
            <a:r>
              <a:rPr lang="en-US" altLang="zh-CN" b="0" i="0" dirty="0">
                <a:solidFill>
                  <a:srgbClr val="000000"/>
                </a:solidFill>
                <a:effectLst/>
                <a:highlight>
                  <a:srgbClr val="FFFFFF"/>
                </a:highlight>
                <a:latin typeface="Assistant" pitchFamily="2" charset="-79"/>
                <a:cs typeface="Assistant" pitchFamily="2" charset="-79"/>
              </a:rPr>
              <a:t>The emphasis on study has always been so great that Maimonides even declared that education of the young should never be interrupted, even to rebuild the Temple. We had to become literate to continue studying and </a:t>
            </a:r>
            <a:r>
              <a:rPr lang="en-US" altLang="zh-CN" b="0" i="0" dirty="0" err="1">
                <a:solidFill>
                  <a:srgbClr val="000000"/>
                </a:solidFill>
                <a:effectLst/>
                <a:highlight>
                  <a:srgbClr val="FFFFFF"/>
                </a:highlight>
                <a:latin typeface="Assistant" pitchFamily="2" charset="-79"/>
                <a:cs typeface="Assistant" pitchFamily="2" charset="-79"/>
              </a:rPr>
              <a:t>practising</a:t>
            </a:r>
            <a:r>
              <a:rPr lang="en-US" altLang="zh-CN" b="0" i="0" dirty="0">
                <a:solidFill>
                  <a:srgbClr val="000000"/>
                </a:solidFill>
                <a:effectLst/>
                <a:highlight>
                  <a:srgbClr val="FFFFFF"/>
                </a:highlight>
                <a:latin typeface="Assistant" pitchFamily="2" charset="-79"/>
                <a:cs typeface="Assistant" pitchFamily="2" charset="-79"/>
              </a:rPr>
              <a:t> Judaism so that we wouldn’t assimilate.</a:t>
            </a:r>
            <a:br>
              <a:rPr lang="en-US" altLang="zh-CN" b="0" i="0" dirty="0">
                <a:solidFill>
                  <a:srgbClr val="000000"/>
                </a:solidFill>
                <a:effectLst/>
                <a:highlight>
                  <a:srgbClr val="FFFFFF"/>
                </a:highlight>
                <a:latin typeface="Assistant" pitchFamily="2" charset="-79"/>
                <a:cs typeface="Assistant" pitchFamily="2" charset="-79"/>
              </a:rPr>
            </a:br>
            <a:r>
              <a:rPr lang="zh-CN" altLang="en-US" b="0" i="0" dirty="0">
                <a:solidFill>
                  <a:srgbClr val="000000"/>
                </a:solidFill>
                <a:effectLst/>
                <a:highlight>
                  <a:srgbClr val="FFFFFF"/>
                </a:highlight>
                <a:latin typeface="Assistant" pitchFamily="2" charset="-79"/>
                <a:cs typeface="Assistant" pitchFamily="2" charset="-79"/>
              </a:rPr>
              <a:t>对学习的重视程度一直如此之高，以至于迈蒙尼德甚至宣称，对年轻人的教育永远不应该中断，即使是重建圣殿。我们必须识字才能继续学习和实践犹太教，这样我们就不会被同化。</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39</a:t>
            </a:fld>
            <a:endParaRPr lang="zh-CN" altLang="en-US"/>
          </a:p>
        </p:txBody>
      </p:sp>
    </p:spTree>
    <p:extLst>
      <p:ext uri="{BB962C8B-B14F-4D97-AF65-F5344CB8AC3E}">
        <p14:creationId xmlns:p14="http://schemas.microsoft.com/office/powerpoint/2010/main" val="2583378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dirty="0">
                <a:solidFill>
                  <a:srgbClr val="FFFF00"/>
                </a:solidFill>
                <a:latin typeface="微软雅黑" charset="-122"/>
                <a:ea typeface="微软雅黑" charset="-122"/>
              </a:rPr>
              <a:t>基督教教育的核心原則</a:t>
            </a:r>
            <a:endParaRPr kumimoji="1" lang="en-US" altLang="zh-CN" b="1" dirty="0">
              <a:solidFill>
                <a:srgbClr val="FFFF00"/>
              </a:solidFill>
              <a:latin typeface="微软雅黑" charset="-122"/>
              <a:ea typeface="微软雅黑" charset="-122"/>
            </a:endParaRPr>
          </a:p>
          <a:p>
            <a:pPr>
              <a:lnSpc>
                <a:spcPct val="150000"/>
              </a:lnSpc>
            </a:pPr>
            <a:r>
              <a:rPr kumimoji="1" lang="zh-CN" altLang="en-US" sz="1200" dirty="0">
                <a:solidFill>
                  <a:srgbClr val="7030A0"/>
                </a:solidFill>
                <a:highlight>
                  <a:srgbClr val="FFFF00"/>
                </a:highlight>
                <a:latin typeface="微软雅黑" charset="-122"/>
                <a:ea typeface="微软雅黑" charset="-122"/>
              </a:rPr>
              <a:t>以上帝的榮耀為教育的目的</a:t>
            </a:r>
          </a:p>
          <a:p>
            <a:pPr>
              <a:lnSpc>
                <a:spcPct val="150000"/>
              </a:lnSpc>
            </a:pPr>
            <a:r>
              <a:rPr kumimoji="1" lang="zh-CN" altLang="en-US" sz="1200" dirty="0">
                <a:latin typeface="微软雅黑" charset="-122"/>
                <a:ea typeface="微软雅黑" charset="-122"/>
              </a:rPr>
              <a:t>以敬虔的生活為教育的示範</a:t>
            </a:r>
          </a:p>
          <a:p>
            <a:pPr>
              <a:lnSpc>
                <a:spcPct val="150000"/>
              </a:lnSpc>
            </a:pPr>
            <a:r>
              <a:rPr kumimoji="1" lang="zh-CN" altLang="en-US" sz="1200" dirty="0">
                <a:latin typeface="微软雅黑" charset="-122"/>
                <a:ea typeface="微软雅黑" charset="-122"/>
              </a:rPr>
              <a:t>以基督的聖愛為教育的源泉</a:t>
            </a:r>
          </a:p>
          <a:p>
            <a:pPr>
              <a:lnSpc>
                <a:spcPct val="150000"/>
              </a:lnSpc>
            </a:pPr>
            <a:r>
              <a:rPr kumimoji="1" lang="zh-CN" altLang="en-US" sz="1200" dirty="0">
                <a:latin typeface="微软雅黑" charset="-122"/>
                <a:ea typeface="微软雅黑" charset="-122"/>
              </a:rPr>
              <a:t>以聖經的真理為教育的根本</a:t>
            </a:r>
          </a:p>
          <a:p>
            <a:pPr>
              <a:lnSpc>
                <a:spcPct val="150000"/>
              </a:lnSpc>
            </a:pPr>
            <a:r>
              <a:rPr kumimoji="1" lang="zh-CN" altLang="en-US" sz="1200" dirty="0">
                <a:latin typeface="微软雅黑" charset="-122"/>
                <a:ea typeface="微软雅黑" charset="-122"/>
              </a:rPr>
              <a:t>以虔誠的祈禱為教育的後盾</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40</a:t>
            </a:fld>
            <a:endParaRPr lang="zh-CN" altLang="en-US"/>
          </a:p>
        </p:txBody>
      </p:sp>
    </p:spTree>
    <p:extLst>
      <p:ext uri="{BB962C8B-B14F-4D97-AF65-F5344CB8AC3E}">
        <p14:creationId xmlns:p14="http://schemas.microsoft.com/office/powerpoint/2010/main" val="133253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91B1F"/>
                </a:solidFill>
                <a:effectLst/>
                <a:highlight>
                  <a:srgbClr val="FFFFFF"/>
                </a:highlight>
                <a:latin typeface="-apple-system"/>
              </a:rPr>
              <a:t>https://</a:t>
            </a:r>
            <a:r>
              <a:rPr lang="en-US" altLang="zh-CN" b="0" i="0" dirty="0" err="1">
                <a:solidFill>
                  <a:srgbClr val="191B1F"/>
                </a:solidFill>
                <a:effectLst/>
                <a:highlight>
                  <a:srgbClr val="FFFFFF"/>
                </a:highlight>
                <a:latin typeface="-apple-system"/>
              </a:rPr>
              <a:t>zhuanlan.zhihu.com</a:t>
            </a:r>
            <a:r>
              <a:rPr lang="en-US" altLang="zh-CN" b="0" i="0" dirty="0">
                <a:solidFill>
                  <a:srgbClr val="191B1F"/>
                </a:solidFill>
                <a:effectLst/>
                <a:highlight>
                  <a:srgbClr val="FFFFFF"/>
                </a:highlight>
                <a:latin typeface="-apple-system"/>
              </a:rPr>
              <a:t>/p/694035904</a:t>
            </a:r>
            <a:endParaRPr lang="zh-CN" altLang="en-US" b="0" i="0" dirty="0">
              <a:solidFill>
                <a:srgbClr val="191B1F"/>
              </a:solidFill>
              <a:effectLst/>
              <a:highlight>
                <a:srgbClr val="FFFFFF"/>
              </a:highlight>
              <a:latin typeface="-apple-system"/>
            </a:endParaRPr>
          </a:p>
          <a:p>
            <a:pPr algn="l"/>
            <a:endParaRPr lang="en-US" altLang="zh-CN" b="0" i="0" dirty="0">
              <a:solidFill>
                <a:srgbClr val="191B1F"/>
              </a:solidFill>
              <a:effectLst/>
              <a:highlight>
                <a:srgbClr val="FFFFFF"/>
              </a:highlight>
              <a:latin typeface="-apple-system"/>
            </a:endParaRPr>
          </a:p>
          <a:p>
            <a:pPr algn="l"/>
            <a:r>
              <a:rPr lang="en-US" altLang="zh-CN" b="0" i="0" dirty="0">
                <a:solidFill>
                  <a:srgbClr val="191B1F"/>
                </a:solidFill>
                <a:effectLst/>
                <a:highlight>
                  <a:srgbClr val="FFFFFF"/>
                </a:highlight>
                <a:latin typeface="-apple-system"/>
              </a:rPr>
              <a:t>200 </a:t>
            </a:r>
            <a:r>
              <a:rPr lang="zh-CN" altLang="en-US" b="0" i="0" dirty="0">
                <a:solidFill>
                  <a:srgbClr val="191B1F"/>
                </a:solidFill>
                <a:effectLst/>
                <a:highlight>
                  <a:srgbClr val="FFFFFF"/>
                </a:highlight>
                <a:latin typeface="-apple-system"/>
              </a:rPr>
              <a:t>年時間，公元</a:t>
            </a:r>
            <a:r>
              <a:rPr lang="en-US" altLang="zh-CN" b="0" i="0" dirty="0">
                <a:solidFill>
                  <a:srgbClr val="191B1F"/>
                </a:solidFill>
                <a:effectLst/>
                <a:highlight>
                  <a:srgbClr val="FFFFFF"/>
                </a:highlight>
                <a:latin typeface="-apple-system"/>
              </a:rPr>
              <a:t>1700</a:t>
            </a:r>
            <a:r>
              <a:rPr lang="zh-CN" altLang="en-US" b="0" i="0" dirty="0">
                <a:solidFill>
                  <a:srgbClr val="191B1F"/>
                </a:solidFill>
                <a:effectLst/>
                <a:highlight>
                  <a:srgbClr val="FFFFFF"/>
                </a:highlight>
                <a:latin typeface="-apple-system"/>
              </a:rPr>
              <a:t>（中國康熙雍正時代）</a:t>
            </a:r>
            <a:r>
              <a:rPr lang="en-US" altLang="zh-CN" b="0" i="0" dirty="0">
                <a:solidFill>
                  <a:srgbClr val="191B1F"/>
                </a:solidFill>
                <a:effectLst/>
                <a:highlight>
                  <a:srgbClr val="FFFFFF"/>
                </a:highlight>
                <a:latin typeface="-apple-system"/>
              </a:rPr>
              <a:t>-1900</a:t>
            </a:r>
            <a:r>
              <a:rPr lang="zh-CN" altLang="en-US" b="0" i="0" dirty="0">
                <a:solidFill>
                  <a:srgbClr val="191B1F"/>
                </a:solidFill>
                <a:effectLst/>
                <a:highlight>
                  <a:srgbClr val="FFFFFF"/>
                </a:highlight>
                <a:latin typeface="-apple-system"/>
              </a:rPr>
              <a:t>（宣統溥儀時代）年</a:t>
            </a:r>
            <a:endParaRPr lang="en-US" altLang="zh-CN" b="0" i="0" dirty="0">
              <a:solidFill>
                <a:srgbClr val="191B1F"/>
              </a:solidFill>
              <a:effectLst/>
              <a:highlight>
                <a:srgbClr val="FFFFFF"/>
              </a:highlight>
              <a:latin typeface="-apple-system"/>
            </a:endParaRPr>
          </a:p>
          <a:p>
            <a:pPr algn="l"/>
            <a:endParaRPr lang="en-US" altLang="zh-CN" b="0"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美国学者阿尔伯特</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温希普在</a:t>
            </a:r>
            <a:r>
              <a:rPr lang="en-US" altLang="zh-CN" b="0" i="0" dirty="0">
                <a:solidFill>
                  <a:srgbClr val="191B1F"/>
                </a:solidFill>
                <a:effectLst/>
                <a:highlight>
                  <a:srgbClr val="FFFFFF"/>
                </a:highlight>
                <a:latin typeface="-apple-system"/>
              </a:rPr>
              <a:t>1900</a:t>
            </a:r>
            <a:r>
              <a:rPr lang="zh-CN" altLang="en-US" b="0" i="0" dirty="0">
                <a:solidFill>
                  <a:srgbClr val="191B1F"/>
                </a:solidFill>
                <a:effectLst/>
                <a:highlight>
                  <a:srgbClr val="FFFFFF"/>
                </a:highlight>
                <a:latin typeface="-apple-system"/>
              </a:rPr>
              <a:t>年做过一项研究，他比较了两个家族，出了写一本书</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朱克斯</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爱德华兹：教育与遗传研究</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a:t>
            </a:r>
            <a:r>
              <a:rPr lang="en-US" altLang="zh-CN" b="0" i="0" dirty="0">
                <a:solidFill>
                  <a:srgbClr val="191B1F"/>
                </a:solidFill>
                <a:effectLst/>
                <a:highlight>
                  <a:srgbClr val="FFFFFF"/>
                </a:highlight>
                <a:latin typeface="-apple-system"/>
              </a:rPr>
              <a:t>Jukes-Edwards</a:t>
            </a:r>
            <a:r>
              <a:rPr lang="zh-CN" altLang="en-US" b="0" i="0" dirty="0">
                <a:solidFill>
                  <a:srgbClr val="191B1F"/>
                </a:solidFill>
                <a:effectLst/>
                <a:highlight>
                  <a:srgbClr val="FFFFFF"/>
                </a:highlight>
                <a:latin typeface="-apple-system"/>
              </a:rPr>
              <a:t>）。他追踪了近两百年来的两个家族的繁衍和发展，无信仰家族与有信仰家族的状况相比简直是天壤之别。</a:t>
            </a:r>
            <a:endParaRPr lang="en-US" altLang="zh-CN" b="0" i="0" dirty="0">
              <a:solidFill>
                <a:srgbClr val="191B1F"/>
              </a:solidFill>
              <a:effectLst/>
              <a:highlight>
                <a:srgbClr val="FFFFFF"/>
              </a:highlight>
              <a:latin typeface="-apple-system"/>
            </a:endParaRPr>
          </a:p>
          <a:p>
            <a:pPr algn="l"/>
            <a:endParaRPr lang="en-US" altLang="zh-CN" b="0"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康列狄格的爱德华兹是美国第一次大觉醒的灵魂人物。</a:t>
            </a:r>
            <a:endParaRPr lang="en-US" altLang="zh-CN" b="0" i="0" dirty="0">
              <a:solidFill>
                <a:srgbClr val="191B1F"/>
              </a:solidFill>
              <a:effectLst/>
              <a:highlight>
                <a:srgbClr val="FFFFFF"/>
              </a:highlight>
              <a:latin typeface="-apple-system"/>
            </a:endParaRPr>
          </a:p>
          <a:p>
            <a:pPr algn="l"/>
            <a:r>
              <a:rPr lang="zh-CN" altLang="en-US" b="0" i="0" dirty="0">
                <a:solidFill>
                  <a:srgbClr val="000000"/>
                </a:solidFill>
                <a:effectLst/>
                <a:latin typeface="Times New Roman" panose="02020603050405020304" pitchFamily="18" charset="0"/>
              </a:rPr>
              <a:t>他六岁开始学习拉丁语，十二岁就做好了充分的准备 上大学学习拉丁语、希腊语和希伯来语，所有这些都来自家乡 研究。</a:t>
            </a:r>
            <a:endParaRPr lang="en-US" altLang="zh-CN" b="0" i="0" dirty="0">
              <a:solidFill>
                <a:srgbClr val="191B1F"/>
              </a:solidFill>
              <a:effectLst/>
              <a:highlight>
                <a:srgbClr val="FFFFFF"/>
              </a:highlight>
              <a:latin typeface="-apple-system"/>
            </a:endParaRPr>
          </a:p>
          <a:p>
            <a:pPr algn="l"/>
            <a:r>
              <a:rPr lang="zh-CN" altLang="en-US" b="0" i="0" dirty="0">
                <a:solidFill>
                  <a:srgbClr val="000000"/>
                </a:solidFill>
                <a:effectLst/>
                <a:latin typeface="Times New Roman" panose="02020603050405020304" pitchFamily="18" charset="0"/>
              </a:rPr>
              <a:t>乔纳森</a:t>
            </a:r>
            <a:r>
              <a:rPr lang="en-US" altLang="zh-CN" b="0" i="0" dirty="0">
                <a:solidFill>
                  <a:srgbClr val="000000"/>
                </a:solidFill>
                <a:effectLst/>
                <a:latin typeface="Times New Roman" panose="02020603050405020304" pitchFamily="18" charset="0"/>
              </a:rPr>
              <a:t>·</a:t>
            </a:r>
            <a:r>
              <a:rPr lang="zh-CN" altLang="en-US" b="0" i="0" dirty="0">
                <a:solidFill>
                  <a:srgbClr val="000000"/>
                </a:solidFill>
                <a:effectLst/>
                <a:latin typeface="Times New Roman" panose="02020603050405020304" pitchFamily="18" charset="0"/>
              </a:rPr>
              <a:t>爱德华兹（</a:t>
            </a:r>
            <a:r>
              <a:rPr lang="en-US" altLang="zh-CN" b="0" i="0" dirty="0">
                <a:solidFill>
                  <a:srgbClr val="000000"/>
                </a:solidFill>
                <a:effectLst/>
                <a:latin typeface="Times New Roman" panose="02020603050405020304" pitchFamily="18" charset="0"/>
              </a:rPr>
              <a:t>Jonathan Edwards</a:t>
            </a:r>
            <a:r>
              <a:rPr lang="zh-CN" altLang="en-US" b="0" i="0" dirty="0">
                <a:solidFill>
                  <a:srgbClr val="000000"/>
                </a:solidFill>
                <a:effectLst/>
                <a:latin typeface="Times New Roman" panose="02020603050405020304" pitchFamily="18" charset="0"/>
              </a:rPr>
              <a:t>），一个十二岁的小伙子进入大学</a:t>
            </a:r>
            <a:r>
              <a:rPr lang="zh-CN" altLang="en-US" b="0" i="0" dirty="0">
                <a:solidFill>
                  <a:srgbClr val="191B1F"/>
                </a:solidFill>
                <a:effectLst/>
                <a:highlight>
                  <a:srgbClr val="FFFFFF"/>
                </a:highlight>
                <a:latin typeface="-apple-system"/>
              </a:rPr>
              <a:t>。</a:t>
            </a:r>
            <a:endParaRPr lang="en-US" altLang="zh-CN" b="0" i="0" dirty="0">
              <a:solidFill>
                <a:srgbClr val="191B1F"/>
              </a:solidFill>
              <a:effectLst/>
              <a:highlight>
                <a:srgbClr val="FFFFFF"/>
              </a:highlight>
              <a:latin typeface="-apple-system"/>
            </a:endParaRPr>
          </a:p>
          <a:p>
            <a:pPr algn="l"/>
            <a:r>
              <a:rPr lang="zh-CN" altLang="en-US" b="0" i="0" dirty="0">
                <a:solidFill>
                  <a:srgbClr val="000000"/>
                </a:solidFill>
                <a:effectLst/>
                <a:latin typeface="Times New Roman" panose="02020603050405020304" pitchFamily="18" charset="0"/>
              </a:rPr>
              <a:t>爱德华兹先生在二十三岁时被任命为牧师。</a:t>
            </a:r>
            <a:endParaRPr lang="zh-CN" altLang="en-US" b="0"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生于</a:t>
            </a:r>
            <a:r>
              <a:rPr lang="en-US" altLang="zh-CN" b="0" i="0" dirty="0">
                <a:solidFill>
                  <a:srgbClr val="191B1F"/>
                </a:solidFill>
                <a:effectLst/>
                <a:highlight>
                  <a:srgbClr val="FFFFFF"/>
                </a:highlight>
                <a:latin typeface="-apple-system"/>
              </a:rPr>
              <a:t>1703</a:t>
            </a:r>
            <a:r>
              <a:rPr lang="zh-CN" altLang="en-US" b="0" i="0" dirty="0">
                <a:solidFill>
                  <a:srgbClr val="191B1F"/>
                </a:solidFill>
                <a:effectLst/>
                <a:highlight>
                  <a:srgbClr val="FFFFFF"/>
                </a:highlight>
                <a:latin typeface="-apple-system"/>
              </a:rPr>
              <a:t>年，他很重视子女的教育。在长达两个世纪中，整个家族没有一个人被关、被捕被判刑，但这也不意味着爱德华兹家族就没有一个犯罪的。</a:t>
            </a:r>
            <a:r>
              <a:rPr lang="zh-CN" altLang="en-US" b="0" i="0" dirty="0">
                <a:solidFill>
                  <a:srgbClr val="000000"/>
                </a:solidFill>
                <a:effectLst/>
                <a:latin typeface="Times New Roman" panose="02020603050405020304" pitchFamily="18" charset="0"/>
              </a:rPr>
              <a:t>仅在耶鲁大学就有</a:t>
            </a:r>
            <a:r>
              <a:rPr lang="en-US" altLang="zh-CN" b="0" i="0" dirty="0">
                <a:solidFill>
                  <a:srgbClr val="000000"/>
                </a:solidFill>
                <a:effectLst/>
                <a:latin typeface="Times New Roman" panose="02020603050405020304" pitchFamily="18" charset="0"/>
              </a:rPr>
              <a:t>120</a:t>
            </a:r>
            <a:r>
              <a:rPr lang="zh-CN" altLang="en-US" b="0" i="0" dirty="0">
                <a:solidFill>
                  <a:srgbClr val="000000"/>
                </a:solidFill>
                <a:effectLst/>
                <a:latin typeface="Times New Roman" panose="02020603050405020304" pitchFamily="18" charset="0"/>
              </a:rPr>
              <a:t>多名毕业生。</a:t>
            </a:r>
            <a:endParaRPr lang="en-US" altLang="zh-CN" b="0" i="0" dirty="0">
              <a:solidFill>
                <a:srgbClr val="000000"/>
              </a:solidFill>
              <a:effectLst/>
              <a:latin typeface="Times New Roman" panose="02020603050405020304" pitchFamily="18" charset="0"/>
            </a:endParaRPr>
          </a:p>
          <a:p>
            <a:pPr algn="l"/>
            <a:r>
              <a:rPr lang="en-US" altLang="zh-CN" b="0" i="0" dirty="0">
                <a:solidFill>
                  <a:srgbClr val="000000"/>
                </a:solidFill>
                <a:effectLst/>
                <a:latin typeface="Times New Roman" panose="02020603050405020304" pitchFamily="18" charset="0"/>
              </a:rPr>
              <a:t>Jukes </a:t>
            </a:r>
            <a:r>
              <a:rPr lang="zh-CN" altLang="en-US" b="0" i="0" dirty="0">
                <a:solidFill>
                  <a:srgbClr val="000000"/>
                </a:solidFill>
                <a:effectLst/>
                <a:latin typeface="Times New Roman" panose="02020603050405020304" pitchFamily="18" charset="0"/>
              </a:rPr>
              <a:t>无视所有宗教特权，蔑视和对抗 教堂和它所代表的一切，而爱德华兹家族拥有更多 超过 </a:t>
            </a:r>
            <a:r>
              <a:rPr lang="en-US" altLang="zh-CN" b="0" i="0" dirty="0">
                <a:solidFill>
                  <a:srgbClr val="000000"/>
                </a:solidFill>
                <a:effectLst/>
                <a:latin typeface="Times New Roman" panose="02020603050405020304" pitchFamily="18" charset="0"/>
              </a:rPr>
              <a:t>100 </a:t>
            </a:r>
            <a:r>
              <a:rPr lang="zh-CN" altLang="en-US" b="0" i="0" dirty="0">
                <a:solidFill>
                  <a:srgbClr val="000000"/>
                </a:solidFill>
                <a:effectLst/>
                <a:latin typeface="Times New Roman" panose="02020603050405020304" pitchFamily="18" charset="0"/>
              </a:rPr>
              <a:t>名神职人员、传教士和神学教授，其中许多 该国历史上最杰出的。美国已经没有了 杰出的传教士和神学家比一些拥有 爱德华兹、德怀特、伍尔西、帕克、英格索尔的名字。没有 比这个家庭派出的更多著名的传教士为忠心的和 在小亚细亚、印度、非洲、中国、夏威夷和 南海岛屿。德怀特著名的五卷神学著作是一本 乔纳森</a:t>
            </a:r>
            <a:r>
              <a:rPr lang="en-US" altLang="zh-CN" b="0" i="0" dirty="0">
                <a:solidFill>
                  <a:srgbClr val="000000"/>
                </a:solidFill>
                <a:effectLst/>
                <a:latin typeface="Times New Roman" panose="02020603050405020304" pitchFamily="18" charset="0"/>
              </a:rPr>
              <a:t>·</a:t>
            </a:r>
            <a:r>
              <a:rPr lang="zh-CN" altLang="en-US" b="0" i="0" dirty="0">
                <a:solidFill>
                  <a:srgbClr val="000000"/>
                </a:solidFill>
                <a:effectLst/>
                <a:latin typeface="Times New Roman" panose="02020603050405020304" pitchFamily="18" charset="0"/>
              </a:rPr>
              <a:t>爱德华兹（</a:t>
            </a:r>
            <a:r>
              <a:rPr lang="en-US" altLang="zh-CN" b="0" i="0" dirty="0">
                <a:solidFill>
                  <a:srgbClr val="000000"/>
                </a:solidFill>
                <a:effectLst/>
                <a:latin typeface="Times New Roman" panose="02020603050405020304" pitchFamily="18" charset="0"/>
              </a:rPr>
              <a:t>Jonathan Edwards</a:t>
            </a:r>
            <a:r>
              <a:rPr lang="zh-CN" altLang="en-US" b="0" i="0" dirty="0">
                <a:solidFill>
                  <a:srgbClr val="000000"/>
                </a:solidFill>
                <a:effectLst/>
                <a:latin typeface="Times New Roman" panose="02020603050405020304" pitchFamily="18" charset="0"/>
              </a:rPr>
              <a:t>）的后裔的产物。爱德华兹</a:t>
            </a:r>
            <a:r>
              <a:rPr lang="en-US" altLang="zh-CN" b="0" i="0" dirty="0">
                <a:solidFill>
                  <a:srgbClr val="000000"/>
                </a:solidFill>
                <a:effectLst/>
                <a:latin typeface="Times New Roman" panose="02020603050405020304" pitchFamily="18" charset="0"/>
              </a:rPr>
              <a:t>·</a:t>
            </a:r>
            <a:r>
              <a:rPr lang="zh-CN" altLang="en-US" b="0" i="0" dirty="0">
                <a:solidFill>
                  <a:srgbClr val="000000"/>
                </a:solidFill>
                <a:effectLst/>
                <a:latin typeface="Times New Roman" panose="02020603050405020304" pitchFamily="18" charset="0"/>
              </a:rPr>
              <a:t>帕克（</a:t>
            </a:r>
            <a:r>
              <a:rPr lang="en-US" altLang="zh-CN" b="0" i="0" dirty="0">
                <a:solidFill>
                  <a:srgbClr val="000000"/>
                </a:solidFill>
                <a:effectLst/>
                <a:latin typeface="Times New Roman" panose="02020603050405020304" pitchFamily="18" charset="0"/>
              </a:rPr>
              <a:t>Edwards A. Park</a:t>
            </a:r>
            <a:r>
              <a:rPr lang="zh-CN" altLang="en-US" b="0" i="0" dirty="0">
                <a:solidFill>
                  <a:srgbClr val="000000"/>
                </a:solidFill>
                <a:effectLst/>
                <a:latin typeface="Times New Roman" panose="02020603050405020304" pitchFamily="18" charset="0"/>
              </a:rPr>
              <a:t>） 长期担任安多弗神学院院长，他的思想活力， 逻辑敏锐，讲坛力量无与伦比，是 爱德华兹先生。这个家庭已经配备了几名军队牧师和一名 美国参议院著名牧师。他们做了很多 教会以其讲坛演讲的活力而著称。著名的 第二教堂，波特兰，波士顿公园街教堂，以及新 避风港和其他康涅狄格州城镇以及许多教堂 中西部国家对先生的后代有很大亏欠。 爱德华兹。</a:t>
            </a:r>
            <a:endParaRPr kumimoji="1" lang="en-US" altLang="zh-CN" b="0" i="0" dirty="0">
              <a:solidFill>
                <a:srgbClr val="191B1F"/>
              </a:solidFill>
              <a:effectLst/>
              <a:highlight>
                <a:srgbClr val="FFFFFF"/>
              </a:highlight>
              <a:latin typeface="-apple-system"/>
            </a:endParaRPr>
          </a:p>
          <a:p>
            <a:pPr algn="l"/>
            <a:endParaRPr kumimoji="1" lang="en-US" altLang="zh-CN" b="0"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另一个是马克思</a:t>
            </a:r>
            <a:r>
              <a:rPr lang="en-US" altLang="zh-CN" b="0" i="0" dirty="0">
                <a:solidFill>
                  <a:srgbClr val="191B1F"/>
                </a:solidFill>
                <a:effectLst/>
                <a:highlight>
                  <a:srgbClr val="FFFFFF"/>
                </a:highlight>
                <a:latin typeface="-apple-system"/>
              </a:rPr>
              <a:t>·</a:t>
            </a:r>
            <a:r>
              <a:rPr lang="zh-CN" altLang="en-US" b="0" i="0" dirty="0">
                <a:solidFill>
                  <a:srgbClr val="191B1F"/>
                </a:solidFill>
                <a:effectLst/>
                <a:highlight>
                  <a:srgbClr val="FFFFFF"/>
                </a:highlight>
                <a:latin typeface="-apple-system"/>
              </a:rPr>
              <a:t>朱克斯家族。他是无神论者，生于</a:t>
            </a:r>
            <a:r>
              <a:rPr lang="en-US" altLang="zh-CN" b="0" i="0" dirty="0">
                <a:solidFill>
                  <a:srgbClr val="191B1F"/>
                </a:solidFill>
                <a:effectLst/>
                <a:highlight>
                  <a:srgbClr val="FFFFFF"/>
                </a:highlight>
                <a:latin typeface="-apple-system"/>
              </a:rPr>
              <a:t>1700</a:t>
            </a:r>
            <a:r>
              <a:rPr lang="zh-CN" altLang="en-US" b="0" i="0" dirty="0">
                <a:solidFill>
                  <a:srgbClr val="191B1F"/>
                </a:solidFill>
                <a:effectLst/>
                <a:highlight>
                  <a:srgbClr val="FFFFFF"/>
                </a:highlight>
                <a:latin typeface="-apple-system"/>
              </a:rPr>
              <a:t>年，一个臭名昭著的酒鬼。</a:t>
            </a:r>
          </a:p>
          <a:p>
            <a:pPr algn="l"/>
            <a:r>
              <a:rPr lang="zh-CN" altLang="en-US" b="0" i="0" dirty="0">
                <a:solidFill>
                  <a:srgbClr val="191B1F"/>
                </a:solidFill>
                <a:effectLst/>
                <a:highlight>
                  <a:srgbClr val="FFFFFF"/>
                </a:highlight>
                <a:latin typeface="-apple-system"/>
              </a:rPr>
              <a:t>朱克斯开设赌馆，对子女的教育不闻不问</a:t>
            </a:r>
          </a:p>
          <a:p>
            <a:pPr algn="l"/>
            <a:endParaRPr lang="zh-CN" altLang="en-US" b="0" i="0" dirty="0">
              <a:solidFill>
                <a:srgbClr val="191B1F"/>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6E62F1BF-DBB5-474F-A833-79CB612916C2}" type="slidenum">
              <a:rPr lang="zh-CN" altLang="en-US" smtClean="0"/>
              <a:t>41</a:t>
            </a:fld>
            <a:endParaRPr lang="zh-CN" altLang="en-US"/>
          </a:p>
        </p:txBody>
      </p:sp>
    </p:spTree>
    <p:extLst>
      <p:ext uri="{BB962C8B-B14F-4D97-AF65-F5344CB8AC3E}">
        <p14:creationId xmlns:p14="http://schemas.microsoft.com/office/powerpoint/2010/main" val="2351004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1200" b="1" dirty="0">
                <a:solidFill>
                  <a:schemeClr val="tx1"/>
                </a:solidFill>
                <a:highlight>
                  <a:srgbClr val="0000FF"/>
                </a:highlight>
                <a:latin typeface="Microsoft YaHei" panose="020B0503020204020204" pitchFamily="34" charset="-122"/>
                <a:ea typeface="Microsoft YaHei" panose="020B0503020204020204" pitchFamily="34" charset="-122"/>
              </a:rPr>
              <a:t>有一天，神要問我們每一個父母：你帶你的孩子到這裏來了嗎？</a:t>
            </a:r>
            <a:endParaRPr kumimoji="1" lang="en-US" altLang="zh-CN" sz="1200" b="1" dirty="0">
              <a:solidFill>
                <a:schemeClr val="tx1"/>
              </a:solidFill>
              <a:highlight>
                <a:srgbClr val="0000FF"/>
              </a:highlight>
              <a:latin typeface="Microsoft YaHei" panose="020B0503020204020204" pitchFamily="34" charset="-122"/>
              <a:ea typeface="Microsoft YaHei" panose="020B0503020204020204" pitchFamily="34" charset="-122"/>
            </a:endParaRPr>
          </a:p>
          <a:p>
            <a:pPr algn="l"/>
            <a:endParaRPr lang="en-US" altLang="zh-CN" b="0" i="0" dirty="0">
              <a:solidFill>
                <a:srgbClr val="191B1F"/>
              </a:solidFill>
              <a:effectLst/>
              <a:highlight>
                <a:srgbClr val="FFFFFF"/>
              </a:highligh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43</a:t>
            </a:fld>
            <a:endParaRPr lang="zh-CN" altLang="en-US"/>
          </a:p>
        </p:txBody>
      </p:sp>
    </p:spTree>
    <p:extLst>
      <p:ext uri="{BB962C8B-B14F-4D97-AF65-F5344CB8AC3E}">
        <p14:creationId xmlns:p14="http://schemas.microsoft.com/office/powerpoint/2010/main" val="1920002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44</a:t>
            </a:fld>
            <a:endParaRPr lang="zh-CN" altLang="en-US"/>
          </a:p>
        </p:txBody>
      </p:sp>
    </p:spTree>
    <p:extLst>
      <p:ext uri="{BB962C8B-B14F-4D97-AF65-F5344CB8AC3E}">
        <p14:creationId xmlns:p14="http://schemas.microsoft.com/office/powerpoint/2010/main" val="3852200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a:lnSpc>
                <a:spcPct val="150000"/>
              </a:lnSpc>
              <a:buNone/>
            </a:pPr>
            <a:r>
              <a:rPr lang="zh-CN" altLang="en-US" sz="1200" b="1" dirty="0">
                <a:latin typeface="微软雅黑" charset="-122"/>
                <a:ea typeface="微软雅黑" charset="-122"/>
                <a:cs typeface="微软雅黑" charset="-122"/>
              </a:rPr>
              <a:t>正統的信仰帶出正直的品格，</a:t>
            </a:r>
          </a:p>
          <a:p>
            <a:pPr marL="0" indent="0" algn="l">
              <a:lnSpc>
                <a:spcPct val="150000"/>
              </a:lnSpc>
              <a:buNone/>
            </a:pPr>
            <a:r>
              <a:rPr lang="zh-CN" altLang="en-US" sz="1200" b="1" dirty="0">
                <a:latin typeface="微软雅黑" charset="-122"/>
                <a:ea typeface="微软雅黑" charset="-122"/>
                <a:cs typeface="微软雅黑" charset="-122"/>
              </a:rPr>
              <a:t>正直的品格帶出正面的影響，</a:t>
            </a:r>
          </a:p>
          <a:p>
            <a:pPr marL="0" indent="0" algn="l">
              <a:lnSpc>
                <a:spcPct val="150000"/>
              </a:lnSpc>
              <a:buNone/>
            </a:pPr>
            <a:r>
              <a:rPr lang="zh-CN" altLang="en-US" sz="1200" b="1" dirty="0">
                <a:latin typeface="微软雅黑" charset="-122"/>
                <a:ea typeface="微软雅黑" charset="-122"/>
                <a:cs typeface="微软雅黑" charset="-122"/>
              </a:rPr>
              <a:t>正面的影響帶出正確的價值，</a:t>
            </a:r>
          </a:p>
          <a:p>
            <a:pPr marL="0" indent="0" algn="l">
              <a:lnSpc>
                <a:spcPct val="150000"/>
              </a:lnSpc>
              <a:buNone/>
            </a:pPr>
            <a:r>
              <a:rPr lang="zh-CN" altLang="en-US" sz="1200" b="1" dirty="0">
                <a:latin typeface="微软雅黑" charset="-122"/>
                <a:ea typeface="微软雅黑" charset="-122"/>
                <a:cs typeface="微软雅黑" charset="-122"/>
              </a:rPr>
              <a:t>正確的價值帶出正常的生活。</a:t>
            </a:r>
            <a:endParaRPr lang="zh-CN" altLang="en-US" sz="1100" b="1" dirty="0">
              <a:latin typeface="微软雅黑" charset="-122"/>
              <a:ea typeface="微软雅黑" charset="-122"/>
              <a:cs typeface="微软雅黑" charset="-122"/>
            </a:endParaRP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dirty="0">
                <a:solidFill>
                  <a:schemeClr val="tx1"/>
                </a:solidFill>
                <a:highlight>
                  <a:srgbClr val="0000FF"/>
                </a:highlight>
                <a:latin typeface="Microsoft YaHei" panose="020B0503020204020204" pitchFamily="34" charset="-122"/>
                <a:ea typeface="Microsoft YaHei" panose="020B0503020204020204" pitchFamily="34" charset="-122"/>
              </a:rPr>
              <a:t>有一天，神要問我們每一個父母：你帶你的孩子到這裏來了嗎？</a:t>
            </a:r>
            <a:endParaRPr kumimoji="1" lang="en-US" altLang="zh-CN" sz="1200" b="1" dirty="0">
              <a:solidFill>
                <a:schemeClr val="tx1"/>
              </a:solidFill>
              <a:highlight>
                <a:srgbClr val="0000FF"/>
              </a:highlight>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45</a:t>
            </a:fld>
            <a:endParaRPr lang="zh-CN" altLang="en-US"/>
          </a:p>
        </p:txBody>
      </p:sp>
    </p:spTree>
    <p:extLst>
      <p:ext uri="{BB962C8B-B14F-4D97-AF65-F5344CB8AC3E}">
        <p14:creationId xmlns:p14="http://schemas.microsoft.com/office/powerpoint/2010/main" val="120874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charset="-122"/>
                <a:ea typeface="微软雅黑" charset="-122"/>
                <a:cs typeface="微软雅黑" charset="-122"/>
              </a:rPr>
              <a:t>多講造就的話語（</a:t>
            </a:r>
            <a:r>
              <a:rPr lang="en-US" altLang="zh-CN" sz="1200" dirty="0">
                <a:solidFill>
                  <a:schemeClr val="tx1"/>
                </a:solidFill>
                <a:latin typeface="微软雅黑" charset="-122"/>
                <a:ea typeface="微软雅黑" charset="-122"/>
                <a:cs typeface="微软雅黑" charset="-122"/>
              </a:rPr>
              <a:t>V.1-2</a:t>
            </a:r>
            <a:r>
              <a:rPr lang="zh-CN" altLang="en-US" sz="1200" dirty="0">
                <a:solidFill>
                  <a:schemeClr val="tx1"/>
                </a:solidFill>
                <a:latin typeface="微软雅黑" charset="-122"/>
                <a:ea typeface="微软雅黑" charset="-122"/>
                <a:cs typeface="微软雅黑" charset="-122"/>
              </a:rPr>
              <a:t>）</a:t>
            </a:r>
          </a:p>
          <a:p>
            <a:endParaRPr kumimoji="1" lang="zh-CN" altLang="en-US" dirty="0"/>
          </a:p>
        </p:txBody>
      </p:sp>
      <p:sp>
        <p:nvSpPr>
          <p:cNvPr id="4" name="灯片编号占位符 3"/>
          <p:cNvSpPr>
            <a:spLocks noGrp="1"/>
          </p:cNvSpPr>
          <p:nvPr>
            <p:ph type="sldNum" sz="quarter" idx="5"/>
          </p:nvPr>
        </p:nvSpPr>
        <p:spPr/>
        <p:txBody>
          <a:bodyPr/>
          <a:lstStyle/>
          <a:p>
            <a:fld id="{6E62F1BF-DBB5-474F-A833-79CB612916C2}" type="slidenum">
              <a:rPr lang="zh-CN" altLang="en-US" smtClean="0"/>
              <a:t>4</a:t>
            </a:fld>
            <a:endParaRPr lang="zh-CN" altLang="en-US"/>
          </a:p>
        </p:txBody>
      </p:sp>
    </p:spTree>
    <p:extLst>
      <p:ext uri="{BB962C8B-B14F-4D97-AF65-F5344CB8AC3E}">
        <p14:creationId xmlns:p14="http://schemas.microsoft.com/office/powerpoint/2010/main" val="92089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charset="-122"/>
                <a:ea typeface="微软雅黑" charset="-122"/>
                <a:cs typeface="微软雅黑" charset="-122"/>
              </a:rPr>
              <a:t>有時家長埋怨神：為什麼我的孩子不聽話，經常明知故犯呢？恐怕與家長的不公義有直接關係。有一個孩子從小頭別人的針，被媽媽誇。</a:t>
            </a:r>
            <a:endParaRPr lang="zh-CN" altLang="zh-CN" sz="1400" dirty="0">
              <a:latin typeface="微软雅黑" charset="-122"/>
              <a:ea typeface="微软雅黑" charset="-122"/>
              <a:cs typeface="微软雅黑" charset="-122"/>
            </a:endParaRPr>
          </a:p>
          <a:p>
            <a:endParaRPr kumimoji="1" lang="zh-TW" altLang="en-US" dirty="0"/>
          </a:p>
        </p:txBody>
      </p:sp>
      <p:sp>
        <p:nvSpPr>
          <p:cNvPr id="4" name="幻灯片编号占位符 3"/>
          <p:cNvSpPr>
            <a:spLocks noGrp="1"/>
          </p:cNvSpPr>
          <p:nvPr>
            <p:ph type="sldNum" sz="quarter" idx="10"/>
          </p:nvPr>
        </p:nvSpPr>
        <p:spPr/>
        <p:txBody>
          <a:bodyPr/>
          <a:lstStyle/>
          <a:p>
            <a:fld id="{6E62F1BF-DBB5-474F-A833-79CB612916C2}"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60000"/>
              </a:lnSpc>
            </a:pPr>
            <a:r>
              <a:rPr lang="zh-CN" altLang="en-US" sz="1200" b="1" dirty="0">
                <a:solidFill>
                  <a:schemeClr val="tx1"/>
                </a:solidFill>
                <a:latin typeface="微软雅黑" charset="-122"/>
                <a:ea typeface="微软雅黑" charset="-122"/>
              </a:rPr>
              <a:t>聖經</a:t>
            </a:r>
            <a:r>
              <a:rPr lang="zh-CN" altLang="zh-CN" sz="1200" b="1" dirty="0">
                <a:solidFill>
                  <a:schemeClr val="tx1"/>
                </a:solidFill>
                <a:latin typeface="微软雅黑" charset="-122"/>
                <a:ea typeface="微软雅黑" charset="-122"/>
              </a:rPr>
              <a:t>給我們看到失敗的最大原因是信仰的墮落，以偶像代替了真神</a:t>
            </a:r>
            <a:r>
              <a:rPr lang="zh-CN" altLang="en-US" sz="1200" b="1" dirty="0">
                <a:solidFill>
                  <a:schemeClr val="tx1"/>
                </a:solidFill>
                <a:latin typeface="微软雅黑" charset="-122"/>
                <a:ea typeface="微软雅黑" charset="-122"/>
              </a:rPr>
              <a:t>，從此各種邪惡就接踵而來</a:t>
            </a:r>
            <a:r>
              <a:rPr lang="zh-CN" altLang="zh-CN" sz="1200" b="1" dirty="0">
                <a:solidFill>
                  <a:schemeClr val="tx1"/>
                </a:solidFill>
                <a:latin typeface="微软雅黑" charset="-122"/>
                <a:ea typeface="微软雅黑" charset="-122"/>
              </a:rPr>
              <a:t>。</a:t>
            </a:r>
            <a:endParaRPr lang="en-US" altLang="zh-CN" sz="1200" b="1" dirty="0">
              <a:solidFill>
                <a:schemeClr val="tx1"/>
              </a:solidFill>
              <a:latin typeface="微软雅黑" charset="-122"/>
              <a:ea typeface="微软雅黑" charset="-122"/>
            </a:endParaRPr>
          </a:p>
          <a:p>
            <a:pPr>
              <a:lnSpc>
                <a:spcPct val="160000"/>
              </a:lnSpc>
            </a:pPr>
            <a:r>
              <a:rPr lang="zh-CN" altLang="en-US" sz="1200" b="1" dirty="0">
                <a:solidFill>
                  <a:schemeClr val="tx1"/>
                </a:solidFill>
                <a:latin typeface="微软雅黑" charset="-122"/>
                <a:ea typeface="微软雅黑" charset="-122"/>
              </a:rPr>
              <a:t>通過一個家庭的失敗案例，以史為鑒，教導我們明白一個稱職、成功的家長該是怎樣的。</a:t>
            </a:r>
          </a:p>
          <a:p>
            <a:endParaRPr kumimoji="1" lang="en-US" altLang="zh-CN" dirty="0"/>
          </a:p>
          <a:p>
            <a:pPr algn="l"/>
            <a:r>
              <a:rPr lang="zh-CN" altLang="en-US" b="0" i="0" dirty="0">
                <a:solidFill>
                  <a:srgbClr val="404040"/>
                </a:solidFill>
                <a:effectLst/>
                <a:latin typeface="PingFang SC" panose="020B0400000000000000" pitchFamily="34" charset="-122"/>
                <a:ea typeface="PingFang SC" panose="020B0400000000000000" pitchFamily="34" charset="-122"/>
              </a:rPr>
              <a:t>一两银子（</a:t>
            </a:r>
            <a:r>
              <a:rPr lang="en-US" altLang="zh-CN" b="0" i="0" dirty="0">
                <a:solidFill>
                  <a:srgbClr val="404040"/>
                </a:solidFill>
                <a:effectLst/>
                <a:latin typeface="PingFang SC" panose="020B0400000000000000" pitchFamily="34" charset="-122"/>
                <a:ea typeface="PingFang SC" panose="020B0400000000000000" pitchFamily="34" charset="-122"/>
              </a:rPr>
              <a:t>37 </a:t>
            </a:r>
            <a:r>
              <a:rPr lang="zh-CN" altLang="en-US" b="0" i="0" dirty="0">
                <a:solidFill>
                  <a:srgbClr val="404040"/>
                </a:solidFill>
                <a:effectLst/>
                <a:latin typeface="PingFang SC" panose="020B0400000000000000" pitchFamily="34" charset="-122"/>
                <a:ea typeface="PingFang SC" panose="020B0400000000000000" pitchFamily="34" charset="-122"/>
              </a:rPr>
              <a:t>克）价值人民币</a:t>
            </a:r>
          </a:p>
          <a:p>
            <a:pPr algn="l"/>
            <a:r>
              <a:rPr lang="zh-CN" altLang="en-US" b="0" i="0" dirty="0">
                <a:solidFill>
                  <a:srgbClr val="404040"/>
                </a:solidFill>
                <a:effectLst/>
                <a:latin typeface="PingFang SC" panose="020B0400000000000000" pitchFamily="34" charset="-122"/>
                <a:ea typeface="PingFang SC" panose="020B0400000000000000" pitchFamily="34" charset="-122"/>
              </a:rPr>
              <a:t>　　清朝中晚期</a:t>
            </a:r>
            <a:r>
              <a:rPr lang="en-US" altLang="zh-CN" b="0" i="0" dirty="0">
                <a:solidFill>
                  <a:srgbClr val="404040"/>
                </a:solidFill>
                <a:effectLst/>
                <a:latin typeface="PingFang SC" panose="020B0400000000000000" pitchFamily="34" charset="-122"/>
                <a:ea typeface="PingFang SC" panose="020B0400000000000000" pitchFamily="34" charset="-122"/>
              </a:rPr>
              <a:t>150—220</a:t>
            </a:r>
            <a:r>
              <a:rPr lang="zh-CN" altLang="en-US" b="0" i="0" dirty="0">
                <a:solidFill>
                  <a:srgbClr val="404040"/>
                </a:solidFill>
                <a:effectLst/>
                <a:latin typeface="PingFang SC" panose="020B0400000000000000" pitchFamily="34" charset="-122"/>
                <a:ea typeface="PingFang SC" panose="020B0400000000000000" pitchFamily="34" charset="-122"/>
              </a:rPr>
              <a:t>元左右</a:t>
            </a:r>
            <a:r>
              <a:rPr lang="en-US" altLang="zh-CN" b="0" i="0" dirty="0">
                <a:solidFill>
                  <a:srgbClr val="404040"/>
                </a:solidFill>
                <a:effectLst/>
                <a:latin typeface="PingFang SC" panose="020B0400000000000000" pitchFamily="34" charset="-122"/>
                <a:ea typeface="PingFang SC" panose="020B0400000000000000" pitchFamily="34" charset="-122"/>
              </a:rPr>
              <a:t>;</a:t>
            </a:r>
          </a:p>
          <a:p>
            <a:pPr algn="l"/>
            <a:r>
              <a:rPr lang="zh-CN" altLang="en-US" b="0" i="0" dirty="0">
                <a:solidFill>
                  <a:srgbClr val="404040"/>
                </a:solidFill>
                <a:effectLst/>
                <a:latin typeface="PingFang SC" panose="020B0400000000000000" pitchFamily="34" charset="-122"/>
                <a:ea typeface="PingFang SC" panose="020B0400000000000000" pitchFamily="34" charset="-122"/>
              </a:rPr>
              <a:t>　　明朝中期</a:t>
            </a:r>
            <a:r>
              <a:rPr lang="en-US" altLang="zh-CN" b="0" i="0" dirty="0">
                <a:solidFill>
                  <a:srgbClr val="404040"/>
                </a:solidFill>
                <a:effectLst/>
                <a:latin typeface="PingFang SC" panose="020B0400000000000000" pitchFamily="34" charset="-122"/>
                <a:ea typeface="PingFang SC" panose="020B0400000000000000" pitchFamily="34" charset="-122"/>
              </a:rPr>
              <a:t>600—800</a:t>
            </a:r>
            <a:r>
              <a:rPr lang="zh-CN" altLang="en-US" b="0" i="0" dirty="0">
                <a:solidFill>
                  <a:srgbClr val="404040"/>
                </a:solidFill>
                <a:effectLst/>
                <a:latin typeface="PingFang SC" panose="020B0400000000000000" pitchFamily="34" charset="-122"/>
                <a:ea typeface="PingFang SC" panose="020B0400000000000000" pitchFamily="34" charset="-122"/>
              </a:rPr>
              <a:t>元</a:t>
            </a:r>
            <a:r>
              <a:rPr lang="en-US" altLang="zh-CN" b="0" i="0" dirty="0">
                <a:solidFill>
                  <a:srgbClr val="404040"/>
                </a:solidFill>
                <a:effectLst/>
                <a:latin typeface="PingFang SC" panose="020B0400000000000000" pitchFamily="34" charset="-122"/>
                <a:ea typeface="PingFang SC" panose="020B0400000000000000" pitchFamily="34" charset="-122"/>
              </a:rPr>
              <a:t>;</a:t>
            </a:r>
          </a:p>
          <a:p>
            <a:pPr algn="l"/>
            <a:r>
              <a:rPr lang="zh-CN" altLang="en-US" b="0" i="0" dirty="0">
                <a:solidFill>
                  <a:srgbClr val="404040"/>
                </a:solidFill>
                <a:effectLst/>
                <a:latin typeface="PingFang SC" panose="020B0400000000000000" pitchFamily="34" charset="-122"/>
                <a:ea typeface="PingFang SC" panose="020B0400000000000000" pitchFamily="34" charset="-122"/>
              </a:rPr>
              <a:t>　　北宋朝中期</a:t>
            </a:r>
            <a:r>
              <a:rPr lang="en-US" altLang="zh-CN" b="0" i="0" dirty="0">
                <a:solidFill>
                  <a:srgbClr val="404040"/>
                </a:solidFill>
                <a:effectLst/>
                <a:latin typeface="PingFang SC" panose="020B0400000000000000" pitchFamily="34" charset="-122"/>
                <a:ea typeface="PingFang SC" panose="020B0400000000000000" pitchFamily="34" charset="-122"/>
              </a:rPr>
              <a:t>600</a:t>
            </a:r>
            <a:r>
              <a:rPr lang="zh-CN" altLang="en-US" b="0" i="0" dirty="0">
                <a:solidFill>
                  <a:srgbClr val="404040"/>
                </a:solidFill>
                <a:effectLst/>
                <a:latin typeface="PingFang SC" panose="020B0400000000000000" pitchFamily="34" charset="-122"/>
                <a:ea typeface="PingFang SC" panose="020B0400000000000000" pitchFamily="34" charset="-122"/>
              </a:rPr>
              <a:t>元</a:t>
            </a:r>
            <a:r>
              <a:rPr lang="en-US" altLang="zh-CN" b="0" i="0" dirty="0">
                <a:solidFill>
                  <a:srgbClr val="404040"/>
                </a:solidFill>
                <a:effectLst/>
                <a:latin typeface="PingFang SC" panose="020B0400000000000000" pitchFamily="34" charset="-122"/>
                <a:ea typeface="PingFang SC" panose="020B0400000000000000" pitchFamily="34" charset="-122"/>
              </a:rPr>
              <a:t>—1300</a:t>
            </a:r>
            <a:r>
              <a:rPr lang="zh-CN" altLang="en-US" b="0" i="0" dirty="0">
                <a:solidFill>
                  <a:srgbClr val="404040"/>
                </a:solidFill>
                <a:effectLst/>
                <a:latin typeface="PingFang SC" panose="020B0400000000000000" pitchFamily="34" charset="-122"/>
                <a:ea typeface="PingFang SC" panose="020B0400000000000000" pitchFamily="34" charset="-122"/>
              </a:rPr>
              <a:t>元</a:t>
            </a:r>
            <a:r>
              <a:rPr lang="en-US" altLang="zh-CN" b="0" i="0" dirty="0">
                <a:solidFill>
                  <a:srgbClr val="404040"/>
                </a:solidFill>
                <a:effectLst/>
                <a:latin typeface="PingFang SC" panose="020B0400000000000000" pitchFamily="34" charset="-122"/>
                <a:ea typeface="PingFang SC" panose="020B0400000000000000" pitchFamily="34" charset="-122"/>
              </a:rPr>
              <a:t>(</a:t>
            </a:r>
            <a:r>
              <a:rPr lang="zh-CN" altLang="en-US" b="0" i="0" dirty="0">
                <a:solidFill>
                  <a:srgbClr val="404040"/>
                </a:solidFill>
                <a:effectLst/>
                <a:latin typeface="PingFang SC" panose="020B0400000000000000" pitchFamily="34" charset="-122"/>
                <a:ea typeface="PingFang SC" panose="020B0400000000000000" pitchFamily="34" charset="-122"/>
              </a:rPr>
              <a:t>或</a:t>
            </a:r>
            <a:r>
              <a:rPr lang="en-US" altLang="zh-CN" b="0" i="0" dirty="0">
                <a:solidFill>
                  <a:srgbClr val="404040"/>
                </a:solidFill>
                <a:effectLst/>
                <a:latin typeface="PingFang SC" panose="020B0400000000000000" pitchFamily="34" charset="-122"/>
                <a:ea typeface="PingFang SC" panose="020B0400000000000000" pitchFamily="34" charset="-122"/>
              </a:rPr>
              <a:t>1000—1800</a:t>
            </a:r>
            <a:r>
              <a:rPr lang="zh-CN" altLang="en-US" b="0" i="0" dirty="0">
                <a:solidFill>
                  <a:srgbClr val="404040"/>
                </a:solidFill>
                <a:effectLst/>
                <a:latin typeface="PingFang SC" panose="020B0400000000000000" pitchFamily="34" charset="-122"/>
                <a:ea typeface="PingFang SC" panose="020B0400000000000000" pitchFamily="34" charset="-122"/>
              </a:rPr>
              <a:t>元</a:t>
            </a:r>
            <a:r>
              <a:rPr lang="en-US" altLang="zh-CN" b="0" i="0" dirty="0">
                <a:solidFill>
                  <a:srgbClr val="404040"/>
                </a:solidFill>
                <a:effectLst/>
                <a:latin typeface="PingFang SC" panose="020B0400000000000000" pitchFamily="34" charset="-122"/>
                <a:ea typeface="PingFang SC" panose="020B0400000000000000" pitchFamily="34" charset="-122"/>
              </a:rPr>
              <a:t>);</a:t>
            </a:r>
          </a:p>
          <a:p>
            <a:pPr algn="l"/>
            <a:r>
              <a:rPr lang="zh-CN" altLang="en-US" b="0" i="0" dirty="0">
                <a:solidFill>
                  <a:srgbClr val="404040"/>
                </a:solidFill>
                <a:effectLst/>
                <a:latin typeface="PingFang SC" panose="020B0400000000000000" pitchFamily="34" charset="-122"/>
                <a:ea typeface="PingFang SC" panose="020B0400000000000000" pitchFamily="34" charset="-122"/>
              </a:rPr>
              <a:t>　　盛唐时期</a:t>
            </a:r>
            <a:r>
              <a:rPr lang="en-US" altLang="zh-CN" b="0" i="0" dirty="0">
                <a:solidFill>
                  <a:srgbClr val="404040"/>
                </a:solidFill>
                <a:effectLst/>
                <a:latin typeface="PingFang SC" panose="020B0400000000000000" pitchFamily="34" charset="-122"/>
                <a:ea typeface="PingFang SC" panose="020B0400000000000000" pitchFamily="34" charset="-122"/>
              </a:rPr>
              <a:t>2000—4000</a:t>
            </a:r>
            <a:r>
              <a:rPr lang="zh-CN" altLang="en-US" b="0" i="0" dirty="0">
                <a:solidFill>
                  <a:srgbClr val="404040"/>
                </a:solidFill>
                <a:effectLst/>
                <a:latin typeface="PingFang SC" panose="020B0400000000000000" pitchFamily="34" charset="-122"/>
                <a:ea typeface="PingFang SC" panose="020B0400000000000000" pitchFamily="34" charset="-122"/>
              </a:rPr>
              <a:t>元。</a:t>
            </a:r>
            <a:endParaRPr lang="en-US" altLang="zh-CN" b="0" i="0" dirty="0">
              <a:solidFill>
                <a:srgbClr val="404040"/>
              </a:solidFill>
              <a:effectLst/>
              <a:latin typeface="PingFang SC" panose="020B0400000000000000" pitchFamily="34" charset="-122"/>
              <a:ea typeface="PingFang SC" panose="020B0400000000000000" pitchFamily="34" charset="-122"/>
            </a:endParaRPr>
          </a:p>
          <a:p>
            <a:pPr algn="l"/>
            <a:endParaRPr lang="en-US" altLang="zh-CN" b="0" i="0" dirty="0">
              <a:solidFill>
                <a:srgbClr val="404040"/>
              </a:solidFill>
              <a:effectLst/>
              <a:latin typeface="PingFang SC" panose="020B0400000000000000" pitchFamily="34" charset="-122"/>
              <a:ea typeface="PingFang SC" panose="020B0400000000000000" pitchFamily="34" charset="-122"/>
            </a:endParaRPr>
          </a:p>
          <a:p>
            <a:pPr algn="l"/>
            <a:r>
              <a:rPr lang="en-US" altLang="zh-CN" b="0" i="0" dirty="0">
                <a:solidFill>
                  <a:srgbClr val="404040"/>
                </a:solidFill>
                <a:effectLst/>
                <a:latin typeface="PingFang SC" panose="020B0400000000000000" pitchFamily="34" charset="-122"/>
                <a:ea typeface="PingFang SC" panose="020B0400000000000000" pitchFamily="34" charset="-122"/>
              </a:rPr>
              <a:t>12</a:t>
            </a:r>
            <a:r>
              <a:rPr lang="zh-CN" altLang="en-US" b="0" i="0" dirty="0">
                <a:solidFill>
                  <a:srgbClr val="404040"/>
                </a:solidFill>
                <a:effectLst/>
                <a:latin typeface="PingFang SC" panose="020B0400000000000000" pitchFamily="34" charset="-122"/>
                <a:ea typeface="PingFang SC" panose="020B0400000000000000" pitchFamily="34" charset="-122"/>
              </a:rPr>
              <a:t> 公斤銀：</a:t>
            </a:r>
            <a:r>
              <a:rPr lang="en-US" altLang="zh-CN" b="0" i="0" dirty="0">
                <a:solidFill>
                  <a:srgbClr val="404040"/>
                </a:solidFill>
                <a:effectLst/>
                <a:latin typeface="PingFang SC" panose="020B0400000000000000" pitchFamily="34" charset="-122"/>
                <a:ea typeface="PingFang SC" panose="020B0400000000000000" pitchFamily="34" charset="-122"/>
              </a:rPr>
              <a:t>6.6 </a:t>
            </a:r>
            <a:r>
              <a:rPr lang="zh-CN" altLang="en-US" b="0" i="0" dirty="0">
                <a:solidFill>
                  <a:srgbClr val="404040"/>
                </a:solidFill>
                <a:effectLst/>
                <a:latin typeface="PingFang SC" panose="020B0400000000000000" pitchFamily="34" charset="-122"/>
                <a:ea typeface="PingFang SC" panose="020B0400000000000000" pitchFamily="34" charset="-122"/>
              </a:rPr>
              <a:t>万人民筆。</a:t>
            </a:r>
          </a:p>
          <a:p>
            <a:r>
              <a:rPr kumimoji="1" lang="en-US" altLang="zh-CN" dirty="0"/>
              <a:t>5.5 </a:t>
            </a:r>
            <a:r>
              <a:rPr kumimoji="1" lang="zh-CN" altLang="en-US" dirty="0"/>
              <a:t>元人民幣</a:t>
            </a:r>
            <a:r>
              <a:rPr kumimoji="1" lang="en-US" altLang="zh-CN" dirty="0"/>
              <a:t>/</a:t>
            </a:r>
            <a:r>
              <a:rPr kumimoji="1" lang="zh-CN" altLang="en-US" dirty="0"/>
              <a:t>克（</a:t>
            </a:r>
            <a:r>
              <a:rPr kumimoji="1" lang="en-US" altLang="zh-CN" dirty="0"/>
              <a:t>2024 </a:t>
            </a:r>
            <a:r>
              <a:rPr kumimoji="1" lang="zh-CN" altLang="en-US" dirty="0"/>
              <a:t>年）</a:t>
            </a:r>
          </a:p>
        </p:txBody>
      </p:sp>
      <p:sp>
        <p:nvSpPr>
          <p:cNvPr id="4" name="灯片编号占位符 3"/>
          <p:cNvSpPr>
            <a:spLocks noGrp="1"/>
          </p:cNvSpPr>
          <p:nvPr>
            <p:ph type="sldNum" sz="quarter" idx="5"/>
          </p:nvPr>
        </p:nvSpPr>
        <p:spPr/>
        <p:txBody>
          <a:bodyPr/>
          <a:lstStyle/>
          <a:p>
            <a:fld id="{6E62F1BF-DBB5-474F-A833-79CB612916C2}" type="slidenum">
              <a:rPr lang="zh-CN" altLang="en-US" smtClean="0"/>
              <a:t>7</a:t>
            </a:fld>
            <a:endParaRPr lang="zh-CN" altLang="en-US"/>
          </a:p>
        </p:txBody>
      </p:sp>
    </p:spTree>
    <p:extLst>
      <p:ext uri="{BB962C8B-B14F-4D97-AF65-F5344CB8AC3E}">
        <p14:creationId xmlns:p14="http://schemas.microsoft.com/office/powerpoint/2010/main" val="335054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342900" indent="-342900">
              <a:lnSpc>
                <a:spcPct val="150000"/>
              </a:lnSpc>
              <a:buFont typeface="Wingdings" panose="05000000000000000000" pitchFamily="2" charset="2"/>
              <a:buChar char="p"/>
            </a:pPr>
            <a:r>
              <a:rPr lang="zh-CN" altLang="en-US" sz="1200" b="1" dirty="0">
                <a:solidFill>
                  <a:schemeClr val="tx1"/>
                </a:solidFill>
                <a:latin typeface="微软雅黑" charset="-122"/>
                <a:ea typeface="微软雅黑" charset="-122"/>
              </a:rPr>
              <a:t>咒詛的另一個詞是 </a:t>
            </a:r>
            <a:r>
              <a:rPr lang="en-US" altLang="zh-CN" sz="1200" b="1" dirty="0">
                <a:solidFill>
                  <a:schemeClr val="tx1"/>
                </a:solidFill>
                <a:latin typeface="微软雅黑" charset="-122"/>
                <a:ea typeface="微软雅黑" charset="-122"/>
              </a:rPr>
              <a:t>arar</a:t>
            </a:r>
            <a:r>
              <a:rPr lang="zh-CN" altLang="en-US" sz="1200" b="1" dirty="0">
                <a:solidFill>
                  <a:schemeClr val="tx1"/>
                </a:solidFill>
                <a:latin typeface="微软雅黑" charset="-122"/>
                <a:ea typeface="微软雅黑" charset="-122"/>
              </a:rPr>
              <a:t>，神咒詛蛇時用的詞，意思是審判。</a:t>
            </a:r>
            <a:endParaRPr lang="en-US" altLang="zh-CN" sz="1200" b="1" dirty="0">
              <a:solidFill>
                <a:schemeClr val="tx1"/>
              </a:solidFill>
              <a:latin typeface="微软雅黑" charset="-122"/>
              <a:ea typeface="微软雅黑" charset="-122"/>
            </a:endParaRPr>
          </a:p>
          <a:p>
            <a:pPr marL="342900" indent="-342900">
              <a:lnSpc>
                <a:spcPct val="150000"/>
              </a:lnSpc>
              <a:buFont typeface="Wingdings" panose="05000000000000000000" pitchFamily="2" charset="2"/>
              <a:buChar char="p"/>
            </a:pPr>
            <a:endParaRPr lang="en-US" altLang="zh-CN" sz="1200" b="1" dirty="0">
              <a:solidFill>
                <a:schemeClr val="tx1"/>
              </a:solidFill>
              <a:latin typeface="微软雅黑" charset="-122"/>
              <a:ea typeface="微软雅黑" charset="-122"/>
            </a:endParaRPr>
          </a:p>
          <a:p>
            <a:pPr marL="342900" indent="-342900">
              <a:lnSpc>
                <a:spcPct val="150000"/>
              </a:lnSpc>
              <a:buFont typeface="Wingdings" panose="05000000000000000000" pitchFamily="2" charset="2"/>
              <a:buChar char="p"/>
            </a:pPr>
            <a:r>
              <a:rPr lang="zh-CN" altLang="en-US" sz="1200" b="1" dirty="0">
                <a:solidFill>
                  <a:schemeClr val="tx1"/>
                </a:solidFill>
                <a:latin typeface="微软雅黑" charset="-122"/>
                <a:ea typeface="微软雅黑" charset="-122"/>
              </a:rPr>
              <a:t>在咒詛人的事上，米迦的母親「拔得頭籌」</a:t>
            </a:r>
            <a:r>
              <a:rPr lang="zh-CN" altLang="zh-CN" sz="1200" b="1" dirty="0">
                <a:solidFill>
                  <a:schemeClr val="tx1"/>
                </a:solidFill>
                <a:latin typeface="微软雅黑" charset="-122"/>
                <a:ea typeface="微软雅黑" charset="-122"/>
              </a:rPr>
              <a:t>。</a:t>
            </a:r>
            <a:endParaRPr lang="en-US" altLang="zh-CN" sz="1200" b="1" dirty="0">
              <a:solidFill>
                <a:schemeClr val="tx1"/>
              </a:solidFill>
              <a:latin typeface="微软雅黑" charset="-122"/>
              <a:ea typeface="微软雅黑" charset="-122"/>
            </a:endParaRPr>
          </a:p>
          <a:p>
            <a:pPr marL="342900" indent="-342900">
              <a:lnSpc>
                <a:spcPct val="150000"/>
              </a:lnSpc>
              <a:buFont typeface="Wingdings" panose="05000000000000000000" pitchFamily="2" charset="2"/>
              <a:buChar char="p"/>
            </a:pPr>
            <a:endParaRPr lang="en-US" altLang="zh-CN" sz="1200" b="1" dirty="0">
              <a:solidFill>
                <a:schemeClr val="tx1"/>
              </a:solidFill>
              <a:latin typeface="微软雅黑" charset="-122"/>
              <a:ea typeface="微软雅黑" charset="-122"/>
            </a:endParaRPr>
          </a:p>
          <a:p>
            <a:pPr marL="342900" indent="-342900">
              <a:lnSpc>
                <a:spcPct val="150000"/>
              </a:lnSpc>
              <a:buFont typeface="Wingdings" panose="05000000000000000000" pitchFamily="2" charset="2"/>
              <a:buChar char="p"/>
            </a:pPr>
            <a:r>
              <a:rPr lang="zh-CN" altLang="zh-CN" sz="1200" b="1" dirty="0">
                <a:solidFill>
                  <a:schemeClr val="tx1"/>
                </a:solidFill>
                <a:latin typeface="微软雅黑" charset="-122"/>
                <a:ea typeface="微软雅黑" charset="-122"/>
              </a:rPr>
              <a:t>當遭遇偷盜後，老舊人的表現立刻展現出來了</a:t>
            </a:r>
            <a:r>
              <a:rPr lang="zh-CN" altLang="en-US" sz="1200" b="1" dirty="0">
                <a:solidFill>
                  <a:schemeClr val="tx1"/>
                </a:solidFill>
                <a:latin typeface="微软雅黑" charset="-122"/>
                <a:ea typeface="微软雅黑" charset="-122"/>
              </a:rPr>
              <a:t>，這讓我們看到</a:t>
            </a:r>
            <a:r>
              <a:rPr lang="zh-CN" altLang="zh-CN" sz="1200" b="1" dirty="0">
                <a:solidFill>
                  <a:schemeClr val="tx1"/>
                </a:solidFill>
                <a:latin typeface="微软雅黑" charset="-122"/>
                <a:ea typeface="微软雅黑" charset="-122"/>
              </a:rPr>
              <a:t>“裝死”的老舊人只</a:t>
            </a:r>
            <a:r>
              <a:rPr lang="zh-CN" altLang="en-US" sz="1200" b="1" dirty="0">
                <a:solidFill>
                  <a:schemeClr val="tx1"/>
                </a:solidFill>
                <a:latin typeface="微软雅黑" charset="-122"/>
                <a:ea typeface="微软雅黑" charset="-122"/>
              </a:rPr>
              <a:t>要一</a:t>
            </a:r>
            <a:r>
              <a:rPr lang="zh-CN" altLang="zh-CN" sz="1200" b="1" dirty="0">
                <a:solidFill>
                  <a:schemeClr val="tx1"/>
                </a:solidFill>
                <a:latin typeface="微软雅黑" charset="-122"/>
                <a:ea typeface="微软雅黑" charset="-122"/>
              </a:rPr>
              <a:t>被“刺”</a:t>
            </a:r>
            <a:r>
              <a:rPr lang="zh-CN" altLang="en-US" sz="1200" b="1" dirty="0">
                <a:solidFill>
                  <a:schemeClr val="tx1"/>
                </a:solidFill>
                <a:latin typeface="微软雅黑" charset="-122"/>
                <a:ea typeface="微软雅黑" charset="-122"/>
              </a:rPr>
              <a:t>，</a:t>
            </a:r>
            <a:r>
              <a:rPr lang="zh-CN" altLang="zh-CN" sz="1200" b="1" dirty="0">
                <a:solidFill>
                  <a:schemeClr val="tx1"/>
                </a:solidFill>
                <a:latin typeface="微软雅黑" charset="-122"/>
                <a:ea typeface="微软雅黑" charset="-122"/>
              </a:rPr>
              <a:t>就會“復活”。</a:t>
            </a:r>
          </a:p>
          <a:p>
            <a:pPr marL="342900" indent="-342900">
              <a:lnSpc>
                <a:spcPct val="150000"/>
              </a:lnSpc>
              <a:buFont typeface="Wingdings" panose="05000000000000000000" pitchFamily="2" charset="2"/>
              <a:buChar char="p"/>
            </a:pPr>
            <a:r>
              <a:rPr lang="zh-CN" altLang="zh-CN" sz="1200" b="1" dirty="0">
                <a:solidFill>
                  <a:schemeClr val="tx1"/>
                </a:solidFill>
                <a:latin typeface="微软雅黑" charset="-122"/>
                <a:ea typeface="微软雅黑" charset="-122"/>
              </a:rPr>
              <a:t>為什麼不去禱告呢？為什麼不會交給神呢</a:t>
            </a:r>
            <a:r>
              <a:rPr lang="zh-CN" altLang="en-US" sz="1200" b="1" dirty="0">
                <a:solidFill>
                  <a:schemeClr val="tx1"/>
                </a:solidFill>
                <a:latin typeface="微软雅黑" charset="-122"/>
                <a:ea typeface="微软雅黑" charset="-122"/>
              </a:rPr>
              <a:t>？</a:t>
            </a:r>
            <a:endParaRPr lang="en-US" altLang="zh-CN" sz="1200" b="1" dirty="0">
              <a:solidFill>
                <a:schemeClr val="tx1"/>
              </a:solidFill>
              <a:latin typeface="微软雅黑" charset="-122"/>
              <a:ea typeface="微软雅黑" charset="-122"/>
            </a:endParaRPr>
          </a:p>
          <a:p>
            <a:pPr marL="342900" indent="-342900">
              <a:lnSpc>
                <a:spcPct val="150000"/>
              </a:lnSpc>
              <a:buFont typeface="Wingdings" panose="05000000000000000000" pitchFamily="2" charset="2"/>
              <a:buChar char="p"/>
            </a:pPr>
            <a:r>
              <a:rPr lang="zh-CN" altLang="en-US" sz="1200" b="1" dirty="0">
                <a:solidFill>
                  <a:schemeClr val="tx1"/>
                </a:solidFill>
                <a:latin typeface="微软雅黑" charset="-122"/>
                <a:ea typeface="微软雅黑" charset="-122"/>
              </a:rPr>
              <a:t>孩子不聽話時，我們是如何應對的？當我們在遇到不順利時，是憑信交托給主還是出動老舊人呢？</a:t>
            </a:r>
            <a:endParaRPr lang="zh-CN" altLang="zh-CN" sz="1200" b="1" dirty="0">
              <a:solidFill>
                <a:schemeClr val="tx1"/>
              </a:solidFill>
              <a:latin typeface="微软雅黑" charset="-122"/>
              <a:ea typeface="微软雅黑" charset="-122"/>
            </a:endParaRPr>
          </a:p>
          <a:p>
            <a:endParaRPr kumimoji="1" lang="zh-TW" altLang="en-US" dirty="0"/>
          </a:p>
        </p:txBody>
      </p:sp>
      <p:sp>
        <p:nvSpPr>
          <p:cNvPr id="4" name="幻灯片编号占位符 3"/>
          <p:cNvSpPr>
            <a:spLocks noGrp="1"/>
          </p:cNvSpPr>
          <p:nvPr>
            <p:ph type="sldNum" sz="quarter" idx="10"/>
          </p:nvPr>
        </p:nvSpPr>
        <p:spPr/>
        <p:txBody>
          <a:bodyPr/>
          <a:lstStyle/>
          <a:p>
            <a:fld id="{6E62F1BF-DBB5-474F-A833-79CB612916C2}"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TW" altLang="en-US" dirty="0"/>
          </a:p>
        </p:txBody>
      </p:sp>
      <p:sp>
        <p:nvSpPr>
          <p:cNvPr id="4" name="幻灯片编号占位符 3"/>
          <p:cNvSpPr>
            <a:spLocks noGrp="1"/>
          </p:cNvSpPr>
          <p:nvPr>
            <p:ph type="sldNum" sz="quarter" idx="10"/>
          </p:nvPr>
        </p:nvSpPr>
        <p:spPr/>
        <p:txBody>
          <a:bodyPr/>
          <a:lstStyle/>
          <a:p>
            <a:fld id="{6E62F1BF-DBB5-474F-A833-79CB612916C2}"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charset="-122"/>
                <a:ea typeface="微软雅黑" charset="-122"/>
                <a:cs typeface="微软雅黑" charset="-122"/>
              </a:rPr>
              <a:t>有時家長埋怨神：為什麼我的孩子不聽話，經常明知故犯呢？恐怕與家長的不公義有直接關係。有一個孩子從小頭別人的針，被媽媽誇。</a:t>
            </a:r>
            <a:endParaRPr lang="en-US" altLang="zh-CN" sz="1200" dirty="0">
              <a:latin typeface="微软雅黑" charset="-122"/>
              <a:ea typeface="微软雅黑" charset="-122"/>
              <a:cs typeface="微软雅黑"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a:latin typeface="微软雅黑" charset="-122"/>
              <a:ea typeface="微软雅黑" charset="-122"/>
              <a:cs typeface="微软雅黑" charset="-122"/>
            </a:endParaRPr>
          </a:p>
          <a:p>
            <a:pPr>
              <a:lnSpc>
                <a:spcPct val="160000"/>
              </a:lnSpc>
            </a:pPr>
            <a:r>
              <a:rPr lang="zh-CN" altLang="en-US" sz="3600" dirty="0">
                <a:solidFill>
                  <a:schemeClr val="tx1"/>
                </a:solidFill>
                <a:latin typeface="微软雅黑" charset="-122"/>
                <a:ea typeface="微软雅黑" charset="-122"/>
              </a:rPr>
              <a:t>米迦的教育責任應該是在母親（可能父親已離世</a:t>
            </a:r>
            <a:r>
              <a:rPr lang="en-US" altLang="zh-CN" sz="3600" dirty="0">
                <a:solidFill>
                  <a:schemeClr val="tx1"/>
                </a:solidFill>
                <a:latin typeface="微软雅黑" charset="-122"/>
                <a:ea typeface="微软雅黑" charset="-122"/>
              </a:rPr>
              <a:t>)</a:t>
            </a:r>
            <a:r>
              <a:rPr lang="zh-CN" altLang="en-US" sz="3600" dirty="0">
                <a:solidFill>
                  <a:schemeClr val="tx1"/>
                </a:solidFill>
                <a:latin typeface="微软雅黑" charset="-122"/>
                <a:ea typeface="微软雅黑" charset="-122"/>
              </a:rPr>
              <a:t> 身上。家長的對罪的態度，直接影響著孩子的行為和習慣，乃至一生。</a:t>
            </a:r>
            <a:endParaRPr lang="en-US" altLang="zh-CN" sz="3600" dirty="0">
              <a:solidFill>
                <a:schemeClr val="tx1"/>
              </a:solidFill>
              <a:latin typeface="微软雅黑" charset="-122"/>
              <a:ea typeface="微软雅黑" charset="-122"/>
            </a:endParaRPr>
          </a:p>
          <a:p>
            <a:pPr>
              <a:lnSpc>
                <a:spcPct val="160000"/>
              </a:lnSpc>
            </a:pPr>
            <a:r>
              <a:rPr lang="zh-CN" altLang="en-US" sz="3600" u="sng" dirty="0">
                <a:solidFill>
                  <a:schemeClr val="tx1"/>
                </a:solidFill>
                <a:latin typeface="微软雅黑" charset="-122"/>
                <a:ea typeface="微软雅黑" charset="-122"/>
              </a:rPr>
              <a:t>（態度決定行為，行為決定習慣，習慣決定性格，性格決定命運。）（私欲懷了胎，就生出罪來，罪既長成，就生出死來）</a:t>
            </a:r>
            <a:endParaRPr lang="en-US" altLang="zh-CN" sz="3600" u="sng" dirty="0">
              <a:solidFill>
                <a:schemeClr val="tx1"/>
              </a:solidFill>
              <a:latin typeface="微软雅黑" charset="-122"/>
              <a:ea typeface="微软雅黑" charset="-122"/>
            </a:endParaRPr>
          </a:p>
          <a:p>
            <a:pPr>
              <a:lnSpc>
                <a:spcPct val="160000"/>
              </a:lnSpc>
            </a:pPr>
            <a:r>
              <a:rPr lang="zh-CN" altLang="en-US" sz="3600" dirty="0">
                <a:solidFill>
                  <a:schemeClr val="tx1"/>
                </a:solidFill>
                <a:latin typeface="微软雅黑" charset="-122"/>
                <a:ea typeface="微软雅黑" charset="-122"/>
              </a:rPr>
              <a:t>家長的失職在於教育的失職（「養不教，父之過」），而教育的失職在於榜樣和規則的缺失。</a:t>
            </a:r>
            <a:endParaRPr lang="en-US" altLang="zh-CN" sz="3600" dirty="0">
              <a:solidFill>
                <a:schemeClr val="tx1"/>
              </a:solidFill>
              <a:latin typeface="微软雅黑" charset="-122"/>
              <a:ea typeface="微软雅黑" charset="-122"/>
            </a:endParaRPr>
          </a:p>
          <a:p>
            <a:pPr>
              <a:lnSpc>
                <a:spcPct val="160000"/>
              </a:lnSpc>
            </a:pPr>
            <a:r>
              <a:rPr lang="zh-CN" altLang="en-US" sz="3600" dirty="0">
                <a:solidFill>
                  <a:schemeClr val="tx1"/>
                </a:solidFill>
                <a:latin typeface="微软雅黑" charset="-122"/>
                <a:ea typeface="微软雅黑" charset="-122"/>
              </a:rPr>
              <a:t>神在全地設立父母成為「啓蒙」老師，讓人在家庭中學習做人和做事的基本道理。比如：摩西的母親、撒母耳的母親、提摩太的母親。</a:t>
            </a:r>
            <a:endParaRPr lang="en-US" altLang="zh-CN" sz="3600" dirty="0">
              <a:solidFill>
                <a:schemeClr val="tx1"/>
              </a:solidFill>
              <a:latin typeface="微软雅黑" charset="-122"/>
              <a:ea typeface="微软雅黑"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dirty="0">
              <a:latin typeface="微软雅黑" charset="-122"/>
              <a:ea typeface="微软雅黑" charset="-122"/>
              <a:cs typeface="微软雅黑" charset="-122"/>
            </a:endParaRPr>
          </a:p>
          <a:p>
            <a:endParaRPr kumimoji="1" lang="zh-TW" altLang="en-US" dirty="0"/>
          </a:p>
        </p:txBody>
      </p:sp>
      <p:sp>
        <p:nvSpPr>
          <p:cNvPr id="4" name="幻灯片编号占位符 3"/>
          <p:cNvSpPr>
            <a:spLocks noGrp="1"/>
          </p:cNvSpPr>
          <p:nvPr>
            <p:ph type="sldNum" sz="quarter" idx="10"/>
          </p:nvPr>
        </p:nvSpPr>
        <p:spPr/>
        <p:txBody>
          <a:bodyPr/>
          <a:lstStyle/>
          <a:p>
            <a:fld id="{6E62F1BF-DBB5-474F-A833-79CB612916C2}"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2">
            <a:duotone>
              <a:schemeClr val="bg2"/>
              <a:srgbClr val="FFF1C1"/>
            </a:duotone>
            <a:lum bright="-10000" contrast="-40000"/>
          </a:blip>
          <a:stretch>
            <a:fillRect/>
          </a:stretch>
        </p:blipFill>
        <p:spPr>
          <a:xfrm>
            <a:off x="2" y="5214950"/>
            <a:ext cx="1962897" cy="1643050"/>
          </a:xfrm>
          <a:prstGeom prst="rect">
            <a:avLst/>
          </a:prstGeom>
          <a:noFill/>
          <a:ln>
            <a:noFill/>
          </a:ln>
        </p:spPr>
      </p:pic>
      <p:sp>
        <p:nvSpPr>
          <p:cNvPr id="2" name="标题 1"/>
          <p:cNvSpPr>
            <a:spLocks noGrp="1"/>
          </p:cNvSpPr>
          <p:nvPr>
            <p:ph type="ctrTitle"/>
          </p:nvPr>
        </p:nvSpPr>
        <p:spPr>
          <a:xfrm>
            <a:off x="914400" y="1214423"/>
            <a:ext cx="10363200" cy="1470025"/>
          </a:xfrm>
        </p:spPr>
        <p:txBody>
          <a:bodyPr/>
          <a:lstStyle>
            <a:lvl1pPr algn="ctr">
              <a:defRPr sz="4800"/>
            </a:lvl1pPr>
          </a:lstStyle>
          <a:p>
            <a:r>
              <a:rPr kumimoji="0" lang="zh-CN" altLang="en-US"/>
              <a:t>单击此处编辑母版标题样式</a:t>
            </a:r>
            <a:endParaRPr kumimoji="0" lang="en-US"/>
          </a:p>
        </p:txBody>
      </p:sp>
      <p:sp>
        <p:nvSpPr>
          <p:cNvPr id="3" name="副标题 2"/>
          <p:cNvSpPr>
            <a:spLocks noGrp="1"/>
          </p:cNvSpPr>
          <p:nvPr>
            <p:ph type="subTitle" idx="1"/>
          </p:nvPr>
        </p:nvSpPr>
        <p:spPr>
          <a:xfrm>
            <a:off x="2028978" y="2759582"/>
            <a:ext cx="8134045" cy="1740989"/>
          </a:xfrm>
        </p:spPr>
        <p:txBody>
          <a:bodyPr anchor="t"/>
          <a:lstStyle>
            <a:lvl1pPr marL="0" indent="0" algn="ctr">
              <a:buNone/>
              <a:defRPr lang="zh-CN" altLang="en-US" dirty="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p:txBody>
          <a:bodyPr/>
          <a:lstStyle>
            <a:lvl1pPr algn="r">
              <a:defRPr/>
            </a:lvl1p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500177"/>
            <a:ext cx="10972800" cy="4714907"/>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7" name="矩形 6"/>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竖排标题 1"/>
          <p:cNvSpPr>
            <a:spLocks noGrp="1"/>
          </p:cNvSpPr>
          <p:nvPr>
            <p:ph type="title" orient="vert"/>
          </p:nvPr>
        </p:nvSpPr>
        <p:spPr>
          <a:xfrm>
            <a:off x="9715525" y="274638"/>
            <a:ext cx="1866875" cy="5940444"/>
          </a:xfrm>
        </p:spPr>
        <p:txBody>
          <a:bodyPr vert="eaVert"/>
          <a:lstStyle>
            <a:lvl1pPr algn="ctr">
              <a:defRPr>
                <a:effectLst>
                  <a:outerShdw dist="50800" dir="18900000" algn="tl" rotWithShape="0">
                    <a:srgbClr val="000000">
                      <a:alpha val="75000"/>
                    </a:srgbClr>
                  </a:outerShdw>
                </a:effectLst>
              </a:defRPr>
            </a:lvl1p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38"/>
            <a:ext cx="9010675" cy="5940444"/>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p:txBody>
          <a:bodyPr/>
          <a:lstStyle>
            <a:lvl1pPr algn="l">
              <a:defRPr/>
            </a:lvl1p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143370"/>
            <a:ext cx="10363200" cy="1362075"/>
          </a:xfrm>
        </p:spPr>
        <p:txBody>
          <a:bodyPr anchor="t"/>
          <a:lstStyle>
            <a:lvl1pPr algn="l">
              <a:defRPr sz="4000" b="1"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63084" y="2643183"/>
            <a:ext cx="10363200" cy="1500187"/>
          </a:xfrm>
        </p:spPr>
        <p:txBody>
          <a:bodyPr anchor="b"/>
          <a:lstStyle>
            <a:lvl1pPr marL="0" indent="0">
              <a:buNone/>
              <a:defRPr lang="zh-CN" altLang="en-US" sz="2800" smtClean="0">
                <a:effectLst/>
              </a:defRPr>
            </a:lvl1pPr>
            <a:lvl2pPr marL="457200" indent="0">
              <a:buNone/>
              <a:defRPr lang="zh-CN" altLang="en-US" sz="2400" smtClean="0">
                <a:effectLst/>
              </a:defRPr>
            </a:lvl2pPr>
            <a:lvl3pPr marL="914400" indent="0">
              <a:buNone/>
              <a:defRPr lang="zh-CN" altLang="en-US" sz="2000" smtClean="0">
                <a:effectLst/>
              </a:defRPr>
            </a:lvl3pPr>
            <a:lvl4pPr marL="1371600" indent="0">
              <a:buNone/>
              <a:defRPr lang="zh-CN" altLang="en-US" sz="1600" smtClean="0">
                <a:effectLst/>
              </a:defRPr>
            </a:lvl4pPr>
            <a:lvl5pPr marL="1828800" indent="0">
              <a:buNone/>
              <a:defRPr lang="zh-CN" altLang="en-US" sz="1400" dirty="0" smtClean="0">
                <a:effectLst/>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p:cNvPicPr>
            <a:picLocks noChangeAspect="1"/>
          </p:cNvPicPr>
          <p:nvPr/>
        </p:nvPicPr>
        <p:blipFill>
          <a:blip r:embed="rId2">
            <a:duotone>
              <a:schemeClr val="bg2"/>
              <a:srgbClr val="FFF1C1"/>
            </a:duotone>
            <a:lum bright="-10000" contrast="-30000"/>
          </a:blip>
          <a:stretch>
            <a:fillRect/>
          </a:stretch>
        </p:blipFill>
        <p:spPr>
          <a:xfrm>
            <a:off x="9974181" y="0"/>
            <a:ext cx="2217819" cy="235743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8736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8544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11" name="图片 10"/>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日期占位符 1"/>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6" name="图片 5"/>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8976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a:xfrm>
            <a:off x="614901" y="5357826"/>
            <a:ext cx="10968300" cy="768028"/>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a:t>单击此处编辑母版标题样式</a:t>
            </a:r>
            <a:endParaRPr kumimoji="0" lang="en-US"/>
          </a:p>
        </p:txBody>
      </p:sp>
      <p:sp>
        <p:nvSpPr>
          <p:cNvPr id="3" name="内容占位符 2"/>
          <p:cNvSpPr>
            <a:spLocks noGrp="1"/>
          </p:cNvSpPr>
          <p:nvPr>
            <p:ph idx="1"/>
          </p:nvPr>
        </p:nvSpPr>
        <p:spPr>
          <a:xfrm>
            <a:off x="613842" y="428605"/>
            <a:ext cx="6815667" cy="4857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7572115" y="1357298"/>
            <a:ext cx="4011084" cy="39290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0" y="0"/>
            <a:ext cx="892800" cy="68580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sz="1800"/>
          </a:p>
        </p:txBody>
      </p:sp>
      <p:sp>
        <p:nvSpPr>
          <p:cNvPr id="2" name="标题 1"/>
          <p:cNvSpPr>
            <a:spLocks noGrp="1"/>
          </p:cNvSpPr>
          <p:nvPr>
            <p:ph type="title"/>
          </p:nvPr>
        </p:nvSpPr>
        <p:spPr>
          <a:xfrm>
            <a:off x="927064" y="214290"/>
            <a:ext cx="9931469" cy="781052"/>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908020" y="1000108"/>
            <a:ext cx="9936480" cy="5214974"/>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6604001" y="6243634"/>
            <a:ext cx="4240500" cy="614367"/>
          </a:xfrm>
        </p:spPr>
        <p:txBody>
          <a:bodyPr anchor="t"/>
          <a:lstStyle>
            <a:lvl1pPr marL="0" indent="0" algn="r">
              <a:buNone/>
              <a:defRPr sz="1400"/>
            </a:lvl1pPr>
            <a:lvl2pPr marL="457200" indent="0" algn="r">
              <a:buNone/>
              <a:defRPr sz="1200"/>
            </a:lvl2pPr>
            <a:lvl3pPr marL="914400" indent="0" algn="r">
              <a:buNone/>
              <a:defRPr sz="1000"/>
            </a:lvl3pPr>
            <a:lvl4pPr marL="1371600" indent="0" algn="r">
              <a:buNone/>
              <a:defRPr sz="900"/>
            </a:lvl4pPr>
            <a:lvl5pPr marL="1828800" indent="0" algn="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12800" y="6492879"/>
            <a:ext cx="2235179" cy="365125"/>
          </a:xfrm>
        </p:spPr>
        <p:txBody>
          <a:bodyPr/>
          <a:lstStyle/>
          <a:p>
            <a:fld id="{530820CF-B880-4189-942D-D702A7CBA730}" type="datetimeFigureOut">
              <a:rPr lang="zh-CN" altLang="en-US" smtClean="0"/>
              <a:t>2024/5/16</a:t>
            </a:fld>
            <a:endParaRPr lang="zh-CN" altLang="en-US"/>
          </a:p>
        </p:txBody>
      </p:sp>
      <p:sp>
        <p:nvSpPr>
          <p:cNvPr id="6" name="页脚占位符 5"/>
          <p:cNvSpPr>
            <a:spLocks noGrp="1"/>
          </p:cNvSpPr>
          <p:nvPr>
            <p:ph type="ftr" sz="quarter" idx="11"/>
          </p:nvPr>
        </p:nvSpPr>
        <p:spPr>
          <a:xfrm>
            <a:off x="3047979" y="6492877"/>
            <a:ext cx="3524275" cy="365125"/>
          </a:xfrm>
        </p:spPr>
        <p:txBody>
          <a:bodyPr/>
          <a:lstStyle/>
          <a:p>
            <a:endParaRPr lang="zh-CN" altLang="en-US"/>
          </a:p>
        </p:txBody>
      </p:sp>
      <p:sp>
        <p:nvSpPr>
          <p:cNvPr id="7" name="灯片编号占位符 6"/>
          <p:cNvSpPr>
            <a:spLocks noGrp="1"/>
          </p:cNvSpPr>
          <p:nvPr>
            <p:ph type="sldNum" sz="quarter" idx="12"/>
          </p:nvPr>
        </p:nvSpPr>
        <p:spPr>
          <a:xfrm>
            <a:off x="910764" y="5347005"/>
            <a:ext cx="1161600" cy="8712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0C913308-F349-4B6D-A68A-DD1791B4A57B}"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10847877" y="0"/>
            <a:ext cx="1344124" cy="14287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368000" cy="1143000"/>
          </a:xfrm>
          <a:prstGeom prst="rect">
            <a:avLst/>
          </a:prstGeom>
        </p:spPr>
        <p:txBody>
          <a:bodyPr vert="horz" rtlCol="0" anchor="ctr">
            <a:normAutofit/>
            <a:scene3d>
              <a:camera prst="orthographicFront"/>
              <a:lightRig rig="soft" dir="t"/>
            </a:scene3d>
            <a:sp3d prstMaterial="matte">
              <a:bevelT w="12700" h="12700"/>
            </a:sp3d>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1"/>
            <a:ext cx="10972800" cy="4525963"/>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274320" rtlCol="0" anchor="ctr"/>
          <a:lstStyle>
            <a:lvl1pPr algn="l" eaLnBrk="1" latinLnBrk="0" hangingPunct="1">
              <a:defRPr kumimoji="0" sz="1200">
                <a:solidFill>
                  <a:schemeClr val="tx1"/>
                </a:solidFill>
              </a:defRPr>
            </a:lvl1pPr>
          </a:lstStyle>
          <a:p>
            <a:fld id="{530820CF-B880-4189-942D-D702A7CBA730}" type="datetimeFigureOut">
              <a:rPr lang="zh-CN" altLang="en-US" smtClean="0"/>
              <a:t>2024/5/16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rtlCol="0" anchor="ctr"/>
          <a:lstStyle>
            <a:lvl1pPr algn="ctr" eaLnBrk="1" latinLnBrk="0" hangingPunct="1">
              <a:defRPr kumimoji="0" sz="1200">
                <a:solidFill>
                  <a:schemeClr val="tx1"/>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45720" tIns="45720" rIns="45720" rtlCol="0" anchor="ctr"/>
          <a:lstStyle>
            <a:lvl1pPr algn="r" eaLnBrk="1" latinLnBrk="0" hangingPunct="1">
              <a:defRPr kumimoji="0" sz="1200">
                <a:solidFill>
                  <a:schemeClr val="tx1"/>
                </a:solidFill>
              </a:defRPr>
            </a:lvl1pPr>
          </a:lstStyle>
          <a:p>
            <a:fld id="{0C913308-F349-4B6D-A68A-DD1791B4A57B}" type="slidenum">
              <a:rPr lang="zh-CN" altLang="en-US" smtClean="0"/>
              <a:t>‹#›</a:t>
            </a:fld>
            <a:endParaRPr lang="zh-CN"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60000"/>
        <a:buFont typeface="Wingdings 2" panose="05020102010507070707"/>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60000"/>
        <a:buFont typeface="Wingdings 2" panose="05020102010507070707"/>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6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6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23392" y="1556792"/>
            <a:ext cx="10513168" cy="2502610"/>
          </a:xfrm>
        </p:spPr>
        <p:txBody>
          <a:bodyPr>
            <a:normAutofit/>
          </a:bodyPr>
          <a:lstStyle/>
          <a:p>
            <a:r>
              <a:rPr lang="zh-CN" altLang="en-US" sz="8800" b="1" dirty="0">
                <a:solidFill>
                  <a:srgbClr val="FFFF00"/>
                </a:solidFill>
                <a:latin typeface="微软雅黑" charset="-122"/>
                <a:ea typeface="微软雅黑" charset="-122"/>
                <a:cs typeface="微软雅黑" charset="-122"/>
              </a:rPr>
              <a:t>作有影響力的父母</a:t>
            </a:r>
          </a:p>
        </p:txBody>
      </p:sp>
      <p:sp>
        <p:nvSpPr>
          <p:cNvPr id="3" name="副标题 2"/>
          <p:cNvSpPr>
            <a:spLocks noGrp="1"/>
          </p:cNvSpPr>
          <p:nvPr>
            <p:ph type="subTitle" idx="1"/>
          </p:nvPr>
        </p:nvSpPr>
        <p:spPr>
          <a:xfrm>
            <a:off x="1991544" y="3717032"/>
            <a:ext cx="8136904" cy="2664295"/>
          </a:xfrm>
        </p:spPr>
        <p:txBody>
          <a:bodyPr>
            <a:normAutofit fontScale="97500"/>
          </a:bodyPr>
          <a:lstStyle/>
          <a:p>
            <a:pPr>
              <a:lnSpc>
                <a:spcPct val="250000"/>
              </a:lnSpc>
              <a:spcBef>
                <a:spcPts val="0"/>
              </a:spcBef>
            </a:pPr>
            <a:r>
              <a:rPr lang="zh-CN" altLang="en-US" sz="5400" b="1" dirty="0"/>
              <a:t>士師記</a:t>
            </a:r>
            <a:r>
              <a:rPr lang="en-US" altLang="zh-CN" sz="5400" b="1" dirty="0"/>
              <a:t>17:1-6</a:t>
            </a:r>
            <a:endParaRPr lang="zh-CN" altLang="en-US" sz="5400" b="1" dirty="0"/>
          </a:p>
        </p:txBody>
      </p:sp>
      <p:sp>
        <p:nvSpPr>
          <p:cNvPr id="4" name="文本框 3">
            <a:extLst>
              <a:ext uri="{FF2B5EF4-FFF2-40B4-BE49-F238E27FC236}">
                <a16:creationId xmlns:a16="http://schemas.microsoft.com/office/drawing/2014/main" id="{D47BA07C-E139-10C7-2D20-C4892D052723}"/>
              </a:ext>
            </a:extLst>
          </p:cNvPr>
          <p:cNvSpPr txBox="1"/>
          <p:nvPr/>
        </p:nvSpPr>
        <p:spPr>
          <a:xfrm>
            <a:off x="191344" y="445346"/>
            <a:ext cx="3416320" cy="523220"/>
          </a:xfrm>
          <a:prstGeom prst="rect">
            <a:avLst/>
          </a:prstGeom>
          <a:noFill/>
        </p:spPr>
        <p:txBody>
          <a:bodyPr wrap="none" rtlCol="0">
            <a:spAutoFit/>
          </a:bodyPr>
          <a:lstStyle/>
          <a:p>
            <a:r>
              <a:rPr kumimoji="1" lang="zh-CN" altLang="en-US" sz="2800" i="1" dirty="0"/>
              <a:t>「家庭月」講道信息</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57977"/>
            <a:ext cx="7776000" cy="1143000"/>
          </a:xfrm>
        </p:spPr>
        <p:txBody>
          <a:bodyPr>
            <a:normAutofit/>
          </a:bodyPr>
          <a:lstStyle/>
          <a:p>
            <a:r>
              <a:rPr lang="zh-CN" altLang="en-US" sz="5400" b="1" dirty="0">
                <a:solidFill>
                  <a:srgbClr val="FFFF00"/>
                </a:solidFill>
                <a:latin typeface="微软雅黑" charset="-122"/>
                <a:ea typeface="微软雅黑" charset="-122"/>
                <a:cs typeface="微软雅黑" charset="-122"/>
              </a:rPr>
              <a:t>一個嚴重的隱患</a:t>
            </a:r>
          </a:p>
        </p:txBody>
      </p:sp>
      <p:sp>
        <p:nvSpPr>
          <p:cNvPr id="3" name="内容占位符 2"/>
          <p:cNvSpPr>
            <a:spLocks noGrp="1"/>
          </p:cNvSpPr>
          <p:nvPr>
            <p:ph idx="1"/>
          </p:nvPr>
        </p:nvSpPr>
        <p:spPr>
          <a:xfrm>
            <a:off x="0" y="1167866"/>
            <a:ext cx="12192000" cy="5690133"/>
          </a:xfrm>
          <a:noFill/>
          <a:ln>
            <a:noFill/>
          </a:ln>
        </p:spPr>
        <p:style>
          <a:lnRef idx="0">
            <a:scrgbClr r="0" g="0" b="0"/>
          </a:lnRef>
          <a:fillRef idx="0">
            <a:scrgbClr r="0" g="0" b="0"/>
          </a:fillRef>
          <a:effectRef idx="0">
            <a:scrgbClr r="0" g="0" b="0"/>
          </a:effectRef>
          <a:fontRef idx="minor">
            <a:schemeClr val="dk1"/>
          </a:fontRef>
        </p:style>
        <p:txBody>
          <a:bodyPr>
            <a:noAutofit/>
          </a:bodyPr>
          <a:lstStyle/>
          <a:p>
            <a:pPr>
              <a:lnSpc>
                <a:spcPct val="150000"/>
              </a:lnSpc>
            </a:pPr>
            <a:r>
              <a:rPr lang="zh-CN" altLang="zh-CN" dirty="0">
                <a:solidFill>
                  <a:schemeClr val="tx1"/>
                </a:solidFill>
                <a:latin typeface="微软雅黑" charset="-122"/>
                <a:ea typeface="微软雅黑" charset="-122"/>
                <a:cs typeface="微软雅黑" charset="-122"/>
              </a:rPr>
              <a:t>米迦主動承認</a:t>
            </a:r>
            <a:r>
              <a:rPr lang="zh-CN" altLang="en-US" dirty="0">
                <a:solidFill>
                  <a:schemeClr val="tx1"/>
                </a:solidFill>
                <a:latin typeface="微软雅黑" charset="-122"/>
                <a:ea typeface="微软雅黑" charset="-122"/>
                <a:cs typeface="微软雅黑" charset="-122"/>
              </a:rPr>
              <a:t>錯誤，母親</a:t>
            </a:r>
            <a:r>
              <a:rPr lang="zh-CN" altLang="zh-CN" dirty="0">
                <a:solidFill>
                  <a:schemeClr val="tx1"/>
                </a:solidFill>
                <a:latin typeface="微软雅黑" charset="-122"/>
                <a:ea typeface="微软雅黑" charset="-122"/>
                <a:cs typeface="微软雅黑" charset="-122"/>
              </a:rPr>
              <a:t>立刻改變語氣和態度</a:t>
            </a:r>
            <a:r>
              <a:rPr lang="zh-CN" altLang="en-US" dirty="0">
                <a:solidFill>
                  <a:schemeClr val="tx1"/>
                </a:solidFill>
                <a:latin typeface="微软雅黑" charset="-122"/>
                <a:ea typeface="微软雅黑" charset="-122"/>
                <a:cs typeface="微软雅黑" charset="-122"/>
              </a:rPr>
              <a:t>：</a:t>
            </a:r>
            <a:r>
              <a:rPr lang="zh-CN" altLang="en-US" b="1" dirty="0">
                <a:solidFill>
                  <a:srgbClr val="FF0000"/>
                </a:solidFill>
                <a:highlight>
                  <a:srgbClr val="FFFF00"/>
                </a:highlight>
                <a:latin typeface="微软雅黑" charset="-122"/>
                <a:ea typeface="微软雅黑" charset="-122"/>
                <a:cs typeface="微软雅黑" charset="-122"/>
              </a:rPr>
              <a:t>「</a:t>
            </a:r>
            <a:r>
              <a:rPr lang="zh-CN" altLang="zh-CN" b="1" dirty="0">
                <a:solidFill>
                  <a:srgbClr val="FF0000"/>
                </a:solidFill>
                <a:highlight>
                  <a:srgbClr val="FFFF00"/>
                </a:highlight>
                <a:latin typeface="微软雅黑" charset="-122"/>
                <a:ea typeface="微软雅黑" charset="-122"/>
                <a:cs typeface="微软雅黑" charset="-122"/>
              </a:rPr>
              <a:t>我兒啊，願耶和華賜福與你</a:t>
            </a:r>
            <a:r>
              <a:rPr lang="zh-CN" altLang="en-US" b="1" dirty="0">
                <a:solidFill>
                  <a:srgbClr val="FF0000"/>
                </a:solidFill>
                <a:highlight>
                  <a:srgbClr val="FFFF00"/>
                </a:highlight>
                <a:latin typeface="微软雅黑" charset="-122"/>
                <a:ea typeface="微软雅黑" charset="-122"/>
                <a:cs typeface="微软雅黑" charset="-122"/>
              </a:rPr>
              <a:t>」</a:t>
            </a:r>
            <a:r>
              <a:rPr lang="zh-CN" altLang="zh-CN" dirty="0">
                <a:solidFill>
                  <a:schemeClr val="tx1"/>
                </a:solidFill>
                <a:latin typeface="微软雅黑" charset="-122"/>
                <a:ea typeface="微软雅黑" charset="-122"/>
                <a:cs typeface="微软雅黑" charset="-122"/>
              </a:rPr>
              <a:t>。</a:t>
            </a:r>
            <a:r>
              <a:rPr lang="zh-CN" altLang="en-US" dirty="0">
                <a:solidFill>
                  <a:schemeClr val="tx1"/>
                </a:solidFill>
                <a:latin typeface="微软雅黑" charset="-122"/>
                <a:ea typeface="微软雅黑" charset="-122"/>
                <a:cs typeface="微软雅黑" charset="-122"/>
              </a:rPr>
              <a:t> </a:t>
            </a:r>
            <a:r>
              <a:rPr lang="zh-CN" altLang="zh-CN" b="1" dirty="0">
                <a:solidFill>
                  <a:schemeClr val="tx1"/>
                </a:solidFill>
                <a:latin typeface="微软雅黑" charset="-122"/>
                <a:ea typeface="微软雅黑" charset="-122"/>
                <a:cs typeface="微软雅黑" charset="-122"/>
              </a:rPr>
              <a:t>“賜福”</a:t>
            </a:r>
            <a:r>
              <a:rPr lang="zh-CN" altLang="en-US" dirty="0">
                <a:solidFill>
                  <a:schemeClr val="tx1"/>
                </a:solidFill>
                <a:latin typeface="微软雅黑" charset="-122"/>
                <a:ea typeface="微软雅黑" charset="-122"/>
                <a:cs typeface="微软雅黑" charset="-122"/>
              </a:rPr>
              <a:t> 是最先由神使用的動詞，表示他厚待</a:t>
            </a:r>
            <a:r>
              <a:rPr lang="zh-CN" altLang="zh-CN" dirty="0">
                <a:solidFill>
                  <a:schemeClr val="tx1"/>
                </a:solidFill>
                <a:latin typeface="微软雅黑" charset="-122"/>
                <a:ea typeface="微软雅黑" charset="-122"/>
                <a:cs typeface="微软雅黑" charset="-122"/>
              </a:rPr>
              <a:t>人類</a:t>
            </a:r>
            <a:r>
              <a:rPr lang="zh-CN" altLang="en-US" dirty="0">
                <a:solidFill>
                  <a:schemeClr val="tx1"/>
                </a:solidFill>
                <a:latin typeface="微软雅黑" charset="-122"/>
                <a:ea typeface="微软雅黑" charset="-122"/>
                <a:cs typeface="微软雅黑" charset="-122"/>
              </a:rPr>
              <a:t>與一切受造物（</a:t>
            </a:r>
            <a:r>
              <a:rPr lang="zh-CN" altLang="zh-CN" dirty="0">
                <a:solidFill>
                  <a:schemeClr val="tx1"/>
                </a:solidFill>
                <a:latin typeface="微软雅黑" charset="-122"/>
                <a:ea typeface="微软雅黑" charset="-122"/>
                <a:cs typeface="微软雅黑" charset="-122"/>
              </a:rPr>
              <a:t>創</a:t>
            </a:r>
            <a:r>
              <a:rPr lang="en-US" altLang="zh-CN" dirty="0">
                <a:solidFill>
                  <a:schemeClr val="tx1"/>
                </a:solidFill>
                <a:latin typeface="微软雅黑" charset="-122"/>
                <a:ea typeface="微软雅黑" charset="-122"/>
                <a:cs typeface="微软雅黑" charset="-122"/>
              </a:rPr>
              <a:t>1:22</a:t>
            </a:r>
            <a:r>
              <a:rPr lang="zh-CN" altLang="zh-CN" dirty="0">
                <a:solidFill>
                  <a:schemeClr val="tx1"/>
                </a:solidFill>
                <a:latin typeface="微软雅黑" charset="-122"/>
                <a:ea typeface="微软雅黑" charset="-122"/>
                <a:cs typeface="微软雅黑" charset="-122"/>
              </a:rPr>
              <a:t>、</a:t>
            </a:r>
            <a:r>
              <a:rPr lang="en-US" altLang="zh-CN" dirty="0">
                <a:solidFill>
                  <a:schemeClr val="tx1"/>
                </a:solidFill>
                <a:latin typeface="微软雅黑" charset="-122"/>
                <a:ea typeface="微软雅黑" charset="-122"/>
                <a:cs typeface="微软雅黑" charset="-122"/>
              </a:rPr>
              <a:t>28</a:t>
            </a:r>
            <a:r>
              <a:rPr lang="zh-CN" altLang="zh-CN" dirty="0">
                <a:solidFill>
                  <a:schemeClr val="tx1"/>
                </a:solidFill>
                <a:latin typeface="微软雅黑" charset="-122"/>
                <a:ea typeface="微软雅黑" charset="-122"/>
                <a:cs typeface="微软雅黑" charset="-122"/>
              </a:rPr>
              <a:t>節</a:t>
            </a:r>
            <a:r>
              <a:rPr lang="zh-CN" altLang="en-US" dirty="0">
                <a:solidFill>
                  <a:schemeClr val="tx1"/>
                </a:solidFill>
                <a:latin typeface="微软雅黑" charset="-122"/>
                <a:ea typeface="微软雅黑" charset="-122"/>
                <a:cs typeface="微软雅黑" charset="-122"/>
              </a:rPr>
              <a:t>）</a:t>
            </a:r>
            <a:r>
              <a:rPr lang="zh-CN" altLang="zh-CN" dirty="0">
                <a:solidFill>
                  <a:schemeClr val="tx1"/>
                </a:solidFill>
                <a:latin typeface="微软雅黑" charset="-122"/>
                <a:ea typeface="微软雅黑" charset="-122"/>
                <a:cs typeface="微软雅黑" charset="-122"/>
              </a:rPr>
              <a:t>。</a:t>
            </a:r>
            <a:endParaRPr lang="en-US" altLang="zh-CN" dirty="0">
              <a:solidFill>
                <a:schemeClr val="tx1"/>
              </a:solidFill>
              <a:latin typeface="微软雅黑" charset="-122"/>
              <a:ea typeface="微软雅黑" charset="-122"/>
              <a:cs typeface="微软雅黑" charset="-122"/>
            </a:endParaRPr>
          </a:p>
          <a:p>
            <a:pPr>
              <a:lnSpc>
                <a:spcPct val="150000"/>
              </a:lnSpc>
            </a:pPr>
            <a:r>
              <a:rPr lang="zh-CN" altLang="en-US" dirty="0">
                <a:solidFill>
                  <a:schemeClr val="tx1"/>
                </a:solidFill>
                <a:latin typeface="微软雅黑" charset="-122"/>
                <a:ea typeface="微软雅黑" charset="-122"/>
                <a:cs typeface="微软雅黑" charset="-122"/>
              </a:rPr>
              <a:t>母親濫用了神聖的詞彙：「以錯爲對，以禍爲福」</a:t>
            </a:r>
            <a:endParaRPr lang="en-US" altLang="zh-CN" dirty="0">
              <a:solidFill>
                <a:schemeClr val="tx1"/>
              </a:solidFill>
              <a:latin typeface="微软雅黑" charset="-122"/>
              <a:ea typeface="微软雅黑" charset="-122"/>
              <a:cs typeface="微软雅黑" charset="-122"/>
            </a:endParaRPr>
          </a:p>
          <a:p>
            <a:pPr>
              <a:lnSpc>
                <a:spcPct val="150000"/>
              </a:lnSpc>
            </a:pPr>
            <a:r>
              <a:rPr lang="zh-CN" altLang="en-US" dirty="0">
                <a:solidFill>
                  <a:schemeClr val="tx1"/>
                </a:solidFill>
                <a:latin typeface="微软雅黑" charset="-122"/>
                <a:ea typeface="微软雅黑" charset="-122"/>
                <a:cs typeface="微软雅黑" charset="-122"/>
              </a:rPr>
              <a:t>按常理來說，母親</a:t>
            </a:r>
            <a:r>
              <a:rPr lang="zh-TW" altLang="zh-CN" dirty="0">
                <a:solidFill>
                  <a:schemeClr val="tx1"/>
                </a:solidFill>
                <a:latin typeface="微软雅黑" charset="-122"/>
                <a:ea typeface="微软雅黑" charset="-122"/>
                <a:cs typeface="微软雅黑" charset="-122"/>
              </a:rPr>
              <a:t>應</a:t>
            </a:r>
            <a:r>
              <a:rPr lang="zh-CN" altLang="en-US" dirty="0">
                <a:solidFill>
                  <a:schemeClr val="tx1"/>
                </a:solidFill>
                <a:latin typeface="微软雅黑" charset="-122"/>
                <a:ea typeface="微软雅黑" charset="-122"/>
                <a:cs typeface="微软雅黑" charset="-122"/>
              </a:rPr>
              <a:t>抓住絕佳機會</a:t>
            </a:r>
            <a:r>
              <a:rPr lang="zh-TW" altLang="zh-CN" dirty="0">
                <a:solidFill>
                  <a:schemeClr val="tx1"/>
                </a:solidFill>
                <a:latin typeface="微软雅黑" charset="-122"/>
                <a:ea typeface="微软雅黑" charset="-122"/>
                <a:cs typeface="微软雅黑" charset="-122"/>
              </a:rPr>
              <a:t>教</a:t>
            </a:r>
            <a:r>
              <a:rPr lang="zh-CN" altLang="en-US" dirty="0">
                <a:solidFill>
                  <a:schemeClr val="tx1"/>
                </a:solidFill>
                <a:latin typeface="微软雅黑" charset="-122"/>
                <a:ea typeface="微软雅黑" charset="-122"/>
                <a:cs typeface="微软雅黑" charset="-122"/>
              </a:rPr>
              <a:t>育兒子，然而卻從未教育、勸說或管教</a:t>
            </a:r>
            <a:r>
              <a:rPr lang="zh-TW" altLang="zh-CN" dirty="0">
                <a:solidFill>
                  <a:schemeClr val="tx1"/>
                </a:solidFill>
                <a:latin typeface="微软雅黑" charset="-122"/>
                <a:ea typeface="微软雅黑" charset="-122"/>
                <a:cs typeface="微软雅黑" charset="-122"/>
              </a:rPr>
              <a:t>，反倒是祝福</a:t>
            </a:r>
            <a:r>
              <a:rPr lang="zh-CN" altLang="en-US" dirty="0">
                <a:solidFill>
                  <a:schemeClr val="tx1"/>
                </a:solidFill>
                <a:latin typeface="微软雅黑" charset="-122"/>
                <a:ea typeface="微软雅黑" charset="-122"/>
                <a:cs typeface="微软雅黑" charset="-122"/>
              </a:rPr>
              <a:t>（「掩蓋詛咒的尷尬」），這不是正義 </a:t>
            </a:r>
            <a:r>
              <a:rPr lang="en-US" altLang="zh-CN" dirty="0">
                <a:solidFill>
                  <a:schemeClr val="tx1"/>
                </a:solidFill>
                <a:latin typeface="微软雅黑" charset="-122"/>
                <a:ea typeface="微软雅黑" charset="-122"/>
                <a:cs typeface="微软雅黑" charset="-122"/>
              </a:rPr>
              <a:t>Justice</a:t>
            </a:r>
            <a:r>
              <a:rPr lang="zh-CN" altLang="en-US" dirty="0">
                <a:solidFill>
                  <a:schemeClr val="tx1"/>
                </a:solidFill>
                <a:latin typeface="微软雅黑" charset="-122"/>
                <a:ea typeface="微软雅黑" charset="-122"/>
                <a:cs typeface="微软雅黑" charset="-122"/>
              </a:rPr>
              <a:t>，是對</a:t>
            </a:r>
            <a:r>
              <a:rPr lang="zh-CN" altLang="en-US" b="1" dirty="0">
                <a:solidFill>
                  <a:srgbClr val="FFFF00"/>
                </a:solidFill>
                <a:latin typeface="微软雅黑" charset="-122"/>
                <a:ea typeface="微软雅黑" charset="-122"/>
                <a:cs typeface="微软雅黑" charset="-122"/>
              </a:rPr>
              <a:t>罪的放縱與妥協</a:t>
            </a:r>
            <a:r>
              <a:rPr lang="zh-CN" altLang="en-US" dirty="0">
                <a:solidFill>
                  <a:schemeClr val="tx1"/>
                </a:solidFill>
                <a:latin typeface="微软雅黑" charset="-122"/>
                <a:ea typeface="微软雅黑" charset="-122"/>
                <a:cs typeface="微软雅黑" charset="-122"/>
              </a:rPr>
              <a:t>，留下了嚴重的隱患。</a:t>
            </a:r>
            <a:endParaRPr lang="zh-CN" altLang="zh-CN" sz="3600" dirty="0">
              <a:solidFill>
                <a:schemeClr val="tx1"/>
              </a:solidFill>
              <a:latin typeface="微软雅黑" charset="-122"/>
              <a:ea typeface="微软雅黑" charset="-122"/>
              <a:cs typeface="微软雅黑"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675456"/>
            <a:ext cx="7776000" cy="72008"/>
          </a:xfrm>
        </p:spPr>
        <p:txBody>
          <a:bodyPr>
            <a:normAutofit fontScale="90000"/>
          </a:bodyPr>
          <a:lstStyle/>
          <a:p>
            <a:endParaRPr lang="zh-CN" altLang="en-US" dirty="0"/>
          </a:p>
        </p:txBody>
      </p:sp>
      <p:sp>
        <p:nvSpPr>
          <p:cNvPr id="3" name="内容占位符 2"/>
          <p:cNvSpPr>
            <a:spLocks noGrp="1"/>
          </p:cNvSpPr>
          <p:nvPr>
            <p:ph idx="1"/>
          </p:nvPr>
        </p:nvSpPr>
        <p:spPr>
          <a:xfrm>
            <a:off x="0" y="1340768"/>
            <a:ext cx="7583488" cy="5517232"/>
          </a:xfrm>
        </p:spPr>
        <p:style>
          <a:lnRef idx="2">
            <a:schemeClr val="dk1">
              <a:shade val="50000"/>
            </a:schemeClr>
          </a:lnRef>
          <a:fillRef idx="1">
            <a:schemeClr val="dk1"/>
          </a:fillRef>
          <a:effectRef idx="0">
            <a:schemeClr val="dk1"/>
          </a:effectRef>
          <a:fontRef idx="minor">
            <a:schemeClr val="lt1"/>
          </a:fontRef>
        </p:style>
        <p:txBody>
          <a:bodyPr>
            <a:noAutofit/>
          </a:bodyPr>
          <a:lstStyle/>
          <a:p>
            <a:pPr marL="0" indent="0" algn="ctr">
              <a:lnSpc>
                <a:spcPct val="150000"/>
              </a:lnSpc>
              <a:buNone/>
            </a:pPr>
            <a:r>
              <a:rPr lang="zh-CN" altLang="en-US" sz="4000" b="1" dirty="0">
                <a:solidFill>
                  <a:srgbClr val="FFFF00"/>
                </a:solidFill>
                <a:latin typeface="微软雅黑" charset="-122"/>
                <a:ea typeface="微软雅黑" charset="-122"/>
              </a:rPr>
              <a:t>家長是神權委託者，是非對錯正邪的「正義觀」要教導子女。</a:t>
            </a:r>
            <a:endParaRPr kumimoji="1" lang="zh-CN" altLang="en-US" sz="4000" dirty="0"/>
          </a:p>
          <a:p>
            <a:pPr marL="0" indent="0" algn="ctr">
              <a:lnSpc>
                <a:spcPct val="150000"/>
              </a:lnSpc>
              <a:buNone/>
            </a:pPr>
            <a:r>
              <a:rPr lang="zh-CN" altLang="en-US" sz="3600" b="1" dirty="0">
                <a:latin typeface="微软雅黑" charset="-122"/>
                <a:ea typeface="微软雅黑" charset="-122"/>
              </a:rPr>
              <a:t>豈能混淆是非對錯，罔顧美醜善惡？</a:t>
            </a:r>
            <a:endParaRPr lang="en-US" altLang="zh-CN" sz="3600" b="1" dirty="0">
              <a:latin typeface="微软雅黑" charset="-122"/>
              <a:ea typeface="微软雅黑" charset="-122"/>
            </a:endParaRPr>
          </a:p>
          <a:p>
            <a:pPr marL="0" indent="0">
              <a:lnSpc>
                <a:spcPct val="150000"/>
              </a:lnSpc>
              <a:buNone/>
            </a:pPr>
            <a:r>
              <a:rPr lang="zh-CN" altLang="en-US" b="1" dirty="0">
                <a:latin typeface="微软雅黑" charset="-122"/>
                <a:ea typeface="微软雅黑" charset="-122"/>
              </a:rPr>
              <a:t>擁有「正義觀」的父母</a:t>
            </a:r>
            <a:r>
              <a:rPr lang="zh-CN" altLang="zh-CN" b="1" dirty="0">
                <a:latin typeface="微软雅黑" charset="-122"/>
                <a:ea typeface="微软雅黑" charset="-122"/>
              </a:rPr>
              <a:t>應該教導</a:t>
            </a:r>
            <a:r>
              <a:rPr lang="zh-CN" altLang="en-US" b="1" dirty="0">
                <a:latin typeface="微软雅黑" charset="-122"/>
                <a:ea typeface="微软雅黑" charset="-122"/>
              </a:rPr>
              <a:t>子女：</a:t>
            </a:r>
            <a:r>
              <a:rPr lang="zh-CN" altLang="zh-CN" b="1" dirty="0">
                <a:latin typeface="微软雅黑" charset="-122"/>
                <a:ea typeface="微软雅黑" charset="-122"/>
              </a:rPr>
              <a:t>對就是對，錯就是錯</a:t>
            </a:r>
            <a:r>
              <a:rPr lang="zh-CN" altLang="en-US" b="1" dirty="0">
                <a:latin typeface="微软雅黑" charset="-122"/>
                <a:ea typeface="微软雅黑" charset="-122"/>
              </a:rPr>
              <a:t>，因神絕不以無罪爲有罪，以有罪爲無罪。</a:t>
            </a:r>
            <a:endParaRPr lang="zh-CN" altLang="en-US" sz="2800" dirty="0"/>
          </a:p>
        </p:txBody>
      </p:sp>
      <p:sp>
        <p:nvSpPr>
          <p:cNvPr id="4" name="矩形 3"/>
          <p:cNvSpPr/>
          <p:nvPr/>
        </p:nvSpPr>
        <p:spPr>
          <a:xfrm>
            <a:off x="7896200" y="131620"/>
            <a:ext cx="4295800" cy="67263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25000"/>
              </a:lnSpc>
            </a:pPr>
            <a:r>
              <a:rPr lang="zh-CN" altLang="zh-CN" sz="3200" b="1" dirty="0">
                <a:latin typeface="微软雅黑" charset="-122"/>
                <a:ea typeface="微软雅黑" charset="-122"/>
              </a:rPr>
              <a:t>父母</a:t>
            </a:r>
            <a:r>
              <a:rPr lang="zh-CN" altLang="en-US" sz="3200" b="1" dirty="0">
                <a:latin typeface="微软雅黑" charset="-122"/>
                <a:ea typeface="微软雅黑" charset="-122"/>
              </a:rPr>
              <a:t>按真理標準教導</a:t>
            </a:r>
            <a:r>
              <a:rPr lang="zh-CN" altLang="zh-CN" sz="3200" b="1" dirty="0">
                <a:latin typeface="微软雅黑" charset="-122"/>
                <a:ea typeface="微软雅黑" charset="-122"/>
              </a:rPr>
              <a:t>兒女，</a:t>
            </a:r>
            <a:r>
              <a:rPr lang="zh-CN" altLang="en-US" sz="3200" b="1" dirty="0">
                <a:latin typeface="微软雅黑" charset="-122"/>
                <a:ea typeface="微软雅黑" charset="-122"/>
              </a:rPr>
              <a:t>有聖經明文的要求。</a:t>
            </a:r>
            <a:endParaRPr lang="en-US" altLang="zh-CN" sz="3200" b="1" dirty="0">
              <a:latin typeface="微软雅黑" charset="-122"/>
              <a:ea typeface="微软雅黑" charset="-122"/>
            </a:endParaRPr>
          </a:p>
          <a:p>
            <a:pPr>
              <a:lnSpc>
                <a:spcPct val="125000"/>
              </a:lnSpc>
            </a:pPr>
            <a:r>
              <a:rPr lang="zh-CN" altLang="en-US" sz="3200" b="1" dirty="0">
                <a:solidFill>
                  <a:srgbClr val="FF0000"/>
                </a:solidFill>
                <a:highlight>
                  <a:srgbClr val="FFFF00"/>
                </a:highlight>
                <a:latin typeface="微软雅黑" charset="-122"/>
                <a:ea typeface="微软雅黑" charset="-122"/>
              </a:rPr>
              <a:t>「</a:t>
            </a:r>
            <a:r>
              <a:rPr lang="zh-CN" altLang="zh-CN" sz="3200" b="1" dirty="0">
                <a:solidFill>
                  <a:srgbClr val="FF0000"/>
                </a:solidFill>
                <a:highlight>
                  <a:srgbClr val="FFFF00"/>
                </a:highlight>
                <a:latin typeface="微软雅黑" charset="-122"/>
                <a:ea typeface="微软雅黑" charset="-122"/>
              </a:rPr>
              <a:t>教養孩童，使他走當行的道，就是到老他也不偏離</a:t>
            </a:r>
            <a:r>
              <a:rPr lang="zh-CN" altLang="en-US" sz="3200" b="1" dirty="0">
                <a:solidFill>
                  <a:srgbClr val="FF0000"/>
                </a:solidFill>
                <a:highlight>
                  <a:srgbClr val="FFFF00"/>
                </a:highlight>
                <a:latin typeface="微软雅黑" charset="-122"/>
                <a:ea typeface="微软雅黑" charset="-122"/>
              </a:rPr>
              <a:t>」</a:t>
            </a:r>
            <a:r>
              <a:rPr lang="zh-CN" altLang="zh-CN" sz="3200" b="1" dirty="0">
                <a:solidFill>
                  <a:srgbClr val="FF0000"/>
                </a:solidFill>
                <a:highlight>
                  <a:srgbClr val="FFFF00"/>
                </a:highlight>
                <a:latin typeface="微软雅黑" charset="-122"/>
                <a:ea typeface="微软雅黑" charset="-122"/>
              </a:rPr>
              <a:t>。</a:t>
            </a:r>
            <a:r>
              <a:rPr lang="zh-CN" altLang="en-US" sz="3200" b="1" dirty="0">
                <a:solidFill>
                  <a:srgbClr val="FF0000"/>
                </a:solidFill>
                <a:highlight>
                  <a:srgbClr val="FFFF00"/>
                </a:highlight>
                <a:latin typeface="微软雅黑" charset="-122"/>
                <a:ea typeface="微软雅黑" charset="-122"/>
              </a:rPr>
              <a:t>（</a:t>
            </a:r>
            <a:r>
              <a:rPr lang="zh-CN" altLang="zh-CN" sz="3200" b="1" dirty="0">
                <a:solidFill>
                  <a:srgbClr val="FF0000"/>
                </a:solidFill>
                <a:highlight>
                  <a:srgbClr val="FFFF00"/>
                </a:highlight>
                <a:latin typeface="微软雅黑" charset="-122"/>
                <a:ea typeface="微软雅黑" charset="-122"/>
              </a:rPr>
              <a:t>箴</a:t>
            </a:r>
            <a:r>
              <a:rPr lang="en-US" altLang="zh-CN" sz="3200" b="1" dirty="0">
                <a:solidFill>
                  <a:srgbClr val="FF0000"/>
                </a:solidFill>
                <a:highlight>
                  <a:srgbClr val="FFFF00"/>
                </a:highlight>
                <a:latin typeface="微软雅黑" charset="-122"/>
                <a:ea typeface="微软雅黑" charset="-122"/>
              </a:rPr>
              <a:t>22:6</a:t>
            </a:r>
            <a:r>
              <a:rPr lang="zh-CN" altLang="en-US" sz="3200" b="1" dirty="0">
                <a:solidFill>
                  <a:srgbClr val="FF0000"/>
                </a:solidFill>
                <a:highlight>
                  <a:srgbClr val="FFFF00"/>
                </a:highlight>
                <a:latin typeface="微软雅黑" charset="-122"/>
                <a:ea typeface="微软雅黑" charset="-122"/>
              </a:rPr>
              <a:t>）</a:t>
            </a:r>
            <a:endParaRPr lang="en-US" altLang="zh-CN" sz="3200" b="1" dirty="0">
              <a:solidFill>
                <a:srgbClr val="FF0000"/>
              </a:solidFill>
              <a:highlight>
                <a:srgbClr val="FFFF00"/>
              </a:highlight>
              <a:latin typeface="微软雅黑" charset="-122"/>
              <a:ea typeface="微软雅黑" charset="-122"/>
            </a:endParaRPr>
          </a:p>
          <a:p>
            <a:pPr>
              <a:lnSpc>
                <a:spcPct val="150000"/>
              </a:lnSpc>
            </a:pPr>
            <a:r>
              <a:rPr lang="zh-CN" altLang="en-US" sz="3200" b="1" dirty="0">
                <a:solidFill>
                  <a:srgbClr val="FFFF00"/>
                </a:solidFill>
                <a:highlight>
                  <a:srgbClr val="0000FF"/>
                </a:highlight>
                <a:latin typeface="微软雅黑" charset="-122"/>
                <a:ea typeface="微软雅黑" charset="-122"/>
              </a:rPr>
              <a:t>你們作父親的，不要惹兒女的氣，只要照著主的教訓和警戒養育他們。</a:t>
            </a:r>
            <a:r>
              <a:rPr lang="en-US" altLang="zh-CN" sz="3200" b="1" dirty="0">
                <a:solidFill>
                  <a:srgbClr val="FFFF00"/>
                </a:solidFill>
                <a:highlight>
                  <a:srgbClr val="0000FF"/>
                </a:highlight>
                <a:latin typeface="微软雅黑" charset="-122"/>
                <a:ea typeface="微软雅黑" charset="-122"/>
              </a:rPr>
              <a:t>(</a:t>
            </a:r>
            <a:r>
              <a:rPr lang="zh-CN" altLang="en-US" sz="3200" b="1" dirty="0">
                <a:solidFill>
                  <a:srgbClr val="FFFF00"/>
                </a:solidFill>
                <a:highlight>
                  <a:srgbClr val="0000FF"/>
                </a:highlight>
                <a:latin typeface="微软雅黑" charset="-122"/>
                <a:ea typeface="微软雅黑" charset="-122"/>
              </a:rPr>
              <a:t>弗 </a:t>
            </a:r>
            <a:r>
              <a:rPr lang="en-US" altLang="zh-CN" sz="3200" b="1" dirty="0">
                <a:solidFill>
                  <a:srgbClr val="FFFF00"/>
                </a:solidFill>
                <a:highlight>
                  <a:srgbClr val="0000FF"/>
                </a:highlight>
                <a:latin typeface="微软雅黑" charset="-122"/>
                <a:ea typeface="微软雅黑" charset="-122"/>
              </a:rPr>
              <a:t>6:4 )</a:t>
            </a:r>
          </a:p>
        </p:txBody>
      </p:sp>
      <p:sp>
        <p:nvSpPr>
          <p:cNvPr id="5" name="文本框 4"/>
          <p:cNvSpPr txBox="1"/>
          <p:nvPr/>
        </p:nvSpPr>
        <p:spPr>
          <a:xfrm>
            <a:off x="119336" y="131620"/>
            <a:ext cx="7464152" cy="830997"/>
          </a:xfrm>
          <a:prstGeom prst="rect">
            <a:avLst/>
          </a:prstGeom>
          <a:noFill/>
        </p:spPr>
        <p:txBody>
          <a:bodyPr wrap="square" rtlCol="0">
            <a:spAutoFit/>
          </a:bodyPr>
          <a:lstStyle/>
          <a:p>
            <a:pPr algn="ctr"/>
            <a:r>
              <a:rPr lang="zh-CN" altLang="en-US" sz="4800" b="1" dirty="0">
                <a:solidFill>
                  <a:srgbClr val="FFFF00"/>
                </a:solidFill>
                <a:latin typeface="微软雅黑" charset="-122"/>
                <a:ea typeface="微软雅黑" charset="-122"/>
              </a:rPr>
              <a:t>一個神聖的職責</a:t>
            </a:r>
            <a:endParaRPr kumimoji="1" lang="zh-CN" alt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heckerboard(across)">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6A943-8717-E62C-56DA-721BABE5A678}"/>
              </a:ext>
            </a:extLst>
          </p:cNvPr>
          <p:cNvSpPr>
            <a:spLocks noGrp="1"/>
          </p:cNvSpPr>
          <p:nvPr>
            <p:ph type="title"/>
          </p:nvPr>
        </p:nvSpPr>
        <p:spPr>
          <a:xfrm>
            <a:off x="912000" y="312793"/>
            <a:ext cx="10368000" cy="1143000"/>
          </a:xfrm>
        </p:spPr>
        <p:txBody>
          <a:bodyPr>
            <a:normAutofit fontScale="90000"/>
          </a:bodyPr>
          <a:lstStyle/>
          <a:p>
            <a:pPr algn="ctr"/>
            <a:r>
              <a:rPr kumimoji="1" lang="zh-CN" altLang="en-US" sz="6000" b="1" dirty="0">
                <a:solidFill>
                  <a:srgbClr val="FFFF00"/>
                </a:solidFill>
                <a:highlight>
                  <a:srgbClr val="0000FF"/>
                </a:highlight>
                <a:latin typeface="Times New Roman" panose="02020603050405020304" pitchFamily="18" charset="0"/>
                <a:ea typeface="Microsoft YaHei" panose="020B0503020204020204" pitchFamily="34" charset="-122"/>
                <a:cs typeface="Times New Roman" panose="02020603050405020304" pitchFamily="18" charset="0"/>
              </a:rPr>
              <a:t>颠倒黑白的</a:t>
            </a:r>
            <a:r>
              <a:rPr kumimoji="1" lang="zh-CN" altLang="en-US" sz="6000" b="1" dirty="0">
                <a:solidFill>
                  <a:srgbClr val="FFFF00"/>
                </a:solidFill>
                <a:highlight>
                  <a:srgbClr val="0000FF"/>
                </a:highlight>
                <a:latin typeface="Microsoft YaHei" panose="020B0503020204020204" pitchFamily="34" charset="-122"/>
                <a:ea typeface="Microsoft YaHei" panose="020B0503020204020204" pitchFamily="34" charset="-122"/>
              </a:rPr>
              <a:t>逻辑</a:t>
            </a:r>
            <a:r>
              <a:rPr kumimoji="1" lang="en-US" altLang="zh-CN" sz="6000" b="1" dirty="0">
                <a:solidFill>
                  <a:srgbClr val="FFFF00"/>
                </a:solidFill>
                <a:highlight>
                  <a:srgbClr val="0000FF"/>
                </a:highlight>
                <a:latin typeface="Microsoft YaHei" panose="020B0503020204020204" pitchFamily="34" charset="-122"/>
                <a:ea typeface="Microsoft YaHei" panose="020B0503020204020204" pitchFamily="34" charset="-122"/>
              </a:rPr>
              <a:t>&amp;</a:t>
            </a:r>
            <a:r>
              <a:rPr kumimoji="1" lang="zh-CN" altLang="en-US" sz="6000" b="1" dirty="0">
                <a:solidFill>
                  <a:srgbClr val="FFFF00"/>
                </a:solidFill>
                <a:highlight>
                  <a:srgbClr val="0000FF"/>
                </a:highlight>
                <a:latin typeface="Microsoft YaHei" panose="020B0503020204020204" pitchFamily="34" charset="-122"/>
                <a:ea typeface="Microsoft YaHei" panose="020B0503020204020204" pitchFamily="34" charset="-122"/>
              </a:rPr>
              <a:t>非正义的三观</a:t>
            </a:r>
          </a:p>
        </p:txBody>
      </p:sp>
      <p:sp>
        <p:nvSpPr>
          <p:cNvPr id="3" name="内容占位符 2">
            <a:extLst>
              <a:ext uri="{FF2B5EF4-FFF2-40B4-BE49-F238E27FC236}">
                <a16:creationId xmlns:a16="http://schemas.microsoft.com/office/drawing/2014/main" id="{DD331AA9-E680-A0BB-AA19-B75E30BFE100}"/>
              </a:ext>
            </a:extLst>
          </p:cNvPr>
          <p:cNvSpPr>
            <a:spLocks noGrp="1"/>
          </p:cNvSpPr>
          <p:nvPr>
            <p:ph sz="half" idx="1"/>
          </p:nvPr>
        </p:nvSpPr>
        <p:spPr>
          <a:xfrm>
            <a:off x="9342" y="2492896"/>
            <a:ext cx="5616624" cy="3816166"/>
          </a:xfrm>
        </p:spPr>
        <p:style>
          <a:lnRef idx="2">
            <a:schemeClr val="dk1"/>
          </a:lnRef>
          <a:fillRef idx="1">
            <a:schemeClr val="lt1"/>
          </a:fillRef>
          <a:effectRef idx="0">
            <a:schemeClr val="dk1"/>
          </a:effectRef>
          <a:fontRef idx="minor">
            <a:schemeClr val="dk1"/>
          </a:fontRef>
        </p:style>
        <p:txBody>
          <a:bodyPr>
            <a:normAutofit/>
          </a:bodyPr>
          <a:lstStyle/>
          <a:p>
            <a:pPr marL="0" indent="0">
              <a:lnSpc>
                <a:spcPct val="150000"/>
              </a:lnSpc>
              <a:spcBef>
                <a:spcPts val="0"/>
              </a:spcBef>
              <a:buNone/>
            </a:pPr>
            <a:r>
              <a:rPr kumimoji="1" lang="zh-CN" altLang="en-US" sz="3200" dirty="0">
                <a:latin typeface="Microsoft YaHei" panose="020B0503020204020204" pitchFamily="34" charset="-122"/>
                <a:ea typeface="Microsoft YaHei" panose="020B0503020204020204" pitchFamily="34" charset="-122"/>
              </a:rPr>
              <a:t>你跟他讲法律 ，他跟你谈政治 </a:t>
            </a:r>
            <a:endParaRPr kumimoji="1" lang="en-US" altLang="zh-CN" sz="3200" dirty="0">
              <a:latin typeface="Microsoft YaHei" panose="020B0503020204020204" pitchFamily="34" charset="-122"/>
              <a:ea typeface="Microsoft YaHei" panose="020B0503020204020204" pitchFamily="34" charset="-122"/>
            </a:endParaRPr>
          </a:p>
          <a:p>
            <a:pPr marL="0" indent="0">
              <a:lnSpc>
                <a:spcPct val="150000"/>
              </a:lnSpc>
              <a:spcBef>
                <a:spcPts val="0"/>
              </a:spcBef>
              <a:buNone/>
            </a:pPr>
            <a:r>
              <a:rPr kumimoji="1" lang="zh-CN" altLang="en-US" sz="3200" dirty="0">
                <a:latin typeface="Microsoft YaHei" panose="020B0503020204020204" pitchFamily="34" charset="-122"/>
                <a:ea typeface="Microsoft YaHei" panose="020B0503020204020204" pitchFamily="34" charset="-122"/>
              </a:rPr>
              <a:t>你跟他谈政治 ，他跟你讲民意 </a:t>
            </a:r>
            <a:endParaRPr kumimoji="1" lang="en-US" altLang="zh-CN" sz="3200" dirty="0">
              <a:latin typeface="Microsoft YaHei" panose="020B0503020204020204" pitchFamily="34" charset="-122"/>
              <a:ea typeface="Microsoft YaHei" panose="020B0503020204020204" pitchFamily="34" charset="-122"/>
            </a:endParaRPr>
          </a:p>
          <a:p>
            <a:pPr marL="0" indent="0">
              <a:lnSpc>
                <a:spcPct val="150000"/>
              </a:lnSpc>
              <a:spcBef>
                <a:spcPts val="0"/>
              </a:spcBef>
              <a:buNone/>
            </a:pPr>
            <a:r>
              <a:rPr kumimoji="1" lang="zh-CN" altLang="en-US" sz="3200" dirty="0">
                <a:latin typeface="Microsoft YaHei" panose="020B0503020204020204" pitchFamily="34" charset="-122"/>
                <a:ea typeface="Microsoft YaHei" panose="020B0503020204020204" pitchFamily="34" charset="-122"/>
              </a:rPr>
              <a:t>你跟他讲民意 ，他跟你耍流氓 </a:t>
            </a:r>
            <a:endParaRPr kumimoji="1" lang="en-US" altLang="zh-CN" sz="3200" dirty="0">
              <a:latin typeface="Microsoft YaHei" panose="020B0503020204020204" pitchFamily="34" charset="-122"/>
              <a:ea typeface="Microsoft YaHei" panose="020B0503020204020204" pitchFamily="34" charset="-122"/>
            </a:endParaRPr>
          </a:p>
          <a:p>
            <a:pPr marL="0" indent="0">
              <a:lnSpc>
                <a:spcPct val="150000"/>
              </a:lnSpc>
              <a:spcBef>
                <a:spcPts val="0"/>
              </a:spcBef>
              <a:buNone/>
            </a:pPr>
            <a:r>
              <a:rPr kumimoji="1" lang="zh-CN" altLang="en-US" sz="3200" dirty="0">
                <a:latin typeface="Microsoft YaHei" panose="020B0503020204020204" pitchFamily="34" charset="-122"/>
                <a:ea typeface="Microsoft YaHei" panose="020B0503020204020204" pitchFamily="34" charset="-122"/>
              </a:rPr>
              <a:t>你跟他耍流氓 ，他跟你讲法律</a:t>
            </a:r>
            <a:endParaRPr kumimoji="1" lang="en-US" altLang="zh-CN" sz="3200" dirty="0">
              <a:latin typeface="Microsoft YaHei" panose="020B0503020204020204" pitchFamily="34" charset="-122"/>
              <a:ea typeface="Microsoft YaHei" panose="020B0503020204020204" pitchFamily="34" charset="-122"/>
            </a:endParaRPr>
          </a:p>
          <a:p>
            <a:pPr marL="0" indent="0" algn="r">
              <a:lnSpc>
                <a:spcPct val="150000"/>
              </a:lnSpc>
              <a:spcBef>
                <a:spcPts val="0"/>
              </a:spcBef>
              <a:buNone/>
            </a:pPr>
            <a:r>
              <a:rPr kumimoji="1" lang="en-US" altLang="zh-CN" sz="3200" i="1" dirty="0">
                <a:latin typeface="KaiTi" panose="02010609060101010101" pitchFamily="49" charset="-122"/>
                <a:ea typeface="KaiTi" panose="02010609060101010101" pitchFamily="49" charset="-122"/>
                <a:cs typeface="Times New Roman" panose="02020603050405020304" pitchFamily="18" charset="0"/>
              </a:rPr>
              <a:t>——</a:t>
            </a:r>
            <a:r>
              <a:rPr kumimoji="1" lang="zh-CN" altLang="en-US" sz="3200" i="1" dirty="0">
                <a:latin typeface="KaiTi" panose="02010609060101010101" pitchFamily="49" charset="-122"/>
                <a:ea typeface="KaiTi" panose="02010609060101010101" pitchFamily="49" charset="-122"/>
                <a:cs typeface="Times New Roman" panose="02020603050405020304" pitchFamily="18" charset="0"/>
              </a:rPr>
              <a:t>郭德纲</a:t>
            </a:r>
            <a:endParaRPr kumimoji="1" lang="zh-CN" altLang="en-US" sz="2400" i="1" dirty="0">
              <a:latin typeface="KaiTi" panose="02010609060101010101" pitchFamily="49" charset="-122"/>
              <a:ea typeface="KaiTi" panose="02010609060101010101" pitchFamily="49" charset="-122"/>
              <a:cs typeface="Times New Roman" panose="02020603050405020304" pitchFamily="18" charset="0"/>
            </a:endParaRPr>
          </a:p>
        </p:txBody>
      </p:sp>
      <p:sp>
        <p:nvSpPr>
          <p:cNvPr id="4" name="内容占位符 3">
            <a:extLst>
              <a:ext uri="{FF2B5EF4-FFF2-40B4-BE49-F238E27FC236}">
                <a16:creationId xmlns:a16="http://schemas.microsoft.com/office/drawing/2014/main" id="{3C6F19CC-4BE0-1ABA-D698-D865A4964345}"/>
              </a:ext>
            </a:extLst>
          </p:cNvPr>
          <p:cNvSpPr>
            <a:spLocks noGrp="1"/>
          </p:cNvSpPr>
          <p:nvPr>
            <p:ph sz="half" idx="2"/>
          </p:nvPr>
        </p:nvSpPr>
        <p:spPr>
          <a:xfrm>
            <a:off x="5735960" y="1844824"/>
            <a:ext cx="6456040" cy="4738538"/>
          </a:xfrm>
        </p:spPr>
        <p:style>
          <a:lnRef idx="2">
            <a:schemeClr val="accent4"/>
          </a:lnRef>
          <a:fillRef idx="1">
            <a:schemeClr val="lt1"/>
          </a:fillRef>
          <a:effectRef idx="0">
            <a:schemeClr val="accent4"/>
          </a:effectRef>
          <a:fontRef idx="minor">
            <a:schemeClr val="dk1"/>
          </a:fontRef>
        </p:style>
        <p:txBody>
          <a:bodyPr>
            <a:noAutofit/>
          </a:bodyPr>
          <a:lstStyle/>
          <a:p>
            <a:pPr marL="0" indent="0">
              <a:lnSpc>
                <a:spcPct val="150000"/>
              </a:lnSpc>
              <a:buNone/>
            </a:pPr>
            <a:r>
              <a:rPr lang="zh-CN" altLang="en-US" sz="3200" b="1" dirty="0">
                <a:latin typeface="Microsoft YaHei" panose="020B0503020204020204" pitchFamily="34" charset="-122"/>
                <a:ea typeface="Microsoft YaHei" panose="020B0503020204020204" pitchFamily="34" charset="-122"/>
              </a:rPr>
              <a:t>你敬畏天理，他崇拜权威，这是世界观不同</a:t>
            </a:r>
            <a:r>
              <a:rPr lang="en-US" altLang="zh-CN" sz="3200" b="1" dirty="0">
                <a:latin typeface="Microsoft YaHei" panose="020B0503020204020204" pitchFamily="34" charset="-122"/>
                <a:ea typeface="Microsoft YaHei" panose="020B0503020204020204" pitchFamily="34" charset="-122"/>
              </a:rPr>
              <a:t>; </a:t>
            </a:r>
            <a:r>
              <a:rPr lang="zh-CN" altLang="en-US" sz="3200" b="1" dirty="0">
                <a:latin typeface="Microsoft YaHei" panose="020B0503020204020204" pitchFamily="34" charset="-122"/>
                <a:ea typeface="Microsoft YaHei" panose="020B0503020204020204" pitchFamily="34" charset="-122"/>
              </a:rPr>
              <a:t>你站在良知一边，他站在赢者一边，这是价值观不同</a:t>
            </a:r>
            <a:r>
              <a:rPr lang="en-US" altLang="zh-CN" sz="3200" b="1" dirty="0">
                <a:latin typeface="Microsoft YaHei" panose="020B0503020204020204" pitchFamily="34" charset="-122"/>
                <a:ea typeface="Microsoft YaHei" panose="020B0503020204020204" pitchFamily="34" charset="-122"/>
              </a:rPr>
              <a:t>; </a:t>
            </a:r>
            <a:r>
              <a:rPr lang="zh-CN" altLang="en-US" sz="3200" b="1" dirty="0">
                <a:latin typeface="Microsoft YaHei" panose="020B0503020204020204" pitchFamily="34" charset="-122"/>
                <a:ea typeface="Microsoft YaHei" panose="020B0503020204020204" pitchFamily="34" charset="-122"/>
              </a:rPr>
              <a:t>你努力，是为了理想的生活，他努力，是为了做人上人，这是人生观不同。</a:t>
            </a:r>
            <a:endParaRPr lang="en-US" altLang="zh-CN" sz="3200" b="1" dirty="0">
              <a:latin typeface="Microsoft YaHei" panose="020B0503020204020204" pitchFamily="34" charset="-122"/>
              <a:ea typeface="Microsoft YaHei" panose="020B0503020204020204" pitchFamily="34" charset="-122"/>
            </a:endParaRPr>
          </a:p>
          <a:p>
            <a:pPr marL="0" indent="0" algn="r">
              <a:lnSpc>
                <a:spcPct val="150000"/>
              </a:lnSpc>
              <a:buNone/>
            </a:pPr>
            <a:r>
              <a:rPr lang="en-US" altLang="zh-CN" sz="3200" b="1" i="1" dirty="0">
                <a:latin typeface="KaiTi" panose="02010609060101010101" pitchFamily="49" charset="-122"/>
                <a:ea typeface="KaiTi" panose="02010609060101010101" pitchFamily="49" charset="-122"/>
              </a:rPr>
              <a:t>——</a:t>
            </a:r>
            <a:r>
              <a:rPr lang="zh-CN" altLang="en-US" sz="3200" b="1" i="1" dirty="0">
                <a:latin typeface="KaiTi" panose="02010609060101010101" pitchFamily="49" charset="-122"/>
                <a:ea typeface="KaiTi" panose="02010609060101010101" pitchFamily="49" charset="-122"/>
              </a:rPr>
              <a:t>毛姆</a:t>
            </a:r>
            <a:r>
              <a:rPr lang="en-US" altLang="zh-CN" sz="3200" b="1" i="1" dirty="0">
                <a:latin typeface="KaiTi" panose="02010609060101010101" pitchFamily="49" charset="-122"/>
                <a:ea typeface="KaiTi" panose="02010609060101010101" pitchFamily="49" charset="-122"/>
              </a:rPr>
              <a:t>《</a:t>
            </a:r>
            <a:r>
              <a:rPr lang="zh-CN" altLang="en-US" sz="3200" b="1" i="1" dirty="0">
                <a:latin typeface="KaiTi" panose="02010609060101010101" pitchFamily="49" charset="-122"/>
                <a:ea typeface="KaiTi" panose="02010609060101010101" pitchFamily="49" charset="-122"/>
              </a:rPr>
              <a:t>月亮与六便士</a:t>
            </a:r>
            <a:r>
              <a:rPr lang="en-US" altLang="zh-CN" sz="3200" b="1" i="1" dirty="0">
                <a:latin typeface="KaiTi" panose="02010609060101010101" pitchFamily="49" charset="-122"/>
                <a:ea typeface="KaiTi" panose="02010609060101010101" pitchFamily="49" charset="-122"/>
              </a:rPr>
              <a:t>》</a:t>
            </a:r>
            <a:endParaRPr lang="zh-CN" altLang="en-US" sz="3200" b="1" i="1" dirty="0">
              <a:latin typeface="KaiTi" panose="02010609060101010101" pitchFamily="49" charset="-122"/>
              <a:ea typeface="KaiTi" panose="02010609060101010101" pitchFamily="49" charset="-122"/>
            </a:endParaRPr>
          </a:p>
          <a:p>
            <a:pPr marL="0" indent="0">
              <a:buNone/>
            </a:pPr>
            <a:endParaRPr lang="zh-CN" altLang="en-US" sz="3600" dirty="0"/>
          </a:p>
        </p:txBody>
      </p:sp>
    </p:spTree>
    <p:extLst>
      <p:ext uri="{BB962C8B-B14F-4D97-AF65-F5344CB8AC3E}">
        <p14:creationId xmlns:p14="http://schemas.microsoft.com/office/powerpoint/2010/main" val="151754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CC7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CC7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内容占位符 7">
            <a:extLst>
              <a:ext uri="{FF2B5EF4-FFF2-40B4-BE49-F238E27FC236}">
                <a16:creationId xmlns:a16="http://schemas.microsoft.com/office/drawing/2014/main" id="{1CE3097C-41E9-F233-79D7-97F600DA9EA3}"/>
              </a:ext>
            </a:extLst>
          </p:cNvPr>
          <p:cNvPicPr>
            <a:picLocks noGrp="1" noChangeAspect="1"/>
          </p:cNvPicPr>
          <p:nvPr>
            <p:ph sz="half" idx="1"/>
          </p:nvPr>
        </p:nvPicPr>
        <p:blipFill>
          <a:blip r:embed="rId3"/>
          <a:stretch>
            <a:fillRect/>
          </a:stretch>
        </p:blipFill>
        <p:spPr>
          <a:xfrm>
            <a:off x="888393" y="3772400"/>
            <a:ext cx="3114029" cy="2475653"/>
          </a:xfrm>
          <a:prstGeom prst="rect">
            <a:avLst/>
          </a:prstGeom>
        </p:spPr>
      </p:pic>
      <p:pic>
        <p:nvPicPr>
          <p:cNvPr id="6" name="图片 5">
            <a:extLst>
              <a:ext uri="{FF2B5EF4-FFF2-40B4-BE49-F238E27FC236}">
                <a16:creationId xmlns:a16="http://schemas.microsoft.com/office/drawing/2014/main" id="{273ED669-D52A-3026-0E55-734C74C94475}"/>
              </a:ext>
            </a:extLst>
          </p:cNvPr>
          <p:cNvPicPr>
            <a:picLocks noChangeAspect="1"/>
          </p:cNvPicPr>
          <p:nvPr/>
        </p:nvPicPr>
        <p:blipFill>
          <a:blip r:embed="rId4"/>
          <a:stretch>
            <a:fillRect/>
          </a:stretch>
        </p:blipFill>
        <p:spPr>
          <a:xfrm>
            <a:off x="624024" y="1119602"/>
            <a:ext cx="3854945" cy="1599802"/>
          </a:xfrm>
          <a:prstGeom prst="rect">
            <a:avLst/>
          </a:prstGeom>
        </p:spPr>
      </p:pic>
      <p:sp>
        <p:nvSpPr>
          <p:cNvPr id="20" name="Rectangle 1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D82CEDEA-615F-4A49-CA96-BF88EFC123C9}"/>
              </a:ext>
            </a:extLst>
          </p:cNvPr>
          <p:cNvPicPr>
            <a:picLocks noChangeAspect="1"/>
          </p:cNvPicPr>
          <p:nvPr/>
        </p:nvPicPr>
        <p:blipFill>
          <a:blip r:embed="rId5"/>
          <a:stretch>
            <a:fillRect/>
          </a:stretch>
        </p:blipFill>
        <p:spPr>
          <a:xfrm>
            <a:off x="8448180" y="643467"/>
            <a:ext cx="3119796" cy="5571066"/>
          </a:xfrm>
          <a:prstGeom prst="rect">
            <a:avLst/>
          </a:prstGeom>
        </p:spPr>
      </p:pic>
      <p:sp>
        <p:nvSpPr>
          <p:cNvPr id="10" name="文本框 9">
            <a:extLst>
              <a:ext uri="{FF2B5EF4-FFF2-40B4-BE49-F238E27FC236}">
                <a16:creationId xmlns:a16="http://schemas.microsoft.com/office/drawing/2014/main" id="{18D93D8D-87C5-3EA0-8BDC-E85CABE108EB}"/>
              </a:ext>
            </a:extLst>
          </p:cNvPr>
          <p:cNvSpPr txBox="1"/>
          <p:nvPr/>
        </p:nvSpPr>
        <p:spPr>
          <a:xfrm>
            <a:off x="5201098" y="1055149"/>
            <a:ext cx="3150422" cy="5016758"/>
          </a:xfrm>
          <a:prstGeom prst="rect">
            <a:avLst/>
          </a:prstGeom>
          <a:noFill/>
        </p:spPr>
        <p:txBody>
          <a:bodyPr wrap="square" rtlCol="0">
            <a:spAutoFit/>
          </a:bodyPr>
          <a:lstStyle/>
          <a:p>
            <a:pPr algn="ctr"/>
            <a:r>
              <a:rPr kumimoji="1" lang="zh-CN" altLang="en-US" sz="3200" dirty="0">
                <a:solidFill>
                  <a:schemeClr val="bg1"/>
                </a:solidFill>
                <a:latin typeface="Microsoft YaHei" panose="020B0503020204020204" pitchFamily="34" charset="-122"/>
                <a:ea typeface="Microsoft YaHei" panose="020B0503020204020204" pitchFamily="34" charset="-122"/>
              </a:rPr>
              <a:t>我始終記得自己是中國人和自己振興華夏的使命，讓用這人生的第一桶金回去給祖國（中國）添轉加瓦！給美帝國主義一記重拳！給美國資本家最後一個教訓！</a:t>
            </a:r>
          </a:p>
        </p:txBody>
      </p:sp>
    </p:spTree>
    <p:extLst>
      <p:ext uri="{BB962C8B-B14F-4D97-AF65-F5344CB8AC3E}">
        <p14:creationId xmlns:p14="http://schemas.microsoft.com/office/powerpoint/2010/main" val="4127927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despread student support of Hamas attacks exposes 'moral bankruptcy' of US  higher education | Fox New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6896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 university protests: Police in riot gear as protesters clash at two  campuses | US News | Sky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3200400"/>
            <a:ext cx="6502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y Gaza protests rage on with Columbia arrests and violence at UC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46330"/>
            <a:ext cx="5689600" cy="34090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map of the united states with the word ucla on 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578" y="0"/>
            <a:ext cx="5644444" cy="3175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1055" y="2738498"/>
            <a:ext cx="12174220" cy="1014730"/>
          </a:xfrm>
          <a:prstGeom prst="rect">
            <a:avLst/>
          </a:prstGeom>
          <a:noFill/>
        </p:spPr>
        <p:txBody>
          <a:bodyPr wrap="none" rtlCol="0">
            <a:spAutoFit/>
          </a:bodyPr>
          <a:lstStyle/>
          <a:p>
            <a:r>
              <a:rPr kumimoji="1" lang="zh-CN" altLang="en-US" sz="6000" b="1" dirty="0">
                <a:solidFill>
                  <a:srgbClr val="FFFF00"/>
                </a:solidFill>
                <a:highlight>
                  <a:srgbClr val="0000FF"/>
                </a:highlight>
                <a:latin typeface="微软雅黑" charset="-122"/>
                <a:ea typeface="微软雅黑" charset="-122"/>
              </a:rPr>
              <a:t>「黑命貴 </a:t>
            </a:r>
            <a:r>
              <a:rPr kumimoji="1" lang="en-US" altLang="zh-CN" sz="6000" b="1" dirty="0">
                <a:solidFill>
                  <a:srgbClr val="FFFF00"/>
                </a:solidFill>
                <a:highlight>
                  <a:srgbClr val="0000FF"/>
                </a:highlight>
                <a:latin typeface="微软雅黑" charset="-122"/>
                <a:ea typeface="微软雅黑" charset="-122"/>
              </a:rPr>
              <a:t>BLM</a:t>
            </a:r>
            <a:r>
              <a:rPr kumimoji="1" lang="zh-CN" altLang="en-US" sz="6000" b="1" dirty="0">
                <a:solidFill>
                  <a:srgbClr val="FFFF00"/>
                </a:solidFill>
                <a:highlight>
                  <a:srgbClr val="0000FF"/>
                </a:highlight>
                <a:latin typeface="微软雅黑" charset="-122"/>
                <a:ea typeface="微软雅黑" charset="-122"/>
              </a:rPr>
              <a:t>」至「巴命貴</a:t>
            </a:r>
            <a:r>
              <a:rPr kumimoji="1" lang="en-US" altLang="zh-CN" sz="6000" b="1" dirty="0">
                <a:solidFill>
                  <a:srgbClr val="FFFF00"/>
                </a:solidFill>
                <a:highlight>
                  <a:srgbClr val="0000FF"/>
                </a:highlight>
                <a:latin typeface="微软雅黑" charset="-122"/>
                <a:ea typeface="微软雅黑" charset="-122"/>
              </a:rPr>
              <a:t>PLM</a:t>
            </a:r>
            <a:r>
              <a:rPr kumimoji="1" lang="zh-CN" altLang="en-US" sz="6000" b="1" dirty="0">
                <a:solidFill>
                  <a:srgbClr val="FFFF00"/>
                </a:solidFill>
                <a:highlight>
                  <a:srgbClr val="0000FF"/>
                </a:highlight>
                <a:latin typeface="微软雅黑" charset="-122"/>
                <a:ea typeface="微软雅黑" charset="-122"/>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02CBBA-382E-7494-F762-5FB39B4606C3}"/>
              </a:ext>
            </a:extLst>
          </p:cNvPr>
          <p:cNvPicPr>
            <a:picLocks noChangeAspect="1"/>
          </p:cNvPicPr>
          <p:nvPr/>
        </p:nvPicPr>
        <p:blipFill>
          <a:blip r:embed="rId3"/>
          <a:stretch>
            <a:fillRect/>
          </a:stretch>
        </p:blipFill>
        <p:spPr>
          <a:xfrm>
            <a:off x="6186923" y="-20200"/>
            <a:ext cx="6003193" cy="3456384"/>
          </a:xfrm>
          <a:prstGeom prst="rect">
            <a:avLst/>
          </a:prstGeom>
        </p:spPr>
      </p:pic>
      <p:pic>
        <p:nvPicPr>
          <p:cNvPr id="6" name="图片 5">
            <a:extLst>
              <a:ext uri="{FF2B5EF4-FFF2-40B4-BE49-F238E27FC236}">
                <a16:creationId xmlns:a16="http://schemas.microsoft.com/office/drawing/2014/main" id="{93BB6E4B-7595-418C-5A86-3C8C29B3F104}"/>
              </a:ext>
            </a:extLst>
          </p:cNvPr>
          <p:cNvPicPr>
            <a:picLocks noChangeAspect="1"/>
          </p:cNvPicPr>
          <p:nvPr/>
        </p:nvPicPr>
        <p:blipFill>
          <a:blip r:embed="rId4"/>
          <a:stretch>
            <a:fillRect/>
          </a:stretch>
        </p:blipFill>
        <p:spPr>
          <a:xfrm>
            <a:off x="18576" y="3253498"/>
            <a:ext cx="12171541" cy="3604502"/>
          </a:xfrm>
          <a:prstGeom prst="rect">
            <a:avLst/>
          </a:prstGeom>
        </p:spPr>
      </p:pic>
      <p:pic>
        <p:nvPicPr>
          <p:cNvPr id="7" name="图片 6">
            <a:extLst>
              <a:ext uri="{FF2B5EF4-FFF2-40B4-BE49-F238E27FC236}">
                <a16:creationId xmlns:a16="http://schemas.microsoft.com/office/drawing/2014/main" id="{44DBEC8E-7805-AAF1-5D93-5E490DB70D51}"/>
              </a:ext>
            </a:extLst>
          </p:cNvPr>
          <p:cNvPicPr>
            <a:picLocks noChangeAspect="1"/>
          </p:cNvPicPr>
          <p:nvPr/>
        </p:nvPicPr>
        <p:blipFill>
          <a:blip r:embed="rId5"/>
          <a:stretch>
            <a:fillRect/>
          </a:stretch>
        </p:blipFill>
        <p:spPr>
          <a:xfrm>
            <a:off x="18576" y="-54115"/>
            <a:ext cx="3728672" cy="2619019"/>
          </a:xfrm>
          <a:prstGeom prst="rect">
            <a:avLst/>
          </a:prstGeom>
        </p:spPr>
      </p:pic>
      <p:pic>
        <p:nvPicPr>
          <p:cNvPr id="4102" name="Picture 6" descr="以巴冲突| 坐压德裔女模半裸身驱游街示众哈马斯武装分子传遭以军击毙| 星岛日报">
            <a:extLst>
              <a:ext uri="{FF2B5EF4-FFF2-40B4-BE49-F238E27FC236}">
                <a16:creationId xmlns:a16="http://schemas.microsoft.com/office/drawing/2014/main" id="{A17E3C1E-C43B-8E58-901C-CE79FDF04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4092" y="1844824"/>
            <a:ext cx="3466753" cy="195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800" b="1" i="0" dirty="0">
                <a:solidFill>
                  <a:srgbClr val="0F0F0F"/>
                </a:solidFill>
                <a:effectLst/>
                <a:highlight>
                  <a:srgbClr val="FFFFFF"/>
                </a:highlight>
                <a:latin typeface="微软雅黑" charset="-122"/>
                <a:ea typeface="微软雅黑" charset="-122"/>
              </a:rPr>
              <a:t>自我反省：</a:t>
            </a:r>
          </a:p>
        </p:txBody>
      </p:sp>
      <p:pic>
        <p:nvPicPr>
          <p:cNvPr id="4" name="内容占位符 3"/>
          <p:cNvPicPr>
            <a:picLocks noGrp="1" noChangeAspect="1"/>
          </p:cNvPicPr>
          <p:nvPr>
            <p:ph idx="1"/>
          </p:nvPr>
        </p:nvPicPr>
        <p:blipFill>
          <a:blip r:embed="rId3"/>
          <a:stretch>
            <a:fillRect/>
          </a:stretch>
        </p:blipFill>
        <p:spPr>
          <a:xfrm>
            <a:off x="534730" y="1600200"/>
            <a:ext cx="10889862" cy="51268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92344" y="332656"/>
            <a:ext cx="3032530" cy="2232248"/>
          </a:xfrm>
        </p:spPr>
        <p:txBody>
          <a:bodyPr>
            <a:normAutofit fontScale="90000"/>
          </a:bodyPr>
          <a:lstStyle/>
          <a:p>
            <a:pPr algn="ctr"/>
            <a:r>
              <a:rPr kumimoji="1" lang="zh-CN" altLang="en-US" sz="6000" b="1" dirty="0">
                <a:solidFill>
                  <a:srgbClr val="FFFF00"/>
                </a:solidFill>
                <a:latin typeface="微软雅黑" charset="-122"/>
                <a:ea typeface="微软雅黑" charset="-122"/>
              </a:rPr>
              <a:t>基督教大學校長的提醒</a:t>
            </a:r>
          </a:p>
        </p:txBody>
      </p:sp>
      <p:sp>
        <p:nvSpPr>
          <p:cNvPr id="3" name="内容占位符 2"/>
          <p:cNvSpPr>
            <a:spLocks noGrp="1"/>
          </p:cNvSpPr>
          <p:nvPr>
            <p:ph idx="1"/>
          </p:nvPr>
        </p:nvSpPr>
        <p:spPr>
          <a:xfrm>
            <a:off x="0" y="0"/>
            <a:ext cx="9336360" cy="6857999"/>
          </a:xfrm>
        </p:spPr>
        <p:style>
          <a:lnRef idx="2">
            <a:schemeClr val="dk1"/>
          </a:lnRef>
          <a:fillRef idx="1">
            <a:schemeClr val="lt1"/>
          </a:fillRef>
          <a:effectRef idx="0">
            <a:schemeClr val="dk1"/>
          </a:effectRef>
          <a:fontRef idx="minor">
            <a:schemeClr val="dk1"/>
          </a:fontRef>
        </p:style>
        <p:txBody>
          <a:bodyPr>
            <a:normAutofit/>
          </a:bodyPr>
          <a:lstStyle/>
          <a:p>
            <a:pPr marL="0" indent="0">
              <a:spcBef>
                <a:spcPts val="0"/>
              </a:spcBef>
              <a:buNone/>
            </a:pPr>
            <a:r>
              <a:rPr kumimoji="1" lang="en-US" altLang="zh-CN" sz="2800" b="1" dirty="0">
                <a:latin typeface="Times New Roman" panose="02020503050405090304" pitchFamily="18" charset="0"/>
                <a:ea typeface="微软雅黑" charset="-122"/>
                <a:cs typeface="Times New Roman" panose="02020503050405090304" pitchFamily="18" charset="0"/>
              </a:rPr>
              <a:t>New</a:t>
            </a:r>
            <a:r>
              <a:rPr kumimoji="1" lang="zh-CN" altLang="en-US" sz="2800" b="1" dirty="0">
                <a:latin typeface="Times New Roman" panose="02020503050405090304" pitchFamily="18" charset="0"/>
                <a:ea typeface="微软雅黑" charset="-122"/>
                <a:cs typeface="Times New Roman" panose="02020503050405090304" pitchFamily="18" charset="0"/>
              </a:rPr>
              <a:t> </a:t>
            </a:r>
            <a:r>
              <a:rPr kumimoji="1" lang="en-US" altLang="zh-CN" sz="2800" b="1" dirty="0">
                <a:latin typeface="Times New Roman" panose="02020503050405090304" pitchFamily="18" charset="0"/>
                <a:ea typeface="微软雅黑" charset="-122"/>
                <a:cs typeface="Times New Roman" panose="02020503050405090304" pitchFamily="18" charset="0"/>
              </a:rPr>
              <a:t>Saint</a:t>
            </a:r>
            <a:r>
              <a:rPr kumimoji="1" lang="zh-CN" altLang="en-US" sz="2800" b="1" dirty="0">
                <a:latin typeface="Times New Roman" panose="02020503050405090304" pitchFamily="18" charset="0"/>
                <a:ea typeface="微软雅黑" charset="-122"/>
                <a:cs typeface="Times New Roman" panose="02020503050405090304" pitchFamily="18" charset="0"/>
              </a:rPr>
              <a:t> </a:t>
            </a:r>
            <a:r>
              <a:rPr kumimoji="1" lang="en-US" altLang="zh-CN" sz="2800" b="1" dirty="0">
                <a:latin typeface="Times New Roman" panose="02020503050405090304" pitchFamily="18" charset="0"/>
                <a:ea typeface="微软雅黑" charset="-122"/>
                <a:cs typeface="Times New Roman" panose="02020503050405090304" pitchFamily="18" charset="0"/>
              </a:rPr>
              <a:t>Andrews</a:t>
            </a:r>
            <a:r>
              <a:rPr kumimoji="1" lang="zh-CN" altLang="en-US" sz="2800" b="1" dirty="0">
                <a:latin typeface="Times New Roman" panose="02020503050405090304" pitchFamily="18" charset="0"/>
                <a:ea typeface="微软雅黑" charset="-122"/>
                <a:cs typeface="Times New Roman" panose="02020503050405090304" pitchFamily="18" charset="0"/>
              </a:rPr>
              <a:t> </a:t>
            </a:r>
            <a:r>
              <a:rPr kumimoji="1" lang="en-US" altLang="zh-CN" sz="2800" b="1" dirty="0">
                <a:latin typeface="Times New Roman" panose="02020503050405090304" pitchFamily="18" charset="0"/>
                <a:ea typeface="微软雅黑" charset="-122"/>
                <a:cs typeface="Times New Roman" panose="02020503050405090304" pitchFamily="18" charset="0"/>
              </a:rPr>
              <a:t>College </a:t>
            </a:r>
            <a:r>
              <a:rPr kumimoji="1" lang="zh-CN" altLang="en-US" sz="2800" b="1" dirty="0">
                <a:latin typeface="微软雅黑" charset="-122"/>
                <a:ea typeface="微软雅黑" charset="-122"/>
              </a:rPr>
              <a:t>的校長 </a:t>
            </a:r>
            <a:r>
              <a:rPr kumimoji="1" lang="en-US" altLang="zh-CN" sz="2800" b="1" dirty="0">
                <a:solidFill>
                  <a:srgbClr val="FFFF00"/>
                </a:solidFill>
                <a:highlight>
                  <a:srgbClr val="0000FF"/>
                </a:highlight>
                <a:latin typeface="Times New Roman" panose="02020503050405090304" pitchFamily="18" charset="0"/>
                <a:ea typeface="微软雅黑" charset="-122"/>
                <a:cs typeface="Times New Roman" panose="02020503050405090304" pitchFamily="18" charset="0"/>
              </a:rPr>
              <a:t>Ben</a:t>
            </a:r>
            <a:r>
              <a:rPr kumimoji="1" lang="zh-CN" altLang="en-US" sz="2800" b="1" dirty="0">
                <a:solidFill>
                  <a:srgbClr val="FFFF00"/>
                </a:solidFill>
                <a:highlight>
                  <a:srgbClr val="0000FF"/>
                </a:highlight>
                <a:latin typeface="Times New Roman" panose="02020503050405090304" pitchFamily="18" charset="0"/>
                <a:ea typeface="微软雅黑" charset="-122"/>
                <a:cs typeface="Times New Roman" panose="02020503050405090304" pitchFamily="18" charset="0"/>
              </a:rPr>
              <a:t> </a:t>
            </a:r>
            <a:r>
              <a:rPr kumimoji="1" lang="en-US" altLang="zh-CN" sz="2800" b="1" dirty="0">
                <a:solidFill>
                  <a:srgbClr val="FFFF00"/>
                </a:solidFill>
                <a:highlight>
                  <a:srgbClr val="0000FF"/>
                </a:highlight>
                <a:latin typeface="Times New Roman" panose="02020503050405090304" pitchFamily="18" charset="0"/>
                <a:ea typeface="微软雅黑" charset="-122"/>
                <a:cs typeface="Times New Roman" panose="02020503050405090304" pitchFamily="18" charset="0"/>
              </a:rPr>
              <a:t>Merkle </a:t>
            </a:r>
            <a:r>
              <a:rPr kumimoji="1" lang="zh-CN" altLang="en-US" sz="2800" b="1" dirty="0">
                <a:latin typeface="微软雅黑" charset="-122"/>
                <a:ea typeface="微软雅黑" charset="-122"/>
              </a:rPr>
              <a:t>與很多家長溝通後，作出了如下的總結：</a:t>
            </a:r>
            <a:endParaRPr kumimoji="1" lang="en-US" altLang="zh-CN" sz="2800" b="1" dirty="0">
              <a:latin typeface="微软雅黑" charset="-122"/>
              <a:ea typeface="微软雅黑" charset="-122"/>
            </a:endParaRPr>
          </a:p>
          <a:p>
            <a:pPr marL="0" indent="0">
              <a:spcBef>
                <a:spcPts val="0"/>
              </a:spcBef>
              <a:buNone/>
            </a:pPr>
            <a:endParaRPr kumimoji="1" lang="en-US" altLang="zh-CN" sz="2800" b="1" dirty="0">
              <a:latin typeface="微软雅黑" charset="-122"/>
              <a:ea typeface="微软雅黑" charset="-122"/>
            </a:endParaRPr>
          </a:p>
          <a:p>
            <a:pPr marL="0" indent="0">
              <a:lnSpc>
                <a:spcPct val="120000"/>
              </a:lnSpc>
              <a:spcBef>
                <a:spcPts val="0"/>
              </a:spcBef>
              <a:buNone/>
            </a:pPr>
            <a:r>
              <a:rPr kumimoji="1" lang="zh-CN" altLang="en-US" sz="2800" b="1" dirty="0">
                <a:latin typeface="微软雅黑" charset="-122"/>
                <a:ea typeface="微软雅黑" charset="-122"/>
              </a:rPr>
              <a:t>「我們當代的社會就像一個大機器，每個人都是機器上的一個齒輪，這個大機器的發動機就是「人才市場」，父母的責任就是把孩子培養成爲一個齒輪來維持這個社會機器的運轉。將來孩子畢業後被「人才市場」接受，能夠投入在社會機器運轉中， 我們父母覺得就成功了，教育的目的就實現了，其實這不是教育的初衷。」他又說：「教育不僅給你的孩子職業培訓，也一定會灌輸給你孩子信仰和價值觀，或對的或錯的。你的孩子如果沒有對的信仰，或者信仰根基很淺，就會被洗腦，最終被其他思想「馴化」。家長一定要記得：</a:t>
            </a:r>
            <a:r>
              <a:rPr kumimoji="1" lang="zh-CN" altLang="en-US" sz="2800" b="1" dirty="0">
                <a:solidFill>
                  <a:srgbClr val="FF0000"/>
                </a:solidFill>
                <a:highlight>
                  <a:srgbClr val="FFFF00"/>
                </a:highlight>
                <a:latin typeface="微软雅黑" charset="-122"/>
                <a:ea typeface="微软雅黑" charset="-122"/>
              </a:rPr>
              <a:t>教育只是途徑，不是人生的全部</a:t>
            </a:r>
            <a:r>
              <a:rPr kumimoji="1" lang="zh-CN" altLang="en-US" sz="2800" b="1" dirty="0">
                <a:latin typeface="微软雅黑" charset="-122"/>
                <a:ea typeface="微软雅黑" charset="-122"/>
              </a:rPr>
              <a:t>。 」</a:t>
            </a:r>
          </a:p>
        </p:txBody>
      </p:sp>
      <p:pic>
        <p:nvPicPr>
          <p:cNvPr id="4" name="图片 3"/>
          <p:cNvPicPr>
            <a:picLocks noChangeAspect="1"/>
          </p:cNvPicPr>
          <p:nvPr/>
        </p:nvPicPr>
        <p:blipFill>
          <a:blip r:embed="rId3"/>
          <a:stretch>
            <a:fillRect/>
          </a:stretch>
        </p:blipFill>
        <p:spPr>
          <a:xfrm>
            <a:off x="9427863" y="3068960"/>
            <a:ext cx="2764137" cy="31292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76120" y="28636"/>
            <a:ext cx="4883628" cy="880084"/>
          </a:xfrm>
        </p:spPr>
        <p:txBody>
          <a:bodyPr/>
          <a:lstStyle/>
          <a:p>
            <a:pPr algn="ctr"/>
            <a:r>
              <a:rPr kumimoji="1" lang="zh-CN" altLang="en-US" b="1" dirty="0">
                <a:solidFill>
                  <a:srgbClr val="FFFF00"/>
                </a:solidFill>
                <a:latin typeface="微软雅黑" charset="-122"/>
                <a:ea typeface="微软雅黑" charset="-122"/>
              </a:rPr>
              <a:t>美國名校校訓</a:t>
            </a:r>
          </a:p>
        </p:txBody>
      </p:sp>
      <p:sp>
        <p:nvSpPr>
          <p:cNvPr id="3" name="内容占位符 2"/>
          <p:cNvSpPr>
            <a:spLocks noGrp="1"/>
          </p:cNvSpPr>
          <p:nvPr>
            <p:ph idx="1"/>
          </p:nvPr>
        </p:nvSpPr>
        <p:spPr>
          <a:xfrm>
            <a:off x="0" y="404664"/>
            <a:ext cx="12192000" cy="6552727"/>
          </a:xfrm>
        </p:spPr>
        <p:txBody>
          <a:bodyPr>
            <a:normAutofit fontScale="82500" lnSpcReduction="20000"/>
          </a:bodyPr>
          <a:lstStyle/>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哈佛大學：</a:t>
            </a:r>
            <a:r>
              <a:rPr lang="en-US" altLang="zh-CN" sz="3100" b="1" i="0" dirty="0">
                <a:solidFill>
                  <a:srgbClr val="0D0D0D"/>
                </a:solidFill>
                <a:effectLst/>
                <a:highlight>
                  <a:srgbClr val="FFFFFF"/>
                </a:highlight>
                <a:latin typeface="Söhne"/>
              </a:rPr>
              <a:t>Veritas</a:t>
            </a:r>
            <a:r>
              <a:rPr lang="zh-CN" altLang="en-US" sz="3100" b="1" i="0" dirty="0">
                <a:solidFill>
                  <a:srgbClr val="0D0D0D"/>
                </a:solidFill>
                <a:effectLst/>
                <a:highlight>
                  <a:srgbClr val="FFFFFF"/>
                </a:highlight>
                <a:latin typeface="Söhne"/>
              </a:rPr>
              <a:t>（真理）</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耶魯大學：</a:t>
            </a:r>
            <a:r>
              <a:rPr lang="en-US" altLang="zh-CN" sz="3100" b="1" i="0" dirty="0">
                <a:solidFill>
                  <a:srgbClr val="0D0D0D"/>
                </a:solidFill>
                <a:effectLst/>
                <a:highlight>
                  <a:srgbClr val="FFFFFF"/>
                </a:highlight>
                <a:latin typeface="Söhne"/>
              </a:rPr>
              <a:t>Lux et Veritas</a:t>
            </a:r>
            <a:r>
              <a:rPr lang="zh-CN" altLang="en-US" sz="3100" b="1" i="0" dirty="0">
                <a:solidFill>
                  <a:srgbClr val="0D0D0D"/>
                </a:solidFill>
                <a:effectLst/>
                <a:highlight>
                  <a:srgbClr val="FFFFFF"/>
                </a:highlight>
                <a:latin typeface="Söhne"/>
              </a:rPr>
              <a:t>（光明與真理）</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普林斯頓大學：</a:t>
            </a:r>
            <a:r>
              <a:rPr lang="en-US" altLang="zh-CN" sz="3100" b="1" i="0" dirty="0">
                <a:solidFill>
                  <a:srgbClr val="0D0D0D"/>
                </a:solidFill>
                <a:effectLst/>
                <a:highlight>
                  <a:srgbClr val="FFFFFF"/>
                </a:highlight>
                <a:latin typeface="Söhne"/>
              </a:rPr>
              <a:t>Dei sub </a:t>
            </a:r>
            <a:r>
              <a:rPr lang="en-US" altLang="zh-CN" sz="3100" b="1" i="0" dirty="0" err="1">
                <a:solidFill>
                  <a:srgbClr val="0D0D0D"/>
                </a:solidFill>
                <a:effectLst/>
                <a:highlight>
                  <a:srgbClr val="FFFFFF"/>
                </a:highlight>
                <a:latin typeface="Söhne"/>
              </a:rPr>
              <a:t>numine</a:t>
            </a:r>
            <a:r>
              <a:rPr lang="en-US" altLang="zh-CN" sz="3100" b="1" i="0" dirty="0">
                <a:solidFill>
                  <a:srgbClr val="0D0D0D"/>
                </a:solidFill>
                <a:effectLst/>
                <a:highlight>
                  <a:srgbClr val="FFFFFF"/>
                </a:highlight>
                <a:latin typeface="Söhne"/>
              </a:rPr>
              <a:t> </a:t>
            </a:r>
            <a:r>
              <a:rPr lang="en-US" altLang="zh-CN" sz="3100" b="1" i="0" dirty="0" err="1">
                <a:solidFill>
                  <a:srgbClr val="0D0D0D"/>
                </a:solidFill>
                <a:effectLst/>
                <a:highlight>
                  <a:srgbClr val="FFFFFF"/>
                </a:highlight>
                <a:latin typeface="Söhne"/>
              </a:rPr>
              <a:t>viget</a:t>
            </a:r>
            <a:r>
              <a:rPr lang="zh-CN" altLang="en-US" sz="3100" b="1" i="0" dirty="0">
                <a:solidFill>
                  <a:srgbClr val="0D0D0D"/>
                </a:solidFill>
                <a:effectLst/>
                <a:highlight>
                  <a:srgbClr val="FFFFFF"/>
                </a:highlight>
                <a:latin typeface="Söhne"/>
              </a:rPr>
              <a:t>（在上帝的保護下茁壯成長）</a:t>
            </a:r>
          </a:p>
          <a:p>
            <a:pPr algn="l">
              <a:lnSpc>
                <a:spcPct val="120000"/>
              </a:lnSpc>
              <a:spcBef>
                <a:spcPts val="0"/>
              </a:spcBef>
              <a:buFont typeface="+mj-lt"/>
              <a:buAutoNum type="arabicPeriod"/>
            </a:pPr>
            <a:r>
              <a:rPr lang="zh-CN" altLang="en-US" sz="3100" b="1" i="0" dirty="0">
                <a:solidFill>
                  <a:srgbClr val="FFFF00"/>
                </a:solidFill>
                <a:effectLst/>
                <a:highlight>
                  <a:srgbClr val="0000FF"/>
                </a:highlight>
                <a:latin typeface="Söhne"/>
              </a:rPr>
              <a:t>哥倫比亞大學：</a:t>
            </a:r>
            <a:r>
              <a:rPr lang="en-US" altLang="zh-CN" sz="3100" b="1" i="0" dirty="0">
                <a:solidFill>
                  <a:srgbClr val="FFFF00"/>
                </a:solidFill>
                <a:effectLst/>
                <a:highlight>
                  <a:srgbClr val="0000FF"/>
                </a:highlight>
                <a:latin typeface="Söhne"/>
              </a:rPr>
              <a:t>In lumine </a:t>
            </a:r>
            <a:r>
              <a:rPr lang="en-US" altLang="zh-CN" sz="3100" b="1" i="0" dirty="0" err="1">
                <a:solidFill>
                  <a:srgbClr val="FFFF00"/>
                </a:solidFill>
                <a:effectLst/>
                <a:highlight>
                  <a:srgbClr val="0000FF"/>
                </a:highlight>
                <a:latin typeface="Söhne"/>
              </a:rPr>
              <a:t>Tuo</a:t>
            </a:r>
            <a:r>
              <a:rPr lang="en-US" altLang="zh-CN" sz="3100" b="1" i="0" dirty="0">
                <a:solidFill>
                  <a:srgbClr val="FFFF00"/>
                </a:solidFill>
                <a:effectLst/>
                <a:highlight>
                  <a:srgbClr val="0000FF"/>
                </a:highlight>
                <a:latin typeface="Söhne"/>
              </a:rPr>
              <a:t> </a:t>
            </a:r>
            <a:r>
              <a:rPr lang="en-US" altLang="zh-CN" sz="3100" b="1" i="0" dirty="0" err="1">
                <a:solidFill>
                  <a:srgbClr val="FFFF00"/>
                </a:solidFill>
                <a:effectLst/>
                <a:highlight>
                  <a:srgbClr val="0000FF"/>
                </a:highlight>
                <a:latin typeface="Söhne"/>
              </a:rPr>
              <a:t>videbimus</a:t>
            </a:r>
            <a:r>
              <a:rPr lang="en-US" altLang="zh-CN" sz="3100" b="1" i="0" dirty="0">
                <a:solidFill>
                  <a:srgbClr val="FFFF00"/>
                </a:solidFill>
                <a:effectLst/>
                <a:highlight>
                  <a:srgbClr val="0000FF"/>
                </a:highlight>
                <a:latin typeface="Söhne"/>
              </a:rPr>
              <a:t> lumen</a:t>
            </a:r>
            <a:r>
              <a:rPr lang="zh-CN" altLang="en-US" sz="3100" b="1" i="0" dirty="0">
                <a:solidFill>
                  <a:srgbClr val="FFFF00"/>
                </a:solidFill>
                <a:effectLst/>
                <a:highlight>
                  <a:srgbClr val="0000FF"/>
                </a:highlight>
                <a:latin typeface="Söhne"/>
              </a:rPr>
              <a:t>（在你的光中，我們將看到光明）</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斯坦福大學：</a:t>
            </a:r>
            <a:r>
              <a:rPr lang="en-US" altLang="zh-CN" sz="3100" b="1" i="0" dirty="0">
                <a:solidFill>
                  <a:srgbClr val="0D0D0D"/>
                </a:solidFill>
                <a:effectLst/>
                <a:highlight>
                  <a:srgbClr val="FFFFFF"/>
                </a:highlight>
                <a:latin typeface="Söhne"/>
              </a:rPr>
              <a:t>Die </a:t>
            </a:r>
            <a:r>
              <a:rPr lang="en-US" altLang="zh-CN" sz="3100" b="1" i="0" dirty="0" err="1">
                <a:solidFill>
                  <a:srgbClr val="0D0D0D"/>
                </a:solidFill>
                <a:effectLst/>
                <a:highlight>
                  <a:srgbClr val="FFFFFF"/>
                </a:highlight>
                <a:latin typeface="Söhne"/>
              </a:rPr>
              <a:t>Luft</a:t>
            </a:r>
            <a:r>
              <a:rPr lang="en-US" altLang="zh-CN" sz="3100" b="1" i="0" dirty="0">
                <a:solidFill>
                  <a:srgbClr val="0D0D0D"/>
                </a:solidFill>
                <a:effectLst/>
                <a:highlight>
                  <a:srgbClr val="FFFFFF"/>
                </a:highlight>
                <a:latin typeface="Söhne"/>
              </a:rPr>
              <a:t> der </a:t>
            </a:r>
            <a:r>
              <a:rPr lang="en-US" altLang="zh-CN" sz="3100" b="1" i="0" dirty="0" err="1">
                <a:solidFill>
                  <a:srgbClr val="0D0D0D"/>
                </a:solidFill>
                <a:effectLst/>
                <a:highlight>
                  <a:srgbClr val="FFFFFF"/>
                </a:highlight>
                <a:latin typeface="Söhne"/>
              </a:rPr>
              <a:t>Freiheit</a:t>
            </a:r>
            <a:r>
              <a:rPr lang="en-US" altLang="zh-CN" sz="3100" b="1" i="0" dirty="0">
                <a:solidFill>
                  <a:srgbClr val="0D0D0D"/>
                </a:solidFill>
                <a:effectLst/>
                <a:highlight>
                  <a:srgbClr val="FFFFFF"/>
                </a:highlight>
                <a:latin typeface="Söhne"/>
              </a:rPr>
              <a:t> </a:t>
            </a:r>
            <a:r>
              <a:rPr lang="en-US" altLang="zh-CN" sz="3100" b="1" i="0" dirty="0" err="1">
                <a:solidFill>
                  <a:srgbClr val="0D0D0D"/>
                </a:solidFill>
                <a:effectLst/>
                <a:highlight>
                  <a:srgbClr val="FFFFFF"/>
                </a:highlight>
                <a:latin typeface="Söhne"/>
              </a:rPr>
              <a:t>weht</a:t>
            </a:r>
            <a:r>
              <a:rPr lang="zh-CN" altLang="en-US" sz="3100" b="1" i="0" dirty="0">
                <a:solidFill>
                  <a:srgbClr val="0D0D0D"/>
                </a:solidFill>
                <a:effectLst/>
                <a:highlight>
                  <a:srgbClr val="FFFFFF"/>
                </a:highlight>
                <a:latin typeface="Söhne"/>
              </a:rPr>
              <a:t>（自由的風吹拂）</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麻省理工學院：</a:t>
            </a:r>
            <a:r>
              <a:rPr lang="en-US" altLang="zh-CN" sz="3100" b="1" i="0" dirty="0" err="1">
                <a:solidFill>
                  <a:srgbClr val="0D0D0D"/>
                </a:solidFill>
                <a:effectLst/>
                <a:highlight>
                  <a:srgbClr val="FFFFFF"/>
                </a:highlight>
                <a:latin typeface="Söhne"/>
              </a:rPr>
              <a:t>Mens</a:t>
            </a:r>
            <a:r>
              <a:rPr lang="en-US" altLang="zh-CN" sz="3100" b="1" i="0" dirty="0">
                <a:solidFill>
                  <a:srgbClr val="0D0D0D"/>
                </a:solidFill>
                <a:effectLst/>
                <a:highlight>
                  <a:srgbClr val="FFFFFF"/>
                </a:highlight>
                <a:latin typeface="Söhne"/>
              </a:rPr>
              <a:t> et Manus</a:t>
            </a:r>
            <a:r>
              <a:rPr lang="zh-CN" altLang="en-US" sz="3100" b="1" i="0" dirty="0">
                <a:solidFill>
                  <a:srgbClr val="0D0D0D"/>
                </a:solidFill>
                <a:effectLst/>
                <a:highlight>
                  <a:srgbClr val="FFFFFF"/>
                </a:highlight>
                <a:latin typeface="Söhne"/>
              </a:rPr>
              <a:t>（思想與行動）</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芝加哥大學：</a:t>
            </a:r>
            <a:r>
              <a:rPr lang="en-US" altLang="zh-CN" sz="3100" b="1" i="0" dirty="0" err="1">
                <a:solidFill>
                  <a:srgbClr val="0D0D0D"/>
                </a:solidFill>
                <a:effectLst/>
                <a:highlight>
                  <a:srgbClr val="FFFFFF"/>
                </a:highlight>
                <a:latin typeface="Söhne"/>
              </a:rPr>
              <a:t>Crescat</a:t>
            </a:r>
            <a:r>
              <a:rPr lang="en-US" altLang="zh-CN" sz="3100" b="1" i="0" dirty="0">
                <a:solidFill>
                  <a:srgbClr val="0D0D0D"/>
                </a:solidFill>
                <a:effectLst/>
                <a:highlight>
                  <a:srgbClr val="FFFFFF"/>
                </a:highlight>
                <a:latin typeface="Söhne"/>
              </a:rPr>
              <a:t> </a:t>
            </a:r>
            <a:r>
              <a:rPr lang="en-US" altLang="zh-CN" sz="3100" b="1" i="0" dirty="0" err="1">
                <a:solidFill>
                  <a:srgbClr val="0D0D0D"/>
                </a:solidFill>
                <a:effectLst/>
                <a:highlight>
                  <a:srgbClr val="FFFFFF"/>
                </a:highlight>
                <a:latin typeface="Söhne"/>
              </a:rPr>
              <a:t>scientia</a:t>
            </a:r>
            <a:r>
              <a:rPr lang="en-US" altLang="zh-CN" sz="3100" b="1" i="0" dirty="0">
                <a:solidFill>
                  <a:srgbClr val="0D0D0D"/>
                </a:solidFill>
                <a:effectLst/>
                <a:highlight>
                  <a:srgbClr val="FFFFFF"/>
                </a:highlight>
                <a:latin typeface="Söhne"/>
              </a:rPr>
              <a:t>; vita </a:t>
            </a:r>
            <a:r>
              <a:rPr lang="en-US" altLang="zh-CN" sz="3100" b="1" i="0" dirty="0" err="1">
                <a:solidFill>
                  <a:srgbClr val="0D0D0D"/>
                </a:solidFill>
                <a:effectLst/>
                <a:highlight>
                  <a:srgbClr val="FFFFFF"/>
                </a:highlight>
                <a:latin typeface="Söhne"/>
              </a:rPr>
              <a:t>excolatur</a:t>
            </a:r>
            <a:r>
              <a:rPr lang="zh-CN" altLang="en-US" sz="3100" b="1" i="0" dirty="0">
                <a:solidFill>
                  <a:srgbClr val="0D0D0D"/>
                </a:solidFill>
                <a:effectLst/>
                <a:highlight>
                  <a:srgbClr val="FFFFFF"/>
                </a:highlight>
                <a:latin typeface="Söhne"/>
              </a:rPr>
              <a:t>（讓知識增長，生活得到改善）</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賓夕法尼亞大學：</a:t>
            </a:r>
            <a:r>
              <a:rPr lang="en-US" altLang="zh-CN" sz="3100" b="1" i="0" dirty="0">
                <a:solidFill>
                  <a:srgbClr val="0D0D0D"/>
                </a:solidFill>
                <a:effectLst/>
                <a:highlight>
                  <a:srgbClr val="FFFFFF"/>
                </a:highlight>
                <a:latin typeface="Söhne"/>
              </a:rPr>
              <a:t>Leges sine </a:t>
            </a:r>
            <a:r>
              <a:rPr lang="en-US" altLang="zh-CN" sz="3100" b="1" i="0" dirty="0" err="1">
                <a:solidFill>
                  <a:srgbClr val="0D0D0D"/>
                </a:solidFill>
                <a:effectLst/>
                <a:highlight>
                  <a:srgbClr val="FFFFFF"/>
                </a:highlight>
                <a:latin typeface="Söhne"/>
              </a:rPr>
              <a:t>moribus</a:t>
            </a:r>
            <a:r>
              <a:rPr lang="en-US" altLang="zh-CN" sz="3100" b="1" i="0" dirty="0">
                <a:solidFill>
                  <a:srgbClr val="0D0D0D"/>
                </a:solidFill>
                <a:effectLst/>
                <a:highlight>
                  <a:srgbClr val="FFFFFF"/>
                </a:highlight>
                <a:latin typeface="Söhne"/>
              </a:rPr>
              <a:t> </a:t>
            </a:r>
            <a:r>
              <a:rPr lang="en-US" altLang="zh-CN" sz="3100" b="1" i="0" dirty="0" err="1">
                <a:solidFill>
                  <a:srgbClr val="0D0D0D"/>
                </a:solidFill>
                <a:effectLst/>
                <a:highlight>
                  <a:srgbClr val="FFFFFF"/>
                </a:highlight>
                <a:latin typeface="Söhne"/>
              </a:rPr>
              <a:t>vanae</a:t>
            </a:r>
            <a:r>
              <a:rPr lang="zh-CN" altLang="en-US" sz="3100" b="1" i="0" dirty="0">
                <a:solidFill>
                  <a:srgbClr val="0D0D0D"/>
                </a:solidFill>
                <a:effectLst/>
                <a:highlight>
                  <a:srgbClr val="FFFFFF"/>
                </a:highlight>
                <a:latin typeface="Söhne"/>
              </a:rPr>
              <a:t>（沒有道德的法律是空虛的）</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加州大學伯克利分校：</a:t>
            </a:r>
            <a:r>
              <a:rPr lang="en-US" altLang="zh-CN" sz="3100" b="1" i="0" dirty="0">
                <a:solidFill>
                  <a:srgbClr val="0D0D0D"/>
                </a:solidFill>
                <a:effectLst/>
                <a:highlight>
                  <a:srgbClr val="FFFFFF"/>
                </a:highlight>
                <a:latin typeface="Söhne"/>
              </a:rPr>
              <a:t>Fiat lux</a:t>
            </a:r>
            <a:r>
              <a:rPr lang="zh-CN" altLang="en-US" sz="3100" b="1" i="0" dirty="0">
                <a:solidFill>
                  <a:srgbClr val="0D0D0D"/>
                </a:solidFill>
                <a:effectLst/>
                <a:highlight>
                  <a:srgbClr val="FFFFFF"/>
                </a:highlight>
                <a:latin typeface="Söhne"/>
              </a:rPr>
              <a:t>（要有光）</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布朗大學：</a:t>
            </a:r>
            <a:r>
              <a:rPr lang="en-US" altLang="zh-CN" sz="3100" b="1" i="0" dirty="0">
                <a:solidFill>
                  <a:srgbClr val="0D0D0D"/>
                </a:solidFill>
                <a:effectLst/>
                <a:highlight>
                  <a:srgbClr val="FFFFFF"/>
                </a:highlight>
                <a:latin typeface="Söhne"/>
              </a:rPr>
              <a:t>In Deo </a:t>
            </a:r>
            <a:r>
              <a:rPr lang="en-US" altLang="zh-CN" sz="3100" b="1" i="0" dirty="0" err="1">
                <a:solidFill>
                  <a:srgbClr val="0D0D0D"/>
                </a:solidFill>
                <a:effectLst/>
                <a:highlight>
                  <a:srgbClr val="FFFFFF"/>
                </a:highlight>
                <a:latin typeface="Söhne"/>
              </a:rPr>
              <a:t>speramus</a:t>
            </a:r>
            <a:r>
              <a:rPr lang="zh-CN" altLang="en-US" sz="3100" b="1" i="0" dirty="0">
                <a:solidFill>
                  <a:srgbClr val="0D0D0D"/>
                </a:solidFill>
                <a:effectLst/>
                <a:highlight>
                  <a:srgbClr val="FFFFFF"/>
                </a:highlight>
                <a:latin typeface="Söhne"/>
              </a:rPr>
              <a:t>（我們信靠上帝）</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杜克大學：</a:t>
            </a:r>
            <a:r>
              <a:rPr lang="en-US" altLang="zh-CN" sz="3100" b="1" i="0" dirty="0" err="1">
                <a:solidFill>
                  <a:srgbClr val="0D0D0D"/>
                </a:solidFill>
                <a:effectLst/>
                <a:highlight>
                  <a:srgbClr val="FFFFFF"/>
                </a:highlight>
                <a:latin typeface="Söhne"/>
              </a:rPr>
              <a:t>Eruditio</a:t>
            </a:r>
            <a:r>
              <a:rPr lang="en-US" altLang="zh-CN" sz="3100" b="1" i="0" dirty="0">
                <a:solidFill>
                  <a:srgbClr val="0D0D0D"/>
                </a:solidFill>
                <a:effectLst/>
                <a:highlight>
                  <a:srgbClr val="FFFFFF"/>
                </a:highlight>
                <a:latin typeface="Söhne"/>
              </a:rPr>
              <a:t> et </a:t>
            </a:r>
            <a:r>
              <a:rPr lang="en-US" altLang="zh-CN" sz="3100" b="1" i="0" dirty="0" err="1">
                <a:solidFill>
                  <a:srgbClr val="0D0D0D"/>
                </a:solidFill>
                <a:effectLst/>
                <a:highlight>
                  <a:srgbClr val="FFFFFF"/>
                </a:highlight>
                <a:latin typeface="Söhne"/>
              </a:rPr>
              <a:t>Religio</a:t>
            </a:r>
            <a:r>
              <a:rPr lang="zh-CN" altLang="en-US" sz="3100" b="1" i="0" dirty="0">
                <a:solidFill>
                  <a:srgbClr val="0D0D0D"/>
                </a:solidFill>
                <a:effectLst/>
                <a:highlight>
                  <a:srgbClr val="FFFFFF"/>
                </a:highlight>
                <a:latin typeface="Söhne"/>
              </a:rPr>
              <a:t>（知識與信仰）</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約翰霍普金斯大學：</a:t>
            </a:r>
            <a:r>
              <a:rPr lang="en-US" altLang="zh-CN" sz="3100" b="1" i="0" dirty="0">
                <a:solidFill>
                  <a:srgbClr val="0D0D0D"/>
                </a:solidFill>
                <a:effectLst/>
                <a:highlight>
                  <a:srgbClr val="FFFFFF"/>
                </a:highlight>
                <a:latin typeface="Söhne"/>
              </a:rPr>
              <a:t>Veritas </a:t>
            </a:r>
            <a:r>
              <a:rPr lang="en-US" altLang="zh-CN" sz="3100" b="1" i="0" dirty="0" err="1">
                <a:solidFill>
                  <a:srgbClr val="0D0D0D"/>
                </a:solidFill>
                <a:effectLst/>
                <a:highlight>
                  <a:srgbClr val="FFFFFF"/>
                </a:highlight>
                <a:latin typeface="Söhne"/>
              </a:rPr>
              <a:t>vos</a:t>
            </a:r>
            <a:r>
              <a:rPr lang="en-US" altLang="zh-CN" sz="3100" b="1" i="0" dirty="0">
                <a:solidFill>
                  <a:srgbClr val="0D0D0D"/>
                </a:solidFill>
                <a:effectLst/>
                <a:highlight>
                  <a:srgbClr val="FFFFFF"/>
                </a:highlight>
                <a:latin typeface="Söhne"/>
              </a:rPr>
              <a:t> </a:t>
            </a:r>
            <a:r>
              <a:rPr lang="en-US" altLang="zh-CN" sz="3100" b="1" i="0" dirty="0" err="1">
                <a:solidFill>
                  <a:srgbClr val="0D0D0D"/>
                </a:solidFill>
                <a:effectLst/>
                <a:highlight>
                  <a:srgbClr val="FFFFFF"/>
                </a:highlight>
                <a:latin typeface="Söhne"/>
              </a:rPr>
              <a:t>liberabit</a:t>
            </a:r>
            <a:r>
              <a:rPr lang="zh-CN" altLang="en-US" sz="3100" b="1" i="0" dirty="0">
                <a:solidFill>
                  <a:srgbClr val="0D0D0D"/>
                </a:solidFill>
                <a:effectLst/>
                <a:highlight>
                  <a:srgbClr val="FFFFFF"/>
                </a:highlight>
                <a:latin typeface="Söhne"/>
              </a:rPr>
              <a:t>（真理將使你們自由）</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密歇根大學：</a:t>
            </a:r>
            <a:r>
              <a:rPr lang="en-US" altLang="zh-CN" sz="3100" b="1" i="0" dirty="0">
                <a:solidFill>
                  <a:srgbClr val="0D0D0D"/>
                </a:solidFill>
                <a:effectLst/>
                <a:highlight>
                  <a:srgbClr val="FFFFFF"/>
                </a:highlight>
                <a:latin typeface="Söhne"/>
              </a:rPr>
              <a:t>Artes, Scientia, Veritas</a:t>
            </a:r>
            <a:r>
              <a:rPr lang="zh-CN" altLang="en-US" sz="3100" b="1" i="0" dirty="0">
                <a:solidFill>
                  <a:srgbClr val="0D0D0D"/>
                </a:solidFill>
                <a:effectLst/>
                <a:highlight>
                  <a:srgbClr val="FFFFFF"/>
                </a:highlight>
                <a:latin typeface="Söhne"/>
              </a:rPr>
              <a:t>（藝術、科學、真理）</a:t>
            </a:r>
          </a:p>
          <a:p>
            <a:pPr algn="l">
              <a:lnSpc>
                <a:spcPct val="120000"/>
              </a:lnSpc>
              <a:spcBef>
                <a:spcPts val="0"/>
              </a:spcBef>
              <a:buFont typeface="+mj-lt"/>
              <a:buAutoNum type="arabicPeriod"/>
            </a:pPr>
            <a:r>
              <a:rPr lang="zh-CN" altLang="en-US" sz="3100" b="1" i="0" dirty="0">
                <a:solidFill>
                  <a:srgbClr val="FFFF00"/>
                </a:solidFill>
                <a:effectLst/>
                <a:highlight>
                  <a:srgbClr val="0000FF"/>
                </a:highlight>
                <a:latin typeface="Söhne"/>
              </a:rPr>
              <a:t>加州大學洛杉磯分校（</a:t>
            </a:r>
            <a:r>
              <a:rPr lang="en-US" altLang="zh-CN" sz="3100" b="1" i="0" dirty="0">
                <a:solidFill>
                  <a:srgbClr val="FFFF00"/>
                </a:solidFill>
                <a:effectLst/>
                <a:highlight>
                  <a:srgbClr val="0000FF"/>
                </a:highlight>
                <a:latin typeface="Söhne"/>
              </a:rPr>
              <a:t>UCLA</a:t>
            </a:r>
            <a:r>
              <a:rPr lang="zh-CN" altLang="en-US" sz="3100" b="1" i="0" dirty="0">
                <a:solidFill>
                  <a:srgbClr val="FFFF00"/>
                </a:solidFill>
                <a:effectLst/>
                <a:highlight>
                  <a:srgbClr val="0000FF"/>
                </a:highlight>
                <a:latin typeface="Söhne"/>
              </a:rPr>
              <a:t>）：</a:t>
            </a:r>
            <a:r>
              <a:rPr lang="en-US" altLang="zh-CN" sz="3100" b="1" i="0" dirty="0">
                <a:solidFill>
                  <a:srgbClr val="FFFF00"/>
                </a:solidFill>
                <a:effectLst/>
                <a:highlight>
                  <a:srgbClr val="0000FF"/>
                </a:highlight>
                <a:latin typeface="Söhne"/>
              </a:rPr>
              <a:t>Let there be light</a:t>
            </a:r>
            <a:r>
              <a:rPr lang="zh-CN" altLang="en-US" sz="3100" b="1" i="0" dirty="0">
                <a:solidFill>
                  <a:srgbClr val="FFFF00"/>
                </a:solidFill>
                <a:effectLst/>
                <a:highlight>
                  <a:srgbClr val="0000FF"/>
                </a:highlight>
                <a:latin typeface="Söhne"/>
              </a:rPr>
              <a:t>（要有光）</a:t>
            </a:r>
            <a:endParaRPr lang="en-US" altLang="zh-CN" sz="3100" b="1" i="0" dirty="0">
              <a:solidFill>
                <a:srgbClr val="FFFF00"/>
              </a:solidFill>
              <a:effectLst/>
              <a:highlight>
                <a:srgbClr val="0000FF"/>
              </a:highlight>
              <a:latin typeface="Söhne"/>
            </a:endParaRP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加州理工學院：</a:t>
            </a:r>
            <a:r>
              <a:rPr lang="en-US" altLang="zh-CN" sz="3100" b="1" i="0" dirty="0">
                <a:solidFill>
                  <a:srgbClr val="0D0D0D"/>
                </a:solidFill>
                <a:effectLst/>
                <a:highlight>
                  <a:srgbClr val="FFFFFF"/>
                </a:highlight>
                <a:latin typeface="Söhne"/>
              </a:rPr>
              <a:t>The truth shall make you free</a:t>
            </a:r>
            <a:r>
              <a:rPr lang="zh-CN" altLang="en-US" sz="3100" b="1" i="0" dirty="0">
                <a:solidFill>
                  <a:srgbClr val="0D0D0D"/>
                </a:solidFill>
                <a:effectLst/>
                <a:highlight>
                  <a:srgbClr val="FFFFFF"/>
                </a:highlight>
                <a:latin typeface="Söhne"/>
              </a:rPr>
              <a:t>（真理將使你自由）</a:t>
            </a:r>
          </a:p>
          <a:p>
            <a:pPr algn="l">
              <a:lnSpc>
                <a:spcPct val="120000"/>
              </a:lnSpc>
              <a:spcBef>
                <a:spcPts val="0"/>
              </a:spcBef>
              <a:buFont typeface="+mj-lt"/>
              <a:buAutoNum type="arabicPeriod"/>
            </a:pPr>
            <a:r>
              <a:rPr lang="zh-CN" altLang="en-US" sz="3100" b="1" i="0" dirty="0">
                <a:solidFill>
                  <a:srgbClr val="0D0D0D"/>
                </a:solidFill>
                <a:effectLst/>
                <a:highlight>
                  <a:srgbClr val="FFFFFF"/>
                </a:highlight>
                <a:latin typeface="Söhne"/>
              </a:rPr>
              <a:t>南加州大學（</a:t>
            </a:r>
            <a:r>
              <a:rPr lang="en-US" altLang="zh-CN" sz="3100" b="1" i="0" dirty="0">
                <a:solidFill>
                  <a:srgbClr val="0D0D0D"/>
                </a:solidFill>
                <a:effectLst/>
                <a:highlight>
                  <a:srgbClr val="FFFFFF"/>
                </a:highlight>
                <a:latin typeface="Söhne"/>
              </a:rPr>
              <a:t>USC</a:t>
            </a:r>
            <a:r>
              <a:rPr lang="zh-CN" altLang="en-US" sz="3100" b="1" i="0" dirty="0">
                <a:solidFill>
                  <a:srgbClr val="0D0D0D"/>
                </a:solidFill>
                <a:effectLst/>
                <a:highlight>
                  <a:srgbClr val="FFFFFF"/>
                </a:highlight>
                <a:latin typeface="Söhne"/>
              </a:rPr>
              <a:t>）：</a:t>
            </a:r>
            <a:r>
              <a:rPr lang="en-US" altLang="zh-CN" sz="3100" b="1" i="0" dirty="0" err="1">
                <a:solidFill>
                  <a:srgbClr val="0D0D0D"/>
                </a:solidFill>
                <a:effectLst/>
                <a:highlight>
                  <a:srgbClr val="FFFFFF"/>
                </a:highlight>
                <a:latin typeface="Söhne"/>
              </a:rPr>
              <a:t>Palmam</a:t>
            </a:r>
            <a:r>
              <a:rPr lang="en-US" altLang="zh-CN" sz="3100" b="1" i="0" dirty="0">
                <a:solidFill>
                  <a:srgbClr val="0D0D0D"/>
                </a:solidFill>
                <a:effectLst/>
                <a:highlight>
                  <a:srgbClr val="FFFFFF"/>
                </a:highlight>
                <a:latin typeface="Söhne"/>
              </a:rPr>
              <a:t> qui meruit </a:t>
            </a:r>
            <a:r>
              <a:rPr lang="en-US" altLang="zh-CN" sz="3100" b="1" i="0" dirty="0" err="1">
                <a:solidFill>
                  <a:srgbClr val="0D0D0D"/>
                </a:solidFill>
                <a:effectLst/>
                <a:highlight>
                  <a:srgbClr val="FFFFFF"/>
                </a:highlight>
                <a:latin typeface="Söhne"/>
              </a:rPr>
              <a:t>ferat</a:t>
            </a:r>
            <a:r>
              <a:rPr lang="zh-CN" altLang="en-US" sz="3100" b="1" i="0" dirty="0">
                <a:solidFill>
                  <a:srgbClr val="0D0D0D"/>
                </a:solidFill>
                <a:effectLst/>
                <a:highlight>
                  <a:srgbClr val="FFFFFF"/>
                </a:highlight>
                <a:latin typeface="Söhne"/>
              </a:rPr>
              <a:t>（值得得到獎勵的人將得到它）</a:t>
            </a:r>
            <a:endParaRPr lang="zh-CN" altLang="en-US" sz="2800" b="1" i="0" dirty="0">
              <a:solidFill>
                <a:srgbClr val="0D0D0D"/>
              </a:solidFill>
              <a:effectLst/>
              <a:highlight>
                <a:srgbClr val="FFFFFF"/>
              </a:highlight>
              <a:latin typeface="Söhn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08" y="202190"/>
            <a:ext cx="10368000" cy="1143000"/>
          </a:xfrm>
        </p:spPr>
        <p:txBody>
          <a:bodyPr>
            <a:normAutofit/>
          </a:bodyPr>
          <a:lstStyle/>
          <a:p>
            <a:pPr algn="ctr"/>
            <a:r>
              <a:rPr lang="zh-CN" altLang="en-US" b="1" i="0" dirty="0">
                <a:solidFill>
                  <a:srgbClr val="191919"/>
                </a:solidFill>
                <a:effectLst/>
                <a:highlight>
                  <a:srgbClr val="FFFFFF"/>
                </a:highlight>
                <a:latin typeface="PingFang SC" panose="020B0400000000000000" pitchFamily="34" charset="-122"/>
                <a:ea typeface="PingFang SC" panose="020B0400000000000000" pitchFamily="34" charset="-122"/>
              </a:rPr>
              <a:t>美國名校校訓中出現最多字統計：</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20" t="4157" r="2855" b="9819"/>
          <a:stretch>
            <a:fillRect/>
          </a:stretch>
        </p:blipFill>
        <p:spPr bwMode="auto">
          <a:xfrm>
            <a:off x="40494" y="1916832"/>
            <a:ext cx="6887669" cy="384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244" y="2216842"/>
            <a:ext cx="5248161" cy="324118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19336" y="5758317"/>
            <a:ext cx="6496394" cy="646331"/>
          </a:xfrm>
          <a:prstGeom prst="rect">
            <a:avLst/>
          </a:prstGeom>
          <a:noFill/>
        </p:spPr>
        <p:txBody>
          <a:bodyPr wrap="none" rtlCol="0">
            <a:spAutoFit/>
          </a:bodyPr>
          <a:lstStyle/>
          <a:p>
            <a:r>
              <a:rPr kumimoji="1" lang="en-US" altLang="zh-CN" sz="3600" b="1" dirty="0">
                <a:solidFill>
                  <a:srgbClr val="FFFF00"/>
                </a:solidFill>
                <a:highlight>
                  <a:srgbClr val="0000FF"/>
                </a:highlight>
              </a:rPr>
              <a:t>Light</a:t>
            </a:r>
            <a:r>
              <a:rPr kumimoji="1" lang="zh-CN" altLang="en-US" sz="3600" b="1" dirty="0">
                <a:solidFill>
                  <a:srgbClr val="FFFF00"/>
                </a:solidFill>
                <a:highlight>
                  <a:srgbClr val="0000FF"/>
                </a:highlight>
              </a:rPr>
              <a:t>，</a:t>
            </a:r>
            <a:r>
              <a:rPr kumimoji="1" lang="en-US" altLang="zh-CN" sz="3600" b="1" dirty="0">
                <a:solidFill>
                  <a:srgbClr val="FFFF00"/>
                </a:solidFill>
                <a:highlight>
                  <a:srgbClr val="0000FF"/>
                </a:highlight>
              </a:rPr>
              <a:t>Truth, </a:t>
            </a:r>
            <a:r>
              <a:rPr kumimoji="1" lang="zh-CN" altLang="en-US" sz="3600" b="1" dirty="0">
                <a:solidFill>
                  <a:srgbClr val="FFFF00"/>
                </a:solidFill>
                <a:highlight>
                  <a:srgbClr val="0000FF"/>
                </a:highlight>
              </a:rPr>
              <a:t> </a:t>
            </a:r>
            <a:r>
              <a:rPr kumimoji="1" lang="en-US" altLang="zh-CN" sz="3600" b="1" dirty="0">
                <a:solidFill>
                  <a:srgbClr val="FFFF00"/>
                </a:solidFill>
                <a:highlight>
                  <a:srgbClr val="0000FF"/>
                </a:highlight>
              </a:rPr>
              <a:t>Knowledge</a:t>
            </a:r>
            <a:r>
              <a:rPr kumimoji="1" lang="zh-CN" altLang="en-US" sz="3600" b="1" dirty="0">
                <a:solidFill>
                  <a:srgbClr val="FFFF00"/>
                </a:solidFill>
                <a:highlight>
                  <a:srgbClr val="0000FF"/>
                </a:highlight>
              </a:rPr>
              <a:t>，</a:t>
            </a:r>
            <a:r>
              <a:rPr kumimoji="1" lang="en-US" altLang="zh-CN" sz="3600" b="1" dirty="0">
                <a:solidFill>
                  <a:srgbClr val="FFFF00"/>
                </a:solidFill>
                <a:highlight>
                  <a:srgbClr val="0000FF"/>
                </a:highlight>
              </a:rPr>
              <a:t>God</a:t>
            </a:r>
            <a:endParaRPr kumimoji="1" lang="zh-CN" altLang="en-US" sz="3600" b="1" dirty="0">
              <a:solidFill>
                <a:srgbClr val="FFFF00"/>
              </a:solidFill>
              <a:highlight>
                <a:srgbClr val="0000FF"/>
              </a:highlight>
            </a:endParaRPr>
          </a:p>
        </p:txBody>
      </p:sp>
      <p:sp>
        <p:nvSpPr>
          <p:cNvPr id="5" name="文本框 4"/>
          <p:cNvSpPr txBox="1"/>
          <p:nvPr/>
        </p:nvSpPr>
        <p:spPr>
          <a:xfrm>
            <a:off x="7464152" y="5604428"/>
            <a:ext cx="4651375" cy="953135"/>
          </a:xfrm>
          <a:prstGeom prst="rect">
            <a:avLst/>
          </a:prstGeom>
          <a:noFill/>
        </p:spPr>
        <p:txBody>
          <a:bodyPr wrap="none" rtlCol="0">
            <a:spAutoFit/>
          </a:bodyPr>
          <a:lstStyle/>
          <a:p>
            <a:r>
              <a:rPr kumimoji="1" lang="zh-CN" altLang="en-US" sz="2800" b="1" dirty="0">
                <a:solidFill>
                  <a:srgbClr val="FFFF00"/>
                </a:solidFill>
                <a:highlight>
                  <a:srgbClr val="0000FF"/>
                </a:highlight>
              </a:rPr>
              <a:t>宗教 </a:t>
            </a:r>
            <a:r>
              <a:rPr kumimoji="1" lang="en-US" altLang="zh-CN" sz="2800" b="1" dirty="0">
                <a:solidFill>
                  <a:srgbClr val="FFFF00"/>
                </a:solidFill>
                <a:highlight>
                  <a:srgbClr val="0000FF"/>
                </a:highlight>
              </a:rPr>
              <a:t>17.6%</a:t>
            </a:r>
            <a:r>
              <a:rPr kumimoji="1" lang="zh-CN" altLang="en-US" sz="2800" b="1" dirty="0">
                <a:solidFill>
                  <a:srgbClr val="FFFF00"/>
                </a:solidFill>
                <a:highlight>
                  <a:srgbClr val="0000FF"/>
                </a:highlight>
              </a:rPr>
              <a:t>，使命 </a:t>
            </a:r>
            <a:r>
              <a:rPr kumimoji="1" lang="en-US" altLang="zh-CN" sz="2800" b="1" dirty="0">
                <a:solidFill>
                  <a:srgbClr val="FFFF00"/>
                </a:solidFill>
                <a:highlight>
                  <a:srgbClr val="0000FF"/>
                </a:highlight>
              </a:rPr>
              <a:t>36%</a:t>
            </a:r>
            <a:r>
              <a:rPr kumimoji="1" lang="zh-CN" altLang="en-US" sz="2800" b="1" dirty="0">
                <a:solidFill>
                  <a:srgbClr val="FFFF00"/>
                </a:solidFill>
                <a:highlight>
                  <a:srgbClr val="0000FF"/>
                </a:highlight>
              </a:rPr>
              <a:t>，</a:t>
            </a:r>
            <a:endParaRPr kumimoji="1" lang="en-US" altLang="zh-CN" sz="2800" b="1" dirty="0">
              <a:solidFill>
                <a:srgbClr val="FFFF00"/>
              </a:solidFill>
              <a:highlight>
                <a:srgbClr val="0000FF"/>
              </a:highlight>
            </a:endParaRPr>
          </a:p>
          <a:p>
            <a:r>
              <a:rPr kumimoji="1" lang="zh-CN" altLang="en-US" sz="2800" b="1" dirty="0">
                <a:solidFill>
                  <a:srgbClr val="FFFF00"/>
                </a:solidFill>
                <a:highlight>
                  <a:srgbClr val="0000FF"/>
                </a:highlight>
              </a:rPr>
              <a:t>道理 </a:t>
            </a:r>
            <a:r>
              <a:rPr kumimoji="1" lang="en-US" altLang="zh-CN" sz="2800" b="1" dirty="0">
                <a:solidFill>
                  <a:srgbClr val="FFFF00"/>
                </a:solidFill>
                <a:highlight>
                  <a:srgbClr val="0000FF"/>
                </a:highlight>
              </a:rPr>
              <a:t>21.6%</a:t>
            </a:r>
            <a:r>
              <a:rPr kumimoji="1" lang="zh-CN" altLang="en-US" sz="2800" b="1" dirty="0">
                <a:solidFill>
                  <a:srgbClr val="FFFF00"/>
                </a:solidFill>
                <a:highlight>
                  <a:srgbClr val="0000FF"/>
                </a:highlight>
              </a:rPr>
              <a:t>，價值觀 </a:t>
            </a:r>
            <a:r>
              <a:rPr kumimoji="1" lang="en-US" altLang="zh-CN" sz="2800" b="1" dirty="0">
                <a:solidFill>
                  <a:srgbClr val="FFFF00"/>
                </a:solidFill>
                <a:highlight>
                  <a:srgbClr val="0000FF"/>
                </a:highlight>
              </a:rPr>
              <a:t>24.8%</a:t>
            </a:r>
            <a:endParaRPr kumimoji="1" lang="zh-CN" altLang="en-US" sz="2800" b="1" dirty="0">
              <a:solidFill>
                <a:srgbClr val="FFFF00"/>
              </a:solidFill>
              <a:highlight>
                <a:srgbClr val="0000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zh-CN" altLang="en-US" sz="6600" b="1" dirty="0">
                <a:solidFill>
                  <a:srgbClr val="FFFF00"/>
                </a:solidFill>
                <a:latin typeface="微软雅黑" charset="-122"/>
                <a:ea typeface="微软雅黑" charset="-122"/>
              </a:rPr>
              <a:t>路考三次</a:t>
            </a:r>
          </a:p>
        </p:txBody>
      </p:sp>
      <p:pic>
        <p:nvPicPr>
          <p:cNvPr id="4" name="内容占位符 3"/>
          <p:cNvPicPr>
            <a:picLocks noGrp="1" noChangeAspect="1"/>
          </p:cNvPicPr>
          <p:nvPr>
            <p:ph idx="1"/>
          </p:nvPr>
        </p:nvPicPr>
        <p:blipFill>
          <a:blip r:embed="rId3"/>
          <a:stretch>
            <a:fillRect/>
          </a:stretch>
        </p:blipFill>
        <p:spPr>
          <a:xfrm>
            <a:off x="369850" y="1465934"/>
            <a:ext cx="11685226" cy="49874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371599" y="294538"/>
            <a:ext cx="9895951" cy="1033669"/>
          </a:xfrm>
        </p:spPr>
        <p:txBody>
          <a:bodyPr>
            <a:normAutofit/>
          </a:bodyPr>
          <a:lstStyle/>
          <a:p>
            <a:r>
              <a:rPr kumimoji="1" lang="zh-CN" altLang="en-US" sz="4800" b="1" dirty="0">
                <a:solidFill>
                  <a:srgbClr val="FFFFFF"/>
                </a:solidFill>
                <a:latin typeface="微软雅黑" charset="-122"/>
                <a:ea typeface="微软雅黑" charset="-122"/>
              </a:rPr>
              <a:t>光、真理、神</a:t>
            </a:r>
          </a:p>
        </p:txBody>
      </p:sp>
      <p:sp>
        <p:nvSpPr>
          <p:cNvPr id="3" name="内容占位符 2"/>
          <p:cNvSpPr>
            <a:spLocks noGrp="1"/>
          </p:cNvSpPr>
          <p:nvPr>
            <p:ph idx="1"/>
          </p:nvPr>
        </p:nvSpPr>
        <p:spPr>
          <a:xfrm>
            <a:off x="95672" y="1858863"/>
            <a:ext cx="12000651" cy="4378810"/>
          </a:xfrm>
        </p:spPr>
        <p:txBody>
          <a:bodyPr anchor="ctr">
            <a:normAutofit/>
          </a:bodyPr>
          <a:lstStyle/>
          <a:p>
            <a:pPr>
              <a:lnSpc>
                <a:spcPct val="150000"/>
              </a:lnSpc>
            </a:pPr>
            <a:r>
              <a:rPr kumimoji="1" lang="zh-CN" altLang="en-US" sz="3600" b="1" dirty="0">
                <a:latin typeface="微软雅黑" charset="-122"/>
                <a:ea typeface="微软雅黑" charset="-122"/>
              </a:rPr>
              <a:t>凡行真理的，就來接近光，好顯明他所作的都是靠著神而作的。”</a:t>
            </a:r>
            <a:r>
              <a:rPr kumimoji="1" lang="en-US" altLang="zh-CN" sz="3600" b="1" dirty="0">
                <a:latin typeface="微软雅黑" charset="-122"/>
                <a:ea typeface="微软雅黑" charset="-122"/>
              </a:rPr>
              <a:t>(</a:t>
            </a:r>
            <a:r>
              <a:rPr kumimoji="1" lang="zh-CN" altLang="en-US" sz="3600" b="1" dirty="0">
                <a:latin typeface="微软雅黑" charset="-122"/>
                <a:ea typeface="微软雅黑" charset="-122"/>
              </a:rPr>
              <a:t>約翰福音 </a:t>
            </a:r>
            <a:r>
              <a:rPr kumimoji="1" lang="en-US" altLang="zh-CN" sz="3600" b="1" dirty="0">
                <a:latin typeface="微软雅黑" charset="-122"/>
                <a:ea typeface="微软雅黑" charset="-122"/>
              </a:rPr>
              <a:t>3:21 </a:t>
            </a:r>
            <a:r>
              <a:rPr kumimoji="1" lang="zh-CN" altLang="en-US" sz="3600" b="1" dirty="0">
                <a:latin typeface="微软雅黑" charset="-122"/>
                <a:ea typeface="微软雅黑" charset="-122"/>
              </a:rPr>
              <a:t>新譯本</a:t>
            </a:r>
            <a:r>
              <a:rPr kumimoji="1" lang="en-US" altLang="zh-CN" sz="3600" b="1" dirty="0">
                <a:latin typeface="微软雅黑" charset="-122"/>
                <a:ea typeface="微软雅黑" charset="-122"/>
              </a:rPr>
              <a:t>)</a:t>
            </a:r>
          </a:p>
          <a:p>
            <a:pPr>
              <a:lnSpc>
                <a:spcPct val="150000"/>
              </a:lnSpc>
            </a:pPr>
            <a:r>
              <a:rPr kumimoji="1" lang="zh-CN" altLang="en-US" sz="3600" b="1" dirty="0">
                <a:latin typeface="微软雅黑" charset="-122"/>
                <a:ea typeface="微软雅黑" charset="-122"/>
              </a:rPr>
              <a:t>道成了肉身，住在我們中間，滿有恩典和真理。我們見過他的榮光，正是從父而來的獨生子的榮光。</a:t>
            </a:r>
            <a:r>
              <a:rPr kumimoji="1" lang="en-US" altLang="zh-CN" sz="3600" b="1" dirty="0">
                <a:latin typeface="微软雅黑" charset="-122"/>
                <a:ea typeface="微软雅黑" charset="-122"/>
              </a:rPr>
              <a:t>(</a:t>
            </a:r>
            <a:r>
              <a:rPr kumimoji="1" lang="zh-CN" altLang="en-US" sz="3600" b="1" dirty="0">
                <a:latin typeface="微软雅黑" charset="-122"/>
                <a:ea typeface="微软雅黑" charset="-122"/>
              </a:rPr>
              <a:t>約翰福音 </a:t>
            </a:r>
            <a:r>
              <a:rPr kumimoji="1" lang="en-US" altLang="zh-CN" sz="3600" b="1" dirty="0">
                <a:latin typeface="微软雅黑" charset="-122"/>
                <a:ea typeface="微软雅黑" charset="-122"/>
              </a:rPr>
              <a:t>1:14 </a:t>
            </a:r>
            <a:r>
              <a:rPr kumimoji="1" lang="zh-CN" altLang="en-US" sz="3600" b="1" dirty="0">
                <a:latin typeface="微软雅黑" charset="-122"/>
                <a:ea typeface="微软雅黑" charset="-122"/>
              </a:rPr>
              <a:t>新譯本</a:t>
            </a:r>
            <a:r>
              <a:rPr kumimoji="1" lang="en-US" altLang="zh-CN" sz="3600" b="1" dirty="0">
                <a:latin typeface="微软雅黑" charset="-122"/>
                <a:ea typeface="微软雅黑" charset="-122"/>
              </a:rPr>
              <a:t>)</a:t>
            </a:r>
            <a:endParaRPr kumimoji="1" lang="zh-CN" altLang="en-US" sz="3600" b="1" dirty="0">
              <a:latin typeface="微软雅黑" charset="-122"/>
              <a:ea typeface="微软雅黑"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9456" y="-6198"/>
            <a:ext cx="10368000" cy="1143000"/>
          </a:xfrm>
        </p:spPr>
        <p:txBody>
          <a:bodyPr/>
          <a:lstStyle/>
          <a:p>
            <a:pPr algn="ctr"/>
            <a:r>
              <a:rPr kumimoji="1" lang="zh-CN" altLang="en-US" b="1" dirty="0">
                <a:solidFill>
                  <a:srgbClr val="FFFF00"/>
                </a:solidFill>
                <a:latin typeface="微软雅黑" charset="-122"/>
                <a:ea typeface="微软雅黑" charset="-122"/>
              </a:rPr>
              <a:t>基督徒父母教導子女正义观的建議：</a:t>
            </a:r>
          </a:p>
        </p:txBody>
      </p:sp>
      <p:sp>
        <p:nvSpPr>
          <p:cNvPr id="3" name="内容占位符 2"/>
          <p:cNvSpPr>
            <a:spLocks noGrp="1"/>
          </p:cNvSpPr>
          <p:nvPr>
            <p:ph idx="1"/>
          </p:nvPr>
        </p:nvSpPr>
        <p:spPr>
          <a:xfrm>
            <a:off x="0" y="1340768"/>
            <a:ext cx="12192000" cy="5517231"/>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lgn="l">
              <a:lnSpc>
                <a:spcPct val="150000"/>
              </a:lnSpc>
              <a:buNone/>
            </a:pPr>
            <a:r>
              <a:rPr lang="en-US" altLang="zh-CN"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1.</a:t>
            </a:r>
            <a:r>
              <a:rPr lang="zh-CN" altLang="en-US"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榜樣示範：</a:t>
            </a:r>
            <a:r>
              <a:rPr lang="zh-CN" altLang="en-US" sz="3800" i="0" dirty="0">
                <a:solidFill>
                  <a:srgbClr val="0D0D0D"/>
                </a:solidFill>
                <a:effectLst/>
                <a:highlight>
                  <a:srgbClr val="FFFFFF"/>
                </a:highlight>
                <a:latin typeface="Microsoft YaHei" panose="020B0503020204020204" pitchFamily="34" charset="-122"/>
                <a:ea typeface="Microsoft YaHei" panose="020B0503020204020204" pitchFamily="34" charset="-122"/>
              </a:rPr>
              <a:t>父母應該以身作則，展示正義、公平和誠實的行為。</a:t>
            </a:r>
          </a:p>
          <a:p>
            <a:pPr marL="0" indent="0" algn="l">
              <a:lnSpc>
                <a:spcPct val="150000"/>
              </a:lnSpc>
              <a:buNone/>
            </a:pPr>
            <a:r>
              <a:rPr lang="en-US" altLang="zh-CN"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2.</a:t>
            </a:r>
            <a:r>
              <a:rPr lang="zh-CN" altLang="en-US"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教導聖經原則：</a:t>
            </a:r>
            <a:r>
              <a:rPr lang="zh-CN" altLang="en-US" sz="3800" i="0" dirty="0">
                <a:solidFill>
                  <a:srgbClr val="0D0D0D"/>
                </a:solidFill>
                <a:effectLst/>
                <a:highlight>
                  <a:srgbClr val="FFFFFF"/>
                </a:highlight>
                <a:latin typeface="Microsoft YaHei" panose="020B0503020204020204" pitchFamily="34" charset="-122"/>
                <a:ea typeface="Microsoft YaHei" panose="020B0503020204020204" pitchFamily="34" charset="-122"/>
              </a:rPr>
              <a:t>父母可以從聖經中教導子女正義的原則和價值觀。</a:t>
            </a:r>
          </a:p>
          <a:p>
            <a:pPr marL="0" indent="0" algn="l">
              <a:lnSpc>
                <a:spcPct val="150000"/>
              </a:lnSpc>
              <a:buNone/>
            </a:pPr>
            <a:r>
              <a:rPr lang="en-US" altLang="zh-CN"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3.</a:t>
            </a:r>
            <a:r>
              <a:rPr lang="zh-CN" altLang="en-US"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鼓勵參與社會活動：</a:t>
            </a:r>
            <a:r>
              <a:rPr lang="zh-CN" altLang="en-US" sz="3800" i="0" dirty="0">
                <a:solidFill>
                  <a:srgbClr val="0D0D0D"/>
                </a:solidFill>
                <a:effectLst/>
                <a:highlight>
                  <a:srgbClr val="FFFFFF"/>
                </a:highlight>
                <a:latin typeface="Microsoft YaHei" panose="020B0503020204020204" pitchFamily="34" charset="-122"/>
                <a:ea typeface="Microsoft YaHei" panose="020B0503020204020204" pitchFamily="34" charset="-122"/>
              </a:rPr>
              <a:t>鼓勵子女參與教會慈善和社會服務活動，親身體驗正義的重要性。</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9456" y="-6198"/>
            <a:ext cx="10368000" cy="1143000"/>
          </a:xfrm>
        </p:spPr>
        <p:txBody>
          <a:bodyPr/>
          <a:lstStyle/>
          <a:p>
            <a:pPr algn="ctr"/>
            <a:r>
              <a:rPr kumimoji="1" lang="zh-CN" altLang="en-US" b="1" dirty="0">
                <a:solidFill>
                  <a:srgbClr val="FFFF00"/>
                </a:solidFill>
                <a:latin typeface="微软雅黑" charset="-122"/>
                <a:ea typeface="微软雅黑" charset="-122"/>
              </a:rPr>
              <a:t>基督徒父母教導子女正义观的建議：</a:t>
            </a:r>
          </a:p>
        </p:txBody>
      </p:sp>
      <p:sp>
        <p:nvSpPr>
          <p:cNvPr id="3" name="内容占位符 2"/>
          <p:cNvSpPr>
            <a:spLocks noGrp="1"/>
          </p:cNvSpPr>
          <p:nvPr>
            <p:ph idx="1"/>
          </p:nvPr>
        </p:nvSpPr>
        <p:spPr>
          <a:xfrm>
            <a:off x="0" y="1412776"/>
            <a:ext cx="12192000" cy="5445223"/>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lgn="l">
              <a:lnSpc>
                <a:spcPct val="150000"/>
              </a:lnSpc>
              <a:buNone/>
            </a:pPr>
            <a:r>
              <a:rPr lang="en-US" altLang="zh-CN"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4.</a:t>
            </a:r>
            <a:r>
              <a:rPr lang="zh-CN" altLang="en-US" sz="3800" b="1" i="0" dirty="0">
                <a:solidFill>
                  <a:srgbClr val="0D0D0D"/>
                </a:solidFill>
                <a:effectLst/>
                <a:highlight>
                  <a:srgbClr val="FFFFFF"/>
                </a:highlight>
                <a:latin typeface="Microsoft YaHei" panose="020B0503020204020204" pitchFamily="34" charset="-122"/>
                <a:ea typeface="Microsoft YaHei" panose="020B0503020204020204" pitchFamily="34" charset="-122"/>
              </a:rPr>
              <a:t>解釋現實中的正義問題：</a:t>
            </a:r>
            <a:r>
              <a:rPr lang="zh-CN" altLang="en-US" sz="3800" i="0" dirty="0">
                <a:solidFill>
                  <a:srgbClr val="0D0D0D"/>
                </a:solidFill>
                <a:effectLst/>
                <a:highlight>
                  <a:srgbClr val="FFFFFF"/>
                </a:highlight>
                <a:latin typeface="Microsoft YaHei" panose="020B0503020204020204" pitchFamily="34" charset="-122"/>
                <a:ea typeface="Microsoft YaHei" panose="020B0503020204020204" pitchFamily="34" charset="-122"/>
              </a:rPr>
              <a:t>與子女一起討論現實生活中的正義問題，幫助其從神的角度建立正義觀。</a:t>
            </a:r>
            <a:endParaRPr lang="en-US" altLang="zh-CN" sz="3800" i="0" dirty="0">
              <a:solidFill>
                <a:srgbClr val="0D0D0D"/>
              </a:solidFill>
              <a:effectLst/>
              <a:highlight>
                <a:srgbClr val="FFFFFF"/>
              </a:highlight>
              <a:latin typeface="Microsoft YaHei" panose="020B0503020204020204" pitchFamily="34" charset="-122"/>
              <a:ea typeface="Microsoft YaHei" panose="020B0503020204020204" pitchFamily="34" charset="-122"/>
            </a:endParaRPr>
          </a:p>
          <a:p>
            <a:pPr marL="0" indent="0" algn="l">
              <a:lnSpc>
                <a:spcPct val="150000"/>
              </a:lnSpc>
              <a:buNone/>
            </a:pPr>
            <a:r>
              <a:rPr lang="en-US" altLang="zh-CN" sz="3800" b="1" dirty="0">
                <a:solidFill>
                  <a:srgbClr val="0D0D0D"/>
                </a:solidFill>
                <a:highlight>
                  <a:srgbClr val="FFFFFF"/>
                </a:highlight>
                <a:latin typeface="Microsoft YaHei" panose="020B0503020204020204" pitchFamily="34" charset="-122"/>
                <a:ea typeface="Microsoft YaHei" panose="020B0503020204020204" pitchFamily="34" charset="-122"/>
              </a:rPr>
              <a:t>5.</a:t>
            </a:r>
            <a:r>
              <a:rPr lang="zh-CN" altLang="en-US" sz="3800" b="1" dirty="0">
                <a:solidFill>
                  <a:srgbClr val="0D0D0D"/>
                </a:solidFill>
                <a:highlight>
                  <a:srgbClr val="FFFFFF"/>
                </a:highlight>
                <a:latin typeface="Microsoft YaHei" panose="020B0503020204020204" pitchFamily="34" charset="-122"/>
                <a:ea typeface="Microsoft YaHei" panose="020B0503020204020204" pitchFamily="34" charset="-122"/>
              </a:rPr>
              <a:t> 與正義的源頭</a:t>
            </a:r>
            <a:r>
              <a:rPr lang="en-US" altLang="zh-CN" sz="3800" b="1" dirty="0">
                <a:solidFill>
                  <a:srgbClr val="0D0D0D"/>
                </a:solidFill>
                <a:highlight>
                  <a:srgbClr val="FFFFFF"/>
                </a:highlight>
                <a:latin typeface="Microsoft YaHei" panose="020B0503020204020204" pitchFamily="34" charset="-122"/>
                <a:ea typeface="Microsoft YaHei" panose="020B0503020204020204" pitchFamily="34" charset="-122"/>
              </a:rPr>
              <a:t>——</a:t>
            </a:r>
            <a:r>
              <a:rPr lang="zh-CN" altLang="en-US" sz="3800" b="1" dirty="0">
                <a:solidFill>
                  <a:srgbClr val="0D0D0D"/>
                </a:solidFill>
                <a:highlight>
                  <a:srgbClr val="FFFFFF"/>
                </a:highlight>
                <a:latin typeface="Microsoft YaHei" panose="020B0503020204020204" pitchFamily="34" charset="-122"/>
                <a:ea typeface="Microsoft YaHei" panose="020B0503020204020204" pitchFamily="34" charset="-122"/>
              </a:rPr>
              <a:t>耶穌基督相連：</a:t>
            </a:r>
            <a:r>
              <a:rPr lang="zh-CN" altLang="en-US" sz="3800" dirty="0">
                <a:solidFill>
                  <a:srgbClr val="0D0D0D"/>
                </a:solidFill>
                <a:highlight>
                  <a:srgbClr val="FFFFFF"/>
                </a:highlight>
                <a:latin typeface="Microsoft YaHei" panose="020B0503020204020204" pitchFamily="34" charset="-122"/>
                <a:ea typeface="Microsoft YaHei" panose="020B0503020204020204" pitchFamily="34" charset="-122"/>
              </a:rPr>
              <a:t>耶穌基督是義者，他教導正義、實踐正義，犧牲自己成就公義，將來他將公正審判邪惡。一個沒有連於正義源頭的人，定會對正義產生失望。有主在心，天下穩行。</a:t>
            </a:r>
            <a:endParaRPr lang="zh-CN" altLang="en-US" sz="5100" i="0" dirty="0">
              <a:solidFill>
                <a:srgbClr val="0D0D0D"/>
              </a:solidFill>
              <a:effectLst/>
              <a:highlight>
                <a:srgbClr val="FFFFFF"/>
              </a:highlight>
              <a:latin typeface="微软雅黑" charset="-122"/>
              <a:ea typeface="微软雅黑" charset="-122"/>
            </a:endParaRPr>
          </a:p>
          <a:p>
            <a:endParaRPr kumimoji="1" lang="zh-CN" altLang="en-US" dirty="0"/>
          </a:p>
        </p:txBody>
      </p:sp>
    </p:spTree>
    <p:extLst>
      <p:ext uri="{BB962C8B-B14F-4D97-AF65-F5344CB8AC3E}">
        <p14:creationId xmlns:p14="http://schemas.microsoft.com/office/powerpoint/2010/main" val="4266615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116632"/>
            <a:ext cx="10368000" cy="1143000"/>
          </a:xfrm>
        </p:spPr>
        <p:txBody>
          <a:bodyPr>
            <a:normAutofit/>
          </a:bodyPr>
          <a:lstStyle/>
          <a:p>
            <a:pPr algn="ctr"/>
            <a:r>
              <a:rPr lang="zh-CN" altLang="en-US" sz="5400" b="1" dirty="0">
                <a:solidFill>
                  <a:srgbClr val="FFFF00"/>
                </a:solidFill>
                <a:latin typeface="微软雅黑" charset="-122"/>
                <a:ea typeface="微软雅黑" charset="-122"/>
                <a:cs typeface="微软雅黑" charset="-122"/>
              </a:rPr>
              <a:t>二、傳承纯真的信仰  </a:t>
            </a:r>
            <a:r>
              <a:rPr lang="en-US" altLang="zh-CN" sz="5400" b="1" dirty="0">
                <a:solidFill>
                  <a:srgbClr val="FFFF00"/>
                </a:solidFill>
                <a:latin typeface="微软雅黑" charset="-122"/>
                <a:ea typeface="微软雅黑" charset="-122"/>
                <a:cs typeface="微软雅黑" charset="-122"/>
              </a:rPr>
              <a:t>3-6</a:t>
            </a:r>
            <a:r>
              <a:rPr lang="zh-CN" altLang="en-US" sz="5400" b="1" dirty="0">
                <a:solidFill>
                  <a:srgbClr val="FFFF00"/>
                </a:solidFill>
                <a:latin typeface="微软雅黑" charset="-122"/>
                <a:ea typeface="微软雅黑" charset="-122"/>
                <a:cs typeface="微软雅黑" charset="-122"/>
              </a:rPr>
              <a:t>節</a:t>
            </a:r>
          </a:p>
        </p:txBody>
      </p:sp>
      <p:sp>
        <p:nvSpPr>
          <p:cNvPr id="5" name="内容占位符 4"/>
          <p:cNvSpPr>
            <a:spLocks noGrp="1"/>
          </p:cNvSpPr>
          <p:nvPr>
            <p:ph idx="1"/>
          </p:nvPr>
        </p:nvSpPr>
        <p:spPr>
          <a:xfrm>
            <a:off x="119336" y="1484784"/>
            <a:ext cx="12072664" cy="5373216"/>
          </a:xfrm>
        </p:spPr>
        <p:txBody>
          <a:bodyPr>
            <a:normAutofit/>
          </a:bodyPr>
          <a:lstStyle/>
          <a:p>
            <a:pPr marL="0" indent="0">
              <a:lnSpc>
                <a:spcPct val="160000"/>
              </a:lnSpc>
              <a:buNone/>
            </a:pPr>
            <a:r>
              <a:rPr lang="zh-CN" altLang="en-US" dirty="0">
                <a:latin typeface="微软雅黑" charset="-122"/>
                <a:ea typeface="微软雅黑" charset="-122"/>
              </a:rPr>
              <a:t>米迦就把這一千一百舍客勒銀子還他</a:t>
            </a:r>
            <a:r>
              <a:rPr lang="zh-CN" altLang="en-US" dirty="0">
                <a:solidFill>
                  <a:srgbClr val="FFFF00"/>
                </a:solidFill>
                <a:highlight>
                  <a:srgbClr val="0000FF"/>
                </a:highlight>
                <a:latin typeface="微软雅黑" charset="-122"/>
                <a:ea typeface="微软雅黑" charset="-122"/>
              </a:rPr>
              <a:t>母親</a:t>
            </a:r>
            <a:r>
              <a:rPr lang="zh-CN" altLang="en-US" dirty="0">
                <a:latin typeface="微软雅黑" charset="-122"/>
                <a:ea typeface="微软雅黑" charset="-122"/>
              </a:rPr>
              <a:t>。他母親說：「我分出這銀子來為你獻給耶和華，好雕刻一個像，鑄成一個像。現在我還是交給你。」</a:t>
            </a:r>
            <a:r>
              <a:rPr lang="zh-CN" altLang="en-US" dirty="0">
                <a:solidFill>
                  <a:srgbClr val="FFFF00"/>
                </a:solidFill>
                <a:highlight>
                  <a:srgbClr val="0000FF"/>
                </a:highlight>
                <a:latin typeface="微软雅黑" charset="-122"/>
                <a:ea typeface="微软雅黑" charset="-122"/>
              </a:rPr>
              <a:t>米迦</a:t>
            </a:r>
            <a:r>
              <a:rPr lang="zh-CN" altLang="en-US" dirty="0">
                <a:latin typeface="微软雅黑" charset="-122"/>
                <a:ea typeface="微软雅黑" charset="-122"/>
              </a:rPr>
              <a:t>將銀子還他母親，他母親將二百舍客勒銀子交給銀匠，雕刻一個像，鑄成一個像，安置在米迦的屋內。這米迦有了神堂，又製造以弗得和家中的神像，分派他一個</a:t>
            </a:r>
            <a:r>
              <a:rPr lang="zh-CN" altLang="en-US" dirty="0">
                <a:solidFill>
                  <a:srgbClr val="FFFF00"/>
                </a:solidFill>
                <a:highlight>
                  <a:srgbClr val="0000FF"/>
                </a:highlight>
                <a:latin typeface="微软雅黑" charset="-122"/>
                <a:ea typeface="微软雅黑" charset="-122"/>
              </a:rPr>
              <a:t>兒子</a:t>
            </a:r>
            <a:r>
              <a:rPr lang="zh-CN" altLang="en-US" dirty="0">
                <a:latin typeface="微软雅黑" charset="-122"/>
                <a:ea typeface="微软雅黑" charset="-122"/>
              </a:rPr>
              <a:t>作祭司。那時以色列中沒有王，各人任意而行。</a:t>
            </a:r>
            <a:r>
              <a:rPr lang="en-US" altLang="zh-CN" dirty="0">
                <a:latin typeface="微软雅黑" charset="-122"/>
                <a:ea typeface="微软雅黑" charset="-122"/>
              </a:rPr>
              <a:t>(</a:t>
            </a:r>
            <a:r>
              <a:rPr lang="zh-CN" altLang="en-US" dirty="0">
                <a:latin typeface="微软雅黑" charset="-122"/>
                <a:ea typeface="微软雅黑" charset="-122"/>
              </a:rPr>
              <a:t>士師記 </a:t>
            </a:r>
            <a:r>
              <a:rPr lang="en-US" altLang="zh-CN" dirty="0">
                <a:latin typeface="微软雅黑" charset="-122"/>
                <a:ea typeface="微软雅黑" charset="-122"/>
              </a:rPr>
              <a:t>17:3-6 )</a:t>
            </a:r>
            <a:endParaRPr lang="zh-CN" altLang="en-US" dirty="0">
              <a:latin typeface="微软雅黑" charset="-122"/>
              <a:ea typeface="微软雅黑"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368" y="116632"/>
            <a:ext cx="9937104" cy="1143000"/>
          </a:xfrm>
        </p:spPr>
        <p:txBody>
          <a:bodyPr>
            <a:noAutofit/>
          </a:bodyPr>
          <a:lstStyle/>
          <a:p>
            <a:pPr algn="ctr"/>
            <a:r>
              <a:rPr lang="zh-CN" altLang="en-US" sz="4800" b="1" dirty="0">
                <a:solidFill>
                  <a:srgbClr val="FFFF00"/>
                </a:solidFill>
                <a:latin typeface="微软雅黑" charset="-122"/>
                <a:ea typeface="微软雅黑" charset="-122"/>
                <a:cs typeface="微软雅黑" charset="-122"/>
              </a:rPr>
              <a:t>經文分析：祖孫三代「齊」犯罪</a:t>
            </a:r>
          </a:p>
        </p:txBody>
      </p:sp>
      <p:sp>
        <p:nvSpPr>
          <p:cNvPr id="3" name="内容占位符 2"/>
          <p:cNvSpPr>
            <a:spLocks noGrp="1"/>
          </p:cNvSpPr>
          <p:nvPr>
            <p:ph idx="1"/>
          </p:nvPr>
        </p:nvSpPr>
        <p:spPr>
          <a:xfrm>
            <a:off x="0" y="1556792"/>
            <a:ext cx="12192000" cy="5184576"/>
          </a:xfrm>
          <a:noFill/>
          <a:ln>
            <a:noFill/>
          </a:ln>
        </p:spPr>
        <p:style>
          <a:lnRef idx="0">
            <a:scrgbClr r="0" g="0" b="0"/>
          </a:lnRef>
          <a:fillRef idx="0">
            <a:scrgbClr r="0" g="0" b="0"/>
          </a:fillRef>
          <a:effectRef idx="0">
            <a:scrgbClr r="0" g="0" b="0"/>
          </a:effectRef>
          <a:fontRef idx="minor">
            <a:schemeClr val="dk1"/>
          </a:fontRef>
        </p:style>
        <p:txBody>
          <a:bodyPr>
            <a:normAutofit fontScale="82500" lnSpcReduction="20000"/>
          </a:bodyPr>
          <a:lstStyle/>
          <a:p>
            <a:pPr>
              <a:lnSpc>
                <a:spcPct val="160000"/>
              </a:lnSpc>
            </a:pPr>
            <a:r>
              <a:rPr lang="zh-CN" altLang="en-US" sz="3600" b="1" dirty="0">
                <a:solidFill>
                  <a:schemeClr val="tx1"/>
                </a:solidFill>
                <a:latin typeface="微软雅黑" charset="-122"/>
                <a:ea typeface="微软雅黑" charset="-122"/>
              </a:rPr>
              <a:t>糊塗的母親：</a:t>
            </a:r>
            <a:r>
              <a:rPr lang="zh-CN" altLang="en-US" sz="3600" dirty="0">
                <a:solidFill>
                  <a:schemeClr val="tx1"/>
                </a:solidFill>
                <a:latin typeface="微软雅黑" charset="-122"/>
                <a:ea typeface="微软雅黑" charset="-122"/>
              </a:rPr>
              <a:t>以奉獻之名行犯罪之實</a:t>
            </a:r>
            <a:r>
              <a:rPr lang="zh-CN" altLang="en-US" sz="3600" dirty="0">
                <a:solidFill>
                  <a:srgbClr val="FFFF00"/>
                </a:solidFill>
                <a:highlight>
                  <a:srgbClr val="0000FF"/>
                </a:highlight>
                <a:latin typeface="微软雅黑" charset="-122"/>
                <a:ea typeface="微软雅黑" charset="-122"/>
              </a:rPr>
              <a:t>（製作偶像</a:t>
            </a:r>
            <a:r>
              <a:rPr lang="en-US" altLang="zh-CN" sz="3600" dirty="0">
                <a:solidFill>
                  <a:srgbClr val="FFFF00"/>
                </a:solidFill>
                <a:highlight>
                  <a:srgbClr val="0000FF"/>
                </a:highlight>
                <a:latin typeface="微软雅黑" charset="-122"/>
                <a:ea typeface="微软雅黑" charset="-122"/>
              </a:rPr>
              <a:t>/</a:t>
            </a:r>
            <a:r>
              <a:rPr lang="zh-CN" altLang="en-US" sz="3600" dirty="0">
                <a:solidFill>
                  <a:srgbClr val="FFFF00"/>
                </a:solidFill>
                <a:highlight>
                  <a:srgbClr val="0000FF"/>
                </a:highlight>
                <a:latin typeface="微软雅黑" charset="-122"/>
                <a:ea typeface="微软雅黑" charset="-122"/>
              </a:rPr>
              <a:t>假神）</a:t>
            </a:r>
            <a:endParaRPr lang="en-US" altLang="zh-CN" sz="3600" dirty="0">
              <a:solidFill>
                <a:srgbClr val="FFFF00"/>
              </a:solidFill>
              <a:highlight>
                <a:srgbClr val="0000FF"/>
              </a:highlight>
              <a:latin typeface="微软雅黑" charset="-122"/>
              <a:ea typeface="微软雅黑" charset="-122"/>
            </a:endParaRPr>
          </a:p>
          <a:p>
            <a:pPr>
              <a:lnSpc>
                <a:spcPct val="160000"/>
              </a:lnSpc>
            </a:pPr>
            <a:r>
              <a:rPr lang="zh-CN" altLang="en-US" sz="3600" b="1" dirty="0">
                <a:solidFill>
                  <a:schemeClr val="tx1"/>
                </a:solidFill>
                <a:latin typeface="微软雅黑" charset="-122"/>
                <a:ea typeface="微软雅黑" charset="-122"/>
              </a:rPr>
              <a:t>愚忠的兒子：</a:t>
            </a:r>
            <a:r>
              <a:rPr lang="zh-CN" altLang="en-US" sz="3600" dirty="0">
                <a:solidFill>
                  <a:schemeClr val="tx1"/>
                </a:solidFill>
                <a:latin typeface="微软雅黑" charset="-122"/>
                <a:ea typeface="微软雅黑" charset="-122"/>
              </a:rPr>
              <a:t>以身試法，向罪妥協</a:t>
            </a:r>
            <a:r>
              <a:rPr lang="zh-CN" altLang="en-US" sz="3600" dirty="0">
                <a:solidFill>
                  <a:srgbClr val="FFFF00"/>
                </a:solidFill>
                <a:highlight>
                  <a:srgbClr val="0000FF"/>
                </a:highlight>
                <a:latin typeface="微软雅黑" charset="-122"/>
                <a:ea typeface="微软雅黑" charset="-122"/>
              </a:rPr>
              <a:t>（管理神堂）</a:t>
            </a:r>
            <a:endParaRPr lang="en-US" altLang="zh-CN" sz="3600" dirty="0">
              <a:solidFill>
                <a:srgbClr val="FFFF00"/>
              </a:solidFill>
              <a:highlight>
                <a:srgbClr val="0000FF"/>
              </a:highlight>
              <a:latin typeface="微软雅黑" charset="-122"/>
              <a:ea typeface="微软雅黑" charset="-122"/>
            </a:endParaRPr>
          </a:p>
          <a:p>
            <a:pPr>
              <a:lnSpc>
                <a:spcPct val="160000"/>
              </a:lnSpc>
            </a:pPr>
            <a:r>
              <a:rPr lang="zh-CN" altLang="en-US" sz="3600" b="1" dirty="0">
                <a:solidFill>
                  <a:schemeClr val="tx1"/>
                </a:solidFill>
                <a:latin typeface="微软雅黑" charset="-122"/>
                <a:ea typeface="微软雅黑" charset="-122"/>
              </a:rPr>
              <a:t>可憐的孫子</a:t>
            </a:r>
            <a:r>
              <a:rPr lang="zh-CN" altLang="en-US" sz="3600" dirty="0">
                <a:solidFill>
                  <a:schemeClr val="tx1"/>
                </a:solidFill>
                <a:latin typeface="微软雅黑" charset="-122"/>
                <a:ea typeface="微软雅黑" charset="-122"/>
              </a:rPr>
              <a:t>：以凡人之身，擔任祭司之職</a:t>
            </a:r>
            <a:r>
              <a:rPr lang="zh-CN" altLang="en-US" sz="3600" dirty="0">
                <a:solidFill>
                  <a:srgbClr val="FFFF00"/>
                </a:solidFill>
                <a:highlight>
                  <a:srgbClr val="0000FF"/>
                </a:highlight>
                <a:latin typeface="微软雅黑" charset="-122"/>
                <a:ea typeface="微软雅黑" charset="-122"/>
              </a:rPr>
              <a:t>（擔任聖職）</a:t>
            </a:r>
            <a:endParaRPr lang="en-US" altLang="zh-CN" sz="3600" dirty="0">
              <a:solidFill>
                <a:srgbClr val="FFFF00"/>
              </a:solidFill>
              <a:highlight>
                <a:srgbClr val="0000FF"/>
              </a:highlight>
              <a:latin typeface="微软雅黑" charset="-122"/>
              <a:ea typeface="微软雅黑" charset="-122"/>
            </a:endParaRPr>
          </a:p>
          <a:p>
            <a:pPr>
              <a:lnSpc>
                <a:spcPct val="160000"/>
              </a:lnSpc>
            </a:pPr>
            <a:r>
              <a:rPr lang="zh-CN" altLang="zh-CN" sz="3600" b="1" dirty="0">
                <a:solidFill>
                  <a:srgbClr val="FF0000"/>
                </a:solidFill>
                <a:highlight>
                  <a:srgbClr val="FFFF00"/>
                </a:highlight>
                <a:latin typeface="微软雅黑" charset="-122"/>
                <a:ea typeface="微软雅黑" charset="-122"/>
              </a:rPr>
              <a:t>十誡的第二條</a:t>
            </a:r>
            <a:r>
              <a:rPr lang="zh-CN" altLang="en-US" sz="3600" b="1" dirty="0">
                <a:solidFill>
                  <a:srgbClr val="FF0000"/>
                </a:solidFill>
                <a:highlight>
                  <a:srgbClr val="FFFF00"/>
                </a:highlight>
                <a:latin typeface="微软雅黑" charset="-122"/>
                <a:ea typeface="微软雅黑" charset="-122"/>
              </a:rPr>
              <a:t>：“不可為神雕刻偶像”</a:t>
            </a:r>
            <a:r>
              <a:rPr lang="zh-CN" altLang="zh-CN" sz="3600" b="1" dirty="0">
                <a:solidFill>
                  <a:srgbClr val="FF0000"/>
                </a:solidFill>
                <a:highlight>
                  <a:srgbClr val="FFFF00"/>
                </a:highlight>
                <a:latin typeface="微软雅黑" charset="-122"/>
                <a:ea typeface="微软雅黑" charset="-122"/>
              </a:rPr>
              <a:t>。</a:t>
            </a:r>
            <a:endParaRPr lang="en-US" altLang="zh-CN" sz="3600" b="1" dirty="0">
              <a:solidFill>
                <a:srgbClr val="FF0000"/>
              </a:solidFill>
              <a:highlight>
                <a:srgbClr val="FFFF00"/>
              </a:highlight>
              <a:latin typeface="微软雅黑" charset="-122"/>
              <a:ea typeface="微软雅黑" charset="-122"/>
            </a:endParaRPr>
          </a:p>
          <a:p>
            <a:pPr>
              <a:lnSpc>
                <a:spcPct val="160000"/>
              </a:lnSpc>
            </a:pPr>
            <a:r>
              <a:rPr lang="zh-CN" altLang="en-US" sz="3600" dirty="0">
                <a:solidFill>
                  <a:schemeClr val="tx1"/>
                </a:solidFill>
                <a:latin typeface="微软雅黑" charset="-122"/>
                <a:ea typeface="微软雅黑" charset="-122"/>
              </a:rPr>
              <a:t>母親沒有將純真且保守的信仰傳承下去，相反親手毀壞、玷污了信仰，並將兒子、孫子親手送入歧途。</a:t>
            </a:r>
            <a:endParaRPr lang="en-US" altLang="zh-CN" sz="3600" dirty="0">
              <a:solidFill>
                <a:schemeClr val="tx1"/>
              </a:solidFill>
              <a:latin typeface="微软雅黑" charset="-122"/>
              <a:ea typeface="微软雅黑" charset="-122"/>
            </a:endParaRPr>
          </a:p>
          <a:p>
            <a:pPr>
              <a:lnSpc>
                <a:spcPct val="160000"/>
              </a:lnSpc>
            </a:pPr>
            <a:r>
              <a:rPr lang="zh-CN" altLang="en-US" sz="3600" dirty="0">
                <a:solidFill>
                  <a:schemeClr val="bg1"/>
                </a:solidFill>
                <a:highlight>
                  <a:srgbClr val="FFFF00"/>
                </a:highlight>
                <a:latin typeface="微软雅黑" charset="-122"/>
                <a:ea typeface="微软雅黑" charset="-122"/>
              </a:rPr>
              <a:t>「那時以色列中沒有王，各人任意而行」（</a:t>
            </a:r>
            <a:r>
              <a:rPr lang="zh-CN" altLang="en-US"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士 </a:t>
            </a:r>
            <a:r>
              <a:rPr lang="en-US" altLang="zh-CN"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17</a:t>
            </a:r>
            <a:r>
              <a:rPr lang="zh-CN" altLang="en-US"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a:t>
            </a:r>
            <a:r>
              <a:rPr lang="en-US" altLang="zh-CN"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6</a:t>
            </a:r>
            <a:r>
              <a:rPr lang="zh-CN" altLang="en-US"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a:t>
            </a:r>
            <a:r>
              <a:rPr lang="en-US" altLang="zh-CN"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21</a:t>
            </a:r>
            <a:r>
              <a:rPr lang="zh-CN" altLang="en-US"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a:t>
            </a:r>
            <a:r>
              <a:rPr lang="en-US" altLang="zh-CN" sz="3600" dirty="0">
                <a:solidFill>
                  <a:schemeClr val="bg1"/>
                </a:solidFill>
                <a:highlight>
                  <a:srgbClr val="FFFF00"/>
                </a:highlight>
                <a:latin typeface="Times New Roman" panose="02020603050405020304" pitchFamily="18" charset="0"/>
                <a:ea typeface="微软雅黑" charset="-122"/>
                <a:cs typeface="Times New Roman" panose="02020603050405020304" pitchFamily="18" charset="0"/>
              </a:rPr>
              <a:t>25</a:t>
            </a:r>
            <a:r>
              <a:rPr lang="zh-CN" altLang="en-US" sz="3600" dirty="0">
                <a:solidFill>
                  <a:schemeClr val="bg1"/>
                </a:solidFill>
                <a:highlight>
                  <a:srgbClr val="FFFF00"/>
                </a:highlight>
                <a:latin typeface="微软雅黑" charset="-122"/>
                <a:ea typeface="微软雅黑" charset="-122"/>
              </a:rPr>
              <a:t>）</a:t>
            </a:r>
            <a:endParaRPr lang="en-US" altLang="zh-CN" sz="3600" dirty="0">
              <a:solidFill>
                <a:schemeClr val="bg1"/>
              </a:solidFill>
              <a:highlight>
                <a:srgbClr val="FFFF00"/>
              </a:highlight>
              <a:latin typeface="微软雅黑" charset="-122"/>
              <a:ea typeface="微软雅黑"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473C85-3DF2-B5C2-473D-4090DB42B23B}"/>
              </a:ext>
            </a:extLst>
          </p:cNvPr>
          <p:cNvSpPr>
            <a:spLocks noGrp="1"/>
          </p:cNvSpPr>
          <p:nvPr>
            <p:ph type="title"/>
          </p:nvPr>
        </p:nvSpPr>
        <p:spPr/>
        <p:txBody>
          <a:bodyPr/>
          <a:lstStyle/>
          <a:p>
            <a:pPr algn="ctr"/>
            <a:r>
              <a:rPr kumimoji="1" lang="zh-CN" altLang="en-US" b="1" dirty="0">
                <a:solidFill>
                  <a:schemeClr val="bg1"/>
                </a:solidFill>
                <a:highlight>
                  <a:srgbClr val="FFFF00"/>
                </a:highlight>
                <a:latin typeface="Microsoft YaHei" panose="020B0503020204020204" pitchFamily="34" charset="-122"/>
                <a:ea typeface="Microsoft YaHei" panose="020B0503020204020204" pitchFamily="34" charset="-122"/>
              </a:rPr>
              <a:t>圣经中的家长典范</a:t>
            </a:r>
            <a:r>
              <a:rPr kumimoji="1" lang="en-US" altLang="zh-CN" b="1" dirty="0">
                <a:solidFill>
                  <a:schemeClr val="bg1"/>
                </a:solidFill>
                <a:highlight>
                  <a:srgbClr val="FFFF00"/>
                </a:highlight>
                <a:latin typeface="Microsoft YaHei" panose="020B0503020204020204" pitchFamily="34" charset="-122"/>
                <a:ea typeface="Microsoft YaHei" panose="020B0503020204020204" pitchFamily="34" charset="-122"/>
              </a:rPr>
              <a:t>——</a:t>
            </a:r>
            <a:r>
              <a:rPr kumimoji="1" lang="zh-CN" altLang="en-US" b="1" dirty="0">
                <a:solidFill>
                  <a:schemeClr val="bg1"/>
                </a:solidFill>
                <a:highlight>
                  <a:srgbClr val="FFFF00"/>
                </a:highlight>
                <a:latin typeface="Microsoft YaHei" panose="020B0503020204020204" pitchFamily="34" charset="-122"/>
                <a:ea typeface="Microsoft YaHei" panose="020B0503020204020204" pitchFamily="34" charset="-122"/>
              </a:rPr>
              <a:t>约伯</a:t>
            </a:r>
          </a:p>
        </p:txBody>
      </p:sp>
      <p:sp>
        <p:nvSpPr>
          <p:cNvPr id="3" name="内容占位符 2">
            <a:extLst>
              <a:ext uri="{FF2B5EF4-FFF2-40B4-BE49-F238E27FC236}">
                <a16:creationId xmlns:a16="http://schemas.microsoft.com/office/drawing/2014/main" id="{7E2B3001-C5C6-05A5-119A-9F1F8668DA39}"/>
              </a:ext>
            </a:extLst>
          </p:cNvPr>
          <p:cNvSpPr>
            <a:spLocks noGrp="1"/>
          </p:cNvSpPr>
          <p:nvPr>
            <p:ph idx="1"/>
          </p:nvPr>
        </p:nvSpPr>
        <p:spPr>
          <a:xfrm>
            <a:off x="0" y="1556792"/>
            <a:ext cx="12192000" cy="5301208"/>
          </a:xfrm>
        </p:spPr>
        <p:txBody>
          <a:bodyPr>
            <a:normAutofit/>
          </a:bodyPr>
          <a:lstStyle/>
          <a:p>
            <a:pPr marL="0" indent="0">
              <a:lnSpc>
                <a:spcPct val="150000"/>
              </a:lnSpc>
              <a:buNone/>
            </a:pPr>
            <a:r>
              <a:rPr kumimoji="1" lang="zh-CN" altLang="en-US" sz="3600" dirty="0">
                <a:latin typeface="Microsoft YaHei" panose="020B0503020204020204" pitchFamily="34" charset="-122"/>
                <a:ea typeface="Microsoft YaHei" panose="020B0503020204020204" pitchFamily="34" charset="-122"/>
              </a:rPr>
              <a:t>烏斯地有一個人名叫</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約伯</a:t>
            </a:r>
            <a:r>
              <a:rPr kumimoji="1" lang="zh-CN" altLang="en-US" sz="3600" dirty="0">
                <a:latin typeface="Microsoft YaHei" panose="020B0503020204020204" pitchFamily="34" charset="-122"/>
                <a:ea typeface="Microsoft YaHei" panose="020B0503020204020204" pitchFamily="34" charset="-122"/>
              </a:rPr>
              <a:t>；那人</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完全正直，敬畏神，遠離惡事</a:t>
            </a:r>
            <a:r>
              <a:rPr kumimoji="1" lang="zh-CN" altLang="en-US" sz="3600" dirty="0">
                <a:latin typeface="Microsoft YaHei" panose="020B0503020204020204" pitchFamily="34" charset="-122"/>
                <a:ea typeface="Microsoft YaHei" panose="020B0503020204020204" pitchFamily="34" charset="-122"/>
              </a:rPr>
              <a:t>。他的兒子按著日子各在自己家裏設擺筵宴，就打發人去，請了他們的三個姊妹來，</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與他們一同吃喝</a:t>
            </a:r>
            <a:r>
              <a:rPr kumimoji="1" lang="zh-CN" altLang="en-US" sz="3600" dirty="0">
                <a:latin typeface="Microsoft YaHei" panose="020B0503020204020204" pitchFamily="34" charset="-122"/>
                <a:ea typeface="Microsoft YaHei" panose="020B0503020204020204" pitchFamily="34" charset="-122"/>
              </a:rPr>
              <a:t>。筵宴的日子過了，約伯打發人去叫他們</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自潔</a:t>
            </a:r>
            <a:r>
              <a:rPr kumimoji="1" lang="zh-CN" altLang="en-US" sz="3600" dirty="0">
                <a:latin typeface="Microsoft YaHei" panose="020B0503020204020204" pitchFamily="34" charset="-122"/>
                <a:ea typeface="Microsoft YaHei" panose="020B0503020204020204" pitchFamily="34" charset="-122"/>
              </a:rPr>
              <a:t>。他清早起來，按著他們眾人的數目</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獻燔祭</a:t>
            </a:r>
            <a:r>
              <a:rPr kumimoji="1" lang="zh-CN" altLang="en-US" sz="3600" dirty="0">
                <a:latin typeface="Microsoft YaHei" panose="020B0503020204020204" pitchFamily="34" charset="-122"/>
                <a:ea typeface="Microsoft YaHei" panose="020B0503020204020204" pitchFamily="34" charset="-122"/>
              </a:rPr>
              <a:t>；因為他說：</a:t>
            </a: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「恐怕我兒子犯了罪，心中棄掉神。」</a:t>
            </a:r>
            <a:r>
              <a:rPr kumimoji="1" lang="zh-CN" altLang="en-US" sz="3600" dirty="0">
                <a:solidFill>
                  <a:srgbClr val="FF0000"/>
                </a:solidFill>
                <a:highlight>
                  <a:srgbClr val="FFFF00"/>
                </a:highlight>
                <a:latin typeface="Microsoft YaHei" panose="020B0503020204020204" pitchFamily="34" charset="-122"/>
                <a:ea typeface="Microsoft YaHei" panose="020B0503020204020204" pitchFamily="34" charset="-122"/>
              </a:rPr>
              <a:t>約伯常常這樣行</a:t>
            </a:r>
            <a:r>
              <a:rPr kumimoji="1" lang="zh-CN" altLang="en-US" sz="3600" dirty="0">
                <a:latin typeface="Microsoft YaHei" panose="020B0503020204020204" pitchFamily="34" charset="-122"/>
                <a:ea typeface="Microsoft YaHei" panose="020B0503020204020204" pitchFamily="34" charset="-122"/>
              </a:rPr>
              <a:t>。</a:t>
            </a:r>
            <a:r>
              <a:rPr kumimoji="1" lang="en-US" altLang="zh-CN" sz="3600" dirty="0">
                <a:latin typeface="Microsoft YaHei" panose="020B0503020204020204" pitchFamily="34" charset="-122"/>
                <a:ea typeface="Microsoft YaHei" panose="020B0503020204020204" pitchFamily="34" charset="-122"/>
              </a:rPr>
              <a:t>(</a:t>
            </a:r>
            <a:r>
              <a:rPr kumimoji="1" lang="zh-CN" altLang="en-US" sz="3600" dirty="0">
                <a:latin typeface="Microsoft YaHei" panose="020B0503020204020204" pitchFamily="34" charset="-122"/>
                <a:ea typeface="Microsoft YaHei" panose="020B0503020204020204" pitchFamily="34" charset="-122"/>
              </a:rPr>
              <a:t>約伯記 </a:t>
            </a:r>
            <a:r>
              <a:rPr kumimoji="1" lang="en-US" altLang="zh-CN" sz="3600" dirty="0">
                <a:latin typeface="Microsoft YaHei" panose="020B0503020204020204" pitchFamily="34" charset="-122"/>
                <a:ea typeface="Microsoft YaHei" panose="020B0503020204020204" pitchFamily="34" charset="-122"/>
              </a:rPr>
              <a:t>1:1,4-5 )</a:t>
            </a:r>
            <a:endParaRPr kumimoji="1" lang="zh-CN" altLang="en-US" sz="3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9504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2DB23A-653D-61EF-122B-6F4BEE612C91}"/>
              </a:ext>
            </a:extLst>
          </p:cNvPr>
          <p:cNvSpPr>
            <a:spLocks noGrp="1"/>
          </p:cNvSpPr>
          <p:nvPr>
            <p:ph type="title"/>
          </p:nvPr>
        </p:nvSpPr>
        <p:spPr/>
        <p:txBody>
          <a:bodyPr/>
          <a:lstStyle/>
          <a:p>
            <a:pPr algn="ctr"/>
            <a:r>
              <a:rPr kumimoji="1" lang="zh-CN" altLang="en-US" b="1" dirty="0">
                <a:solidFill>
                  <a:schemeClr val="bg1"/>
                </a:solidFill>
                <a:highlight>
                  <a:srgbClr val="FFFF00"/>
                </a:highlight>
                <a:latin typeface="Microsoft YaHei" panose="020B0503020204020204" pitchFamily="34" charset="-122"/>
                <a:ea typeface="Microsoft YaHei" panose="020B0503020204020204" pitchFamily="34" charset="-122"/>
              </a:rPr>
              <a:t>圣经中的家长典范</a:t>
            </a:r>
            <a:r>
              <a:rPr kumimoji="1" lang="en-US" altLang="zh-CN" b="1" dirty="0">
                <a:solidFill>
                  <a:schemeClr val="bg1"/>
                </a:solidFill>
                <a:highlight>
                  <a:srgbClr val="FFFF00"/>
                </a:highlight>
                <a:latin typeface="Microsoft YaHei" panose="020B0503020204020204" pitchFamily="34" charset="-122"/>
                <a:ea typeface="Microsoft YaHei" panose="020B0503020204020204" pitchFamily="34" charset="-122"/>
              </a:rPr>
              <a:t>——</a:t>
            </a:r>
            <a:r>
              <a:rPr kumimoji="1" lang="zh-CN" altLang="en-US" b="1" dirty="0">
                <a:solidFill>
                  <a:schemeClr val="bg1"/>
                </a:solidFill>
                <a:highlight>
                  <a:srgbClr val="FFFF00"/>
                </a:highlight>
                <a:latin typeface="Microsoft YaHei" panose="020B0503020204020204" pitchFamily="34" charset="-122"/>
                <a:ea typeface="Microsoft YaHei" panose="020B0503020204020204" pitchFamily="34" charset="-122"/>
              </a:rPr>
              <a:t>约伯</a:t>
            </a:r>
            <a:endParaRPr kumimoji="1" lang="zh-CN" altLang="en-US" dirty="0">
              <a:solidFill>
                <a:schemeClr val="bg1"/>
              </a:solidFill>
              <a:highlight>
                <a:srgbClr val="FFFF00"/>
              </a:highlight>
            </a:endParaRPr>
          </a:p>
        </p:txBody>
      </p:sp>
      <p:sp>
        <p:nvSpPr>
          <p:cNvPr id="3" name="内容占位符 2">
            <a:extLst>
              <a:ext uri="{FF2B5EF4-FFF2-40B4-BE49-F238E27FC236}">
                <a16:creationId xmlns:a16="http://schemas.microsoft.com/office/drawing/2014/main" id="{238BCDE4-F6CA-BE23-57F3-B918391D2296}"/>
              </a:ext>
            </a:extLst>
          </p:cNvPr>
          <p:cNvSpPr>
            <a:spLocks noGrp="1"/>
          </p:cNvSpPr>
          <p:nvPr>
            <p:ph idx="1"/>
          </p:nvPr>
        </p:nvSpPr>
        <p:spPr>
          <a:xfrm>
            <a:off x="0" y="1556792"/>
            <a:ext cx="12192000" cy="5301208"/>
          </a:xfrm>
        </p:spPr>
        <p:txBody>
          <a:bodyPr>
            <a:normAutofit fontScale="92500"/>
          </a:bodyPr>
          <a:lstStyle/>
          <a:p>
            <a:pPr marL="0" indent="0">
              <a:lnSpc>
                <a:spcPct val="150000"/>
              </a:lnSpc>
              <a:buNone/>
            </a:pPr>
            <a:r>
              <a:rPr kumimoji="1" lang="en-US" altLang="zh-CN" sz="4000" dirty="0">
                <a:latin typeface="Microsoft YaHei" panose="020B0503020204020204" pitchFamily="34" charset="-122"/>
                <a:ea typeface="Microsoft YaHei" panose="020B0503020204020204" pitchFamily="34" charset="-122"/>
              </a:rPr>
              <a:t>1.</a:t>
            </a:r>
            <a:r>
              <a:rPr kumimoji="1" lang="zh-CN" altLang="en-US" sz="4000" dirty="0">
                <a:latin typeface="Microsoft YaHei" panose="020B0503020204020204" pitchFamily="34" charset="-122"/>
                <a:ea typeface="Microsoft YaHei" panose="020B0503020204020204" pitchFamily="34" charset="-122"/>
              </a:rPr>
              <a:t>父親以身作則敬畏神。</a:t>
            </a:r>
            <a:endParaRPr kumimoji="1" lang="en-US" altLang="zh-CN" sz="4000" dirty="0">
              <a:latin typeface="Microsoft YaHei" panose="020B0503020204020204" pitchFamily="34" charset="-122"/>
              <a:ea typeface="Microsoft YaHei" panose="020B0503020204020204" pitchFamily="34" charset="-122"/>
            </a:endParaRPr>
          </a:p>
          <a:p>
            <a:pPr marL="0" indent="0">
              <a:lnSpc>
                <a:spcPct val="150000"/>
              </a:lnSpc>
              <a:buNone/>
            </a:pPr>
            <a:r>
              <a:rPr kumimoji="1" lang="en-US" altLang="zh-CN" sz="4000" dirty="0">
                <a:latin typeface="Microsoft YaHei" panose="020B0503020204020204" pitchFamily="34" charset="-122"/>
                <a:ea typeface="Microsoft YaHei" panose="020B0503020204020204" pitchFamily="34" charset="-122"/>
              </a:rPr>
              <a:t>2.</a:t>
            </a:r>
            <a:r>
              <a:rPr kumimoji="1" lang="zh-CN" altLang="en-US" sz="4000" dirty="0">
                <a:latin typeface="Microsoft YaHei" panose="020B0503020204020204" pitchFamily="34" charset="-122"/>
                <a:ea typeface="Microsoft YaHei" panose="020B0503020204020204" pitchFamily="34" charset="-122"/>
              </a:rPr>
              <a:t>家庭關係融洽和睦（與共同信仰有關）。</a:t>
            </a:r>
            <a:endParaRPr kumimoji="1" lang="en-US" altLang="zh-CN" sz="4000" dirty="0">
              <a:latin typeface="Microsoft YaHei" panose="020B0503020204020204" pitchFamily="34" charset="-122"/>
              <a:ea typeface="Microsoft YaHei" panose="020B0503020204020204" pitchFamily="34" charset="-122"/>
            </a:endParaRPr>
          </a:p>
          <a:p>
            <a:pPr marL="0" indent="0">
              <a:lnSpc>
                <a:spcPct val="150000"/>
              </a:lnSpc>
              <a:buNone/>
            </a:pPr>
            <a:r>
              <a:rPr kumimoji="1" lang="en-US" altLang="zh-CN" sz="4000" dirty="0">
                <a:latin typeface="Microsoft YaHei" panose="020B0503020204020204" pitchFamily="34" charset="-122"/>
                <a:ea typeface="Microsoft YaHei" panose="020B0503020204020204" pitchFamily="34" charset="-122"/>
              </a:rPr>
              <a:t>3.</a:t>
            </a:r>
            <a:r>
              <a:rPr kumimoji="1" lang="zh-CN" altLang="en-US" sz="4000" dirty="0">
                <a:latin typeface="Microsoft YaHei" panose="020B0503020204020204" pitchFamily="34" charset="-122"/>
                <a:ea typeface="Microsoft YaHei" panose="020B0503020204020204" pitchFamily="34" charset="-122"/>
              </a:rPr>
              <a:t>父親教導子女要自潔（向神認罪）並獻祭</a:t>
            </a:r>
            <a:r>
              <a:rPr kumimoji="1" lang="zh-CN" altLang="en-US" sz="4000" dirty="0">
                <a:latin typeface="STZhongsong" panose="02010600040101010101" pitchFamily="2" charset="-122"/>
                <a:ea typeface="STZhongsong" panose="02010600040101010101" pitchFamily="2" charset="-122"/>
              </a:rPr>
              <a:t>（兒女已成年，父親仍是屬靈導師）。</a:t>
            </a:r>
            <a:endParaRPr kumimoji="1" lang="en-US" altLang="zh-CN" sz="4000" dirty="0">
              <a:latin typeface="STZhongsong" panose="02010600040101010101" pitchFamily="2" charset="-122"/>
              <a:ea typeface="STZhongsong" panose="02010600040101010101" pitchFamily="2" charset="-122"/>
            </a:endParaRPr>
          </a:p>
          <a:p>
            <a:pPr marL="0" indent="0">
              <a:lnSpc>
                <a:spcPct val="150000"/>
              </a:lnSpc>
              <a:buNone/>
            </a:pPr>
            <a:r>
              <a:rPr kumimoji="1" lang="en-US" altLang="zh-CN" sz="4000" dirty="0">
                <a:latin typeface="Microsoft YaHei" panose="020B0503020204020204" pitchFamily="34" charset="-122"/>
                <a:ea typeface="Microsoft YaHei" panose="020B0503020204020204" pitchFamily="34" charset="-122"/>
              </a:rPr>
              <a:t>4.</a:t>
            </a:r>
            <a:r>
              <a:rPr kumimoji="1" lang="zh-CN" altLang="en-US" sz="4000" dirty="0">
                <a:latin typeface="Microsoft YaHei" panose="020B0503020204020204" pitchFamily="34" charset="-122"/>
                <a:ea typeface="Microsoft YaHei" panose="020B0503020204020204" pitchFamily="34" charset="-122"/>
              </a:rPr>
              <a:t>父親最大的擔憂是兒女們犯罪離棄神，因此常常提醒。</a:t>
            </a:r>
          </a:p>
        </p:txBody>
      </p:sp>
    </p:spTree>
    <p:extLst>
      <p:ext uri="{BB962C8B-B14F-4D97-AF65-F5344CB8AC3E}">
        <p14:creationId xmlns:p14="http://schemas.microsoft.com/office/powerpoint/2010/main" val="255454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C4973E-E9AF-3CD5-302E-442D8514337D}"/>
              </a:ext>
            </a:extLst>
          </p:cNvPr>
          <p:cNvSpPr>
            <a:spLocks noGrp="1"/>
          </p:cNvSpPr>
          <p:nvPr>
            <p:ph type="title"/>
          </p:nvPr>
        </p:nvSpPr>
        <p:spPr/>
        <p:txBody>
          <a:bodyPr>
            <a:normAutofit/>
          </a:bodyPr>
          <a:lstStyle/>
          <a:p>
            <a:pPr algn="ctr"/>
            <a:r>
              <a:rPr kumimoji="1" lang="zh-CN" altLang="en-US" sz="5400" b="1" dirty="0">
                <a:solidFill>
                  <a:schemeClr val="tx1"/>
                </a:solidFill>
                <a:latin typeface="Microsoft YaHei" panose="020B0503020204020204" pitchFamily="34" charset="-122"/>
                <a:ea typeface="Microsoft YaHei" panose="020B0503020204020204" pitchFamily="34" charset="-122"/>
              </a:rPr>
              <a:t>父母要作子女的</a:t>
            </a:r>
            <a:r>
              <a:rPr kumimoji="1" lang="zh-CN" altLang="en-US" sz="5400" b="1" dirty="0">
                <a:solidFill>
                  <a:srgbClr val="FF0000"/>
                </a:solidFill>
                <a:highlight>
                  <a:srgbClr val="FFFF00"/>
                </a:highlight>
                <a:latin typeface="Microsoft YaHei" panose="020B0503020204020204" pitchFamily="34" charset="-122"/>
                <a:ea typeface="Microsoft YaHei" panose="020B0503020204020204" pitchFamily="34" charset="-122"/>
              </a:rPr>
              <a:t>信仰</a:t>
            </a:r>
            <a:r>
              <a:rPr kumimoji="1" lang="zh-CN" altLang="en-US" sz="5400" b="1" dirty="0">
                <a:solidFill>
                  <a:schemeClr val="tx1"/>
                </a:solidFill>
                <a:latin typeface="Microsoft YaHei" panose="020B0503020204020204" pitchFamily="34" charset="-122"/>
                <a:ea typeface="Microsoft YaHei" panose="020B0503020204020204" pitchFamily="34" charset="-122"/>
              </a:rPr>
              <a:t>導師！</a:t>
            </a:r>
          </a:p>
        </p:txBody>
      </p:sp>
      <p:pic>
        <p:nvPicPr>
          <p:cNvPr id="1028" name="Picture 4" descr="如何搞共产主义: r/hanren">
            <a:extLst>
              <a:ext uri="{FF2B5EF4-FFF2-40B4-BE49-F238E27FC236}">
                <a16:creationId xmlns:a16="http://schemas.microsoft.com/office/drawing/2014/main" id="{9CD0E3A5-600C-37F3-FD89-78CCAABCD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281" y="2276872"/>
            <a:ext cx="4333598" cy="4174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拜拜一定要燒香嗎? | 方格子">
            <a:extLst>
              <a:ext uri="{FF2B5EF4-FFF2-40B4-BE49-F238E27FC236}">
                <a16:creationId xmlns:a16="http://schemas.microsoft.com/office/drawing/2014/main" id="{1725DD0C-5099-D1C9-8011-A36FAFF7A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215" y="2136977"/>
            <a:ext cx="4058930" cy="4314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物种起源（附《进化论的十大猜想》）（彩图珍藏版） eBook by （英）达尔文著- EPUB Book | Rakuten Kobo United  States">
            <a:extLst>
              <a:ext uri="{FF2B5EF4-FFF2-40B4-BE49-F238E27FC236}">
                <a16:creationId xmlns:a16="http://schemas.microsoft.com/office/drawing/2014/main" id="{A3185602-F1E5-7F24-F995-279028387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85550"/>
            <a:ext cx="3575720" cy="476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8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2000" y="211114"/>
            <a:ext cx="10368000" cy="1143000"/>
          </a:xfrm>
        </p:spPr>
        <p:txBody>
          <a:bodyPr>
            <a:normAutofit fontScale="90000"/>
          </a:bodyPr>
          <a:lstStyle/>
          <a:p>
            <a:pPr algn="ctr"/>
            <a:r>
              <a:rPr kumimoji="1" lang="zh-CN" altLang="en-US" sz="4800" b="1" dirty="0">
                <a:solidFill>
                  <a:srgbClr val="FFFF00"/>
                </a:solidFill>
                <a:latin typeface="微软雅黑" charset="-122"/>
                <a:ea typeface="微软雅黑" charset="-122"/>
              </a:rPr>
              <a:t>口頭承認自己是「基督徒」的比例（美國）</a:t>
            </a:r>
          </a:p>
        </p:txBody>
      </p:sp>
      <p:pic>
        <p:nvPicPr>
          <p:cNvPr id="4" name="内容占位符 3"/>
          <p:cNvPicPr>
            <a:picLocks noGrp="1" noChangeAspect="1"/>
          </p:cNvPicPr>
          <p:nvPr>
            <p:ph idx="1"/>
          </p:nvPr>
        </p:nvPicPr>
        <p:blipFill>
          <a:blip r:embed="rId3"/>
          <a:stretch>
            <a:fillRect/>
          </a:stretch>
        </p:blipFill>
        <p:spPr>
          <a:xfrm>
            <a:off x="1256387" y="1628800"/>
            <a:ext cx="10935614" cy="4824536"/>
          </a:xfrm>
          <a:prstGeom prst="rect">
            <a:avLst/>
          </a:prstGeom>
        </p:spPr>
      </p:pic>
      <p:sp>
        <p:nvSpPr>
          <p:cNvPr id="5" name="文本框 4"/>
          <p:cNvSpPr txBox="1"/>
          <p:nvPr/>
        </p:nvSpPr>
        <p:spPr>
          <a:xfrm>
            <a:off x="-98222" y="2394820"/>
            <a:ext cx="1631950" cy="368300"/>
          </a:xfrm>
          <a:prstGeom prst="rect">
            <a:avLst/>
          </a:prstGeom>
          <a:noFill/>
        </p:spPr>
        <p:txBody>
          <a:bodyPr wrap="none" rtlCol="0">
            <a:spAutoFit/>
          </a:bodyPr>
          <a:lstStyle/>
          <a:p>
            <a:r>
              <a:rPr kumimoji="1" lang="en-US" altLang="zh-CN" dirty="0"/>
              <a:t>1928-1945 </a:t>
            </a:r>
            <a:r>
              <a:rPr kumimoji="1" lang="zh-CN" altLang="en-US" dirty="0"/>
              <a:t>年</a:t>
            </a:r>
          </a:p>
        </p:txBody>
      </p:sp>
      <p:sp>
        <p:nvSpPr>
          <p:cNvPr id="7" name="文本框 6"/>
          <p:cNvSpPr txBox="1"/>
          <p:nvPr/>
        </p:nvSpPr>
        <p:spPr>
          <a:xfrm>
            <a:off x="-100462" y="2868788"/>
            <a:ext cx="1555750" cy="368300"/>
          </a:xfrm>
          <a:prstGeom prst="rect">
            <a:avLst/>
          </a:prstGeom>
          <a:noFill/>
        </p:spPr>
        <p:txBody>
          <a:bodyPr wrap="none" rtlCol="0">
            <a:spAutoFit/>
          </a:bodyPr>
          <a:lstStyle/>
          <a:p>
            <a:r>
              <a:rPr kumimoji="1" lang="en-US" altLang="zh-CN" dirty="0"/>
              <a:t>1946-1964</a:t>
            </a:r>
            <a:r>
              <a:rPr kumimoji="1" lang="zh-CN" altLang="en-US" dirty="0"/>
              <a:t>年</a:t>
            </a:r>
          </a:p>
        </p:txBody>
      </p:sp>
      <p:sp>
        <p:nvSpPr>
          <p:cNvPr id="8" name="文本框 7"/>
          <p:cNvSpPr txBox="1"/>
          <p:nvPr/>
        </p:nvSpPr>
        <p:spPr>
          <a:xfrm>
            <a:off x="-71228" y="3412374"/>
            <a:ext cx="1555750" cy="368300"/>
          </a:xfrm>
          <a:prstGeom prst="rect">
            <a:avLst/>
          </a:prstGeom>
          <a:noFill/>
        </p:spPr>
        <p:txBody>
          <a:bodyPr wrap="none" rtlCol="0">
            <a:spAutoFit/>
          </a:bodyPr>
          <a:lstStyle/>
          <a:p>
            <a:r>
              <a:rPr kumimoji="1" lang="en-US" altLang="zh-CN" dirty="0"/>
              <a:t>1965-1980</a:t>
            </a:r>
            <a:r>
              <a:rPr kumimoji="1" lang="zh-CN" altLang="en-US" dirty="0"/>
              <a:t>年</a:t>
            </a:r>
          </a:p>
        </p:txBody>
      </p:sp>
      <p:sp>
        <p:nvSpPr>
          <p:cNvPr id="9" name="文本框 8"/>
          <p:cNvSpPr txBox="1"/>
          <p:nvPr/>
        </p:nvSpPr>
        <p:spPr>
          <a:xfrm>
            <a:off x="-67444" y="3856402"/>
            <a:ext cx="1510030" cy="368300"/>
          </a:xfrm>
          <a:prstGeom prst="rect">
            <a:avLst/>
          </a:prstGeom>
          <a:noFill/>
        </p:spPr>
        <p:txBody>
          <a:bodyPr wrap="none" rtlCol="0">
            <a:spAutoFit/>
          </a:bodyPr>
          <a:lstStyle/>
          <a:p>
            <a:r>
              <a:rPr kumimoji="1" lang="en-US" altLang="zh-CN" dirty="0"/>
              <a:t>1981-1996</a:t>
            </a:r>
            <a:r>
              <a:rPr kumimoji="1" lang="zh-CN" altLang="en-US" dirty="0"/>
              <a:t>年</a:t>
            </a:r>
          </a:p>
        </p:txBody>
      </p:sp>
      <p:sp>
        <p:nvSpPr>
          <p:cNvPr id="10" name="文本框 9"/>
          <p:cNvSpPr txBox="1"/>
          <p:nvPr/>
        </p:nvSpPr>
        <p:spPr>
          <a:xfrm>
            <a:off x="-80361" y="4349847"/>
            <a:ext cx="1543685" cy="368300"/>
          </a:xfrm>
          <a:prstGeom prst="rect">
            <a:avLst/>
          </a:prstGeom>
          <a:noFill/>
        </p:spPr>
        <p:txBody>
          <a:bodyPr wrap="none" rtlCol="0">
            <a:spAutoFit/>
          </a:bodyPr>
          <a:lstStyle/>
          <a:p>
            <a:r>
              <a:rPr kumimoji="1" lang="en-US" altLang="zh-CN" dirty="0"/>
              <a:t>1997-2012</a:t>
            </a:r>
            <a:r>
              <a:rPr kumimoji="1" lang="zh-CN" altLang="en-US" dirty="0"/>
              <a:t>年</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9416" y="248684"/>
            <a:ext cx="10368000" cy="1143000"/>
          </a:xfrm>
        </p:spPr>
        <p:txBody>
          <a:bodyPr>
            <a:normAutofit/>
          </a:bodyPr>
          <a:lstStyle/>
          <a:p>
            <a:pPr algn="ctr"/>
            <a:r>
              <a:rPr kumimoji="1" lang="zh-CN" altLang="en-US" sz="4800" b="1" dirty="0">
                <a:solidFill>
                  <a:srgbClr val="FFFF00"/>
                </a:solidFill>
                <a:latin typeface="微软雅黑" charset="-122"/>
                <a:ea typeface="微软雅黑" charset="-122"/>
              </a:rPr>
              <a:t>固定出席教會頻率的比例（美國）</a:t>
            </a:r>
          </a:p>
        </p:txBody>
      </p:sp>
      <p:pic>
        <p:nvPicPr>
          <p:cNvPr id="4" name="内容占位符 3"/>
          <p:cNvPicPr>
            <a:picLocks noGrp="1" noChangeAspect="1"/>
          </p:cNvPicPr>
          <p:nvPr>
            <p:ph idx="1"/>
          </p:nvPr>
        </p:nvPicPr>
        <p:blipFill>
          <a:blip r:embed="rId2"/>
          <a:stretch>
            <a:fillRect/>
          </a:stretch>
        </p:blipFill>
        <p:spPr>
          <a:xfrm>
            <a:off x="0" y="1417639"/>
            <a:ext cx="12222292" cy="53641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392" y="0"/>
            <a:ext cx="10368000" cy="1143000"/>
          </a:xfrm>
        </p:spPr>
        <p:txBody>
          <a:bodyPr>
            <a:normAutofit/>
          </a:bodyPr>
          <a:lstStyle/>
          <a:p>
            <a:pPr algn="ctr"/>
            <a:r>
              <a:rPr lang="zh-CN" altLang="en-US" sz="5400" b="1" dirty="0">
                <a:solidFill>
                  <a:srgbClr val="FFFF00"/>
                </a:solidFill>
                <a:latin typeface="微软雅黑" charset="-122"/>
                <a:ea typeface="微软雅黑" charset="-122"/>
              </a:rPr>
              <a:t>經文背景：</a:t>
            </a:r>
          </a:p>
        </p:txBody>
      </p:sp>
      <p:sp>
        <p:nvSpPr>
          <p:cNvPr id="3" name="内容占位符 2"/>
          <p:cNvSpPr>
            <a:spLocks noGrp="1"/>
          </p:cNvSpPr>
          <p:nvPr>
            <p:ph idx="1"/>
          </p:nvPr>
        </p:nvSpPr>
        <p:spPr>
          <a:xfrm>
            <a:off x="0" y="1228180"/>
            <a:ext cx="12192000" cy="5629820"/>
          </a:xfrm>
          <a:noFill/>
          <a:ln>
            <a:noFill/>
          </a:ln>
        </p:spPr>
        <p:style>
          <a:lnRef idx="0">
            <a:scrgbClr r="0" g="0" b="0"/>
          </a:lnRef>
          <a:fillRef idx="0">
            <a:scrgbClr r="0" g="0" b="0"/>
          </a:fillRef>
          <a:effectRef idx="0">
            <a:scrgbClr r="0" g="0" b="0"/>
          </a:effectRef>
          <a:fontRef idx="minor">
            <a:schemeClr val="dk1"/>
          </a:fontRef>
        </p:style>
        <p:txBody>
          <a:bodyPr>
            <a:normAutofit fontScale="95000"/>
          </a:bodyPr>
          <a:lstStyle/>
          <a:p>
            <a:pPr>
              <a:lnSpc>
                <a:spcPct val="150000"/>
              </a:lnSpc>
              <a:spcBef>
                <a:spcPts val="0"/>
              </a:spcBef>
            </a:pPr>
            <a:r>
              <a:rPr lang="zh-CN" altLang="zh-CN" sz="3600" b="1" dirty="0">
                <a:solidFill>
                  <a:schemeClr val="tx1"/>
                </a:solidFill>
                <a:latin typeface="微软雅黑" charset="-122"/>
                <a:ea typeface="微软雅黑" charset="-122"/>
              </a:rPr>
              <a:t>《士</a:t>
            </a:r>
            <a:r>
              <a:rPr lang="zh-CN" altLang="en-US" sz="3600" b="1" dirty="0">
                <a:solidFill>
                  <a:schemeClr val="tx1"/>
                </a:solidFill>
                <a:latin typeface="微软雅黑" charset="-122"/>
                <a:ea typeface="微软雅黑" charset="-122"/>
              </a:rPr>
              <a:t>師記</a:t>
            </a:r>
            <a:r>
              <a:rPr lang="zh-CN" altLang="zh-CN" sz="3600" b="1" dirty="0">
                <a:solidFill>
                  <a:schemeClr val="tx1"/>
                </a:solidFill>
                <a:latin typeface="微软雅黑" charset="-122"/>
                <a:ea typeface="微软雅黑" charset="-122"/>
              </a:rPr>
              <a:t>》</a:t>
            </a:r>
            <a:r>
              <a:rPr lang="zh-CN" altLang="en-US" sz="3600" b="1" dirty="0">
                <a:solidFill>
                  <a:schemeClr val="tx1"/>
                </a:solidFill>
                <a:latin typeface="微软雅黑" charset="-122"/>
                <a:ea typeface="微软雅黑" charset="-122"/>
              </a:rPr>
              <a:t>最令人恐怖的</a:t>
            </a:r>
            <a:r>
              <a:rPr lang="zh-CN" altLang="zh-CN" sz="3600" b="1" dirty="0">
                <a:solidFill>
                  <a:schemeClr val="tx1"/>
                </a:solidFill>
                <a:latin typeface="微软雅黑" charset="-122"/>
                <a:ea typeface="微软雅黑" charset="-122"/>
              </a:rPr>
              <a:t>一句話</a:t>
            </a:r>
            <a:r>
              <a:rPr lang="zh-CN" altLang="en-US" sz="3600" b="1" dirty="0">
                <a:solidFill>
                  <a:schemeClr val="tx1"/>
                </a:solidFill>
                <a:latin typeface="微软雅黑" charset="-122"/>
                <a:ea typeface="微软雅黑" charset="-122"/>
              </a:rPr>
              <a:t>：</a:t>
            </a:r>
            <a:r>
              <a:rPr lang="zh-CN" altLang="en-US" sz="3600" b="1" dirty="0">
                <a:solidFill>
                  <a:srgbClr val="FF0000"/>
                </a:solidFill>
                <a:highlight>
                  <a:srgbClr val="FFFF00"/>
                </a:highlight>
                <a:latin typeface="微软雅黑" charset="-122"/>
                <a:ea typeface="微软雅黑" charset="-122"/>
              </a:rPr>
              <a:t>「</a:t>
            </a:r>
            <a:r>
              <a:rPr lang="zh-CN" altLang="zh-CN" sz="3600" b="1" dirty="0">
                <a:solidFill>
                  <a:srgbClr val="FF0000"/>
                </a:solidFill>
                <a:highlight>
                  <a:srgbClr val="FFFF00"/>
                </a:highlight>
                <a:latin typeface="微软雅黑" charset="-122"/>
                <a:ea typeface="微软雅黑" charset="-122"/>
              </a:rPr>
              <a:t>那時，以色列中沒有王，各人任意而行</a:t>
            </a:r>
            <a:r>
              <a:rPr lang="zh-CN" altLang="en-US" sz="3600" b="1" dirty="0">
                <a:solidFill>
                  <a:srgbClr val="FF0000"/>
                </a:solidFill>
                <a:highlight>
                  <a:srgbClr val="FFFF00"/>
                </a:highlight>
                <a:latin typeface="微软雅黑" charset="-122"/>
                <a:ea typeface="微软雅黑" charset="-122"/>
              </a:rPr>
              <a:t>」（</a:t>
            </a:r>
            <a:r>
              <a:rPr lang="zh-CN" altLang="en-US" sz="3600" b="1" dirty="0">
                <a:solidFill>
                  <a:srgbClr val="FF0000"/>
                </a:solidFill>
                <a:highlight>
                  <a:srgbClr val="FFFF00"/>
                </a:highlight>
                <a:latin typeface="Times New Roman" panose="02020603050405020304" pitchFamily="18" charset="0"/>
                <a:ea typeface="KaiTi" panose="02010609060101010101" pitchFamily="49" charset="-122"/>
                <a:cs typeface="Times New Roman" panose="02020603050405020304" pitchFamily="18" charset="0"/>
              </a:rPr>
              <a:t>士 </a:t>
            </a:r>
            <a:r>
              <a:rPr lang="en-US" altLang="zh-CN" sz="3600" b="1" dirty="0">
                <a:solidFill>
                  <a:srgbClr val="FF0000"/>
                </a:solidFill>
                <a:highlight>
                  <a:srgbClr val="FFFF00"/>
                </a:highlight>
                <a:latin typeface="Times New Roman" panose="02020603050405020304" pitchFamily="18" charset="0"/>
                <a:ea typeface="KaiTi" panose="02010609060101010101" pitchFamily="49" charset="-122"/>
                <a:cs typeface="Times New Roman" panose="02020603050405020304" pitchFamily="18" charset="0"/>
              </a:rPr>
              <a:t>17:6</a:t>
            </a:r>
            <a:r>
              <a:rPr lang="zh-CN" altLang="en-US" sz="3600" b="1" dirty="0">
                <a:solidFill>
                  <a:srgbClr val="FF0000"/>
                </a:solidFill>
                <a:highlight>
                  <a:srgbClr val="FFFF00"/>
                </a:highlight>
                <a:latin typeface="Times New Roman" panose="02020603050405020304" pitchFamily="18" charset="0"/>
                <a:ea typeface="KaiTi" panose="02010609060101010101" pitchFamily="49" charset="-122"/>
                <a:cs typeface="Times New Roman" panose="02020603050405020304" pitchFamily="18" charset="0"/>
              </a:rPr>
              <a:t>，</a:t>
            </a:r>
            <a:r>
              <a:rPr lang="en-US" altLang="zh-CN" sz="3600" b="1" dirty="0">
                <a:solidFill>
                  <a:srgbClr val="FF0000"/>
                </a:solidFill>
                <a:highlight>
                  <a:srgbClr val="FFFF00"/>
                </a:highlight>
                <a:latin typeface="Times New Roman" panose="02020603050405020304" pitchFamily="18" charset="0"/>
                <a:ea typeface="KaiTi" panose="02010609060101010101" pitchFamily="49" charset="-122"/>
                <a:cs typeface="Times New Roman" panose="02020603050405020304" pitchFamily="18" charset="0"/>
              </a:rPr>
              <a:t>21:25</a:t>
            </a:r>
            <a:r>
              <a:rPr lang="zh-CN" altLang="en-US" sz="3600" b="1" dirty="0">
                <a:solidFill>
                  <a:srgbClr val="FF0000"/>
                </a:solidFill>
                <a:highlight>
                  <a:srgbClr val="FFFF00"/>
                </a:highlight>
                <a:latin typeface="微软雅黑" charset="-122"/>
                <a:ea typeface="微软雅黑" charset="-122"/>
              </a:rPr>
              <a:t>）</a:t>
            </a:r>
            <a:r>
              <a:rPr lang="zh-CN" altLang="zh-CN" sz="3600" b="1" dirty="0">
                <a:solidFill>
                  <a:schemeClr val="tx1"/>
                </a:solidFill>
                <a:latin typeface="微软雅黑" charset="-122"/>
                <a:ea typeface="微软雅黑" charset="-122"/>
              </a:rPr>
              <a:t>。</a:t>
            </a:r>
            <a:endParaRPr lang="en-US" altLang="zh-CN" sz="3600" b="1" dirty="0">
              <a:solidFill>
                <a:schemeClr val="tx1"/>
              </a:solidFill>
              <a:latin typeface="微软雅黑" charset="-122"/>
              <a:ea typeface="微软雅黑" charset="-122"/>
            </a:endParaRPr>
          </a:p>
          <a:p>
            <a:pPr algn="ctr">
              <a:lnSpc>
                <a:spcPct val="150000"/>
              </a:lnSpc>
              <a:spcBef>
                <a:spcPts val="0"/>
              </a:spcBef>
            </a:pPr>
            <a:r>
              <a:rPr lang="zh-CN" altLang="en-US" sz="3600" b="1" dirty="0">
                <a:solidFill>
                  <a:schemeClr val="tx1"/>
                </a:solidFill>
                <a:latin typeface="微软雅黑" charset="-122"/>
                <a:ea typeface="微软雅黑" charset="-122"/>
              </a:rPr>
              <a:t>政治上的失敗（</a:t>
            </a:r>
            <a:r>
              <a:rPr lang="en-US" altLang="zh-CN" sz="3600" b="1" dirty="0">
                <a:solidFill>
                  <a:schemeClr val="tx1"/>
                </a:solidFill>
                <a:latin typeface="微软雅黑" charset="-122"/>
                <a:ea typeface="微软雅黑" charset="-122"/>
              </a:rPr>
              <a:t>1-16 </a:t>
            </a:r>
            <a:r>
              <a:rPr lang="zh-CN" altLang="en-US" sz="3600" b="1" dirty="0">
                <a:solidFill>
                  <a:schemeClr val="tx1"/>
                </a:solidFill>
                <a:latin typeface="微软雅黑" charset="-122"/>
                <a:ea typeface="微软雅黑" charset="-122"/>
              </a:rPr>
              <a:t>章）</a:t>
            </a:r>
            <a:endParaRPr lang="en-US" altLang="zh-CN" sz="3600" b="1" dirty="0">
              <a:solidFill>
                <a:schemeClr val="tx1"/>
              </a:solidFill>
              <a:latin typeface="微软雅黑" charset="-122"/>
              <a:ea typeface="微软雅黑" charset="-122"/>
            </a:endParaRPr>
          </a:p>
          <a:p>
            <a:pPr algn="ctr">
              <a:lnSpc>
                <a:spcPct val="150000"/>
              </a:lnSpc>
              <a:spcBef>
                <a:spcPts val="0"/>
              </a:spcBef>
            </a:pPr>
            <a:r>
              <a:rPr lang="zh-CN" altLang="en-US" sz="3600" b="1" dirty="0">
                <a:solidFill>
                  <a:srgbClr val="FF0000"/>
                </a:solidFill>
                <a:highlight>
                  <a:srgbClr val="FFFF00"/>
                </a:highlight>
                <a:latin typeface="微软雅黑" charset="-122"/>
                <a:ea typeface="微软雅黑" charset="-122"/>
              </a:rPr>
              <a:t>宗教上的失敗（</a:t>
            </a:r>
            <a:r>
              <a:rPr lang="en-US" altLang="zh-CN" sz="3600" b="1" dirty="0">
                <a:solidFill>
                  <a:srgbClr val="FF0000"/>
                </a:solidFill>
                <a:highlight>
                  <a:srgbClr val="FFFF00"/>
                </a:highlight>
                <a:latin typeface="微软雅黑" charset="-122"/>
                <a:ea typeface="微软雅黑" charset="-122"/>
              </a:rPr>
              <a:t>17 -18</a:t>
            </a:r>
            <a:r>
              <a:rPr lang="zh-CN" altLang="en-US" sz="3600" b="1" dirty="0">
                <a:solidFill>
                  <a:srgbClr val="FF0000"/>
                </a:solidFill>
                <a:highlight>
                  <a:srgbClr val="FFFF00"/>
                </a:highlight>
                <a:latin typeface="微软雅黑" charset="-122"/>
                <a:ea typeface="微软雅黑" charset="-122"/>
              </a:rPr>
              <a:t>章）</a:t>
            </a:r>
            <a:endParaRPr lang="en-US" altLang="zh-CN" sz="3600" b="1" dirty="0">
              <a:solidFill>
                <a:srgbClr val="FF0000"/>
              </a:solidFill>
              <a:highlight>
                <a:srgbClr val="FFFF00"/>
              </a:highlight>
              <a:latin typeface="微软雅黑" charset="-122"/>
              <a:ea typeface="微软雅黑" charset="-122"/>
            </a:endParaRPr>
          </a:p>
          <a:p>
            <a:pPr algn="ctr">
              <a:lnSpc>
                <a:spcPct val="150000"/>
              </a:lnSpc>
              <a:spcBef>
                <a:spcPts val="0"/>
              </a:spcBef>
            </a:pPr>
            <a:r>
              <a:rPr lang="zh-CN" altLang="en-US" sz="3600" b="1" dirty="0">
                <a:solidFill>
                  <a:schemeClr val="tx1"/>
                </a:solidFill>
                <a:latin typeface="微软雅黑" charset="-122"/>
                <a:ea typeface="微软雅黑" charset="-122"/>
              </a:rPr>
              <a:t>道德上的失敗</a:t>
            </a:r>
            <a:r>
              <a:rPr lang="en-US" altLang="zh-CN" sz="3600" b="1" dirty="0">
                <a:solidFill>
                  <a:schemeClr val="tx1"/>
                </a:solidFill>
                <a:latin typeface="微软雅黑" charset="-122"/>
                <a:ea typeface="微软雅黑" charset="-122"/>
              </a:rPr>
              <a:t>(19-21</a:t>
            </a:r>
            <a:r>
              <a:rPr lang="zh-CN" altLang="en-US" sz="3600" b="1" dirty="0">
                <a:solidFill>
                  <a:schemeClr val="tx1"/>
                </a:solidFill>
                <a:latin typeface="微软雅黑" charset="-122"/>
                <a:ea typeface="微软雅黑" charset="-122"/>
              </a:rPr>
              <a:t>章）</a:t>
            </a:r>
            <a:endParaRPr lang="en-US" altLang="zh-CN" sz="3600" b="1" dirty="0">
              <a:solidFill>
                <a:schemeClr val="tx1"/>
              </a:solidFill>
              <a:latin typeface="微软雅黑" charset="-122"/>
              <a:ea typeface="微软雅黑" charset="-122"/>
            </a:endParaRPr>
          </a:p>
          <a:p>
            <a:pPr>
              <a:lnSpc>
                <a:spcPct val="150000"/>
              </a:lnSpc>
              <a:spcBef>
                <a:spcPts val="0"/>
              </a:spcBef>
            </a:pPr>
            <a:r>
              <a:rPr lang="en-US" altLang="zh-CN" sz="3600" b="1" dirty="0">
                <a:solidFill>
                  <a:schemeClr val="tx1"/>
                </a:solidFill>
                <a:latin typeface="微软雅黑" charset="-122"/>
                <a:ea typeface="微软雅黑" charset="-122"/>
              </a:rPr>
              <a:t>17</a:t>
            </a:r>
            <a:r>
              <a:rPr lang="zh-CN" altLang="zh-CN" sz="3600" b="1" dirty="0">
                <a:solidFill>
                  <a:schemeClr val="tx1"/>
                </a:solidFill>
                <a:latin typeface="微软雅黑" charset="-122"/>
                <a:ea typeface="微软雅黑" charset="-122"/>
              </a:rPr>
              <a:t>章</a:t>
            </a:r>
            <a:r>
              <a:rPr lang="zh-CN" altLang="en-US" sz="3600" b="1" dirty="0">
                <a:solidFill>
                  <a:schemeClr val="tx1"/>
                </a:solidFill>
                <a:latin typeface="微软雅黑" charset="-122"/>
                <a:ea typeface="微软雅黑" charset="-122"/>
              </a:rPr>
              <a:t>展示</a:t>
            </a:r>
            <a:r>
              <a:rPr lang="zh-CN" altLang="zh-CN" sz="3600" b="1" dirty="0">
                <a:solidFill>
                  <a:schemeClr val="tx1"/>
                </a:solidFill>
                <a:latin typeface="微软雅黑" charset="-122"/>
                <a:ea typeface="微软雅黑" charset="-122"/>
              </a:rPr>
              <a:t>一個不敬畏神的家庭</a:t>
            </a:r>
            <a:r>
              <a:rPr lang="zh-CN" altLang="en-US" sz="3600" b="1" dirty="0">
                <a:solidFill>
                  <a:schemeClr val="tx1"/>
                </a:solidFill>
                <a:latin typeface="微软雅黑" charset="-122"/>
                <a:ea typeface="微软雅黑" charset="-122"/>
              </a:rPr>
              <a:t>步</a:t>
            </a:r>
            <a:r>
              <a:rPr lang="zh-CN" altLang="zh-CN" sz="3600" b="1" dirty="0">
                <a:solidFill>
                  <a:schemeClr val="tx1"/>
                </a:solidFill>
                <a:latin typeface="微软雅黑" charset="-122"/>
                <a:ea typeface="微软雅黑" charset="-122"/>
              </a:rPr>
              <a:t>向墮落與失敗</a:t>
            </a:r>
            <a:r>
              <a:rPr lang="zh-CN" altLang="en-US" sz="3600" b="1" dirty="0">
                <a:solidFill>
                  <a:schemeClr val="tx1"/>
                </a:solidFill>
                <a:latin typeface="微软雅黑" charset="-122"/>
                <a:ea typeface="微软雅黑" charset="-122"/>
              </a:rPr>
              <a:t>的過程。母親（家長）在整個事件中表現了負面的影響力。</a:t>
            </a:r>
            <a:endParaRPr lang="en-US" altLang="zh-CN" sz="3600" b="1" dirty="0">
              <a:solidFill>
                <a:schemeClr val="tx1"/>
              </a:solidFill>
              <a:latin typeface="微软雅黑" charset="-122"/>
              <a:ea typeface="微软雅黑"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373" y="188640"/>
            <a:ext cx="8284642" cy="1143000"/>
          </a:xfrm>
        </p:spPr>
        <p:txBody>
          <a:bodyPr>
            <a:normAutofit/>
          </a:bodyPr>
          <a:lstStyle/>
          <a:p>
            <a:pPr algn="ctr"/>
            <a:r>
              <a:rPr kumimoji="1" lang="zh-CN" altLang="en-US" sz="5400" b="1" dirty="0">
                <a:solidFill>
                  <a:srgbClr val="FFFF00"/>
                </a:solidFill>
                <a:latin typeface="微软雅黑" charset="-122"/>
                <a:ea typeface="微软雅黑" charset="-122"/>
              </a:rPr>
              <a:t>離開教會的五個主要理由</a:t>
            </a:r>
          </a:p>
        </p:txBody>
      </p:sp>
      <p:pic>
        <p:nvPicPr>
          <p:cNvPr id="4" name="内容占位符 3"/>
          <p:cNvPicPr>
            <a:picLocks noGrp="1" noChangeAspect="1"/>
          </p:cNvPicPr>
          <p:nvPr>
            <p:ph idx="1"/>
          </p:nvPr>
        </p:nvPicPr>
        <p:blipFill>
          <a:blip r:embed="rId3"/>
          <a:stretch>
            <a:fillRect/>
          </a:stretch>
        </p:blipFill>
        <p:spPr>
          <a:xfrm>
            <a:off x="29373" y="1765095"/>
            <a:ext cx="7777931" cy="5063152"/>
          </a:xfrm>
          <a:prstGeom prst="rect">
            <a:avLst/>
          </a:prstGeom>
        </p:spPr>
      </p:pic>
      <p:sp>
        <p:nvSpPr>
          <p:cNvPr id="5" name="文本框 4"/>
          <p:cNvSpPr txBox="1"/>
          <p:nvPr/>
        </p:nvSpPr>
        <p:spPr>
          <a:xfrm>
            <a:off x="7820814" y="2054849"/>
            <a:ext cx="3845560" cy="645160"/>
          </a:xfrm>
          <a:prstGeom prst="rect">
            <a:avLst/>
          </a:prstGeom>
          <a:noFill/>
        </p:spPr>
        <p:txBody>
          <a:bodyPr wrap="none" rtlCol="0">
            <a:spAutoFit/>
          </a:bodyPr>
          <a:lstStyle/>
          <a:p>
            <a:r>
              <a:rPr kumimoji="1" lang="zh-CN" altLang="en-US" sz="3600" b="1" dirty="0">
                <a:solidFill>
                  <a:srgbClr val="FFFF00"/>
                </a:solidFill>
                <a:highlight>
                  <a:srgbClr val="0000FF"/>
                </a:highlight>
                <a:latin typeface="微软雅黑" charset="-122"/>
                <a:ea typeface="微软雅黑" charset="-122"/>
              </a:rPr>
              <a:t>大學是一個轉折點</a:t>
            </a:r>
          </a:p>
        </p:txBody>
      </p:sp>
      <p:sp>
        <p:nvSpPr>
          <p:cNvPr id="3" name="文本框 2"/>
          <p:cNvSpPr txBox="1"/>
          <p:nvPr/>
        </p:nvSpPr>
        <p:spPr>
          <a:xfrm>
            <a:off x="7785987" y="3518980"/>
            <a:ext cx="3845560" cy="523220"/>
          </a:xfrm>
          <a:prstGeom prst="rect">
            <a:avLst/>
          </a:prstGeom>
          <a:noFill/>
        </p:spPr>
        <p:txBody>
          <a:bodyPr wrap="square" rtlCol="0">
            <a:spAutoFit/>
          </a:bodyPr>
          <a:lstStyle/>
          <a:p>
            <a:r>
              <a:rPr kumimoji="1" lang="zh-CN" altLang="en-US" sz="2800" b="1" dirty="0">
                <a:latin typeface="微软雅黑" charset="-122"/>
                <a:ea typeface="微软雅黑" charset="-122"/>
              </a:rPr>
              <a:t>進了大學停止去教會</a:t>
            </a:r>
          </a:p>
        </p:txBody>
      </p:sp>
      <p:sp>
        <p:nvSpPr>
          <p:cNvPr id="6" name="文本框 5"/>
          <p:cNvSpPr txBox="1"/>
          <p:nvPr/>
        </p:nvSpPr>
        <p:spPr>
          <a:xfrm>
            <a:off x="7795244" y="4148152"/>
            <a:ext cx="4288353" cy="461665"/>
          </a:xfrm>
          <a:prstGeom prst="rect">
            <a:avLst/>
          </a:prstGeom>
          <a:noFill/>
        </p:spPr>
        <p:txBody>
          <a:bodyPr wrap="square" rtlCol="0">
            <a:spAutoFit/>
          </a:bodyPr>
          <a:lstStyle/>
          <a:p>
            <a:r>
              <a:rPr kumimoji="1" lang="zh-CN" altLang="en-US" sz="2400" b="1" dirty="0">
                <a:latin typeface="微软雅黑" charset="-122"/>
                <a:ea typeface="微软雅黑" charset="-122"/>
              </a:rPr>
              <a:t>教會成員看起來愛論斷或僞善</a:t>
            </a:r>
          </a:p>
        </p:txBody>
      </p:sp>
      <p:sp>
        <p:nvSpPr>
          <p:cNvPr id="7" name="文本框 6"/>
          <p:cNvSpPr txBox="1"/>
          <p:nvPr/>
        </p:nvSpPr>
        <p:spPr>
          <a:xfrm>
            <a:off x="7807304" y="4707249"/>
            <a:ext cx="2698175" cy="523220"/>
          </a:xfrm>
          <a:prstGeom prst="rect">
            <a:avLst/>
          </a:prstGeom>
          <a:noFill/>
        </p:spPr>
        <p:txBody>
          <a:bodyPr wrap="none" rtlCol="0">
            <a:spAutoFit/>
          </a:bodyPr>
          <a:lstStyle/>
          <a:p>
            <a:r>
              <a:rPr kumimoji="1" lang="zh-CN" altLang="en-US" sz="2800" b="1" dirty="0">
                <a:latin typeface="微软雅黑" charset="-122"/>
                <a:ea typeface="微软雅黑" charset="-122"/>
              </a:rPr>
              <a:t>在教會沒有朋友</a:t>
            </a:r>
          </a:p>
        </p:txBody>
      </p:sp>
      <p:sp>
        <p:nvSpPr>
          <p:cNvPr id="8" name="文本框 7"/>
          <p:cNvSpPr txBox="1"/>
          <p:nvPr/>
        </p:nvSpPr>
        <p:spPr>
          <a:xfrm>
            <a:off x="7785987" y="5320252"/>
            <a:ext cx="4257040" cy="398780"/>
          </a:xfrm>
          <a:prstGeom prst="rect">
            <a:avLst/>
          </a:prstGeom>
          <a:noFill/>
        </p:spPr>
        <p:txBody>
          <a:bodyPr wrap="none" rtlCol="0">
            <a:spAutoFit/>
          </a:bodyPr>
          <a:lstStyle/>
          <a:p>
            <a:r>
              <a:rPr kumimoji="1" lang="zh-CN" altLang="en-US" sz="2000" b="1" dirty="0">
                <a:latin typeface="微软雅黑" charset="-122"/>
                <a:ea typeface="微软雅黑" charset="-122"/>
              </a:rPr>
              <a:t>不同意教會對政治和社會議題的立場</a:t>
            </a:r>
          </a:p>
        </p:txBody>
      </p:sp>
      <p:sp>
        <p:nvSpPr>
          <p:cNvPr id="9" name="文本框 8"/>
          <p:cNvSpPr txBox="1"/>
          <p:nvPr/>
        </p:nvSpPr>
        <p:spPr>
          <a:xfrm>
            <a:off x="7807304" y="5851121"/>
            <a:ext cx="3542665" cy="460375"/>
          </a:xfrm>
          <a:prstGeom prst="rect">
            <a:avLst/>
          </a:prstGeom>
          <a:noFill/>
        </p:spPr>
        <p:txBody>
          <a:bodyPr wrap="none" rtlCol="0">
            <a:spAutoFit/>
          </a:bodyPr>
          <a:lstStyle/>
          <a:p>
            <a:r>
              <a:rPr kumimoji="1" lang="zh-CN" altLang="en-US" sz="2400" b="1" dirty="0">
                <a:latin typeface="微软雅黑" charset="-122"/>
                <a:ea typeface="微软雅黑" charset="-122"/>
              </a:rPr>
              <a:t>因爲工作忙不能出席教會</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1103024" cy="1143000"/>
          </a:xfrm>
        </p:spPr>
        <p:txBody>
          <a:bodyPr/>
          <a:lstStyle/>
          <a:p>
            <a:pPr algn="ctr"/>
            <a:r>
              <a:rPr kumimoji="1" lang="zh-CN" altLang="en-US" b="1" dirty="0">
                <a:solidFill>
                  <a:srgbClr val="FFFF00"/>
                </a:solidFill>
                <a:latin typeface="微软雅黑" charset="-122"/>
                <a:ea typeface="微软雅黑" charset="-122"/>
              </a:rPr>
              <a:t>有無必要以信仰教育子女的比例（美國）</a:t>
            </a:r>
          </a:p>
        </p:txBody>
      </p:sp>
      <p:pic>
        <p:nvPicPr>
          <p:cNvPr id="4" name="内容占位符 3"/>
          <p:cNvPicPr>
            <a:picLocks noGrp="1" noChangeAspect="1"/>
          </p:cNvPicPr>
          <p:nvPr>
            <p:ph idx="1"/>
          </p:nvPr>
        </p:nvPicPr>
        <p:blipFill>
          <a:blip r:embed="rId3"/>
          <a:stretch>
            <a:fillRect/>
          </a:stretch>
        </p:blipFill>
        <p:spPr>
          <a:xfrm>
            <a:off x="11624" y="1600199"/>
            <a:ext cx="12180376" cy="51852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zh-CN" altLang="en-US" sz="4800" b="1" dirty="0">
                <a:solidFill>
                  <a:srgbClr val="FFFF00"/>
                </a:solidFill>
                <a:latin typeface="微软雅黑" charset="-122"/>
                <a:ea typeface="微软雅黑" charset="-122"/>
              </a:rPr>
              <a:t>美國公立教育系統（</a:t>
            </a:r>
            <a:r>
              <a:rPr kumimoji="1" lang="en-US" altLang="zh-CN" sz="4800" b="1" dirty="0">
                <a:solidFill>
                  <a:srgbClr val="FFFF00"/>
                </a:solidFill>
                <a:latin typeface="微软雅黑" charset="-122"/>
                <a:ea typeface="微软雅黑" charset="-122"/>
              </a:rPr>
              <a:t>1830</a:t>
            </a:r>
            <a:r>
              <a:rPr kumimoji="1" lang="zh-CN" altLang="en-US" sz="4800" b="1" dirty="0">
                <a:solidFill>
                  <a:srgbClr val="FFFF00"/>
                </a:solidFill>
                <a:latin typeface="微软雅黑" charset="-122"/>
                <a:ea typeface="微软雅黑" charset="-122"/>
              </a:rPr>
              <a:t>年）</a:t>
            </a:r>
          </a:p>
        </p:txBody>
      </p:sp>
      <p:pic>
        <p:nvPicPr>
          <p:cNvPr id="4" name="内容占位符 3"/>
          <p:cNvPicPr>
            <a:picLocks noGrp="1" noChangeAspect="1"/>
          </p:cNvPicPr>
          <p:nvPr>
            <p:ph idx="1"/>
          </p:nvPr>
        </p:nvPicPr>
        <p:blipFill>
          <a:blip r:embed="rId3"/>
          <a:stretch>
            <a:fillRect/>
          </a:stretch>
        </p:blipFill>
        <p:spPr>
          <a:xfrm>
            <a:off x="27302" y="2132856"/>
            <a:ext cx="5856166" cy="3145773"/>
          </a:xfrm>
          <a:prstGeom prst="rect">
            <a:avLst/>
          </a:prstGeom>
        </p:spPr>
      </p:pic>
      <p:pic>
        <p:nvPicPr>
          <p:cNvPr id="6" name="图片 5"/>
          <p:cNvPicPr>
            <a:picLocks noChangeAspect="1"/>
          </p:cNvPicPr>
          <p:nvPr/>
        </p:nvPicPr>
        <p:blipFill>
          <a:blip r:embed="rId4"/>
          <a:stretch>
            <a:fillRect/>
          </a:stretch>
        </p:blipFill>
        <p:spPr>
          <a:xfrm>
            <a:off x="5935381" y="2132856"/>
            <a:ext cx="6256619" cy="3145773"/>
          </a:xfrm>
          <a:prstGeom prst="rect">
            <a:avLst/>
          </a:prstGeom>
        </p:spPr>
      </p:pic>
      <p:sp>
        <p:nvSpPr>
          <p:cNvPr id="7" name="文本框 6"/>
          <p:cNvSpPr txBox="1"/>
          <p:nvPr/>
        </p:nvSpPr>
        <p:spPr>
          <a:xfrm>
            <a:off x="483499" y="5361163"/>
            <a:ext cx="5219065" cy="645160"/>
          </a:xfrm>
          <a:prstGeom prst="rect">
            <a:avLst/>
          </a:prstGeom>
          <a:noFill/>
        </p:spPr>
        <p:txBody>
          <a:bodyPr wrap="none" rtlCol="0">
            <a:spAutoFit/>
          </a:bodyPr>
          <a:lstStyle/>
          <a:p>
            <a:r>
              <a:rPr kumimoji="1" lang="zh-CN" altLang="en-US" sz="3600" b="1" dirty="0">
                <a:solidFill>
                  <a:srgbClr val="FFFF00"/>
                </a:solidFill>
                <a:highlight>
                  <a:srgbClr val="0000FF"/>
                </a:highlight>
                <a:latin typeface="微软雅黑" charset="-122"/>
                <a:ea typeface="微软雅黑" charset="-122"/>
              </a:rPr>
              <a:t>建立了「去神化」的框架</a:t>
            </a:r>
          </a:p>
        </p:txBody>
      </p:sp>
      <p:sp>
        <p:nvSpPr>
          <p:cNvPr id="8" name="文本框 7"/>
          <p:cNvSpPr txBox="1"/>
          <p:nvPr/>
        </p:nvSpPr>
        <p:spPr>
          <a:xfrm>
            <a:off x="6875591" y="5361163"/>
            <a:ext cx="4761230" cy="645160"/>
          </a:xfrm>
          <a:prstGeom prst="rect">
            <a:avLst/>
          </a:prstGeom>
          <a:noFill/>
        </p:spPr>
        <p:txBody>
          <a:bodyPr wrap="none" rtlCol="0">
            <a:spAutoFit/>
          </a:bodyPr>
          <a:lstStyle/>
          <a:p>
            <a:r>
              <a:rPr kumimoji="1" lang="zh-CN" altLang="en-US" sz="3600" b="1" dirty="0">
                <a:solidFill>
                  <a:srgbClr val="FFFF00"/>
                </a:solidFill>
                <a:highlight>
                  <a:srgbClr val="0000FF"/>
                </a:highlight>
                <a:latin typeface="微软雅黑" charset="-122"/>
                <a:ea typeface="微软雅黑" charset="-122"/>
              </a:rPr>
              <a:t>充實了「去神化」內容</a:t>
            </a:r>
          </a:p>
        </p:txBody>
      </p:sp>
      <p:sp>
        <p:nvSpPr>
          <p:cNvPr id="3" name="文本框 2"/>
          <p:cNvSpPr txBox="1"/>
          <p:nvPr/>
        </p:nvSpPr>
        <p:spPr>
          <a:xfrm>
            <a:off x="6893781" y="6121697"/>
            <a:ext cx="4458970" cy="460375"/>
          </a:xfrm>
          <a:prstGeom prst="rect">
            <a:avLst/>
          </a:prstGeom>
          <a:noFill/>
        </p:spPr>
        <p:txBody>
          <a:bodyPr wrap="none" rtlCol="0">
            <a:spAutoFit/>
          </a:bodyPr>
          <a:lstStyle/>
          <a:p>
            <a:r>
              <a:rPr kumimoji="1" lang="zh-CN" altLang="en-US" sz="2400" b="1" dirty="0">
                <a:latin typeface="微软雅黑" charset="-122"/>
                <a:ea typeface="微软雅黑" charset="-122"/>
              </a:rPr>
              <a:t>通過教育傳授「人本主義」思想</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836712"/>
            <a:ext cx="4811793" cy="2285204"/>
          </a:xfrm>
        </p:spPr>
        <p:txBody>
          <a:bodyPr vert="horz" lIns="45720" tIns="22860" rIns="45720" bIns="22860" rtlCol="0" anchor="ctr">
            <a:normAutofit fontScale="90000"/>
            <a:scene3d>
              <a:camera prst="orthographicFront"/>
              <a:lightRig rig="soft" dir="t"/>
            </a:scene3d>
            <a:sp3d prstMaterial="matte">
              <a:bevelT w="12700" h="12700"/>
            </a:sp3d>
          </a:bodyPr>
          <a:lstStyle/>
          <a:p>
            <a:pPr algn="ctr">
              <a:lnSpc>
                <a:spcPct val="150000"/>
              </a:lnSpc>
            </a:pPr>
            <a:r>
              <a:rPr kumimoji="1" lang="zh-CN" altLang="en-US" b="1" dirty="0">
                <a:solidFill>
                  <a:srgbClr val="FF0000"/>
                </a:solidFill>
                <a:highlight>
                  <a:srgbClr val="FFFF00"/>
                </a:highlight>
                <a:latin typeface="微软雅黑"/>
                <a:ea typeface="微软雅黑"/>
              </a:rPr>
              <a:t>「人本主義」</a:t>
            </a:r>
            <a:r>
              <a:rPr kumimoji="1" lang="zh-CN" altLang="en-US" b="1" dirty="0">
                <a:solidFill>
                  <a:srgbClr val="FFFF00"/>
                </a:solidFill>
                <a:latin typeface="微软雅黑"/>
                <a:ea typeface="微软雅黑"/>
              </a:rPr>
              <a:t>：</a:t>
            </a:r>
            <a:br>
              <a:rPr lang="en-US" altLang="zh-CN" b="1" dirty="0">
                <a:latin typeface="微软雅黑" panose="020B0503020204020204" pitchFamily="34" charset="-122"/>
                <a:ea typeface="微软雅黑" panose="020B0503020204020204" pitchFamily="34" charset="-122"/>
              </a:rPr>
            </a:br>
            <a:r>
              <a:rPr kumimoji="1" lang="zh-CN" altLang="en-US" b="1" dirty="0">
                <a:solidFill>
                  <a:srgbClr val="FFFF00"/>
                </a:solidFill>
                <a:latin typeface="微软雅黑"/>
                <a:ea typeface="微软雅黑"/>
              </a:rPr>
              <a:t>一場無神的鬧劇，</a:t>
            </a:r>
            <a:br>
              <a:rPr kumimoji="1" lang="en-US" altLang="zh-CN" b="1" dirty="0">
                <a:solidFill>
                  <a:srgbClr val="FFFF00"/>
                </a:solidFill>
                <a:latin typeface="微软雅黑"/>
                <a:ea typeface="微软雅黑"/>
              </a:rPr>
            </a:br>
            <a:r>
              <a:rPr kumimoji="1" lang="zh-CN" altLang="en-US" b="1" dirty="0">
                <a:solidFill>
                  <a:srgbClr val="FFFF00"/>
                </a:solidFill>
                <a:latin typeface="微软雅黑"/>
                <a:ea typeface="微软雅黑"/>
              </a:rPr>
              <a:t>新「巴別塔式」三觀</a:t>
            </a:r>
          </a:p>
        </p:txBody>
      </p:sp>
      <p:pic>
        <p:nvPicPr>
          <p:cNvPr id="6" name="图片 5"/>
          <p:cNvPicPr>
            <a:picLocks noChangeAspect="1"/>
          </p:cNvPicPr>
          <p:nvPr/>
        </p:nvPicPr>
        <p:blipFill>
          <a:blip r:embed="rId3"/>
          <a:stretch>
            <a:fillRect/>
          </a:stretch>
        </p:blipFill>
        <p:spPr>
          <a:xfrm>
            <a:off x="119336" y="3645024"/>
            <a:ext cx="4456108" cy="2586716"/>
          </a:xfrm>
          <a:prstGeom prst="rect">
            <a:avLst/>
          </a:prstGeom>
          <a:noFill/>
        </p:spPr>
      </p:pic>
      <p:sp>
        <p:nvSpPr>
          <p:cNvPr id="5" name="内容占位符 4"/>
          <p:cNvSpPr>
            <a:spLocks noGrp="1"/>
          </p:cNvSpPr>
          <p:nvPr>
            <p:ph sz="half" idx="2"/>
          </p:nvPr>
        </p:nvSpPr>
        <p:spPr>
          <a:xfrm>
            <a:off x="4727848" y="0"/>
            <a:ext cx="7464152" cy="6858000"/>
          </a:xfrm>
        </p:spPr>
        <p:txBody>
          <a:bodyPr vert="horz" lIns="45720" tIns="22860" rIns="45720" bIns="22860" rtlCol="0" anchor="t">
            <a:normAutofit fontScale="55000" lnSpcReduction="20000"/>
          </a:bodyPr>
          <a:lstStyle/>
          <a:p>
            <a:pPr marL="0" indent="0" algn="ctr">
              <a:lnSpc>
                <a:spcPct val="120000"/>
              </a:lnSpc>
              <a:spcBef>
                <a:spcPts val="0"/>
              </a:spcBef>
              <a:buNone/>
            </a:pPr>
            <a:r>
              <a:rPr lang="zh-CN" altLang="en-US" sz="3600" dirty="0">
                <a:latin typeface="SimHei"/>
                <a:ea typeface="SimHei"/>
              </a:rPr>
              <a:t>人本主義宣言第三版</a:t>
            </a:r>
            <a:r>
              <a:rPr lang="zh-CN" altLang="en-US" sz="3600" dirty="0">
                <a:ea typeface="宋体"/>
              </a:rPr>
              <a:t>（</a:t>
            </a:r>
            <a:r>
              <a:rPr lang="en-US" sz="3600" dirty="0"/>
              <a:t>2003</a:t>
            </a:r>
            <a:r>
              <a:rPr lang="zh-CN" altLang="en-US" sz="3600" dirty="0">
                <a:ea typeface="宋体"/>
              </a:rPr>
              <a:t>）</a:t>
            </a:r>
            <a:endParaRPr lang="en-US" altLang="zh-CN" sz="3600" dirty="0">
              <a:ea typeface="宋体"/>
            </a:endParaRPr>
          </a:p>
          <a:p>
            <a:pPr marL="0" indent="0" algn="ctr">
              <a:lnSpc>
                <a:spcPct val="120000"/>
              </a:lnSpc>
              <a:spcBef>
                <a:spcPts val="0"/>
              </a:spcBef>
              <a:buNone/>
            </a:pPr>
            <a:r>
              <a:rPr lang="zh-CN" dirty="0">
                <a:ea typeface="宋体"/>
              </a:rPr>
              <a:t>取代 </a:t>
            </a:r>
            <a:r>
              <a:rPr lang="en-US" dirty="0"/>
              <a:t>1933 </a:t>
            </a:r>
            <a:r>
              <a:rPr lang="zh-CN" dirty="0">
                <a:ea typeface="宋体"/>
              </a:rPr>
              <a:t>版的人本主義宣言</a:t>
            </a:r>
            <a:endParaRPr lang="en-US" dirty="0">
              <a:ea typeface="宋体"/>
            </a:endParaRPr>
          </a:p>
          <a:p>
            <a:pPr>
              <a:lnSpc>
                <a:spcPct val="120000"/>
              </a:lnSpc>
              <a:spcBef>
                <a:spcPts val="0"/>
              </a:spcBef>
            </a:pPr>
            <a:endParaRPr lang="zh-CN" altLang="en-US" dirty="0">
              <a:ea typeface="宋体"/>
            </a:endParaRPr>
          </a:p>
          <a:p>
            <a:pPr>
              <a:lnSpc>
                <a:spcPct val="170000"/>
              </a:lnSpc>
              <a:spcBef>
                <a:spcPts val="0"/>
              </a:spcBef>
            </a:pPr>
            <a:r>
              <a:rPr lang="zh-CN" altLang="en-US" sz="4400" dirty="0">
                <a:latin typeface="Microsoft YaHei" panose="020B0503020204020204" pitchFamily="34" charset="-122"/>
                <a:ea typeface="Microsoft YaHei" panose="020B0503020204020204" pitchFamily="34" charset="-122"/>
              </a:rPr>
              <a:t>我們努力創造一個</a:t>
            </a:r>
            <a:r>
              <a:rPr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進步的社會</a:t>
            </a:r>
            <a:r>
              <a:rPr lang="zh-CN" altLang="en-US" sz="4400" dirty="0">
                <a:latin typeface="Microsoft YaHei" panose="020B0503020204020204" pitchFamily="34" charset="-122"/>
                <a:ea typeface="Microsoft YaHei" panose="020B0503020204020204" pitchFamily="34" charset="-122"/>
              </a:rPr>
              <a:t>，在這個社會中，</a:t>
            </a:r>
            <a:r>
              <a:rPr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沒有神的善良</a:t>
            </a:r>
            <a:r>
              <a:rPr lang="zh-CN" altLang="en-US" sz="4400" dirty="0">
                <a:latin typeface="Microsoft YaHei" panose="020B0503020204020204" pitchFamily="34" charset="-122"/>
                <a:ea typeface="Microsoft YaHei" panose="020B0503020204020204" pitchFamily="34" charset="-122"/>
              </a:rPr>
              <a:t>是一種被接受和尊重的生活方式。我們正在通過捍衛</a:t>
            </a:r>
            <a:r>
              <a:rPr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公民自由和世俗治理</a:t>
            </a:r>
            <a:r>
              <a:rPr lang="zh-CN" altLang="en-US" sz="4400" dirty="0">
                <a:latin typeface="Microsoft YaHei" panose="020B0503020204020204" pitchFamily="34" charset="-122"/>
                <a:ea typeface="Microsoft YaHei" panose="020B0503020204020204" pitchFamily="34" charset="-122"/>
              </a:rPr>
              <a:t>，通過與越來越多的</a:t>
            </a:r>
            <a:r>
              <a:rPr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沒有傳統宗教信仰</a:t>
            </a:r>
            <a:r>
              <a:rPr lang="zh-CN" altLang="en-US" sz="4400" dirty="0">
                <a:latin typeface="Microsoft YaHei" panose="020B0503020204020204" pitchFamily="34" charset="-122"/>
                <a:ea typeface="Microsoft YaHei" panose="020B0503020204020204" pitchFamily="34" charset="-122"/>
              </a:rPr>
              <a:t>的人接觸，以及通過不斷完善和</a:t>
            </a:r>
            <a:r>
              <a:rPr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推進人文主義世界觀</a:t>
            </a:r>
            <a:r>
              <a:rPr lang="zh-CN" altLang="en-US" sz="4400" dirty="0">
                <a:latin typeface="Microsoft YaHei" panose="020B0503020204020204" pitchFamily="34" charset="-122"/>
                <a:ea typeface="Microsoft YaHei" panose="020B0503020204020204" pitchFamily="34" charset="-122"/>
              </a:rPr>
              <a:t>來實現這一目標。</a:t>
            </a:r>
          </a:p>
          <a:p>
            <a:pPr>
              <a:lnSpc>
                <a:spcPct val="170000"/>
              </a:lnSpc>
              <a:spcBef>
                <a:spcPts val="0"/>
              </a:spcBef>
            </a:pPr>
            <a:r>
              <a:rPr lang="zh-CN" altLang="en-US" sz="5100" dirty="0">
                <a:latin typeface="Microsoft YaHei" panose="020B0503020204020204" pitchFamily="34" charset="-122"/>
                <a:ea typeface="Microsoft YaHei" panose="020B0503020204020204" pitchFamily="34" charset="-122"/>
              </a:rPr>
              <a:t>人文主義是一種</a:t>
            </a:r>
            <a:r>
              <a:rPr lang="zh-CN" altLang="en-US" sz="5100" dirty="0">
                <a:solidFill>
                  <a:srgbClr val="FF0000"/>
                </a:solidFill>
                <a:highlight>
                  <a:srgbClr val="FFFF00"/>
                </a:highlight>
                <a:latin typeface="Microsoft YaHei" panose="020B0503020204020204" pitchFamily="34" charset="-122"/>
                <a:ea typeface="Microsoft YaHei" panose="020B0503020204020204" pitchFamily="34" charset="-122"/>
              </a:rPr>
              <a:t>無神論的世界觀</a:t>
            </a:r>
            <a:r>
              <a:rPr lang="zh-CN" altLang="en-US" sz="5100" dirty="0">
                <a:latin typeface="Microsoft YaHei" panose="020B0503020204020204" pitchFamily="34" charset="-122"/>
                <a:ea typeface="Microsoft YaHei" panose="020B0503020204020204" pitchFamily="34" charset="-122"/>
              </a:rPr>
              <a:t>，其</a:t>
            </a:r>
            <a:r>
              <a:rPr lang="zh-CN" altLang="en-US" sz="5100" dirty="0">
                <a:solidFill>
                  <a:srgbClr val="FFFF00"/>
                </a:solidFill>
                <a:highlight>
                  <a:srgbClr val="0000FF"/>
                </a:highlight>
                <a:latin typeface="Microsoft YaHei" panose="020B0503020204020204" pitchFamily="34" charset="-122"/>
                <a:ea typeface="Microsoft YaHei" panose="020B0503020204020204" pitchFamily="34" charset="-122"/>
              </a:rPr>
              <a:t>道德價值觀以科學知識為依據</a:t>
            </a:r>
            <a:r>
              <a:rPr lang="zh-CN" altLang="en-US" sz="5100" dirty="0">
                <a:latin typeface="Microsoft YaHei" panose="020B0503020204020204" pitchFamily="34" charset="-122"/>
                <a:ea typeface="Microsoft YaHei" panose="020B0503020204020204" pitchFamily="34" charset="-122"/>
              </a:rPr>
              <a:t>，並受到</a:t>
            </a:r>
            <a:r>
              <a:rPr lang="zh-CN" altLang="en-US" sz="5100" dirty="0">
                <a:solidFill>
                  <a:srgbClr val="FFFF00"/>
                </a:solidFill>
                <a:highlight>
                  <a:srgbClr val="0000FF"/>
                </a:highlight>
                <a:latin typeface="Microsoft YaHei" panose="020B0503020204020204" pitchFamily="34" charset="-122"/>
                <a:ea typeface="Microsoft YaHei" panose="020B0503020204020204" pitchFamily="34" charset="-122"/>
              </a:rPr>
              <a:t>滿足</a:t>
            </a:r>
            <a:r>
              <a:rPr lang="zh-CN" altLang="en-US" sz="5100" dirty="0">
                <a:latin typeface="Microsoft YaHei" panose="020B0503020204020204" pitchFamily="34" charset="-122"/>
                <a:ea typeface="Microsoft YaHei" panose="020B0503020204020204" pitchFamily="34" charset="-122"/>
              </a:rPr>
              <a:t>此時此地人們</a:t>
            </a:r>
            <a:r>
              <a:rPr lang="zh-CN" altLang="en-US" sz="5100" dirty="0">
                <a:solidFill>
                  <a:srgbClr val="FFFF00"/>
                </a:solidFill>
                <a:highlight>
                  <a:srgbClr val="0000FF"/>
                </a:highlight>
                <a:latin typeface="Microsoft YaHei" panose="020B0503020204020204" pitchFamily="34" charset="-122"/>
                <a:ea typeface="Microsoft YaHei" panose="020B0503020204020204" pitchFamily="34" charset="-122"/>
              </a:rPr>
              <a:t>需求的願望的驅動</a:t>
            </a:r>
            <a:r>
              <a:rPr lang="zh-CN" altLang="en-US" sz="5100" dirty="0">
                <a:latin typeface="Microsoft YaHei" panose="020B0503020204020204" pitchFamily="34" charset="-122"/>
                <a:ea typeface="Microsoft YaHei" panose="020B0503020204020204" pitchFamily="34" charset="-122"/>
              </a:rPr>
              <a:t>。</a:t>
            </a:r>
            <a:r>
              <a:rPr lang="zh-CN" altLang="en-US" sz="5100" dirty="0">
                <a:solidFill>
                  <a:srgbClr val="7030A0"/>
                </a:solidFill>
                <a:highlight>
                  <a:srgbClr val="FFFF00"/>
                </a:highlight>
                <a:latin typeface="Microsoft YaHei" panose="020B0503020204020204" pitchFamily="34" charset="-122"/>
                <a:ea typeface="Microsoft YaHei" panose="020B0503020204020204" pitchFamily="34" charset="-122"/>
              </a:rPr>
              <a:t>這些價值觀的基礎是對每個人尊嚴的肯定。</a:t>
            </a:r>
            <a:endParaRPr lang="zh-CN" altLang="en-US" sz="4400" dirty="0">
              <a:solidFill>
                <a:srgbClr val="7030A0"/>
              </a:solidFill>
              <a:highlight>
                <a:srgbClr val="FFFF00"/>
              </a:highlight>
              <a:latin typeface="Microsoft YaHei" panose="020B0503020204020204" pitchFamily="34" charset="-122"/>
              <a:ea typeface="Microsoft YaHei" panose="020B0503020204020204" pitchFamily="34" charset="-122"/>
            </a:endParaRPr>
          </a:p>
          <a:p>
            <a:pPr>
              <a:lnSpc>
                <a:spcPct val="170000"/>
              </a:lnSpc>
              <a:spcBef>
                <a:spcPts val="0"/>
              </a:spcBef>
            </a:pPr>
            <a:r>
              <a:rPr lang="zh-CN" altLang="en-US" sz="4400" b="1" dirty="0">
                <a:latin typeface="微软雅黑"/>
                <a:ea typeface="微软雅黑"/>
              </a:rPr>
              <a:t>以理性為指引、受</a:t>
            </a:r>
            <a:r>
              <a:rPr lang="zh-CN" altLang="en-US" sz="4400" b="1" dirty="0">
                <a:solidFill>
                  <a:srgbClr val="FF0000"/>
                </a:solidFill>
                <a:highlight>
                  <a:srgbClr val="FFFF00"/>
                </a:highlight>
                <a:latin typeface="微软雅黑"/>
                <a:ea typeface="微软雅黑"/>
              </a:rPr>
              <a:t>同情心</a:t>
            </a:r>
            <a:r>
              <a:rPr lang="zh-CN" altLang="en-US" sz="4400" b="1" dirty="0">
                <a:latin typeface="微软雅黑"/>
                <a:ea typeface="微软雅黑"/>
              </a:rPr>
              <a:t>所激發、由經驗來感知</a:t>
            </a:r>
            <a:endParaRPr lang="zh-CN" altLang="en-US" sz="4000" b="1" dirty="0">
              <a:latin typeface="微软雅黑"/>
              <a:ea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988840"/>
            <a:ext cx="12192000" cy="4792762"/>
          </a:xfrm>
        </p:spPr>
        <p:txBody>
          <a:bodyPr>
            <a:normAutofit fontScale="92500"/>
          </a:bodyPr>
          <a:lstStyle/>
          <a:p>
            <a:pPr>
              <a:lnSpc>
                <a:spcPct val="170000"/>
              </a:lnSpc>
            </a:pPr>
            <a:r>
              <a:rPr lang="zh-CN" altLang="en-US" sz="2800" b="1" i="0" dirty="0">
                <a:solidFill>
                  <a:srgbClr val="000000"/>
                </a:solidFill>
                <a:effectLst/>
                <a:highlight>
                  <a:srgbClr val="FFFFFF"/>
                </a:highlight>
                <a:latin typeface="微软雅黑" charset="-122"/>
                <a:ea typeface="微软雅黑" charset="-122"/>
              </a:rPr>
              <a:t>關於世界的知識是通過觀察、實驗和理性分析而得來的。</a:t>
            </a:r>
            <a:r>
              <a:rPr lang="zh-CN" altLang="en-US" sz="2800" b="1" i="0" dirty="0">
                <a:solidFill>
                  <a:srgbClr val="FFFF00"/>
                </a:solidFill>
                <a:effectLst/>
                <a:highlight>
                  <a:srgbClr val="0000FF"/>
                </a:highlight>
                <a:latin typeface="微软雅黑" charset="-122"/>
                <a:ea typeface="微软雅黑" charset="-122"/>
              </a:rPr>
              <a:t>（</a:t>
            </a:r>
            <a:r>
              <a:rPr lang="zh-CN" altLang="en-US" sz="2800" b="1" dirty="0">
                <a:solidFill>
                  <a:srgbClr val="FFFF00"/>
                </a:solidFill>
                <a:highlight>
                  <a:srgbClr val="0000FF"/>
                </a:highlight>
                <a:latin typeface="微软雅黑" charset="-122"/>
                <a:ea typeface="微软雅黑" charset="-122"/>
              </a:rPr>
              <a:t>絕對無</a:t>
            </a:r>
            <a:r>
              <a:rPr lang="zh-CN" altLang="en-US" sz="2800" b="1" i="0" dirty="0">
                <a:solidFill>
                  <a:srgbClr val="FFFF00"/>
                </a:solidFill>
                <a:effectLst/>
                <a:highlight>
                  <a:srgbClr val="0000FF"/>
                </a:highlight>
                <a:latin typeface="微软雅黑" charset="-122"/>
                <a:ea typeface="微软雅黑" charset="-122"/>
              </a:rPr>
              <a:t>需聖經啓示）</a:t>
            </a:r>
          </a:p>
          <a:p>
            <a:pPr>
              <a:lnSpc>
                <a:spcPct val="170000"/>
              </a:lnSpc>
            </a:pPr>
            <a:r>
              <a:rPr lang="zh-CN" altLang="en-US" sz="2800" b="1" i="0" dirty="0">
                <a:solidFill>
                  <a:srgbClr val="000000"/>
                </a:solidFill>
                <a:effectLst/>
                <a:highlight>
                  <a:srgbClr val="FFFFFF"/>
                </a:highlight>
                <a:latin typeface="微软雅黑" charset="-122"/>
                <a:ea typeface="微软雅黑" charset="-122"/>
              </a:rPr>
              <a:t>人類是自然固有的部分，是不受引導的演化的結果。</a:t>
            </a:r>
            <a:r>
              <a:rPr lang="zh-CN" altLang="en-US" sz="2800" b="1" i="0" dirty="0">
                <a:solidFill>
                  <a:srgbClr val="FFFF00"/>
                </a:solidFill>
                <a:effectLst/>
                <a:highlight>
                  <a:srgbClr val="0000FF"/>
                </a:highlight>
                <a:latin typeface="微软雅黑" charset="-122"/>
                <a:ea typeface="微软雅黑" charset="-122"/>
              </a:rPr>
              <a:t>（否定神的創造）</a:t>
            </a:r>
          </a:p>
          <a:p>
            <a:pPr>
              <a:lnSpc>
                <a:spcPct val="170000"/>
              </a:lnSpc>
            </a:pPr>
            <a:r>
              <a:rPr lang="zh-CN" altLang="en-US" sz="2800" b="1" i="0" dirty="0">
                <a:solidFill>
                  <a:srgbClr val="000000"/>
                </a:solidFill>
                <a:effectLst/>
                <a:highlight>
                  <a:srgbClr val="FFFFFF"/>
                </a:highlight>
                <a:latin typeface="微软雅黑" charset="-122"/>
                <a:ea typeface="微软雅黑" charset="-122"/>
              </a:rPr>
              <a:t>倫理價值派生自人類的需求與興趣，受到經驗的考驗。</a:t>
            </a:r>
            <a:r>
              <a:rPr lang="zh-CN" altLang="en-US" sz="2800" b="1" i="0" dirty="0">
                <a:solidFill>
                  <a:srgbClr val="FFFF00"/>
                </a:solidFill>
                <a:effectLst/>
                <a:highlight>
                  <a:srgbClr val="0000FF"/>
                </a:highlight>
                <a:latin typeface="微软雅黑" charset="-122"/>
                <a:ea typeface="微软雅黑" charset="-122"/>
              </a:rPr>
              <a:t>（道德無需面向神）</a:t>
            </a:r>
          </a:p>
          <a:p>
            <a:pPr>
              <a:lnSpc>
                <a:spcPct val="170000"/>
              </a:lnSpc>
            </a:pPr>
            <a:r>
              <a:rPr lang="zh-CN" altLang="en-US" sz="2800" b="1" i="0" dirty="0">
                <a:solidFill>
                  <a:srgbClr val="000000"/>
                </a:solidFill>
                <a:effectLst/>
                <a:highlight>
                  <a:srgbClr val="FFFFFF"/>
                </a:highlight>
                <a:latin typeface="微软雅黑" charset="-122"/>
                <a:ea typeface="微软雅黑" charset="-122"/>
              </a:rPr>
              <a:t>生活的圓滿產生自個體對人類理想的投入。</a:t>
            </a:r>
            <a:r>
              <a:rPr lang="zh-CN" altLang="en-US" sz="2800" b="1" i="0" dirty="0">
                <a:solidFill>
                  <a:srgbClr val="FFFF00"/>
                </a:solidFill>
                <a:effectLst/>
                <a:highlight>
                  <a:srgbClr val="0000FF"/>
                </a:highlight>
                <a:latin typeface="微软雅黑" charset="-122"/>
                <a:ea typeface="微软雅黑" charset="-122"/>
              </a:rPr>
              <a:t>（善良有</a:t>
            </a:r>
            <a:r>
              <a:rPr lang="zh-CN" altLang="en-US" sz="2800" b="1" dirty="0">
                <a:solidFill>
                  <a:srgbClr val="FFFF00"/>
                </a:solidFill>
                <a:highlight>
                  <a:srgbClr val="0000FF"/>
                </a:highlight>
                <a:latin typeface="微软雅黑" charset="-122"/>
                <a:ea typeface="微软雅黑" charset="-122"/>
              </a:rPr>
              <a:t>潛能</a:t>
            </a:r>
            <a:r>
              <a:rPr lang="zh-CN" altLang="en-US" sz="2800" b="1" i="0" dirty="0">
                <a:solidFill>
                  <a:srgbClr val="FFFF00"/>
                </a:solidFill>
                <a:effectLst/>
                <a:highlight>
                  <a:srgbClr val="0000FF"/>
                </a:highlight>
                <a:latin typeface="微软雅黑" charset="-122"/>
                <a:ea typeface="微软雅黑" charset="-122"/>
              </a:rPr>
              <a:t>的人類，可實現烏托邦）</a:t>
            </a:r>
          </a:p>
          <a:p>
            <a:pPr>
              <a:lnSpc>
                <a:spcPct val="170000"/>
              </a:lnSpc>
            </a:pPr>
            <a:r>
              <a:rPr lang="zh-CN" altLang="en-US" sz="2800" b="1" i="0" dirty="0">
                <a:solidFill>
                  <a:srgbClr val="000000"/>
                </a:solidFill>
                <a:effectLst/>
                <a:highlight>
                  <a:srgbClr val="FFFFFF"/>
                </a:highlight>
                <a:latin typeface="微软雅黑" charset="-122"/>
                <a:ea typeface="微软雅黑" charset="-122"/>
              </a:rPr>
              <a:t>人類天生具有社會性，需要從人際關係中尋找意義。</a:t>
            </a:r>
            <a:r>
              <a:rPr lang="zh-CN" altLang="en-US" sz="2800" b="1" i="0" dirty="0">
                <a:solidFill>
                  <a:srgbClr val="FFFF00"/>
                </a:solidFill>
                <a:effectLst/>
                <a:highlight>
                  <a:srgbClr val="0000FF"/>
                </a:highlight>
                <a:latin typeface="微软雅黑" charset="-122"/>
                <a:ea typeface="微软雅黑" charset="-122"/>
              </a:rPr>
              <a:t>（人無需信仰，</a:t>
            </a:r>
            <a:r>
              <a:rPr lang="zh-CN" altLang="en-US" sz="2800" b="1" dirty="0">
                <a:solidFill>
                  <a:srgbClr val="FFFF00"/>
                </a:solidFill>
                <a:highlight>
                  <a:srgbClr val="0000FF"/>
                </a:highlight>
                <a:latin typeface="微软雅黑" charset="-122"/>
                <a:ea typeface="微软雅黑" charset="-122"/>
              </a:rPr>
              <a:t>人類自足</a:t>
            </a:r>
            <a:r>
              <a:rPr lang="zh-CN" altLang="en-US" sz="2800" b="1" i="0" dirty="0">
                <a:solidFill>
                  <a:srgbClr val="FFFF00"/>
                </a:solidFill>
                <a:effectLst/>
                <a:highlight>
                  <a:srgbClr val="0000FF"/>
                </a:highlight>
                <a:latin typeface="微软雅黑" charset="-122"/>
                <a:ea typeface="微软雅黑" charset="-122"/>
              </a:rPr>
              <a:t>）</a:t>
            </a:r>
          </a:p>
          <a:p>
            <a:pPr>
              <a:lnSpc>
                <a:spcPct val="170000"/>
              </a:lnSpc>
            </a:pPr>
            <a:r>
              <a:rPr lang="zh-CN" altLang="en-US" sz="2800" b="1" i="0" dirty="0">
                <a:solidFill>
                  <a:srgbClr val="000000"/>
                </a:solidFill>
                <a:effectLst/>
                <a:highlight>
                  <a:srgbClr val="FFFFFF"/>
                </a:highlight>
                <a:latin typeface="微软雅黑" charset="-122"/>
                <a:ea typeface="微软雅黑" charset="-122"/>
              </a:rPr>
              <a:t>有益於社會的工作令個人幸福最大化。</a:t>
            </a:r>
            <a:r>
              <a:rPr lang="zh-CN" altLang="en-US" sz="2800" b="1" i="0" dirty="0">
                <a:solidFill>
                  <a:srgbClr val="FFFF00"/>
                </a:solidFill>
                <a:effectLst/>
                <a:highlight>
                  <a:srgbClr val="0000FF"/>
                </a:highlight>
                <a:latin typeface="微软雅黑" charset="-122"/>
                <a:ea typeface="微软雅黑" charset="-122"/>
              </a:rPr>
              <a:t>（現世幸福爲重，不必在意永恆）</a:t>
            </a:r>
            <a:endParaRPr lang="zh-CN" altLang="en-US" sz="2400" b="1" i="0" dirty="0">
              <a:solidFill>
                <a:srgbClr val="FFFF00"/>
              </a:solidFill>
              <a:effectLst/>
              <a:highlight>
                <a:srgbClr val="0000FF"/>
              </a:highlight>
              <a:latin typeface="微软雅黑" charset="-122"/>
              <a:ea typeface="微软雅黑" charset="-122"/>
            </a:endParaRPr>
          </a:p>
        </p:txBody>
      </p:sp>
      <p:pic>
        <p:nvPicPr>
          <p:cNvPr id="4" name="图片 3"/>
          <p:cNvPicPr>
            <a:picLocks noChangeAspect="1"/>
          </p:cNvPicPr>
          <p:nvPr/>
        </p:nvPicPr>
        <p:blipFill>
          <a:blip r:embed="rId3"/>
          <a:stretch>
            <a:fillRect/>
          </a:stretch>
        </p:blipFill>
        <p:spPr>
          <a:xfrm>
            <a:off x="191344" y="0"/>
            <a:ext cx="12000656" cy="18713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6688" y="174705"/>
            <a:ext cx="11521280" cy="1143000"/>
          </a:xfrm>
        </p:spPr>
        <p:txBody>
          <a:bodyPr>
            <a:noAutofit/>
          </a:bodyPr>
          <a:lstStyle/>
          <a:p>
            <a:pPr algn="ctr"/>
            <a:r>
              <a:rPr kumimoji="1" lang="zh-CN" altLang="en-US" b="1" dirty="0">
                <a:solidFill>
                  <a:srgbClr val="FFFF00"/>
                </a:solidFill>
                <a:latin typeface="微软雅黑" charset="-122"/>
                <a:ea typeface="微软雅黑" charset="-122"/>
              </a:rPr>
              <a:t>查爾斯 波特：</a:t>
            </a:r>
            <a:r>
              <a:rPr kumimoji="1" lang="zh-CN" altLang="en-US" b="1" dirty="0">
                <a:solidFill>
                  <a:srgbClr val="FF0000"/>
                </a:solidFill>
                <a:highlight>
                  <a:srgbClr val="FFFF00"/>
                </a:highlight>
                <a:latin typeface="微软雅黑" charset="-122"/>
                <a:ea typeface="微软雅黑" charset="-122"/>
              </a:rPr>
              <a:t>教育是人本主義的盟友</a:t>
            </a:r>
          </a:p>
        </p:txBody>
      </p:sp>
      <p:pic>
        <p:nvPicPr>
          <p:cNvPr id="4" name="内容占位符 3"/>
          <p:cNvPicPr>
            <a:picLocks noGrp="1" noChangeAspect="1"/>
          </p:cNvPicPr>
          <p:nvPr>
            <p:ph idx="1"/>
          </p:nvPr>
        </p:nvPicPr>
        <p:blipFill rotWithShape="1">
          <a:blip r:embed="rId3"/>
          <a:srcRect t="14572"/>
          <a:stretch/>
        </p:blipFill>
        <p:spPr>
          <a:xfrm>
            <a:off x="22622" y="1748410"/>
            <a:ext cx="9457754" cy="4839400"/>
          </a:xfrm>
          <a:prstGeom prst="rect">
            <a:avLst/>
          </a:prstGeom>
        </p:spPr>
      </p:pic>
      <p:sp>
        <p:nvSpPr>
          <p:cNvPr id="3" name="文本框 2"/>
          <p:cNvSpPr txBox="1"/>
          <p:nvPr/>
        </p:nvSpPr>
        <p:spPr>
          <a:xfrm>
            <a:off x="9529762" y="1680307"/>
            <a:ext cx="2639616" cy="50167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3200" b="1" dirty="0">
                <a:latin typeface="STZhongsong" panose="02010600040101010101" pitchFamily="2" charset="-122"/>
                <a:ea typeface="STZhongsong" panose="02010600040101010101" pitchFamily="2" charset="-122"/>
              </a:rPr>
              <a:t>他很自信！</a:t>
            </a:r>
            <a:endParaRPr kumimoji="1" lang="en-US" altLang="zh-CN" sz="3200" b="1" dirty="0">
              <a:latin typeface="STZhongsong" panose="02010600040101010101" pitchFamily="2" charset="-122"/>
              <a:ea typeface="STZhongsong" panose="02010600040101010101" pitchFamily="2" charset="-122"/>
            </a:endParaRPr>
          </a:p>
          <a:p>
            <a:pPr algn="ctr"/>
            <a:r>
              <a:rPr kumimoji="1" lang="zh-CN" altLang="en-US" sz="3200" b="1" dirty="0">
                <a:latin typeface="STZhongsong" panose="02010600040101010101" pitchFamily="2" charset="-122"/>
                <a:ea typeface="STZhongsong" panose="02010600040101010101" pitchFamily="2" charset="-122"/>
              </a:rPr>
              <a:t>他料到基督徒父母一周最多讓子女只上一小時聖經課，而其他時間都沉浸在人本主義教學浪潮中。</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410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3337907E-550C-AA90-3E81-55AD4494D483}"/>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pPr>
              <a:lnSpc>
                <a:spcPct val="90000"/>
              </a:lnSpc>
            </a:pPr>
            <a:r>
              <a:rPr lang="zh-CN" altLang="en-US" sz="4000" b="1" i="0" kern="1200" cap="all" dirty="0">
                <a:solidFill>
                  <a:srgbClr val="FFFFFF"/>
                </a:solidFill>
                <a:effectLst/>
                <a:highlight>
                  <a:srgbClr val="000000"/>
                </a:highlight>
                <a:latin typeface="Microsoft YaHei" panose="020B0503020204020204" pitchFamily="34" charset="-122"/>
                <a:ea typeface="Microsoft YaHei" panose="020B0503020204020204" pitchFamily="34" charset="-122"/>
              </a:rPr>
              <a:t>塑造未来：灌输青年</a:t>
            </a:r>
            <a:r>
              <a:rPr lang="en-US" altLang="zh-CN" sz="4000" b="1" kern="1200" cap="all" dirty="0">
                <a:solidFill>
                  <a:srgbClr val="FFFFFF"/>
                </a:solidFill>
                <a:effectLst/>
                <a:highlight>
                  <a:srgbClr val="000000"/>
                </a:highlight>
                <a:latin typeface="Microsoft YaHei" panose="020B0503020204020204" pitchFamily="34" charset="-122"/>
                <a:ea typeface="Microsoft YaHei" panose="020B0503020204020204" pitchFamily="34" charset="-122"/>
              </a:rPr>
              <a:t>——</a:t>
            </a:r>
            <a:r>
              <a:rPr lang="zh-CN" altLang="en-US" sz="4000" b="1" kern="1200" cap="all" dirty="0">
                <a:solidFill>
                  <a:srgbClr val="FFFFFF"/>
                </a:solidFill>
                <a:effectLst/>
                <a:highlight>
                  <a:srgbClr val="000000"/>
                </a:highlight>
                <a:latin typeface="Microsoft YaHei" panose="020B0503020204020204" pitchFamily="34" charset="-122"/>
                <a:ea typeface="Microsoft YaHei" panose="020B0503020204020204" pitchFamily="34" charset="-122"/>
              </a:rPr>
              <a:t>希特勒</a:t>
            </a:r>
            <a:endParaRPr kumimoji="1" lang="en-US" altLang="zh-CN" sz="4000" b="1" kern="1200" dirty="0">
              <a:solidFill>
                <a:srgbClr val="FFFFFF"/>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817EA92C-D574-6AF2-CC39-32BBC57E27ED}"/>
              </a:ext>
            </a:extLst>
          </p:cNvPr>
          <p:cNvSpPr txBox="1"/>
          <p:nvPr/>
        </p:nvSpPr>
        <p:spPr>
          <a:xfrm>
            <a:off x="4603468" y="5836172"/>
            <a:ext cx="6829520" cy="634263"/>
          </a:xfrm>
          <a:prstGeom prst="rect">
            <a:avLst/>
          </a:prstGeom>
        </p:spPr>
        <p:txBody>
          <a:bodyPr vert="horz" lIns="91440" tIns="45720" rIns="91440" bIns="45720" rtlCol="0">
            <a:noAutofit/>
          </a:bodyPr>
          <a:lstStyle/>
          <a:p>
            <a:pPr>
              <a:lnSpc>
                <a:spcPct val="90000"/>
              </a:lnSpc>
              <a:spcBef>
                <a:spcPts val="1000"/>
              </a:spcBef>
            </a:pPr>
            <a:r>
              <a:rPr kumimoji="1" lang="zh-CN" altLang="en-US" sz="3600" kern="1200" dirty="0">
                <a:solidFill>
                  <a:srgbClr val="FF0000"/>
                </a:solidFill>
                <a:highlight>
                  <a:srgbClr val="FFFF00"/>
                </a:highlight>
                <a:latin typeface="Microsoft YaHei" panose="020B0503020204020204" pitchFamily="34" charset="-122"/>
                <a:ea typeface="Microsoft YaHei" panose="020B0503020204020204" pitchFamily="34" charset="-122"/>
              </a:rPr>
              <a:t>請問：歷史會重演嗎？</a:t>
            </a:r>
          </a:p>
        </p:txBody>
      </p:sp>
      <p:pic>
        <p:nvPicPr>
          <p:cNvPr id="4098" name="Picture 2" descr="Hitler Youth, 1922-1945: An Illustrated History: Lepage, Jean-Denis G.G.:  9780786439355: Amazon.com: Books">
            <a:extLst>
              <a:ext uri="{FF2B5EF4-FFF2-40B4-BE49-F238E27FC236}">
                <a16:creationId xmlns:a16="http://schemas.microsoft.com/office/drawing/2014/main" id="{1B48B45D-BC5E-80B7-EE65-B4E2078F96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2422" y="321732"/>
            <a:ext cx="2744308" cy="4111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希特勒洗脑术如何做到的, 民众一辈子都恨犹太人">
            <a:extLst>
              <a:ext uri="{FF2B5EF4-FFF2-40B4-BE49-F238E27FC236}">
                <a16:creationId xmlns:a16="http://schemas.microsoft.com/office/drawing/2014/main" id="{67D7B39D-00CF-2E04-CA5F-81B157E8D8F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04205" y="321734"/>
            <a:ext cx="3379077" cy="2010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oining the Hitler Youth was not a choice, it was mandatory | Nazism | The  Guardian">
            <a:extLst>
              <a:ext uri="{FF2B5EF4-FFF2-40B4-BE49-F238E27FC236}">
                <a16:creationId xmlns:a16="http://schemas.microsoft.com/office/drawing/2014/main" id="{0848877B-1AFC-3771-4AE7-D49820E21C5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45024" y="2422097"/>
            <a:ext cx="2685072" cy="20138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俄媒：文革红卫兵是“红色食人族” — 普通话主页">
            <a:extLst>
              <a:ext uri="{FF2B5EF4-FFF2-40B4-BE49-F238E27FC236}">
                <a16:creationId xmlns:a16="http://schemas.microsoft.com/office/drawing/2014/main" id="{DDBA15A8-8E42-8D0B-D15D-AF56F3C02AB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86176" y="953149"/>
            <a:ext cx="3797984" cy="2848488"/>
          </a:xfrm>
          <a:prstGeom prst="rect">
            <a:avLst/>
          </a:prstGeom>
          <a:noFill/>
          <a:extLst>
            <a:ext uri="{909E8E84-426E-40DD-AFC4-6F175D3DCCD1}">
              <a14:hiddenFill xmlns:a14="http://schemas.microsoft.com/office/drawing/2010/main">
                <a:solidFill>
                  <a:srgbClr val="FFFFFF"/>
                </a:solidFill>
              </a14:hiddenFill>
            </a:ext>
          </a:extLst>
        </p:spPr>
      </p:pic>
      <p:cxnSp>
        <p:nvCxnSpPr>
          <p:cNvPr id="4109" name="Straight Connector 410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102" name="Picture 6" descr="Hitler Youth and the Real Nazi History Behind 'Jojo Rabbit' | TIME">
            <a:extLst>
              <a:ext uri="{FF2B5EF4-FFF2-40B4-BE49-F238E27FC236}">
                <a16:creationId xmlns:a16="http://schemas.microsoft.com/office/drawing/2014/main" id="{6798246A-5080-8B15-BDF9-2AAF907F01B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37498" y="4525715"/>
            <a:ext cx="2735443" cy="2010551"/>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096D4B0-CF65-AF10-61DD-508EE3BC96CC}"/>
              </a:ext>
            </a:extLst>
          </p:cNvPr>
          <p:cNvSpPr txBox="1"/>
          <p:nvPr/>
        </p:nvSpPr>
        <p:spPr>
          <a:xfrm>
            <a:off x="10551886" y="2002971"/>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741572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36" y="8015"/>
            <a:ext cx="12061776" cy="1942119"/>
          </a:xfrm>
        </p:spPr>
        <p:txBody>
          <a:bodyPr>
            <a:noAutofit/>
          </a:bodyPr>
          <a:lstStyle/>
          <a:p>
            <a:pPr algn="ctr">
              <a:lnSpc>
                <a:spcPct val="150000"/>
              </a:lnSpc>
            </a:pPr>
            <a:r>
              <a:rPr kumimoji="1" lang="zh-CN" altLang="en-US" sz="5400" b="1" dirty="0">
                <a:solidFill>
                  <a:srgbClr val="FFFF00"/>
                </a:solidFill>
                <a:highlight>
                  <a:srgbClr val="0000FF"/>
                </a:highlight>
                <a:latin typeface="微软雅黑" charset="-122"/>
                <a:ea typeface="微软雅黑" charset="-122"/>
              </a:rPr>
              <a:t>覺醒：​</a:t>
            </a:r>
            <a:br>
              <a:rPr kumimoji="1" lang="zh-CN" altLang="en-US" sz="5400" b="1" dirty="0">
                <a:solidFill>
                  <a:srgbClr val="FFFF00"/>
                </a:solidFill>
                <a:latin typeface="微软雅黑" charset="-122"/>
                <a:ea typeface="微软雅黑" charset="-122"/>
              </a:rPr>
            </a:br>
            <a:r>
              <a:rPr kumimoji="1" lang="zh-CN" altLang="en-US" sz="5400" b="1" dirty="0">
                <a:solidFill>
                  <a:srgbClr val="FFFF00"/>
                </a:solidFill>
                <a:latin typeface="微软雅黑" charset="-122"/>
                <a:ea typeface="微软雅黑" charset="-122"/>
              </a:rPr>
              <a:t>靈界的敵人</a:t>
            </a:r>
            <a:r>
              <a:rPr kumimoji="1" lang="zh-CN" altLang="en-US" sz="5400" b="1" dirty="0">
                <a:solidFill>
                  <a:srgbClr val="FF0000"/>
                </a:solidFill>
                <a:highlight>
                  <a:srgbClr val="FFFF00"/>
                </a:highlight>
                <a:latin typeface="微软雅黑" charset="-122"/>
                <a:ea typeface="微软雅黑" charset="-122"/>
              </a:rPr>
              <a:t>裹挾</a:t>
            </a:r>
            <a:r>
              <a:rPr kumimoji="1" lang="zh-CN" altLang="en-US" sz="5400" b="1" dirty="0">
                <a:solidFill>
                  <a:srgbClr val="FFFF00"/>
                </a:solidFill>
                <a:latin typeface="微软雅黑" charset="-122"/>
                <a:ea typeface="微软雅黑" charset="-122"/>
              </a:rPr>
              <a:t>各領域</a:t>
            </a:r>
            <a:r>
              <a:rPr kumimoji="1" lang="zh-CN" altLang="en-US" sz="5400" b="1" dirty="0">
                <a:solidFill>
                  <a:srgbClr val="FF0000"/>
                </a:solidFill>
                <a:highlight>
                  <a:srgbClr val="FFFF00"/>
                </a:highlight>
                <a:latin typeface="微软雅黑" charset="-122"/>
                <a:ea typeface="微软雅黑" charset="-122"/>
              </a:rPr>
              <a:t>搶奪</a:t>
            </a:r>
            <a:r>
              <a:rPr kumimoji="1" lang="zh-CN" altLang="en-US" sz="5400" b="1" dirty="0">
                <a:solidFill>
                  <a:srgbClr val="FFFF00"/>
                </a:solidFill>
                <a:latin typeface="微软雅黑" charset="-122"/>
                <a:ea typeface="微软雅黑" charset="-122"/>
              </a:rPr>
              <a:t>下一代​</a:t>
            </a:r>
          </a:p>
        </p:txBody>
      </p:sp>
      <p:pic>
        <p:nvPicPr>
          <p:cNvPr id="4" name="内容占位符 3"/>
          <p:cNvPicPr>
            <a:picLocks noGrp="1" noChangeAspect="1"/>
          </p:cNvPicPr>
          <p:nvPr>
            <p:ph idx="1"/>
          </p:nvPr>
        </p:nvPicPr>
        <p:blipFill>
          <a:blip r:embed="rId3"/>
          <a:stretch>
            <a:fillRect/>
          </a:stretch>
        </p:blipFill>
        <p:spPr>
          <a:xfrm>
            <a:off x="105655" y="2780928"/>
            <a:ext cx="5303350" cy="3097997"/>
          </a:xfrm>
          <a:prstGeom prst="rect">
            <a:avLst/>
          </a:prstGeom>
        </p:spPr>
      </p:pic>
      <p:sp>
        <p:nvSpPr>
          <p:cNvPr id="3" name="文本框 2">
            <a:extLst>
              <a:ext uri="{FF2B5EF4-FFF2-40B4-BE49-F238E27FC236}">
                <a16:creationId xmlns:a16="http://schemas.microsoft.com/office/drawing/2014/main" id="{B3DE51F8-523E-532F-8B2C-D73F29675F2E}"/>
              </a:ext>
            </a:extLst>
          </p:cNvPr>
          <p:cNvSpPr txBox="1"/>
          <p:nvPr/>
        </p:nvSpPr>
        <p:spPr>
          <a:xfrm>
            <a:off x="5422686" y="2216757"/>
            <a:ext cx="6769314" cy="4431983"/>
          </a:xfrm>
          <a:prstGeom prst="rect">
            <a:avLst/>
          </a:prstGeom>
          <a:noFill/>
        </p:spPr>
        <p:txBody>
          <a:bodyPr wrap="square" rtlCol="0">
            <a:spAutoFit/>
          </a:bodyPr>
          <a:lstStyle/>
          <a:p>
            <a:pPr algn="ctr">
              <a:lnSpc>
                <a:spcPct val="150000"/>
              </a:lnSpc>
            </a:pPr>
            <a:r>
              <a:rPr kumimoji="1" lang="zh-CN" altLang="en-US" sz="3600" dirty="0">
                <a:solidFill>
                  <a:srgbClr val="FFFF00"/>
                </a:solidFill>
                <a:highlight>
                  <a:srgbClr val="0000FF"/>
                </a:highlight>
                <a:latin typeface="Microsoft YaHei" panose="020B0503020204020204" pitchFamily="34" charset="-122"/>
                <a:ea typeface="Microsoft YaHei" panose="020B0503020204020204" pitchFamily="34" charset="-122"/>
              </a:rPr>
              <a:t>一個深深的擔憂：</a:t>
            </a:r>
            <a:endParaRPr kumimoji="1" lang="en-US" altLang="zh-CN" sz="3600" dirty="0">
              <a:solidFill>
                <a:srgbClr val="FFFF00"/>
              </a:solidFill>
              <a:highlight>
                <a:srgbClr val="0000FF"/>
              </a:highlight>
              <a:latin typeface="Microsoft YaHei" panose="020B0503020204020204" pitchFamily="34" charset="-122"/>
              <a:ea typeface="Microsoft YaHei" panose="020B0503020204020204" pitchFamily="34" charset="-122"/>
            </a:endParaRPr>
          </a:p>
          <a:p>
            <a:pPr algn="ctr">
              <a:lnSpc>
                <a:spcPct val="150000"/>
              </a:lnSpc>
            </a:pPr>
            <a:r>
              <a:rPr kumimoji="1" lang="zh-CN" altLang="en-US" sz="3200" dirty="0">
                <a:latin typeface="Microsoft YaHei" panose="020B0503020204020204" pitchFamily="34" charset="-122"/>
                <a:ea typeface="Microsoft YaHei" panose="020B0503020204020204" pitchFamily="34" charset="-122"/>
              </a:rPr>
              <a:t>從前將宣教士送到全球各地的美國，未來有一天可能會變成新的宣教地區。</a:t>
            </a:r>
            <a:endParaRPr kumimoji="1" lang="en-US" altLang="zh-CN" sz="3200" dirty="0">
              <a:latin typeface="Microsoft YaHei" panose="020B0503020204020204" pitchFamily="34" charset="-122"/>
              <a:ea typeface="Microsoft YaHei" panose="020B0503020204020204" pitchFamily="34" charset="-122"/>
            </a:endParaRPr>
          </a:p>
          <a:p>
            <a:pPr algn="ctr">
              <a:lnSpc>
                <a:spcPct val="150000"/>
              </a:lnSpc>
            </a:pPr>
            <a:r>
              <a:rPr kumimoji="1" lang="zh-CN" altLang="en-US" sz="3200" dirty="0">
                <a:latin typeface="Microsoft YaHei" panose="020B0503020204020204" pitchFamily="34" charset="-122"/>
                <a:ea typeface="Microsoft YaHei" panose="020B0503020204020204" pitchFamily="34" charset="-122"/>
              </a:rPr>
              <a:t>阻止這種局面成爲現實的人選：</a:t>
            </a:r>
            <a:endParaRPr kumimoji="1" lang="en-US" altLang="zh-CN" sz="3200" dirty="0">
              <a:latin typeface="Microsoft YaHei" panose="020B0503020204020204" pitchFamily="34" charset="-122"/>
              <a:ea typeface="Microsoft YaHei" panose="020B0503020204020204" pitchFamily="34" charset="-122"/>
            </a:endParaRPr>
          </a:p>
          <a:p>
            <a:pPr algn="ctr">
              <a:lnSpc>
                <a:spcPct val="150000"/>
              </a:lnSpc>
            </a:pPr>
            <a:r>
              <a:rPr kumimoji="1" lang="zh-CN" altLang="en-US" sz="3200" dirty="0">
                <a:solidFill>
                  <a:srgbClr val="FF0000"/>
                </a:solidFill>
                <a:highlight>
                  <a:srgbClr val="FFFF00"/>
                </a:highlight>
                <a:latin typeface="Microsoft YaHei" panose="020B0503020204020204" pitchFamily="34" charset="-122"/>
                <a:ea typeface="Microsoft YaHei" panose="020B0503020204020204" pitchFamily="34" charset="-122"/>
              </a:rPr>
              <a:t>你和我每位家長、每間教會</a:t>
            </a:r>
            <a:r>
              <a:rPr kumimoji="1" lang="zh-CN" altLang="en-US" sz="3200" dirty="0">
                <a:latin typeface="Microsoft YaHei" panose="020B0503020204020204" pitchFamily="34" charset="-122"/>
                <a:ea typeface="Microsoft YaHei" panose="020B0503020204020204" pitchFamily="34" charset="-122"/>
              </a:rPr>
              <a:t>。</a:t>
            </a:r>
            <a:endParaRPr kumimoji="1" lang="en-US" altLang="zh-CN" sz="3200" dirty="0">
              <a:latin typeface="Microsoft YaHei" panose="020B0503020204020204" pitchFamily="34" charset="-122"/>
              <a:ea typeface="Microsoft YaHei" panose="020B0503020204020204" pitchFamily="34" charset="-122"/>
            </a:endParaRPr>
          </a:p>
          <a:p>
            <a:endParaRPr kumimoji="1"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344" y="260648"/>
            <a:ext cx="11809312" cy="936104"/>
          </a:xfrm>
        </p:spPr>
        <p:txBody>
          <a:bodyPr>
            <a:normAutofit fontScale="90000"/>
          </a:bodyPr>
          <a:lstStyle/>
          <a:p>
            <a:pPr algn="ctr"/>
            <a:r>
              <a:rPr lang="zh-CN" altLang="en-US" sz="6000" b="1" dirty="0">
                <a:solidFill>
                  <a:srgbClr val="FFFF00"/>
                </a:solidFill>
                <a:latin typeface="微软雅黑" charset="-122"/>
                <a:ea typeface="微软雅黑" charset="-122"/>
              </a:rPr>
              <a:t>培養子女敬畏神的心</a:t>
            </a:r>
          </a:p>
        </p:txBody>
      </p:sp>
      <p:sp>
        <p:nvSpPr>
          <p:cNvPr id="3" name="内容占位符 2"/>
          <p:cNvSpPr>
            <a:spLocks noGrp="1"/>
          </p:cNvSpPr>
          <p:nvPr>
            <p:ph idx="1"/>
          </p:nvPr>
        </p:nvSpPr>
        <p:spPr>
          <a:xfrm>
            <a:off x="0" y="1340768"/>
            <a:ext cx="12192000" cy="5517232"/>
          </a:xfrm>
          <a:noFill/>
          <a:ln>
            <a:noFill/>
          </a:ln>
        </p:spPr>
        <p:style>
          <a:lnRef idx="0">
            <a:scrgbClr r="0" g="0" b="0"/>
          </a:lnRef>
          <a:fillRef idx="0">
            <a:scrgbClr r="0" g="0" b="0"/>
          </a:fillRef>
          <a:effectRef idx="0">
            <a:scrgbClr r="0" g="0" b="0"/>
          </a:effectRef>
          <a:fontRef idx="minor">
            <a:schemeClr val="dk1"/>
          </a:fontRef>
        </p:style>
        <p:txBody>
          <a:bodyPr>
            <a:normAutofit fontScale="85000" lnSpcReduction="20000"/>
          </a:bodyPr>
          <a:lstStyle/>
          <a:p>
            <a:pPr marL="0" indent="0">
              <a:lnSpc>
                <a:spcPct val="160000"/>
              </a:lnSpc>
              <a:buNone/>
            </a:pPr>
            <a:r>
              <a:rPr lang="zh-CN" altLang="en-US" sz="4000" b="1" dirty="0">
                <a:solidFill>
                  <a:schemeClr val="tx1"/>
                </a:solidFill>
                <a:latin typeface="微软雅黑" charset="-122"/>
                <a:ea typeface="微软雅黑" charset="-122"/>
              </a:rPr>
              <a:t>這是耶和華</a:t>
            </a:r>
            <a:r>
              <a:rPr lang="en-US" altLang="zh-CN" sz="4000" b="1" dirty="0">
                <a:solidFill>
                  <a:schemeClr val="tx1"/>
                </a:solidFill>
                <a:latin typeface="微软雅黑" charset="-122"/>
                <a:ea typeface="微软雅黑" charset="-122"/>
              </a:rPr>
              <a:t>—</a:t>
            </a:r>
            <a:r>
              <a:rPr lang="zh-CN" altLang="en-US" sz="4000" b="1" dirty="0">
                <a:solidFill>
                  <a:schemeClr val="tx1"/>
                </a:solidFill>
                <a:latin typeface="微软雅黑" charset="-122"/>
                <a:ea typeface="微软雅黑" charset="-122"/>
              </a:rPr>
              <a:t>你們神所吩咐教訓你們的誡命、律例、典章，</a:t>
            </a:r>
            <a:r>
              <a:rPr lang="en-US" altLang="zh-CN" sz="4000" b="1" dirty="0">
                <a:solidFill>
                  <a:schemeClr val="tx1"/>
                </a:solidFill>
                <a:latin typeface="微软雅黑" charset="-122"/>
                <a:ea typeface="微软雅黑" charset="-122"/>
              </a:rPr>
              <a:t>……</a:t>
            </a:r>
            <a:r>
              <a:rPr lang="zh-CN" altLang="en-US" sz="4000" b="1" dirty="0">
                <a:solidFill>
                  <a:srgbClr val="FF0000"/>
                </a:solidFill>
                <a:highlight>
                  <a:srgbClr val="FFFF00"/>
                </a:highlight>
                <a:latin typeface="微软雅黑" charset="-122"/>
                <a:ea typeface="微软雅黑" charset="-122"/>
              </a:rPr>
              <a:t>好叫你和你子子孫孫一生敬畏耶和華你的神</a:t>
            </a:r>
            <a:r>
              <a:rPr lang="zh-CN" altLang="en-US" sz="4000" b="1" dirty="0">
                <a:solidFill>
                  <a:schemeClr val="tx1"/>
                </a:solidFill>
                <a:latin typeface="微软雅黑" charset="-122"/>
                <a:ea typeface="微软雅黑" charset="-122"/>
              </a:rPr>
              <a:t>，謹守他的一切律例誡命，就是我所吩咐你的，使你的日子得以長久。</a:t>
            </a:r>
            <a:r>
              <a:rPr lang="en-US" altLang="zh-CN" sz="4000" b="1" dirty="0">
                <a:solidFill>
                  <a:schemeClr val="tx1"/>
                </a:solidFill>
                <a:latin typeface="微软雅黑" charset="-122"/>
                <a:ea typeface="微软雅黑" charset="-122"/>
              </a:rPr>
              <a:t>(</a:t>
            </a:r>
            <a:r>
              <a:rPr lang="zh-CN" altLang="en-US" sz="4000" b="1" dirty="0">
                <a:solidFill>
                  <a:schemeClr val="tx1"/>
                </a:solidFill>
                <a:latin typeface="微软雅黑" charset="-122"/>
                <a:ea typeface="微软雅黑" charset="-122"/>
              </a:rPr>
              <a:t>申命記 </a:t>
            </a:r>
            <a:r>
              <a:rPr lang="en-US" altLang="zh-CN" sz="4000" b="1" dirty="0">
                <a:solidFill>
                  <a:schemeClr val="tx1"/>
                </a:solidFill>
                <a:latin typeface="微软雅黑" charset="-122"/>
                <a:ea typeface="微软雅黑" charset="-122"/>
              </a:rPr>
              <a:t>6:1-2 )</a:t>
            </a:r>
          </a:p>
          <a:p>
            <a:pPr marL="0" indent="0">
              <a:lnSpc>
                <a:spcPct val="160000"/>
              </a:lnSpc>
              <a:buNone/>
            </a:pPr>
            <a:r>
              <a:rPr lang="zh-CN" altLang="en-US" sz="4000" b="1" dirty="0">
                <a:solidFill>
                  <a:schemeClr val="tx1"/>
                </a:solidFill>
                <a:latin typeface="STZhongsong" panose="02010600040101010101" pitchFamily="2" charset="-122"/>
                <a:ea typeface="STZhongsong" panose="02010600040101010101" pitchFamily="2" charset="-122"/>
              </a:rPr>
              <a:t>自</a:t>
            </a:r>
            <a:r>
              <a:rPr lang="en-US" altLang="zh-CN" sz="4000" b="1" dirty="0">
                <a:solidFill>
                  <a:schemeClr val="tx1"/>
                </a:solidFill>
                <a:latin typeface="STZhongsong" panose="02010600040101010101" pitchFamily="2" charset="-122"/>
                <a:ea typeface="STZhongsong" panose="02010600040101010101" pitchFamily="2" charset="-122"/>
              </a:rPr>
              <a:t>1901</a:t>
            </a:r>
            <a:r>
              <a:rPr lang="zh-CN" altLang="en-US" sz="4000" b="1" dirty="0">
                <a:solidFill>
                  <a:schemeClr val="tx1"/>
                </a:solidFill>
                <a:latin typeface="STZhongsong" panose="02010600040101010101" pitchFamily="2" charset="-122"/>
                <a:ea typeface="STZhongsong" panose="02010600040101010101" pitchFamily="2" charset="-122"/>
              </a:rPr>
              <a:t>年以來，諾貝爾獎項已頒發給</a:t>
            </a:r>
            <a:endParaRPr lang="en-US" altLang="zh-CN" sz="4000" b="1" dirty="0">
              <a:solidFill>
                <a:schemeClr val="tx1"/>
              </a:solidFill>
              <a:latin typeface="STZhongsong" panose="02010600040101010101" pitchFamily="2" charset="-122"/>
              <a:ea typeface="STZhongsong" panose="02010600040101010101" pitchFamily="2" charset="-122"/>
            </a:endParaRPr>
          </a:p>
          <a:p>
            <a:pPr marL="0" indent="0">
              <a:lnSpc>
                <a:spcPct val="160000"/>
              </a:lnSpc>
              <a:buNone/>
            </a:pPr>
            <a:r>
              <a:rPr lang="zh-CN" altLang="en-US" sz="4000" b="1" dirty="0">
                <a:solidFill>
                  <a:schemeClr val="tx1"/>
                </a:solidFill>
                <a:latin typeface="STZhongsong" panose="02010600040101010101" pitchFamily="2" charset="-122"/>
                <a:ea typeface="STZhongsong" panose="02010600040101010101" pitchFamily="2" charset="-122"/>
              </a:rPr>
              <a:t>近</a:t>
            </a:r>
            <a:r>
              <a:rPr lang="en-US" altLang="zh-CN" sz="4000" b="1" dirty="0">
                <a:solidFill>
                  <a:schemeClr val="tx1"/>
                </a:solidFill>
                <a:latin typeface="STZhongsong" panose="02010600040101010101" pitchFamily="2" charset="-122"/>
                <a:ea typeface="STZhongsong" panose="02010600040101010101" pitchFamily="2" charset="-122"/>
              </a:rPr>
              <a:t>1,000 </a:t>
            </a:r>
            <a:r>
              <a:rPr lang="zh-CN" altLang="en-US" sz="4000" b="1" dirty="0">
                <a:solidFill>
                  <a:schemeClr val="tx1"/>
                </a:solidFill>
                <a:latin typeface="STZhongsong" panose="02010600040101010101" pitchFamily="2" charset="-122"/>
                <a:ea typeface="STZhongsong" panose="02010600040101010101" pitchFamily="2" charset="-122"/>
              </a:rPr>
              <a:t>名個人和組織，</a:t>
            </a:r>
            <a:r>
              <a:rPr lang="en-US" altLang="zh-CN" sz="4000" b="1" dirty="0">
                <a:solidFill>
                  <a:schemeClr val="tx1"/>
                </a:solidFill>
                <a:latin typeface="STZhongsong" panose="02010600040101010101" pitchFamily="2" charset="-122"/>
                <a:ea typeface="STZhongsong" panose="02010600040101010101" pitchFamily="2" charset="-122"/>
              </a:rPr>
              <a:t>22%</a:t>
            </a:r>
            <a:r>
              <a:rPr lang="zh-CN" altLang="en-US" sz="4000" b="1" dirty="0">
                <a:solidFill>
                  <a:schemeClr val="tx1"/>
                </a:solidFill>
                <a:latin typeface="STZhongsong" panose="02010600040101010101" pitchFamily="2" charset="-122"/>
                <a:ea typeface="STZhongsong" panose="02010600040101010101" pitchFamily="2" charset="-122"/>
              </a:rPr>
              <a:t>的獲獎者是猶太人，</a:t>
            </a:r>
            <a:endParaRPr lang="en-US" altLang="zh-CN" sz="4000" b="1" dirty="0">
              <a:solidFill>
                <a:schemeClr val="tx1"/>
              </a:solidFill>
              <a:latin typeface="STZhongsong" panose="02010600040101010101" pitchFamily="2" charset="-122"/>
              <a:ea typeface="STZhongsong" panose="02010600040101010101" pitchFamily="2" charset="-122"/>
            </a:endParaRPr>
          </a:p>
          <a:p>
            <a:pPr marL="0" indent="0">
              <a:lnSpc>
                <a:spcPct val="160000"/>
              </a:lnSpc>
              <a:buNone/>
            </a:pPr>
            <a:r>
              <a:rPr lang="zh-CN" altLang="en-US" sz="4000" b="1" dirty="0">
                <a:solidFill>
                  <a:schemeClr val="tx1"/>
                </a:solidFill>
                <a:latin typeface="STZhongsong" panose="02010600040101010101" pitchFamily="2" charset="-122"/>
                <a:ea typeface="STZhongsong" panose="02010600040101010101" pitchFamily="2" charset="-122"/>
              </a:rPr>
              <a:t>猶太諾貝爾獎獲得者的人數至少比平均水準高出</a:t>
            </a:r>
            <a:r>
              <a:rPr lang="en-US" altLang="zh-CN" sz="4000" b="1" dirty="0">
                <a:solidFill>
                  <a:schemeClr val="tx1"/>
                </a:solidFill>
                <a:latin typeface="STZhongsong" panose="02010600040101010101" pitchFamily="2" charset="-122"/>
                <a:ea typeface="STZhongsong" panose="02010600040101010101" pitchFamily="2" charset="-122"/>
              </a:rPr>
              <a:t>11,250%</a:t>
            </a:r>
            <a:r>
              <a:rPr lang="zh-CN" altLang="en-US" sz="4000" b="1" dirty="0">
                <a:solidFill>
                  <a:schemeClr val="tx1"/>
                </a:solidFill>
                <a:latin typeface="STZhongsong" panose="02010600040101010101" pitchFamily="2" charset="-122"/>
                <a:ea typeface="STZhongsong" panose="02010600040101010101" pitchFamily="2" charset="-122"/>
              </a:rPr>
              <a:t>。</a:t>
            </a:r>
            <a:endParaRPr lang="en-US" altLang="zh-CN" sz="4000" b="1" dirty="0">
              <a:solidFill>
                <a:schemeClr val="tx1"/>
              </a:solidFill>
              <a:latin typeface="STZhongsong" panose="02010600040101010101" pitchFamily="2" charset="-122"/>
              <a:ea typeface="STZhongsong" panose="02010600040101010101" pitchFamily="2" charset="-122"/>
            </a:endParaRPr>
          </a:p>
          <a:p>
            <a:pPr marL="0" indent="0">
              <a:lnSpc>
                <a:spcPct val="150000"/>
              </a:lnSpc>
              <a:buNone/>
            </a:pPr>
            <a:endParaRPr lang="zh-CN" altLang="zh-CN" sz="4000" b="1" dirty="0">
              <a:solidFill>
                <a:schemeClr val="tx1"/>
              </a:solidFill>
              <a:latin typeface="微软雅黑" charset="-122"/>
              <a:ea typeface="微软雅黑" charset="-122"/>
            </a:endParaRPr>
          </a:p>
        </p:txBody>
      </p:sp>
      <p:pic>
        <p:nvPicPr>
          <p:cNvPr id="4" name="图片 3">
            <a:extLst>
              <a:ext uri="{FF2B5EF4-FFF2-40B4-BE49-F238E27FC236}">
                <a16:creationId xmlns:a16="http://schemas.microsoft.com/office/drawing/2014/main" id="{774E0C35-F205-CBA1-BDA8-5831C2C490A6}"/>
              </a:ext>
            </a:extLst>
          </p:cNvPr>
          <p:cNvPicPr>
            <a:picLocks noChangeAspect="1"/>
          </p:cNvPicPr>
          <p:nvPr/>
        </p:nvPicPr>
        <p:blipFill>
          <a:blip r:embed="rId3"/>
          <a:stretch>
            <a:fillRect/>
          </a:stretch>
        </p:blipFill>
        <p:spPr>
          <a:xfrm>
            <a:off x="9912424" y="3861048"/>
            <a:ext cx="190500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23A6DBD-13F6-3933-5D56-BD81979C159A}"/>
              </a:ext>
            </a:extLst>
          </p:cNvPr>
          <p:cNvSpPr>
            <a:spLocks noGrp="1"/>
          </p:cNvSpPr>
          <p:nvPr>
            <p:ph idx="1"/>
          </p:nvPr>
        </p:nvSpPr>
        <p:spPr>
          <a:xfrm>
            <a:off x="0" y="0"/>
            <a:ext cx="12192000" cy="6857999"/>
          </a:xfrm>
        </p:spPr>
        <p:txBody>
          <a:bodyPr>
            <a:normAutofit fontScale="92500" lnSpcReduction="20000"/>
          </a:bodyPr>
          <a:lstStyle/>
          <a:p>
            <a:pPr marL="0" indent="0">
              <a:lnSpc>
                <a:spcPct val="150000"/>
              </a:lnSpc>
              <a:buNone/>
            </a:pP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Rather, writes </a:t>
            </a:r>
            <a:r>
              <a:rPr kumimoji="1" lang="en-US" altLang="zh-CN" sz="3800" b="1" dirty="0" err="1">
                <a:latin typeface="Times New Roman" panose="02020603050405020304" pitchFamily="18" charset="0"/>
                <a:ea typeface="Microsoft YaHei" panose="020B0503020204020204" pitchFamily="34" charset="-122"/>
                <a:cs typeface="Times New Roman" panose="02020603050405020304" pitchFamily="18" charset="0"/>
              </a:rPr>
              <a:t>Gerstl</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it is “Jewish cultural values based on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family upbringing</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dedication to education</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self-motivation</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persistence</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resilience in face of adversity</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and just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plain hard work</a:t>
            </a:r>
            <a:r>
              <a:rPr kumimoji="1" lang="zh-CN" altLang="en-US"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that undoubtedly contribute to their success.” Education has been put on a pedestal for Jews for millennia, dating back to the </a:t>
            </a:r>
            <a:r>
              <a:rPr kumimoji="1" lang="en-US" altLang="zh-CN" sz="3800" b="1" dirty="0">
                <a:solidFill>
                  <a:srgbClr val="FFFF00"/>
                </a:solidFill>
                <a:highlight>
                  <a:srgbClr val="0000FF"/>
                </a:highlight>
                <a:latin typeface="Times New Roman" panose="02020603050405020304" pitchFamily="18" charset="0"/>
                <a:ea typeface="Microsoft YaHei" panose="020B0503020204020204" pitchFamily="34" charset="-122"/>
                <a:cs typeface="Times New Roman" panose="02020603050405020304" pitchFamily="18" charset="0"/>
              </a:rPr>
              <a:t>Torah</a:t>
            </a:r>
            <a:r>
              <a:rPr kumimoji="1" lang="zh-CN" altLang="en-US" sz="3800" b="1" dirty="0">
                <a:solidFill>
                  <a:srgbClr val="FFFF00"/>
                </a:solidFill>
                <a:highlight>
                  <a:srgbClr val="0000FF"/>
                </a:highlight>
                <a:latin typeface="Times New Roman" panose="02020603050405020304" pitchFamily="18" charset="0"/>
                <a:ea typeface="Microsoft YaHei" panose="020B0503020204020204" pitchFamily="34" charset="-122"/>
                <a:cs typeface="Times New Roman" panose="02020603050405020304" pitchFamily="18" charset="0"/>
              </a:rPr>
              <a:t>（摩西五經）</a:t>
            </a:r>
            <a:r>
              <a:rPr kumimoji="1" lang="en-US" altLang="zh-CN" sz="3800" b="1" dirty="0">
                <a:solidFill>
                  <a:srgbClr val="FFFF00"/>
                </a:solidFill>
                <a:highlight>
                  <a:srgbClr val="0000FF"/>
                </a:highlight>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which means </a:t>
            </a:r>
            <a:r>
              <a:rPr kumimoji="1" lang="en-US" altLang="zh-CN" sz="3800" b="1" dirty="0">
                <a:solidFill>
                  <a:srgbClr val="FF0000"/>
                </a:solidFill>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“teaching”</a:t>
            </a:r>
            <a:r>
              <a:rPr kumimoji="1" lang="en-US" altLang="zh-CN" sz="3800" b="1" dirty="0">
                <a:latin typeface="Times New Roman" panose="02020603050405020304" pitchFamily="18" charset="0"/>
                <a:ea typeface="Microsoft YaHei" panose="020B0503020204020204" pitchFamily="34" charset="-122"/>
                <a:cs typeface="Times New Roman" panose="02020603050405020304" pitchFamily="18" charset="0"/>
              </a:rPr>
              <a:t>. </a:t>
            </a:r>
          </a:p>
          <a:p>
            <a:pPr marL="0" indent="0">
              <a:lnSpc>
                <a:spcPct val="150000"/>
              </a:lnSpc>
              <a:buNone/>
            </a:pPr>
            <a:r>
              <a:rPr kumimoji="1" lang="zh-CN" altLang="en-US" dirty="0">
                <a:latin typeface="Microsoft YaHei" panose="020B0503020204020204" pitchFamily="34" charset="-122"/>
                <a:ea typeface="Microsoft YaHei" panose="020B0503020204020204" pitchFamily="34" charset="-122"/>
              </a:rPr>
              <a:t>格斯特爾：“基於家庭教養、對教育的投入、自我激勵、毅力、面對逆境的韌性以及努力工作的猶太文化價值觀”無疑有助於他們的成功。</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千百年來，教育一直被猶太人置於崇高的地位，這可以追溯到</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托拉（摩西五經）</a:t>
            </a:r>
            <a:r>
              <a:rPr kumimoji="1" lang="en-US" altLang="zh-CN" dirty="0">
                <a:latin typeface="Microsoft YaHei" panose="020B0503020204020204" pitchFamily="34" charset="-122"/>
                <a:ea typeface="Microsoft YaHei" panose="020B0503020204020204" pitchFamily="34" charset="-122"/>
              </a:rPr>
              <a:t>》</a:t>
            </a:r>
          </a:p>
          <a:p>
            <a:pPr marL="0" indent="0">
              <a:lnSpc>
                <a:spcPct val="150000"/>
              </a:lnSpc>
              <a:buNone/>
            </a:pPr>
            <a:endParaRPr kumimoji="1"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44755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368000" cy="1714202"/>
          </a:xfrm>
        </p:spPr>
        <p:txBody>
          <a:bodyPr>
            <a:normAutofit/>
          </a:bodyPr>
          <a:lstStyle/>
          <a:p>
            <a:pPr algn="ctr"/>
            <a:r>
              <a:rPr lang="zh-CN" altLang="en-US" sz="7200" b="1" dirty="0">
                <a:solidFill>
                  <a:srgbClr val="FFFF00"/>
                </a:solidFill>
                <a:latin typeface="微软雅黑" charset="-122"/>
                <a:ea typeface="微软雅黑" charset="-122"/>
                <a:cs typeface="微软雅黑" charset="-122"/>
              </a:rPr>
              <a:t>作有影響力的父母</a:t>
            </a:r>
          </a:p>
        </p:txBody>
      </p:sp>
      <p:sp>
        <p:nvSpPr>
          <p:cNvPr id="4" name="圆角矩形 3"/>
          <p:cNvSpPr/>
          <p:nvPr/>
        </p:nvSpPr>
        <p:spPr>
          <a:xfrm>
            <a:off x="479376" y="2348880"/>
            <a:ext cx="11233248" cy="409128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zh-CN" altLang="en-US" sz="6600" dirty="0">
                <a:solidFill>
                  <a:schemeClr val="tx1"/>
                </a:solidFill>
                <a:latin typeface="微软雅黑" charset="-122"/>
                <a:ea typeface="微软雅黑" charset="-122"/>
                <a:cs typeface="微软雅黑" charset="-122"/>
              </a:rPr>
              <a:t>一、加強正義的教導（</a:t>
            </a:r>
            <a:r>
              <a:rPr lang="en-US" altLang="zh-CN" sz="6600" dirty="0">
                <a:solidFill>
                  <a:schemeClr val="tx1"/>
                </a:solidFill>
                <a:latin typeface="微软雅黑" charset="-122"/>
                <a:ea typeface="微软雅黑" charset="-122"/>
                <a:cs typeface="微软雅黑" charset="-122"/>
              </a:rPr>
              <a:t>V.1-2)</a:t>
            </a:r>
            <a:endParaRPr lang="zh-CN" altLang="en-US" sz="6600" dirty="0">
              <a:solidFill>
                <a:schemeClr val="tx1"/>
              </a:solidFill>
              <a:latin typeface="微软雅黑" charset="-122"/>
              <a:ea typeface="微软雅黑" charset="-122"/>
              <a:cs typeface="微软雅黑" charset="-122"/>
            </a:endParaRPr>
          </a:p>
          <a:p>
            <a:pPr algn="ctr">
              <a:lnSpc>
                <a:spcPct val="150000"/>
              </a:lnSpc>
            </a:pPr>
            <a:r>
              <a:rPr lang="zh-CN" altLang="en-US" sz="6600" dirty="0">
                <a:solidFill>
                  <a:schemeClr val="tx1"/>
                </a:solidFill>
                <a:latin typeface="微软雅黑" charset="-122"/>
                <a:ea typeface="微软雅黑" charset="-122"/>
                <a:cs typeface="微软雅黑" charset="-122"/>
              </a:rPr>
              <a:t>二、傳承純真的信仰（</a:t>
            </a:r>
            <a:r>
              <a:rPr lang="en-US" altLang="zh-CN" sz="6600" dirty="0">
                <a:solidFill>
                  <a:schemeClr val="tx1"/>
                </a:solidFill>
                <a:latin typeface="微软雅黑" charset="-122"/>
                <a:ea typeface="微软雅黑" charset="-122"/>
                <a:cs typeface="微软雅黑" charset="-122"/>
              </a:rPr>
              <a:t>V.3-6)</a:t>
            </a:r>
            <a:endParaRPr lang="zh-CN" altLang="en-US" sz="5400" dirty="0">
              <a:solidFill>
                <a:schemeClr val="tx1"/>
              </a:solidFill>
              <a:latin typeface="微软雅黑" charset="-122"/>
              <a:ea typeface="微软雅黑" charset="-122"/>
              <a:cs typeface="微软雅黑"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sz="half" idx="2"/>
          </p:nvPr>
        </p:nvSpPr>
        <p:spPr>
          <a:xfrm>
            <a:off x="551384" y="260649"/>
            <a:ext cx="12192000" cy="1368151"/>
          </a:xfrm>
        </p:spPr>
        <p:txBody>
          <a:bodyPr>
            <a:normAutofit/>
          </a:bodyPr>
          <a:lstStyle/>
          <a:p>
            <a:pPr marL="0" indent="0">
              <a:buNone/>
            </a:pPr>
            <a:r>
              <a:rPr lang="zh-CN" altLang="en-US" sz="4800" b="1" dirty="0">
                <a:solidFill>
                  <a:srgbClr val="FFFF00"/>
                </a:solidFill>
                <a:latin typeface="微软雅黑" charset="-122"/>
                <a:ea typeface="微软雅黑" charset="-122"/>
              </a:rPr>
              <a:t>基督徒父母教育子女的重點：哪個優先？</a:t>
            </a:r>
          </a:p>
        </p:txBody>
      </p:sp>
      <p:sp>
        <p:nvSpPr>
          <p:cNvPr id="6" name="文本框 5"/>
          <p:cNvSpPr txBox="1"/>
          <p:nvPr/>
        </p:nvSpPr>
        <p:spPr>
          <a:xfrm>
            <a:off x="0" y="1628800"/>
            <a:ext cx="12192000" cy="4393767"/>
          </a:xfrm>
          <a:prstGeom prst="rect">
            <a:avLst/>
          </a:prstGeom>
          <a:noFill/>
        </p:spPr>
        <p:txBody>
          <a:bodyPr wrap="square" rtlCol="0">
            <a:spAutoFit/>
          </a:bodyPr>
          <a:lstStyle/>
          <a:p>
            <a:pPr marL="571500" indent="-571500" algn="ctr">
              <a:lnSpc>
                <a:spcPct val="150000"/>
              </a:lnSpc>
              <a:buFont typeface="Wingdings" panose="05000000000000000000" pitchFamily="2" charset="2"/>
              <a:buChar char="u"/>
            </a:pPr>
            <a:r>
              <a:rPr kumimoji="1" lang="zh-CN" altLang="en-US" sz="4800" b="1" dirty="0">
                <a:solidFill>
                  <a:srgbClr val="7030A0"/>
                </a:solidFill>
                <a:highlight>
                  <a:srgbClr val="FFFF00"/>
                </a:highlight>
                <a:latin typeface="微软雅黑" charset="-122"/>
                <a:ea typeface="微软雅黑" charset="-122"/>
              </a:rPr>
              <a:t>上帝是中心</a:t>
            </a:r>
            <a:r>
              <a:rPr kumimoji="1" lang="zh-CN" altLang="en-US" sz="4000" b="1" dirty="0">
                <a:solidFill>
                  <a:srgbClr val="7030A0"/>
                </a:solidFill>
                <a:highlight>
                  <a:srgbClr val="FFFF00"/>
                </a:highlight>
                <a:latin typeface="微软雅黑" charset="-122"/>
                <a:ea typeface="微软雅黑" charset="-122"/>
              </a:rPr>
              <a:t>：神本或人本</a:t>
            </a:r>
            <a:endParaRPr kumimoji="1" lang="en-US" altLang="zh-CN" sz="4800" b="1" dirty="0">
              <a:solidFill>
                <a:srgbClr val="7030A0"/>
              </a:solidFill>
              <a:highlight>
                <a:srgbClr val="FFFF00"/>
              </a:highlight>
              <a:latin typeface="微软雅黑" charset="-122"/>
              <a:ea typeface="微软雅黑" charset="-122"/>
            </a:endParaRPr>
          </a:p>
          <a:p>
            <a:pPr marL="571500" indent="-571500" algn="ctr">
              <a:lnSpc>
                <a:spcPct val="150000"/>
              </a:lnSpc>
              <a:buFont typeface="Wingdings" panose="05000000000000000000" pitchFamily="2" charset="2"/>
              <a:buChar char="u"/>
            </a:pPr>
            <a:r>
              <a:rPr kumimoji="1" lang="zh-CN" altLang="en-US" sz="4800" b="1" dirty="0">
                <a:latin typeface="微软雅黑" charset="-122"/>
                <a:ea typeface="微软雅黑" charset="-122"/>
              </a:rPr>
              <a:t>家庭是基地：</a:t>
            </a:r>
            <a:r>
              <a:rPr kumimoji="1" lang="zh-CN" altLang="en-US" sz="4000" b="1" dirty="0">
                <a:latin typeface="微软雅黑" charset="-122"/>
                <a:ea typeface="微软雅黑" charset="-122"/>
              </a:rPr>
              <a:t>家庭或學校</a:t>
            </a:r>
            <a:endParaRPr kumimoji="1" lang="en-US" altLang="zh-CN" sz="4800" b="1" dirty="0">
              <a:latin typeface="微软雅黑" charset="-122"/>
              <a:ea typeface="微软雅黑" charset="-122"/>
            </a:endParaRPr>
          </a:p>
          <a:p>
            <a:pPr marL="571500" indent="-571500" algn="ctr">
              <a:lnSpc>
                <a:spcPct val="150000"/>
              </a:lnSpc>
              <a:buFont typeface="Wingdings" panose="05000000000000000000" pitchFamily="2" charset="2"/>
              <a:buChar char="u"/>
            </a:pPr>
            <a:r>
              <a:rPr kumimoji="1" lang="zh-CN" altLang="en-US" sz="4800" b="1" dirty="0">
                <a:latin typeface="微软雅黑" charset="-122"/>
                <a:ea typeface="微软雅黑" charset="-122"/>
              </a:rPr>
              <a:t>聖經是靈魂：</a:t>
            </a:r>
            <a:r>
              <a:rPr kumimoji="1" lang="zh-CN" altLang="en-US" sz="4000" b="1" dirty="0">
                <a:latin typeface="微软雅黑" charset="-122"/>
                <a:ea typeface="微软雅黑" charset="-122"/>
              </a:rPr>
              <a:t>真理或经验</a:t>
            </a:r>
            <a:endParaRPr kumimoji="1" lang="en-US" altLang="zh-CN" sz="4800" b="1" dirty="0">
              <a:latin typeface="微软雅黑" charset="-122"/>
              <a:ea typeface="微软雅黑" charset="-122"/>
            </a:endParaRPr>
          </a:p>
          <a:p>
            <a:pPr marL="571500" indent="-571500" algn="ctr">
              <a:lnSpc>
                <a:spcPct val="150000"/>
              </a:lnSpc>
              <a:buFont typeface="Wingdings" panose="05000000000000000000" pitchFamily="2" charset="2"/>
              <a:buChar char="u"/>
            </a:pPr>
            <a:r>
              <a:rPr kumimoji="1" lang="zh-CN" altLang="en-US" sz="4800" b="1" dirty="0">
                <a:latin typeface="微软雅黑" charset="-122"/>
                <a:ea typeface="微软雅黑" charset="-122"/>
              </a:rPr>
              <a:t>恩典是依靠：</a:t>
            </a:r>
            <a:r>
              <a:rPr kumimoji="1" lang="zh-CN" altLang="en-US" sz="4000" b="1" dirty="0">
                <a:latin typeface="微软雅黑" charset="-122"/>
                <a:ea typeface="微软雅黑" charset="-122"/>
              </a:rPr>
              <a:t>神恩或人力</a:t>
            </a:r>
            <a:endParaRPr kumimoji="1" lang="zh-CN" altLang="en-US" sz="4800" b="1" dirty="0">
              <a:latin typeface="微软雅黑" charset="-122"/>
              <a:ea typeface="微软雅黑"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3E05A7-403A-64BB-1025-02596A4EC0D3}"/>
              </a:ext>
            </a:extLst>
          </p:cNvPr>
          <p:cNvSpPr>
            <a:spLocks noGrp="1"/>
          </p:cNvSpPr>
          <p:nvPr>
            <p:ph type="title"/>
          </p:nvPr>
        </p:nvSpPr>
        <p:spPr>
          <a:xfrm>
            <a:off x="119336" y="0"/>
            <a:ext cx="10585176" cy="1988840"/>
          </a:xfrm>
        </p:spPr>
        <p:txBody>
          <a:bodyPr>
            <a:normAutofit fontScale="90000"/>
          </a:bodyPr>
          <a:lstStyle/>
          <a:p>
            <a:pPr algn="ctr"/>
            <a:r>
              <a:rPr lang="zh-CN" altLang="en-US" sz="4400" b="1" i="0" dirty="0">
                <a:solidFill>
                  <a:srgbClr val="191B1F"/>
                </a:solidFill>
                <a:effectLst/>
                <a:highlight>
                  <a:srgbClr val="FFFFFF"/>
                </a:highlight>
                <a:latin typeface="Microsoft YaHei" panose="020B0503020204020204" pitchFamily="34" charset="-122"/>
                <a:ea typeface="Microsoft YaHei" panose="020B0503020204020204" pitchFamily="34" charset="-122"/>
              </a:rPr>
              <a:t>阿尔伯特</a:t>
            </a:r>
            <a:r>
              <a:rPr lang="en-US" altLang="zh-CN" sz="4400" b="1" i="0" dirty="0">
                <a:solidFill>
                  <a:srgbClr val="191B1F"/>
                </a:solidFill>
                <a:effectLst/>
                <a:highlight>
                  <a:srgbClr val="FFFFFF"/>
                </a:highlight>
                <a:latin typeface="Microsoft YaHei" panose="020B0503020204020204" pitchFamily="34" charset="-122"/>
                <a:ea typeface="Microsoft YaHei" panose="020B0503020204020204" pitchFamily="34" charset="-122"/>
              </a:rPr>
              <a:t>·</a:t>
            </a:r>
            <a:r>
              <a:rPr lang="zh-CN" altLang="en-US" sz="4400" b="1" i="0" dirty="0">
                <a:solidFill>
                  <a:srgbClr val="191B1F"/>
                </a:solidFill>
                <a:effectLst/>
                <a:highlight>
                  <a:srgbClr val="FFFFFF"/>
                </a:highlight>
                <a:latin typeface="Microsoft YaHei" panose="020B0503020204020204" pitchFamily="34" charset="-122"/>
                <a:ea typeface="Microsoft YaHei" panose="020B0503020204020204" pitchFamily="34" charset="-122"/>
              </a:rPr>
              <a:t>温希普：</a:t>
            </a:r>
            <a:br>
              <a:rPr lang="en-US" altLang="zh-CN" sz="4400" b="1" i="0" dirty="0">
                <a:solidFill>
                  <a:srgbClr val="191B1F"/>
                </a:solidFill>
                <a:effectLst/>
                <a:highlight>
                  <a:srgbClr val="FFFFFF"/>
                </a:highlight>
                <a:latin typeface="Microsoft YaHei" panose="020B0503020204020204" pitchFamily="34" charset="-122"/>
                <a:ea typeface="Microsoft YaHei" panose="020B0503020204020204" pitchFamily="34" charset="-122"/>
              </a:rPr>
            </a:br>
            <a:r>
              <a:rPr lang="en-US" altLang="zh-CN" sz="3600" b="0" i="0" dirty="0">
                <a:solidFill>
                  <a:srgbClr val="191B1F"/>
                </a:solidFill>
                <a:effectLst/>
                <a:highlight>
                  <a:srgbClr val="FFFFFF"/>
                </a:highlight>
                <a:latin typeface="KaiTi" panose="02010609060101010101" pitchFamily="49" charset="-122"/>
                <a:ea typeface="KaiTi" panose="02010609060101010101" pitchFamily="49" charset="-122"/>
              </a:rPr>
              <a:t>《</a:t>
            </a:r>
            <a:r>
              <a:rPr lang="zh-CN" altLang="en-US" sz="3600" b="0" i="0" dirty="0">
                <a:solidFill>
                  <a:srgbClr val="191B1F"/>
                </a:solidFill>
                <a:effectLst/>
                <a:highlight>
                  <a:srgbClr val="FFFFFF"/>
                </a:highlight>
                <a:latin typeface="KaiTi" panose="02010609060101010101" pitchFamily="49" charset="-122"/>
                <a:ea typeface="KaiTi" panose="02010609060101010101" pitchFamily="49" charset="-122"/>
              </a:rPr>
              <a:t>朱克斯</a:t>
            </a:r>
            <a:r>
              <a:rPr lang="en-US" altLang="zh-CN" sz="3600" b="0" i="0" dirty="0">
                <a:solidFill>
                  <a:srgbClr val="191B1F"/>
                </a:solidFill>
                <a:effectLst/>
                <a:highlight>
                  <a:srgbClr val="FFFFFF"/>
                </a:highlight>
                <a:latin typeface="KaiTi" panose="02010609060101010101" pitchFamily="49" charset="-122"/>
                <a:ea typeface="KaiTi" panose="02010609060101010101" pitchFamily="49" charset="-122"/>
              </a:rPr>
              <a:t>-</a:t>
            </a:r>
            <a:r>
              <a:rPr lang="zh-CN" altLang="en-US" sz="3600" b="0" i="0" dirty="0">
                <a:solidFill>
                  <a:srgbClr val="191B1F"/>
                </a:solidFill>
                <a:effectLst/>
                <a:highlight>
                  <a:srgbClr val="FFFFFF"/>
                </a:highlight>
                <a:latin typeface="KaiTi" panose="02010609060101010101" pitchFamily="49" charset="-122"/>
                <a:ea typeface="KaiTi" panose="02010609060101010101" pitchFamily="49" charset="-122"/>
              </a:rPr>
              <a:t>爱德华兹：教育与遗传研究</a:t>
            </a:r>
            <a:r>
              <a:rPr lang="en-US" altLang="zh-CN" sz="3600" b="0" i="0" dirty="0">
                <a:solidFill>
                  <a:srgbClr val="191B1F"/>
                </a:solidFill>
                <a:effectLst/>
                <a:highlight>
                  <a:srgbClr val="FFFFFF"/>
                </a:highlight>
                <a:latin typeface="KaiTi" panose="02010609060101010101" pitchFamily="49" charset="-122"/>
                <a:ea typeface="KaiTi" panose="02010609060101010101" pitchFamily="49" charset="-122"/>
              </a:rPr>
              <a:t>》 </a:t>
            </a:r>
            <a:r>
              <a:rPr lang="en-US" altLang="zh-CN" sz="3600" b="0" i="1" dirty="0">
                <a:solidFill>
                  <a:srgbClr val="191B1F"/>
                </a:solidFill>
                <a:effectLst/>
                <a:highlight>
                  <a:srgbClr val="FFFFFF"/>
                </a:highlight>
                <a:latin typeface="Times New Roman" panose="02020603050405020304" pitchFamily="18" charset="0"/>
                <a:ea typeface="KaiTi" panose="02010609060101010101" pitchFamily="49" charset="-122"/>
                <a:cs typeface="Times New Roman" panose="02020603050405020304" pitchFamily="18" charset="0"/>
              </a:rPr>
              <a:t>Jukes-Edwards</a:t>
            </a:r>
            <a:br>
              <a:rPr lang="en-US" altLang="zh-CN" sz="3600" b="0" i="0" dirty="0">
                <a:solidFill>
                  <a:srgbClr val="191B1F"/>
                </a:solidFill>
                <a:effectLst/>
                <a:highlight>
                  <a:srgbClr val="FFFFFF"/>
                </a:highlight>
                <a:latin typeface="KaiTi" panose="02010609060101010101" pitchFamily="49" charset="-122"/>
                <a:ea typeface="KaiTi" panose="02010609060101010101" pitchFamily="49" charset="-122"/>
              </a:rPr>
            </a:br>
            <a:endParaRPr kumimoji="1" lang="zh-CN" altLang="en-US" dirty="0">
              <a:latin typeface="KaiTi" panose="02010609060101010101" pitchFamily="49" charset="-122"/>
              <a:ea typeface="KaiTi" panose="02010609060101010101" pitchFamily="49" charset="-122"/>
            </a:endParaRPr>
          </a:p>
        </p:txBody>
      </p:sp>
      <p:sp>
        <p:nvSpPr>
          <p:cNvPr id="3" name="内容占位符 2">
            <a:extLst>
              <a:ext uri="{FF2B5EF4-FFF2-40B4-BE49-F238E27FC236}">
                <a16:creationId xmlns:a16="http://schemas.microsoft.com/office/drawing/2014/main" id="{CD57745A-6089-9CE8-A782-453B032470FA}"/>
              </a:ext>
            </a:extLst>
          </p:cNvPr>
          <p:cNvSpPr>
            <a:spLocks noGrp="1"/>
          </p:cNvSpPr>
          <p:nvPr>
            <p:ph idx="1"/>
          </p:nvPr>
        </p:nvSpPr>
        <p:spPr>
          <a:xfrm>
            <a:off x="0" y="1628800"/>
            <a:ext cx="12192000" cy="5229200"/>
          </a:xfrm>
        </p:spPr>
        <p:txBody>
          <a:bodyPr>
            <a:normAutofit fontScale="85000" lnSpcReduction="20000"/>
          </a:bodyPr>
          <a:lstStyle/>
          <a:p>
            <a:pPr>
              <a:lnSpc>
                <a:spcPct val="150000"/>
              </a:lnSpc>
              <a:spcBef>
                <a:spcPts val="0"/>
              </a:spcBef>
            </a:pPr>
            <a:r>
              <a:rPr kumimoji="1" lang="zh-CN" altLang="en-US" sz="3600" dirty="0">
                <a:solidFill>
                  <a:srgbClr val="FF0000"/>
                </a:solidFill>
                <a:highlight>
                  <a:srgbClr val="FFFF00"/>
                </a:highlight>
                <a:latin typeface="Microsoft YaHei" panose="020B0503020204020204" pitchFamily="34" charset="-122"/>
                <a:ea typeface="Microsoft YaHei" panose="020B0503020204020204" pitchFamily="34" charset="-122"/>
              </a:rPr>
              <a:t>愛德華茲（牧師）</a:t>
            </a:r>
            <a:r>
              <a:rPr kumimoji="1" lang="zh-CN" altLang="en-US" sz="3600" dirty="0">
                <a:latin typeface="Microsoft YaHei" panose="020B0503020204020204" pitchFamily="34" charset="-122"/>
                <a:ea typeface="Microsoft YaHei" panose="020B0503020204020204" pitchFamily="34" charset="-122"/>
              </a:rPr>
              <a:t>的家族人口總數約</a:t>
            </a:r>
            <a:r>
              <a:rPr kumimoji="1" lang="en-US" altLang="zh-CN" sz="3600" dirty="0">
                <a:latin typeface="Microsoft YaHei" panose="020B0503020204020204" pitchFamily="34" charset="-122"/>
                <a:ea typeface="Microsoft YaHei" panose="020B0503020204020204" pitchFamily="34" charset="-122"/>
              </a:rPr>
              <a:t>1400</a:t>
            </a:r>
            <a:r>
              <a:rPr kumimoji="1" lang="zh-CN" altLang="en-US" sz="3600" dirty="0">
                <a:latin typeface="Microsoft YaHei" panose="020B0503020204020204" pitchFamily="34" charset="-122"/>
                <a:ea typeface="Microsoft YaHei" panose="020B0503020204020204" pitchFamily="34" charset="-122"/>
              </a:rPr>
              <a:t>人，其中出了</a:t>
            </a:r>
            <a:r>
              <a:rPr kumimoji="1" lang="en-US" altLang="zh-CN" sz="3600" dirty="0">
                <a:latin typeface="Microsoft YaHei" panose="020B0503020204020204" pitchFamily="34" charset="-122"/>
                <a:ea typeface="Microsoft YaHei" panose="020B0503020204020204" pitchFamily="34" charset="-122"/>
              </a:rPr>
              <a:t>100</a:t>
            </a:r>
            <a:r>
              <a:rPr kumimoji="1" lang="zh-CN" altLang="en-US" sz="3600" dirty="0">
                <a:latin typeface="Microsoft YaHei" panose="020B0503020204020204" pitchFamily="34" charset="-122"/>
                <a:ea typeface="Microsoft YaHei" panose="020B0503020204020204" pitchFamily="34" charset="-122"/>
              </a:rPr>
              <a:t>位大學教授，</a:t>
            </a:r>
            <a:r>
              <a:rPr kumimoji="1" lang="en-US" altLang="zh-CN" sz="3600" dirty="0">
                <a:latin typeface="Microsoft YaHei" panose="020B0503020204020204" pitchFamily="34" charset="-122"/>
                <a:ea typeface="Microsoft YaHei" panose="020B0503020204020204" pitchFamily="34" charset="-122"/>
              </a:rPr>
              <a:t> 120</a:t>
            </a:r>
            <a:r>
              <a:rPr kumimoji="1" lang="zh-CN" altLang="en-US" sz="3600" dirty="0">
                <a:latin typeface="Microsoft YaHei" panose="020B0503020204020204" pitchFamily="34" charset="-122"/>
                <a:ea typeface="Microsoft YaHei" panose="020B0503020204020204" pitchFamily="34" charset="-122"/>
              </a:rPr>
              <a:t>名畢業於耶鲁大学畢，</a:t>
            </a:r>
            <a:r>
              <a:rPr kumimoji="1" lang="en-US" altLang="zh-CN" sz="3600" dirty="0">
                <a:latin typeface="Microsoft YaHei" panose="020B0503020204020204" pitchFamily="34" charset="-122"/>
                <a:ea typeface="Microsoft YaHei" panose="020B0503020204020204" pitchFamily="34" charset="-122"/>
              </a:rPr>
              <a:t>13</a:t>
            </a:r>
            <a:r>
              <a:rPr kumimoji="1" lang="zh-CN" altLang="en-US" sz="3600" dirty="0">
                <a:latin typeface="Microsoft YaHei" panose="020B0503020204020204" pitchFamily="34" charset="-122"/>
                <a:ea typeface="Microsoft YaHei" panose="020B0503020204020204" pitchFamily="34" charset="-122"/>
              </a:rPr>
              <a:t>位大學校長，</a:t>
            </a:r>
            <a:r>
              <a:rPr kumimoji="1" lang="en-US" altLang="zh-CN" sz="3600" dirty="0">
                <a:latin typeface="Microsoft YaHei" panose="020B0503020204020204" pitchFamily="34" charset="-122"/>
                <a:ea typeface="Microsoft YaHei" panose="020B0503020204020204" pitchFamily="34" charset="-122"/>
              </a:rPr>
              <a:t>100</a:t>
            </a:r>
            <a:r>
              <a:rPr kumimoji="1" lang="zh-CN" altLang="en-US" sz="3600" dirty="0">
                <a:latin typeface="Microsoft YaHei" panose="020B0503020204020204" pitchFamily="34" charset="-122"/>
                <a:ea typeface="Microsoft YaHei" panose="020B0503020204020204" pitchFamily="34" charset="-122"/>
              </a:rPr>
              <a:t>位律師，</a:t>
            </a:r>
            <a:r>
              <a:rPr kumimoji="1" lang="en-US" altLang="zh-CN" sz="3600" dirty="0">
                <a:latin typeface="Microsoft YaHei" panose="020B0503020204020204" pitchFamily="34" charset="-122"/>
                <a:ea typeface="Microsoft YaHei" panose="020B0503020204020204" pitchFamily="34" charset="-122"/>
              </a:rPr>
              <a:t>30</a:t>
            </a:r>
            <a:r>
              <a:rPr kumimoji="1" lang="zh-CN" altLang="en-US" sz="3600" dirty="0">
                <a:latin typeface="Microsoft YaHei" panose="020B0503020204020204" pitchFamily="34" charset="-122"/>
                <a:ea typeface="Microsoft YaHei" panose="020B0503020204020204" pitchFamily="34" charset="-122"/>
              </a:rPr>
              <a:t>位法官， </a:t>
            </a:r>
            <a:r>
              <a:rPr kumimoji="1" lang="en-US" altLang="zh-CN" sz="3600" dirty="0">
                <a:latin typeface="Microsoft YaHei" panose="020B0503020204020204" pitchFamily="34" charset="-122"/>
                <a:ea typeface="Microsoft YaHei" panose="020B0503020204020204" pitchFamily="34" charset="-122"/>
              </a:rPr>
              <a:t>80</a:t>
            </a:r>
            <a:r>
              <a:rPr kumimoji="1" lang="zh-CN" altLang="en-US" sz="3600" dirty="0">
                <a:latin typeface="Microsoft YaHei" panose="020B0503020204020204" pitchFamily="34" charset="-122"/>
                <a:ea typeface="Microsoft YaHei" panose="020B0503020204020204" pitchFamily="34" charset="-122"/>
              </a:rPr>
              <a:t>多位政府官員，</a:t>
            </a:r>
            <a:r>
              <a:rPr kumimoji="1" lang="en-US" altLang="zh-CN" sz="3600" dirty="0">
                <a:latin typeface="Microsoft YaHei" panose="020B0503020204020204" pitchFamily="34" charset="-122"/>
                <a:ea typeface="Microsoft YaHei" panose="020B0503020204020204" pitchFamily="34" charset="-122"/>
              </a:rPr>
              <a:t>75</a:t>
            </a:r>
            <a:r>
              <a:rPr kumimoji="1" lang="zh-CN" altLang="en-US" sz="3600" dirty="0">
                <a:latin typeface="Microsoft YaHei" panose="020B0503020204020204" pitchFamily="34" charset="-122"/>
                <a:ea typeface="Microsoft YaHei" panose="020B0503020204020204" pitchFamily="34" charset="-122"/>
              </a:rPr>
              <a:t>位軍官，</a:t>
            </a:r>
            <a:r>
              <a:rPr kumimoji="1" lang="en-US" altLang="zh-CN" sz="3600" dirty="0">
                <a:latin typeface="Microsoft YaHei" panose="020B0503020204020204" pitchFamily="34" charset="-122"/>
                <a:ea typeface="Microsoft YaHei" panose="020B0503020204020204" pitchFamily="34" charset="-122"/>
              </a:rPr>
              <a:t>60</a:t>
            </a:r>
            <a:r>
              <a:rPr kumimoji="1" lang="zh-CN" altLang="en-US" sz="3600" dirty="0">
                <a:latin typeface="Microsoft YaHei" panose="020B0503020204020204" pitchFamily="34" charset="-122"/>
                <a:ea typeface="Microsoft YaHei" panose="020B0503020204020204" pitchFamily="34" charset="-122"/>
              </a:rPr>
              <a:t>位醫生，</a:t>
            </a:r>
            <a:r>
              <a:rPr kumimoji="1" lang="en-US" altLang="zh-CN" sz="3600" dirty="0">
                <a:latin typeface="Microsoft YaHei" panose="020B0503020204020204" pitchFamily="34" charset="-122"/>
                <a:ea typeface="Microsoft YaHei" panose="020B0503020204020204" pitchFamily="34" charset="-122"/>
              </a:rPr>
              <a:t>60</a:t>
            </a:r>
            <a:r>
              <a:rPr kumimoji="1" lang="zh-CN" altLang="en-US" sz="3600" dirty="0">
                <a:latin typeface="Microsoft YaHei" panose="020B0503020204020204" pitchFamily="34" charset="-122"/>
                <a:ea typeface="Microsoft YaHei" panose="020B0503020204020204" pitchFamily="34" charset="-122"/>
              </a:rPr>
              <a:t>位作家，</a:t>
            </a:r>
            <a:r>
              <a:rPr kumimoji="1" lang="en-US" altLang="zh-CN" sz="3600" dirty="0">
                <a:latin typeface="Microsoft YaHei" panose="020B0503020204020204" pitchFamily="34" charset="-122"/>
                <a:ea typeface="Microsoft YaHei" panose="020B0503020204020204" pitchFamily="34" charset="-122"/>
              </a:rPr>
              <a:t>300</a:t>
            </a:r>
            <a:r>
              <a:rPr kumimoji="1" lang="zh-CN" altLang="en-US" sz="3600" dirty="0">
                <a:latin typeface="Microsoft YaHei" panose="020B0503020204020204" pitchFamily="34" charset="-122"/>
                <a:ea typeface="Microsoft YaHei" panose="020B0503020204020204" pitchFamily="34" charset="-122"/>
              </a:rPr>
              <a:t>位牧師、宣教士和神學家，</a:t>
            </a:r>
            <a:r>
              <a:rPr kumimoji="1" lang="en-US" altLang="zh-CN" sz="3600" dirty="0">
                <a:latin typeface="Microsoft YaHei" panose="020B0503020204020204" pitchFamily="34" charset="-122"/>
                <a:ea typeface="Microsoft YaHei" panose="020B0503020204020204" pitchFamily="34" charset="-122"/>
              </a:rPr>
              <a:t>3</a:t>
            </a:r>
            <a:r>
              <a:rPr kumimoji="1" lang="zh-CN" altLang="en-US" sz="3600" dirty="0">
                <a:latin typeface="Microsoft YaHei" panose="020B0503020204020204" pitchFamily="34" charset="-122"/>
                <a:ea typeface="Microsoft YaHei" panose="020B0503020204020204" pitchFamily="34" charset="-122"/>
              </a:rPr>
              <a:t>位議員，</a:t>
            </a:r>
            <a:r>
              <a:rPr kumimoji="1" lang="en-US" altLang="zh-CN" sz="3600" dirty="0">
                <a:latin typeface="Microsoft YaHei" panose="020B0503020204020204" pitchFamily="34" charset="-122"/>
                <a:ea typeface="Microsoft YaHei" panose="020B0503020204020204" pitchFamily="34" charset="-122"/>
              </a:rPr>
              <a:t>1</a:t>
            </a:r>
            <a:r>
              <a:rPr kumimoji="1" lang="zh-CN" altLang="en-US" sz="3600" dirty="0">
                <a:latin typeface="Microsoft YaHei" panose="020B0503020204020204" pitchFamily="34" charset="-122"/>
                <a:ea typeface="Microsoft YaHei" panose="020B0503020204020204" pitchFamily="34" charset="-122"/>
              </a:rPr>
              <a:t>位副總統（阿龍</a:t>
            </a:r>
            <a:r>
              <a:rPr kumimoji="1" lang="en-US" altLang="zh-CN" sz="3600" dirty="0">
                <a:latin typeface="Microsoft YaHei" panose="020B0503020204020204" pitchFamily="34" charset="-122"/>
                <a:ea typeface="Microsoft YaHei" panose="020B0503020204020204" pitchFamily="34" charset="-122"/>
              </a:rPr>
              <a:t>·</a:t>
            </a:r>
            <a:r>
              <a:rPr kumimoji="1" lang="zh-CN" altLang="en-US" sz="3600" dirty="0">
                <a:latin typeface="Microsoft YaHei" panose="020B0503020204020204" pitchFamily="34" charset="-122"/>
                <a:ea typeface="Microsoft YaHei" panose="020B0503020204020204" pitchFamily="34" charset="-122"/>
              </a:rPr>
              <a:t>伯爾）。</a:t>
            </a:r>
            <a:endParaRPr lang="en-US" altLang="zh-CN" sz="3600" b="1" i="0" dirty="0">
              <a:effectLst/>
              <a:latin typeface="Open Sans" panose="020B0606030504020204" pitchFamily="34" charset="0"/>
            </a:endParaRPr>
          </a:p>
          <a:p>
            <a:pPr>
              <a:lnSpc>
                <a:spcPct val="150000"/>
              </a:lnSpc>
              <a:spcBef>
                <a:spcPts val="0"/>
              </a:spcBef>
            </a:pPr>
            <a:r>
              <a:rPr kumimoji="1" lang="zh-CN" altLang="en-US" sz="3600" dirty="0">
                <a:solidFill>
                  <a:srgbClr val="FF0000"/>
                </a:solidFill>
                <a:highlight>
                  <a:srgbClr val="FFFF00"/>
                </a:highlight>
                <a:latin typeface="Microsoft YaHei" panose="020B0503020204020204" pitchFamily="34" charset="-122"/>
                <a:ea typeface="Microsoft YaHei" panose="020B0503020204020204" pitchFamily="34" charset="-122"/>
              </a:rPr>
              <a:t>馬克思</a:t>
            </a:r>
            <a:r>
              <a:rPr kumimoji="1" lang="en-US" altLang="zh-CN" sz="3600" dirty="0">
                <a:solidFill>
                  <a:srgbClr val="FF0000"/>
                </a:solidFill>
                <a:highlight>
                  <a:srgbClr val="FFFF00"/>
                </a:highlight>
                <a:latin typeface="Microsoft YaHei" panose="020B0503020204020204" pitchFamily="34" charset="-122"/>
                <a:ea typeface="Microsoft YaHei" panose="020B0503020204020204" pitchFamily="34" charset="-122"/>
              </a:rPr>
              <a:t>·</a:t>
            </a:r>
            <a:r>
              <a:rPr kumimoji="1" lang="zh-CN" altLang="en-US" sz="3600" dirty="0">
                <a:solidFill>
                  <a:srgbClr val="FF0000"/>
                </a:solidFill>
                <a:highlight>
                  <a:srgbClr val="FFFF00"/>
                </a:highlight>
                <a:latin typeface="Microsoft YaHei" panose="020B0503020204020204" pitchFamily="34" charset="-122"/>
                <a:ea typeface="Microsoft YaHei" panose="020B0503020204020204" pitchFamily="34" charset="-122"/>
              </a:rPr>
              <a:t>朱克（無神論）</a:t>
            </a:r>
            <a:r>
              <a:rPr kumimoji="1" lang="zh-CN" altLang="en-US" sz="3600" dirty="0">
                <a:latin typeface="Microsoft YaHei" panose="020B0503020204020204" pitchFamily="34" charset="-122"/>
                <a:ea typeface="Microsoft YaHei" panose="020B0503020204020204" pitchFamily="34" charset="-122"/>
              </a:rPr>
              <a:t>家族的人口總數約</a:t>
            </a:r>
            <a:r>
              <a:rPr kumimoji="1" lang="en-US" altLang="zh-CN" sz="3600" dirty="0">
                <a:latin typeface="Microsoft YaHei" panose="020B0503020204020204" pitchFamily="34" charset="-122"/>
                <a:ea typeface="Microsoft YaHei" panose="020B0503020204020204" pitchFamily="34" charset="-122"/>
              </a:rPr>
              <a:t>1200</a:t>
            </a:r>
            <a:r>
              <a:rPr kumimoji="1" lang="zh-CN" altLang="en-US" sz="3600" dirty="0">
                <a:latin typeface="Microsoft YaHei" panose="020B0503020204020204" pitchFamily="34" charset="-122"/>
                <a:ea typeface="Microsoft YaHei" panose="020B0503020204020204" pitchFamily="34" charset="-122"/>
              </a:rPr>
              <a:t>人，其中無人上過大學，</a:t>
            </a:r>
            <a:r>
              <a:rPr kumimoji="1" lang="en-US" altLang="zh-CN" sz="3600" dirty="0">
                <a:latin typeface="Microsoft YaHei" panose="020B0503020204020204" pitchFamily="34" charset="-122"/>
                <a:ea typeface="Microsoft YaHei" panose="020B0503020204020204" pitchFamily="34" charset="-122"/>
              </a:rPr>
              <a:t>310</a:t>
            </a:r>
            <a:r>
              <a:rPr kumimoji="1" lang="zh-CN" altLang="en-US" sz="3600" dirty="0">
                <a:latin typeface="Microsoft YaHei" panose="020B0503020204020204" pitchFamily="34" charset="-122"/>
                <a:ea typeface="Microsoft YaHei" panose="020B0503020204020204" pitchFamily="34" charset="-122"/>
              </a:rPr>
              <a:t>位流氓和乞丐，</a:t>
            </a:r>
            <a:r>
              <a:rPr kumimoji="1" lang="en-US" altLang="zh-CN" sz="3600" dirty="0">
                <a:latin typeface="Microsoft YaHei" panose="020B0503020204020204" pitchFamily="34" charset="-122"/>
                <a:ea typeface="Microsoft YaHei" panose="020B0503020204020204" pitchFamily="34" charset="-122"/>
              </a:rPr>
              <a:t>440</a:t>
            </a:r>
            <a:r>
              <a:rPr kumimoji="1" lang="zh-CN" altLang="en-US" sz="3600" dirty="0">
                <a:latin typeface="Microsoft YaHei" panose="020B0503020204020204" pitchFamily="34" charset="-122"/>
                <a:ea typeface="Microsoft YaHei" panose="020B0503020204020204" pitchFamily="34" charset="-122"/>
              </a:rPr>
              <a:t>位患惡性疾病，</a:t>
            </a:r>
            <a:r>
              <a:rPr kumimoji="1" lang="en-US" altLang="zh-CN" sz="3600" dirty="0">
                <a:latin typeface="Microsoft YaHei" panose="020B0503020204020204" pitchFamily="34" charset="-122"/>
                <a:ea typeface="Microsoft YaHei" panose="020B0503020204020204" pitchFamily="34" charset="-122"/>
              </a:rPr>
              <a:t>130</a:t>
            </a:r>
            <a:r>
              <a:rPr kumimoji="1" lang="zh-CN" altLang="en-US" sz="3600" dirty="0">
                <a:latin typeface="Microsoft YaHei" panose="020B0503020204020204" pitchFamily="34" charset="-122"/>
                <a:ea typeface="Microsoft YaHei" panose="020B0503020204020204" pitchFamily="34" charset="-122"/>
              </a:rPr>
              <a:t>位坐牢</a:t>
            </a:r>
            <a:r>
              <a:rPr kumimoji="1" lang="en-US" altLang="zh-CN" sz="3600" dirty="0">
                <a:latin typeface="Microsoft YaHei" panose="020B0503020204020204" pitchFamily="34" charset="-122"/>
                <a:ea typeface="Microsoft YaHei" panose="020B0503020204020204" pitchFamily="34" charset="-122"/>
              </a:rPr>
              <a:t>13</a:t>
            </a:r>
            <a:r>
              <a:rPr kumimoji="1" lang="zh-CN" altLang="en-US" sz="3600" dirty="0">
                <a:latin typeface="Microsoft YaHei" panose="020B0503020204020204" pitchFamily="34" charset="-122"/>
                <a:ea typeface="Microsoft YaHei" panose="020B0503020204020204" pitchFamily="34" charset="-122"/>
              </a:rPr>
              <a:t>年以上的罪犯，</a:t>
            </a:r>
            <a:r>
              <a:rPr kumimoji="1" lang="en-US" altLang="zh-CN" sz="3600" dirty="0">
                <a:latin typeface="Microsoft YaHei" panose="020B0503020204020204" pitchFamily="34" charset="-122"/>
                <a:ea typeface="Microsoft YaHei" panose="020B0503020204020204" pitchFamily="34" charset="-122"/>
              </a:rPr>
              <a:t>7</a:t>
            </a:r>
            <a:r>
              <a:rPr kumimoji="1" lang="zh-CN" altLang="en-US" sz="3600" dirty="0">
                <a:latin typeface="Microsoft YaHei" panose="020B0503020204020204" pitchFamily="34" charset="-122"/>
                <a:ea typeface="Microsoft YaHei" panose="020B0503020204020204" pitchFamily="34" charset="-122"/>
              </a:rPr>
              <a:t>位殺人犯，</a:t>
            </a:r>
            <a:r>
              <a:rPr kumimoji="1" lang="en-US" altLang="zh-CN" sz="3600" dirty="0">
                <a:latin typeface="Microsoft YaHei" panose="020B0503020204020204" pitchFamily="34" charset="-122"/>
                <a:ea typeface="Microsoft YaHei" panose="020B0503020204020204" pitchFamily="34" charset="-122"/>
              </a:rPr>
              <a:t>100</a:t>
            </a:r>
            <a:r>
              <a:rPr kumimoji="1" lang="zh-CN" altLang="en-US" sz="3600" dirty="0">
                <a:latin typeface="Microsoft YaHei" panose="020B0503020204020204" pitchFamily="34" charset="-122"/>
                <a:ea typeface="Microsoft YaHei" panose="020B0503020204020204" pitchFamily="34" charset="-122"/>
              </a:rPr>
              <a:t>位酒徒，</a:t>
            </a:r>
            <a:r>
              <a:rPr kumimoji="1" lang="en-US" altLang="zh-CN" sz="3600" dirty="0">
                <a:latin typeface="Microsoft YaHei" panose="020B0503020204020204" pitchFamily="34" charset="-122"/>
                <a:ea typeface="Microsoft YaHei" panose="020B0503020204020204" pitchFamily="34" charset="-122"/>
              </a:rPr>
              <a:t>60</a:t>
            </a:r>
            <a:r>
              <a:rPr kumimoji="1" lang="zh-CN" altLang="en-US" sz="3600" dirty="0">
                <a:latin typeface="Microsoft YaHei" panose="020B0503020204020204" pitchFamily="34" charset="-122"/>
                <a:ea typeface="Microsoft YaHei" panose="020B0503020204020204" pitchFamily="34" charset="-122"/>
              </a:rPr>
              <a:t>位小偷，</a:t>
            </a:r>
            <a:r>
              <a:rPr kumimoji="1" lang="en-US" altLang="zh-CN" sz="3600" dirty="0">
                <a:latin typeface="Microsoft YaHei" panose="020B0503020204020204" pitchFamily="34" charset="-122"/>
                <a:ea typeface="Microsoft YaHei" panose="020B0503020204020204" pitchFamily="34" charset="-122"/>
              </a:rPr>
              <a:t>190</a:t>
            </a:r>
            <a:r>
              <a:rPr kumimoji="1" lang="zh-CN" altLang="en-US" sz="3600" dirty="0">
                <a:latin typeface="Microsoft YaHei" panose="020B0503020204020204" pitchFamily="34" charset="-122"/>
                <a:ea typeface="Microsoft YaHei" panose="020B0503020204020204" pitchFamily="34" charset="-122"/>
              </a:rPr>
              <a:t>位妓女，</a:t>
            </a:r>
            <a:r>
              <a:rPr kumimoji="1" lang="en-US" altLang="zh-CN" sz="3600" dirty="0">
                <a:latin typeface="Microsoft YaHei" panose="020B0503020204020204" pitchFamily="34" charset="-122"/>
                <a:ea typeface="Microsoft YaHei" panose="020B0503020204020204" pitchFamily="34" charset="-122"/>
              </a:rPr>
              <a:t>20</a:t>
            </a:r>
            <a:r>
              <a:rPr kumimoji="1" lang="zh-CN" altLang="en-US" sz="3600" dirty="0">
                <a:latin typeface="Microsoft YaHei" panose="020B0503020204020204" pitchFamily="34" charset="-122"/>
                <a:ea typeface="Microsoft YaHei" panose="020B0503020204020204" pitchFamily="34" charset="-122"/>
              </a:rPr>
              <a:t>位商人（其中</a:t>
            </a:r>
            <a:r>
              <a:rPr kumimoji="1" lang="en-US" altLang="zh-CN" sz="3600" dirty="0">
                <a:latin typeface="Microsoft YaHei" panose="020B0503020204020204" pitchFamily="34" charset="-122"/>
                <a:ea typeface="Microsoft YaHei" panose="020B0503020204020204" pitchFamily="34" charset="-122"/>
              </a:rPr>
              <a:t>10</a:t>
            </a:r>
            <a:r>
              <a:rPr kumimoji="1" lang="zh-CN" altLang="en-US" sz="3600" dirty="0">
                <a:latin typeface="Microsoft YaHei" panose="020B0503020204020204" pitchFamily="34" charset="-122"/>
                <a:ea typeface="Microsoft YaHei" panose="020B0503020204020204" pitchFamily="34" charset="-122"/>
              </a:rPr>
              <a:t>位是在州立監獄里學會經商的）。</a:t>
            </a:r>
            <a:endParaRPr kumimoji="1" lang="zh-CN" altLang="en-US" sz="3600" i="1" dirty="0">
              <a:latin typeface="KaiTi" panose="02010609060101010101" pitchFamily="49" charset="-122"/>
              <a:ea typeface="KaiTi" panose="02010609060101010101" pitchFamily="49" charset="-122"/>
            </a:endParaRPr>
          </a:p>
        </p:txBody>
      </p:sp>
      <p:pic>
        <p:nvPicPr>
          <p:cNvPr id="4" name="图片 3">
            <a:extLst>
              <a:ext uri="{FF2B5EF4-FFF2-40B4-BE49-F238E27FC236}">
                <a16:creationId xmlns:a16="http://schemas.microsoft.com/office/drawing/2014/main" id="{D1972BF4-386B-87E7-8667-A14F9D93BCF5}"/>
              </a:ext>
            </a:extLst>
          </p:cNvPr>
          <p:cNvPicPr>
            <a:picLocks noChangeAspect="1"/>
          </p:cNvPicPr>
          <p:nvPr/>
        </p:nvPicPr>
        <p:blipFill>
          <a:blip r:embed="rId3"/>
          <a:stretch>
            <a:fillRect/>
          </a:stretch>
        </p:blipFill>
        <p:spPr>
          <a:xfrm>
            <a:off x="10569305" y="74910"/>
            <a:ext cx="1493698" cy="1493698"/>
          </a:xfrm>
          <a:prstGeom prst="rect">
            <a:avLst/>
          </a:prstGeom>
        </p:spPr>
      </p:pic>
    </p:spTree>
    <p:extLst>
      <p:ext uri="{BB962C8B-B14F-4D97-AF65-F5344CB8AC3E}">
        <p14:creationId xmlns:p14="http://schemas.microsoft.com/office/powerpoint/2010/main" val="35840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865368-A84A-BB66-DD3E-71742B0FA859}"/>
              </a:ext>
            </a:extLst>
          </p:cNvPr>
          <p:cNvSpPr>
            <a:spLocks noGrp="1"/>
          </p:cNvSpPr>
          <p:nvPr>
            <p:ph type="title"/>
          </p:nvPr>
        </p:nvSpPr>
        <p:spPr/>
        <p:txBody>
          <a:bodyPr>
            <a:normAutofit/>
          </a:bodyPr>
          <a:lstStyle/>
          <a:p>
            <a:pPr algn="ctr"/>
            <a:r>
              <a:rPr kumimoji="1" lang="zh-CN" altLang="en-US" sz="5400" dirty="0">
                <a:solidFill>
                  <a:srgbClr val="FFFF00"/>
                </a:solidFill>
                <a:latin typeface="Microsoft YaHei" panose="020B0503020204020204" pitchFamily="34" charset="-122"/>
                <a:ea typeface="Microsoft YaHei" panose="020B0503020204020204" pitchFamily="34" charset="-122"/>
              </a:rPr>
              <a:t>米迦母親負面的影響力</a:t>
            </a:r>
          </a:p>
        </p:txBody>
      </p:sp>
      <p:sp>
        <p:nvSpPr>
          <p:cNvPr id="3" name="内容占位符 2">
            <a:extLst>
              <a:ext uri="{FF2B5EF4-FFF2-40B4-BE49-F238E27FC236}">
                <a16:creationId xmlns:a16="http://schemas.microsoft.com/office/drawing/2014/main" id="{10F4326C-67A5-0881-AF96-F329CEED6D6D}"/>
              </a:ext>
            </a:extLst>
          </p:cNvPr>
          <p:cNvSpPr>
            <a:spLocks noGrp="1"/>
          </p:cNvSpPr>
          <p:nvPr>
            <p:ph idx="1"/>
          </p:nvPr>
        </p:nvSpPr>
        <p:spPr>
          <a:xfrm>
            <a:off x="119336" y="1417638"/>
            <a:ext cx="12072664" cy="5165724"/>
          </a:xfrm>
        </p:spPr>
        <p:txBody>
          <a:bodyPr>
            <a:normAutofit fontScale="92500" lnSpcReduction="20000"/>
          </a:bodyPr>
          <a:lstStyle/>
          <a:p>
            <a:pPr marL="0" indent="0">
              <a:lnSpc>
                <a:spcPct val="150000"/>
              </a:lnSpc>
              <a:buNone/>
            </a:pPr>
            <a:r>
              <a:rPr kumimoji="1" lang="zh-CN" altLang="en-US" dirty="0">
                <a:solidFill>
                  <a:srgbClr val="FFFF00"/>
                </a:solidFill>
                <a:highlight>
                  <a:srgbClr val="0000FF"/>
                </a:highlight>
                <a:latin typeface="Microsoft YaHei" panose="020B0503020204020204" pitchFamily="34" charset="-122"/>
                <a:ea typeface="Microsoft YaHei" panose="020B0503020204020204" pitchFamily="34" charset="-122"/>
              </a:rPr>
              <a:t>米迦</a:t>
            </a:r>
            <a:r>
              <a:rPr kumimoji="1" lang="zh-CN" altLang="en-US" dirty="0">
                <a:latin typeface="Microsoft YaHei" panose="020B0503020204020204" pitchFamily="34" charset="-122"/>
                <a:ea typeface="Microsoft YaHei" panose="020B0503020204020204" pitchFamily="34" charset="-122"/>
              </a:rPr>
              <a:t>將銀子還他母親，他</a:t>
            </a:r>
            <a:r>
              <a:rPr kumimoji="1" lang="zh-CN" altLang="en-US" dirty="0">
                <a:solidFill>
                  <a:srgbClr val="FFFF00"/>
                </a:solidFill>
                <a:highlight>
                  <a:srgbClr val="0000FF"/>
                </a:highlight>
                <a:latin typeface="Microsoft YaHei" panose="020B0503020204020204" pitchFamily="34" charset="-122"/>
                <a:ea typeface="Microsoft YaHei" panose="020B0503020204020204" pitchFamily="34" charset="-122"/>
              </a:rPr>
              <a:t>母親</a:t>
            </a:r>
            <a:r>
              <a:rPr kumimoji="1" lang="zh-CN" altLang="en-US" dirty="0">
                <a:latin typeface="Microsoft YaHei" panose="020B0503020204020204" pitchFamily="34" charset="-122"/>
                <a:ea typeface="Microsoft YaHei" panose="020B0503020204020204" pitchFamily="34" charset="-122"/>
              </a:rPr>
              <a:t>將二百舍客勒銀子交給銀匠，雕刻一個像，鑄成一個像，安置在米迦的屋內。這米迦有了神堂，又製造以弗得和家中的神像，分派他一個</a:t>
            </a:r>
            <a:r>
              <a:rPr kumimoji="1" lang="zh-CN" altLang="en-US" dirty="0">
                <a:solidFill>
                  <a:srgbClr val="FFFF00"/>
                </a:solidFill>
                <a:highlight>
                  <a:srgbClr val="0000FF"/>
                </a:highlight>
                <a:latin typeface="Microsoft YaHei" panose="020B0503020204020204" pitchFamily="34" charset="-122"/>
                <a:ea typeface="Microsoft YaHei" panose="020B0503020204020204" pitchFamily="34" charset="-122"/>
              </a:rPr>
              <a:t>兒子</a:t>
            </a:r>
            <a:r>
              <a:rPr kumimoji="1" lang="zh-CN" altLang="en-US" dirty="0">
                <a:latin typeface="Microsoft YaHei" panose="020B0503020204020204" pitchFamily="34" charset="-122"/>
                <a:ea typeface="Microsoft YaHei" panose="020B0503020204020204" pitchFamily="34" charset="-122"/>
              </a:rPr>
              <a:t>作祭司。 </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士師記 </a:t>
            </a:r>
            <a:r>
              <a:rPr kumimoji="1" lang="en-US" altLang="zh-CN" dirty="0">
                <a:latin typeface="Microsoft YaHei" panose="020B0503020204020204" pitchFamily="34" charset="-122"/>
                <a:ea typeface="Microsoft YaHei" panose="020B0503020204020204" pitchFamily="34" charset="-122"/>
              </a:rPr>
              <a:t>17:4-5</a:t>
            </a:r>
            <a:r>
              <a:rPr kumimoji="1" lang="zh-CN" altLang="en-US" dirty="0">
                <a:latin typeface="Microsoft YaHei" panose="020B0503020204020204" pitchFamily="34" charset="-122"/>
                <a:ea typeface="Microsoft YaHei" panose="020B0503020204020204" pitchFamily="34" charset="-122"/>
              </a:rPr>
              <a:t>）</a:t>
            </a:r>
            <a:endParaRPr kumimoji="1" lang="en-US" altLang="zh-CN"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dirty="0">
                <a:solidFill>
                  <a:srgbClr val="FFFF00"/>
                </a:solidFill>
                <a:highlight>
                  <a:srgbClr val="0000FF"/>
                </a:highlight>
                <a:latin typeface="Microsoft YaHei" panose="020B0503020204020204" pitchFamily="34" charset="-122"/>
                <a:ea typeface="Microsoft YaHei" panose="020B0503020204020204" pitchFamily="34" charset="-122"/>
              </a:rPr>
              <a:t>但</a:t>
            </a:r>
            <a:r>
              <a:rPr kumimoji="1" lang="zh-CN" altLang="en-US" dirty="0">
                <a:latin typeface="Microsoft YaHei" panose="020B0503020204020204" pitchFamily="34" charset="-122"/>
                <a:ea typeface="Microsoft YaHei" panose="020B0503020204020204" pitchFamily="34" charset="-122"/>
              </a:rPr>
              <a:t>人就為自己設立那雕刻的像。摩西的孫子、革舜的兒子約拿單，和他的子孫作但支派的祭司，直到那地遭擄掠的日子。神的殿在示羅多少日子，但人為自己設立米迦所雕刻的像也在但多少日子。</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士師記 </a:t>
            </a:r>
            <a:r>
              <a:rPr kumimoji="1" lang="en-US" altLang="zh-CN" dirty="0">
                <a:latin typeface="Microsoft YaHei" panose="020B0503020204020204" pitchFamily="34" charset="-122"/>
                <a:ea typeface="Microsoft YaHei" panose="020B0503020204020204" pitchFamily="34" charset="-122"/>
              </a:rPr>
              <a:t>18:30-31)</a:t>
            </a:r>
          </a:p>
          <a:p>
            <a:pPr marL="0" indent="0" algn="ctr">
              <a:lnSpc>
                <a:spcPct val="150000"/>
              </a:lnSpc>
              <a:buNone/>
            </a:pPr>
            <a:r>
              <a:rPr kumimoji="1" lang="zh-CN" altLang="en-US" sz="3900" dirty="0">
                <a:solidFill>
                  <a:srgbClr val="FF0000"/>
                </a:solidFill>
                <a:highlight>
                  <a:srgbClr val="FFFF00"/>
                </a:highlight>
                <a:latin typeface="Microsoft YaHei" panose="020B0503020204020204" pitchFamily="34" charset="-122"/>
                <a:ea typeface="Microsoft YaHei" panose="020B0503020204020204" pitchFamily="34" charset="-122"/>
              </a:rPr>
              <a:t>母親</a:t>
            </a:r>
            <a:r>
              <a:rPr kumimoji="1" lang="en-US" altLang="zh-CN" sz="3900" dirty="0">
                <a:solidFill>
                  <a:srgbClr val="FF0000"/>
                </a:solidFill>
                <a:highlight>
                  <a:srgbClr val="FFFF00"/>
                </a:highlight>
                <a:latin typeface="Microsoft YaHei" panose="020B0503020204020204" pitchFamily="34" charset="-122"/>
                <a:ea typeface="Microsoft YaHei" panose="020B0503020204020204" pitchFamily="34" charset="-122"/>
              </a:rPr>
              <a:t>——</a:t>
            </a:r>
            <a:r>
              <a:rPr kumimoji="1" lang="zh-CN" altLang="en-US" sz="3900" dirty="0">
                <a:solidFill>
                  <a:srgbClr val="FF0000"/>
                </a:solidFill>
                <a:highlight>
                  <a:srgbClr val="FFFF00"/>
                </a:highlight>
                <a:latin typeface="Microsoft YaHei" panose="020B0503020204020204" pitchFamily="34" charset="-122"/>
                <a:ea typeface="Microsoft YaHei" panose="020B0503020204020204" pitchFamily="34" charset="-122"/>
              </a:rPr>
              <a:t>米迦</a:t>
            </a:r>
            <a:r>
              <a:rPr kumimoji="1" lang="en-US" altLang="zh-CN" sz="3900" dirty="0">
                <a:solidFill>
                  <a:srgbClr val="FF0000"/>
                </a:solidFill>
                <a:highlight>
                  <a:srgbClr val="FFFF00"/>
                </a:highlight>
                <a:latin typeface="Microsoft YaHei" panose="020B0503020204020204" pitchFamily="34" charset="-122"/>
                <a:ea typeface="Microsoft YaHei" panose="020B0503020204020204" pitchFamily="34" charset="-122"/>
              </a:rPr>
              <a:t>——</a:t>
            </a:r>
            <a:r>
              <a:rPr kumimoji="1" lang="zh-CN" altLang="en-US" sz="3900" dirty="0">
                <a:solidFill>
                  <a:srgbClr val="FF0000"/>
                </a:solidFill>
                <a:highlight>
                  <a:srgbClr val="FFFF00"/>
                </a:highlight>
                <a:latin typeface="Microsoft YaHei" panose="020B0503020204020204" pitchFamily="34" charset="-122"/>
                <a:ea typeface="Microsoft YaHei" panose="020B0503020204020204" pitchFamily="34" charset="-122"/>
              </a:rPr>
              <a:t>兒子</a:t>
            </a:r>
            <a:r>
              <a:rPr kumimoji="1" lang="en-US" altLang="zh-CN" sz="3900" dirty="0">
                <a:solidFill>
                  <a:srgbClr val="FF0000"/>
                </a:solidFill>
                <a:highlight>
                  <a:srgbClr val="FFFF00"/>
                </a:highlight>
                <a:latin typeface="Microsoft YaHei" panose="020B0503020204020204" pitchFamily="34" charset="-122"/>
                <a:ea typeface="Microsoft YaHei" panose="020B0503020204020204" pitchFamily="34" charset="-122"/>
              </a:rPr>
              <a:t>——</a:t>
            </a:r>
            <a:r>
              <a:rPr kumimoji="1" lang="zh-CN" altLang="en-US" sz="3900" dirty="0">
                <a:solidFill>
                  <a:srgbClr val="FF0000"/>
                </a:solidFill>
                <a:highlight>
                  <a:srgbClr val="FFFF00"/>
                </a:highlight>
                <a:latin typeface="Microsoft YaHei" panose="020B0503020204020204" pitchFamily="34" charset="-122"/>
                <a:ea typeface="Microsoft YaHei" panose="020B0503020204020204" pitchFamily="34" charset="-122"/>
              </a:rPr>
              <a:t>但支派</a:t>
            </a:r>
            <a:endParaRPr kumimoji="1" lang="en-US" altLang="zh-CN" sz="3900" dirty="0">
              <a:solidFill>
                <a:srgbClr val="FF0000"/>
              </a:solidFill>
              <a:highlight>
                <a:srgbClr val="FFFF00"/>
              </a:highligh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48980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B96D0BC4-AD53-BD45-0809-FC23AE6B760A}"/>
              </a:ext>
            </a:extLst>
          </p:cNvPr>
          <p:cNvSpPr>
            <a:spLocks noGrp="1"/>
          </p:cNvSpPr>
          <p:nvPr>
            <p:ph type="title"/>
          </p:nvPr>
        </p:nvSpPr>
        <p:spPr>
          <a:xfrm>
            <a:off x="119183" y="3261294"/>
            <a:ext cx="11953328" cy="3592550"/>
          </a:xfrm>
        </p:spPr>
        <p:txBody>
          <a:bodyPr vert="horz" lIns="91440" tIns="45720" rIns="91440" bIns="45720" rtlCol="0" anchor="b">
            <a:normAutofit fontScale="90000"/>
          </a:bodyPr>
          <a:lstStyle/>
          <a:p>
            <a:pPr algn="ctr">
              <a:lnSpc>
                <a:spcPct val="150000"/>
              </a:lnSpc>
            </a:pPr>
            <a:r>
              <a:rPr kumimoji="1" lang="zh-CN" altLang="en-US" b="1" kern="1200" dirty="0">
                <a:solidFill>
                  <a:schemeClr val="tx1"/>
                </a:solidFill>
                <a:highlight>
                  <a:srgbClr val="0000FF"/>
                </a:highlight>
                <a:latin typeface="Microsoft YaHei" panose="020B0503020204020204" pitchFamily="34" charset="-122"/>
                <a:ea typeface="Microsoft YaHei" panose="020B0503020204020204" pitchFamily="34" charset="-122"/>
              </a:rPr>
              <a:t>耶穌說：「讓小孩子到我這裏來，不要禁止他們；因為在天國的，正是這樣的人。」</a:t>
            </a:r>
            <a:r>
              <a:rPr kumimoji="1" lang="en-US" altLang="zh-CN" b="1" kern="1200" dirty="0">
                <a:solidFill>
                  <a:schemeClr val="tx1"/>
                </a:solidFill>
                <a:highlight>
                  <a:srgbClr val="0000FF"/>
                </a:highlight>
                <a:latin typeface="Microsoft YaHei" panose="020B0503020204020204" pitchFamily="34" charset="-122"/>
                <a:ea typeface="Microsoft YaHei" panose="020B0503020204020204" pitchFamily="34" charset="-122"/>
              </a:rPr>
              <a:t>(</a:t>
            </a:r>
            <a:r>
              <a:rPr kumimoji="1" lang="zh-CN" altLang="en-US" b="1" kern="1200" dirty="0">
                <a:solidFill>
                  <a:schemeClr val="tx1"/>
                </a:solidFill>
                <a:highlight>
                  <a:srgbClr val="0000FF"/>
                </a:highlight>
                <a:latin typeface="Microsoft YaHei" panose="020B0503020204020204" pitchFamily="34" charset="-122"/>
                <a:ea typeface="Microsoft YaHei" panose="020B0503020204020204" pitchFamily="34" charset="-122"/>
              </a:rPr>
              <a:t>馬太福音 </a:t>
            </a:r>
            <a:r>
              <a:rPr kumimoji="1" lang="en-US" altLang="zh-CN" b="1" kern="1200" dirty="0">
                <a:solidFill>
                  <a:schemeClr val="tx1"/>
                </a:solidFill>
                <a:highlight>
                  <a:srgbClr val="0000FF"/>
                </a:highlight>
                <a:latin typeface="Microsoft YaHei" panose="020B0503020204020204" pitchFamily="34" charset="-122"/>
                <a:ea typeface="Microsoft YaHei" panose="020B0503020204020204" pitchFamily="34" charset="-122"/>
              </a:rPr>
              <a:t>19:14 )</a:t>
            </a:r>
            <a:br>
              <a:rPr kumimoji="1" lang="en-US" altLang="zh-CN" b="1" kern="1200" dirty="0">
                <a:solidFill>
                  <a:schemeClr val="tx1"/>
                </a:solidFill>
                <a:highlight>
                  <a:srgbClr val="0000FF"/>
                </a:highlight>
                <a:latin typeface="Microsoft YaHei" panose="020B0503020204020204" pitchFamily="34" charset="-122"/>
                <a:ea typeface="Microsoft YaHei" panose="020B0503020204020204" pitchFamily="34" charset="-122"/>
              </a:rPr>
            </a:br>
            <a:r>
              <a:rPr kumimoji="1" lang="zh-CN" altLang="en-US" b="1" kern="1200" dirty="0">
                <a:solidFill>
                  <a:srgbClr val="FF0000"/>
                </a:solidFill>
                <a:highlight>
                  <a:srgbClr val="FFFF00"/>
                </a:highlight>
                <a:latin typeface="Microsoft YaHei" panose="020B0503020204020204" pitchFamily="34" charset="-122"/>
                <a:ea typeface="Microsoft YaHei" panose="020B0503020204020204" pitchFamily="34" charset="-122"/>
              </a:rPr>
              <a:t>「神愛世人，甚至將他的獨生子賜給他們，叫一切信他的，不致滅亡，反得永生。</a:t>
            </a:r>
            <a:r>
              <a:rPr kumimoji="1" lang="en-US" altLang="zh-CN" b="1" kern="1200" dirty="0">
                <a:solidFill>
                  <a:srgbClr val="FF0000"/>
                </a:solidFill>
                <a:highlight>
                  <a:srgbClr val="FFFF00"/>
                </a:highlight>
                <a:latin typeface="Microsoft YaHei" panose="020B0503020204020204" pitchFamily="34" charset="-122"/>
                <a:ea typeface="Microsoft YaHei" panose="020B0503020204020204" pitchFamily="34" charset="-122"/>
              </a:rPr>
              <a:t>(</a:t>
            </a:r>
            <a:r>
              <a:rPr kumimoji="1" lang="zh-CN" altLang="en-US" b="1" kern="1200" dirty="0">
                <a:solidFill>
                  <a:srgbClr val="FF0000"/>
                </a:solidFill>
                <a:highlight>
                  <a:srgbClr val="FFFF00"/>
                </a:highlight>
                <a:latin typeface="Microsoft YaHei" panose="020B0503020204020204" pitchFamily="34" charset="-122"/>
                <a:ea typeface="Microsoft YaHei" panose="020B0503020204020204" pitchFamily="34" charset="-122"/>
              </a:rPr>
              <a:t>約翰福音 </a:t>
            </a:r>
            <a:r>
              <a:rPr kumimoji="1" lang="en-US" altLang="zh-CN" b="1" kern="1200" dirty="0">
                <a:solidFill>
                  <a:srgbClr val="FF0000"/>
                </a:solidFill>
                <a:highlight>
                  <a:srgbClr val="FFFF00"/>
                </a:highlight>
                <a:latin typeface="Microsoft YaHei" panose="020B0503020204020204" pitchFamily="34" charset="-122"/>
                <a:ea typeface="Microsoft YaHei" panose="020B0503020204020204" pitchFamily="34" charset="-122"/>
              </a:rPr>
              <a:t>3:16 )</a:t>
            </a:r>
            <a:endParaRPr kumimoji="1" lang="zh-CN" altLang="en-US" b="1" kern="1200" dirty="0">
              <a:solidFill>
                <a:srgbClr val="FF0000"/>
              </a:solidFill>
              <a:highlight>
                <a:srgbClr val="FFFF00"/>
              </a:highlight>
              <a:latin typeface="Microsoft YaHei" panose="020B0503020204020204" pitchFamily="34" charset="-122"/>
              <a:ea typeface="Microsoft YaHei" panose="020B0503020204020204" pitchFamily="34" charset="-122"/>
            </a:endParaRPr>
          </a:p>
        </p:txBody>
      </p:sp>
      <p:grpSp>
        <p:nvGrpSpPr>
          <p:cNvPr id="3083" name="Group 308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3084" name="Freeform: Shape 308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Freeform: Shape 308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87" name="Freeform: Shape 308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descr="謝美琴">
            <a:extLst>
              <a:ext uri="{FF2B5EF4-FFF2-40B4-BE49-F238E27FC236}">
                <a16:creationId xmlns:a16="http://schemas.microsoft.com/office/drawing/2014/main" id="{6D448477-516D-1D3A-E2DC-17A3A4BA78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4150" y="320231"/>
            <a:ext cx="11422247" cy="2836567"/>
          </a:xfrm>
          <a:prstGeom prst="rect">
            <a:avLst/>
          </a:prstGeom>
          <a:noFill/>
          <a:extLst>
            <a:ext uri="{909E8E84-426E-40DD-AFC4-6F175D3DCCD1}">
              <a14:hiddenFill xmlns:a14="http://schemas.microsoft.com/office/drawing/2010/main">
                <a:solidFill>
                  <a:srgbClr val="FFFFFF"/>
                </a:solidFill>
              </a14:hiddenFill>
            </a:ext>
          </a:extLst>
        </p:spPr>
      </p:pic>
      <p:grpSp>
        <p:nvGrpSpPr>
          <p:cNvPr id="3089" name="Group 308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090" name="Freeform: Shape 308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Freeform: Shape 309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2" name="Freeform: Shape 309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3" name="Freeform: Shape 309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988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1221CAF-18DB-BCA4-E361-305D94892043}"/>
              </a:ext>
            </a:extLst>
          </p:cNvPr>
          <p:cNvSpPr>
            <a:spLocks noGrp="1"/>
          </p:cNvSpPr>
          <p:nvPr>
            <p:ph type="title"/>
          </p:nvPr>
        </p:nvSpPr>
        <p:spPr>
          <a:xfrm>
            <a:off x="585216" y="123565"/>
            <a:ext cx="11018520" cy="1434415"/>
          </a:xfrm>
        </p:spPr>
        <p:txBody>
          <a:bodyPr anchor="b">
            <a:normAutofit/>
          </a:bodyPr>
          <a:lstStyle/>
          <a:p>
            <a:pPr algn="ctr"/>
            <a:r>
              <a:rPr kumimoji="1" lang="zh-CN" altLang="en-US" sz="5400" b="1" dirty="0">
                <a:solidFill>
                  <a:srgbClr val="FFFF00"/>
                </a:solidFill>
                <a:highlight>
                  <a:srgbClr val="0000FF"/>
                </a:highlight>
                <a:latin typeface="Microsoft YaHei" panose="020B0503020204020204" pitchFamily="34" charset="-122"/>
                <a:ea typeface="Microsoft YaHei" panose="020B0503020204020204" pitchFamily="34" charset="-122"/>
              </a:rPr>
              <a:t>耶穌基督的呼籲和期待</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18C816F5-071A-EFEC-A75C-2EF5E1FB51D9}"/>
              </a:ext>
            </a:extLst>
          </p:cNvPr>
          <p:cNvSpPr>
            <a:spLocks noGrp="1"/>
          </p:cNvSpPr>
          <p:nvPr>
            <p:ph idx="1"/>
          </p:nvPr>
        </p:nvSpPr>
        <p:spPr>
          <a:xfrm>
            <a:off x="0" y="1726710"/>
            <a:ext cx="7824192" cy="5058138"/>
          </a:xfrm>
        </p:spPr>
        <p:txBody>
          <a:bodyPr anchor="t">
            <a:normAutofit fontScale="92500" lnSpcReduction="20000"/>
          </a:bodyPr>
          <a:lstStyle/>
          <a:p>
            <a:pPr>
              <a:lnSpc>
                <a:spcPct val="160000"/>
              </a:lnSpc>
            </a:pPr>
            <a:r>
              <a:rPr kumimoji="1" lang="zh-CN" altLang="en-US" dirty="0">
                <a:latin typeface="Microsoft YaHei" panose="020B0503020204020204" pitchFamily="34" charset="-122"/>
                <a:ea typeface="Microsoft YaHei" panose="020B0503020204020204" pitchFamily="34" charset="-122"/>
              </a:rPr>
              <a:t>父母有絕對的責任將孩子帶到耶穌面前。</a:t>
            </a:r>
            <a:endParaRPr kumimoji="1" lang="en-US" altLang="zh-CN" dirty="0">
              <a:latin typeface="Microsoft YaHei" panose="020B0503020204020204" pitchFamily="34" charset="-122"/>
              <a:ea typeface="Microsoft YaHei" panose="020B0503020204020204" pitchFamily="34" charset="-122"/>
            </a:endParaRPr>
          </a:p>
          <a:p>
            <a:pPr>
              <a:lnSpc>
                <a:spcPct val="160000"/>
              </a:lnSpc>
            </a:pPr>
            <a:r>
              <a:rPr kumimoji="1" lang="zh-CN" altLang="en-US" dirty="0">
                <a:latin typeface="Microsoft YaHei" panose="020B0503020204020204" pitchFamily="34" charset="-122"/>
                <a:ea typeface="Microsoft YaHei" panose="020B0503020204020204" pitchFamily="34" charset="-122"/>
              </a:rPr>
              <a:t>子女（下一代）同是罪人，他們需要主耶穌的十架救贖。</a:t>
            </a:r>
            <a:endParaRPr kumimoji="1" lang="en-US" altLang="zh-CN" dirty="0">
              <a:latin typeface="Microsoft YaHei" panose="020B0503020204020204" pitchFamily="34" charset="-122"/>
              <a:ea typeface="Microsoft YaHei" panose="020B0503020204020204" pitchFamily="34" charset="-122"/>
            </a:endParaRPr>
          </a:p>
          <a:p>
            <a:pPr>
              <a:lnSpc>
                <a:spcPct val="160000"/>
              </a:lnSpc>
            </a:pPr>
            <a:r>
              <a:rPr kumimoji="1" lang="zh-CN" altLang="en-US" dirty="0">
                <a:latin typeface="Microsoft YaHei" panose="020B0503020204020204" pitchFamily="34" charset="-122"/>
                <a:ea typeface="Microsoft YaHei" panose="020B0503020204020204" pitchFamily="34" charset="-122"/>
              </a:rPr>
              <a:t>主耶穌犧牲自己、死後三天復活的福音大能，能夠拯救下一代，父母要竭力幫助子女認識並確信這一點。</a:t>
            </a:r>
            <a:r>
              <a:rPr kumimoji="1" lang="zh-CN" altLang="en-US" sz="3200" b="1" dirty="0">
                <a:solidFill>
                  <a:srgbClr val="FFFF00"/>
                </a:solidFill>
                <a:highlight>
                  <a:srgbClr val="0000FF"/>
                </a:highlight>
                <a:latin typeface="Microsoft YaHei" panose="020B0503020204020204" pitchFamily="34" charset="-122"/>
                <a:ea typeface="Microsoft YaHei" panose="020B0503020204020204" pitchFamily="34" charset="-122"/>
              </a:rPr>
              <a:t>子女的引路人</a:t>
            </a:r>
            <a:endParaRPr kumimoji="1" lang="en-US" altLang="zh-CN" sz="3200" b="1" dirty="0">
              <a:solidFill>
                <a:srgbClr val="FFFF00"/>
              </a:solidFill>
              <a:highlight>
                <a:srgbClr val="0000FF"/>
              </a:highlight>
              <a:latin typeface="Microsoft YaHei" panose="020B0503020204020204" pitchFamily="34" charset="-122"/>
              <a:ea typeface="Microsoft YaHei" panose="020B0503020204020204" pitchFamily="34" charset="-122"/>
            </a:endParaRPr>
          </a:p>
          <a:p>
            <a:pPr>
              <a:lnSpc>
                <a:spcPct val="160000"/>
              </a:lnSpc>
            </a:pPr>
            <a:r>
              <a:rPr kumimoji="1" lang="zh-CN" altLang="en-US" b="1" dirty="0">
                <a:solidFill>
                  <a:srgbClr val="FFFF00"/>
                </a:solidFill>
                <a:highlight>
                  <a:srgbClr val="0000FF"/>
                </a:highlight>
                <a:latin typeface="Microsoft YaHei" panose="020B0503020204020204" pitchFamily="34" charset="-122"/>
                <a:ea typeface="Microsoft YaHei" panose="020B0503020204020204" pitchFamily="34" charset="-122"/>
              </a:rPr>
              <a:t>你希望成年後的子女最感謝你的事是什麼？</a:t>
            </a:r>
            <a:endParaRPr kumimoji="1" lang="en-US" altLang="zh-CN" dirty="0">
              <a:latin typeface="Microsoft YaHei" panose="020B0503020204020204" pitchFamily="34" charset="-122"/>
              <a:ea typeface="Microsoft YaHei" panose="020B0503020204020204" pitchFamily="34" charset="-122"/>
            </a:endParaRPr>
          </a:p>
          <a:p>
            <a:pPr marL="0" indent="0">
              <a:lnSpc>
                <a:spcPct val="160000"/>
              </a:lnSpc>
              <a:buNone/>
            </a:pPr>
            <a:endParaRPr kumimoji="1" lang="zh-CN" altLang="en-US" dirty="0">
              <a:latin typeface="Microsoft YaHei" panose="020B0503020204020204" pitchFamily="34" charset="-122"/>
              <a:ea typeface="Microsoft YaHei" panose="020B0503020204020204" pitchFamily="34" charset="-122"/>
            </a:endParaRPr>
          </a:p>
        </p:txBody>
      </p:sp>
      <p:pic>
        <p:nvPicPr>
          <p:cNvPr id="3074" name="Picture 2" descr="心靈饗宴】被釘在十字架前發生了什麼？《恭讀若望所載主耶穌基督的受難始末18:1-19:42》 - Podcast on Firstory">
            <a:extLst>
              <a:ext uri="{FF2B5EF4-FFF2-40B4-BE49-F238E27FC236}">
                <a16:creationId xmlns:a16="http://schemas.microsoft.com/office/drawing/2014/main" id="{DEA3FC94-FDB0-8338-556A-A472A6537F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5" r="247" b="-3"/>
          <a:stretch/>
        </p:blipFill>
        <p:spPr bwMode="auto">
          <a:xfrm>
            <a:off x="7824192" y="2101317"/>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4165"/>
            <a:ext cx="12192000" cy="1143000"/>
          </a:xfrm>
        </p:spPr>
        <p:txBody>
          <a:bodyPr>
            <a:normAutofit fontScale="90000"/>
          </a:bodyPr>
          <a:lstStyle/>
          <a:p>
            <a:pPr algn="ctr"/>
            <a:r>
              <a:rPr lang="zh-CN" altLang="en-US" sz="7200" b="1" dirty="0">
                <a:solidFill>
                  <a:srgbClr val="FFFF00"/>
                </a:solidFill>
                <a:latin typeface="微软雅黑" charset="-122"/>
                <a:ea typeface="微软雅黑" charset="-122"/>
                <a:cs typeface="微软雅黑" charset="-122"/>
              </a:rPr>
              <a:t>結語： 作有信仰影響力的父母</a:t>
            </a:r>
            <a:endParaRPr lang="zh-CN" altLang="en-US" sz="7200" b="1" dirty="0"/>
          </a:p>
        </p:txBody>
      </p:sp>
      <p:sp>
        <p:nvSpPr>
          <p:cNvPr id="3" name="内容占位符 2"/>
          <p:cNvSpPr>
            <a:spLocks noGrp="1"/>
          </p:cNvSpPr>
          <p:nvPr>
            <p:ph idx="1"/>
          </p:nvPr>
        </p:nvSpPr>
        <p:spPr>
          <a:xfrm>
            <a:off x="393000" y="1312169"/>
            <a:ext cx="10972800" cy="2116831"/>
          </a:xfrm>
        </p:spPr>
        <p:txBody>
          <a:bodyPr>
            <a:normAutofit/>
          </a:bodyPr>
          <a:lstStyle/>
          <a:p>
            <a:pPr marL="0" indent="0" algn="ctr">
              <a:lnSpc>
                <a:spcPct val="110000"/>
              </a:lnSpc>
              <a:buNone/>
            </a:pPr>
            <a:r>
              <a:rPr lang="zh-CN" altLang="en-US" sz="4400" b="1" dirty="0">
                <a:latin typeface="微软雅黑" charset="-122"/>
                <a:ea typeface="微软雅黑" charset="-122"/>
                <a:cs typeface="微软雅黑" charset="-122"/>
              </a:rPr>
              <a:t>歲月流逝，體力與腦力漸漸衰退，</a:t>
            </a:r>
            <a:endParaRPr lang="en-US" altLang="zh-CN" sz="4400" b="1" dirty="0">
              <a:latin typeface="微软雅黑" charset="-122"/>
              <a:ea typeface="微软雅黑" charset="-122"/>
              <a:cs typeface="微软雅黑" charset="-122"/>
            </a:endParaRPr>
          </a:p>
          <a:p>
            <a:pPr marL="0" indent="0" algn="ctr">
              <a:lnSpc>
                <a:spcPct val="110000"/>
              </a:lnSpc>
              <a:buNone/>
            </a:pPr>
            <a:r>
              <a:rPr lang="zh-CN" altLang="en-US" sz="4400" b="1" dirty="0">
                <a:latin typeface="微软雅黑" charset="-122"/>
                <a:ea typeface="微软雅黑" charset="-122"/>
                <a:cs typeface="微软雅黑" charset="-122"/>
              </a:rPr>
              <a:t>年日增加，靈力與智慧漸入佳境。</a:t>
            </a:r>
            <a:endParaRPr lang="en-US" altLang="zh-CN" sz="4400" b="1" dirty="0">
              <a:latin typeface="微软雅黑" charset="-122"/>
              <a:ea typeface="微软雅黑" charset="-122"/>
              <a:cs typeface="微软雅黑" charset="-122"/>
            </a:endParaRPr>
          </a:p>
        </p:txBody>
      </p:sp>
      <p:sp>
        <p:nvSpPr>
          <p:cNvPr id="6" name="文本框 5">
            <a:extLst>
              <a:ext uri="{FF2B5EF4-FFF2-40B4-BE49-F238E27FC236}">
                <a16:creationId xmlns:a16="http://schemas.microsoft.com/office/drawing/2014/main" id="{C4A3C630-C00B-2679-46F7-D9C727DABDD1}"/>
              </a:ext>
            </a:extLst>
          </p:cNvPr>
          <p:cNvSpPr txBox="1"/>
          <p:nvPr/>
        </p:nvSpPr>
        <p:spPr>
          <a:xfrm>
            <a:off x="221552" y="3206070"/>
            <a:ext cx="11970448" cy="3676840"/>
          </a:xfrm>
          <a:prstGeom prst="rect">
            <a:avLst/>
          </a:prstGeom>
          <a:noFill/>
        </p:spPr>
        <p:txBody>
          <a:bodyPr wrap="square" rtlCol="0">
            <a:spAutoFit/>
          </a:bodyPr>
          <a:lstStyle/>
          <a:p>
            <a:pPr algn="ctr">
              <a:lnSpc>
                <a:spcPct val="150000"/>
              </a:lnSpc>
            </a:pPr>
            <a:r>
              <a:rPr kumimoji="1" lang="zh-CN" altLang="en-US" sz="4000" b="1" dirty="0">
                <a:latin typeface="Microsoft YaHei" panose="020B0503020204020204" pitchFamily="34" charset="-122"/>
                <a:ea typeface="Microsoft YaHei" panose="020B0503020204020204" pitchFamily="34" charset="-122"/>
              </a:rPr>
              <a:t>你有純真的信仰嗎？生命中有耶穌基督嗎？​</a:t>
            </a:r>
          </a:p>
          <a:p>
            <a:pPr algn="ctr">
              <a:lnSpc>
                <a:spcPct val="150000"/>
              </a:lnSpc>
            </a:pPr>
            <a:r>
              <a:rPr kumimoji="1" lang="zh-CN" altLang="en-US" sz="4000" b="1" dirty="0">
                <a:latin typeface="Microsoft YaHei" panose="020B0503020204020204" pitchFamily="34" charset="-122"/>
                <a:ea typeface="Microsoft YaHei" panose="020B0503020204020204" pitchFamily="34" charset="-122"/>
              </a:rPr>
              <a:t>孩子們有純真的信仰嗎？耶穌基督在他們心中嗎？​</a:t>
            </a:r>
          </a:p>
          <a:p>
            <a:pPr algn="ctr">
              <a:lnSpc>
                <a:spcPct val="150000"/>
              </a:lnSpc>
            </a:pPr>
            <a:r>
              <a:rPr kumimoji="1" lang="zh-CN" altLang="en-US" sz="4000" b="1" dirty="0">
                <a:highlight>
                  <a:srgbClr val="0000FF"/>
                </a:highlight>
                <a:latin typeface="Microsoft YaHei" panose="020B0503020204020204" pitchFamily="34" charset="-122"/>
                <a:ea typeface="Microsoft YaHei" panose="020B0503020204020204" pitchFamily="34" charset="-122"/>
              </a:rPr>
              <a:t>有一天神要問每一對父母：你帶你的孩子到我這裏來了嗎？你對他們產生了多少影響力？</a:t>
            </a:r>
            <a:endParaRPr kumimoji="1" lang="en-US" altLang="zh-CN" sz="4000" b="1" dirty="0">
              <a:highlight>
                <a:srgbClr val="0000FF"/>
              </a:highlight>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5B1FF-D310-DA05-ED6C-4669F644FAB3}"/>
              </a:ext>
            </a:extLst>
          </p:cNvPr>
          <p:cNvSpPr>
            <a:spLocks noGrp="1"/>
          </p:cNvSpPr>
          <p:nvPr>
            <p:ph type="title"/>
          </p:nvPr>
        </p:nvSpPr>
        <p:spPr/>
        <p:txBody>
          <a:bodyPr>
            <a:normAutofit/>
          </a:bodyPr>
          <a:lstStyle/>
          <a:p>
            <a:r>
              <a:rPr lang="zh-CN" altLang="en-US" sz="6000" b="1" dirty="0">
                <a:solidFill>
                  <a:srgbClr val="FFFF00"/>
                </a:solidFill>
                <a:latin typeface="微软雅黑" charset="-122"/>
                <a:ea typeface="微软雅黑" charset="-122"/>
                <a:cs typeface="微软雅黑" charset="-122"/>
              </a:rPr>
              <a:t>一、加強正義的教導  </a:t>
            </a:r>
            <a:r>
              <a:rPr lang="en-US" altLang="zh-CN" sz="6000" b="1" dirty="0">
                <a:solidFill>
                  <a:srgbClr val="FFFF00"/>
                </a:solidFill>
                <a:latin typeface="微软雅黑" charset="-122"/>
                <a:ea typeface="微软雅黑" charset="-122"/>
                <a:cs typeface="微软雅黑" charset="-122"/>
              </a:rPr>
              <a:t>1-2 </a:t>
            </a:r>
            <a:r>
              <a:rPr lang="zh-CN" altLang="en-US" sz="6000" b="1" dirty="0">
                <a:solidFill>
                  <a:srgbClr val="FFFF00"/>
                </a:solidFill>
                <a:latin typeface="微软雅黑" charset="-122"/>
                <a:ea typeface="微软雅黑" charset="-122"/>
                <a:cs typeface="微软雅黑" charset="-122"/>
              </a:rPr>
              <a:t>節</a:t>
            </a:r>
            <a:endParaRPr kumimoji="1" lang="zh-CN" altLang="en-US" sz="6000" dirty="0"/>
          </a:p>
        </p:txBody>
      </p:sp>
      <p:sp>
        <p:nvSpPr>
          <p:cNvPr id="3" name="内容占位符 2">
            <a:extLst>
              <a:ext uri="{FF2B5EF4-FFF2-40B4-BE49-F238E27FC236}">
                <a16:creationId xmlns:a16="http://schemas.microsoft.com/office/drawing/2014/main" id="{6031E14E-99E9-7998-CA3B-DF379A03F388}"/>
              </a:ext>
            </a:extLst>
          </p:cNvPr>
          <p:cNvSpPr>
            <a:spLocks noGrp="1"/>
          </p:cNvSpPr>
          <p:nvPr>
            <p:ph idx="1"/>
          </p:nvPr>
        </p:nvSpPr>
        <p:spPr>
          <a:xfrm>
            <a:off x="0" y="1844824"/>
            <a:ext cx="12192000" cy="5013176"/>
          </a:xfrm>
        </p:spPr>
        <p:txBody>
          <a:bodyPr>
            <a:normAutofit/>
          </a:bodyPr>
          <a:lstStyle/>
          <a:p>
            <a:pPr marL="0" indent="0">
              <a:lnSpc>
                <a:spcPct val="150000"/>
              </a:lnSpc>
              <a:buNone/>
            </a:pPr>
            <a:r>
              <a:rPr kumimoji="1" lang="zh-CN" altLang="en-US" sz="4400" dirty="0">
                <a:latin typeface="Microsoft YaHei" panose="020B0503020204020204" pitchFamily="34" charset="-122"/>
                <a:ea typeface="Microsoft YaHei" panose="020B0503020204020204" pitchFamily="34" charset="-122"/>
              </a:rPr>
              <a:t>以法蓮山地有一個人名叫米迦。他對母親說：「你那一千一百舍客勒銀子被人拿去，你因此</a:t>
            </a:r>
            <a:r>
              <a:rPr kumimoji="1" lang="zh-CN" altLang="en-US" sz="4400" dirty="0">
                <a:solidFill>
                  <a:srgbClr val="FF0000"/>
                </a:solidFill>
                <a:highlight>
                  <a:srgbClr val="FFFF00"/>
                </a:highlight>
                <a:latin typeface="Microsoft YaHei" panose="020B0503020204020204" pitchFamily="34" charset="-122"/>
                <a:ea typeface="Microsoft YaHei" panose="020B0503020204020204" pitchFamily="34" charset="-122"/>
              </a:rPr>
              <a:t>咒詛</a:t>
            </a:r>
            <a:r>
              <a:rPr kumimoji="1" lang="zh-CN" altLang="en-US" sz="4400" dirty="0">
                <a:latin typeface="Microsoft YaHei" panose="020B0503020204020204" pitchFamily="34" charset="-122"/>
                <a:ea typeface="Microsoft YaHei" panose="020B0503020204020204" pitchFamily="34" charset="-122"/>
              </a:rPr>
              <a:t>，並且</a:t>
            </a:r>
            <a:r>
              <a:rPr kumimoji="1" lang="zh-CN" altLang="en-US" sz="4400" dirty="0">
                <a:highlight>
                  <a:srgbClr val="0000FF"/>
                </a:highlight>
                <a:latin typeface="Microsoft YaHei" panose="020B0503020204020204" pitchFamily="34" charset="-122"/>
                <a:ea typeface="Microsoft YaHei" panose="020B0503020204020204" pitchFamily="34" charset="-122"/>
              </a:rPr>
              <a:t>告訴了我</a:t>
            </a:r>
            <a:r>
              <a:rPr kumimoji="1" lang="zh-CN" altLang="en-US" sz="4400" dirty="0">
                <a:latin typeface="Microsoft YaHei" panose="020B0503020204020204" pitchFamily="34" charset="-122"/>
                <a:ea typeface="Microsoft YaHei" panose="020B0503020204020204" pitchFamily="34" charset="-122"/>
              </a:rPr>
              <a:t>。看哪，這銀子在我這裏，是我拿去了。」他母親說：</a:t>
            </a:r>
            <a:r>
              <a:rPr kumimoji="1" lang="zh-CN" altLang="en-US" sz="4400" dirty="0">
                <a:solidFill>
                  <a:srgbClr val="FFFF00"/>
                </a:solidFill>
                <a:highlight>
                  <a:srgbClr val="0000FF"/>
                </a:highlight>
                <a:latin typeface="Microsoft YaHei" panose="020B0503020204020204" pitchFamily="34" charset="-122"/>
                <a:ea typeface="Microsoft YaHei" panose="020B0503020204020204" pitchFamily="34" charset="-122"/>
              </a:rPr>
              <a:t>「我兒啊，願耶和華賜福與你！」</a:t>
            </a:r>
            <a:r>
              <a:rPr kumimoji="1" lang="en-US" altLang="zh-CN" sz="4400" dirty="0">
                <a:latin typeface="Microsoft YaHei" panose="020B0503020204020204" pitchFamily="34" charset="-122"/>
                <a:ea typeface="Microsoft YaHei" panose="020B0503020204020204" pitchFamily="34" charset="-122"/>
              </a:rPr>
              <a:t>(</a:t>
            </a:r>
            <a:r>
              <a:rPr kumimoji="1" lang="zh-CN" altLang="en-US" sz="4400" dirty="0">
                <a:latin typeface="Microsoft YaHei" panose="020B0503020204020204" pitchFamily="34" charset="-122"/>
                <a:ea typeface="Microsoft YaHei" panose="020B0503020204020204" pitchFamily="34" charset="-122"/>
              </a:rPr>
              <a:t>士師記 </a:t>
            </a:r>
            <a:r>
              <a:rPr kumimoji="1" lang="en-US" altLang="zh-CN" sz="4400" dirty="0">
                <a:latin typeface="Microsoft YaHei" panose="020B0503020204020204" pitchFamily="34" charset="-122"/>
                <a:ea typeface="Microsoft YaHei" panose="020B0503020204020204" pitchFamily="34" charset="-122"/>
              </a:rPr>
              <a:t>17:1-2 )</a:t>
            </a:r>
            <a:endParaRPr kumimoji="1" lang="zh-CN" altLang="en-US" sz="4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711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8" y="116632"/>
            <a:ext cx="9839552" cy="1143000"/>
          </a:xfrm>
        </p:spPr>
        <p:txBody>
          <a:bodyPr>
            <a:normAutofit/>
          </a:bodyPr>
          <a:lstStyle/>
          <a:p>
            <a:pPr algn="ctr"/>
            <a:r>
              <a:rPr lang="zh-CN" altLang="en-US" sz="5400" b="1" dirty="0">
                <a:solidFill>
                  <a:srgbClr val="FFFF00"/>
                </a:solidFill>
                <a:latin typeface="微软雅黑" charset="-122"/>
                <a:ea typeface="微软雅黑" charset="-122"/>
                <a:cs typeface="微软雅黑" charset="-122"/>
              </a:rPr>
              <a:t>一、加強正義的教導  </a:t>
            </a:r>
            <a:r>
              <a:rPr lang="en-US" altLang="zh-CN" sz="5400" b="1" dirty="0">
                <a:solidFill>
                  <a:srgbClr val="FFFF00"/>
                </a:solidFill>
                <a:latin typeface="微软雅黑" charset="-122"/>
                <a:ea typeface="微软雅黑" charset="-122"/>
                <a:cs typeface="微软雅黑" charset="-122"/>
              </a:rPr>
              <a:t>1-2 </a:t>
            </a:r>
            <a:r>
              <a:rPr lang="zh-CN" altLang="en-US" sz="5400" b="1" dirty="0">
                <a:solidFill>
                  <a:srgbClr val="FFFF00"/>
                </a:solidFill>
                <a:latin typeface="微软雅黑" charset="-122"/>
                <a:ea typeface="微软雅黑" charset="-122"/>
                <a:cs typeface="微软雅黑" charset="-122"/>
              </a:rPr>
              <a:t>節</a:t>
            </a:r>
            <a:endParaRPr lang="zh-CN" altLang="en-US" sz="5400" b="1" dirty="0">
              <a:latin typeface="微软雅黑" charset="-122"/>
              <a:ea typeface="微软雅黑" charset="-122"/>
              <a:cs typeface="微软雅黑" charset="-122"/>
            </a:endParaRPr>
          </a:p>
        </p:txBody>
      </p:sp>
      <p:sp>
        <p:nvSpPr>
          <p:cNvPr id="5" name="内容占位符 4"/>
          <p:cNvSpPr>
            <a:spLocks noGrp="1"/>
          </p:cNvSpPr>
          <p:nvPr>
            <p:ph idx="1"/>
          </p:nvPr>
        </p:nvSpPr>
        <p:spPr>
          <a:xfrm>
            <a:off x="0" y="2060848"/>
            <a:ext cx="12072664" cy="4797151"/>
          </a:xfrm>
        </p:spPr>
        <p:txBody>
          <a:bodyPr>
            <a:normAutofit/>
          </a:bodyPr>
          <a:lstStyle/>
          <a:p>
            <a:pPr marL="0" indent="0">
              <a:lnSpc>
                <a:spcPct val="150000"/>
              </a:lnSpc>
              <a:buNone/>
            </a:pPr>
            <a:r>
              <a:rPr lang="zh-CN" altLang="en-US" sz="4000" b="1" dirty="0">
                <a:latin typeface="微软雅黑" charset="-122"/>
                <a:ea typeface="微软雅黑" charset="-122"/>
              </a:rPr>
              <a:t>他對自己的母親說：“你那十二公斤銀子被人拿去了，關於這事你</a:t>
            </a:r>
            <a:r>
              <a:rPr lang="zh-CN" altLang="en-US" sz="4000" b="1" dirty="0">
                <a:solidFill>
                  <a:srgbClr val="FFFF00"/>
                </a:solidFill>
                <a:highlight>
                  <a:srgbClr val="0000FF"/>
                </a:highlight>
                <a:latin typeface="微软雅黑" charset="-122"/>
                <a:ea typeface="微软雅黑" charset="-122"/>
              </a:rPr>
              <a:t>曾說了咒詛的話</a:t>
            </a:r>
            <a:r>
              <a:rPr lang="zh-CN" altLang="en-US" sz="4000" b="1" dirty="0">
                <a:latin typeface="微软雅黑" charset="-122"/>
                <a:ea typeface="微软雅黑" charset="-122"/>
              </a:rPr>
              <a:t>，我也</a:t>
            </a:r>
            <a:r>
              <a:rPr lang="zh-CN" altLang="en-US" sz="4000" b="1" dirty="0">
                <a:solidFill>
                  <a:srgbClr val="FF0000"/>
                </a:solidFill>
                <a:highlight>
                  <a:srgbClr val="FFFF00"/>
                </a:highlight>
                <a:latin typeface="微软雅黑" charset="-122"/>
                <a:ea typeface="微软雅黑" charset="-122"/>
              </a:rPr>
              <a:t>親自聽見了</a:t>
            </a:r>
            <a:r>
              <a:rPr lang="zh-CN" altLang="en-US" sz="4000" b="1" dirty="0">
                <a:latin typeface="微软雅黑" charset="-122"/>
                <a:ea typeface="微软雅黑" charset="-122"/>
              </a:rPr>
              <a:t>。看哪！那些銀子在我這裏，是我拿去了。”他母親說：“</a:t>
            </a:r>
            <a:r>
              <a:rPr lang="zh-CN" altLang="en-US" sz="4000" b="1" dirty="0">
                <a:solidFill>
                  <a:srgbClr val="FFFF00"/>
                </a:solidFill>
                <a:highlight>
                  <a:srgbClr val="0000FF"/>
                </a:highlight>
                <a:latin typeface="微软雅黑" charset="-122"/>
                <a:ea typeface="微软雅黑" charset="-122"/>
              </a:rPr>
              <a:t>願我兒蒙耶和華賜福。</a:t>
            </a:r>
            <a:r>
              <a:rPr lang="zh-CN" altLang="en-US" sz="4000" b="1" dirty="0">
                <a:latin typeface="微软雅黑" charset="-122"/>
                <a:ea typeface="微软雅黑" charset="-122"/>
              </a:rPr>
              <a:t>”</a:t>
            </a:r>
            <a:r>
              <a:rPr lang="en-US" altLang="zh-CN" sz="4000" b="1" dirty="0">
                <a:latin typeface="微软雅黑" charset="-122"/>
                <a:ea typeface="微软雅黑" charset="-122"/>
              </a:rPr>
              <a:t>(</a:t>
            </a:r>
            <a:r>
              <a:rPr lang="zh-CN" altLang="en-US" sz="4000" b="1" dirty="0">
                <a:latin typeface="微软雅黑" charset="-122"/>
                <a:ea typeface="微软雅黑" charset="-122"/>
              </a:rPr>
              <a:t>士師記 </a:t>
            </a:r>
            <a:r>
              <a:rPr lang="en-US" altLang="zh-CN" sz="4000" b="1" dirty="0">
                <a:latin typeface="微软雅黑" charset="-122"/>
                <a:ea typeface="微软雅黑" charset="-122"/>
              </a:rPr>
              <a:t>17:2 </a:t>
            </a:r>
            <a:r>
              <a:rPr lang="zh-CN" altLang="en-US" sz="4000" b="1" dirty="0">
                <a:latin typeface="微软雅黑" charset="-122"/>
                <a:ea typeface="微软雅黑" charset="-122"/>
              </a:rPr>
              <a:t>新譯本</a:t>
            </a:r>
            <a:r>
              <a:rPr lang="en-US" altLang="zh-CN" sz="4000" b="1" dirty="0">
                <a:latin typeface="微软雅黑" charset="-122"/>
                <a:ea typeface="微软雅黑" charset="-122"/>
              </a:rPr>
              <a:t>)</a:t>
            </a:r>
            <a:endParaRPr lang="zh-CN" altLang="en-US" sz="4000" b="1" dirty="0">
              <a:latin typeface="微软雅黑" charset="-122"/>
              <a:ea typeface="微软雅黑"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488" y="274638"/>
            <a:ext cx="10857112" cy="1143000"/>
          </a:xfrm>
        </p:spPr>
        <p:txBody>
          <a:bodyPr>
            <a:normAutofit/>
          </a:bodyPr>
          <a:lstStyle/>
          <a:p>
            <a:r>
              <a:rPr lang="zh-CN" altLang="en-US" sz="4800" b="1" dirty="0">
                <a:solidFill>
                  <a:srgbClr val="FFFF00"/>
                </a:solidFill>
                <a:latin typeface="微软雅黑" charset="-122"/>
                <a:ea typeface="微软雅黑" charset="-122"/>
                <a:cs typeface="微软雅黑" charset="-122"/>
              </a:rPr>
              <a:t>一件惡劣的事情</a:t>
            </a:r>
            <a:r>
              <a:rPr lang="en-US" altLang="zh-CN" sz="4800" b="1" dirty="0">
                <a:solidFill>
                  <a:srgbClr val="FFFF00"/>
                </a:solidFill>
                <a:latin typeface="微软雅黑" charset="-122"/>
                <a:ea typeface="微软雅黑" charset="-122"/>
                <a:cs typeface="微软雅黑" charset="-122"/>
              </a:rPr>
              <a:t>……</a:t>
            </a:r>
            <a:endParaRPr lang="zh-CN" altLang="en-US" sz="4800" b="1" dirty="0">
              <a:solidFill>
                <a:srgbClr val="FFFF00"/>
              </a:solidFill>
              <a:latin typeface="微软雅黑" charset="-122"/>
              <a:ea typeface="微软雅黑" charset="-122"/>
              <a:cs typeface="微软雅黑" charset="-122"/>
            </a:endParaRPr>
          </a:p>
        </p:txBody>
      </p:sp>
      <p:sp>
        <p:nvSpPr>
          <p:cNvPr id="3" name="内容占位符 2"/>
          <p:cNvSpPr>
            <a:spLocks noGrp="1"/>
          </p:cNvSpPr>
          <p:nvPr>
            <p:ph idx="1"/>
          </p:nvPr>
        </p:nvSpPr>
        <p:spPr>
          <a:xfrm>
            <a:off x="29238" y="1700808"/>
            <a:ext cx="8154994" cy="4968552"/>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lnSpc>
                <a:spcPct val="150000"/>
              </a:lnSpc>
              <a:buNone/>
            </a:pPr>
            <a:r>
              <a:rPr lang="zh-CN" altLang="zh-CN" sz="3600" b="1" dirty="0">
                <a:solidFill>
                  <a:schemeClr val="tx1"/>
                </a:solidFill>
                <a:latin typeface="微软雅黑" charset="-122"/>
                <a:ea typeface="微软雅黑" charset="-122"/>
              </a:rPr>
              <a:t>以法蓮</a:t>
            </a:r>
            <a:r>
              <a:rPr lang="zh-CN" altLang="en-US" sz="3600" b="1" dirty="0">
                <a:solidFill>
                  <a:schemeClr val="tx1"/>
                </a:solidFill>
                <a:latin typeface="微软雅黑" charset="-122"/>
                <a:ea typeface="微软雅黑" charset="-122"/>
              </a:rPr>
              <a:t>的</a:t>
            </a:r>
            <a:r>
              <a:rPr lang="zh-CN" altLang="zh-CN" sz="3600" b="1" dirty="0">
                <a:solidFill>
                  <a:schemeClr val="tx1"/>
                </a:solidFill>
                <a:latin typeface="微软雅黑" charset="-122"/>
                <a:ea typeface="微软雅黑" charset="-122"/>
              </a:rPr>
              <a:t>米迦偷</a:t>
            </a:r>
            <a:r>
              <a:rPr lang="zh-CN" altLang="en-US" sz="3600" b="1" dirty="0">
                <a:solidFill>
                  <a:schemeClr val="tx1"/>
                </a:solidFill>
                <a:latin typeface="微软雅黑" charset="-122"/>
                <a:ea typeface="微软雅黑" charset="-122"/>
              </a:rPr>
              <a:t>竊</a:t>
            </a:r>
            <a:r>
              <a:rPr lang="zh-CN" altLang="zh-CN" sz="3600" b="1" dirty="0">
                <a:solidFill>
                  <a:schemeClr val="tx1"/>
                </a:solidFill>
                <a:latin typeface="微软雅黑" charset="-122"/>
                <a:ea typeface="微软雅黑" charset="-122"/>
              </a:rPr>
              <a:t>他</a:t>
            </a:r>
            <a:r>
              <a:rPr lang="zh-CN" altLang="en-US" sz="3600" b="1" dirty="0">
                <a:solidFill>
                  <a:schemeClr val="tx1"/>
                </a:solidFill>
                <a:latin typeface="微软雅黑" charset="-122"/>
                <a:ea typeface="微软雅黑" charset="-122"/>
              </a:rPr>
              <a:t>母親</a:t>
            </a:r>
            <a:r>
              <a:rPr lang="en-US" altLang="zh-CN" sz="3600" b="1" dirty="0">
                <a:solidFill>
                  <a:schemeClr val="tx1"/>
                </a:solidFill>
                <a:latin typeface="微软雅黑" charset="-122"/>
                <a:ea typeface="微软雅黑" charset="-122"/>
              </a:rPr>
              <a:t>1100</a:t>
            </a:r>
            <a:r>
              <a:rPr lang="zh-CN" altLang="zh-CN" sz="3600" b="1" dirty="0">
                <a:solidFill>
                  <a:schemeClr val="tx1"/>
                </a:solidFill>
                <a:latin typeface="微软雅黑" charset="-122"/>
                <a:ea typeface="微软雅黑" charset="-122"/>
              </a:rPr>
              <a:t>舍客勒銀子。</a:t>
            </a:r>
            <a:endParaRPr lang="en-US" altLang="zh-CN" sz="3600" b="1" dirty="0">
              <a:solidFill>
                <a:schemeClr val="tx1"/>
              </a:solidFill>
              <a:latin typeface="微软雅黑" charset="-122"/>
              <a:ea typeface="微软雅黑" charset="-122"/>
            </a:endParaRPr>
          </a:p>
          <a:p>
            <a:pPr>
              <a:lnSpc>
                <a:spcPct val="150000"/>
              </a:lnSpc>
            </a:pPr>
            <a:r>
              <a:rPr lang="zh-CN" altLang="zh-CN" sz="3600" b="1" dirty="0">
                <a:solidFill>
                  <a:schemeClr val="tx1"/>
                </a:solidFill>
                <a:latin typeface="微软雅黑" charset="-122"/>
                <a:ea typeface="微软雅黑" charset="-122"/>
              </a:rPr>
              <a:t>首先</a:t>
            </a:r>
            <a:r>
              <a:rPr lang="zh-CN" altLang="en-US" sz="3600" b="1" dirty="0">
                <a:solidFill>
                  <a:schemeClr val="tx1"/>
                </a:solidFill>
                <a:latin typeface="微软雅黑" charset="-122"/>
                <a:ea typeface="微软雅黑" charset="-122"/>
              </a:rPr>
              <a:t>，</a:t>
            </a:r>
            <a:r>
              <a:rPr lang="zh-CN" altLang="zh-CN" sz="3600" b="1" dirty="0">
                <a:solidFill>
                  <a:schemeClr val="tx1"/>
                </a:solidFill>
                <a:latin typeface="微软雅黑" charset="-122"/>
                <a:ea typeface="微软雅黑" charset="-122"/>
              </a:rPr>
              <a:t>這</a:t>
            </a:r>
            <a:r>
              <a:rPr lang="zh-CN" altLang="en-US" sz="3600" b="1" dirty="0">
                <a:solidFill>
                  <a:schemeClr val="tx1"/>
                </a:solidFill>
                <a:latin typeface="微软雅黑" charset="-122"/>
                <a:ea typeface="微软雅黑" charset="-122"/>
              </a:rPr>
              <a:t>筆</a:t>
            </a:r>
            <a:r>
              <a:rPr lang="zh-CN" altLang="zh-CN" sz="3600" b="1" dirty="0">
                <a:solidFill>
                  <a:schemeClr val="tx1"/>
                </a:solidFill>
                <a:latin typeface="微软雅黑" charset="-122"/>
                <a:ea typeface="微软雅黑" charset="-122"/>
              </a:rPr>
              <a:t>錢不是一個小數目（</a:t>
            </a:r>
            <a:r>
              <a:rPr lang="zh-CN" altLang="en-US" sz="2800" b="1" dirty="0">
                <a:solidFill>
                  <a:schemeClr val="tx1"/>
                </a:solidFill>
                <a:latin typeface="KaiTi" panose="02010609060101010101" pitchFamily="49" charset="-122"/>
                <a:ea typeface="KaiTi" panose="02010609060101010101" pitchFamily="49" charset="-122"/>
              </a:rPr>
              <a:t>約為</a:t>
            </a:r>
            <a:r>
              <a:rPr lang="en-US" altLang="zh-CN" sz="2800" b="1" dirty="0">
                <a:solidFill>
                  <a:schemeClr val="tx1"/>
                </a:solidFill>
                <a:latin typeface="KaiTi" panose="02010609060101010101" pitchFamily="49" charset="-122"/>
                <a:ea typeface="KaiTi" panose="02010609060101010101" pitchFamily="49" charset="-122"/>
              </a:rPr>
              <a:t>12</a:t>
            </a:r>
            <a:r>
              <a:rPr lang="zh-CN" altLang="en-US" sz="2800" b="1" dirty="0">
                <a:solidFill>
                  <a:schemeClr val="tx1"/>
                </a:solidFill>
                <a:latin typeface="KaiTi" panose="02010609060101010101" pitchFamily="49" charset="-122"/>
                <a:ea typeface="KaiTi" panose="02010609060101010101" pitchFamily="49" charset="-122"/>
              </a:rPr>
              <a:t>公斤，是</a:t>
            </a:r>
            <a:r>
              <a:rPr lang="zh-CN" altLang="zh-CN" sz="2800" b="1" dirty="0">
                <a:solidFill>
                  <a:schemeClr val="tx1"/>
                </a:solidFill>
                <a:latin typeface="KaiTi" panose="02010609060101010101" pitchFamily="49" charset="-122"/>
                <a:ea typeface="KaiTi" panose="02010609060101010101" pitchFamily="49" charset="-122"/>
              </a:rPr>
              <a:t>一個工人</a:t>
            </a:r>
            <a:r>
              <a:rPr lang="en-US" altLang="zh-CN" sz="2800" b="1" dirty="0">
                <a:solidFill>
                  <a:schemeClr val="tx1"/>
                </a:solidFill>
                <a:latin typeface="KaiTi" panose="02010609060101010101" pitchFamily="49" charset="-122"/>
                <a:ea typeface="KaiTi" panose="02010609060101010101" pitchFamily="49" charset="-122"/>
              </a:rPr>
              <a:t>100</a:t>
            </a:r>
            <a:r>
              <a:rPr lang="zh-CN" altLang="zh-CN" sz="2800" b="1" dirty="0">
                <a:solidFill>
                  <a:schemeClr val="tx1"/>
                </a:solidFill>
                <a:latin typeface="KaiTi" panose="02010609060101010101" pitchFamily="49" charset="-122"/>
                <a:ea typeface="KaiTi" panose="02010609060101010101" pitchFamily="49" charset="-122"/>
              </a:rPr>
              <a:t>年的工資</a:t>
            </a:r>
            <a:r>
              <a:rPr lang="zh-CN" altLang="en-US" sz="2800" b="1" dirty="0">
                <a:solidFill>
                  <a:schemeClr val="tx1"/>
                </a:solidFill>
                <a:latin typeface="KaiTi" panose="02010609060101010101" pitchFamily="49" charset="-122"/>
                <a:ea typeface="KaiTi" panose="02010609060101010101" pitchFamily="49" charset="-122"/>
              </a:rPr>
              <a:t>，</a:t>
            </a:r>
            <a:r>
              <a:rPr lang="en-US" altLang="zh-CN" sz="2800" b="1" dirty="0">
                <a:solidFill>
                  <a:schemeClr val="tx1"/>
                </a:solidFill>
                <a:latin typeface="KaiTi" panose="02010609060101010101" pitchFamily="49" charset="-122"/>
                <a:ea typeface="KaiTi" panose="02010609060101010101" pitchFamily="49" charset="-122"/>
              </a:rPr>
              <a:t>17</a:t>
            </a:r>
            <a:r>
              <a:rPr lang="zh-CN" altLang="en-US" sz="2800" b="1" dirty="0">
                <a:solidFill>
                  <a:schemeClr val="tx1"/>
                </a:solidFill>
                <a:latin typeface="KaiTi" panose="02010609060101010101" pitchFamily="49" charset="-122"/>
                <a:ea typeface="KaiTi" panose="02010609060101010101" pitchFamily="49" charset="-122"/>
              </a:rPr>
              <a:t>：</a:t>
            </a:r>
            <a:r>
              <a:rPr lang="en-US" altLang="zh-CN" sz="2800" b="1" dirty="0">
                <a:solidFill>
                  <a:schemeClr val="tx1"/>
                </a:solidFill>
                <a:latin typeface="KaiTi" panose="02010609060101010101" pitchFamily="49" charset="-122"/>
                <a:ea typeface="KaiTi" panose="02010609060101010101" pitchFamily="49" charset="-122"/>
              </a:rPr>
              <a:t>10</a:t>
            </a:r>
            <a:r>
              <a:rPr lang="zh-CN" altLang="en-US" sz="2800" b="1" dirty="0">
                <a:solidFill>
                  <a:schemeClr val="tx1"/>
                </a:solidFill>
                <a:latin typeface="KaiTi" panose="02010609060101010101" pitchFamily="49" charset="-122"/>
                <a:ea typeface="KaiTi" panose="02010609060101010101" pitchFamily="49" charset="-122"/>
              </a:rPr>
              <a:t>節</a:t>
            </a:r>
            <a:r>
              <a:rPr lang="zh-CN" altLang="zh-CN" sz="3600" b="1" dirty="0">
                <a:solidFill>
                  <a:schemeClr val="tx1"/>
                </a:solidFill>
                <a:latin typeface="微软雅黑" charset="-122"/>
                <a:ea typeface="微软雅黑" charset="-122"/>
              </a:rPr>
              <a:t>）</a:t>
            </a:r>
            <a:r>
              <a:rPr lang="zh-CN" altLang="en-US" sz="3600" b="1" dirty="0">
                <a:solidFill>
                  <a:schemeClr val="tx1"/>
                </a:solidFill>
                <a:latin typeface="微软雅黑" charset="-122"/>
                <a:ea typeface="微软雅黑" charset="-122"/>
              </a:rPr>
              <a:t>；</a:t>
            </a:r>
            <a:endParaRPr lang="en-US" altLang="zh-CN" sz="3600" b="1" dirty="0">
              <a:solidFill>
                <a:schemeClr val="tx1"/>
              </a:solidFill>
              <a:latin typeface="微软雅黑" charset="-122"/>
              <a:ea typeface="微软雅黑" charset="-122"/>
            </a:endParaRPr>
          </a:p>
          <a:p>
            <a:pPr>
              <a:lnSpc>
                <a:spcPct val="150000"/>
              </a:lnSpc>
            </a:pPr>
            <a:r>
              <a:rPr lang="zh-CN" altLang="zh-CN" sz="3600" b="1" dirty="0">
                <a:solidFill>
                  <a:schemeClr val="tx1"/>
                </a:solidFill>
                <a:latin typeface="微软雅黑" charset="-122"/>
                <a:ea typeface="微软雅黑" charset="-122"/>
              </a:rPr>
              <a:t>其次</a:t>
            </a:r>
            <a:r>
              <a:rPr lang="zh-CN" altLang="en-US" sz="3600" b="1" dirty="0">
                <a:solidFill>
                  <a:schemeClr val="tx1"/>
                </a:solidFill>
                <a:latin typeface="微软雅黑" charset="-122"/>
                <a:ea typeface="微软雅黑" charset="-122"/>
              </a:rPr>
              <a:t>，</a:t>
            </a:r>
            <a:r>
              <a:rPr lang="zh-CN" altLang="zh-CN" sz="3600" b="1" dirty="0">
                <a:solidFill>
                  <a:schemeClr val="tx1"/>
                </a:solidFill>
                <a:latin typeface="微软雅黑" charset="-122"/>
                <a:ea typeface="微软雅黑" charset="-122"/>
              </a:rPr>
              <a:t>這是大逆不道</a:t>
            </a:r>
            <a:r>
              <a:rPr lang="zh-CN" altLang="en-US" sz="3600" b="1" dirty="0">
                <a:solidFill>
                  <a:schemeClr val="tx1"/>
                </a:solidFill>
                <a:latin typeface="微软雅黑" charset="-122"/>
                <a:ea typeface="微软雅黑" charset="-122"/>
              </a:rPr>
              <a:t>。</a:t>
            </a:r>
            <a:endParaRPr lang="en-US" altLang="zh-CN" sz="3600" b="1" dirty="0">
              <a:solidFill>
                <a:schemeClr val="tx1"/>
              </a:solidFill>
              <a:latin typeface="微软雅黑" charset="-122"/>
              <a:ea typeface="微软雅黑" charset="-122"/>
            </a:endParaRPr>
          </a:p>
        </p:txBody>
      </p:sp>
      <p:pic>
        <p:nvPicPr>
          <p:cNvPr id="1028" name="Picture 4" descr="都說「碎碎平安」，那麼，碎銀子是怎麼來的？ - 每日頭條">
            <a:extLst>
              <a:ext uri="{FF2B5EF4-FFF2-40B4-BE49-F238E27FC236}">
                <a16:creationId xmlns:a16="http://schemas.microsoft.com/office/drawing/2014/main" id="{BD931F2E-C4E2-536F-875A-04122EF2A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726" y="4509120"/>
            <a:ext cx="4156274"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手拿錢的囊富礦人伸展 向量, 富矿, 人, 拉緊向量圖案素材免費下載，PNG，EPS和AI素材下載 - Pngtree">
            <a:extLst>
              <a:ext uri="{FF2B5EF4-FFF2-40B4-BE49-F238E27FC236}">
                <a16:creationId xmlns:a16="http://schemas.microsoft.com/office/drawing/2014/main" id="{99EC4D65-D0F4-9CB2-F40B-4E3E1694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757" y="377114"/>
            <a:ext cx="3672005" cy="276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8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677899-5AA0-AB74-6A9B-2432849E3FBE}"/>
              </a:ext>
            </a:extLst>
          </p:cNvPr>
          <p:cNvSpPr>
            <a:spLocks noGrp="1"/>
          </p:cNvSpPr>
          <p:nvPr>
            <p:ph type="title"/>
          </p:nvPr>
        </p:nvSpPr>
        <p:spPr>
          <a:xfrm>
            <a:off x="191344" y="160336"/>
            <a:ext cx="10368000" cy="1143000"/>
          </a:xfrm>
        </p:spPr>
        <p:txBody>
          <a:bodyPr>
            <a:normAutofit/>
          </a:bodyPr>
          <a:lstStyle/>
          <a:p>
            <a:r>
              <a:rPr lang="zh-CN" altLang="en-US" sz="5400" b="1" dirty="0">
                <a:solidFill>
                  <a:srgbClr val="FFFF00"/>
                </a:solidFill>
                <a:latin typeface="Microsoft YaHei" panose="020B0503020204020204" pitchFamily="34" charset="-122"/>
                <a:ea typeface="Microsoft YaHei" panose="020B0503020204020204" pitchFamily="34" charset="-122"/>
              </a:rPr>
              <a:t>一個糟糕的反應</a:t>
            </a:r>
          </a:p>
        </p:txBody>
      </p:sp>
      <p:sp>
        <p:nvSpPr>
          <p:cNvPr id="3" name="内容占位符 2"/>
          <p:cNvSpPr>
            <a:spLocks noGrp="1"/>
          </p:cNvSpPr>
          <p:nvPr>
            <p:ph idx="1"/>
          </p:nvPr>
        </p:nvSpPr>
        <p:spPr/>
        <p:txBody>
          <a:bodyPr>
            <a:normAutofit/>
          </a:bodyPr>
          <a:lstStyle/>
          <a:p>
            <a:pPr marL="0" indent="0">
              <a:lnSpc>
                <a:spcPct val="170000"/>
              </a:lnSpc>
              <a:buNone/>
            </a:pPr>
            <a:endParaRPr lang="en-US" altLang="zh-CN" sz="1400" dirty="0"/>
          </a:p>
          <a:p>
            <a:pPr marL="0" indent="0">
              <a:lnSpc>
                <a:spcPct val="170000"/>
              </a:lnSpc>
              <a:buNone/>
            </a:pPr>
            <a:endParaRPr lang="en-US" altLang="zh-CN" sz="1400" dirty="0"/>
          </a:p>
          <a:p>
            <a:pPr marL="0" indent="0">
              <a:lnSpc>
                <a:spcPct val="170000"/>
              </a:lnSpc>
              <a:buNone/>
            </a:pPr>
            <a:endParaRPr lang="en-US" altLang="zh-CN" sz="1400" dirty="0"/>
          </a:p>
        </p:txBody>
      </p:sp>
      <p:sp>
        <p:nvSpPr>
          <p:cNvPr id="4" name="圆角矩形 3"/>
          <p:cNvSpPr/>
          <p:nvPr/>
        </p:nvSpPr>
        <p:spPr>
          <a:xfrm>
            <a:off x="155340" y="1556792"/>
            <a:ext cx="11881320" cy="208823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nSpc>
                <a:spcPct val="150000"/>
              </a:lnSpc>
            </a:pPr>
            <a:r>
              <a:rPr lang="zh-CN" altLang="en-US" sz="3600" b="1" dirty="0">
                <a:solidFill>
                  <a:schemeClr val="tx1"/>
                </a:solidFill>
                <a:latin typeface="微软雅黑" charset="-122"/>
                <a:ea typeface="微软雅黑" charset="-122"/>
              </a:rPr>
              <a:t>「</a:t>
            </a:r>
            <a:r>
              <a:rPr lang="zh-CN" altLang="zh-CN" sz="3600" b="1" dirty="0">
                <a:solidFill>
                  <a:schemeClr val="tx1"/>
                </a:solidFill>
                <a:latin typeface="微软雅黑" charset="-122"/>
                <a:ea typeface="微软雅黑" charset="-122"/>
              </a:rPr>
              <a:t>咒詛</a:t>
            </a:r>
            <a:r>
              <a:rPr lang="zh-CN" altLang="en-US" sz="3600" b="1" dirty="0">
                <a:solidFill>
                  <a:schemeClr val="tx1"/>
                </a:solidFill>
                <a:latin typeface="微软雅黑" charset="-122"/>
                <a:ea typeface="微软雅黑" charset="-122"/>
              </a:rPr>
              <a:t> </a:t>
            </a:r>
            <a:r>
              <a:rPr lang="en-US" altLang="zh-CN" sz="3600" b="1" dirty="0" err="1">
                <a:solidFill>
                  <a:schemeClr val="tx1"/>
                </a:solidFill>
                <a:latin typeface="Times New Roman" panose="02020603050405020304" pitchFamily="18" charset="0"/>
                <a:ea typeface="微软雅黑" charset="-122"/>
                <a:cs typeface="Times New Roman" panose="02020603050405020304" pitchFamily="18" charset="0"/>
              </a:rPr>
              <a:t>alah</a:t>
            </a:r>
            <a:r>
              <a:rPr lang="zh-CN" altLang="en-US" sz="3600" b="1" dirty="0">
                <a:solidFill>
                  <a:schemeClr val="tx1"/>
                </a:solidFill>
                <a:latin typeface="微软雅黑" charset="-122"/>
                <a:ea typeface="微软雅黑" charset="-122"/>
              </a:rPr>
              <a:t>」</a:t>
            </a:r>
            <a:r>
              <a:rPr lang="zh-CN" altLang="zh-CN" sz="3600" b="1" dirty="0">
                <a:solidFill>
                  <a:schemeClr val="tx1"/>
                </a:solidFill>
                <a:latin typeface="微软雅黑" charset="-122"/>
                <a:ea typeface="微软雅黑" charset="-122"/>
              </a:rPr>
              <a:t>這個字在舊約是</a:t>
            </a:r>
            <a:r>
              <a:rPr lang="zh-CN" altLang="en-US" sz="3600" b="1" dirty="0">
                <a:solidFill>
                  <a:schemeClr val="tx1"/>
                </a:solidFill>
                <a:latin typeface="微软雅黑" charset="-122"/>
                <a:ea typeface="微软雅黑" charset="-122"/>
              </a:rPr>
              <a:t>首次</a:t>
            </a:r>
            <a:r>
              <a:rPr lang="zh-CN" altLang="zh-CN" sz="3600" b="1" dirty="0">
                <a:solidFill>
                  <a:schemeClr val="tx1"/>
                </a:solidFill>
                <a:latin typeface="微软雅黑" charset="-122"/>
                <a:ea typeface="微软雅黑" charset="-122"/>
              </a:rPr>
              <a:t>出現（舊約共使用</a:t>
            </a:r>
            <a:r>
              <a:rPr lang="en-US" altLang="zh-CN" sz="3600" b="1" dirty="0">
                <a:solidFill>
                  <a:schemeClr val="tx1"/>
                </a:solidFill>
                <a:latin typeface="微软雅黑" charset="-122"/>
                <a:ea typeface="微软雅黑" charset="-122"/>
              </a:rPr>
              <a:t>6</a:t>
            </a:r>
            <a:r>
              <a:rPr lang="zh-CN" altLang="zh-CN" sz="3600" b="1" dirty="0">
                <a:solidFill>
                  <a:schemeClr val="tx1"/>
                </a:solidFill>
                <a:latin typeface="微软雅黑" charset="-122"/>
                <a:ea typeface="微软雅黑" charset="-122"/>
              </a:rPr>
              <a:t>次</a:t>
            </a:r>
            <a:r>
              <a:rPr lang="en-US" altLang="zh-CN" sz="3600" b="1" dirty="0">
                <a:solidFill>
                  <a:schemeClr val="tx1"/>
                </a:solidFill>
                <a:latin typeface="微软雅黑" charset="-122"/>
                <a:ea typeface="微软雅黑" charset="-122"/>
              </a:rPr>
              <a:t>,5</a:t>
            </a:r>
            <a:r>
              <a:rPr lang="zh-CN" altLang="en-US" sz="3600" b="1" dirty="0">
                <a:solidFill>
                  <a:schemeClr val="tx1"/>
                </a:solidFill>
                <a:latin typeface="微软雅黑" charset="-122"/>
                <a:ea typeface="微软雅黑" charset="-122"/>
              </a:rPr>
              <a:t>次翻譯為「起誓」，尤其是指着神發毒誓</a:t>
            </a:r>
            <a:r>
              <a:rPr lang="zh-CN" altLang="zh-CN" sz="3600" b="1" dirty="0">
                <a:solidFill>
                  <a:schemeClr val="tx1"/>
                </a:solidFill>
                <a:latin typeface="微软雅黑" charset="-122"/>
                <a:ea typeface="微软雅黑" charset="-122"/>
              </a:rPr>
              <a:t>）</a:t>
            </a:r>
            <a:r>
              <a:rPr lang="zh-CN" altLang="en-US" sz="3600" b="1" dirty="0">
                <a:solidFill>
                  <a:schemeClr val="tx1"/>
                </a:solidFill>
                <a:latin typeface="微软雅黑" charset="-122"/>
                <a:ea typeface="微软雅黑" charset="-122"/>
              </a:rPr>
              <a:t>。母親真狠！</a:t>
            </a:r>
            <a:endParaRPr lang="en-US" altLang="zh-CN" sz="3600" b="1" dirty="0">
              <a:solidFill>
                <a:schemeClr val="tx1"/>
              </a:solidFill>
              <a:latin typeface="微软雅黑" charset="-122"/>
              <a:ea typeface="微软雅黑" charset="-122"/>
            </a:endParaRPr>
          </a:p>
        </p:txBody>
      </p:sp>
      <p:sp>
        <p:nvSpPr>
          <p:cNvPr id="5" name="圆角矩形 4"/>
          <p:cNvSpPr/>
          <p:nvPr/>
        </p:nvSpPr>
        <p:spPr>
          <a:xfrm>
            <a:off x="0" y="3645024"/>
            <a:ext cx="12192000" cy="321297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nSpc>
                <a:spcPct val="150000"/>
              </a:lnSpc>
            </a:pPr>
            <a:r>
              <a:rPr lang="zh-CN" altLang="en-US" sz="3600" b="1" dirty="0">
                <a:solidFill>
                  <a:schemeClr val="tx1"/>
                </a:solidFill>
                <a:latin typeface="微软雅黑" charset="-122"/>
                <a:ea typeface="微软雅黑" charset="-122"/>
              </a:rPr>
              <a:t>母親的反應：</a:t>
            </a:r>
            <a:endParaRPr lang="en-US" altLang="zh-CN" sz="3600" b="1" dirty="0">
              <a:solidFill>
                <a:schemeClr val="tx1"/>
              </a:solidFill>
              <a:latin typeface="微软雅黑" charset="-122"/>
              <a:ea typeface="微软雅黑" charset="-122"/>
            </a:endParaRPr>
          </a:p>
          <a:p>
            <a:pPr marL="457200" indent="-457200">
              <a:lnSpc>
                <a:spcPct val="150000"/>
              </a:lnSpc>
              <a:buFont typeface="Wingdings" panose="05000000000000000000" pitchFamily="2" charset="2"/>
              <a:buChar char="l"/>
            </a:pPr>
            <a:r>
              <a:rPr lang="zh-CN" altLang="zh-CN" sz="3600" b="1" dirty="0">
                <a:solidFill>
                  <a:schemeClr val="tx1"/>
                </a:solidFill>
                <a:latin typeface="微软雅黑" charset="-122"/>
                <a:ea typeface="微软雅黑" charset="-122"/>
              </a:rPr>
              <a:t>舊人的表現立刻展現出來</a:t>
            </a:r>
          </a:p>
          <a:p>
            <a:pPr marL="457200" indent="-457200">
              <a:lnSpc>
                <a:spcPct val="150000"/>
              </a:lnSpc>
              <a:buFont typeface="Wingdings" panose="05000000000000000000" pitchFamily="2" charset="2"/>
              <a:buChar char="l"/>
            </a:pPr>
            <a:r>
              <a:rPr lang="zh-CN" altLang="zh-CN" sz="3600" b="1" dirty="0">
                <a:solidFill>
                  <a:schemeClr val="tx1"/>
                </a:solidFill>
                <a:latin typeface="微软雅黑" charset="-122"/>
                <a:ea typeface="微软雅黑" charset="-122"/>
              </a:rPr>
              <a:t>不去禱告</a:t>
            </a:r>
            <a:r>
              <a:rPr lang="zh-CN" altLang="en-US" sz="3600" b="1" dirty="0">
                <a:solidFill>
                  <a:schemeClr val="tx1"/>
                </a:solidFill>
                <a:latin typeface="微软雅黑" charset="-122"/>
                <a:ea typeface="微软雅黑" charset="-122"/>
              </a:rPr>
              <a:t>也</a:t>
            </a:r>
            <a:r>
              <a:rPr lang="zh-CN" altLang="zh-CN" sz="3600" b="1" dirty="0">
                <a:solidFill>
                  <a:schemeClr val="tx1"/>
                </a:solidFill>
                <a:latin typeface="微软雅黑" charset="-122"/>
                <a:ea typeface="微软雅黑" charset="-122"/>
              </a:rPr>
              <a:t>不會交</a:t>
            </a:r>
            <a:r>
              <a:rPr lang="zh-CN" altLang="en-US" sz="3600" b="1" dirty="0">
                <a:solidFill>
                  <a:schemeClr val="tx1"/>
                </a:solidFill>
                <a:latin typeface="微软雅黑" charset="-122"/>
                <a:ea typeface="微软雅黑" charset="-122"/>
              </a:rPr>
              <a:t>托</a:t>
            </a:r>
            <a:r>
              <a:rPr lang="zh-CN" altLang="zh-CN" sz="3600" b="1" dirty="0">
                <a:solidFill>
                  <a:schemeClr val="tx1"/>
                </a:solidFill>
                <a:latin typeface="微软雅黑" charset="-122"/>
                <a:ea typeface="微软雅黑" charset="-122"/>
              </a:rPr>
              <a:t>神</a:t>
            </a:r>
          </a:p>
          <a:p>
            <a:pPr algn="ctr"/>
            <a:endParaRPr lang="zh-CN" altLang="en-US" dirty="0"/>
          </a:p>
        </p:txBody>
      </p:sp>
      <p:pic>
        <p:nvPicPr>
          <p:cNvPr id="5122" name="Picture 2" descr="跳脫你的思考慣性！ - 獵愛學分">
            <a:extLst>
              <a:ext uri="{FF2B5EF4-FFF2-40B4-BE49-F238E27FC236}">
                <a16:creationId xmlns:a16="http://schemas.microsoft.com/office/drawing/2014/main" id="{5E40A658-7CB8-9463-6141-53C70811E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538" y="3788860"/>
            <a:ext cx="2900040" cy="290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54124"/>
            <a:ext cx="8111360" cy="942628"/>
          </a:xfrm>
        </p:spPr>
        <p:txBody>
          <a:bodyPr>
            <a:noAutofit/>
          </a:bodyPr>
          <a:lstStyle/>
          <a:p>
            <a:r>
              <a:rPr lang="zh-CN" altLang="en-US" sz="5400" b="1" dirty="0">
                <a:solidFill>
                  <a:srgbClr val="FFFF00"/>
                </a:solidFill>
                <a:latin typeface="Microsoft YaHei" panose="020B0503020204020204" pitchFamily="34" charset="-122"/>
                <a:ea typeface="Microsoft YaHei" panose="020B0503020204020204" pitchFamily="34" charset="-122"/>
              </a:rPr>
              <a:t>一個不真的懊悔</a:t>
            </a:r>
          </a:p>
        </p:txBody>
      </p:sp>
      <p:sp>
        <p:nvSpPr>
          <p:cNvPr id="3" name="内容占位符 2"/>
          <p:cNvSpPr>
            <a:spLocks noGrp="1"/>
          </p:cNvSpPr>
          <p:nvPr>
            <p:ph idx="1"/>
          </p:nvPr>
        </p:nvSpPr>
        <p:spPr>
          <a:xfrm>
            <a:off x="0" y="1385392"/>
            <a:ext cx="7176120" cy="5472608"/>
          </a:xfrm>
        </p:spPr>
        <p:txBody>
          <a:bodyPr>
            <a:noAutofit/>
          </a:bodyPr>
          <a:lstStyle/>
          <a:p>
            <a:pPr marL="0" indent="0">
              <a:lnSpc>
                <a:spcPct val="150000"/>
              </a:lnSpc>
              <a:buNone/>
            </a:pPr>
            <a:r>
              <a:rPr lang="zh-CN" altLang="en-US" sz="3600" dirty="0">
                <a:latin typeface="微软雅黑" charset="-122"/>
                <a:ea typeface="微软雅黑" charset="-122"/>
              </a:rPr>
              <a:t>米迦承認錯誤並非因認識錯誤，而是怕他母親日日的咒詛</a:t>
            </a:r>
            <a:r>
              <a:rPr lang="en-US" altLang="zh-CN" sz="3600" dirty="0">
                <a:latin typeface="微软雅黑" charset="-122"/>
                <a:ea typeface="微软雅黑" charset="-122"/>
              </a:rPr>
              <a:t>/</a:t>
            </a:r>
            <a:r>
              <a:rPr lang="zh-CN" altLang="en-US" sz="3600" dirty="0">
                <a:latin typeface="微软雅黑" charset="-122"/>
                <a:ea typeface="微软雅黑" charset="-122"/>
              </a:rPr>
              <a:t>發毒誓。​咒詛起效，兒子認錯，是以暴制暴的副作用。</a:t>
            </a:r>
            <a:r>
              <a:rPr lang="zh-CN" altLang="en-US" sz="3600" dirty="0">
                <a:solidFill>
                  <a:srgbClr val="FFFF00"/>
                </a:solidFill>
                <a:highlight>
                  <a:srgbClr val="0000FF"/>
                </a:highlight>
                <a:latin typeface="微软雅黑" charset="-122"/>
                <a:ea typeface="微软雅黑" charset="-122"/>
              </a:rPr>
              <a:t>缺乏正確的教導，也缺乏正確的引導，自然也不是真正的悔改</a:t>
            </a:r>
            <a:r>
              <a:rPr lang="zh-CN" altLang="en-US" dirty="0">
                <a:solidFill>
                  <a:srgbClr val="FFFF00"/>
                </a:solidFill>
                <a:highlight>
                  <a:srgbClr val="0000FF"/>
                </a:highlight>
                <a:latin typeface="微软雅黑" charset="-122"/>
                <a:ea typeface="微软雅黑" charset="-122"/>
              </a:rPr>
              <a:t>。</a:t>
            </a:r>
            <a:endParaRPr lang="en-US" altLang="zh-CN" dirty="0">
              <a:solidFill>
                <a:srgbClr val="FFFF00"/>
              </a:solidFill>
              <a:highlight>
                <a:srgbClr val="0000FF"/>
              </a:highlight>
              <a:latin typeface="微软雅黑" charset="-122"/>
              <a:ea typeface="微软雅黑" charset="-122"/>
            </a:endParaRPr>
          </a:p>
        </p:txBody>
      </p:sp>
      <p:sp>
        <p:nvSpPr>
          <p:cNvPr id="4" name="圆角矩形 3"/>
          <p:cNvSpPr/>
          <p:nvPr/>
        </p:nvSpPr>
        <p:spPr>
          <a:xfrm>
            <a:off x="7032104" y="1052736"/>
            <a:ext cx="5159896" cy="54726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nSpc>
                <a:spcPct val="150000"/>
              </a:lnSpc>
            </a:pPr>
            <a:r>
              <a:rPr lang="en-US" altLang="zh-CN" sz="3600" b="1" dirty="0">
                <a:latin typeface="微软雅黑" charset="-122"/>
                <a:ea typeface="微软雅黑" charset="-122"/>
              </a:rPr>
              <a:t>2</a:t>
            </a:r>
            <a:r>
              <a:rPr lang="zh-CN" altLang="en-US" sz="3600" b="1" dirty="0">
                <a:latin typeface="微软雅黑" charset="-122"/>
                <a:ea typeface="微软雅黑" charset="-122"/>
              </a:rPr>
              <a:t>節</a:t>
            </a:r>
            <a:r>
              <a:rPr lang="zh-CN" altLang="en-US" sz="3200" b="1" dirty="0">
                <a:latin typeface="微软雅黑" charset="-122"/>
                <a:ea typeface="微软雅黑" charset="-122"/>
              </a:rPr>
              <a:t>，</a:t>
            </a:r>
            <a:r>
              <a:rPr lang="zh-CN" altLang="zh-CN" sz="3200" b="1" dirty="0">
                <a:latin typeface="微软雅黑" charset="-122"/>
                <a:ea typeface="微软雅黑" charset="-122"/>
              </a:rPr>
              <a:t>在呂振中譯本中寫道</a:t>
            </a:r>
            <a:r>
              <a:rPr lang="zh-CN" altLang="zh-CN" sz="3200" b="1" dirty="0">
                <a:solidFill>
                  <a:srgbClr val="FF0000"/>
                </a:solidFill>
                <a:highlight>
                  <a:srgbClr val="FFFF00"/>
                </a:highlight>
                <a:latin typeface="微软雅黑" charset="-122"/>
                <a:ea typeface="微软雅黑" charset="-122"/>
              </a:rPr>
              <a:t>“你咒詛了，並且咒詛的話說出來，給我聽見了”</a:t>
            </a:r>
            <a:r>
              <a:rPr lang="zh-CN" altLang="zh-CN" sz="3200" b="1" dirty="0">
                <a:latin typeface="微软雅黑" charset="-122"/>
                <a:ea typeface="微软雅黑" charset="-122"/>
              </a:rPr>
              <a:t>，這說明</a:t>
            </a:r>
            <a:r>
              <a:rPr lang="zh-CN" altLang="en-US" sz="3200" b="1" dirty="0">
                <a:latin typeface="微软雅黑" charset="-122"/>
                <a:ea typeface="微软雅黑" charset="-122"/>
              </a:rPr>
              <a:t>母親</a:t>
            </a:r>
            <a:r>
              <a:rPr lang="zh-CN" altLang="zh-CN" sz="3200" b="1" dirty="0">
                <a:latin typeface="微软雅黑" charset="-122"/>
                <a:ea typeface="微软雅黑" charset="-122"/>
              </a:rPr>
              <a:t>的咒詛</a:t>
            </a:r>
            <a:r>
              <a:rPr lang="zh-CN" altLang="en-US" sz="3200" b="1" dirty="0">
                <a:latin typeface="微软雅黑" charset="-122"/>
                <a:ea typeface="微软雅黑" charset="-122"/>
              </a:rPr>
              <a:t>不是心裏嘀咕，也不是一次性的，乃</a:t>
            </a:r>
            <a:r>
              <a:rPr lang="zh-CN" altLang="zh-CN" sz="3200" b="1" dirty="0">
                <a:latin typeface="微软雅黑" charset="-122"/>
                <a:ea typeface="微软雅黑" charset="-122"/>
              </a:rPr>
              <a:t>是大聲的</a:t>
            </a:r>
            <a:r>
              <a:rPr lang="zh-CN" altLang="en-US" sz="3200" b="1" dirty="0">
                <a:latin typeface="微软雅黑" charset="-122"/>
                <a:ea typeface="微软雅黑" charset="-122"/>
              </a:rPr>
              <a:t>、</a:t>
            </a:r>
            <a:r>
              <a:rPr lang="zh-CN" altLang="zh-CN" sz="3200" b="1" dirty="0">
                <a:latin typeface="微软雅黑" charset="-122"/>
                <a:ea typeface="微软雅黑" charset="-122"/>
              </a:rPr>
              <a:t>公開的</a:t>
            </a:r>
            <a:r>
              <a:rPr lang="zh-CN" altLang="en-US" sz="3200" b="1" dirty="0">
                <a:latin typeface="微软雅黑" charset="-122"/>
                <a:ea typeface="微软雅黑" charset="-122"/>
              </a:rPr>
              <a:t>、</a:t>
            </a:r>
            <a:r>
              <a:rPr lang="zh-CN" altLang="zh-CN" sz="3200" b="1" dirty="0">
                <a:latin typeface="微软雅黑" charset="-122"/>
                <a:ea typeface="微软雅黑" charset="-122"/>
              </a:rPr>
              <a:t>故意的和長久的。</a:t>
            </a:r>
            <a:endParaRPr lang="zh-CN" altLang="en-US" sz="3600" dirty="0">
              <a:latin typeface="微软雅黑" charset="-122"/>
              <a:ea typeface="微软雅黑"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凤舞九天">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凤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Phoenix</Template>
  <TotalTime>7424</TotalTime>
  <Words>11579</Words>
  <Application>Microsoft Macintosh PowerPoint</Application>
  <PresentationFormat>宽屏</PresentationFormat>
  <Paragraphs>431</Paragraphs>
  <Slides>45</Slides>
  <Notes>38</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45</vt:i4>
      </vt:variant>
    </vt:vector>
  </HeadingPairs>
  <TitlesOfParts>
    <vt:vector size="71" baseType="lpstr">
      <vt:lpstr>-apple-system</vt:lpstr>
      <vt:lpstr>SimHei</vt:lpstr>
      <vt:lpstr>STZhongsong</vt:lpstr>
      <vt:lpstr>KaiTi</vt:lpstr>
      <vt:lpstr>宋体</vt:lpstr>
      <vt:lpstr>Microsoft YaHei</vt:lpstr>
      <vt:lpstr>Microsoft YaHei</vt:lpstr>
      <vt:lpstr>apercu</vt:lpstr>
      <vt:lpstr>Droid Serif</vt:lpstr>
      <vt:lpstr>inherit</vt:lpstr>
      <vt:lpstr>Museo Sans 900</vt:lpstr>
      <vt:lpstr>PingFang SC</vt:lpstr>
      <vt:lpstr>PMingLiU</vt:lpstr>
      <vt:lpstr>Söhne</vt:lpstr>
      <vt:lpstr>Arial</vt:lpstr>
      <vt:lpstr>Arial</vt:lpstr>
      <vt:lpstr>Assistant</vt:lpstr>
      <vt:lpstr>Calibri</vt:lpstr>
      <vt:lpstr>Footlight MT Light</vt:lpstr>
      <vt:lpstr>Goudy Old Style</vt:lpstr>
      <vt:lpstr>Open Sans</vt:lpstr>
      <vt:lpstr>Source Sans Pro</vt:lpstr>
      <vt:lpstr>Times New Roman</vt:lpstr>
      <vt:lpstr>Wingdings</vt:lpstr>
      <vt:lpstr>Wingdings 2</vt:lpstr>
      <vt:lpstr>凤舞九天</vt:lpstr>
      <vt:lpstr>作有影響力的父母</vt:lpstr>
      <vt:lpstr>路考三次</vt:lpstr>
      <vt:lpstr>經文背景：</vt:lpstr>
      <vt:lpstr>作有影響力的父母</vt:lpstr>
      <vt:lpstr>一、加強正義的教導  1-2 節</vt:lpstr>
      <vt:lpstr>一、加強正義的教導  1-2 節</vt:lpstr>
      <vt:lpstr>一件惡劣的事情……</vt:lpstr>
      <vt:lpstr>一個糟糕的反應</vt:lpstr>
      <vt:lpstr>一個不真的懊悔</vt:lpstr>
      <vt:lpstr>一個嚴重的隱患</vt:lpstr>
      <vt:lpstr>PowerPoint 演示文稿</vt:lpstr>
      <vt:lpstr>颠倒黑白的逻辑&amp;非正义的三观</vt:lpstr>
      <vt:lpstr>PowerPoint 演示文稿</vt:lpstr>
      <vt:lpstr>PowerPoint 演示文稿</vt:lpstr>
      <vt:lpstr>PowerPoint 演示文稿</vt:lpstr>
      <vt:lpstr>自我反省：</vt:lpstr>
      <vt:lpstr>基督教大學校長的提醒</vt:lpstr>
      <vt:lpstr>美國名校校訓</vt:lpstr>
      <vt:lpstr>美國名校校訓中出現最多字統計：</vt:lpstr>
      <vt:lpstr>光、真理、神</vt:lpstr>
      <vt:lpstr>基督徒父母教導子女正义观的建議：</vt:lpstr>
      <vt:lpstr>基督徒父母教導子女正义观的建議：</vt:lpstr>
      <vt:lpstr>二、傳承纯真的信仰  3-6節</vt:lpstr>
      <vt:lpstr>經文分析：祖孫三代「齊」犯罪</vt:lpstr>
      <vt:lpstr>圣经中的家长典范——约伯</vt:lpstr>
      <vt:lpstr>圣经中的家长典范——约伯</vt:lpstr>
      <vt:lpstr>父母要作子女的信仰導師！</vt:lpstr>
      <vt:lpstr>口頭承認自己是「基督徒」的比例（美國）</vt:lpstr>
      <vt:lpstr>固定出席教會頻率的比例（美國）</vt:lpstr>
      <vt:lpstr>離開教會的五個主要理由</vt:lpstr>
      <vt:lpstr>有無必要以信仰教育子女的比例（美國）</vt:lpstr>
      <vt:lpstr>美國公立教育系統（1830年）</vt:lpstr>
      <vt:lpstr>「人本主義」： 一場無神的鬧劇， 新「巴別塔式」三觀</vt:lpstr>
      <vt:lpstr>PowerPoint 演示文稿</vt:lpstr>
      <vt:lpstr>查爾斯 波特：教育是人本主義的盟友</vt:lpstr>
      <vt:lpstr>塑造未来：灌输青年——希特勒</vt:lpstr>
      <vt:lpstr>覺醒：​ 靈界的敵人裹挾各領域搶奪下一代​</vt:lpstr>
      <vt:lpstr>培養子女敬畏神的心</vt:lpstr>
      <vt:lpstr>PowerPoint 演示文稿</vt:lpstr>
      <vt:lpstr>PowerPoint 演示文稿</vt:lpstr>
      <vt:lpstr>阿尔伯特·温希普： 《朱克斯-爱德华兹：教育与遗传研究》 Jukes-Edwards </vt:lpstr>
      <vt:lpstr>米迦母親負面的影響力</vt:lpstr>
      <vt:lpstr>耶穌說：「讓小孩子到我這裏來，不要禁止他們；因為在天國的，正是這樣的人。」(馬太福音 19:14 ) 「神愛世人，甚至將他的獨生子賜給他們，叫一切信他的，不致滅亡，反得永生。(約翰福音 3:16 )</vt:lpstr>
      <vt:lpstr>耶穌基督的呼籲和期待</vt:lpstr>
      <vt:lpstr>結語： 作有信仰影響力的父母</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成功的母亲</dc:title>
  <dc:subject/>
  <dc:creator>shengquan cheng</dc:creator>
  <cp:keywords/>
  <dc:description/>
  <cp:lastModifiedBy>Victor</cp:lastModifiedBy>
  <cp:revision>239</cp:revision>
  <dcterms:created xsi:type="dcterms:W3CDTF">2024-05-03T16:44:28Z</dcterms:created>
  <dcterms:modified xsi:type="dcterms:W3CDTF">2024-05-17T23:26:32Z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46266CE76EDE03616C1435667E0444F5_42</vt:lpwstr>
  </property>
  <property fmtid="{D5CDD505-2E9C-101B-9397-08002B2CF9AE}" pid="3" name="KSOProductBuildVer">
    <vt:lpwstr>2052-6.2.2.8394</vt:lpwstr>
  </property>
</Properties>
</file>