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16115" r:id="rId2"/>
    <p:sldId id="306" r:id="rId3"/>
    <p:sldId id="16116" r:id="rId4"/>
    <p:sldId id="16117" r:id="rId5"/>
    <p:sldId id="16118" r:id="rId6"/>
    <p:sldId id="16119" r:id="rId7"/>
    <p:sldId id="16120" r:id="rId8"/>
    <p:sldId id="16121" r:id="rId9"/>
    <p:sldId id="16122" r:id="rId10"/>
    <p:sldId id="16123" r:id="rId11"/>
    <p:sldId id="16124" r:id="rId12"/>
    <p:sldId id="16125" r:id="rId13"/>
    <p:sldId id="16126" r:id="rId14"/>
    <p:sldId id="16127" r:id="rId15"/>
    <p:sldId id="16128" r:id="rId16"/>
    <p:sldId id="16129" r:id="rId17"/>
    <p:sldId id="305" r:id="rId18"/>
    <p:sldId id="16130" r:id="rId19"/>
    <p:sldId id="16131" r:id="rId20"/>
    <p:sldId id="16132" r:id="rId21"/>
    <p:sldId id="16133" r:id="rId22"/>
    <p:sldId id="16134" r:id="rId23"/>
    <p:sldId id="16135" r:id="rId24"/>
    <p:sldId id="16136" r:id="rId25"/>
    <p:sldId id="16137" r:id="rId26"/>
    <p:sldId id="16138" r:id="rId27"/>
    <p:sldId id="16139" r:id="rId28"/>
    <p:sldId id="16140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52558"/>
  </p:normalViewPr>
  <p:slideViewPr>
    <p:cSldViewPr snapToGrid="0">
      <p:cViewPr varScale="1">
        <p:scale>
          <a:sx n="50" d="100"/>
          <a:sy n="50" d="100"/>
        </p:scale>
        <p:origin x="2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63BA0-444A-CD41-BC3D-2571F99C7B7D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3BDE420-68C1-644D-9CC8-31EBA4630A84}">
      <dgm:prSet phldrT="[文本]"/>
      <dgm:spPr/>
      <dgm:t>
        <a:bodyPr/>
        <a:lstStyle/>
        <a:p>
          <a:pPr rtl="0"/>
          <a:r>
            <a:rPr lang="zh-CN" altLang="en-US" b="1" dirty="0">
              <a:latin typeface="+mj-ea"/>
              <a:ea typeface="+mj-ea"/>
            </a:rPr>
            <a:t>信心</a:t>
          </a:r>
        </a:p>
      </dgm:t>
    </dgm:pt>
    <dgm:pt modelId="{4B683E42-D299-F648-9317-4204CC6C9A72}" type="parTrans" cxnId="{0A5850CF-9D8F-694C-B544-F5D1D197B75A}">
      <dgm:prSet/>
      <dgm:spPr/>
      <dgm:t>
        <a:bodyPr/>
        <a:lstStyle/>
        <a:p>
          <a:endParaRPr lang="zh-CN" altLang="en-US"/>
        </a:p>
      </dgm:t>
    </dgm:pt>
    <dgm:pt modelId="{D1696242-4C8F-1A46-B9AF-0DE9D447E96B}" type="sibTrans" cxnId="{0A5850CF-9D8F-694C-B544-F5D1D197B75A}">
      <dgm:prSet/>
      <dgm:spPr/>
      <dgm:t>
        <a:bodyPr/>
        <a:lstStyle/>
        <a:p>
          <a:endParaRPr lang="zh-CN" altLang="en-US"/>
        </a:p>
      </dgm:t>
    </dgm:pt>
    <dgm:pt modelId="{685EBA92-65F7-FD45-919D-949AA60C67E0}">
      <dgm:prSet phldrT="[文本]"/>
      <dgm:spPr/>
      <dgm:t>
        <a:bodyPr/>
        <a:lstStyle/>
        <a:p>
          <a:pPr rtl="0"/>
          <a:r>
            <a:rPr lang="zh-CN" altLang="en-US" b="1" dirty="0">
              <a:latin typeface="+mj-ea"/>
              <a:ea typeface="+mj-ea"/>
            </a:rPr>
            <a:t>德行</a:t>
          </a:r>
        </a:p>
      </dgm:t>
    </dgm:pt>
    <dgm:pt modelId="{1D52AE87-0B33-E149-ACF3-27110322B093}" type="parTrans" cxnId="{7F88007D-0EF3-414B-AF67-7CECE5F183EF}">
      <dgm:prSet/>
      <dgm:spPr/>
      <dgm:t>
        <a:bodyPr/>
        <a:lstStyle/>
        <a:p>
          <a:endParaRPr lang="zh-CN" altLang="en-US"/>
        </a:p>
      </dgm:t>
    </dgm:pt>
    <dgm:pt modelId="{D8EC9567-F2E0-564A-BBAC-C8E72A4FF32E}" type="sibTrans" cxnId="{7F88007D-0EF3-414B-AF67-7CECE5F183EF}">
      <dgm:prSet/>
      <dgm:spPr/>
      <dgm:t>
        <a:bodyPr/>
        <a:lstStyle/>
        <a:p>
          <a:endParaRPr lang="zh-CN" altLang="en-US"/>
        </a:p>
      </dgm:t>
    </dgm:pt>
    <dgm:pt modelId="{FE5C15FF-64E4-8746-9370-5A836E288EF7}">
      <dgm:prSet phldrT="[文本]"/>
      <dgm:spPr/>
      <dgm:t>
        <a:bodyPr/>
        <a:lstStyle/>
        <a:p>
          <a:pPr rtl="0"/>
          <a:r>
            <a:rPr lang="zh-CN" altLang="en-US" b="1" dirty="0">
              <a:latin typeface="+mj-ea"/>
              <a:ea typeface="+mj-ea"/>
            </a:rPr>
            <a:t>知識</a:t>
          </a:r>
        </a:p>
      </dgm:t>
    </dgm:pt>
    <dgm:pt modelId="{2DA59FC3-A8DA-8742-8AC2-4595A46A43EB}" type="parTrans" cxnId="{E1D9DC22-49EA-224A-AF1D-83DC290B1CA0}">
      <dgm:prSet/>
      <dgm:spPr/>
      <dgm:t>
        <a:bodyPr/>
        <a:lstStyle/>
        <a:p>
          <a:endParaRPr lang="zh-CN" altLang="en-US"/>
        </a:p>
      </dgm:t>
    </dgm:pt>
    <dgm:pt modelId="{ED9B6AC4-1D7E-CF4A-BD1A-01E8B83AA65E}" type="sibTrans" cxnId="{E1D9DC22-49EA-224A-AF1D-83DC290B1CA0}">
      <dgm:prSet/>
      <dgm:spPr/>
      <dgm:t>
        <a:bodyPr/>
        <a:lstStyle/>
        <a:p>
          <a:endParaRPr lang="zh-CN" altLang="en-US"/>
        </a:p>
      </dgm:t>
    </dgm:pt>
    <dgm:pt modelId="{B642271C-F4D3-5948-AFA2-AE62AB016FF3}">
      <dgm:prSet/>
      <dgm:spPr/>
      <dgm:t>
        <a:bodyPr/>
        <a:lstStyle/>
        <a:p>
          <a:r>
            <a: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節制</a:t>
          </a:r>
        </a:p>
      </dgm:t>
    </dgm:pt>
    <dgm:pt modelId="{9F9F2CA2-E364-864F-A98C-3D0427234B66}" type="parTrans" cxnId="{6EE23B82-A30E-E542-B71D-B81A7284A0C2}">
      <dgm:prSet/>
      <dgm:spPr/>
      <dgm:t>
        <a:bodyPr/>
        <a:lstStyle/>
        <a:p>
          <a:endParaRPr lang="zh-CN" altLang="en-US"/>
        </a:p>
      </dgm:t>
    </dgm:pt>
    <dgm:pt modelId="{07AA7DD3-6340-FC45-9558-7142FF818F2A}" type="sibTrans" cxnId="{6EE23B82-A30E-E542-B71D-B81A7284A0C2}">
      <dgm:prSet/>
      <dgm:spPr/>
      <dgm:t>
        <a:bodyPr/>
        <a:lstStyle/>
        <a:p>
          <a:endParaRPr lang="zh-CN" altLang="en-US"/>
        </a:p>
      </dgm:t>
    </dgm:pt>
    <dgm:pt modelId="{679070E9-CF38-D249-88A3-E18DF12CF178}">
      <dgm:prSet/>
      <dgm:spPr/>
      <dgm:t>
        <a:bodyPr/>
        <a:lstStyle/>
        <a:p>
          <a:r>
            <a: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忍耐</a:t>
          </a:r>
        </a:p>
      </dgm:t>
    </dgm:pt>
    <dgm:pt modelId="{E5CB42C9-F109-B14E-B187-7A2361FE24B4}" type="parTrans" cxnId="{662CD8C7-0EFD-3548-A762-BDF6CCBA2719}">
      <dgm:prSet/>
      <dgm:spPr/>
      <dgm:t>
        <a:bodyPr/>
        <a:lstStyle/>
        <a:p>
          <a:endParaRPr lang="zh-CN" altLang="en-US"/>
        </a:p>
      </dgm:t>
    </dgm:pt>
    <dgm:pt modelId="{5D00EFC4-CC22-F54E-9D95-5A3045E9F058}" type="sibTrans" cxnId="{662CD8C7-0EFD-3548-A762-BDF6CCBA2719}">
      <dgm:prSet/>
      <dgm:spPr/>
      <dgm:t>
        <a:bodyPr/>
        <a:lstStyle/>
        <a:p>
          <a:endParaRPr lang="zh-CN" altLang="en-US"/>
        </a:p>
      </dgm:t>
    </dgm:pt>
    <dgm:pt modelId="{94B4903B-5262-0C4B-B35C-6FB8A2D87212}">
      <dgm:prSet/>
      <dgm:spPr/>
      <dgm:t>
        <a:bodyPr/>
        <a:lstStyle/>
        <a:p>
          <a:r>
            <a:rPr lang="zh-CN" altLang="en-US" b="1" dirty="0">
              <a:latin typeface="+mj-ea"/>
              <a:ea typeface="+mj-ea"/>
            </a:rPr>
            <a:t>虔敬</a:t>
          </a:r>
        </a:p>
      </dgm:t>
    </dgm:pt>
    <dgm:pt modelId="{BC487DF8-C7A3-FD46-9261-D452E9853954}" type="parTrans" cxnId="{1F39471E-0F45-414B-AB3C-DF0E5DA8D90A}">
      <dgm:prSet/>
      <dgm:spPr/>
      <dgm:t>
        <a:bodyPr/>
        <a:lstStyle/>
        <a:p>
          <a:endParaRPr lang="zh-CN" altLang="en-US"/>
        </a:p>
      </dgm:t>
    </dgm:pt>
    <dgm:pt modelId="{090C5FEE-6926-DE48-A65A-89171AC5CB8B}" type="sibTrans" cxnId="{1F39471E-0F45-414B-AB3C-DF0E5DA8D90A}">
      <dgm:prSet/>
      <dgm:spPr/>
      <dgm:t>
        <a:bodyPr/>
        <a:lstStyle/>
        <a:p>
          <a:endParaRPr lang="zh-CN" altLang="en-US"/>
        </a:p>
      </dgm:t>
    </dgm:pt>
    <dgm:pt modelId="{57A277B6-5730-3747-BD72-3CAEB79AA5A0}">
      <dgm:prSet/>
      <dgm:spPr/>
      <dgm:t>
        <a:bodyPr/>
        <a:lstStyle/>
        <a:p>
          <a:r>
            <a:rPr lang="zh-CN" altLang="en-US" b="1" dirty="0">
              <a:latin typeface="+mj-ea"/>
              <a:ea typeface="+mj-ea"/>
            </a:rPr>
            <a:t>愛弟兄</a:t>
          </a:r>
        </a:p>
      </dgm:t>
    </dgm:pt>
    <dgm:pt modelId="{ED7CA1CE-2D34-354C-90A8-44ACF0BDB8E4}" type="parTrans" cxnId="{E8714DCE-59FC-4142-8AAD-7780E5C52384}">
      <dgm:prSet/>
      <dgm:spPr/>
      <dgm:t>
        <a:bodyPr/>
        <a:lstStyle/>
        <a:p>
          <a:endParaRPr lang="zh-CN" altLang="en-US"/>
        </a:p>
      </dgm:t>
    </dgm:pt>
    <dgm:pt modelId="{1743E58C-57CC-2A4C-B3DE-E7997484C458}" type="sibTrans" cxnId="{E8714DCE-59FC-4142-8AAD-7780E5C52384}">
      <dgm:prSet/>
      <dgm:spPr/>
      <dgm:t>
        <a:bodyPr/>
        <a:lstStyle/>
        <a:p>
          <a:endParaRPr lang="zh-CN" altLang="en-US"/>
        </a:p>
      </dgm:t>
    </dgm:pt>
    <dgm:pt modelId="{536171EE-185A-BD44-852D-9AEA3DE83C30}">
      <dgm:prSet/>
      <dgm:spPr/>
      <dgm:t>
        <a:bodyPr/>
        <a:lstStyle/>
        <a:p>
          <a:pPr rtl="0"/>
          <a:r>
            <a: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愛衆人</a:t>
          </a:r>
        </a:p>
      </dgm:t>
    </dgm:pt>
    <dgm:pt modelId="{1F222855-E433-9B41-84FE-E6307106AD60}" type="parTrans" cxnId="{46CF79D9-87A8-E341-9B3C-FCA317C42D7B}">
      <dgm:prSet/>
      <dgm:spPr/>
      <dgm:t>
        <a:bodyPr/>
        <a:lstStyle/>
        <a:p>
          <a:endParaRPr lang="zh-CN" altLang="en-US"/>
        </a:p>
      </dgm:t>
    </dgm:pt>
    <dgm:pt modelId="{75F6344F-870A-9A48-A3BB-5A37491E14A8}" type="sibTrans" cxnId="{46CF79D9-87A8-E341-9B3C-FCA317C42D7B}">
      <dgm:prSet/>
      <dgm:spPr/>
      <dgm:t>
        <a:bodyPr/>
        <a:lstStyle/>
        <a:p>
          <a:endParaRPr lang="zh-CN" altLang="en-US"/>
        </a:p>
      </dgm:t>
    </dgm:pt>
    <dgm:pt modelId="{DC3A725F-B938-C54F-8B46-7C233E14F0AC}" type="pres">
      <dgm:prSet presAssocID="{03463BA0-444A-CD41-BC3D-2571F99C7B7D}" presName="rootnode" presStyleCnt="0">
        <dgm:presLayoutVars>
          <dgm:chMax/>
          <dgm:chPref/>
          <dgm:dir/>
          <dgm:animLvl val="lvl"/>
        </dgm:presLayoutVars>
      </dgm:prSet>
      <dgm:spPr/>
    </dgm:pt>
    <dgm:pt modelId="{B05B56A0-B191-AF4A-9C91-5C3086F7119C}" type="pres">
      <dgm:prSet presAssocID="{A3BDE420-68C1-644D-9CC8-31EBA4630A84}" presName="composite" presStyleCnt="0"/>
      <dgm:spPr/>
    </dgm:pt>
    <dgm:pt modelId="{0F90EC96-6D90-BD48-B931-CE307F44FEE6}" type="pres">
      <dgm:prSet presAssocID="{A3BDE420-68C1-644D-9CC8-31EBA4630A84}" presName="LShape" presStyleLbl="alignNode1" presStyleIdx="0" presStyleCnt="15"/>
      <dgm:spPr/>
    </dgm:pt>
    <dgm:pt modelId="{EFAFEB45-8567-DE47-B7B1-31E0F7DD4C34}" type="pres">
      <dgm:prSet presAssocID="{A3BDE420-68C1-644D-9CC8-31EBA4630A84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31A60AC6-476C-BA40-9C4E-135D3726144A}" type="pres">
      <dgm:prSet presAssocID="{A3BDE420-68C1-644D-9CC8-31EBA4630A84}" presName="Triangle" presStyleLbl="alignNode1" presStyleIdx="1" presStyleCnt="15"/>
      <dgm:spPr/>
    </dgm:pt>
    <dgm:pt modelId="{DA308502-7C85-544A-BDFF-2876905A9787}" type="pres">
      <dgm:prSet presAssocID="{D1696242-4C8F-1A46-B9AF-0DE9D447E96B}" presName="sibTrans" presStyleCnt="0"/>
      <dgm:spPr/>
    </dgm:pt>
    <dgm:pt modelId="{25C4E2CF-9787-5C4C-9C66-6F1BD7B42720}" type="pres">
      <dgm:prSet presAssocID="{D1696242-4C8F-1A46-B9AF-0DE9D447E96B}" presName="space" presStyleCnt="0"/>
      <dgm:spPr/>
    </dgm:pt>
    <dgm:pt modelId="{7D09A118-BFAF-7948-ACD1-B087B8F1A061}" type="pres">
      <dgm:prSet presAssocID="{685EBA92-65F7-FD45-919D-949AA60C67E0}" presName="composite" presStyleCnt="0"/>
      <dgm:spPr/>
    </dgm:pt>
    <dgm:pt modelId="{1C75EF55-B13D-A44D-8600-911DBD20BB69}" type="pres">
      <dgm:prSet presAssocID="{685EBA92-65F7-FD45-919D-949AA60C67E0}" presName="LShape" presStyleLbl="alignNode1" presStyleIdx="2" presStyleCnt="15"/>
      <dgm:spPr/>
    </dgm:pt>
    <dgm:pt modelId="{80FA8CAD-D3E7-9541-A415-63F6836E1789}" type="pres">
      <dgm:prSet presAssocID="{685EBA92-65F7-FD45-919D-949AA60C67E0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C856DADF-2380-344A-A8F6-18156A3EBCD2}" type="pres">
      <dgm:prSet presAssocID="{685EBA92-65F7-FD45-919D-949AA60C67E0}" presName="Triangle" presStyleLbl="alignNode1" presStyleIdx="3" presStyleCnt="15"/>
      <dgm:spPr/>
    </dgm:pt>
    <dgm:pt modelId="{F5C653C1-6AE4-C549-8632-9224B189522B}" type="pres">
      <dgm:prSet presAssocID="{D8EC9567-F2E0-564A-BBAC-C8E72A4FF32E}" presName="sibTrans" presStyleCnt="0"/>
      <dgm:spPr/>
    </dgm:pt>
    <dgm:pt modelId="{0A6862B7-D634-2F4E-A0E5-D5BCC53ADA9A}" type="pres">
      <dgm:prSet presAssocID="{D8EC9567-F2E0-564A-BBAC-C8E72A4FF32E}" presName="space" presStyleCnt="0"/>
      <dgm:spPr/>
    </dgm:pt>
    <dgm:pt modelId="{24FCA7F6-BA35-0A45-A0B7-2A931CBAA274}" type="pres">
      <dgm:prSet presAssocID="{FE5C15FF-64E4-8746-9370-5A836E288EF7}" presName="composite" presStyleCnt="0"/>
      <dgm:spPr/>
    </dgm:pt>
    <dgm:pt modelId="{DC58A96E-10FB-9749-BF2A-4D7BBBB527B7}" type="pres">
      <dgm:prSet presAssocID="{FE5C15FF-64E4-8746-9370-5A836E288EF7}" presName="LShape" presStyleLbl="alignNode1" presStyleIdx="4" presStyleCnt="15"/>
      <dgm:spPr/>
    </dgm:pt>
    <dgm:pt modelId="{5EEB0E5C-BC20-FA49-A764-13E8CCE434B5}" type="pres">
      <dgm:prSet presAssocID="{FE5C15FF-64E4-8746-9370-5A836E288EF7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6D1B9CDA-0F8F-534D-B75F-18F4EAC00E1E}" type="pres">
      <dgm:prSet presAssocID="{FE5C15FF-64E4-8746-9370-5A836E288EF7}" presName="Triangle" presStyleLbl="alignNode1" presStyleIdx="5" presStyleCnt="15"/>
      <dgm:spPr/>
    </dgm:pt>
    <dgm:pt modelId="{75401E0D-5752-8B45-A8B4-B37CDED5A327}" type="pres">
      <dgm:prSet presAssocID="{ED9B6AC4-1D7E-CF4A-BD1A-01E8B83AA65E}" presName="sibTrans" presStyleCnt="0"/>
      <dgm:spPr/>
    </dgm:pt>
    <dgm:pt modelId="{961B8425-5BC2-B241-A9A1-4052B1DD7369}" type="pres">
      <dgm:prSet presAssocID="{ED9B6AC4-1D7E-CF4A-BD1A-01E8B83AA65E}" presName="space" presStyleCnt="0"/>
      <dgm:spPr/>
    </dgm:pt>
    <dgm:pt modelId="{2725C620-4B55-8143-A1AE-D3B17045A65F}" type="pres">
      <dgm:prSet presAssocID="{B642271C-F4D3-5948-AFA2-AE62AB016FF3}" presName="composite" presStyleCnt="0"/>
      <dgm:spPr/>
    </dgm:pt>
    <dgm:pt modelId="{BE541B89-92C0-9C48-8CCA-B734BF56E96C}" type="pres">
      <dgm:prSet presAssocID="{B642271C-F4D3-5948-AFA2-AE62AB016FF3}" presName="LShape" presStyleLbl="alignNode1" presStyleIdx="6" presStyleCnt="15"/>
      <dgm:spPr/>
    </dgm:pt>
    <dgm:pt modelId="{DEE9C378-AD38-9E4A-BFC2-2D99DF70B02B}" type="pres">
      <dgm:prSet presAssocID="{B642271C-F4D3-5948-AFA2-AE62AB016FF3}" presName="ParentText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90A45884-14FE-164E-A621-70F0D4FFB899}" type="pres">
      <dgm:prSet presAssocID="{B642271C-F4D3-5948-AFA2-AE62AB016FF3}" presName="Triangle" presStyleLbl="alignNode1" presStyleIdx="7" presStyleCnt="15"/>
      <dgm:spPr/>
    </dgm:pt>
    <dgm:pt modelId="{BA899F60-F5CA-694F-AB8E-5F06255772C1}" type="pres">
      <dgm:prSet presAssocID="{07AA7DD3-6340-FC45-9558-7142FF818F2A}" presName="sibTrans" presStyleCnt="0"/>
      <dgm:spPr/>
    </dgm:pt>
    <dgm:pt modelId="{5A0AA3C4-74A1-3441-8863-40CD80F2E2CC}" type="pres">
      <dgm:prSet presAssocID="{07AA7DD3-6340-FC45-9558-7142FF818F2A}" presName="space" presStyleCnt="0"/>
      <dgm:spPr/>
    </dgm:pt>
    <dgm:pt modelId="{74085790-CAA4-A946-8235-EF9E8297DD22}" type="pres">
      <dgm:prSet presAssocID="{679070E9-CF38-D249-88A3-E18DF12CF178}" presName="composite" presStyleCnt="0"/>
      <dgm:spPr/>
    </dgm:pt>
    <dgm:pt modelId="{C4F0D89F-43D2-274E-AA7A-3AFD0598F366}" type="pres">
      <dgm:prSet presAssocID="{679070E9-CF38-D249-88A3-E18DF12CF178}" presName="LShape" presStyleLbl="alignNode1" presStyleIdx="8" presStyleCnt="15"/>
      <dgm:spPr/>
    </dgm:pt>
    <dgm:pt modelId="{9115F655-972E-574E-A7E1-82363B089BB2}" type="pres">
      <dgm:prSet presAssocID="{679070E9-CF38-D249-88A3-E18DF12CF178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4EFCA31F-D7D3-BE42-8D86-1BD8579069FF}" type="pres">
      <dgm:prSet presAssocID="{679070E9-CF38-D249-88A3-E18DF12CF178}" presName="Triangle" presStyleLbl="alignNode1" presStyleIdx="9" presStyleCnt="15"/>
      <dgm:spPr/>
    </dgm:pt>
    <dgm:pt modelId="{1C3D1840-299F-EF47-8562-40A52DFF581A}" type="pres">
      <dgm:prSet presAssocID="{5D00EFC4-CC22-F54E-9D95-5A3045E9F058}" presName="sibTrans" presStyleCnt="0"/>
      <dgm:spPr/>
    </dgm:pt>
    <dgm:pt modelId="{02E5A3BB-63F0-AB4B-886A-FB34EEF5D2EF}" type="pres">
      <dgm:prSet presAssocID="{5D00EFC4-CC22-F54E-9D95-5A3045E9F058}" presName="space" presStyleCnt="0"/>
      <dgm:spPr/>
    </dgm:pt>
    <dgm:pt modelId="{49F6288D-15E3-8944-A478-D51773FBA422}" type="pres">
      <dgm:prSet presAssocID="{94B4903B-5262-0C4B-B35C-6FB8A2D87212}" presName="composite" presStyleCnt="0"/>
      <dgm:spPr/>
    </dgm:pt>
    <dgm:pt modelId="{9C05A2FE-40B0-E047-AE34-1FA02D5311EC}" type="pres">
      <dgm:prSet presAssocID="{94B4903B-5262-0C4B-B35C-6FB8A2D87212}" presName="LShape" presStyleLbl="alignNode1" presStyleIdx="10" presStyleCnt="15"/>
      <dgm:spPr/>
    </dgm:pt>
    <dgm:pt modelId="{8472A6DC-F3D9-054C-A956-7E794D3061B0}" type="pres">
      <dgm:prSet presAssocID="{94B4903B-5262-0C4B-B35C-6FB8A2D87212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60EDD870-300E-CF45-8D86-7DE883517A2C}" type="pres">
      <dgm:prSet presAssocID="{94B4903B-5262-0C4B-B35C-6FB8A2D87212}" presName="Triangle" presStyleLbl="alignNode1" presStyleIdx="11" presStyleCnt="15"/>
      <dgm:spPr/>
    </dgm:pt>
    <dgm:pt modelId="{43550C49-B210-C64A-A859-2F8D3B385B84}" type="pres">
      <dgm:prSet presAssocID="{090C5FEE-6926-DE48-A65A-89171AC5CB8B}" presName="sibTrans" presStyleCnt="0"/>
      <dgm:spPr/>
    </dgm:pt>
    <dgm:pt modelId="{8079ACB3-13AB-614C-A33B-16953D10AA6C}" type="pres">
      <dgm:prSet presAssocID="{090C5FEE-6926-DE48-A65A-89171AC5CB8B}" presName="space" presStyleCnt="0"/>
      <dgm:spPr/>
    </dgm:pt>
    <dgm:pt modelId="{64656AAB-314C-D941-86D0-131AC2FB8C0C}" type="pres">
      <dgm:prSet presAssocID="{57A277B6-5730-3747-BD72-3CAEB79AA5A0}" presName="composite" presStyleCnt="0"/>
      <dgm:spPr/>
    </dgm:pt>
    <dgm:pt modelId="{A1B769B5-D783-A043-BDE3-69BAD6F5FC45}" type="pres">
      <dgm:prSet presAssocID="{57A277B6-5730-3747-BD72-3CAEB79AA5A0}" presName="LShape" presStyleLbl="alignNode1" presStyleIdx="12" presStyleCnt="15"/>
      <dgm:spPr/>
    </dgm:pt>
    <dgm:pt modelId="{9F73E89A-E625-574C-AB9E-F52CE9C9C60D}" type="pres">
      <dgm:prSet presAssocID="{57A277B6-5730-3747-BD72-3CAEB79AA5A0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1BFF024E-EBDE-384F-8A23-1CE4D074BBFA}" type="pres">
      <dgm:prSet presAssocID="{57A277B6-5730-3747-BD72-3CAEB79AA5A0}" presName="Triangle" presStyleLbl="alignNode1" presStyleIdx="13" presStyleCnt="15"/>
      <dgm:spPr/>
    </dgm:pt>
    <dgm:pt modelId="{B13ADD37-79F6-184F-A628-3071B133F65C}" type="pres">
      <dgm:prSet presAssocID="{1743E58C-57CC-2A4C-B3DE-E7997484C458}" presName="sibTrans" presStyleCnt="0"/>
      <dgm:spPr/>
    </dgm:pt>
    <dgm:pt modelId="{30904A25-44B8-6446-8E2A-88D52CBE4254}" type="pres">
      <dgm:prSet presAssocID="{1743E58C-57CC-2A4C-B3DE-E7997484C458}" presName="space" presStyleCnt="0"/>
      <dgm:spPr/>
    </dgm:pt>
    <dgm:pt modelId="{FC946315-703D-7E4D-9E94-8B9B46663ED9}" type="pres">
      <dgm:prSet presAssocID="{536171EE-185A-BD44-852D-9AEA3DE83C30}" presName="composite" presStyleCnt="0"/>
      <dgm:spPr/>
    </dgm:pt>
    <dgm:pt modelId="{69395CBF-87C3-ED41-9DC2-6A046B6CF6C4}" type="pres">
      <dgm:prSet presAssocID="{536171EE-185A-BD44-852D-9AEA3DE83C30}" presName="LShape" presStyleLbl="alignNode1" presStyleIdx="14" presStyleCnt="15"/>
      <dgm:spPr/>
    </dgm:pt>
    <dgm:pt modelId="{A85A3D20-4794-F845-B39D-0AC3F9163E19}" type="pres">
      <dgm:prSet presAssocID="{536171EE-185A-BD44-852D-9AEA3DE83C30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72CCD607-5590-454C-9164-FE5F914B8C9F}" type="presOf" srcId="{94B4903B-5262-0C4B-B35C-6FB8A2D87212}" destId="{8472A6DC-F3D9-054C-A956-7E794D3061B0}" srcOrd="0" destOrd="0" presId="urn:microsoft.com/office/officeart/2009/3/layout/StepUpProcess"/>
    <dgm:cxn modelId="{28B2831C-21A6-1340-9986-9F4FA66139A3}" type="presOf" srcId="{03463BA0-444A-CD41-BC3D-2571F99C7B7D}" destId="{DC3A725F-B938-C54F-8B46-7C233E14F0AC}" srcOrd="0" destOrd="0" presId="urn:microsoft.com/office/officeart/2009/3/layout/StepUpProcess"/>
    <dgm:cxn modelId="{1F39471E-0F45-414B-AB3C-DF0E5DA8D90A}" srcId="{03463BA0-444A-CD41-BC3D-2571F99C7B7D}" destId="{94B4903B-5262-0C4B-B35C-6FB8A2D87212}" srcOrd="5" destOrd="0" parTransId="{BC487DF8-C7A3-FD46-9261-D452E9853954}" sibTransId="{090C5FEE-6926-DE48-A65A-89171AC5CB8B}"/>
    <dgm:cxn modelId="{AA831820-7EF5-5542-84C7-36D5AFB03F64}" type="presOf" srcId="{57A277B6-5730-3747-BD72-3CAEB79AA5A0}" destId="{9F73E89A-E625-574C-AB9E-F52CE9C9C60D}" srcOrd="0" destOrd="0" presId="urn:microsoft.com/office/officeart/2009/3/layout/StepUpProcess"/>
    <dgm:cxn modelId="{E1D9DC22-49EA-224A-AF1D-83DC290B1CA0}" srcId="{03463BA0-444A-CD41-BC3D-2571F99C7B7D}" destId="{FE5C15FF-64E4-8746-9370-5A836E288EF7}" srcOrd="2" destOrd="0" parTransId="{2DA59FC3-A8DA-8742-8AC2-4595A46A43EB}" sibTransId="{ED9B6AC4-1D7E-CF4A-BD1A-01E8B83AA65E}"/>
    <dgm:cxn modelId="{EC9E912B-9EA5-714C-BA39-9D7E5DE61403}" type="presOf" srcId="{A3BDE420-68C1-644D-9CC8-31EBA4630A84}" destId="{EFAFEB45-8567-DE47-B7B1-31E0F7DD4C34}" srcOrd="0" destOrd="0" presId="urn:microsoft.com/office/officeart/2009/3/layout/StepUpProcess"/>
    <dgm:cxn modelId="{9802932E-54C6-7F4D-9AC5-3C4B5F197290}" type="presOf" srcId="{B642271C-F4D3-5948-AFA2-AE62AB016FF3}" destId="{DEE9C378-AD38-9E4A-BFC2-2D99DF70B02B}" srcOrd="0" destOrd="0" presId="urn:microsoft.com/office/officeart/2009/3/layout/StepUpProcess"/>
    <dgm:cxn modelId="{30E9123D-5D26-294A-B1A1-4E078EAB7698}" type="presOf" srcId="{685EBA92-65F7-FD45-919D-949AA60C67E0}" destId="{80FA8CAD-D3E7-9541-A415-63F6836E1789}" srcOrd="0" destOrd="0" presId="urn:microsoft.com/office/officeart/2009/3/layout/StepUpProcess"/>
    <dgm:cxn modelId="{96C81756-DB0B-2348-AAC4-61864DB805E9}" type="presOf" srcId="{536171EE-185A-BD44-852D-9AEA3DE83C30}" destId="{A85A3D20-4794-F845-B39D-0AC3F9163E19}" srcOrd="0" destOrd="0" presId="urn:microsoft.com/office/officeart/2009/3/layout/StepUpProcess"/>
    <dgm:cxn modelId="{3606C36E-FA8F-984E-BC90-838F91212A3D}" type="presOf" srcId="{FE5C15FF-64E4-8746-9370-5A836E288EF7}" destId="{5EEB0E5C-BC20-FA49-A764-13E8CCE434B5}" srcOrd="0" destOrd="0" presId="urn:microsoft.com/office/officeart/2009/3/layout/StepUpProcess"/>
    <dgm:cxn modelId="{7F88007D-0EF3-414B-AF67-7CECE5F183EF}" srcId="{03463BA0-444A-CD41-BC3D-2571F99C7B7D}" destId="{685EBA92-65F7-FD45-919D-949AA60C67E0}" srcOrd="1" destOrd="0" parTransId="{1D52AE87-0B33-E149-ACF3-27110322B093}" sibTransId="{D8EC9567-F2E0-564A-BBAC-C8E72A4FF32E}"/>
    <dgm:cxn modelId="{6EE23B82-A30E-E542-B71D-B81A7284A0C2}" srcId="{03463BA0-444A-CD41-BC3D-2571F99C7B7D}" destId="{B642271C-F4D3-5948-AFA2-AE62AB016FF3}" srcOrd="3" destOrd="0" parTransId="{9F9F2CA2-E364-864F-A98C-3D0427234B66}" sibTransId="{07AA7DD3-6340-FC45-9558-7142FF818F2A}"/>
    <dgm:cxn modelId="{662CD8C7-0EFD-3548-A762-BDF6CCBA2719}" srcId="{03463BA0-444A-CD41-BC3D-2571F99C7B7D}" destId="{679070E9-CF38-D249-88A3-E18DF12CF178}" srcOrd="4" destOrd="0" parTransId="{E5CB42C9-F109-B14E-B187-7A2361FE24B4}" sibTransId="{5D00EFC4-CC22-F54E-9D95-5A3045E9F058}"/>
    <dgm:cxn modelId="{E8714DCE-59FC-4142-8AAD-7780E5C52384}" srcId="{03463BA0-444A-CD41-BC3D-2571F99C7B7D}" destId="{57A277B6-5730-3747-BD72-3CAEB79AA5A0}" srcOrd="6" destOrd="0" parTransId="{ED7CA1CE-2D34-354C-90A8-44ACF0BDB8E4}" sibTransId="{1743E58C-57CC-2A4C-B3DE-E7997484C458}"/>
    <dgm:cxn modelId="{0A5850CF-9D8F-694C-B544-F5D1D197B75A}" srcId="{03463BA0-444A-CD41-BC3D-2571F99C7B7D}" destId="{A3BDE420-68C1-644D-9CC8-31EBA4630A84}" srcOrd="0" destOrd="0" parTransId="{4B683E42-D299-F648-9317-4204CC6C9A72}" sibTransId="{D1696242-4C8F-1A46-B9AF-0DE9D447E96B}"/>
    <dgm:cxn modelId="{A00D14D5-9323-0C41-936B-D30B77E97C9C}" type="presOf" srcId="{679070E9-CF38-D249-88A3-E18DF12CF178}" destId="{9115F655-972E-574E-A7E1-82363B089BB2}" srcOrd="0" destOrd="0" presId="urn:microsoft.com/office/officeart/2009/3/layout/StepUpProcess"/>
    <dgm:cxn modelId="{46CF79D9-87A8-E341-9B3C-FCA317C42D7B}" srcId="{03463BA0-444A-CD41-BC3D-2571F99C7B7D}" destId="{536171EE-185A-BD44-852D-9AEA3DE83C30}" srcOrd="7" destOrd="0" parTransId="{1F222855-E433-9B41-84FE-E6307106AD60}" sibTransId="{75F6344F-870A-9A48-A3BB-5A37491E14A8}"/>
    <dgm:cxn modelId="{B27D2143-1F04-844B-9D64-A536403AA832}" type="presParOf" srcId="{DC3A725F-B938-C54F-8B46-7C233E14F0AC}" destId="{B05B56A0-B191-AF4A-9C91-5C3086F7119C}" srcOrd="0" destOrd="0" presId="urn:microsoft.com/office/officeart/2009/3/layout/StepUpProcess"/>
    <dgm:cxn modelId="{F902D03A-703E-3B4B-B13D-A9ADA5C74ADB}" type="presParOf" srcId="{B05B56A0-B191-AF4A-9C91-5C3086F7119C}" destId="{0F90EC96-6D90-BD48-B931-CE307F44FEE6}" srcOrd="0" destOrd="0" presId="urn:microsoft.com/office/officeart/2009/3/layout/StepUpProcess"/>
    <dgm:cxn modelId="{97B1AFBD-5719-DB4F-B9C5-91EA0EC11ABA}" type="presParOf" srcId="{B05B56A0-B191-AF4A-9C91-5C3086F7119C}" destId="{EFAFEB45-8567-DE47-B7B1-31E0F7DD4C34}" srcOrd="1" destOrd="0" presId="urn:microsoft.com/office/officeart/2009/3/layout/StepUpProcess"/>
    <dgm:cxn modelId="{26BE19AC-0131-FC4D-A188-467A901C2B61}" type="presParOf" srcId="{B05B56A0-B191-AF4A-9C91-5C3086F7119C}" destId="{31A60AC6-476C-BA40-9C4E-135D3726144A}" srcOrd="2" destOrd="0" presId="urn:microsoft.com/office/officeart/2009/3/layout/StepUpProcess"/>
    <dgm:cxn modelId="{4EF4109E-B6B7-B94A-8932-7AF47CA77D0E}" type="presParOf" srcId="{DC3A725F-B938-C54F-8B46-7C233E14F0AC}" destId="{DA308502-7C85-544A-BDFF-2876905A9787}" srcOrd="1" destOrd="0" presId="urn:microsoft.com/office/officeart/2009/3/layout/StepUpProcess"/>
    <dgm:cxn modelId="{4BDBB260-F9C2-8C44-910B-ECB95D56C43E}" type="presParOf" srcId="{DA308502-7C85-544A-BDFF-2876905A9787}" destId="{25C4E2CF-9787-5C4C-9C66-6F1BD7B42720}" srcOrd="0" destOrd="0" presId="urn:microsoft.com/office/officeart/2009/3/layout/StepUpProcess"/>
    <dgm:cxn modelId="{9D2E3132-ED57-1442-9986-C7784BFE6524}" type="presParOf" srcId="{DC3A725F-B938-C54F-8B46-7C233E14F0AC}" destId="{7D09A118-BFAF-7948-ACD1-B087B8F1A061}" srcOrd="2" destOrd="0" presId="urn:microsoft.com/office/officeart/2009/3/layout/StepUpProcess"/>
    <dgm:cxn modelId="{E375F401-328B-2B41-A8AF-F17F04076F72}" type="presParOf" srcId="{7D09A118-BFAF-7948-ACD1-B087B8F1A061}" destId="{1C75EF55-B13D-A44D-8600-911DBD20BB69}" srcOrd="0" destOrd="0" presId="urn:microsoft.com/office/officeart/2009/3/layout/StepUpProcess"/>
    <dgm:cxn modelId="{2C41BB3E-C9B6-E042-AA81-C0E7F3F99BDD}" type="presParOf" srcId="{7D09A118-BFAF-7948-ACD1-B087B8F1A061}" destId="{80FA8CAD-D3E7-9541-A415-63F6836E1789}" srcOrd="1" destOrd="0" presId="urn:microsoft.com/office/officeart/2009/3/layout/StepUpProcess"/>
    <dgm:cxn modelId="{DCC6D34E-073B-B244-9A8F-114383D8F088}" type="presParOf" srcId="{7D09A118-BFAF-7948-ACD1-B087B8F1A061}" destId="{C856DADF-2380-344A-A8F6-18156A3EBCD2}" srcOrd="2" destOrd="0" presId="urn:microsoft.com/office/officeart/2009/3/layout/StepUpProcess"/>
    <dgm:cxn modelId="{AB60E2EE-0164-1D49-8130-3BA6AA0F1C4F}" type="presParOf" srcId="{DC3A725F-B938-C54F-8B46-7C233E14F0AC}" destId="{F5C653C1-6AE4-C549-8632-9224B189522B}" srcOrd="3" destOrd="0" presId="urn:microsoft.com/office/officeart/2009/3/layout/StepUpProcess"/>
    <dgm:cxn modelId="{6595CAEB-DDC2-EC40-9823-DBDBDF29E505}" type="presParOf" srcId="{F5C653C1-6AE4-C549-8632-9224B189522B}" destId="{0A6862B7-D634-2F4E-A0E5-D5BCC53ADA9A}" srcOrd="0" destOrd="0" presId="urn:microsoft.com/office/officeart/2009/3/layout/StepUpProcess"/>
    <dgm:cxn modelId="{F3DA2C5E-4F5E-4A47-B454-4F1BEFB8F411}" type="presParOf" srcId="{DC3A725F-B938-C54F-8B46-7C233E14F0AC}" destId="{24FCA7F6-BA35-0A45-A0B7-2A931CBAA274}" srcOrd="4" destOrd="0" presId="urn:microsoft.com/office/officeart/2009/3/layout/StepUpProcess"/>
    <dgm:cxn modelId="{1DBFEF06-9C80-5646-9331-8A36A079A544}" type="presParOf" srcId="{24FCA7F6-BA35-0A45-A0B7-2A931CBAA274}" destId="{DC58A96E-10FB-9749-BF2A-4D7BBBB527B7}" srcOrd="0" destOrd="0" presId="urn:microsoft.com/office/officeart/2009/3/layout/StepUpProcess"/>
    <dgm:cxn modelId="{15C27D3F-ADCE-7C47-9F38-437025D39025}" type="presParOf" srcId="{24FCA7F6-BA35-0A45-A0B7-2A931CBAA274}" destId="{5EEB0E5C-BC20-FA49-A764-13E8CCE434B5}" srcOrd="1" destOrd="0" presId="urn:microsoft.com/office/officeart/2009/3/layout/StepUpProcess"/>
    <dgm:cxn modelId="{131170BA-B8D0-5E4E-B804-741442541C24}" type="presParOf" srcId="{24FCA7F6-BA35-0A45-A0B7-2A931CBAA274}" destId="{6D1B9CDA-0F8F-534D-B75F-18F4EAC00E1E}" srcOrd="2" destOrd="0" presId="urn:microsoft.com/office/officeart/2009/3/layout/StepUpProcess"/>
    <dgm:cxn modelId="{A77778D0-5B55-B348-8B46-A48EA7310224}" type="presParOf" srcId="{DC3A725F-B938-C54F-8B46-7C233E14F0AC}" destId="{75401E0D-5752-8B45-A8B4-B37CDED5A327}" srcOrd="5" destOrd="0" presId="urn:microsoft.com/office/officeart/2009/3/layout/StepUpProcess"/>
    <dgm:cxn modelId="{4A1559D0-34D2-5543-AEE8-5EFB534F6902}" type="presParOf" srcId="{75401E0D-5752-8B45-A8B4-B37CDED5A327}" destId="{961B8425-5BC2-B241-A9A1-4052B1DD7369}" srcOrd="0" destOrd="0" presId="urn:microsoft.com/office/officeart/2009/3/layout/StepUpProcess"/>
    <dgm:cxn modelId="{DCAA88A7-A760-E142-ADA2-E9CCE843FD2E}" type="presParOf" srcId="{DC3A725F-B938-C54F-8B46-7C233E14F0AC}" destId="{2725C620-4B55-8143-A1AE-D3B17045A65F}" srcOrd="6" destOrd="0" presId="urn:microsoft.com/office/officeart/2009/3/layout/StepUpProcess"/>
    <dgm:cxn modelId="{26509836-9480-8C46-84C2-1BF04B446EDF}" type="presParOf" srcId="{2725C620-4B55-8143-A1AE-D3B17045A65F}" destId="{BE541B89-92C0-9C48-8CCA-B734BF56E96C}" srcOrd="0" destOrd="0" presId="urn:microsoft.com/office/officeart/2009/3/layout/StepUpProcess"/>
    <dgm:cxn modelId="{F753AB28-F9D6-484C-93CF-0D8571679EEF}" type="presParOf" srcId="{2725C620-4B55-8143-A1AE-D3B17045A65F}" destId="{DEE9C378-AD38-9E4A-BFC2-2D99DF70B02B}" srcOrd="1" destOrd="0" presId="urn:microsoft.com/office/officeart/2009/3/layout/StepUpProcess"/>
    <dgm:cxn modelId="{0D06B60C-7B65-6D43-B821-6B3EBDA86CFF}" type="presParOf" srcId="{2725C620-4B55-8143-A1AE-D3B17045A65F}" destId="{90A45884-14FE-164E-A621-70F0D4FFB899}" srcOrd="2" destOrd="0" presId="urn:microsoft.com/office/officeart/2009/3/layout/StepUpProcess"/>
    <dgm:cxn modelId="{BAC72674-0EFA-E74B-B191-551568CDC024}" type="presParOf" srcId="{DC3A725F-B938-C54F-8B46-7C233E14F0AC}" destId="{BA899F60-F5CA-694F-AB8E-5F06255772C1}" srcOrd="7" destOrd="0" presId="urn:microsoft.com/office/officeart/2009/3/layout/StepUpProcess"/>
    <dgm:cxn modelId="{2136756A-8058-474B-954F-001D74FF812C}" type="presParOf" srcId="{BA899F60-F5CA-694F-AB8E-5F06255772C1}" destId="{5A0AA3C4-74A1-3441-8863-40CD80F2E2CC}" srcOrd="0" destOrd="0" presId="urn:microsoft.com/office/officeart/2009/3/layout/StepUpProcess"/>
    <dgm:cxn modelId="{2EFE7697-CB2A-4F48-A37F-E95FF3BA50EE}" type="presParOf" srcId="{DC3A725F-B938-C54F-8B46-7C233E14F0AC}" destId="{74085790-CAA4-A946-8235-EF9E8297DD22}" srcOrd="8" destOrd="0" presId="urn:microsoft.com/office/officeart/2009/3/layout/StepUpProcess"/>
    <dgm:cxn modelId="{E6F5C8ED-C0E4-0A41-AA69-55C61152F7BC}" type="presParOf" srcId="{74085790-CAA4-A946-8235-EF9E8297DD22}" destId="{C4F0D89F-43D2-274E-AA7A-3AFD0598F366}" srcOrd="0" destOrd="0" presId="urn:microsoft.com/office/officeart/2009/3/layout/StepUpProcess"/>
    <dgm:cxn modelId="{EF801CF3-0970-E946-A7CB-CDA873860DC4}" type="presParOf" srcId="{74085790-CAA4-A946-8235-EF9E8297DD22}" destId="{9115F655-972E-574E-A7E1-82363B089BB2}" srcOrd="1" destOrd="0" presId="urn:microsoft.com/office/officeart/2009/3/layout/StepUpProcess"/>
    <dgm:cxn modelId="{70D0EF8E-2583-FD43-B0D7-6A86B11D2677}" type="presParOf" srcId="{74085790-CAA4-A946-8235-EF9E8297DD22}" destId="{4EFCA31F-D7D3-BE42-8D86-1BD8579069FF}" srcOrd="2" destOrd="0" presId="urn:microsoft.com/office/officeart/2009/3/layout/StepUpProcess"/>
    <dgm:cxn modelId="{0EA5F5C3-33B8-D748-BA1C-E0442A6739B3}" type="presParOf" srcId="{DC3A725F-B938-C54F-8B46-7C233E14F0AC}" destId="{1C3D1840-299F-EF47-8562-40A52DFF581A}" srcOrd="9" destOrd="0" presId="urn:microsoft.com/office/officeart/2009/3/layout/StepUpProcess"/>
    <dgm:cxn modelId="{2C0AF463-79B0-D04F-AA0E-E7FD13B46959}" type="presParOf" srcId="{1C3D1840-299F-EF47-8562-40A52DFF581A}" destId="{02E5A3BB-63F0-AB4B-886A-FB34EEF5D2EF}" srcOrd="0" destOrd="0" presId="urn:microsoft.com/office/officeart/2009/3/layout/StepUpProcess"/>
    <dgm:cxn modelId="{A43F8D3D-AB66-7045-BFDB-70740B408D6C}" type="presParOf" srcId="{DC3A725F-B938-C54F-8B46-7C233E14F0AC}" destId="{49F6288D-15E3-8944-A478-D51773FBA422}" srcOrd="10" destOrd="0" presId="urn:microsoft.com/office/officeart/2009/3/layout/StepUpProcess"/>
    <dgm:cxn modelId="{45B57D42-D502-4343-B755-374CF0CA4D22}" type="presParOf" srcId="{49F6288D-15E3-8944-A478-D51773FBA422}" destId="{9C05A2FE-40B0-E047-AE34-1FA02D5311EC}" srcOrd="0" destOrd="0" presId="urn:microsoft.com/office/officeart/2009/3/layout/StepUpProcess"/>
    <dgm:cxn modelId="{40BBBFDF-70CD-834A-8F82-3A45F254D765}" type="presParOf" srcId="{49F6288D-15E3-8944-A478-D51773FBA422}" destId="{8472A6DC-F3D9-054C-A956-7E794D3061B0}" srcOrd="1" destOrd="0" presId="urn:microsoft.com/office/officeart/2009/3/layout/StepUpProcess"/>
    <dgm:cxn modelId="{EB901BCD-BDF7-0746-B45A-BE25CA48B31D}" type="presParOf" srcId="{49F6288D-15E3-8944-A478-D51773FBA422}" destId="{60EDD870-300E-CF45-8D86-7DE883517A2C}" srcOrd="2" destOrd="0" presId="urn:microsoft.com/office/officeart/2009/3/layout/StepUpProcess"/>
    <dgm:cxn modelId="{1550BE7D-94A6-0644-83CA-9E47AD932609}" type="presParOf" srcId="{DC3A725F-B938-C54F-8B46-7C233E14F0AC}" destId="{43550C49-B210-C64A-A859-2F8D3B385B84}" srcOrd="11" destOrd="0" presId="urn:microsoft.com/office/officeart/2009/3/layout/StepUpProcess"/>
    <dgm:cxn modelId="{3A3E3576-9AC8-DB47-AB75-2E7236723B37}" type="presParOf" srcId="{43550C49-B210-C64A-A859-2F8D3B385B84}" destId="{8079ACB3-13AB-614C-A33B-16953D10AA6C}" srcOrd="0" destOrd="0" presId="urn:microsoft.com/office/officeart/2009/3/layout/StepUpProcess"/>
    <dgm:cxn modelId="{6303CA7E-6D23-1641-A0B4-1EB21D0D6E99}" type="presParOf" srcId="{DC3A725F-B938-C54F-8B46-7C233E14F0AC}" destId="{64656AAB-314C-D941-86D0-131AC2FB8C0C}" srcOrd="12" destOrd="0" presId="urn:microsoft.com/office/officeart/2009/3/layout/StepUpProcess"/>
    <dgm:cxn modelId="{E6F7441E-6C8F-2F48-8D97-0F22C037FDAC}" type="presParOf" srcId="{64656AAB-314C-D941-86D0-131AC2FB8C0C}" destId="{A1B769B5-D783-A043-BDE3-69BAD6F5FC45}" srcOrd="0" destOrd="0" presId="urn:microsoft.com/office/officeart/2009/3/layout/StepUpProcess"/>
    <dgm:cxn modelId="{7FF4AFC2-E578-B74D-A0DE-708FD3345743}" type="presParOf" srcId="{64656AAB-314C-D941-86D0-131AC2FB8C0C}" destId="{9F73E89A-E625-574C-AB9E-F52CE9C9C60D}" srcOrd="1" destOrd="0" presId="urn:microsoft.com/office/officeart/2009/3/layout/StepUpProcess"/>
    <dgm:cxn modelId="{1283A35A-7EB7-8B48-B8A2-C6E6E555F556}" type="presParOf" srcId="{64656AAB-314C-D941-86D0-131AC2FB8C0C}" destId="{1BFF024E-EBDE-384F-8A23-1CE4D074BBFA}" srcOrd="2" destOrd="0" presId="urn:microsoft.com/office/officeart/2009/3/layout/StepUpProcess"/>
    <dgm:cxn modelId="{9E5C71D7-289A-8949-9C20-EBC9C3EAE39C}" type="presParOf" srcId="{DC3A725F-B938-C54F-8B46-7C233E14F0AC}" destId="{B13ADD37-79F6-184F-A628-3071B133F65C}" srcOrd="13" destOrd="0" presId="urn:microsoft.com/office/officeart/2009/3/layout/StepUpProcess"/>
    <dgm:cxn modelId="{B3B0AEF6-3030-D54C-9215-4CDF3CF7B24E}" type="presParOf" srcId="{B13ADD37-79F6-184F-A628-3071B133F65C}" destId="{30904A25-44B8-6446-8E2A-88D52CBE4254}" srcOrd="0" destOrd="0" presId="urn:microsoft.com/office/officeart/2009/3/layout/StepUpProcess"/>
    <dgm:cxn modelId="{44B1B1D3-8630-2341-B755-0EBA7A870C81}" type="presParOf" srcId="{DC3A725F-B938-C54F-8B46-7C233E14F0AC}" destId="{FC946315-703D-7E4D-9E94-8B9B46663ED9}" srcOrd="14" destOrd="0" presId="urn:microsoft.com/office/officeart/2009/3/layout/StepUpProcess"/>
    <dgm:cxn modelId="{F8DE3F8F-9BA9-3749-A465-949BEB0DE0EE}" type="presParOf" srcId="{FC946315-703D-7E4D-9E94-8B9B46663ED9}" destId="{69395CBF-87C3-ED41-9DC2-6A046B6CF6C4}" srcOrd="0" destOrd="0" presId="urn:microsoft.com/office/officeart/2009/3/layout/StepUpProcess"/>
    <dgm:cxn modelId="{58EB1238-521F-E94A-8C40-98F2A70718FA}" type="presParOf" srcId="{FC946315-703D-7E4D-9E94-8B9B46663ED9}" destId="{A85A3D20-4794-F845-B39D-0AC3F9163E1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AF9A4E-F0B4-3448-9D28-B8B19CE0CF52}" type="doc">
      <dgm:prSet loTypeId="urn:microsoft.com/office/officeart/2005/8/layout/target1" loCatId="" qsTypeId="urn:microsoft.com/office/officeart/2005/8/quickstyle/simple2" qsCatId="simple" csTypeId="urn:microsoft.com/office/officeart/2005/8/colors/colorful5" csCatId="colorful" phldr="1"/>
      <dgm:spPr/>
    </dgm:pt>
    <dgm:pt modelId="{E5763471-85EA-0D46-BFB8-8E0926D33A1C}">
      <dgm:prSet phldrT="[文本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CN" altLang="en-US" sz="2800" b="1" dirty="0">
              <a:solidFill>
                <a:srgbClr val="FF0000"/>
              </a:solidFill>
              <a:highlight>
                <a:srgbClr val="FFFF00"/>
              </a:highlight>
              <a:latin typeface="+mj-ea"/>
              <a:ea typeface="+mj-ea"/>
            </a:rPr>
            <a:t>對神（向上）</a:t>
          </a:r>
          <a:r>
            <a:rPr lang="zh-CN" altLang="en-US" sz="2800" b="1" dirty="0">
              <a:latin typeface="+mj-ea"/>
              <a:ea typeface="+mj-ea"/>
            </a:rPr>
            <a:t>：信心、虔敬</a:t>
          </a:r>
        </a:p>
      </dgm:t>
    </dgm:pt>
    <dgm:pt modelId="{780E91BC-9CFF-1E49-A0F0-AF2E1906C716}" type="parTrans" cxnId="{82211748-F468-DA42-A66D-A8182A011031}">
      <dgm:prSet/>
      <dgm:spPr/>
      <dgm:t>
        <a:bodyPr/>
        <a:lstStyle/>
        <a:p>
          <a:endParaRPr lang="zh-CN" altLang="en-US"/>
        </a:p>
      </dgm:t>
    </dgm:pt>
    <dgm:pt modelId="{AD5A2A98-69AF-FB41-9276-8498E463FE44}" type="sibTrans" cxnId="{82211748-F468-DA42-A66D-A8182A011031}">
      <dgm:prSet/>
      <dgm:spPr/>
      <dgm:t>
        <a:bodyPr/>
        <a:lstStyle/>
        <a:p>
          <a:endParaRPr lang="zh-CN" altLang="en-US"/>
        </a:p>
      </dgm:t>
    </dgm:pt>
    <dgm:pt modelId="{0D54F576-2308-D54A-8B05-740DB6CEC13E}">
      <dgm:prSet phldrT="[文本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lnSpc>
              <a:spcPct val="100000"/>
            </a:lnSpc>
          </a:pPr>
          <a:r>
            <a:rPr lang="zh-CN" altLang="en-US" sz="2800" b="1" dirty="0">
              <a:solidFill>
                <a:srgbClr val="FF0000"/>
              </a:solidFill>
              <a:highlight>
                <a:srgbClr val="FFFF00"/>
              </a:highlight>
              <a:latin typeface="+mj-ea"/>
              <a:ea typeface="+mj-ea"/>
            </a:rPr>
            <a:t>對己（向內）</a:t>
          </a:r>
          <a:r>
            <a:rPr lang="zh-CN" altLang="en-US" sz="2800" b="1" dirty="0">
              <a:latin typeface="+mj-ea"/>
              <a:ea typeface="+mj-ea"/>
            </a:rPr>
            <a:t>：知識、節制、忍耐</a:t>
          </a:r>
          <a:r>
            <a:rPr lang="en-US" altLang="zh-CN" sz="2800" b="1" dirty="0">
              <a:latin typeface="+mj-ea"/>
              <a:ea typeface="+mj-ea"/>
            </a:rPr>
            <a:t>/</a:t>
          </a:r>
          <a:r>
            <a:rPr lang="zh-CN" altLang="en-US" sz="2800" b="1" dirty="0">
              <a:latin typeface="+mj-ea"/>
              <a:ea typeface="+mj-ea"/>
            </a:rPr>
            <a:t>堅韌</a:t>
          </a:r>
        </a:p>
      </dgm:t>
    </dgm:pt>
    <dgm:pt modelId="{90901E6E-F31D-9745-AA66-79EF2093E930}" type="parTrans" cxnId="{7C77C077-E24D-5049-9160-1F081E7362E1}">
      <dgm:prSet/>
      <dgm:spPr/>
      <dgm:t>
        <a:bodyPr/>
        <a:lstStyle/>
        <a:p>
          <a:endParaRPr lang="zh-CN" altLang="en-US"/>
        </a:p>
      </dgm:t>
    </dgm:pt>
    <dgm:pt modelId="{97F8808E-5207-214A-88A2-C777EAA2048D}" type="sibTrans" cxnId="{7C77C077-E24D-5049-9160-1F081E7362E1}">
      <dgm:prSet/>
      <dgm:spPr/>
      <dgm:t>
        <a:bodyPr/>
        <a:lstStyle/>
        <a:p>
          <a:endParaRPr lang="zh-CN" altLang="en-US"/>
        </a:p>
      </dgm:t>
    </dgm:pt>
    <dgm:pt modelId="{E97A086B-DB45-944D-9A65-98B2D506620F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lnSpc>
              <a:spcPct val="100000"/>
            </a:lnSpc>
          </a:pPr>
          <a:r>
            <a:rPr lang="zh-CN" altLang="en-US" sz="2800" b="1" dirty="0">
              <a:solidFill>
                <a:srgbClr val="FF0000"/>
              </a:solidFill>
              <a:highlight>
                <a:srgbClr val="FFFF00"/>
              </a:highlight>
              <a:latin typeface="+mj-ea"/>
              <a:ea typeface="+mj-ea"/>
            </a:rPr>
            <a:t>對人（向外）</a:t>
          </a:r>
          <a:r>
            <a:rPr lang="zh-CN" altLang="en-US" sz="2800" b="1" dirty="0">
              <a:latin typeface="+mj-ea"/>
              <a:ea typeface="+mj-ea"/>
            </a:rPr>
            <a:t>：德行、愛弟兄的心、愛衆人的心</a:t>
          </a:r>
        </a:p>
      </dgm:t>
    </dgm:pt>
    <dgm:pt modelId="{3B00B410-E060-9C41-AD9D-17469823E700}" type="parTrans" cxnId="{22170BD0-A5AC-3343-9306-30F5D55DBC99}">
      <dgm:prSet/>
      <dgm:spPr/>
      <dgm:t>
        <a:bodyPr/>
        <a:lstStyle/>
        <a:p>
          <a:endParaRPr lang="zh-CN" altLang="en-US"/>
        </a:p>
      </dgm:t>
    </dgm:pt>
    <dgm:pt modelId="{307BCCE1-D5D3-8D4E-B195-5A8F35FF1FAA}" type="sibTrans" cxnId="{22170BD0-A5AC-3343-9306-30F5D55DBC99}">
      <dgm:prSet/>
      <dgm:spPr/>
      <dgm:t>
        <a:bodyPr/>
        <a:lstStyle/>
        <a:p>
          <a:endParaRPr lang="zh-CN" altLang="en-US"/>
        </a:p>
      </dgm:t>
    </dgm:pt>
    <dgm:pt modelId="{C1386FB5-FCC7-1F45-80D9-EE91F5B400F0}" type="pres">
      <dgm:prSet presAssocID="{D3AF9A4E-F0B4-3448-9D28-B8B19CE0CF52}" presName="composite" presStyleCnt="0">
        <dgm:presLayoutVars>
          <dgm:chMax val="5"/>
          <dgm:dir/>
          <dgm:resizeHandles val="exact"/>
        </dgm:presLayoutVars>
      </dgm:prSet>
      <dgm:spPr/>
    </dgm:pt>
    <dgm:pt modelId="{A53246E4-D9EA-CA4B-BED9-8ADA95EF59A2}" type="pres">
      <dgm:prSet presAssocID="{E5763471-85EA-0D46-BFB8-8E0926D33A1C}" presName="circle1" presStyleLbl="lnNode1" presStyleIdx="0" presStyleCnt="3"/>
      <dgm:spPr>
        <a:solidFill>
          <a:srgbClr val="FF0000"/>
        </a:solidFill>
      </dgm:spPr>
    </dgm:pt>
    <dgm:pt modelId="{8794C7D0-434C-A740-B717-202743C58B5E}" type="pres">
      <dgm:prSet presAssocID="{E5763471-85EA-0D46-BFB8-8E0926D33A1C}" presName="text1" presStyleLbl="revTx" presStyleIdx="0" presStyleCnt="3" custScaleX="272325" custLinFactNeighborX="86131" custLinFactNeighborY="17210">
        <dgm:presLayoutVars>
          <dgm:bulletEnabled val="1"/>
        </dgm:presLayoutVars>
      </dgm:prSet>
      <dgm:spPr/>
    </dgm:pt>
    <dgm:pt modelId="{0D72F5FE-6667-6246-919A-D5D75DF68A11}" type="pres">
      <dgm:prSet presAssocID="{E5763471-85EA-0D46-BFB8-8E0926D33A1C}" presName="line1" presStyleLbl="callout" presStyleIdx="0" presStyleCnt="6"/>
      <dgm:spPr>
        <a:ln>
          <a:solidFill>
            <a:srgbClr val="0070C0"/>
          </a:solidFill>
        </a:ln>
      </dgm:spPr>
    </dgm:pt>
    <dgm:pt modelId="{C11D67E9-C910-4E4C-BEA1-5B12CA527E09}" type="pres">
      <dgm:prSet presAssocID="{E5763471-85EA-0D46-BFB8-8E0926D33A1C}" presName="d1" presStyleLbl="callout" presStyleIdx="1" presStyleCnt="6"/>
      <dgm:spPr>
        <a:ln>
          <a:solidFill>
            <a:srgbClr val="0070C0"/>
          </a:solidFill>
        </a:ln>
      </dgm:spPr>
    </dgm:pt>
    <dgm:pt modelId="{4DB97CEB-C905-4042-8B71-2672A8459F7C}" type="pres">
      <dgm:prSet presAssocID="{0D54F576-2308-D54A-8B05-740DB6CEC13E}" presName="circle2" presStyleLbl="lnNode1" presStyleIdx="1" presStyleCnt="3"/>
      <dgm:spPr>
        <a:solidFill>
          <a:srgbClr val="FFC000"/>
        </a:solidFill>
      </dgm:spPr>
    </dgm:pt>
    <dgm:pt modelId="{F5DB5F1B-2AA5-B848-9D7F-E53B7314FF8A}" type="pres">
      <dgm:prSet presAssocID="{0D54F576-2308-D54A-8B05-740DB6CEC13E}" presName="text2" presStyleLbl="revTx" presStyleIdx="1" presStyleCnt="3" custScaleX="272424" custLinFactNeighborX="89835" custLinFactNeighborY="28285">
        <dgm:presLayoutVars>
          <dgm:bulletEnabled val="1"/>
        </dgm:presLayoutVars>
      </dgm:prSet>
      <dgm:spPr/>
    </dgm:pt>
    <dgm:pt modelId="{2E7E7766-23EB-F348-BEF7-769B197F4BD5}" type="pres">
      <dgm:prSet presAssocID="{0D54F576-2308-D54A-8B05-740DB6CEC13E}" presName="line2" presStyleLbl="callout" presStyleIdx="2" presStyleCnt="6"/>
      <dgm:spPr>
        <a:ln>
          <a:solidFill>
            <a:srgbClr val="0070C0"/>
          </a:solidFill>
        </a:ln>
      </dgm:spPr>
    </dgm:pt>
    <dgm:pt modelId="{C5FD2D83-0488-AC4E-9E7B-2BC60E420873}" type="pres">
      <dgm:prSet presAssocID="{0D54F576-2308-D54A-8B05-740DB6CEC13E}" presName="d2" presStyleLbl="callout" presStyleIdx="3" presStyleCnt="6"/>
      <dgm:spPr>
        <a:ln>
          <a:solidFill>
            <a:srgbClr val="0070C0"/>
          </a:solidFill>
        </a:ln>
      </dgm:spPr>
    </dgm:pt>
    <dgm:pt modelId="{3D1B6F39-D30C-6145-92A0-207086B12939}" type="pres">
      <dgm:prSet presAssocID="{E97A086B-DB45-944D-9A65-98B2D506620F}" presName="circle3" presStyleLbl="lnNode1" presStyleIdx="2" presStyleCnt="3"/>
      <dgm:spPr>
        <a:solidFill>
          <a:srgbClr val="7030A0"/>
        </a:solidFill>
      </dgm:spPr>
    </dgm:pt>
    <dgm:pt modelId="{E5CFAFEB-B345-1648-8243-1BFD89E1A680}" type="pres">
      <dgm:prSet presAssocID="{E97A086B-DB45-944D-9A65-98B2D506620F}" presName="text3" presStyleLbl="revTx" presStyleIdx="2" presStyleCnt="3" custScaleX="272822" custLinFactNeighborX="86499" custLinFactNeighborY="43126">
        <dgm:presLayoutVars>
          <dgm:bulletEnabled val="1"/>
        </dgm:presLayoutVars>
      </dgm:prSet>
      <dgm:spPr/>
    </dgm:pt>
    <dgm:pt modelId="{82F2D468-A20A-B146-BC8A-D582BF98FD88}" type="pres">
      <dgm:prSet presAssocID="{E97A086B-DB45-944D-9A65-98B2D506620F}" presName="line3" presStyleLbl="callout" presStyleIdx="4" presStyleCnt="6">
        <dgm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</dgm:pt>
    <dgm:pt modelId="{56CAF7B5-4BF9-6D41-8FAF-00BE16783EB6}" type="pres">
      <dgm:prSet presAssocID="{E97A086B-DB45-944D-9A65-98B2D506620F}" presName="d3" presStyleLbl="callout" presStyleIdx="5" presStyleCnt="6">
        <dgm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</dgm:pt>
  </dgm:ptLst>
  <dgm:cxnLst>
    <dgm:cxn modelId="{82211748-F468-DA42-A66D-A8182A011031}" srcId="{D3AF9A4E-F0B4-3448-9D28-B8B19CE0CF52}" destId="{E5763471-85EA-0D46-BFB8-8E0926D33A1C}" srcOrd="0" destOrd="0" parTransId="{780E91BC-9CFF-1E49-A0F0-AF2E1906C716}" sibTransId="{AD5A2A98-69AF-FB41-9276-8498E463FE44}"/>
    <dgm:cxn modelId="{6A769465-AD17-7141-BCC7-530F7729CEC3}" type="presOf" srcId="{E5763471-85EA-0D46-BFB8-8E0926D33A1C}" destId="{8794C7D0-434C-A740-B717-202743C58B5E}" srcOrd="0" destOrd="0" presId="urn:microsoft.com/office/officeart/2005/8/layout/target1"/>
    <dgm:cxn modelId="{73622D6E-1CCC-1F4C-8F3A-DFC213669807}" type="presOf" srcId="{E97A086B-DB45-944D-9A65-98B2D506620F}" destId="{E5CFAFEB-B345-1648-8243-1BFD89E1A680}" srcOrd="0" destOrd="0" presId="urn:microsoft.com/office/officeart/2005/8/layout/target1"/>
    <dgm:cxn modelId="{7C77C077-E24D-5049-9160-1F081E7362E1}" srcId="{D3AF9A4E-F0B4-3448-9D28-B8B19CE0CF52}" destId="{0D54F576-2308-D54A-8B05-740DB6CEC13E}" srcOrd="1" destOrd="0" parTransId="{90901E6E-F31D-9745-AA66-79EF2093E930}" sibTransId="{97F8808E-5207-214A-88A2-C777EAA2048D}"/>
    <dgm:cxn modelId="{05FE8EA2-441A-BE48-AAEC-D93B912E7F54}" type="presOf" srcId="{0D54F576-2308-D54A-8B05-740DB6CEC13E}" destId="{F5DB5F1B-2AA5-B848-9D7F-E53B7314FF8A}" srcOrd="0" destOrd="0" presId="urn:microsoft.com/office/officeart/2005/8/layout/target1"/>
    <dgm:cxn modelId="{A1186FBA-D7D9-DA40-B1B1-1AF0DE940C15}" type="presOf" srcId="{D3AF9A4E-F0B4-3448-9D28-B8B19CE0CF52}" destId="{C1386FB5-FCC7-1F45-80D9-EE91F5B400F0}" srcOrd="0" destOrd="0" presId="urn:microsoft.com/office/officeart/2005/8/layout/target1"/>
    <dgm:cxn modelId="{22170BD0-A5AC-3343-9306-30F5D55DBC99}" srcId="{D3AF9A4E-F0B4-3448-9D28-B8B19CE0CF52}" destId="{E97A086B-DB45-944D-9A65-98B2D506620F}" srcOrd="2" destOrd="0" parTransId="{3B00B410-E060-9C41-AD9D-17469823E700}" sibTransId="{307BCCE1-D5D3-8D4E-B195-5A8F35FF1FAA}"/>
    <dgm:cxn modelId="{F07E80DB-AF8C-1444-B8FA-27307EDBE8D6}" type="presParOf" srcId="{C1386FB5-FCC7-1F45-80D9-EE91F5B400F0}" destId="{A53246E4-D9EA-CA4B-BED9-8ADA95EF59A2}" srcOrd="0" destOrd="0" presId="urn:microsoft.com/office/officeart/2005/8/layout/target1"/>
    <dgm:cxn modelId="{EA14BCC4-A150-EE41-835B-BA486A3FE8C1}" type="presParOf" srcId="{C1386FB5-FCC7-1F45-80D9-EE91F5B400F0}" destId="{8794C7D0-434C-A740-B717-202743C58B5E}" srcOrd="1" destOrd="0" presId="urn:microsoft.com/office/officeart/2005/8/layout/target1"/>
    <dgm:cxn modelId="{85123D6E-0591-D743-B62B-2D01E7ABCEDF}" type="presParOf" srcId="{C1386FB5-FCC7-1F45-80D9-EE91F5B400F0}" destId="{0D72F5FE-6667-6246-919A-D5D75DF68A11}" srcOrd="2" destOrd="0" presId="urn:microsoft.com/office/officeart/2005/8/layout/target1"/>
    <dgm:cxn modelId="{D55F1FFA-C942-C340-86D9-E55D15753953}" type="presParOf" srcId="{C1386FB5-FCC7-1F45-80D9-EE91F5B400F0}" destId="{C11D67E9-C910-4E4C-BEA1-5B12CA527E09}" srcOrd="3" destOrd="0" presId="urn:microsoft.com/office/officeart/2005/8/layout/target1"/>
    <dgm:cxn modelId="{4587D818-97F1-5848-8F04-051250AEA213}" type="presParOf" srcId="{C1386FB5-FCC7-1F45-80D9-EE91F5B400F0}" destId="{4DB97CEB-C905-4042-8B71-2672A8459F7C}" srcOrd="4" destOrd="0" presId="urn:microsoft.com/office/officeart/2005/8/layout/target1"/>
    <dgm:cxn modelId="{0B1830E1-D3D1-E54F-BF34-27BD6F681100}" type="presParOf" srcId="{C1386FB5-FCC7-1F45-80D9-EE91F5B400F0}" destId="{F5DB5F1B-2AA5-B848-9D7F-E53B7314FF8A}" srcOrd="5" destOrd="0" presId="urn:microsoft.com/office/officeart/2005/8/layout/target1"/>
    <dgm:cxn modelId="{28738682-42B6-5940-A759-772F9127EB9F}" type="presParOf" srcId="{C1386FB5-FCC7-1F45-80D9-EE91F5B400F0}" destId="{2E7E7766-23EB-F348-BEF7-769B197F4BD5}" srcOrd="6" destOrd="0" presId="urn:microsoft.com/office/officeart/2005/8/layout/target1"/>
    <dgm:cxn modelId="{C329D66E-7FDC-254D-9A91-AC4E23B96F1E}" type="presParOf" srcId="{C1386FB5-FCC7-1F45-80D9-EE91F5B400F0}" destId="{C5FD2D83-0488-AC4E-9E7B-2BC60E420873}" srcOrd="7" destOrd="0" presId="urn:microsoft.com/office/officeart/2005/8/layout/target1"/>
    <dgm:cxn modelId="{A3BAD735-5279-8049-A43D-65DDAAAB4EC8}" type="presParOf" srcId="{C1386FB5-FCC7-1F45-80D9-EE91F5B400F0}" destId="{3D1B6F39-D30C-6145-92A0-207086B12939}" srcOrd="8" destOrd="0" presId="urn:microsoft.com/office/officeart/2005/8/layout/target1"/>
    <dgm:cxn modelId="{D7817119-7871-F840-9C95-D45F5195F21F}" type="presParOf" srcId="{C1386FB5-FCC7-1F45-80D9-EE91F5B400F0}" destId="{E5CFAFEB-B345-1648-8243-1BFD89E1A680}" srcOrd="9" destOrd="0" presId="urn:microsoft.com/office/officeart/2005/8/layout/target1"/>
    <dgm:cxn modelId="{F2EBE65A-0DE3-C04D-B3A1-458559F540C3}" type="presParOf" srcId="{C1386FB5-FCC7-1F45-80D9-EE91F5B400F0}" destId="{82F2D468-A20A-B146-BC8A-D582BF98FD88}" srcOrd="10" destOrd="0" presId="urn:microsoft.com/office/officeart/2005/8/layout/target1"/>
    <dgm:cxn modelId="{93B714A5-F2A1-2040-97BD-81228D5EE108}" type="presParOf" srcId="{C1386FB5-FCC7-1F45-80D9-EE91F5B400F0}" destId="{56CAF7B5-4BF9-6D41-8FAF-00BE16783EB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0EC96-6D90-BD48-B931-CE307F44FEE6}">
      <dsp:nvSpPr>
        <dsp:cNvPr id="0" name=""/>
        <dsp:cNvSpPr/>
      </dsp:nvSpPr>
      <dsp:spPr>
        <a:xfrm rot="5400000">
          <a:off x="274895" y="2444718"/>
          <a:ext cx="827080" cy="137624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FEB45-8567-DE47-B7B1-31E0F7DD4C34}">
      <dsp:nvSpPr>
        <dsp:cNvPr id="0" name=""/>
        <dsp:cNvSpPr/>
      </dsp:nvSpPr>
      <dsp:spPr>
        <a:xfrm>
          <a:off x="136835" y="2855918"/>
          <a:ext cx="1242480" cy="108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>
              <a:latin typeface="+mj-ea"/>
              <a:ea typeface="+mj-ea"/>
            </a:rPr>
            <a:t>信心</a:t>
          </a:r>
        </a:p>
      </dsp:txBody>
      <dsp:txXfrm>
        <a:off x="136835" y="2855918"/>
        <a:ext cx="1242480" cy="1089106"/>
      </dsp:txXfrm>
    </dsp:sp>
    <dsp:sp modelId="{31A60AC6-476C-BA40-9C4E-135D3726144A}">
      <dsp:nvSpPr>
        <dsp:cNvPr id="0" name=""/>
        <dsp:cNvSpPr/>
      </dsp:nvSpPr>
      <dsp:spPr>
        <a:xfrm>
          <a:off x="1144885" y="2343397"/>
          <a:ext cx="234430" cy="23443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5EF55-B13D-A44D-8600-911DBD20BB69}">
      <dsp:nvSpPr>
        <dsp:cNvPr id="0" name=""/>
        <dsp:cNvSpPr/>
      </dsp:nvSpPr>
      <dsp:spPr>
        <a:xfrm rot="5400000">
          <a:off x="1795934" y="2068335"/>
          <a:ext cx="827080" cy="137624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A8CAD-D3E7-9541-A415-63F6836E1789}">
      <dsp:nvSpPr>
        <dsp:cNvPr id="0" name=""/>
        <dsp:cNvSpPr/>
      </dsp:nvSpPr>
      <dsp:spPr>
        <a:xfrm>
          <a:off x="1657873" y="2479536"/>
          <a:ext cx="1242480" cy="108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>
              <a:latin typeface="+mj-ea"/>
              <a:ea typeface="+mj-ea"/>
            </a:rPr>
            <a:t>德行</a:t>
          </a:r>
        </a:p>
      </dsp:txBody>
      <dsp:txXfrm>
        <a:off x="1657873" y="2479536"/>
        <a:ext cx="1242480" cy="1089106"/>
      </dsp:txXfrm>
    </dsp:sp>
    <dsp:sp modelId="{C856DADF-2380-344A-A8F6-18156A3EBCD2}">
      <dsp:nvSpPr>
        <dsp:cNvPr id="0" name=""/>
        <dsp:cNvSpPr/>
      </dsp:nvSpPr>
      <dsp:spPr>
        <a:xfrm>
          <a:off x="2665924" y="1967015"/>
          <a:ext cx="234430" cy="23443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8A96E-10FB-9749-BF2A-4D7BBBB527B7}">
      <dsp:nvSpPr>
        <dsp:cNvPr id="0" name=""/>
        <dsp:cNvSpPr/>
      </dsp:nvSpPr>
      <dsp:spPr>
        <a:xfrm rot="5400000">
          <a:off x="3316972" y="1691953"/>
          <a:ext cx="827080" cy="137624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B0E5C-BC20-FA49-A764-13E8CCE434B5}">
      <dsp:nvSpPr>
        <dsp:cNvPr id="0" name=""/>
        <dsp:cNvSpPr/>
      </dsp:nvSpPr>
      <dsp:spPr>
        <a:xfrm>
          <a:off x="3178912" y="2103153"/>
          <a:ext cx="1242480" cy="108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>
              <a:latin typeface="+mj-ea"/>
              <a:ea typeface="+mj-ea"/>
            </a:rPr>
            <a:t>知識</a:t>
          </a:r>
        </a:p>
      </dsp:txBody>
      <dsp:txXfrm>
        <a:off x="3178912" y="2103153"/>
        <a:ext cx="1242480" cy="1089106"/>
      </dsp:txXfrm>
    </dsp:sp>
    <dsp:sp modelId="{6D1B9CDA-0F8F-534D-B75F-18F4EAC00E1E}">
      <dsp:nvSpPr>
        <dsp:cNvPr id="0" name=""/>
        <dsp:cNvSpPr/>
      </dsp:nvSpPr>
      <dsp:spPr>
        <a:xfrm>
          <a:off x="4186962" y="1590632"/>
          <a:ext cx="234430" cy="23443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41B89-92C0-9C48-8CCA-B734BF56E96C}">
      <dsp:nvSpPr>
        <dsp:cNvPr id="0" name=""/>
        <dsp:cNvSpPr/>
      </dsp:nvSpPr>
      <dsp:spPr>
        <a:xfrm rot="5400000">
          <a:off x="4838011" y="1315570"/>
          <a:ext cx="827080" cy="137624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9C378-AD38-9E4A-BFC2-2D99DF70B02B}">
      <dsp:nvSpPr>
        <dsp:cNvPr id="0" name=""/>
        <dsp:cNvSpPr/>
      </dsp:nvSpPr>
      <dsp:spPr>
        <a:xfrm>
          <a:off x="4699951" y="1726771"/>
          <a:ext cx="1242480" cy="108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節制</a:t>
          </a:r>
        </a:p>
      </dsp:txBody>
      <dsp:txXfrm>
        <a:off x="4699951" y="1726771"/>
        <a:ext cx="1242480" cy="1089106"/>
      </dsp:txXfrm>
    </dsp:sp>
    <dsp:sp modelId="{90A45884-14FE-164E-A621-70F0D4FFB899}">
      <dsp:nvSpPr>
        <dsp:cNvPr id="0" name=""/>
        <dsp:cNvSpPr/>
      </dsp:nvSpPr>
      <dsp:spPr>
        <a:xfrm>
          <a:off x="5708001" y="1214250"/>
          <a:ext cx="234430" cy="23443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0D89F-43D2-274E-AA7A-3AFD0598F366}">
      <dsp:nvSpPr>
        <dsp:cNvPr id="0" name=""/>
        <dsp:cNvSpPr/>
      </dsp:nvSpPr>
      <dsp:spPr>
        <a:xfrm rot="5400000">
          <a:off x="6359050" y="939188"/>
          <a:ext cx="827080" cy="137624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5F655-972E-574E-A7E1-82363B089BB2}">
      <dsp:nvSpPr>
        <dsp:cNvPr id="0" name=""/>
        <dsp:cNvSpPr/>
      </dsp:nvSpPr>
      <dsp:spPr>
        <a:xfrm>
          <a:off x="6220989" y="1350388"/>
          <a:ext cx="1242480" cy="108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忍耐</a:t>
          </a:r>
        </a:p>
      </dsp:txBody>
      <dsp:txXfrm>
        <a:off x="6220989" y="1350388"/>
        <a:ext cx="1242480" cy="1089106"/>
      </dsp:txXfrm>
    </dsp:sp>
    <dsp:sp modelId="{4EFCA31F-D7D3-BE42-8D86-1BD8579069FF}">
      <dsp:nvSpPr>
        <dsp:cNvPr id="0" name=""/>
        <dsp:cNvSpPr/>
      </dsp:nvSpPr>
      <dsp:spPr>
        <a:xfrm>
          <a:off x="7229039" y="837867"/>
          <a:ext cx="234430" cy="23443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5A2FE-40B0-E047-AE34-1FA02D5311EC}">
      <dsp:nvSpPr>
        <dsp:cNvPr id="0" name=""/>
        <dsp:cNvSpPr/>
      </dsp:nvSpPr>
      <dsp:spPr>
        <a:xfrm rot="5400000">
          <a:off x="7880088" y="562805"/>
          <a:ext cx="827080" cy="137624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2A6DC-F3D9-054C-A956-7E794D3061B0}">
      <dsp:nvSpPr>
        <dsp:cNvPr id="0" name=""/>
        <dsp:cNvSpPr/>
      </dsp:nvSpPr>
      <dsp:spPr>
        <a:xfrm>
          <a:off x="7742028" y="974006"/>
          <a:ext cx="1242480" cy="108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>
              <a:latin typeface="+mj-ea"/>
              <a:ea typeface="+mj-ea"/>
            </a:rPr>
            <a:t>虔敬</a:t>
          </a:r>
        </a:p>
      </dsp:txBody>
      <dsp:txXfrm>
        <a:off x="7742028" y="974006"/>
        <a:ext cx="1242480" cy="1089106"/>
      </dsp:txXfrm>
    </dsp:sp>
    <dsp:sp modelId="{60EDD870-300E-CF45-8D86-7DE883517A2C}">
      <dsp:nvSpPr>
        <dsp:cNvPr id="0" name=""/>
        <dsp:cNvSpPr/>
      </dsp:nvSpPr>
      <dsp:spPr>
        <a:xfrm>
          <a:off x="8750078" y="461485"/>
          <a:ext cx="234430" cy="23443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769B5-D783-A043-BDE3-69BAD6F5FC45}">
      <dsp:nvSpPr>
        <dsp:cNvPr id="0" name=""/>
        <dsp:cNvSpPr/>
      </dsp:nvSpPr>
      <dsp:spPr>
        <a:xfrm rot="5400000">
          <a:off x="9401127" y="186423"/>
          <a:ext cx="827080" cy="137624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3E89A-E625-574C-AB9E-F52CE9C9C60D}">
      <dsp:nvSpPr>
        <dsp:cNvPr id="0" name=""/>
        <dsp:cNvSpPr/>
      </dsp:nvSpPr>
      <dsp:spPr>
        <a:xfrm>
          <a:off x="9263066" y="597623"/>
          <a:ext cx="1242480" cy="108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>
              <a:latin typeface="+mj-ea"/>
              <a:ea typeface="+mj-ea"/>
            </a:rPr>
            <a:t>愛弟兄</a:t>
          </a:r>
        </a:p>
      </dsp:txBody>
      <dsp:txXfrm>
        <a:off x="9263066" y="597623"/>
        <a:ext cx="1242480" cy="1089106"/>
      </dsp:txXfrm>
    </dsp:sp>
    <dsp:sp modelId="{1BFF024E-EBDE-384F-8A23-1CE4D074BBFA}">
      <dsp:nvSpPr>
        <dsp:cNvPr id="0" name=""/>
        <dsp:cNvSpPr/>
      </dsp:nvSpPr>
      <dsp:spPr>
        <a:xfrm>
          <a:off x="10271116" y="85102"/>
          <a:ext cx="234430" cy="23443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95CBF-87C3-ED41-9DC2-6A046B6CF6C4}">
      <dsp:nvSpPr>
        <dsp:cNvPr id="0" name=""/>
        <dsp:cNvSpPr/>
      </dsp:nvSpPr>
      <dsp:spPr>
        <a:xfrm rot="5400000">
          <a:off x="10922165" y="-189959"/>
          <a:ext cx="827080" cy="137624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A3D20-4794-F845-B39D-0AC3F9163E19}">
      <dsp:nvSpPr>
        <dsp:cNvPr id="0" name=""/>
        <dsp:cNvSpPr/>
      </dsp:nvSpPr>
      <dsp:spPr>
        <a:xfrm>
          <a:off x="10784105" y="221241"/>
          <a:ext cx="1242480" cy="108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愛衆人</a:t>
          </a:r>
        </a:p>
      </dsp:txBody>
      <dsp:txXfrm>
        <a:off x="10784105" y="221241"/>
        <a:ext cx="1242480" cy="1089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B6F39-D30C-6145-92A0-207086B12939}">
      <dsp:nvSpPr>
        <dsp:cNvPr id="0" name=""/>
        <dsp:cNvSpPr/>
      </dsp:nvSpPr>
      <dsp:spPr>
        <a:xfrm>
          <a:off x="1638157" y="1416050"/>
          <a:ext cx="4248150" cy="4248150"/>
        </a:xfrm>
        <a:prstGeom prst="ellipse">
          <a:avLst/>
        </a:prstGeom>
        <a:solidFill>
          <a:srgbClr val="7030A0"/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B97CEB-C905-4042-8B71-2672A8459F7C}">
      <dsp:nvSpPr>
        <dsp:cNvPr id="0" name=""/>
        <dsp:cNvSpPr/>
      </dsp:nvSpPr>
      <dsp:spPr>
        <a:xfrm>
          <a:off x="2487787" y="2265680"/>
          <a:ext cx="2548890" cy="2548890"/>
        </a:xfrm>
        <a:prstGeom prst="ellipse">
          <a:avLst/>
        </a:prstGeom>
        <a:solidFill>
          <a:srgbClr val="FFC000"/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3246E4-D9EA-CA4B-BED9-8ADA95EF59A2}">
      <dsp:nvSpPr>
        <dsp:cNvPr id="0" name=""/>
        <dsp:cNvSpPr/>
      </dsp:nvSpPr>
      <dsp:spPr>
        <a:xfrm>
          <a:off x="3337417" y="3115310"/>
          <a:ext cx="849630" cy="849630"/>
        </a:xfrm>
        <a:prstGeom prst="ellipse">
          <a:avLst/>
        </a:prstGeom>
        <a:solidFill>
          <a:srgbClr val="FF0000"/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94C7D0-434C-A740-B717-202743C58B5E}">
      <dsp:nvSpPr>
        <dsp:cNvPr id="0" name=""/>
        <dsp:cNvSpPr/>
      </dsp:nvSpPr>
      <dsp:spPr>
        <a:xfrm>
          <a:off x="6407612" y="213239"/>
          <a:ext cx="5784387" cy="1239043"/>
        </a:xfrm>
        <a:prstGeom prst="rect">
          <a:avLst/>
        </a:prstGeom>
        <a:solidFill>
          <a:schemeClr val="lt1"/>
        </a:solidFill>
        <a:ln w="34925" cap="flat" cmpd="sng" algn="in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FF0000"/>
              </a:solidFill>
              <a:highlight>
                <a:srgbClr val="FFFF00"/>
              </a:highlight>
              <a:latin typeface="+mj-ea"/>
              <a:ea typeface="+mj-ea"/>
            </a:rPr>
            <a:t>對神（向上）</a:t>
          </a:r>
          <a:r>
            <a:rPr lang="zh-CN" altLang="en-US" sz="2800" b="1" kern="1200" dirty="0">
              <a:latin typeface="+mj-ea"/>
              <a:ea typeface="+mj-ea"/>
            </a:rPr>
            <a:t>：信心、虔敬</a:t>
          </a:r>
        </a:p>
      </dsp:txBody>
      <dsp:txXfrm>
        <a:off x="6407612" y="213239"/>
        <a:ext cx="5784387" cy="1239043"/>
      </dsp:txXfrm>
    </dsp:sp>
    <dsp:sp modelId="{0D72F5FE-6667-6246-919A-D5D75DF68A11}">
      <dsp:nvSpPr>
        <dsp:cNvPr id="0" name=""/>
        <dsp:cNvSpPr/>
      </dsp:nvSpPr>
      <dsp:spPr>
        <a:xfrm>
          <a:off x="6063314" y="619521"/>
          <a:ext cx="53101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1D67E9-C910-4E4C-BEA1-5B12CA527E09}">
      <dsp:nvSpPr>
        <dsp:cNvPr id="0" name=""/>
        <dsp:cNvSpPr/>
      </dsp:nvSpPr>
      <dsp:spPr>
        <a:xfrm rot="5400000">
          <a:off x="3451763" y="930698"/>
          <a:ext cx="2919895" cy="2298957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DB5F1B-2AA5-B848-9D7F-E53B7314FF8A}">
      <dsp:nvSpPr>
        <dsp:cNvPr id="0" name=""/>
        <dsp:cNvSpPr/>
      </dsp:nvSpPr>
      <dsp:spPr>
        <a:xfrm>
          <a:off x="6405509" y="1589507"/>
          <a:ext cx="5786490" cy="1239043"/>
        </a:xfrm>
        <a:prstGeom prst="rect">
          <a:avLst/>
        </a:prstGeom>
        <a:solidFill>
          <a:schemeClr val="lt1"/>
        </a:solidFill>
        <a:ln w="34925" cap="flat" cmpd="sng" algn="in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FF0000"/>
              </a:solidFill>
              <a:highlight>
                <a:srgbClr val="FFFF00"/>
              </a:highlight>
              <a:latin typeface="+mj-ea"/>
              <a:ea typeface="+mj-ea"/>
            </a:rPr>
            <a:t>對己（向內）</a:t>
          </a:r>
          <a:r>
            <a:rPr lang="zh-CN" altLang="en-US" sz="2800" b="1" kern="1200" dirty="0">
              <a:latin typeface="+mj-ea"/>
              <a:ea typeface="+mj-ea"/>
            </a:rPr>
            <a:t>：知識、節制、忍耐</a:t>
          </a:r>
          <a:r>
            <a:rPr lang="en-US" altLang="zh-CN" sz="2800" b="1" kern="1200" dirty="0">
              <a:latin typeface="+mj-ea"/>
              <a:ea typeface="+mj-ea"/>
            </a:rPr>
            <a:t>/</a:t>
          </a:r>
          <a:r>
            <a:rPr lang="zh-CN" altLang="en-US" sz="2800" b="1" kern="1200" dirty="0">
              <a:latin typeface="+mj-ea"/>
              <a:ea typeface="+mj-ea"/>
            </a:rPr>
            <a:t>堅韌</a:t>
          </a:r>
        </a:p>
      </dsp:txBody>
      <dsp:txXfrm>
        <a:off x="6405509" y="1589507"/>
        <a:ext cx="5786490" cy="1239043"/>
      </dsp:txXfrm>
    </dsp:sp>
    <dsp:sp modelId="{2E7E7766-23EB-F348-BEF7-769B197F4BD5}">
      <dsp:nvSpPr>
        <dsp:cNvPr id="0" name=""/>
        <dsp:cNvSpPr/>
      </dsp:nvSpPr>
      <dsp:spPr>
        <a:xfrm>
          <a:off x="6063314" y="1858565"/>
          <a:ext cx="53101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FD2D83-0488-AC4E-9E7B-2BC60E420873}">
      <dsp:nvSpPr>
        <dsp:cNvPr id="0" name=""/>
        <dsp:cNvSpPr/>
      </dsp:nvSpPr>
      <dsp:spPr>
        <a:xfrm rot="5400000">
          <a:off x="4078507" y="2150413"/>
          <a:ext cx="2275309" cy="1690055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CFAFEB-B345-1648-8243-1BFD89E1A680}">
      <dsp:nvSpPr>
        <dsp:cNvPr id="0" name=""/>
        <dsp:cNvSpPr/>
      </dsp:nvSpPr>
      <dsp:spPr>
        <a:xfrm>
          <a:off x="6397056" y="3012437"/>
          <a:ext cx="5794943" cy="1239043"/>
        </a:xfrm>
        <a:prstGeom prst="rect">
          <a:avLst/>
        </a:prstGeom>
        <a:solidFill>
          <a:schemeClr val="lt1"/>
        </a:solidFill>
        <a:ln w="34925" cap="flat" cmpd="sng" algn="in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FF0000"/>
              </a:solidFill>
              <a:highlight>
                <a:srgbClr val="FFFF00"/>
              </a:highlight>
              <a:latin typeface="+mj-ea"/>
              <a:ea typeface="+mj-ea"/>
            </a:rPr>
            <a:t>對人（向外）</a:t>
          </a:r>
          <a:r>
            <a:rPr lang="zh-CN" altLang="en-US" sz="2800" b="1" kern="1200" dirty="0">
              <a:latin typeface="+mj-ea"/>
              <a:ea typeface="+mj-ea"/>
            </a:rPr>
            <a:t>：德行、愛弟兄的心、愛衆人的心</a:t>
          </a:r>
        </a:p>
      </dsp:txBody>
      <dsp:txXfrm>
        <a:off x="6397056" y="3012437"/>
        <a:ext cx="5794943" cy="1239043"/>
      </dsp:txXfrm>
    </dsp:sp>
    <dsp:sp modelId="{82F2D468-A20A-B146-BC8A-D582BF98FD88}">
      <dsp:nvSpPr>
        <dsp:cNvPr id="0" name=""/>
        <dsp:cNvSpPr/>
      </dsp:nvSpPr>
      <dsp:spPr>
        <a:xfrm>
          <a:off x="6063314" y="3097609"/>
          <a:ext cx="531018" cy="0"/>
        </a:xfrm>
        <a:prstGeom prst="line">
          <a:avLst/>
        </a:prstGeom>
        <a:solidFill>
          <a:schemeClr val="dk1"/>
        </a:solidFill>
        <a:ln w="34925" cap="flat" cmpd="sng" algn="in">
          <a:solidFill>
            <a:srgbClr val="0070C0"/>
          </a:solidFill>
          <a:prstDash val="solid"/>
        </a:ln>
        <a:effectLst/>
      </dsp:spPr>
      <dsp:style>
        <a:lnRef idx="2">
          <a:schemeClr val="dk1">
            <a:shade val="15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56CAF7B5-4BF9-6D41-8FAF-00BE16783EB6}">
      <dsp:nvSpPr>
        <dsp:cNvPr id="0" name=""/>
        <dsp:cNvSpPr/>
      </dsp:nvSpPr>
      <dsp:spPr>
        <a:xfrm rot="5400000">
          <a:off x="4706030" y="3369136"/>
          <a:ext cx="1625625" cy="1081154"/>
        </a:xfrm>
        <a:prstGeom prst="line">
          <a:avLst/>
        </a:prstGeom>
        <a:solidFill>
          <a:schemeClr val="dk1"/>
        </a:solidFill>
        <a:ln w="34925" cap="flat" cmpd="sng" algn="in">
          <a:solidFill>
            <a:srgbClr val="0070C0"/>
          </a:solidFill>
          <a:prstDash val="solid"/>
        </a:ln>
        <a:effectLst/>
      </dsp:spPr>
      <dsp:style>
        <a:lnRef idx="2">
          <a:schemeClr val="dk1">
            <a:shade val="15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04F4C-D3D4-AD41-A39E-38DFBA934E20}" type="datetimeFigureOut">
              <a:rPr kumimoji="1" lang="zh-CN" altLang="en-US" smtClean="0"/>
              <a:t>2024/6/2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0D309-85A3-BF43-8C54-0A1D65BEC7F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86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https://</a:t>
            </a:r>
            <a:r>
              <a:rPr kumimoji="1" lang="en-US" altLang="zh-CN" dirty="0" err="1"/>
              <a:t>book.goodjob.tw</a:t>
            </a:r>
            <a:r>
              <a:rPr kumimoji="1" lang="en-US" altLang="zh-CN" dirty="0"/>
              <a:t>/shijian4/</a:t>
            </a:r>
            <a:r>
              <a:rPr kumimoji="1" lang="en-US" altLang="zh-CN" dirty="0" err="1"/>
              <a:t>lingming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diyi.htm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8634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413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基督不但拥有神的荣耀，也拥有完美之人的美德，因而吸引众人与他建立救恩的关系。借着这些荣耀与美德，他成就了信徒得救的一切必需条件。他也将自己极大且宝贵的应许赐给他们。</a:t>
            </a:r>
            <a:endParaRPr lang="en-US" altLang="zh-CN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微软简标宋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彼得形容所有在基督里的救恩应许都是</a:t>
            </a:r>
            <a:r>
              <a:rPr lang="zh-CN" alt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宝贵的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（</a:t>
            </a:r>
            <a:r>
              <a:rPr lang="en-US" altLang="zh-CN" b="0" i="1" dirty="0" err="1">
                <a:solidFill>
                  <a:srgbClr val="008000"/>
                </a:solidFill>
                <a:effectLst/>
                <a:highlight>
                  <a:srgbClr val="FFFFFF"/>
                </a:highlight>
                <a:latin typeface="Charis SIL"/>
              </a:rPr>
              <a:t>timios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）、</a:t>
            </a:r>
            <a:r>
              <a:rPr lang="zh-CN" alt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极大的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（</a:t>
            </a:r>
            <a:r>
              <a:rPr lang="en-US" altLang="zh-CN" b="0" i="1" dirty="0" err="1">
                <a:solidFill>
                  <a:srgbClr val="008000"/>
                </a:solidFill>
                <a:effectLst/>
                <a:highlight>
                  <a:srgbClr val="FFFFFF"/>
                </a:highlight>
                <a:latin typeface="Charis SIL"/>
              </a:rPr>
              <a:t>megistos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），借此形容神在旧约及新约中赐给他儿女的所有</a:t>
            </a:r>
            <a:r>
              <a:rPr lang="zh-CN" alt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应许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（参林前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7:1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）。例如在圣灵里的生命（罗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8:9-13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）、复活的生命（约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11:25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；林前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15:21-23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）、圣灵（徒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2:33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；弗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1:13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）、丰盛恩典（约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10:10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；罗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5:15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、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20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；弗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1:7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）、喜乐（诗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132:16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；加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5:22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）、力量（诗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18:32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；赛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40:31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）、引导（约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16:13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）、帮助（赛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41:10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，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13-14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）、指引（诗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32:8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；约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14:26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）、智慧（箴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2:6-8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；弗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1:17-18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；雅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1:5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，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3:17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）、天堂（约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14:1-3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；彼后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3:13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），以及永远的奖赏（提前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4:8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；雅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1:12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）。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594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ui-sans-serif"/>
              </a:rPr>
              <a:t>敗壞</a:t>
            </a:r>
            <a:r>
              <a:rPr lang="zh-CN" altLang="en-US" sz="1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：一個有機體的分解或腐爛，隨機散發惡臭，常描述道德上的腐敗和墮落。情慾引導的生活方式往往導致敗壞，使人遠離神的聖潔和公義，走向自我毀滅和道德淪喪。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dirty="0">
              <a:solidFill>
                <a:srgbClr val="FFFF00"/>
              </a:solidFill>
              <a:effectLst/>
              <a:highlight>
                <a:srgbClr val="0000FF"/>
              </a:highlight>
              <a:latin typeface="ui-sans-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ui-sans-serif"/>
              </a:rPr>
              <a:t>脫離</a:t>
            </a:r>
            <a:r>
              <a:rPr lang="zh-CN" altLang="en-US" sz="1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：成功逃離某種險境。基督徒通過認識神和接受耶稣的救恩，可以從上述墮落中得到解脫，過一個敬虔的生活，不再受罪的奴役。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142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聖經對於人性敗壞的總結</a:t>
            </a: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dirty="0"/>
              <a:t>因我们已经证明：犹太人和希腊人都在罪恶之下。就如经上所记：“没有义人，连一个也没有；没有明白的，没有寻求　神的；都是偏离正路，一同变为无用。没有行善的，连一个也没有。他们的喉咙是敞开的坟墓，他们用舌头弄诡诈，嘴唇里有虺蛇的毒气，满口是咒骂苦毒；杀人流血，他们的脚飞跑，所经过的路，便行残害暴虐的事；平安的路，他们未曾知道；他们眼中不怕神。”</a:t>
            </a:r>
            <a:r>
              <a:rPr kumimoji="1" lang="en-US" altLang="zh-CN" sz="1200" dirty="0"/>
              <a:t>(</a:t>
            </a:r>
            <a:r>
              <a:rPr kumimoji="1" lang="zh-CN" altLang="en-US" sz="1200" dirty="0"/>
              <a:t>罗</a:t>
            </a:r>
            <a:r>
              <a:rPr kumimoji="1" lang="en-US" altLang="zh-CN" sz="1200" dirty="0"/>
              <a:t>3:9-18)</a:t>
            </a:r>
            <a:endParaRPr kumimoji="1" lang="zh-CN" altLang="en-US" sz="1200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996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9677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099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71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基督不但拥有神的荣耀，也拥有完美之人的美德，因而吸引众人与他建立救恩的关系。借着这些荣耀与美德，他成就了信徒得救的一切必需条件。</a:t>
            </a:r>
            <a:endParaRPr lang="en-US" altLang="zh-CN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微软简标宋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747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许衡（</a:t>
            </a:r>
            <a:r>
              <a:rPr lang="en-US" altLang="zh-CN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1209</a:t>
            </a:r>
            <a:r>
              <a:rPr lang="zh-CN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—1281</a:t>
            </a:r>
            <a:r>
              <a:rPr lang="zh-CN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年），字仲平，号鲁斋。怀庆路河内（今河南焦作中站区李封村）人。世称“鲁斋先生”。是元代著名的理学家、政治家和杰出的教育家。</a:t>
            </a:r>
            <a:endParaRPr lang="en-US" altLang="zh-CN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天兴二年（</a:t>
            </a:r>
            <a:r>
              <a:rPr lang="en-US" altLang="zh-CN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1233</a:t>
            </a:r>
            <a:r>
              <a:rPr lang="zh-CN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年），许衡同众人经过河阳（今孟州市）。时值盛夏，路途遥远，甚感饥渴，见一梨园，众人都争先恐后地去摘梨吃，许衡独自端坐在树下乘凉，安然如常。有人问他为什么不摘梨吃，许衡说：“不是自己拥有的却摘取它，不可取。”那人说：“现在时局混乱，这棵梨树没有主人了，又何必介意。“许衡说：“梨树没有主人，我的心难道也没有主人吗？”</a:t>
            </a:r>
            <a:r>
              <a:rPr lang="zh-CN" alt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endParaRPr kumimoji="1" lang="en-US" altLang="zh-CN" dirty="0"/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人生在世，在任何誘惑、任何磨難面前，都能夠剖析自己「吾心中是否有主」，就不會隨波逐流，以至喪失自己的人格尊嚴。堅信自己的選擇，堅信自己的信仰，執著不屈。不要泯滅你的良知和道義，自尊自律即使沒能獲得豐厚的回報，安分守己至少可以獲得心安理得，對得起心中的主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876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人：有限、被造、墮落的。</a:t>
            </a:r>
            <a:endParaRPr kumimoji="1" lang="en-US" altLang="zh-CN" dirty="0"/>
          </a:p>
          <a:p>
            <a:r>
              <a:rPr lang="zh-CN" altLang="en-US" sz="1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这种过程常常用“死”和“活”来比喻，象征旧有罪性和新生命的转变。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4231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sz="1200" b="1" dirty="0"/>
              <a:t>全方位健康成長的領域</a:t>
            </a:r>
            <a:endParaRPr kumimoji="1" lang="en-US" altLang="zh-CN" sz="1200" b="1" dirty="0"/>
          </a:p>
          <a:p>
            <a:endParaRPr kumimoji="1" lang="en-US" altLang="zh-CN" sz="1200" b="1" dirty="0"/>
          </a:p>
          <a:p>
            <a:r>
              <a:rPr lang="zh-CN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ingFang SC" panose="020B0400000000000000" pitchFamily="34" charset="-122"/>
                <a:ea typeface="PingFang SC" panose="020B0400000000000000" pitchFamily="34" charset="-122"/>
              </a:rPr>
              <a:t>从前，沙漠里有一支古老的游牧部落，长期迁徙，居无定所。但他们有一个坚持不懈的习惯：那就是每次行走两天，必须停下来休息一天！世世代代，从不例外。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ingFang SC" panose="020B0400000000000000" pitchFamily="34" charset="-122"/>
                <a:ea typeface="PingFang SC" panose="020B0400000000000000" pitchFamily="34" charset="-122"/>
              </a:rPr>
              <a:t>曾有外人不解地问部落首领：为什么你们要坚持走两天歇一天呢？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ingFang SC" panose="020B0400000000000000" pitchFamily="34" charset="-122"/>
                <a:ea typeface="PingFang SC" panose="020B0400000000000000" pitchFamily="34" charset="-122"/>
              </a:rPr>
              <a:t>年迈的部落首领耐心地解释说：我们的脚步走得太快，而我们的灵魂走得太慢，走两天歇一天，就是为了等我们的灵魂赶上来！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ingFang SC" panose="020B0400000000000000" pitchFamily="34" charset="-122"/>
                <a:ea typeface="PingFang SC" panose="020B0400000000000000" pitchFamily="34" charset="-122"/>
              </a:rPr>
              <a:t>解释：当我们正在为生活疲于奔命的时候，生活已经离我们而去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9179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唯一的途徑是耶穌基督。</a:t>
            </a:r>
            <a:endParaRPr kumimoji="1" lang="en-US" altLang="zh-CN" dirty="0"/>
          </a:p>
          <a:p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那妇人就留下水罐子，往城里去，对众人说：</a:t>
            </a:r>
            <a:r>
              <a:rPr lang="zh-CN" altLang="en-US" sz="1200" kern="1200" dirty="0">
                <a:solidFill>
                  <a:srgbClr val="FFFF00"/>
                </a:solidFill>
                <a:highlight>
                  <a:srgbClr val="0000FF"/>
                </a:highlight>
                <a:latin typeface="+mn-lt"/>
                <a:ea typeface="+mn-ea"/>
                <a:cs typeface="+mn-cs"/>
              </a:rPr>
              <a:t>“你们来看，有一个人将我素来所行的一切事都给我说出来了，莫非这就是基督吗？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约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4:28-29</a:t>
            </a:r>
            <a:r>
              <a:rPr lang="en-US" altLang="zh-CN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algn="l" defTabSz="274320">
              <a:spcAft>
                <a:spcPts val="600"/>
              </a:spcAft>
            </a:pPr>
            <a:r>
              <a:rPr lang="zh-CN" altLang="en-US" sz="1000" dirty="0"/>
              <a:t>接受耶稣的恩典与真理</a:t>
            </a:r>
            <a:endParaRPr lang="en-US" altLang="zh-CN" sz="1000" dirty="0"/>
          </a:p>
          <a:p>
            <a:pPr algn="l" defTabSz="274320">
              <a:spcAft>
                <a:spcPts val="600"/>
              </a:spcAft>
            </a:pPr>
            <a:r>
              <a:rPr lang="zh-CN" altLang="en-US" sz="1000" dirty="0"/>
              <a:t>承认自己的软弱与败坏</a:t>
            </a:r>
            <a:endParaRPr lang="en-US" altLang="zh-CN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000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291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9592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彼得时期的假先知认为，超越性的知识可提升人到一种不需要道德的境界。但彼得反驳道，真正的虔誠是神透过基督赐下的，且满足信徒过敬虔生活的一切所需（参提后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3:16-17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）。</a:t>
            </a:r>
            <a:endParaRPr lang="en-US" altLang="zh-CN" sz="12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微软简标宋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400" b="1" dirty="0">
                <a:solidFill>
                  <a:srgbClr val="00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泛屬命主義</a:t>
            </a:r>
            <a:r>
              <a:rPr kumimoji="1"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：狹隘地認爲靈命</a:t>
            </a:r>
            <a:r>
              <a:rPr kumimoji="1" lang="en-US" altLang="zh-CN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kumimoji="1"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靈性是唯一的價值，也是衡量及評估萬事萬物的唯一標準。雖然這是對靈命的肯定與重視，但它更發展為一種言必歸靈命的高調與不切實際的空談。它經常對於「屬靈」與「屬世」有明確的二元劃分，簡化信仰。</a:t>
            </a:r>
            <a:endParaRPr kumimoji="1" lang="en-US" altLang="zh-CN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kumimoji="1" lang="zh-CN" altLang="en-US" sz="1400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「道德」與「靈性</a:t>
            </a:r>
            <a:r>
              <a:rPr kumimoji="1" lang="en-US" altLang="zh-CN" sz="1400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kumimoji="1" lang="zh-CN" altLang="en-US" sz="1400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靈命」的平衡（彼得的教導）</a:t>
            </a:r>
            <a:endParaRPr kumimoji="1"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dirty="0"/>
          </a:p>
          <a:p>
            <a:r>
              <a:rPr lang="zh-CN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luxi sans"/>
              </a:rPr>
              <a:t>對於社會關懷、政治參與、文化重建、專業化的知識、以及學院式的神學探究，台灣許多教會也總是看不到它們有什麼明顯的重要性。因為，它們都不是以所謂的「靈命追求」為主要的內涵或訴求。試問，這種口口聲聲的靈命至上，確實是「屬靈」的真諦嗎？而聖經的教導竟是這樣一種疏離了社會、文化、神學以及世界知識的「屬靈」嗎？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1230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斯多葛主义的四大美德，智慧、节制、正义、勇气。是建立在罗马帝国苏格拉底理想基础上的伦理体系。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3741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dirty="0"/>
              <a:t>1. </a:t>
            </a:r>
            <a:r>
              <a:rPr kumimoji="1" lang="zh-CN" altLang="en-US" dirty="0"/>
              <a:t>信心（</a:t>
            </a:r>
            <a:r>
              <a:rPr kumimoji="1" lang="en-US" altLang="zh-CN" dirty="0"/>
              <a:t>Faith</a:t>
            </a:r>
            <a:r>
              <a:rPr kumimoji="1" lang="zh-CN" altLang="en-US" dirty="0"/>
              <a:t>）</a:t>
            </a:r>
          </a:p>
          <a:p>
            <a:r>
              <a:rPr kumimoji="1" lang="zh-CN" altLang="en-US" dirty="0"/>
              <a:t>信心是基督徒生活的基础。我们首先要相信耶稣基督是救主，并完全依靠祂的恩典和能力。这是与神关系的起点。</a:t>
            </a:r>
          </a:p>
          <a:p>
            <a:r>
              <a:rPr kumimoji="1" lang="zh-CN" altLang="en-US" dirty="0"/>
              <a:t>应用：加强个人与神的关系，通过祷告、读经和参与教会生活来巩固信心。</a:t>
            </a:r>
          </a:p>
          <a:p>
            <a:pPr marL="0" indent="0">
              <a:buNone/>
            </a:pPr>
            <a:r>
              <a:rPr kumimoji="1" lang="en-US" altLang="zh-CN" dirty="0"/>
              <a:t>2. </a:t>
            </a:r>
            <a:r>
              <a:rPr kumimoji="1" lang="zh-CN" altLang="en-US" dirty="0"/>
              <a:t>德行（</a:t>
            </a:r>
            <a:r>
              <a:rPr kumimoji="1" lang="en-US" altLang="zh-CN" dirty="0"/>
              <a:t>Virtue</a:t>
            </a:r>
            <a:r>
              <a:rPr kumimoji="1" lang="zh-CN" altLang="en-US" dirty="0"/>
              <a:t>）</a:t>
            </a:r>
          </a:p>
          <a:p>
            <a:r>
              <a:rPr kumimoji="1" lang="zh-CN" altLang="en-US" dirty="0"/>
              <a:t>德行是指道德品格和生活的正直。基督徒应当在行为上反映出基督的品格，追求圣洁和正直。</a:t>
            </a:r>
          </a:p>
          <a:p>
            <a:r>
              <a:rPr kumimoji="1" lang="zh-CN" altLang="en-US" dirty="0"/>
              <a:t>应用：在日常生活中，注意言行举止，努力表现出基督的品格，避免不道德和不诚实的行为。</a:t>
            </a:r>
          </a:p>
          <a:p>
            <a:pPr marL="0" indent="0">
              <a:buNone/>
            </a:pPr>
            <a:r>
              <a:rPr kumimoji="1" lang="en-US" altLang="zh-CN" dirty="0"/>
              <a:t>3. </a:t>
            </a:r>
            <a:r>
              <a:rPr kumimoji="1" lang="zh-CN" altLang="en-US" dirty="0"/>
              <a:t>知识（</a:t>
            </a:r>
            <a:r>
              <a:rPr kumimoji="1" lang="en-US" altLang="zh-CN" dirty="0"/>
              <a:t>Knowledge</a:t>
            </a:r>
            <a:r>
              <a:rPr kumimoji="1" lang="zh-CN" altLang="en-US" dirty="0"/>
              <a:t>）</a:t>
            </a:r>
          </a:p>
          <a:p>
            <a:r>
              <a:rPr kumimoji="1" lang="zh-CN" altLang="en-US" dirty="0"/>
              <a:t>知识是指对神的认识和理解。基督徒应当不断增长对神话语和真理的认识，以便在信仰上更加坚定。</a:t>
            </a:r>
          </a:p>
          <a:p>
            <a:r>
              <a:rPr kumimoji="1" lang="zh-CN" altLang="en-US" dirty="0"/>
              <a:t>应用：积极参加圣经学习班、阅读属灵书籍、听讲道和思考，以增长对圣经的认识和理解。</a:t>
            </a:r>
          </a:p>
          <a:p>
            <a:pPr marL="0" indent="0">
              <a:buNone/>
            </a:pPr>
            <a:r>
              <a:rPr kumimoji="1" lang="en-US" altLang="zh-CN" dirty="0"/>
              <a:t>4. </a:t>
            </a:r>
            <a:r>
              <a:rPr kumimoji="1" lang="zh-CN" altLang="en-US" dirty="0"/>
              <a:t>节制（</a:t>
            </a:r>
            <a:r>
              <a:rPr kumimoji="1" lang="en-US" altLang="zh-CN" dirty="0"/>
              <a:t>Self-control</a:t>
            </a:r>
            <a:r>
              <a:rPr kumimoji="1" lang="zh-CN" altLang="en-US" dirty="0"/>
              <a:t>）</a:t>
            </a:r>
          </a:p>
          <a:p>
            <a:r>
              <a:rPr kumimoji="1" lang="zh-CN" altLang="en-US" dirty="0"/>
              <a:t>节制是指对自己欲望和行为的控制。基督徒应当学会控制自己的情感、欲望和行为，以符合神的标准。</a:t>
            </a:r>
          </a:p>
          <a:p>
            <a:r>
              <a:rPr kumimoji="1" lang="zh-CN" altLang="en-US" dirty="0"/>
              <a:t>应用：在饮食、娱乐、情绪管理等方面保持节制，避免过度和放纵。培养良好的习惯，克服不良嗜好。</a:t>
            </a:r>
            <a:endParaRPr kumimoji="1" lang="en-US" altLang="zh-CN" dirty="0"/>
          </a:p>
          <a:p>
            <a:pPr marL="0" indent="0">
              <a:lnSpc>
                <a:spcPct val="120000"/>
              </a:lnSpc>
              <a:buNone/>
            </a:pPr>
            <a:r>
              <a:rPr kumimoji="1" lang="en-US" altLang="zh-CN" sz="1200" dirty="0"/>
              <a:t>5. </a:t>
            </a:r>
            <a:r>
              <a:rPr kumimoji="1" lang="zh-CN" altLang="en-US" sz="1200" dirty="0"/>
              <a:t>忍耐（</a:t>
            </a:r>
            <a:r>
              <a:rPr kumimoji="1" lang="en-US" altLang="zh-CN" sz="1200" dirty="0"/>
              <a:t>Perseverance</a:t>
            </a:r>
            <a:r>
              <a:rPr kumimoji="1" lang="zh-CN" altLang="en-US" sz="1200" dirty="0"/>
              <a:t>）</a:t>
            </a:r>
          </a:p>
          <a:p>
            <a:pPr>
              <a:lnSpc>
                <a:spcPct val="120000"/>
              </a:lnSpc>
            </a:pPr>
            <a:r>
              <a:rPr kumimoji="1" lang="zh-CN" altLang="en-US" sz="1200" dirty="0"/>
              <a:t>忍耐是指在困境和试炼中保持信心和坚韧。基督徒应当在面对挑战时，依靠神的力量坚持下去。</a:t>
            </a:r>
          </a:p>
          <a:p>
            <a:pPr>
              <a:lnSpc>
                <a:spcPct val="120000"/>
              </a:lnSpc>
            </a:pPr>
            <a:r>
              <a:rPr kumimoji="1" lang="zh-CN" altLang="en-US" sz="1200" dirty="0"/>
              <a:t>应用：在生活的各个方面培养耐心，特别是在面对困难和挫折时，不轻易放弃。相信神的时间和计划。</a:t>
            </a:r>
          </a:p>
          <a:p>
            <a:pPr marL="0" indent="0">
              <a:lnSpc>
                <a:spcPct val="120000"/>
              </a:lnSpc>
              <a:buNone/>
            </a:pPr>
            <a:r>
              <a:rPr kumimoji="1" lang="en-US" altLang="zh-CN" sz="1200" dirty="0"/>
              <a:t>6. </a:t>
            </a:r>
            <a:r>
              <a:rPr kumimoji="1" lang="zh-CN" altLang="en-US" sz="1200" dirty="0"/>
              <a:t>虔敬（</a:t>
            </a:r>
            <a:r>
              <a:rPr kumimoji="1" lang="en-US" altLang="zh-CN" sz="1200" dirty="0"/>
              <a:t>Godliness</a:t>
            </a:r>
            <a:r>
              <a:rPr kumimoji="1" lang="zh-CN" altLang="en-US" sz="1200" dirty="0"/>
              <a:t>）</a:t>
            </a:r>
          </a:p>
          <a:p>
            <a:pPr>
              <a:lnSpc>
                <a:spcPct val="120000"/>
              </a:lnSpc>
            </a:pPr>
            <a:r>
              <a:rPr kumimoji="1" lang="zh-CN" altLang="en-US" sz="1200" dirty="0"/>
              <a:t>虔敬是指对神的敬畏和敬爱。基督徒应当在生活的每一个方面都反映出对神的敬畏和爱慕之情。</a:t>
            </a:r>
          </a:p>
          <a:p>
            <a:pPr>
              <a:lnSpc>
                <a:spcPct val="120000"/>
              </a:lnSpc>
            </a:pPr>
            <a:r>
              <a:rPr kumimoji="1" lang="zh-CN" altLang="en-US" sz="1200" dirty="0"/>
              <a:t>应用：在日常生活中表现出对神的敬畏，通过祷告、敬拜、灵修和参与教会活动，保持与神的亲密关系。</a:t>
            </a:r>
          </a:p>
          <a:p>
            <a:pPr marL="0" indent="0">
              <a:lnSpc>
                <a:spcPct val="120000"/>
              </a:lnSpc>
              <a:buNone/>
            </a:pPr>
            <a:r>
              <a:rPr kumimoji="1" lang="en-US" altLang="zh-CN" sz="1200" dirty="0"/>
              <a:t>7. </a:t>
            </a:r>
            <a:r>
              <a:rPr kumimoji="1" lang="zh-CN" altLang="en-US" sz="1200" dirty="0"/>
              <a:t>爱弟兄的心（</a:t>
            </a:r>
            <a:r>
              <a:rPr kumimoji="1" lang="en-US" altLang="zh-CN" sz="1200" dirty="0"/>
              <a:t>Brotherly Kindness</a:t>
            </a:r>
            <a:r>
              <a:rPr kumimoji="1" lang="zh-CN" altLang="en-US" sz="1200" dirty="0"/>
              <a:t>）</a:t>
            </a:r>
          </a:p>
          <a:p>
            <a:pPr>
              <a:lnSpc>
                <a:spcPct val="120000"/>
              </a:lnSpc>
            </a:pPr>
            <a:r>
              <a:rPr kumimoji="1" lang="zh-CN" altLang="en-US" sz="1200" dirty="0"/>
              <a:t>爱弟兄的心是指对其他信徒的关爱和支持。基督徒应当在教会中彼此相爱，关心和帮助有需要的弟兄姐妹。</a:t>
            </a:r>
          </a:p>
          <a:p>
            <a:pPr>
              <a:lnSpc>
                <a:spcPct val="120000"/>
              </a:lnSpc>
            </a:pPr>
            <a:r>
              <a:rPr kumimoji="1" lang="zh-CN" altLang="en-US" sz="1200" dirty="0"/>
              <a:t>应用：积极参与教会的团契活动，关心和帮助教会中的弟兄姐妹。通过祷告、探访、提供实际帮助等方式表达对他们的爱。</a:t>
            </a:r>
          </a:p>
          <a:p>
            <a:pPr marL="0" indent="0">
              <a:lnSpc>
                <a:spcPct val="120000"/>
              </a:lnSpc>
              <a:buNone/>
            </a:pPr>
            <a:r>
              <a:rPr kumimoji="1" lang="en-US" altLang="zh-CN" sz="1200" dirty="0"/>
              <a:t>8. </a:t>
            </a:r>
            <a:r>
              <a:rPr kumimoji="1" lang="zh-CN" altLang="en-US" sz="1200" dirty="0"/>
              <a:t>爱众人的心（</a:t>
            </a:r>
            <a:r>
              <a:rPr kumimoji="1" lang="en-US" altLang="zh-CN" sz="1200" dirty="0"/>
              <a:t>Love</a:t>
            </a:r>
            <a:r>
              <a:rPr kumimoji="1" lang="zh-CN" altLang="en-US" sz="1200" dirty="0"/>
              <a:t>）</a:t>
            </a:r>
          </a:p>
          <a:p>
            <a:pPr>
              <a:lnSpc>
                <a:spcPct val="120000"/>
              </a:lnSpc>
            </a:pPr>
            <a:r>
              <a:rPr kumimoji="1" lang="zh-CN" altLang="en-US" sz="1200" dirty="0"/>
              <a:t>爱众人的心是指对所有人的无私之爱。这种爱超越了教会的界限，向所有人展示基督的爱。</a:t>
            </a:r>
          </a:p>
          <a:p>
            <a:pPr>
              <a:lnSpc>
                <a:spcPct val="120000"/>
              </a:lnSpc>
            </a:pPr>
            <a:r>
              <a:rPr kumimoji="1" lang="zh-CN" altLang="en-US" sz="1200" dirty="0"/>
              <a:t>应用：在日常生活中，表现出对他人的无私关爱和同情。参与社会公益活动，关心弱势群体，努力成为爱的见证者。</a:t>
            </a:r>
            <a:endParaRPr kumimoji="1" lang="en-US" altLang="zh-CN" sz="1200" dirty="0"/>
          </a:p>
          <a:p>
            <a:pPr>
              <a:lnSpc>
                <a:spcPct val="120000"/>
              </a:lnSpc>
            </a:pPr>
            <a:endParaRPr kumimoji="1" lang="en-US" altLang="zh-CN" sz="1200" dirty="0"/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latin typeface="+mj-ea"/>
                <a:ea typeface="+mj-ea"/>
              </a:rPr>
              <a:t>信心</a:t>
            </a:r>
            <a:r>
              <a:rPr lang="en-US" altLang="zh-CN" sz="1800" b="1" dirty="0">
                <a:latin typeface="Songti SC" panose="02010600040101010101" pitchFamily="2" charset="-122"/>
                <a:ea typeface="Songti SC" panose="02010600040101010101" pitchFamily="2" charset="-122"/>
              </a:rPr>
              <a:t>faith</a:t>
            </a:r>
            <a:r>
              <a:rPr lang="zh-CN" altLang="en-US" sz="1800" b="1" dirty="0">
                <a:latin typeface="+mj-ea"/>
                <a:ea typeface="+mj-ea"/>
              </a:rPr>
              <a:t>：信神（信仰層面）且靠神（生活層面）。借讀經、聚會（崇拜、小組）、禱告、環境。</a:t>
            </a:r>
            <a:endParaRPr lang="en-US" altLang="zh-CN" sz="18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latin typeface="+mj-ea"/>
                <a:ea typeface="+mj-ea"/>
              </a:rPr>
              <a:t>虔敬</a:t>
            </a:r>
            <a:r>
              <a:rPr lang="en-US" altLang="zh-CN" sz="1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godliness </a:t>
            </a:r>
            <a:r>
              <a:rPr lang="zh-CN" altLang="en-US" sz="1800" b="1" dirty="0">
                <a:latin typeface="+mj-ea"/>
                <a:ea typeface="+mj-ea"/>
              </a:rPr>
              <a:t>：虔诚的，敬神的，恭敬的。与“敬畏神”同义。包括宗教行爲、生活方式、思想態度</a:t>
            </a:r>
            <a:endParaRPr lang="en-US" altLang="zh-CN" sz="18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/>
              <a:t>知識</a:t>
            </a:r>
            <a:r>
              <a:rPr lang="en-US" altLang="zh-CN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knowledge </a:t>
            </a:r>
            <a:r>
              <a:rPr lang="zh-CN" altLang="en-US" sz="1800" b="1" dirty="0"/>
              <a:t>：</a:t>
            </a:r>
            <a:r>
              <a:rPr kumimoji="1" lang="zh-CN" altLang="en-US" sz="1800" b="1" dirty="0"/>
              <a:t>对真理本身的追求与領悟，擁有智慧與見識。借讀書、聽道、思考。</a:t>
            </a:r>
            <a:endParaRPr lang="en-US" altLang="zh-CN" sz="1800" b="1" dirty="0"/>
          </a:p>
          <a:p>
            <a:pPr>
              <a:lnSpc>
                <a:spcPct val="150000"/>
              </a:lnSpc>
            </a:pPr>
            <a:r>
              <a:rPr lang="zh-CN" altLang="en-US" sz="1800" b="1" dirty="0"/>
              <a:t>節制</a:t>
            </a:r>
            <a:r>
              <a:rPr lang="en-US" altLang="zh-CN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self-control </a:t>
            </a:r>
            <a:r>
              <a:rPr lang="zh-CN" altLang="en-US" sz="1800" b="1" dirty="0"/>
              <a:t>：</a:t>
            </a:r>
            <a:r>
              <a:rPr kumimoji="1" lang="zh-CN" altLang="en-US" sz="1800" b="1" dirty="0"/>
              <a:t>自我克制的能力。言辭、行爲、思想與情緒的自我管理</a:t>
            </a:r>
            <a:r>
              <a:rPr kumimoji="1" lang="en-US" altLang="zh-CN" sz="1800" b="1" dirty="0"/>
              <a:t>——</a:t>
            </a:r>
            <a:r>
              <a:rPr kumimoji="1" lang="zh-CN" altLang="en-US" sz="1800" b="1" dirty="0"/>
              <a:t>聖靈的果子。</a:t>
            </a:r>
            <a:endParaRPr lang="en-US" altLang="zh-CN" sz="1800" b="1" dirty="0"/>
          </a:p>
          <a:p>
            <a:pPr>
              <a:lnSpc>
                <a:spcPct val="150000"/>
              </a:lnSpc>
            </a:pPr>
            <a:r>
              <a:rPr lang="zh-CN" altLang="en-US" sz="1800" b="1" dirty="0"/>
              <a:t>忍耐</a:t>
            </a:r>
            <a:r>
              <a:rPr lang="en-US" altLang="zh-CN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perseverance </a:t>
            </a:r>
            <a:r>
              <a:rPr lang="zh-CN" altLang="en-US" sz="1800" b="1" dirty="0"/>
              <a:t>：</a:t>
            </a:r>
            <a:r>
              <a:rPr kumimoji="1" lang="zh-CN" altLang="en-US" sz="1800" b="1" dirty="0">
                <a:solidFill>
                  <a:srgbClr val="191B0E"/>
                </a:solidFill>
              </a:rPr>
              <a:t>意志坚定和有毅力，不屈不撓。</a:t>
            </a:r>
            <a:endParaRPr kumimoji="1" lang="zh-CN" altLang="en-US" sz="1800" b="1" dirty="0"/>
          </a:p>
          <a:p>
            <a:pPr>
              <a:lnSpc>
                <a:spcPct val="150000"/>
              </a:lnSpc>
            </a:pPr>
            <a:r>
              <a:rPr lang="zh-CN" altLang="en-US" sz="1800" b="1" dirty="0"/>
              <a:t>德行</a:t>
            </a:r>
            <a:r>
              <a:rPr lang="en-US" altLang="zh-CN" sz="1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virtue </a:t>
            </a:r>
            <a:r>
              <a:rPr lang="zh-CN" altLang="en-US" sz="1800" b="1" dirty="0"/>
              <a:t>：優秀品性和美德、善行。符合</a:t>
            </a:r>
            <a:r>
              <a:rPr kumimoji="1" lang="zh-CN" altLang="en-US" sz="1800" b="1" dirty="0"/>
              <a:t>神的性情、有益於他人的思想与行为。公正、勇敢、服務、憐憫</a:t>
            </a:r>
            <a:endParaRPr lang="en-US" altLang="zh-CN" sz="1800" b="1" dirty="0"/>
          </a:p>
          <a:p>
            <a:pPr>
              <a:lnSpc>
                <a:spcPct val="150000"/>
              </a:lnSpc>
            </a:pPr>
            <a:r>
              <a:rPr lang="zh-CN" altLang="en-US" sz="1800" b="1" dirty="0"/>
              <a:t>愛弟兄</a:t>
            </a:r>
            <a:r>
              <a:rPr lang="en-US" altLang="zh-CN" sz="1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软简标宋"/>
              </a:rPr>
              <a:t>brotherly kindness </a:t>
            </a:r>
            <a:r>
              <a:rPr lang="zh-CN" altLang="en-US" sz="1800" b="1" dirty="0"/>
              <a:t>：</a:t>
            </a:r>
            <a:r>
              <a:rPr kumimoji="1" lang="en-US" altLang="zh-CN" sz="1800" b="1" dirty="0" err="1">
                <a:solidFill>
                  <a:srgbClr val="19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philadelphia</a:t>
            </a:r>
            <a:r>
              <a:rPr kumimoji="1" lang="zh-CN" altLang="en-US" sz="1800" b="1" dirty="0">
                <a:solidFill>
                  <a:srgbClr val="191B0E"/>
                </a:solidFill>
              </a:rPr>
              <a:t>，手足之情、兄弟之愛。信徒相爱是真门徒的标志（約 </a:t>
            </a:r>
            <a:r>
              <a:rPr kumimoji="1" lang="en-US" altLang="zh-CN" sz="1800" b="1" dirty="0">
                <a:solidFill>
                  <a:srgbClr val="191B0E"/>
                </a:solidFill>
              </a:rPr>
              <a:t>13</a:t>
            </a:r>
            <a:r>
              <a:rPr kumimoji="1" lang="zh-CN" altLang="en-US" sz="1800" b="1" dirty="0">
                <a:solidFill>
                  <a:srgbClr val="191B0E"/>
                </a:solidFill>
              </a:rPr>
              <a:t>：</a:t>
            </a:r>
            <a:r>
              <a:rPr kumimoji="1" lang="en-US" altLang="zh-CN" sz="1800" b="1" dirty="0">
                <a:solidFill>
                  <a:srgbClr val="191B0E"/>
                </a:solidFill>
              </a:rPr>
              <a:t>35</a:t>
            </a:r>
            <a:r>
              <a:rPr kumimoji="1" lang="zh-CN" altLang="en-US" sz="1800" b="1" dirty="0">
                <a:solidFill>
                  <a:srgbClr val="191B0E"/>
                </a:solidFill>
              </a:rPr>
              <a:t>）。</a:t>
            </a:r>
            <a:endParaRPr lang="en-US" altLang="zh-CN" sz="1800" b="1" dirty="0"/>
          </a:p>
          <a:p>
            <a:pPr>
              <a:lnSpc>
                <a:spcPct val="150000"/>
              </a:lnSpc>
            </a:pPr>
            <a:r>
              <a:rPr lang="zh-CN" altLang="en-US" sz="1800" b="1" dirty="0"/>
              <a:t>愛衆人：</a:t>
            </a:r>
            <a:r>
              <a:rPr lang="en-US" altLang="zh-C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agapa</a:t>
            </a:r>
            <a:r>
              <a:rPr lang="zh-CN" altLang="en-US" sz="1800" b="1" dirty="0"/>
              <a:t>，神聖的愛，</a:t>
            </a:r>
            <a:r>
              <a:rPr kumimoji="1" lang="zh-CN" altLang="en-US" sz="1800" b="1" dirty="0">
                <a:solidFill>
                  <a:srgbClr val="191B0E"/>
                </a:solidFill>
              </a:rPr>
              <a:t>神本性中无条件、不改变、不衰减的爱。</a:t>
            </a:r>
            <a:endParaRPr kumimoji="1" lang="zh-CN" altLang="en-US" sz="1800" b="1" dirty="0"/>
          </a:p>
          <a:p>
            <a:pPr>
              <a:lnSpc>
                <a:spcPct val="150000"/>
              </a:lnSpc>
            </a:pPr>
            <a:endParaRPr lang="zh-CN" altLang="en-US" sz="1800" b="1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endParaRPr kumimoji="1" lang="zh-CN" altLang="en-US" sz="1800" b="1" dirty="0"/>
          </a:p>
          <a:p>
            <a:endParaRPr kumimoji="1" lang="zh-CN" altLang="en-US" sz="1800" b="1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669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可能犯罪，不能不犯罪；可能不犯罪，不能再犯罪。</a:t>
            </a:r>
            <a:endParaRPr kumimoji="1" lang="en-US" altLang="zh-CN" dirty="0"/>
          </a:p>
          <a:p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八个阶段的属灵美德，是连接在一起的，是一个向上成长的路。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这就说明每个人的属灵成长是一个循序渐进的过程，不可能一蹴而就，不可能走捷径，不可能别人代劳，不可以自满的。“离开基督道理的开端”。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2</a:t>
            </a:r>
            <a:r>
              <a:rPr kumimoji="1" lang="zh-CN" altLang="en-US" dirty="0"/>
              <a:t>、全面的成长</a:t>
            </a:r>
            <a:endParaRPr kumimoji="1" lang="en-US" altLang="zh-CN" dirty="0"/>
          </a:p>
          <a:p>
            <a:pPr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p"/>
              <a:defRPr/>
            </a:pPr>
            <a:r>
              <a:rPr kumimoji="1" lang="zh-CN" altLang="en-US" sz="1200" dirty="0"/>
              <a:t>这八个阶段的美德，以信开始，以爱结尾。</a:t>
            </a:r>
            <a:r>
              <a:rPr lang="zh-CN" altLang="en-US" sz="1200" dirty="0"/>
              <a:t>彼得劝勉我们必须加上各种美德，并且以爱为最高境界。如此成长就全面了。</a:t>
            </a:r>
            <a:endParaRPr kumimoji="1" lang="en-US" altLang="zh-CN" sz="1200" dirty="0"/>
          </a:p>
          <a:p>
            <a:pPr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p"/>
              <a:defRPr/>
            </a:pPr>
            <a:r>
              <a:rPr kumimoji="1" lang="zh-CN" altLang="en-US" sz="1200" dirty="0"/>
              <a:t>信不是飘着的，总要有个落脚点，这个落脚点就是</a:t>
            </a:r>
            <a:r>
              <a:rPr kumimoji="1" lang="en-US" altLang="zh-CN" sz="1200" dirty="0"/>
              <a:t>——</a:t>
            </a:r>
            <a:r>
              <a:rPr kumimoji="1" lang="zh-CN" altLang="en-US" sz="1200" dirty="0"/>
              <a:t>爱，而且不以人的爱，乃以</a:t>
            </a:r>
            <a:r>
              <a:rPr kumimoji="1" lang="en-US" altLang="zh-CN" sz="1200" dirty="0"/>
              <a:t>agape</a:t>
            </a:r>
            <a:r>
              <a:rPr kumimoji="1" lang="zh-CN" altLang="en-US" sz="1200" dirty="0"/>
              <a:t>神的爱！</a:t>
            </a:r>
            <a:endParaRPr kumimoji="1" lang="en-US" altLang="zh-CN" sz="1200" dirty="0"/>
          </a:p>
          <a:p>
            <a:pPr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p"/>
              <a:defRPr/>
            </a:pPr>
            <a:r>
              <a:rPr kumimoji="1" lang="zh-CN" altLang="en-US" sz="1200" b="1" dirty="0"/>
              <a:t>基督徒生命成长的成熟状态是什么呢？</a:t>
            </a:r>
            <a:endParaRPr kumimoji="1" lang="en-US" altLang="zh-CN" sz="1200" b="1" dirty="0"/>
          </a:p>
          <a:p>
            <a:pPr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kumimoji="1" lang="zh-CN" altLang="en-US" sz="1200" dirty="0"/>
              <a:t>耶稣基督曾教导门徒两大诫命：爱神与爱人如己。</a:t>
            </a:r>
            <a:endParaRPr kumimoji="1" lang="en-US" altLang="zh-CN" sz="1200" dirty="0"/>
          </a:p>
          <a:p>
            <a:pPr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kumimoji="1" lang="zh-CN" altLang="en-US" sz="1200" dirty="0"/>
              <a:t>彼得说：爱众人。</a:t>
            </a:r>
            <a:endParaRPr kumimoji="1" lang="en-US" altLang="zh-CN" sz="1200" dirty="0"/>
          </a:p>
          <a:p>
            <a:pPr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kumimoji="1" lang="zh-CN" altLang="en-US" sz="1200" dirty="0"/>
              <a:t>保罗说：爱心就是联络全德的。</a:t>
            </a:r>
            <a:endParaRPr kumimoji="1" lang="en-US" altLang="zh-CN" sz="1200" dirty="0"/>
          </a:p>
          <a:p>
            <a:pPr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kumimoji="1" lang="zh-CN" altLang="en-US" sz="1200" dirty="0"/>
              <a:t>约翰说：神就是爱，住在爱里面的，就住在神里面！</a:t>
            </a:r>
            <a:endParaRPr kumimoji="1" lang="en-US" altLang="zh-CN" sz="1200" dirty="0"/>
          </a:p>
          <a:p>
            <a:endParaRPr kumimoji="1" lang="en-US" altLang="zh-CN" dirty="0"/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3481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我们有一个惯性思维：以为我们</a:t>
            </a:r>
            <a:r>
              <a:rPr kumimoji="1"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增加</a:t>
            </a:r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就是成长的指标。比如，一个人身高增加了，就是成长；一个人知识增加了，就是成长；一个人鞋码增加了，就是成长</a:t>
            </a:r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………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因此，我们把这个原则用在属灵生命成长上，以为从前不会唱诗，现在会了就是成长；从前不会祷告，现在会了就是成长；从前不会讲属灵话，现在会了就是成长</a:t>
            </a:r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</a:p>
          <a:p>
            <a:pPr>
              <a:lnSpc>
                <a:spcPct val="150000"/>
              </a:lnSpc>
            </a:pPr>
            <a:endParaRPr kumimoji="1"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latin typeface="+mj-ea"/>
                <a:ea typeface="+mj-ea"/>
              </a:rPr>
              <a:t>其实，灵命和信心成长，不但有“加法”，也有“减法”，真正成长的可能是减法与加法同重。</a:t>
            </a:r>
            <a:endParaRPr kumimoji="1" lang="en-US" altLang="zh-CN" sz="12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latin typeface="+mj-ea"/>
                <a:ea typeface="+mj-ea"/>
              </a:rPr>
              <a:t>减去我从前最热衷的贪欲；减去我的锐气和霸气；减去我的自私；减去我的脾气；减去我的慾望；减去我的懈怠</a:t>
            </a:r>
            <a:r>
              <a:rPr kumimoji="1" lang="en-US" altLang="zh-CN" sz="1200" dirty="0">
                <a:latin typeface="+mj-ea"/>
                <a:ea typeface="+mj-ea"/>
              </a:rPr>
              <a:t>;</a:t>
            </a:r>
            <a:r>
              <a:rPr kumimoji="1" lang="zh-CN" altLang="en-US" sz="1200" dirty="0">
                <a:latin typeface="+mj-ea"/>
                <a:ea typeface="+mj-ea"/>
              </a:rPr>
              <a:t>减去我的固执，减去我的</a:t>
            </a:r>
            <a:r>
              <a:rPr kumimoji="1" lang="en-US" altLang="zh-CN" sz="1200" dirty="0">
                <a:latin typeface="+mj-ea"/>
                <a:ea typeface="+mj-ea"/>
              </a:rPr>
              <a:t>……</a:t>
            </a:r>
            <a:r>
              <a:rPr kumimoji="1" lang="zh-CN" altLang="en-US" sz="1200" dirty="0">
                <a:latin typeface="+mj-ea"/>
                <a:ea typeface="+mj-ea"/>
              </a:rPr>
              <a:t>太多需要减去（“剪去”）的。</a:t>
            </a:r>
            <a:endParaRPr kumimoji="1" lang="en-US" altLang="zh-CN" sz="12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latin typeface="+mj-ea"/>
                <a:ea typeface="+mj-ea"/>
              </a:rPr>
              <a:t>当我们增加了很多内容时，也要想想是否减去了那些不该有的？可能减去的越多，成长得也就最好！</a:t>
            </a:r>
            <a:endParaRPr kumimoji="1" lang="en-US" altLang="zh-TW" sz="12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kumimoji="1"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63551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6097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8775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436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灵修</a:t>
            </a:r>
            <a:r>
              <a:rPr kumimoji="1" lang="en-US" altLang="zh-CN" dirty="0"/>
              <a:t>(devotion)</a:t>
            </a:r>
            <a:r>
              <a:rPr kumimoji="1" lang="zh-CN" altLang="en-US" dirty="0"/>
              <a:t>意即</a:t>
            </a: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法国神学家芬乃伦说，“把我们自己完全投入到神那里去，就是灵修这个词本来的意思。这样的灵修要求我们不但要顺服和实行神在我们身上的旨意，而且是要我们因着爱神来顺服和实行祂的旨意。” 、</a:t>
            </a:r>
            <a:r>
              <a:rPr kumimoji="1" lang="en-US" altLang="zh-CN" dirty="0"/>
              <a:t>“</a:t>
            </a:r>
            <a:r>
              <a:rPr kumimoji="1" lang="zh-CN" altLang="en-US" dirty="0"/>
              <a:t>灵修的前提是：神将他的灵赐给人，并且神让他的灵内住在属于他的人里面。灵修的目标就是：让我们的生命更像神儿子</a:t>
            </a:r>
            <a:r>
              <a:rPr kumimoji="1" lang="en-US" altLang="zh-CN" dirty="0"/>
              <a:t>—</a:t>
            </a:r>
            <a:r>
              <a:rPr kumimoji="1" lang="zh-CN" altLang="en-US" dirty="0"/>
              <a:t>基督耶稣的生命，显出基督生命的荣美，满有基督长成的身量。我们灵命追求的终极目标就是如保罗所说的：“效法他儿子的模样”（罗</a:t>
            </a:r>
            <a:r>
              <a:rPr kumimoji="1" lang="en-US" altLang="zh-CN" dirty="0"/>
              <a:t>8</a:t>
            </a:r>
            <a:r>
              <a:rPr kumimoji="1" lang="zh-CN" altLang="en-US" dirty="0"/>
              <a:t>：</a:t>
            </a:r>
            <a:r>
              <a:rPr kumimoji="1" lang="en-US" altLang="zh-CN" dirty="0"/>
              <a:t>29</a:t>
            </a:r>
            <a:r>
              <a:rPr kumimoji="1" lang="zh-CN" altLang="en-US" dirty="0"/>
              <a:t>）。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2653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His divine power has granted to us all things that pertain to life and godliness, through the knowledge of him who called us to his own glory and excellence,(2 Peter 1:3 ESV)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1" dirty="0">
                <a:latin typeface="STZhongsong" panose="02010600040101010101" pitchFamily="2" charset="-122"/>
                <a:ea typeface="STZhongsong" panose="02010600040101010101" pitchFamily="2" charset="-122"/>
              </a:rPr>
              <a:t>因為我們認識了用自己的榮耀和美德呼召我們的上帝，上帝以祂神聖的能力將</a:t>
            </a:r>
            <a:r>
              <a:rPr kumimoji="1" lang="zh-CN" altLang="en-US" sz="1200" b="1" dirty="0">
                <a:solidFill>
                  <a:srgbClr val="FF0000"/>
                </a:solidFill>
                <a:highlight>
                  <a:srgbClr val="FFFF00"/>
                </a:highlight>
                <a:latin typeface="STZhongsong" panose="02010600040101010101" pitchFamily="2" charset="-122"/>
                <a:ea typeface="STZhongsong" panose="02010600040101010101" pitchFamily="2" charset="-122"/>
              </a:rPr>
              <a:t>生命</a:t>
            </a:r>
            <a:r>
              <a:rPr kumimoji="1" lang="zh-CN" altLang="en-US" sz="1200" b="1" dirty="0">
                <a:latin typeface="STZhongsong" panose="02010600040101010101" pitchFamily="2" charset="-122"/>
                <a:ea typeface="STZhongsong" panose="02010600040101010101" pitchFamily="2" charset="-122"/>
              </a:rPr>
              <a:t>與</a:t>
            </a:r>
            <a:r>
              <a:rPr kumimoji="1" lang="zh-CN" altLang="en-US" sz="1200" b="1" dirty="0">
                <a:solidFill>
                  <a:srgbClr val="FF0000"/>
                </a:solidFill>
                <a:highlight>
                  <a:srgbClr val="FFFF00"/>
                </a:highlight>
                <a:latin typeface="STZhongsong" panose="02010600040101010101" pitchFamily="2" charset="-122"/>
                <a:ea typeface="STZhongsong" panose="02010600040101010101" pitchFamily="2" charset="-122"/>
              </a:rPr>
              <a:t>敬虔</a:t>
            </a:r>
            <a:r>
              <a:rPr kumimoji="1" lang="zh-CN" altLang="en-US" sz="1200" b="1" dirty="0">
                <a:latin typeface="STZhongsong" panose="02010600040101010101" pitchFamily="2" charset="-122"/>
                <a:ea typeface="STZhongsong" panose="02010600040101010101" pitchFamily="2" charset="-122"/>
              </a:rPr>
              <a:t>所</a:t>
            </a:r>
            <a:r>
              <a:rPr kumimoji="1" lang="zh-CN" altLang="en-US" sz="1200" b="1" dirty="0">
                <a:solidFill>
                  <a:srgbClr val="0070C0"/>
                </a:solidFill>
                <a:highlight>
                  <a:srgbClr val="FFFF00"/>
                </a:highlight>
                <a:latin typeface="STZhongsong" panose="02010600040101010101" pitchFamily="2" charset="-122"/>
                <a:ea typeface="STZhongsong" panose="02010600040101010101" pitchFamily="2" charset="-122"/>
              </a:rPr>
              <a:t>需要的一切</a:t>
            </a:r>
            <a:r>
              <a:rPr kumimoji="1" lang="zh-CN" altLang="en-US" sz="1200" b="1" dirty="0">
                <a:latin typeface="STZhongsong" panose="02010600040101010101" pitchFamily="2" charset="-122"/>
                <a:ea typeface="STZhongsong" panose="02010600040101010101" pitchFamily="2" charset="-122"/>
              </a:rPr>
              <a:t>賜給了我們。</a:t>
            </a:r>
            <a:r>
              <a:rPr kumimoji="1" lang="en-US" altLang="zh-CN" sz="1200" b="1" dirty="0">
                <a:latin typeface="STZhongsong" panose="02010600040101010101" pitchFamily="2" charset="-122"/>
                <a:ea typeface="STZhongsong" panose="02010600040101010101" pitchFamily="2" charset="-122"/>
              </a:rPr>
              <a:t>(</a:t>
            </a:r>
            <a:r>
              <a:rPr kumimoji="1" lang="zh-CN" altLang="en-US" sz="1200" b="1" dirty="0">
                <a:latin typeface="STZhongsong" panose="02010600040101010101" pitchFamily="2" charset="-122"/>
                <a:ea typeface="STZhongsong" panose="02010600040101010101" pitchFamily="2" charset="-122"/>
              </a:rPr>
              <a:t>彼得後書 </a:t>
            </a:r>
            <a:r>
              <a:rPr kumimoji="1" lang="en-US" altLang="zh-CN" sz="1200" b="1" dirty="0">
                <a:latin typeface="STZhongsong" panose="02010600040101010101" pitchFamily="2" charset="-122"/>
                <a:ea typeface="STZhongsong" panose="02010600040101010101" pitchFamily="2" charset="-122"/>
              </a:rPr>
              <a:t>1:3 </a:t>
            </a:r>
            <a:r>
              <a:rPr kumimoji="1" lang="zh-CN" altLang="en-US" sz="1200" b="1" dirty="0">
                <a:latin typeface="STZhongsong" panose="02010600040101010101" pitchFamily="2" charset="-122"/>
                <a:ea typeface="STZhongsong" panose="02010600040101010101" pitchFamily="2" charset="-122"/>
              </a:rPr>
              <a:t>當代譯本</a:t>
            </a:r>
            <a:r>
              <a:rPr kumimoji="1" lang="en-US" altLang="zh-CN" sz="1200" b="1" dirty="0">
                <a:latin typeface="STZhongsong" panose="02010600040101010101" pitchFamily="2" charset="-122"/>
                <a:ea typeface="STZhongsong" panose="02010600040101010101" pitchFamily="2" charset="-122"/>
              </a:rPr>
              <a:t>)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1695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1200" dirty="0"/>
              <a:t>基督徒擁有了從神而來的新生命（靈性生命）。（認識：口</a:t>
            </a:r>
            <a:r>
              <a:rPr kumimoji="1" lang="en-US" altLang="zh-CN" sz="1200" dirty="0"/>
              <a:t>&amp;</a:t>
            </a:r>
            <a:r>
              <a:rPr kumimoji="1" lang="zh-CN" altLang="en-US" sz="1200" dirty="0"/>
              <a:t>心）</a:t>
            </a:r>
            <a:endParaRPr kumimoji="1" lang="en-US" altLang="zh-CN" sz="12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1200" dirty="0"/>
              <a:t>追求靈性生命的健壯與豐盛！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128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https://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pages.uoregon.edu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/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fyin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/%E7%81%B5%E7%B2%AE/%E5%9C%A3%E7%BB%8F%E7%96%91%E9%9A%BE/%E5%9C%A3%E7%BB%8F%E7%96%91%E9%97%AE%E7%9A%84%E8%A7%A3%E7%AD%941/092%E6%80%8E%E6%A0%B7%E6%89%8D%E5%8F%AB%E5%81%9A%E2%80%9C%E4%BA%8B%E5%A5%89%E7%A5%9E%E2%80%9D%E5%91%A2.htm</a:t>
            </a:r>
          </a:p>
          <a:p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『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事奉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』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有在神的面前遵行、行走、跟随神行动的意思。我们的事奉不是照着自己的意思，乃是需要一直在神的面前，照着祂的意思来行走、做事。</a:t>
            </a:r>
            <a:endParaRPr lang="en-US" altLang="zh-CN" b="0" i="0" dirty="0">
              <a:solidFill>
                <a:srgbClr val="000000"/>
              </a:solidFill>
              <a:effectLst/>
              <a:highlight>
                <a:srgbClr val="FFFFEC"/>
              </a:highlight>
              <a:latin typeface="Times New Roman" panose="02020603050405020304" pitchFamily="18" charset="0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事奉神有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『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为神办事、服事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』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的意思。</a:t>
            </a:r>
            <a:endParaRPr lang="en-US" altLang="zh-CN" b="0" i="0" dirty="0">
              <a:solidFill>
                <a:srgbClr val="000000"/>
              </a:solidFill>
              <a:effectLst/>
              <a:highlight>
                <a:srgbClr val="FFFFEC"/>
              </a:highlight>
              <a:latin typeface="Times New Roman" panose="02020603050405020304" pitchFamily="18" charset="0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以利亚的事奉乃是专一的站立在耶和华面前侍立着，等候神的吩咐，没有自己的企图和作为。</a:t>
            </a:r>
            <a:endParaRPr lang="en-US" altLang="zh-CN" b="0" i="0" dirty="0">
              <a:solidFill>
                <a:srgbClr val="000000"/>
              </a:solidFill>
              <a:effectLst/>
              <a:highlight>
                <a:srgbClr val="FFFFEC"/>
              </a:highlight>
              <a:latin typeface="Times New Roman" panose="02020603050405020304" pitchFamily="18" charset="0"/>
            </a:endParaRPr>
          </a:p>
          <a:p>
            <a:r>
              <a:rPr lang="en-US" altLang="zh-CN" b="0" i="0" dirty="0" err="1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douleu’o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 (G1398)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有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『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被奴役，作奴僕来事奉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』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意思。这是在马太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6:24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EC"/>
                </a:highlight>
                <a:latin typeface="Times New Roman" panose="02020603050405020304" pitchFamily="18" charset="0"/>
              </a:rPr>
              <a:t>，当主耶穌讲到，我们不能事奉主和玛门时所使用的。玛门能像主人般的来奴役我们，但我们要知道主用重价买了我们，我们是祂的奴僕，必须专心一志的来事奉主。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1567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ui-sans-serif"/>
              </a:rPr>
              <a:t>信靠神的供應</a:t>
            </a:r>
            <a:r>
              <a:rPr lang="zh-CN" altLang="en-US" sz="12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：上帝已經通過他的能力賜給我們一切所需，使我們能夠過虔敬的生活。我們應當信靠上帝的供應，不依靠自己的力量，而是依靠他的恩典和能力來面對生活中的挑戰。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ui-sans-serif"/>
              </a:rPr>
              <a:t>認識基督</a:t>
            </a:r>
            <a:r>
              <a:rPr lang="zh-CN" altLang="en-US" sz="12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：我們所獲得的一切都是通過認識基督而來的。靈修生活中，我們要不斷追求更深入地認識耶穌基督，通過讀經、禱告和默想來增進與他的關係。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ui-sans-serif"/>
              </a:rPr>
              <a:t>追求生命和敬虔</a:t>
            </a:r>
            <a:r>
              <a:rPr lang="zh-CN" altLang="en-US" sz="12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：上帝的恩典不僅提供物質上的需要，更重要的是幫助我們過一個敬虔的生活。我們要在日常生活中追求聖潔，努力活出與我們信仰相符的生活，體現基督的品格和美德。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ui-sans-serif"/>
              </a:rPr>
              <a:t>回應上帝的呼召</a:t>
            </a:r>
            <a:r>
              <a:rPr lang="zh-CN" altLang="en-US" sz="12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：上帝用他的榮耀和美德召我們，這意味著我們每一個基督徒都有一個神聖的呼召。我們要敏銳回應上帝在各人生命中的呼召，盡自己職責。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endParaRPr lang="zh-CN" altLang="en-US" sz="1200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14176-1476-0242-90C6-93D0853EB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606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9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7" y="3956280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5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90901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6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6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1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51307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0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0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1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8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8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7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6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180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1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402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105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pos="9216">
          <p15:clr>
            <a:srgbClr val="F26B43"/>
          </p15:clr>
        </p15:guide>
        <p15:guide id="13" pos="1248">
          <p15:clr>
            <a:srgbClr val="F26B43"/>
          </p15:clr>
        </p15:guide>
        <p15:guide id="14" pos="1152">
          <p15:clr>
            <a:srgbClr val="F26B43"/>
          </p15:clr>
        </p15:guide>
        <p15:guide id="15" orient="horz" pos="1368">
          <p15:clr>
            <a:srgbClr val="F26B43"/>
          </p15:clr>
        </p15:guide>
        <p15:guide id="16" orient="horz" pos="1440">
          <p15:clr>
            <a:srgbClr val="F26B43"/>
          </p15:clr>
        </p15:guide>
        <p15:guide id="17" orient="horz" pos="3696">
          <p15:clr>
            <a:srgbClr val="F26B43"/>
          </p15:clr>
        </p15:guide>
        <p15:guide id="18" orient="horz" pos="432">
          <p15:clr>
            <a:srgbClr val="F26B43"/>
          </p15:clr>
        </p15:guide>
        <p15:guide id="19" orient="horz" pos="1512">
          <p15:clr>
            <a:srgbClr val="F26B43"/>
          </p15:clr>
        </p15:guide>
        <p15:guide id="20" pos="6912">
          <p15:clr>
            <a:srgbClr val="F26B43"/>
          </p15:clr>
        </p15:guide>
        <p15:guide id="21" pos="936">
          <p15:clr>
            <a:srgbClr val="F26B43"/>
          </p15:clr>
        </p15:guide>
        <p15:guide id="22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93125" y="1893171"/>
            <a:ext cx="8486688" cy="2838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zh-CN" altLang="en-US" sz="6600" b="1" dirty="0"/>
              <a:t>靈命塑造</a:t>
            </a:r>
            <a:r>
              <a:rPr kumimoji="1" lang="zh-CN" altLang="en-US" sz="6600" dirty="0"/>
              <a:t>：</a:t>
            </a:r>
            <a:br>
              <a:rPr kumimoji="1" lang="en-US" altLang="zh-CN" sz="6600" dirty="0"/>
            </a:br>
            <a:r>
              <a:rPr kumimoji="1" lang="zh-CN" altLang="en-US" sz="6600" dirty="0"/>
              <a:t>在基督里成长</a:t>
            </a:r>
            <a:endParaRPr kumimoji="1" lang="zh-TW" altLang="en-US" sz="6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05840" y="5111203"/>
            <a:ext cx="6831673" cy="1086237"/>
          </a:xfrm>
        </p:spPr>
        <p:txBody>
          <a:bodyPr>
            <a:normAutofit/>
          </a:bodyPr>
          <a:lstStyle/>
          <a:p>
            <a:r>
              <a:rPr kumimoji="1"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彼后</a:t>
            </a:r>
            <a:r>
              <a:rPr kumimoji="1"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3-8</a:t>
            </a:r>
            <a:r>
              <a:rPr kumimoji="1"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节</a:t>
            </a:r>
            <a:endParaRPr kumimoji="1" lang="zh-TW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B5CBC4D-7229-9814-BB8F-14FB89890DD4}"/>
              </a:ext>
            </a:extLst>
          </p:cNvPr>
          <p:cNvSpPr txBox="1"/>
          <p:nvPr/>
        </p:nvSpPr>
        <p:spPr>
          <a:xfrm>
            <a:off x="1381778" y="1203680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2800" i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/>
                <a:sym typeface="Arial"/>
              </a:rPr>
              <a:t>靈修月 講道信息</a:t>
            </a:r>
          </a:p>
        </p:txBody>
      </p:sp>
    </p:spTree>
    <p:extLst>
      <p:ext uri="{BB962C8B-B14F-4D97-AF65-F5344CB8AC3E}">
        <p14:creationId xmlns:p14="http://schemas.microsoft.com/office/powerpoint/2010/main" val="272649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0FFDD4-2A87-7258-A902-79CBA9A6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581" y="246401"/>
            <a:ext cx="9601200" cy="742950"/>
          </a:xfrm>
        </p:spPr>
        <p:txBody>
          <a:bodyPr>
            <a:noAutofit/>
          </a:bodyPr>
          <a:lstStyle/>
          <a:p>
            <a:pPr algn="ctr"/>
            <a:r>
              <a:rPr kumimoji="1" lang="zh-CN" altLang="en-US" sz="5400" b="1" dirty="0"/>
              <a:t>彼得的勉勵，我們的追求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0E3C45-90AF-98D8-447F-2CD40EB3B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4204"/>
            <a:ext cx="12192000" cy="56437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ui-sans-serif"/>
              </a:rPr>
              <a:t>信靠神的供應</a:t>
            </a:r>
            <a:r>
              <a:rPr lang="zh-CN" altLang="en-US" sz="3200" b="1" dirty="0">
                <a:solidFill>
                  <a:srgbClr val="0D0D0D"/>
                </a:solidFill>
                <a:highlight>
                  <a:srgbClr val="FFFFFF"/>
                </a:highlight>
                <a:latin typeface="ui-sans-serif"/>
              </a:rPr>
              <a:t>：依靠神的恩典和能力來面對生活中的挑戰。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ui-sans-serif"/>
              </a:rPr>
              <a:t>認識基督</a:t>
            </a:r>
            <a:r>
              <a:rPr lang="zh-CN" altLang="en-US" sz="3200" b="1" dirty="0">
                <a:solidFill>
                  <a:srgbClr val="0D0D0D"/>
                </a:solidFill>
                <a:highlight>
                  <a:srgbClr val="FFFFFF"/>
                </a:highlight>
                <a:latin typeface="ui-sans-serif"/>
              </a:rPr>
              <a:t>：不斷追求更深入地認識耶穌基督，通過讀經、禱告和默想來增進與他的關係。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ui-sans-serif"/>
              </a:rPr>
              <a:t>追求生命和敬虔</a:t>
            </a:r>
            <a:r>
              <a:rPr lang="zh-CN" altLang="en-US" sz="3200" b="1" dirty="0">
                <a:solidFill>
                  <a:srgbClr val="0D0D0D"/>
                </a:solidFill>
                <a:highlight>
                  <a:srgbClr val="FFFFFF"/>
                </a:highlight>
                <a:latin typeface="ui-sans-serif"/>
              </a:rPr>
              <a:t>：神的恩典不僅提供物質上的需要，更重要的是幫助我們過一個敬虔的生活。</a:t>
            </a:r>
            <a:endParaRPr lang="en-US" altLang="zh-CN" sz="3200" b="1" dirty="0">
              <a:solidFill>
                <a:srgbClr val="0D0D0D"/>
              </a:solidFill>
              <a:highlight>
                <a:srgbClr val="FFFFFF"/>
              </a:highlight>
              <a:latin typeface="ui-sans-serif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ui-sans-serif"/>
              </a:rPr>
              <a:t>回應上帝的呼召</a:t>
            </a:r>
            <a:r>
              <a:rPr lang="zh-CN" altLang="en-US" sz="3200" b="1" dirty="0">
                <a:solidFill>
                  <a:srgbClr val="0D0D0D"/>
                </a:solidFill>
                <a:highlight>
                  <a:srgbClr val="FFFFFF"/>
                </a:highlight>
                <a:latin typeface="ui-sans-serif"/>
              </a:rPr>
              <a:t>：每一個基督徒都有一個神聖的呼召。我們要敏銳回應上帝在各人生命中的呼召，盡自己職責。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19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05DB6-A458-6304-BFBD-CBA0D402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79882"/>
            <a:ext cx="12191999" cy="1991818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6600" b="1" dirty="0"/>
              <a:t>二、靈命塑造的目標  </a:t>
            </a:r>
            <a:r>
              <a:rPr kumimoji="1" lang="en-US" altLang="zh-CN" sz="6600" b="1" dirty="0"/>
              <a:t>v.4 </a:t>
            </a:r>
            <a:endParaRPr kumimoji="1" lang="zh-CN" altLang="en-US" sz="6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A70A12-6339-7593-647D-61406E5D7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3100"/>
            <a:ext cx="12192000" cy="49149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因此，</a:t>
            </a:r>
            <a:r>
              <a:rPr kumimoji="1" lang="zh-CN" altLang="en-US" sz="3200" dirty="0">
                <a:solidFill>
                  <a:srgbClr val="FFFF00"/>
                </a:solidFill>
                <a:highlight>
                  <a:srgbClr val="0000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他</a:t>
            </a: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已將又寶貴又極大的應許賜給我們，叫我們既</a:t>
            </a:r>
            <a:r>
              <a:rPr kumimoji="1" lang="zh-CN" altLang="en-US" sz="3200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脫離世上從</a:t>
            </a:r>
            <a:r>
              <a:rPr kumimoji="1" lang="zh-CN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情慾</a:t>
            </a:r>
            <a:r>
              <a:rPr kumimoji="1" lang="zh-CN" altLang="en-US" sz="3200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來的敗壞</a:t>
            </a: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，就得</a:t>
            </a:r>
            <a:r>
              <a:rPr kumimoji="1" lang="zh-CN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與神的性情有分</a:t>
            </a: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1" lang="en-US" altLang="zh-CN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彼得後書 </a:t>
            </a:r>
            <a:r>
              <a:rPr kumimoji="1"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1:4 </a:t>
            </a: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新標和合本</a:t>
            </a:r>
            <a:r>
              <a:rPr kumimoji="1"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借著這些，</a:t>
            </a:r>
            <a:r>
              <a:rPr kumimoji="1" lang="zh-CN" altLang="en-US" sz="3200" dirty="0">
                <a:solidFill>
                  <a:srgbClr val="FFFF00"/>
                </a:solidFill>
                <a:highlight>
                  <a:srgbClr val="0000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他</a:t>
            </a: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把又寶貴又極大的應許賜給了我們，好叫你們既然</a:t>
            </a:r>
            <a:r>
              <a:rPr kumimoji="1" lang="zh-CN" altLang="en-US" sz="3200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逃脫世上因</a:t>
            </a:r>
            <a:r>
              <a:rPr kumimoji="1" lang="zh-CN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私慾</a:t>
            </a:r>
            <a:r>
              <a:rPr kumimoji="1" lang="zh-CN" altLang="en-US" sz="3200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而來的敗壞</a:t>
            </a: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，就</a:t>
            </a:r>
            <a:r>
              <a:rPr kumimoji="1" lang="zh-CN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可以分享神的本性</a:t>
            </a: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1" lang="en-US" altLang="zh-CN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彼得後書 </a:t>
            </a:r>
            <a:r>
              <a:rPr kumimoji="1"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1:4 </a:t>
            </a: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新譯本</a:t>
            </a:r>
            <a:r>
              <a:rPr kumimoji="1"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431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9EEF2E-398A-62A6-ACB7-4EC32AE9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161144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6000" b="1" dirty="0"/>
              <a:t>經文分析：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6293AD-24BF-8E29-F1FF-0705E7BB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93" y="1454047"/>
            <a:ext cx="8924977" cy="54039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600" b="1" dirty="0"/>
              <a:t>他（神）：</a:t>
            </a:r>
            <a:r>
              <a:rPr kumimoji="1" lang="en-US" altLang="zh-CN" sz="3600" b="1" dirty="0"/>
              <a:t>	</a:t>
            </a:r>
            <a:r>
              <a:rPr kumimoji="1" lang="zh-CN" altLang="en-US" sz="3600" b="1" dirty="0"/>
              <a:t>靈命塑造的</a:t>
            </a:r>
            <a:r>
              <a:rPr kumimoji="1"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促成者</a:t>
            </a:r>
            <a:endParaRPr kumimoji="1" lang="en-US" altLang="zh-CN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600" b="1" dirty="0"/>
              <a:t>應許：</a:t>
            </a:r>
            <a:r>
              <a:rPr kumimoji="1" lang="en-US" altLang="zh-CN" sz="3600" b="1" dirty="0"/>
              <a:t>		</a:t>
            </a:r>
            <a:r>
              <a:rPr kumimoji="1" lang="zh-CN" altLang="en-US" sz="3600" b="1" dirty="0"/>
              <a:t>靈命塑造的</a:t>
            </a:r>
            <a:r>
              <a:rPr kumimoji="1"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保障</a:t>
            </a:r>
            <a:r>
              <a:rPr kumimoji="1" lang="zh-CN" altLang="en-US" sz="3600" b="1" dirty="0"/>
              <a:t>（基督救恩）</a:t>
            </a:r>
            <a:endParaRPr kumimoji="1" lang="en-US" altLang="zh-CN" sz="3600" b="1" dirty="0"/>
          </a:p>
          <a:p>
            <a:pPr>
              <a:lnSpc>
                <a:spcPct val="150000"/>
              </a:lnSpc>
            </a:pPr>
            <a:r>
              <a:rPr kumimoji="1" lang="zh-CN" altLang="en-US" sz="3600" b="1" dirty="0"/>
              <a:t>我們：</a:t>
            </a:r>
            <a:r>
              <a:rPr kumimoji="1" lang="en-US" altLang="zh-CN" sz="3600" b="1" dirty="0"/>
              <a:t>		</a:t>
            </a:r>
            <a:r>
              <a:rPr kumimoji="1" lang="zh-CN" altLang="en-US" sz="3600" b="1" dirty="0"/>
              <a:t>靈命塑造的</a:t>
            </a:r>
            <a:r>
              <a:rPr kumimoji="1"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追求者</a:t>
            </a:r>
            <a:endParaRPr kumimoji="1" lang="en-US" altLang="zh-CN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600" b="1" dirty="0"/>
              <a:t>脫離：</a:t>
            </a:r>
            <a:r>
              <a:rPr kumimoji="1" lang="en-US" altLang="zh-CN" sz="3600" b="1" dirty="0"/>
              <a:t>		</a:t>
            </a:r>
            <a:r>
              <a:rPr kumimoji="1" lang="zh-CN" altLang="en-US" sz="3600" b="1" dirty="0"/>
              <a:t>靈命塑造的</a:t>
            </a:r>
            <a:r>
              <a:rPr kumimoji="1"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消極目標</a:t>
            </a:r>
            <a:endParaRPr kumimoji="1" lang="en-US" altLang="zh-CN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600" b="1" dirty="0"/>
              <a:t>有份：</a:t>
            </a:r>
            <a:r>
              <a:rPr kumimoji="1" lang="en-US" altLang="zh-CN" sz="3600" b="1" dirty="0"/>
              <a:t>		</a:t>
            </a:r>
            <a:r>
              <a:rPr kumimoji="1" lang="zh-CN" altLang="en-US" sz="3600" b="1" dirty="0"/>
              <a:t>靈命塑造的</a:t>
            </a:r>
            <a:r>
              <a:rPr kumimoji="1"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積極目標</a:t>
            </a:r>
            <a:endParaRPr kumimoji="1" lang="zh-CN" alt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3239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EF6262-3FCF-D327-BE56-E20A12DE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560" y="359764"/>
            <a:ext cx="9601200" cy="1138836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5400" dirty="0"/>
              <a:t>靈性塑造的雙重目標</a:t>
            </a:r>
          </a:p>
        </p:txBody>
      </p:sp>
      <p:sp useBgFill="1">
        <p:nvSpPr>
          <p:cNvPr id="3" name="内容占位符 2">
            <a:extLst>
              <a:ext uri="{FF2B5EF4-FFF2-40B4-BE49-F238E27FC236}">
                <a16:creationId xmlns:a16="http://schemas.microsoft.com/office/drawing/2014/main" id="{F3C1E897-7CB7-DE3A-277F-3973FD7B7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4184"/>
            <a:ext cx="12192000" cy="56138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4100" b="1" dirty="0">
                <a:latin typeface="+mj-ea"/>
                <a:ea typeface="+mj-ea"/>
              </a:rPr>
              <a:t>1</a:t>
            </a:r>
            <a:r>
              <a:rPr kumimoji="1" lang="zh-CN" altLang="en-US" sz="4100" b="1" dirty="0">
                <a:latin typeface="+mj-ea"/>
                <a:ea typeface="+mj-ea"/>
              </a:rPr>
              <a:t>、脫離世上的敗壞（向罪死）</a:t>
            </a:r>
            <a:endParaRPr kumimoji="1" lang="en-US" altLang="zh-CN" sz="4100" b="1" dirty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0D0D0D"/>
                </a:solidFill>
                <a:highlight>
                  <a:srgbClr val="FFFFFF"/>
                </a:highlight>
                <a:latin typeface="ui-sans-serif"/>
              </a:rPr>
              <a:t>「情慾</a:t>
            </a:r>
            <a:r>
              <a:rPr lang="en-US" altLang="zh-CN" sz="3600" dirty="0">
                <a:solidFill>
                  <a:srgbClr val="0D0D0D"/>
                </a:solidFill>
                <a:highlight>
                  <a:srgbClr val="FFFFFF"/>
                </a:highlight>
                <a:latin typeface="ui-sans-serif"/>
              </a:rPr>
              <a:t>/</a:t>
            </a:r>
            <a:r>
              <a:rPr lang="zh-CN" altLang="en-US" sz="3600" dirty="0">
                <a:solidFill>
                  <a:srgbClr val="0D0D0D"/>
                </a:solidFill>
                <a:highlight>
                  <a:srgbClr val="FFFFFF"/>
                </a:highlight>
                <a:latin typeface="ui-sans-serif"/>
              </a:rPr>
              <a:t>私欲」指的是不受制約的、無底線的、被罪性驅使的慾望和情感。不當的慾望、貪婪、權力慾、驕傲引人偏離神的旨意，陷入罪中。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FFFF00"/>
                </a:solidFill>
                <a:highlight>
                  <a:srgbClr val="0000FF"/>
                </a:highlight>
                <a:latin typeface="ui-sans-serif"/>
              </a:rPr>
              <a:t>敗壞</a:t>
            </a:r>
            <a:r>
              <a:rPr lang="zh-CN" altLang="en-US" sz="3600" dirty="0">
                <a:solidFill>
                  <a:srgbClr val="0D0D0D"/>
                </a:solidFill>
                <a:highlight>
                  <a:srgbClr val="FFFFFF"/>
                </a:highlight>
                <a:latin typeface="ui-sans-serif"/>
              </a:rPr>
              <a:t>：一個有機體的分解或腐爛，隨機散發惡臭，常描述道德、心性上的腐敗和墮落。</a:t>
            </a:r>
          </a:p>
        </p:txBody>
      </p:sp>
    </p:spTree>
    <p:extLst>
      <p:ext uri="{BB962C8B-B14F-4D97-AF65-F5344CB8AC3E}">
        <p14:creationId xmlns:p14="http://schemas.microsoft.com/office/powerpoint/2010/main" val="94793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/>
            <a:endParaRPr lang="zh-CN" altLang="en-US">
              <a:solidFill>
                <a:prstClr val="white"/>
              </a:solidFill>
              <a:latin typeface="Arial" panose="020B0604020202020204"/>
              <a:ea typeface="黑体" panose="02010609060101010101" pitchFamily="49" charset="-122"/>
              <a:sym typeface="Arial"/>
            </a:endParaRPr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Arial" panose="020B0604020202020204"/>
              <a:sym typeface="Arial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66E5657-E905-C2E3-CE4B-223C660C0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37781"/>
            <a:ext cx="7383659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zh-CN" altLang="en-US" b="1" dirty="0"/>
              <a:t>「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Ego </a:t>
            </a:r>
            <a:r>
              <a:rPr kumimoji="1" lang="zh-CN" altLang="en-US" b="1" dirty="0"/>
              <a:t>己」是最大的敵人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69E63A1-1A20-E30F-B216-4E30EE58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" y="1723870"/>
            <a:ext cx="7319070" cy="513375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60000"/>
              </a:lnSpc>
            </a:pPr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因為世人都犯了罪，虧缺了神的榮耀。</a:t>
            </a:r>
            <a:r>
              <a:rPr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羅馬書 </a:t>
            </a:r>
            <a:r>
              <a:rPr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3:23 )</a:t>
            </a:r>
          </a:p>
          <a:p>
            <a:pPr>
              <a:lnSpc>
                <a:spcPct val="160000"/>
              </a:lnSpc>
            </a:pPr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我們若說自己無罪，便是自欺，真理不在我們心裡了。</a:t>
            </a:r>
            <a:endParaRPr lang="en-US" altLang="zh-CN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r">
              <a:lnSpc>
                <a:spcPct val="160000"/>
              </a:lnSpc>
              <a:buNone/>
            </a:pPr>
            <a:r>
              <a:rPr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約翰一書 </a:t>
            </a:r>
            <a:r>
              <a:rPr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1:8 )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/>
            <a:endParaRPr lang="zh-CN" altLang="en-US">
              <a:solidFill>
                <a:prstClr val="white"/>
              </a:solidFill>
              <a:latin typeface="Arial" panose="020B0604020202020204"/>
              <a:ea typeface="黑体" panose="02010609060101010101" pitchFamily="49" charset="-122"/>
              <a:sym typeface="Arial"/>
            </a:endParaRPr>
          </a:p>
        </p:txBody>
      </p:sp>
      <p:pic>
        <p:nvPicPr>
          <p:cNvPr id="2050" name="Picture 2" descr="最大的敌人是你自己：繁体中文- （美）奧裡森·馬登| Readmoo 讀墨電子書">
            <a:extLst>
              <a:ext uri="{FF2B5EF4-FFF2-40B4-BE49-F238E27FC236}">
                <a16:creationId xmlns:a16="http://schemas.microsoft.com/office/drawing/2014/main" id="{D7674EAF-1A6E-EBB6-9C58-0AEE73DEB35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" r="10246"/>
          <a:stretch/>
        </p:blipFill>
        <p:spPr bwMode="auto">
          <a:xfrm>
            <a:off x="7730807" y="980732"/>
            <a:ext cx="3137930" cy="46989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v09044g40000cpaqh1fog65mpe73csog.MP4">
            <a:hlinkClick r:id="" action="ppaction://media"/>
            <a:extLst>
              <a:ext uri="{FF2B5EF4-FFF2-40B4-BE49-F238E27FC236}">
                <a16:creationId xmlns:a16="http://schemas.microsoft.com/office/drawing/2014/main" id="{4EC4D08C-7FDB-63D3-AE1C-4F41B66309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12261" y="-132995"/>
            <a:ext cx="4515148" cy="712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0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2E2043-6B16-48E0-33CC-F9D563233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7566" y="1"/>
            <a:ext cx="5666508" cy="6857999"/>
          </a:xfrm>
          <a:solidFill>
            <a:schemeClr val="tx1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3600" dirty="0">
                <a:solidFill>
                  <a:schemeClr val="bg1"/>
                </a:solidFill>
              </a:rPr>
              <a:t>凡是人聚集的地方，討論的話題無外乎三個：</a:t>
            </a:r>
            <a:r>
              <a:rPr kumimoji="1" lang="zh-CN" altLang="en-US" sz="3600" dirty="0">
                <a:solidFill>
                  <a:schemeClr val="bg1"/>
                </a:solidFill>
                <a:highlight>
                  <a:srgbClr val="0000FF"/>
                </a:highlight>
              </a:rPr>
              <a:t>拐彎抹角的炫耀自己、添油加醋的貶低別人、相互窺探的搬弄是非。</a:t>
            </a:r>
            <a:br>
              <a:rPr kumimoji="1" lang="zh-CN" altLang="en-US" sz="3600" dirty="0">
                <a:solidFill>
                  <a:schemeClr val="bg1"/>
                </a:solidFill>
                <a:highlight>
                  <a:srgbClr val="0000FF"/>
                </a:highlight>
              </a:rPr>
            </a:br>
            <a:r>
              <a:rPr kumimoji="1" lang="zh-CN" altLang="en-US" sz="3600" dirty="0">
                <a:solidFill>
                  <a:schemeClr val="bg1"/>
                </a:solidFill>
              </a:rPr>
              <a:t>人性的醜陋就是：</a:t>
            </a:r>
            <a:r>
              <a:rPr kumimoji="1" lang="zh-CN" altLang="en-US" sz="3600" dirty="0">
                <a:solidFill>
                  <a:schemeClr val="bg1"/>
                </a:solidFill>
                <a:highlight>
                  <a:srgbClr val="0000FF"/>
                </a:highlight>
              </a:rPr>
              <a:t>在無權無勢的人身上挑毛病；在有權有勢的人身上找優點。</a:t>
            </a:r>
            <a:r>
              <a:rPr kumimoji="1" lang="zh-CN" altLang="en-US" sz="3600" dirty="0">
                <a:solidFill>
                  <a:schemeClr val="bg1"/>
                </a:solidFill>
              </a:rPr>
              <a:t>人人都喜歡老實人，但不會尊重老實人。</a:t>
            </a:r>
          </a:p>
        </p:txBody>
      </p:sp>
      <p:pic>
        <p:nvPicPr>
          <p:cNvPr id="3078" name="Picture 6" descr="孟德斯鸠，论十恶">
            <a:extLst>
              <a:ext uri="{FF2B5EF4-FFF2-40B4-BE49-F238E27FC236}">
                <a16:creationId xmlns:a16="http://schemas.microsoft.com/office/drawing/2014/main" id="{DCAC48B4-FD20-8B0C-E1CD-2608612C16F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"/>
          <a:stretch/>
        </p:blipFill>
        <p:spPr bwMode="auto">
          <a:xfrm>
            <a:off x="578659" y="-20782"/>
            <a:ext cx="4852322" cy="680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3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EF6262-3FCF-D327-BE56-E20A12DE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6" y="119922"/>
            <a:ext cx="11017770" cy="1528997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6000" b="1" dirty="0"/>
              <a:t>靈命塑造的雙重目標</a:t>
            </a:r>
          </a:p>
        </p:txBody>
      </p:sp>
      <p:sp useBgFill="1">
        <p:nvSpPr>
          <p:cNvPr id="3" name="内容占位符 2">
            <a:extLst>
              <a:ext uri="{FF2B5EF4-FFF2-40B4-BE49-F238E27FC236}">
                <a16:creationId xmlns:a16="http://schemas.microsoft.com/office/drawing/2014/main" id="{F3C1E897-7CB7-DE3A-277F-3973FD7B7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8600"/>
            <a:ext cx="6815755" cy="53594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4800" b="1" dirty="0">
                <a:latin typeface="+mj-ea"/>
                <a:ea typeface="+mj-ea"/>
              </a:rPr>
              <a:t>1</a:t>
            </a:r>
            <a:r>
              <a:rPr kumimoji="1" lang="zh-CN" altLang="en-US" sz="4800" b="1" dirty="0">
                <a:latin typeface="+mj-ea"/>
                <a:ea typeface="+mj-ea"/>
              </a:rPr>
              <a:t>、脫離世上的敗壞（向罪死）</a:t>
            </a:r>
            <a:endParaRPr kumimoji="1" lang="en-US" altLang="zh-CN" sz="4800" b="1" dirty="0">
              <a:latin typeface="+mj-ea"/>
              <a:ea typeface="+mj-ea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kumimoji="1" lang="en-US" altLang="zh-CN" sz="47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zh-CN" altLang="en-US" sz="4700" dirty="0">
                <a:latin typeface="STZhongsong" panose="02010600040101010101" pitchFamily="2" charset="-122"/>
                <a:ea typeface="STZhongsong" panose="02010600040101010101" pitchFamily="2" charset="-122"/>
              </a:rPr>
              <a:t>基督徒的靈性成長之路是一條</a:t>
            </a:r>
            <a:endParaRPr kumimoji="1" lang="en-US" altLang="zh-CN" sz="47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zh-CN" altLang="en-US" sz="4700" dirty="0">
                <a:solidFill>
                  <a:srgbClr val="FFFF00"/>
                </a:solidFill>
                <a:highlight>
                  <a:srgbClr val="0000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「向罪死、向己</a:t>
            </a:r>
            <a:r>
              <a:rPr kumimoji="1" lang="en-US" altLang="zh-CN" sz="4700" dirty="0">
                <a:solidFill>
                  <a:srgbClr val="FFFF00"/>
                </a:solidFill>
                <a:highlight>
                  <a:srgbClr val="0000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kumimoji="1" lang="zh-CN" altLang="en-US" sz="4700" dirty="0">
                <a:solidFill>
                  <a:srgbClr val="FFFF00"/>
                </a:solidFill>
                <a:highlight>
                  <a:srgbClr val="0000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老我死、向敗壞死」</a:t>
            </a:r>
            <a:endParaRPr kumimoji="1" lang="en-US" altLang="zh-CN" sz="4700" dirty="0">
              <a:solidFill>
                <a:srgbClr val="FFFF00"/>
              </a:solidFill>
              <a:highlight>
                <a:srgbClr val="0000FF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zh-CN" altLang="en-US" sz="4700" dirty="0">
                <a:latin typeface="STZhongsong" panose="02010600040101010101" pitchFamily="2" charset="-122"/>
                <a:ea typeface="STZhongsong" panose="02010600040101010101" pitchFamily="2" charset="-122"/>
              </a:rPr>
              <a:t>的路。</a:t>
            </a:r>
            <a:endParaRPr kumimoji="1" lang="en-US" altLang="zh-CN" sz="48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</p:txBody>
      </p:sp>
      <p:pic>
        <p:nvPicPr>
          <p:cNvPr id="6146" name="Picture 2" descr="第十一课基督是我的义">
            <a:extLst>
              <a:ext uri="{FF2B5EF4-FFF2-40B4-BE49-F238E27FC236}">
                <a16:creationId xmlns:a16="http://schemas.microsoft.com/office/drawing/2014/main" id="{82268731-B391-8AF2-0AEE-545C2682E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318" y="1461069"/>
            <a:ext cx="4741661" cy="527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25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/>
            <a:endParaRPr lang="zh-CN" altLang="en-US">
              <a:solidFill>
                <a:prstClr val="white"/>
              </a:solidFill>
              <a:latin typeface="Arial" panose="020B0604020202020204"/>
              <a:ea typeface="黑体" panose="02010609060101010101" pitchFamily="49" charset="-122"/>
              <a:sym typeface="Arial"/>
            </a:endParaRP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Arial" panose="020B0604020202020204"/>
              <a:sym typeface="Arial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Arial" panose="020B0604020202020204"/>
              <a:sym typeface="Arial"/>
            </a:endParaRPr>
          </a:p>
        </p:txBody>
      </p:sp>
      <p:pic>
        <p:nvPicPr>
          <p:cNvPr id="5122" name="Picture 2" descr="蔡頌輝牧師- 安魯&amp;大手】主是生命良伴">
            <a:extLst>
              <a:ext uri="{FF2B5EF4-FFF2-40B4-BE49-F238E27FC236}">
                <a16:creationId xmlns:a16="http://schemas.microsoft.com/office/drawing/2014/main" id="{9A77F2C7-495E-C432-D494-D22EFA5861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906" y="525906"/>
            <a:ext cx="5876144" cy="58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319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EF6262-3FCF-D327-BE56-E20A12DE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176136"/>
            <a:ext cx="9601200" cy="768245"/>
          </a:xfrm>
        </p:spPr>
        <p:txBody>
          <a:bodyPr/>
          <a:lstStyle/>
          <a:p>
            <a:pPr algn="ctr"/>
            <a:r>
              <a:rPr kumimoji="1" lang="zh-CN" altLang="en-US" b="1" dirty="0"/>
              <a:t>靈修</a:t>
            </a:r>
            <a:r>
              <a:rPr kumimoji="1" lang="en-US" altLang="zh-CN" b="1" dirty="0"/>
              <a:t>/</a:t>
            </a:r>
            <a:r>
              <a:rPr kumimoji="1" lang="zh-CN" altLang="en-US" b="1" dirty="0"/>
              <a:t>靈性生命成長的雙重目標</a:t>
            </a:r>
          </a:p>
        </p:txBody>
      </p:sp>
      <p:sp useBgFill="1">
        <p:nvSpPr>
          <p:cNvPr id="3" name="内容占位符 2">
            <a:extLst>
              <a:ext uri="{FF2B5EF4-FFF2-40B4-BE49-F238E27FC236}">
                <a16:creationId xmlns:a16="http://schemas.microsoft.com/office/drawing/2014/main" id="{F3C1E897-7CB7-DE3A-277F-3973FD7B7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4380"/>
            <a:ext cx="12192001" cy="59136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3600" b="1" dirty="0">
                <a:latin typeface="+mj-ea"/>
                <a:ea typeface="+mj-ea"/>
              </a:rPr>
              <a:t>2</a:t>
            </a:r>
            <a:r>
              <a:rPr kumimoji="1" lang="zh-CN" altLang="en-US" sz="3600" b="1" dirty="0">
                <a:latin typeface="+mj-ea"/>
                <a:ea typeface="+mj-ea"/>
              </a:rPr>
              <a:t>、分享神的性情（向神活）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3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有份</a:t>
            </a:r>
            <a:r>
              <a:rPr kumimoji="1" lang="zh-CN" altLang="en-US" sz="3300" dirty="0"/>
              <a:t>：字面意思「成爲夥伴或共享者」。</a:t>
            </a:r>
            <a:endParaRPr kumimoji="1" lang="en-US" altLang="zh-CN" sz="33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3000" b="1" dirty="0">
                <a:latin typeface="+mj-ea"/>
                <a:ea typeface="+mj-ea"/>
              </a:rPr>
              <a:t>神的性情</a:t>
            </a:r>
            <a:r>
              <a:rPr kumimoji="1" lang="zh-CN" altLang="en-US" sz="3000" dirty="0"/>
              <a:t>：指神的本性或屬性。</a:t>
            </a:r>
            <a:endParaRPr kumimoji="1" lang="en-US" altLang="zh-CN" sz="3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3000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本体属性</a:t>
            </a:r>
            <a:r>
              <a:rPr kumimoji="1" lang="zh-CN" altLang="en-US" sz="3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：那些仅属于神自己、不可传递给被造物的属性</a:t>
            </a:r>
            <a:r>
              <a:rPr kumimoji="1" lang="en-US" altLang="zh-CN" sz="3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自存性</a:t>
            </a:r>
            <a:r>
              <a:rPr lang="en-US" altLang="zh-CN" sz="3000" b="1" dirty="0">
                <a:solidFill>
                  <a:srgbClr val="FF0000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Aseity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，永恒性</a:t>
            </a:r>
            <a:r>
              <a:rPr lang="en-US" altLang="zh-CN" sz="3000" b="1" dirty="0">
                <a:solidFill>
                  <a:srgbClr val="FF0000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Eternity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，不变性</a:t>
            </a:r>
            <a:r>
              <a:rPr lang="en-US" altLang="zh-CN" sz="3000" b="1" dirty="0">
                <a:solidFill>
                  <a:srgbClr val="FF0000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Immutability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，无限性</a:t>
            </a:r>
            <a:r>
              <a:rPr lang="en-US" altLang="zh-CN" sz="3000" b="1" dirty="0">
                <a:solidFill>
                  <a:srgbClr val="FF0000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Infinity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 ，全能</a:t>
            </a:r>
            <a:r>
              <a:rPr lang="en-US" altLang="zh-CN" sz="3000" b="1" dirty="0">
                <a:solidFill>
                  <a:srgbClr val="FF0000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Omnipotence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，全知</a:t>
            </a:r>
            <a:r>
              <a:rPr lang="en-US" altLang="zh-CN" sz="3000" b="1" dirty="0">
                <a:solidFill>
                  <a:srgbClr val="FF0000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Omniscience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，全在</a:t>
            </a:r>
            <a:r>
              <a:rPr lang="en-US" altLang="zh-CN" sz="3000" b="1" dirty="0">
                <a:solidFill>
                  <a:srgbClr val="FF0000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Omnipresence</a:t>
            </a:r>
            <a:r>
              <a:rPr lang="zh-CN" altLang="en-US" sz="3000" b="1" dirty="0">
                <a:solidFill>
                  <a:srgbClr val="0D0D0D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kumimoji="1" lang="zh-CN" altLang="en-US" sz="3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endParaRPr kumimoji="1" lang="en-US" altLang="zh-CN" sz="3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3000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道德属性</a:t>
            </a:r>
            <a:r>
              <a:rPr kumimoji="1" lang="zh-CN" altLang="en-US" sz="3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：是那些神可以部分传递给被造物的属性</a:t>
            </a:r>
            <a:r>
              <a:rPr kumimoji="1" lang="en-US" altLang="zh-CN" sz="3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3000" b="1" dirty="0">
                <a:solidFill>
                  <a:srgbClr val="0432FF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圣洁</a:t>
            </a:r>
            <a:r>
              <a:rPr lang="en-US" altLang="zh-CN" sz="3000" b="1" dirty="0">
                <a:solidFill>
                  <a:srgbClr val="0432FF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Holiness</a:t>
            </a:r>
            <a:r>
              <a:rPr lang="zh-CN" altLang="en-US" sz="3000" b="1" dirty="0">
                <a:solidFill>
                  <a:srgbClr val="0432FF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，公义</a:t>
            </a:r>
            <a:r>
              <a:rPr lang="en-US" altLang="zh-CN" sz="3000" b="1" dirty="0">
                <a:solidFill>
                  <a:srgbClr val="0432FF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Justice</a:t>
            </a:r>
            <a:r>
              <a:rPr lang="zh-CN" altLang="en-US" sz="3000" b="1" dirty="0">
                <a:solidFill>
                  <a:srgbClr val="0432FF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，慈爱</a:t>
            </a:r>
            <a:r>
              <a:rPr lang="en-US" altLang="zh-CN" sz="3000" b="1" dirty="0">
                <a:solidFill>
                  <a:srgbClr val="0432FF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Love</a:t>
            </a:r>
            <a:r>
              <a:rPr lang="zh-CN" altLang="en-US" sz="3000" b="1" dirty="0">
                <a:solidFill>
                  <a:srgbClr val="0432FF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， 恩典</a:t>
            </a:r>
            <a:r>
              <a:rPr lang="en-US" altLang="zh-CN" sz="3000" b="1" dirty="0">
                <a:solidFill>
                  <a:srgbClr val="0432FF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Grace</a:t>
            </a:r>
            <a:r>
              <a:rPr lang="zh-CN" altLang="en-US" sz="3000" b="1" dirty="0">
                <a:solidFill>
                  <a:srgbClr val="0432FF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，智慧</a:t>
            </a:r>
            <a:r>
              <a:rPr lang="en-US" altLang="zh-CN" sz="3000" b="1" dirty="0">
                <a:solidFill>
                  <a:srgbClr val="0432FF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Wisdom</a:t>
            </a:r>
            <a:r>
              <a:rPr lang="zh-CN" altLang="en-US" sz="3000" b="1" dirty="0">
                <a:solidFill>
                  <a:srgbClr val="0D0D0D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kumimoji="1" lang="zh-CN" altLang="en-US" sz="3000" b="1" dirty="0">
                <a:solidFill>
                  <a:srgbClr val="0D0D0D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1" lang="en-US" altLang="zh-CN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519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5C6EC5-1834-6200-AFAF-5ED2E250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737" y="430967"/>
            <a:ext cx="10350708" cy="1485900"/>
          </a:xfrm>
        </p:spPr>
        <p:txBody>
          <a:bodyPr/>
          <a:lstStyle/>
          <a:p>
            <a:r>
              <a:rPr kumimoji="1" lang="zh-CN" altLang="en-US" b="1" dirty="0"/>
              <a:t>「梨樹無主，難道我們的心也無主嗎？」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A60CA08-AFFA-650B-A622-98C20D3FDE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584" y="1916867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许衡- 维基百科，自由的百科全书">
            <a:extLst>
              <a:ext uri="{FF2B5EF4-FFF2-40B4-BE49-F238E27FC236}">
                <a16:creationId xmlns:a16="http://schemas.microsoft.com/office/drawing/2014/main" id="{F62FD667-D0A7-1B63-6E51-DCE8FF21C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141" y="1502892"/>
            <a:ext cx="3581401" cy="492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35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没有照片描述。">
            <a:extLst>
              <a:ext uri="{FF2B5EF4-FFF2-40B4-BE49-F238E27FC236}">
                <a16:creationId xmlns:a16="http://schemas.microsoft.com/office/drawing/2014/main" id="{0916D494-A111-1335-BE76-241FD90F2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8C4A9EF-B04F-6FB3-42AB-167E14C7C4F2}"/>
              </a:ext>
            </a:extLst>
          </p:cNvPr>
          <p:cNvSpPr txBox="1"/>
          <p:nvPr/>
        </p:nvSpPr>
        <p:spPr>
          <a:xfrm>
            <a:off x="5143500" y="267771"/>
            <a:ext cx="7048500" cy="174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4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  <a:sym typeface="Arial"/>
              </a:rPr>
              <a:t>「別走得太快，等一等靈魂」。</a:t>
            </a:r>
          </a:p>
          <a:p>
            <a:pPr algn="r" defTabSz="457200">
              <a:lnSpc>
                <a:spcPct val="150000"/>
              </a:lnSpc>
            </a:pPr>
            <a:r>
              <a:rPr lang="en-US" altLang="zh-CN" sz="3600" dirty="0">
                <a:solidFill>
                  <a:prstClr val="black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Arial"/>
                <a:sym typeface="Arial"/>
              </a:rPr>
              <a:t>——</a:t>
            </a:r>
            <a:r>
              <a:rPr lang="zh-CN" altLang="en-US" sz="3600" dirty="0">
                <a:solidFill>
                  <a:prstClr val="black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Arial"/>
                <a:sym typeface="Arial"/>
              </a:rPr>
              <a:t>印第安人諺語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B4D948-90B3-B4D6-2B52-192FA15EE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26" y="2291003"/>
            <a:ext cx="6518848" cy="4436240"/>
          </a:xfrm>
          <a:prstGeom prst="rect">
            <a:avLst/>
          </a:prstGeom>
        </p:spPr>
      </p:pic>
      <p:sp>
        <p:nvSpPr>
          <p:cNvPr id="8" name="同心圆 7">
            <a:extLst>
              <a:ext uri="{FF2B5EF4-FFF2-40B4-BE49-F238E27FC236}">
                <a16:creationId xmlns:a16="http://schemas.microsoft.com/office/drawing/2014/main" id="{8763CD55-9B88-6929-7CFF-4C603E14F63F}"/>
              </a:ext>
            </a:extLst>
          </p:cNvPr>
          <p:cNvSpPr/>
          <p:nvPr/>
        </p:nvSpPr>
        <p:spPr>
          <a:xfrm>
            <a:off x="8529403" y="2121359"/>
            <a:ext cx="2233535" cy="1786322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black"/>
              </a:solidFill>
              <a:latin typeface="Arial" panose="020B0604020202020204"/>
              <a:ea typeface="黑体" panose="02010609060101010101" pitchFamily="49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81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64B9C2-8CBA-1C46-70B7-76B36D7D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783" y="131163"/>
            <a:ext cx="9601200" cy="1485900"/>
          </a:xfrm>
        </p:spPr>
        <p:txBody>
          <a:bodyPr/>
          <a:lstStyle/>
          <a:p>
            <a:pPr algn="ctr"/>
            <a:r>
              <a:rPr kumimoji="1" lang="zh-CN" altLang="en-US" b="1" dirty="0"/>
              <a:t>靈修的目標：向罪死</a:t>
            </a:r>
            <a:r>
              <a:rPr kumimoji="1" lang="en-US" altLang="zh-CN" b="1" dirty="0"/>
              <a:t>&amp;</a:t>
            </a:r>
            <a:r>
              <a:rPr kumimoji="1" lang="zh-CN" altLang="en-US" b="1" dirty="0"/>
              <a:t>向神活</a:t>
            </a:r>
          </a:p>
        </p:txBody>
      </p:sp>
      <p:sp useBgFill="1">
        <p:nvSpPr>
          <p:cNvPr id="3" name="内容占位符 2">
            <a:extLst>
              <a:ext uri="{FF2B5EF4-FFF2-40B4-BE49-F238E27FC236}">
                <a16:creationId xmlns:a16="http://schemas.microsoft.com/office/drawing/2014/main" id="{70F54B69-2992-3246-4214-8E90CF2D5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54243"/>
            <a:ext cx="7075357" cy="570375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3600" dirty="0">
                <a:solidFill>
                  <a:srgbClr val="0D0D0D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「向罪死」</a:t>
            </a:r>
            <a:r>
              <a:rPr lang="en-US" altLang="zh-CN" sz="3600" dirty="0">
                <a:solidFill>
                  <a:srgbClr val="0D0D0D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CN" altLang="en-US" sz="3600" dirty="0">
                <a:solidFill>
                  <a:srgbClr val="0D0D0D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擺脫罪的權勢和影響，過聖潔、不被罪轄制的生活。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3600" dirty="0">
                <a:solidFill>
                  <a:srgbClr val="0D0D0D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「向神活」</a:t>
            </a:r>
            <a:r>
              <a:rPr lang="en-US" altLang="zh-CN" sz="3600" dirty="0">
                <a:solidFill>
                  <a:srgbClr val="0D0D0D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CN" altLang="en-US" sz="3600" dirty="0">
                <a:solidFill>
                  <a:srgbClr val="0D0D0D"/>
                </a:solidFill>
                <a:highlight>
                  <a:srgbClr val="FF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與神建立密切的關係，過合乎神心意的生活。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kumimoji="1"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不是「成神」而是「像神」，</a:t>
            </a:r>
            <a:endParaRPr kumimoji="1" lang="en-US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kumimoji="1"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不是「教條」而是「生命」，</a:t>
            </a:r>
            <a:endParaRPr kumimoji="1" lang="en-US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kumimoji="1"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不是「利用神」而是「尊崇神」，</a:t>
            </a:r>
            <a:endParaRPr kumimoji="1" lang="en-US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kumimoji="1"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不是「人爲努力」而是「基督更新」。</a:t>
            </a:r>
            <a:endParaRPr kumimoji="1" lang="en-US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endParaRPr kumimoji="1" lang="zh-CN" altLang="en-US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146" name="Picture 2" descr="【蔡頌輝牧師 - 安魯&amp;大手】關於聖誕節容易搞錯的重點">
            <a:extLst>
              <a:ext uri="{FF2B5EF4-FFF2-40B4-BE49-F238E27FC236}">
                <a16:creationId xmlns:a16="http://schemas.microsoft.com/office/drawing/2014/main" id="{DA18D7F9-693F-9453-1546-6C5BBE8D9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42" y="1791323"/>
            <a:ext cx="4638206" cy="46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0F90CED2-72DA-49F5-8068-294F7EEF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/>
            <a:endParaRPr lang="zh-CN" altLang="en-US">
              <a:solidFill>
                <a:prstClr val="white"/>
              </a:solidFill>
              <a:latin typeface="Arial" panose="020B0604020202020204"/>
              <a:ea typeface="黑体" panose="02010609060101010101" pitchFamily="49" charset="-122"/>
              <a:sym typeface="Arial"/>
            </a:endParaRPr>
          </a:p>
        </p:txBody>
      </p:sp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1E1665A6-74DB-4F44-A6EF-F01205E87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Arial" panose="020B0604020202020204"/>
              <a:sym typeface="Arial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8350534-FD99-2841-17C6-B6496511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509" y="245188"/>
            <a:ext cx="5832764" cy="148590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zh-CN" altLang="en-US" sz="6600" b="1" dirty="0"/>
              <a:t>怎麼做得到？</a:t>
            </a:r>
          </a:p>
        </p:txBody>
      </p:sp>
      <p:sp useBgFill="1">
        <p:nvSpPr>
          <p:cNvPr id="3" name="内容占位符 2">
            <a:extLst>
              <a:ext uri="{FF2B5EF4-FFF2-40B4-BE49-F238E27FC236}">
                <a16:creationId xmlns:a16="http://schemas.microsoft.com/office/drawing/2014/main" id="{8E7AE7BB-5C2F-B83E-0CA7-1F6320D48933}"/>
              </a:ext>
            </a:extLst>
          </p:cNvPr>
          <p:cNvSpPr>
            <a:spLocks/>
          </p:cNvSpPr>
          <p:nvPr/>
        </p:nvSpPr>
        <p:spPr>
          <a:xfrm>
            <a:off x="2812961" y="1976276"/>
            <a:ext cx="6655265" cy="47638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defTabSz="274320"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3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  <a:sym typeface="Arial"/>
              </a:rPr>
              <a:t>撒玛利亚妇人的生命历程</a:t>
            </a:r>
            <a:endParaRPr kumimoji="1" lang="en-US" altLang="zh-CN" sz="32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  <a:sym typeface="Arial"/>
            </a:endParaRPr>
          </a:p>
          <a:p>
            <a:pPr algn="ctr" defTabSz="274320"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3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  <a:sym typeface="Arial"/>
              </a:rPr>
              <a:t>（约 </a:t>
            </a:r>
            <a:r>
              <a:rPr kumimoji="1" lang="en-US" altLang="zh-CN" sz="3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  <a:sym typeface="Arial"/>
              </a:rPr>
              <a:t>4 </a:t>
            </a:r>
            <a:r>
              <a:rPr kumimoji="1" lang="zh-CN" altLang="en-US" sz="3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  <a:sym typeface="Arial"/>
              </a:rPr>
              <a:t>章）</a:t>
            </a:r>
            <a:endParaRPr kumimoji="1" lang="en-US" altLang="zh-CN" sz="32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  <a:sym typeface="Arial"/>
            </a:endParaRPr>
          </a:p>
          <a:p>
            <a:pPr defTabSz="274320">
              <a:lnSpc>
                <a:spcPct val="150000"/>
              </a:lnSpc>
              <a:spcAft>
                <a:spcPts val="600"/>
              </a:spcAft>
            </a:pPr>
            <a:r>
              <a:rPr kumimoji="1" lang="en-US" altLang="zh-CN" sz="3200" b="1" dirty="0">
                <a:solidFill>
                  <a:prstClr val="black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Arial"/>
                <a:sym typeface="Arial"/>
              </a:rPr>
              <a:t>1</a:t>
            </a:r>
            <a:r>
              <a:rPr kumimoji="1" lang="zh-CN" altLang="en-US" sz="3200" b="1" dirty="0">
                <a:solidFill>
                  <a:prstClr val="black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Arial"/>
                <a:sym typeface="Arial"/>
              </a:rPr>
              <a:t>、她有五个男朋友，品行败坏</a:t>
            </a:r>
            <a:endParaRPr kumimoji="1" lang="en-US" altLang="zh-CN" sz="3200" b="1" dirty="0">
              <a:solidFill>
                <a:prstClr val="black"/>
              </a:solidFill>
              <a:latin typeface="STZhongsong" panose="02010600040101010101" pitchFamily="2" charset="-122"/>
              <a:ea typeface="STZhongsong" panose="02010600040101010101" pitchFamily="2" charset="-122"/>
              <a:cs typeface="Arial"/>
              <a:sym typeface="Arial"/>
            </a:endParaRPr>
          </a:p>
          <a:p>
            <a:pPr defTabSz="274320">
              <a:lnSpc>
                <a:spcPct val="150000"/>
              </a:lnSpc>
              <a:spcAft>
                <a:spcPts val="600"/>
              </a:spcAft>
            </a:pPr>
            <a:r>
              <a:rPr kumimoji="1" lang="en-US" altLang="zh-CN" sz="3200" b="1" dirty="0">
                <a:solidFill>
                  <a:prstClr val="black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Arial"/>
                <a:sym typeface="Arial"/>
              </a:rPr>
              <a:t>2</a:t>
            </a:r>
            <a:r>
              <a:rPr kumimoji="1" lang="zh-CN" altLang="en-US" sz="3200" b="1" dirty="0">
                <a:solidFill>
                  <a:prstClr val="black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Arial"/>
                <a:sym typeface="Arial"/>
              </a:rPr>
              <a:t>、她的信仰与生活脱节</a:t>
            </a:r>
            <a:endParaRPr kumimoji="1" lang="en-US" altLang="zh-CN" sz="3200" b="1" dirty="0">
              <a:solidFill>
                <a:prstClr val="black"/>
              </a:solidFill>
              <a:latin typeface="STZhongsong" panose="02010600040101010101" pitchFamily="2" charset="-122"/>
              <a:ea typeface="STZhongsong" panose="02010600040101010101" pitchFamily="2" charset="-122"/>
              <a:cs typeface="Arial"/>
              <a:sym typeface="Arial"/>
            </a:endParaRPr>
          </a:p>
          <a:p>
            <a:pPr defTabSz="274320">
              <a:lnSpc>
                <a:spcPct val="150000"/>
              </a:lnSpc>
              <a:spcAft>
                <a:spcPts val="600"/>
              </a:spcAft>
            </a:pPr>
            <a:r>
              <a:rPr kumimoji="1" lang="en-US" altLang="zh-CN" sz="3200" b="1" dirty="0">
                <a:solidFill>
                  <a:prstClr val="black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Arial"/>
                <a:sym typeface="Arial"/>
              </a:rPr>
              <a:t>3</a:t>
            </a:r>
            <a:r>
              <a:rPr kumimoji="1" lang="zh-CN" altLang="en-US" sz="3200" b="1" dirty="0">
                <a:solidFill>
                  <a:prstClr val="black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Arial"/>
                <a:sym typeface="Arial"/>
              </a:rPr>
              <a:t>、她遇見耶稣基督並聆听讲道</a:t>
            </a:r>
            <a:endParaRPr kumimoji="1" lang="en-US" altLang="zh-CN" sz="3200" b="1" dirty="0">
              <a:solidFill>
                <a:prstClr val="black"/>
              </a:solidFill>
              <a:latin typeface="STZhongsong" panose="02010600040101010101" pitchFamily="2" charset="-122"/>
              <a:ea typeface="STZhongsong" panose="02010600040101010101" pitchFamily="2" charset="-122"/>
              <a:cs typeface="Arial"/>
              <a:sym typeface="Arial"/>
            </a:endParaRPr>
          </a:p>
          <a:p>
            <a:pPr defTabSz="274320">
              <a:lnSpc>
                <a:spcPct val="150000"/>
              </a:lnSpc>
              <a:spcAft>
                <a:spcPts val="600"/>
              </a:spcAft>
            </a:pPr>
            <a:r>
              <a:rPr kumimoji="1" lang="en-US" altLang="zh-CN" sz="3200" b="1" dirty="0">
                <a:solidFill>
                  <a:prstClr val="black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Arial"/>
                <a:sym typeface="Arial"/>
              </a:rPr>
              <a:t>4</a:t>
            </a:r>
            <a:r>
              <a:rPr kumimoji="1" lang="zh-CN" altLang="en-US" sz="3200" b="1" dirty="0">
                <a:solidFill>
                  <a:prstClr val="black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Arial"/>
                <a:sym typeface="Arial"/>
              </a:rPr>
              <a:t>、她的人生改变、行为改变</a:t>
            </a:r>
            <a:endParaRPr kumimoji="1" lang="en-US" altLang="zh-CN" sz="3200" b="1" dirty="0">
              <a:solidFill>
                <a:prstClr val="black"/>
              </a:solidFill>
              <a:latin typeface="STZhongsong" panose="02010600040101010101" pitchFamily="2" charset="-122"/>
              <a:ea typeface="STZhongsong" panose="02010600040101010101" pitchFamily="2" charset="-122"/>
              <a:cs typeface="Arial"/>
              <a:sym typeface="Arial"/>
            </a:endParaRPr>
          </a:p>
          <a:p>
            <a:pPr defTabSz="457200">
              <a:spcAft>
                <a:spcPts val="600"/>
              </a:spcAft>
            </a:pPr>
            <a:endParaRPr kumimoji="1" lang="zh-CN" altLang="en-US" dirty="0">
              <a:solidFill>
                <a:prstClr val="black"/>
              </a:solidFill>
              <a:latin typeface="Arial"/>
              <a:ea typeface="黑体" panose="02010609060101010101" pitchFamily="49" charset="-122"/>
              <a:cs typeface="Arial"/>
              <a:sym typeface="Arial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FB0A69-212F-1F12-876D-4EC008AB8E79}"/>
              </a:ext>
            </a:extLst>
          </p:cNvPr>
          <p:cNvSpPr>
            <a:spLocks/>
          </p:cNvSpPr>
          <p:nvPr/>
        </p:nvSpPr>
        <p:spPr>
          <a:xfrm>
            <a:off x="9025797" y="3698062"/>
            <a:ext cx="3018727" cy="253365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defTabSz="274320">
              <a:lnSpc>
                <a:spcPct val="150000"/>
              </a:lnSpc>
              <a:spcAft>
                <a:spcPts val="600"/>
              </a:spcAft>
            </a:pPr>
            <a:r>
              <a:rPr lang="zh-CN" altLang="en-US" sz="4800" dirty="0">
                <a:solidFill>
                  <a:srgbClr val="FFFF00"/>
                </a:solidFill>
                <a:highlight>
                  <a:srgbClr val="0000FF"/>
                </a:highlight>
                <a:latin typeface="Arial" panose="020B0604020202020204"/>
                <a:ea typeface="黑体" panose="02010609060101010101" pitchFamily="49" charset="-122"/>
                <a:sym typeface="Arial"/>
              </a:rPr>
              <a:t>遇見耶穌</a:t>
            </a:r>
          </a:p>
          <a:p>
            <a:pPr algn="ctr" defTabSz="274320">
              <a:lnSpc>
                <a:spcPct val="150000"/>
              </a:lnSpc>
              <a:spcAft>
                <a:spcPts val="600"/>
              </a:spcAft>
            </a:pPr>
            <a:r>
              <a:rPr lang="zh-CN" altLang="en-US" sz="4800" dirty="0">
                <a:solidFill>
                  <a:srgbClr val="FFFF00"/>
                </a:solidFill>
                <a:highlight>
                  <a:srgbClr val="0000FF"/>
                </a:highlight>
                <a:latin typeface="Arial" panose="020B0604020202020204"/>
                <a:ea typeface="黑体" panose="02010609060101010101" pitchFamily="49" charset="-122"/>
                <a:sym typeface="Arial"/>
              </a:rPr>
              <a:t>接受耶穌</a:t>
            </a:r>
          </a:p>
          <a:p>
            <a:pPr algn="ctr" defTabSz="274320">
              <a:lnSpc>
                <a:spcPct val="150000"/>
              </a:lnSpc>
              <a:spcAft>
                <a:spcPts val="600"/>
              </a:spcAft>
            </a:pPr>
            <a:endParaRPr lang="zh-CN" altLang="en-US" sz="4800" dirty="0">
              <a:solidFill>
                <a:srgbClr val="FFFF00"/>
              </a:solidFill>
              <a:highlight>
                <a:srgbClr val="0000FF"/>
              </a:highlight>
              <a:latin typeface="Arial" panose="020B0604020202020204"/>
              <a:ea typeface="黑体" panose="02010609060101010101" pitchFamily="49" charset="-122"/>
              <a:sym typeface="Arial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FFD48D7-6388-0E3F-2143-C0CA92065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7682"/>
            <a:ext cx="2805920" cy="377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約翰福音4章：耶穌和撒瑪利亞婦人的對話帶來的啟發國度降臨福音網">
            <a:extLst>
              <a:ext uri="{FF2B5EF4-FFF2-40B4-BE49-F238E27FC236}">
                <a16:creationId xmlns:a16="http://schemas.microsoft.com/office/drawing/2014/main" id="{816CAF17-1818-05C5-1D8E-4029C59AA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6"/>
            <a:ext cx="2805920" cy="377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91BCF6C-854A-4E30-B112-4357FB51AE0D}"/>
              </a:ext>
            </a:extLst>
          </p:cNvPr>
          <p:cNvSpPr txBox="1"/>
          <p:nvPr/>
        </p:nvSpPr>
        <p:spPr>
          <a:xfrm>
            <a:off x="471056" y="52647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kumimoji="1" lang="en-US" altLang="zh-CN" dirty="0">
              <a:solidFill>
                <a:prstClr val="black"/>
              </a:solidFill>
              <a:latin typeface="Arial"/>
              <a:ea typeface="黑体" panose="02010609060101010101" pitchFamily="49" charset="-122"/>
              <a:cs typeface="Arial"/>
              <a:sym typeface="Arial"/>
            </a:endParaRPr>
          </a:p>
          <a:p>
            <a:pPr defTabSz="457200"/>
            <a:endParaRPr kumimoji="1" lang="en-US" altLang="zh-CN" dirty="0">
              <a:solidFill>
                <a:prstClr val="black"/>
              </a:solidFill>
              <a:latin typeface="Arial"/>
              <a:ea typeface="黑体" panose="02010609060101010101" pitchFamily="49" charset="-122"/>
              <a:cs typeface="Arial"/>
              <a:sym typeface="Arial"/>
            </a:endParaRPr>
          </a:p>
          <a:p>
            <a:pPr defTabSz="457200"/>
            <a:endParaRPr kumimoji="1" lang="zh-CN" altLang="en-US" dirty="0">
              <a:solidFill>
                <a:prstClr val="black"/>
              </a:solidFill>
              <a:latin typeface="Arial"/>
              <a:ea typeface="黑体" panose="02010609060101010101" pitchFamily="49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54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33D793-803B-5E44-2708-DD851E934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15" y="436381"/>
            <a:ext cx="11160514" cy="1485900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7200" b="1" dirty="0"/>
              <a:t>三、靈修的向度  </a:t>
            </a:r>
            <a:r>
              <a:rPr kumimoji="1" lang="en-US" altLang="zh-CN" sz="7200" b="1" dirty="0"/>
              <a:t>v.5-8</a:t>
            </a:r>
            <a:endParaRPr kumimoji="1" lang="zh-CN" altLang="en-US" sz="7200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6FAA40-023C-2CA0-F204-28BFE39B7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36" y="2410692"/>
            <a:ext cx="10737273" cy="346363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對神（向上）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：信心、虔敬</a:t>
            </a:r>
            <a:endParaRPr lang="en-US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對己（向內）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：知識、節制、忍耐</a:t>
            </a:r>
            <a:endParaRPr lang="en-US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對人（向外）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：德行、愛弟兄的心、愛衆人的心。</a:t>
            </a:r>
          </a:p>
        </p:txBody>
      </p:sp>
    </p:spTree>
    <p:extLst>
      <p:ext uri="{BB962C8B-B14F-4D97-AF65-F5344CB8AC3E}">
        <p14:creationId xmlns:p14="http://schemas.microsoft.com/office/powerpoint/2010/main" val="471723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4E04FD-97ED-5DE0-F006-8B267126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630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6600" b="1" dirty="0"/>
              <a:t>当时的背景</a:t>
            </a:r>
          </a:p>
        </p:txBody>
      </p:sp>
      <p:sp useBgFill="1">
        <p:nvSpPr>
          <p:cNvPr id="3" name="内容占位符 2">
            <a:extLst>
              <a:ext uri="{FF2B5EF4-FFF2-40B4-BE49-F238E27FC236}">
                <a16:creationId xmlns:a16="http://schemas.microsoft.com/office/drawing/2014/main" id="{5BBBF35A-AC06-9326-37C2-AC6FBCCE4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道德無用論</a:t>
            </a:r>
            <a:r>
              <a:rPr kumimoji="1"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CN" altLang="en-US" sz="3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彼得时期的假先知认为，超越性的知识可提升人到一种不需要道德的境界。</a:t>
            </a:r>
            <a:r>
              <a:rPr lang="zh-CN" altLang="en-US" sz="3600" dirty="0">
                <a:solidFill>
                  <a:srgbClr val="0432FF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（追求靈性抹殺道德功能）</a:t>
            </a:r>
            <a:endParaRPr kumimoji="1" lang="en-US" altLang="zh-CN" sz="3600" dirty="0">
              <a:solidFill>
                <a:srgbClr val="0432FF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600" b="1" dirty="0">
                <a:solidFill>
                  <a:srgbClr val="00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泛屬命主義</a:t>
            </a:r>
            <a:r>
              <a:rPr kumimoji="1" lang="zh-CN" altLang="en-US" sz="3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：狹隘地認爲靈命</a:t>
            </a:r>
            <a:r>
              <a:rPr kumimoji="1" lang="en-US" altLang="zh-CN" sz="3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kumimoji="1" lang="zh-CN" altLang="en-US" sz="3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靈性是唯一的價值與標準。發展為一種「唯靈命論」的高調與不切實際的空談。經常將「屬靈」與「屬世」明確的二元劃分，簡化信仰。</a:t>
            </a:r>
            <a:endParaRPr kumimoji="1" lang="en-US" altLang="zh-CN" sz="3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kumimoji="1" lang="zh-CN" altLang="en-US" sz="43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「道德」與「靈性</a:t>
            </a:r>
            <a:r>
              <a:rPr kumimoji="1" lang="en-US" altLang="zh-CN" sz="43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kumimoji="1" lang="zh-CN" altLang="en-US" sz="43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靈命」的平衡（彼得的教導）</a:t>
            </a:r>
            <a:endParaRPr lang="en-US" altLang="zh-CN" sz="4300" b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339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291B0C-1AB7-7FED-1D8C-714FDD8A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0" y="3302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6600" b="1" dirty="0"/>
              <a:t>八階美德 示意圖（圖 </a:t>
            </a:r>
            <a:r>
              <a:rPr kumimoji="1" lang="en-US" altLang="zh-CN" sz="6600" b="1" dirty="0"/>
              <a:t>1</a:t>
            </a:r>
            <a:r>
              <a:rPr kumimoji="1" lang="zh-CN" altLang="en-US" sz="6600" b="1" dirty="0"/>
              <a:t>）</a:t>
            </a: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9CA736F8-E26D-1C12-2971-9046208B73B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0" y="2923082"/>
          <a:ext cx="12026900" cy="4029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ACD697F0-3957-B3A3-DE02-5CBE43B10B19}"/>
              </a:ext>
            </a:extLst>
          </p:cNvPr>
          <p:cNvCxnSpPr>
            <a:cxnSpLocks/>
          </p:cNvCxnSpPr>
          <p:nvPr/>
        </p:nvCxnSpPr>
        <p:spPr>
          <a:xfrm flipV="1">
            <a:off x="0" y="2158583"/>
            <a:ext cx="11917180" cy="3252866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5A291E0-0843-E0CB-A005-89DA0F9E3D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1715062"/>
            <a:ext cx="12204651" cy="514293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C170A63-1738-DA5B-C61A-A0B4B4C13EA7}"/>
              </a:ext>
            </a:extLst>
          </p:cNvPr>
          <p:cNvSpPr txBox="1"/>
          <p:nvPr/>
        </p:nvSpPr>
        <p:spPr>
          <a:xfrm>
            <a:off x="274820" y="2018990"/>
            <a:ext cx="33265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kumimoji="1" lang="zh-CN" altLang="en-US" sz="4800" b="1" kern="0" dirty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Arial"/>
                <a:sym typeface="Arial"/>
              </a:rPr>
              <a:t>信仰生活化</a:t>
            </a:r>
            <a:endParaRPr kumimoji="1" lang="en-US" altLang="zh-CN" sz="4800" b="1" kern="0" dirty="0">
              <a:solidFill>
                <a:srgbClr val="FF000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  <a:cs typeface="Arial"/>
              <a:sym typeface="Arial"/>
            </a:endParaRPr>
          </a:p>
          <a:p>
            <a:pPr defTabSz="457200">
              <a:buClr>
                <a:srgbClr val="000000"/>
              </a:buClr>
            </a:pPr>
            <a:r>
              <a:rPr kumimoji="1" lang="zh-CN" altLang="en-US" sz="4800" b="1" kern="0" dirty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Arial"/>
                <a:sym typeface="Arial"/>
              </a:rPr>
              <a:t>生活信仰化</a:t>
            </a:r>
          </a:p>
        </p:txBody>
      </p:sp>
    </p:spTree>
    <p:extLst>
      <p:ext uri="{BB962C8B-B14F-4D97-AF65-F5344CB8AC3E}">
        <p14:creationId xmlns:p14="http://schemas.microsoft.com/office/powerpoint/2010/main" val="1956656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85D989AC-BF7F-3560-06C4-71645273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901"/>
            <a:ext cx="9601200" cy="1485900"/>
          </a:xfrm>
        </p:spPr>
        <p:txBody>
          <a:bodyPr>
            <a:normAutofit/>
          </a:bodyPr>
          <a:lstStyle/>
          <a:p>
            <a:r>
              <a:rPr lang="zh-CN" altLang="en-US" sz="5400" b="1" dirty="0"/>
              <a:t>基督徒美德维度 示意圖（圖 </a:t>
            </a:r>
            <a:r>
              <a:rPr lang="en-US" altLang="zh-CN" sz="5400" b="1" dirty="0"/>
              <a:t>2</a:t>
            </a:r>
            <a:r>
              <a:rPr lang="zh-CN" altLang="en-US" sz="5400" b="1" dirty="0"/>
              <a:t>）</a:t>
            </a: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DFBCD143-845A-9823-7588-9EA8128727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193800"/>
          <a:ext cx="12192000" cy="566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7472AA76-239C-F729-84E2-88D73126B0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430" y="1227600"/>
            <a:ext cx="11322570" cy="56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29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E2B8A2D-F46F-4DA5-8AFF-BC57461C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>
                <a:srgbClr val="000000"/>
              </a:buClr>
            </a:pPr>
            <a:endParaRPr lang="en-US" sz="700" kern="0">
              <a:solidFill>
                <a:prstClr val="white"/>
              </a:solidFill>
              <a:latin typeface="Arial" panose="020B0604020202020204"/>
              <a:sym typeface="Arial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kumimoji="1" lang="zh-TW" altLang="en-US" b="1">
                <a:latin typeface="Microsoft YaHei" panose="020B0503020204020204" pitchFamily="34" charset="-122"/>
                <a:ea typeface="Microsoft YaHei" panose="020B0503020204020204" pitchFamily="34" charset="-122"/>
              </a:rPr>
              <a:t>信心與愛心的呼應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896036"/>
            <a:ext cx="7383661" cy="49619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彼得羅列出八種美德（</a:t>
            </a:r>
            <a:r>
              <a:rPr lang="en-US" altLang="zh-CN" sz="3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5-7</a:t>
            </a:r>
            <a:r>
              <a:rPr lang="zh-CN" altLang="en-US" sz="3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節），</a:t>
            </a:r>
            <a:endParaRPr lang="en-US" altLang="zh-CN" sz="3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000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以“信”為首，以“愛”結尾</a:t>
            </a:r>
            <a:r>
              <a:rPr lang="zh-CN" altLang="en-US" sz="3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3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初代教父伊格納修在</a:t>
            </a:r>
            <a:r>
              <a:rPr lang="en-US" altLang="zh-CN" sz="3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3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致以弗所人書</a:t>
            </a:r>
            <a:r>
              <a:rPr lang="en-US" altLang="zh-CN" sz="3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3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中這樣總結： </a:t>
            </a:r>
            <a:r>
              <a:rPr lang="zh-CN" altLang="en-US" sz="3000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「信是源頭，愛是終了」</a:t>
            </a:r>
            <a:r>
              <a:rPr lang="zh-CN" altLang="en-US" sz="3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3000" b="1" dirty="0">
                <a:solidFill>
                  <a:srgbClr val="7030A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漸進的成長（圖 </a:t>
            </a:r>
            <a:r>
              <a:rPr lang="en-US" altLang="zh-CN" sz="3000" b="1" dirty="0">
                <a:solidFill>
                  <a:srgbClr val="7030A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1)</a:t>
            </a:r>
            <a:endParaRPr lang="zh-CN" altLang="en-US" sz="3000" b="1" dirty="0">
              <a:solidFill>
                <a:srgbClr val="7030A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3000" b="1" dirty="0">
                <a:solidFill>
                  <a:srgbClr val="7030A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全面的成長（圖 </a:t>
            </a:r>
            <a:r>
              <a:rPr lang="en-US" altLang="zh-CN" sz="3000" b="1" dirty="0">
                <a:solidFill>
                  <a:srgbClr val="7030A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3000" b="1" dirty="0">
                <a:solidFill>
                  <a:srgbClr val="7030A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zh-CN" altLang="en-US" b="1" dirty="0">
              <a:solidFill>
                <a:srgbClr val="7030A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2BAD85-00E4-4D0A-993C-8372E78E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>
                <a:srgbClr val="000000"/>
              </a:buClr>
            </a:pPr>
            <a:endParaRPr lang="zh-CN" altLang="en-US" sz="700" kern="0">
              <a:solidFill>
                <a:prstClr val="white"/>
              </a:solidFill>
              <a:latin typeface="Arial" panose="020B0604020202020204"/>
              <a:ea typeface="黑体" panose="02010609060101010101" pitchFamily="49" charset="-122"/>
              <a:sym typeface="Arial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37B9FA6-8A7E-AE47-2AC8-80F8A2386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090" y="942270"/>
            <a:ext cx="3730079" cy="210749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B510641-CA92-E125-148A-23C01914D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090" y="3822225"/>
            <a:ext cx="3730079" cy="207951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9489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>
                <a:srgbClr val="000000"/>
              </a:buClr>
            </a:pPr>
            <a:endParaRPr lang="en-US" sz="700" kern="0">
              <a:solidFill>
                <a:prstClr val="white"/>
              </a:solidFill>
              <a:latin typeface="Arial" panose="020B0604020202020204"/>
              <a:sym typeface="Arial"/>
            </a:endParaRPr>
          </a:p>
        </p:txBody>
      </p:sp>
      <p:pic>
        <p:nvPicPr>
          <p:cNvPr id="3074" name="Picture 2" descr="26,700+ 項減號照片檔、圖片和免版稅影像- iStock">
            <a:extLst>
              <a:ext uri="{FF2B5EF4-FFF2-40B4-BE49-F238E27FC236}">
                <a16:creationId xmlns:a16="http://schemas.microsoft.com/office/drawing/2014/main" id="{5376742C-8413-7780-BC5C-A3BFABEBE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 b="4236"/>
          <a:stretch/>
        </p:blipFill>
        <p:spPr bwMode="auto">
          <a:xfrm>
            <a:off x="-1" y="5"/>
            <a:ext cx="12192001" cy="685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37651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6900" b="1" dirty="0">
                <a:latin typeface="+mj-ea"/>
              </a:rPr>
              <a:t>靈命成長的加減法</a:t>
            </a:r>
          </a:p>
          <a:p>
            <a:endParaRPr kumimoji="1" lang="en-US" altLang="zh-CN" b="1" dirty="0">
              <a:latin typeface="+mj-ea"/>
              <a:ea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8224" y="1963271"/>
            <a:ext cx="10394577" cy="4343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kumimoji="1"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惯性思维：</a:t>
            </a:r>
            <a:r>
              <a:rPr kumimoji="1" lang="zh-CN" alt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加法</a:t>
            </a:r>
            <a:r>
              <a:rPr kumimoji="1"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是成长的指标</a:t>
            </a:r>
            <a:endParaRPr kumimoji="1" lang="en-US" altLang="zh-CN" sz="4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kumimoji="1"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属灵生命成长上，要不断增加</a:t>
            </a:r>
            <a:r>
              <a:rPr kumimoji="1"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kumimoji="1"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其实</a:t>
            </a:r>
            <a:r>
              <a:rPr kumimoji="1"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kumimoji="1"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灵命成长，也有</a:t>
            </a:r>
            <a:r>
              <a:rPr kumimoji="1" lang="zh-CN" alt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减法</a:t>
            </a:r>
            <a:endParaRPr kumimoji="1" lang="en-US" altLang="zh-CN" b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5355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DE5461-865F-E2B3-8223-810C7763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7" y="1834023"/>
            <a:ext cx="2493818" cy="1485900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6000" b="1" dirty="0"/>
              <a:t>結語：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D37B931-991E-930C-DD5D-D40E2E034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490" y="0"/>
            <a:ext cx="8717510" cy="6858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親愛的天父，</a:t>
            </a:r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感恩你在基督耶穌裏呼召我、揀選我、拯救我，將永遠的生命賜給我。</a:t>
            </a:r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幫助我，脫離道德的敗壞和世俗的誘惑，與你聖潔、公義、慈愛的品行有份。</a:t>
            </a:r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祈求你，賜我靈性，讓我在信心、德行、知識、節制、毅力、敬虔和愛心上越發長進。</a:t>
            </a:r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當我無力時，請你加力量；當我灰心時，請你鼓勵我；當我願更認識你時，請你向我顯明你自己。塑造我的生命更像你。奉耶穌基督的名禱告。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C95F531-A0CA-E728-A791-16BD12F20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36" y="4716159"/>
            <a:ext cx="3331354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6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3100" y="278245"/>
            <a:ext cx="8932718" cy="14859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6000" b="1" dirty="0"/>
              <a:t>靈命塑造：在基督里成長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863" y="2202874"/>
            <a:ext cx="11673297" cy="423833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kumimoji="1" lang="zh-CN" altLang="en-US" sz="5400" b="1" dirty="0"/>
              <a:t>一、靈命塑造的基礎  </a:t>
            </a:r>
            <a:r>
              <a:rPr kumimoji="1" lang="en-US" altLang="zh-CN" sz="5400" b="1" dirty="0"/>
              <a:t>3</a:t>
            </a:r>
            <a:r>
              <a:rPr kumimoji="1" lang="zh-CN" altLang="en-US" sz="5400" b="1" dirty="0"/>
              <a:t>節</a:t>
            </a:r>
            <a:endParaRPr kumimoji="1" lang="en-US" altLang="zh-CN" sz="54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kumimoji="1" lang="zh-CN" altLang="en-US" sz="5400" b="1" dirty="0"/>
              <a:t>二、靈命塑造的目標  </a:t>
            </a:r>
            <a:r>
              <a:rPr kumimoji="1" lang="en-US" altLang="zh-CN" sz="5400" b="1" dirty="0"/>
              <a:t>4 </a:t>
            </a:r>
            <a:r>
              <a:rPr kumimoji="1" lang="zh-CN" altLang="en-US" sz="5400" b="1" dirty="0"/>
              <a:t>節</a:t>
            </a:r>
            <a:endParaRPr kumimoji="1" lang="en-US" altLang="zh-CN" sz="54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kumimoji="1" lang="zh-CN" altLang="en-US" sz="5400" b="1" dirty="0"/>
              <a:t>三、靈命塑造的向度 </a:t>
            </a:r>
            <a:r>
              <a:rPr kumimoji="1" lang="en-US" altLang="zh-CN" sz="5400" b="1" dirty="0"/>
              <a:t>5-8</a:t>
            </a:r>
            <a:r>
              <a:rPr kumimoji="1" lang="zh-CN" altLang="en-US" sz="5400" b="1" dirty="0"/>
              <a:t>節</a:t>
            </a:r>
            <a:endParaRPr kumimoji="1" lang="en-US" altLang="zh-CN" sz="4400" b="1" dirty="0"/>
          </a:p>
        </p:txBody>
      </p:sp>
    </p:spTree>
    <p:extLst>
      <p:ext uri="{BB962C8B-B14F-4D97-AF65-F5344CB8AC3E}">
        <p14:creationId xmlns:p14="http://schemas.microsoft.com/office/powerpoint/2010/main" val="147404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FD7817-37BF-695D-10B3-42A8046B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8" y="685800"/>
            <a:ext cx="11249891" cy="148590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zh-CN" altLang="en-US" sz="6000" dirty="0"/>
              <a:t>基督教「</a:t>
            </a:r>
            <a:r>
              <a:rPr kumimoji="1" lang="zh-CN" altLang="en-US" sz="6000" b="1" dirty="0"/>
              <a:t>靈命塑造</a:t>
            </a:r>
            <a:r>
              <a:rPr kumimoji="1" lang="en-US" altLang="zh-CN" sz="6000" b="1" dirty="0"/>
              <a:t>/</a:t>
            </a:r>
            <a:r>
              <a:rPr kumimoji="1" lang="zh-CN" altLang="en-US" sz="6000" dirty="0"/>
              <a:t>靈修」不是什麼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368F29-F5EF-DDE4-CFCF-60BB4C61B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8" y="2383436"/>
            <a:ext cx="10817221" cy="39124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zh-CN" altLang="en-US" sz="4800" b="1" dirty="0">
                <a:latin typeface="+mj-ea"/>
                <a:ea typeface="+mj-ea"/>
              </a:rPr>
              <a:t>靈命塑造</a:t>
            </a:r>
            <a:r>
              <a:rPr kumimoji="1" lang="en-US" altLang="zh-CN" sz="4800" b="1" dirty="0">
                <a:latin typeface="+mj-ea"/>
                <a:ea typeface="+mj-ea"/>
              </a:rPr>
              <a:t>/</a:t>
            </a:r>
            <a:r>
              <a:rPr kumimoji="1" lang="zh-CN" altLang="en-US" sz="4800" b="1" dirty="0">
                <a:latin typeface="+mj-ea"/>
                <a:ea typeface="+mj-ea"/>
              </a:rPr>
              <a:t>靈修不是某種神祕修煉</a:t>
            </a:r>
          </a:p>
          <a:p>
            <a:pPr>
              <a:lnSpc>
                <a:spcPct val="150000"/>
              </a:lnSpc>
            </a:pPr>
            <a:r>
              <a:rPr kumimoji="1" lang="zh-CN" altLang="en-US" sz="4800" b="1" dirty="0">
                <a:latin typeface="+mj-ea"/>
                <a:ea typeface="+mj-ea"/>
              </a:rPr>
              <a:t>靈命塑造</a:t>
            </a:r>
            <a:r>
              <a:rPr kumimoji="1" lang="en-US" altLang="zh-CN" sz="4800" b="1" dirty="0">
                <a:latin typeface="+mj-ea"/>
                <a:ea typeface="+mj-ea"/>
              </a:rPr>
              <a:t>/</a:t>
            </a:r>
            <a:r>
              <a:rPr kumimoji="1" lang="zh-CN" altLang="en-US" sz="4800" b="1" dirty="0">
                <a:latin typeface="+mj-ea"/>
                <a:ea typeface="+mj-ea"/>
              </a:rPr>
              <a:t>靈修不是爲了通靈或成神</a:t>
            </a:r>
          </a:p>
          <a:p>
            <a:pPr>
              <a:lnSpc>
                <a:spcPct val="150000"/>
              </a:lnSpc>
            </a:pPr>
            <a:r>
              <a:rPr kumimoji="1" lang="zh-CN" altLang="en-US" sz="4800" b="1" dirty="0">
                <a:latin typeface="+mj-ea"/>
                <a:ea typeface="+mj-ea"/>
              </a:rPr>
              <a:t>靈命塑造</a:t>
            </a:r>
            <a:r>
              <a:rPr kumimoji="1" lang="en-US" altLang="zh-CN" sz="4800" b="1" dirty="0">
                <a:latin typeface="+mj-ea"/>
                <a:ea typeface="+mj-ea"/>
              </a:rPr>
              <a:t>/</a:t>
            </a:r>
            <a:r>
              <a:rPr kumimoji="1" lang="zh-CN" altLang="en-US" sz="4800" b="1" dirty="0">
                <a:latin typeface="+mj-ea"/>
                <a:ea typeface="+mj-ea"/>
              </a:rPr>
              <a:t>靈修不會違反道德倫理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108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1335A5-03A8-CED3-3A52-9462428C9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39700"/>
            <a:ext cx="9601200" cy="1485900"/>
          </a:xfrm>
        </p:spPr>
        <p:txBody>
          <a:bodyPr/>
          <a:lstStyle/>
          <a:p>
            <a:pPr algn="ctr"/>
            <a:r>
              <a:rPr kumimoji="1" lang="zh-CN" altLang="en-US" b="1" dirty="0"/>
              <a:t>基督教「靈修</a:t>
            </a:r>
            <a:r>
              <a:rPr kumimoji="1" lang="en-US" altLang="zh-CN" b="1" dirty="0"/>
              <a:t>/</a:t>
            </a:r>
            <a:r>
              <a:rPr kumimoji="1" lang="zh-CN" altLang="en-US" b="1" dirty="0"/>
              <a:t>靈命塑造」是什麼</a:t>
            </a:r>
          </a:p>
        </p:txBody>
      </p:sp>
      <p:sp useBgFill="1">
        <p:nvSpPr>
          <p:cNvPr id="3" name="内容占位符 2">
            <a:extLst>
              <a:ext uri="{FF2B5EF4-FFF2-40B4-BE49-F238E27FC236}">
                <a16:creationId xmlns:a16="http://schemas.microsoft.com/office/drawing/2014/main" id="{9C90748A-C4F3-6674-A0FD-0CEF3360F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71600"/>
            <a:ext cx="121920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3300" dirty="0">
                <a:solidFill>
                  <a:srgbClr val="FF0000"/>
                </a:solidFill>
                <a:highlight>
                  <a:srgbClr val="FFFF00"/>
                </a:highlight>
              </a:rPr>
              <a:t>靈</a:t>
            </a:r>
            <a:r>
              <a:rPr kumimoji="1" lang="zh-CN" altLang="en-US" sz="3300" dirty="0"/>
              <a:t>：靈魂、靈性、靈命。</a:t>
            </a:r>
            <a:r>
              <a:rPr kumimoji="1" lang="zh-CN" altLang="en-US" sz="3300" dirty="0">
                <a:solidFill>
                  <a:srgbClr val="FF0000"/>
                </a:solidFill>
                <a:highlight>
                  <a:srgbClr val="FFFF00"/>
                </a:highlight>
              </a:rPr>
              <a:t>修</a:t>
            </a:r>
            <a:r>
              <a:rPr kumimoji="1" lang="zh-CN" altLang="en-US" sz="3300" dirty="0"/>
              <a:t>：修為，提升、塑造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zh-C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Devotion</a:t>
            </a:r>
            <a:r>
              <a:rPr kumimoji="1" lang="zh-CN" altLang="en-US" sz="3300" dirty="0"/>
              <a:t>（靈修）：獻身、熱愛、忠誠、投入。</a:t>
            </a:r>
            <a:endParaRPr kumimoji="1" lang="en-US" altLang="zh-CN" sz="33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3300" b="1" dirty="0">
                <a:solidFill>
                  <a:srgbClr val="FF0000"/>
                </a:solidFill>
                <a:highlight>
                  <a:srgbClr val="FFFF00"/>
                </a:highlight>
              </a:rPr>
              <a:t>靈命塑造</a:t>
            </a:r>
            <a:r>
              <a:rPr kumimoji="1" lang="en-US" altLang="zh-CN" sz="3300" b="1" dirty="0">
                <a:solidFill>
                  <a:srgbClr val="FF0000"/>
                </a:solidFill>
                <a:highlight>
                  <a:srgbClr val="FFFF00"/>
                </a:highlight>
              </a:rPr>
              <a:t>/</a:t>
            </a:r>
            <a:r>
              <a:rPr kumimoji="1" lang="zh-CN" altLang="en-US" sz="3300" dirty="0">
                <a:solidFill>
                  <a:srgbClr val="FF0000"/>
                </a:solidFill>
                <a:highlight>
                  <a:srgbClr val="FFFF00"/>
                </a:highlight>
              </a:rPr>
              <a:t>靈修</a:t>
            </a:r>
            <a:r>
              <a:rPr kumimoji="1" lang="zh-CN" altLang="en-US" sz="3300" dirty="0"/>
              <a:t>：基督徒在接受基督後，借着神的恩典、聖靈的能力、聖經的指導，加上個人的顺服與環境的配合，追求認識和敬愛神，並塑造基督化的品格。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3300" dirty="0"/>
              <a:t>從</a:t>
            </a:r>
            <a:r>
              <a:rPr kumimoji="1" lang="zh-CN" altLang="en-US" sz="3300" u="sng" dirty="0">
                <a:solidFill>
                  <a:srgbClr val="0070C0"/>
                </a:solidFill>
                <a:highlight>
                  <a:srgbClr val="FFFF00"/>
                </a:highlight>
              </a:rPr>
              <a:t>狹義角度</a:t>
            </a:r>
            <a:r>
              <a:rPr kumimoji="1" lang="zh-CN" altLang="en-US" sz="3300" dirty="0"/>
              <a:t>而言，</a:t>
            </a:r>
            <a:r>
              <a:rPr kumimoji="1" lang="zh-CN" altLang="en-US" sz="3300" dirty="0">
                <a:solidFill>
                  <a:schemeClr val="tx1"/>
                </a:solidFill>
                <a:highlight>
                  <a:srgbClr val="FFFF00"/>
                </a:highlight>
              </a:rPr>
              <a:t>（定時定點靈修）</a:t>
            </a:r>
            <a:endParaRPr kumimoji="1" lang="en-US" altLang="zh-CN" sz="33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3300" dirty="0"/>
              <a:t>從</a:t>
            </a:r>
            <a:r>
              <a:rPr kumimoji="1" lang="zh-CN" altLang="en-US" sz="3300" dirty="0">
                <a:solidFill>
                  <a:srgbClr val="0070C0"/>
                </a:solidFill>
                <a:highlight>
                  <a:srgbClr val="FFFF00"/>
                </a:highlight>
              </a:rPr>
              <a:t>廣義角度</a:t>
            </a:r>
            <a:r>
              <a:rPr kumimoji="1" lang="zh-CN" altLang="en-US" sz="3300" dirty="0"/>
              <a:t>而言，</a:t>
            </a:r>
            <a:r>
              <a:rPr kumimoji="1" lang="zh-CN" altLang="en-US" sz="3300" dirty="0">
                <a:solidFill>
                  <a:schemeClr val="tx1"/>
                </a:solidFill>
                <a:highlight>
                  <a:srgbClr val="FFFF00"/>
                </a:highlight>
              </a:rPr>
              <a:t>（全天候靈修）</a:t>
            </a:r>
            <a:endParaRPr kumimoji="1" lang="zh-CN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3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7A636-BEB1-1E33-93CF-75004C93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36115"/>
            <a:ext cx="11049000" cy="1485900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5400" b="1"/>
              <a:t>一、靈命塑造的基礎  </a:t>
            </a:r>
            <a:r>
              <a:rPr kumimoji="1" lang="en-US" altLang="zh-CN" sz="5400" b="1"/>
              <a:t>v.3</a:t>
            </a:r>
            <a:endParaRPr kumimoji="1" lang="zh-CN" altLang="en-US" sz="54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83FA72-87E6-2CAE-554C-ED5A6C47F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1119" y="2191839"/>
            <a:ext cx="7050881" cy="459448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kumimoji="1" lang="zh-CN" altLang="en-US" sz="4400" b="1" dirty="0">
                <a:latin typeface="STZhongsong" panose="02010600040101010101" pitchFamily="2" charset="-122"/>
                <a:ea typeface="STZhongsong" panose="02010600040101010101" pitchFamily="2" charset="-122"/>
              </a:rPr>
              <a:t>神的神能已將一切關乎</a:t>
            </a:r>
            <a:r>
              <a:rPr kumimoji="1" lang="zh-CN" alt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STZhongsong" panose="02010600040101010101" pitchFamily="2" charset="-122"/>
                <a:ea typeface="STZhongsong" panose="02010600040101010101" pitchFamily="2" charset="-122"/>
              </a:rPr>
              <a:t>生命</a:t>
            </a:r>
            <a:r>
              <a:rPr kumimoji="1" lang="zh-CN" altLang="en-US" sz="4400" b="1" dirty="0">
                <a:latin typeface="STZhongsong" panose="02010600040101010101" pitchFamily="2" charset="-122"/>
                <a:ea typeface="STZhongsong" panose="02010600040101010101" pitchFamily="2" charset="-122"/>
              </a:rPr>
              <a:t>和</a:t>
            </a:r>
            <a:r>
              <a:rPr kumimoji="1" lang="zh-CN" alt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STZhongsong" panose="02010600040101010101" pitchFamily="2" charset="-122"/>
                <a:ea typeface="STZhongsong" panose="02010600040101010101" pitchFamily="2" charset="-122"/>
              </a:rPr>
              <a:t>虔敬</a:t>
            </a:r>
            <a:r>
              <a:rPr kumimoji="1" lang="zh-CN" altLang="en-US" sz="4400" b="1" dirty="0">
                <a:latin typeface="STZhongsong" panose="02010600040101010101" pitchFamily="2" charset="-122"/>
                <a:ea typeface="STZhongsong" panose="02010600040101010101" pitchFamily="2" charset="-122"/>
              </a:rPr>
              <a:t>的</a:t>
            </a:r>
            <a:r>
              <a:rPr kumimoji="1" lang="zh-CN" altLang="en-US" sz="4400" b="1" dirty="0">
                <a:solidFill>
                  <a:srgbClr val="0070C0"/>
                </a:solidFill>
                <a:highlight>
                  <a:srgbClr val="FFFF00"/>
                </a:highlight>
                <a:latin typeface="STZhongsong" panose="02010600040101010101" pitchFamily="2" charset="-122"/>
                <a:ea typeface="STZhongsong" panose="02010600040101010101" pitchFamily="2" charset="-122"/>
              </a:rPr>
              <a:t>事</a:t>
            </a:r>
            <a:r>
              <a:rPr kumimoji="1" lang="zh-CN" altLang="en-US" sz="4400" b="1" dirty="0">
                <a:latin typeface="STZhongsong" panose="02010600040101010101" pitchFamily="2" charset="-122"/>
                <a:ea typeface="STZhongsong" panose="02010600040101010101" pitchFamily="2" charset="-122"/>
              </a:rPr>
              <a:t>賜給我們，皆因我們認識那用自己榮耀和美德召我們的主。</a:t>
            </a:r>
            <a:r>
              <a:rPr kumimoji="1" lang="en-US" altLang="zh-CN" sz="3900" b="1" dirty="0">
                <a:latin typeface="STZhongsong" panose="02010600040101010101" pitchFamily="2" charset="-122"/>
                <a:ea typeface="STZhongsong" panose="02010600040101010101" pitchFamily="2" charset="-122"/>
              </a:rPr>
              <a:t>(</a:t>
            </a:r>
            <a:r>
              <a:rPr kumimoji="1" lang="zh-CN" altLang="en-US" sz="3900" b="1" dirty="0">
                <a:latin typeface="STZhongsong" panose="02010600040101010101" pitchFamily="2" charset="-122"/>
                <a:ea typeface="STZhongsong" panose="02010600040101010101" pitchFamily="2" charset="-122"/>
              </a:rPr>
              <a:t>彼得後書 </a:t>
            </a:r>
            <a:r>
              <a:rPr kumimoji="1" lang="en-US" altLang="zh-CN" sz="3900" b="1" dirty="0">
                <a:latin typeface="STZhongsong" panose="02010600040101010101" pitchFamily="2" charset="-122"/>
                <a:ea typeface="STZhongsong" panose="02010600040101010101" pitchFamily="2" charset="-122"/>
              </a:rPr>
              <a:t>1:3)</a:t>
            </a:r>
            <a:endParaRPr kumimoji="1" lang="en-US" altLang="zh-CN" sz="4400" b="1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</p:txBody>
      </p:sp>
      <p:pic>
        <p:nvPicPr>
          <p:cNvPr id="7170" name="Picture 2" descr="有无神的呼召,事奉结果竟如此不同！(含音频) - 生命季刊">
            <a:extLst>
              <a:ext uri="{FF2B5EF4-FFF2-40B4-BE49-F238E27FC236}">
                <a16:creationId xmlns:a16="http://schemas.microsoft.com/office/drawing/2014/main" id="{4608B955-01F5-F91E-CC73-F36CAACF5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36870"/>
            <a:ext cx="514111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23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CA30EC-3699-B19A-61F3-C9C13D4A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159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4800" b="1" dirty="0"/>
              <a:t>靈命塑造的兩個基礎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D4382B-783E-8296-59F8-4A73E530E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4302"/>
            <a:ext cx="12192000" cy="57936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zh-CN" altLang="en-US" sz="3600" dirty="0">
                <a:latin typeface="+mj-ea"/>
                <a:ea typeface="+mj-ea"/>
              </a:rPr>
              <a:t>賜：</a:t>
            </a:r>
            <a:r>
              <a:rPr lang="el-GR" altLang="zh-CN" sz="3600" dirty="0" err="1">
                <a:solidFill>
                  <a:srgbClr val="00008B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δωρέομαι</a:t>
            </a:r>
            <a:r>
              <a:rPr lang="zh-CN" altLang="en-US" sz="3600" dirty="0">
                <a:solidFill>
                  <a:srgbClr val="00008B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1" lang="zh-CN" altLang="en-US" sz="3600" dirty="0">
                <a:latin typeface="+mj-ea"/>
                <a:ea typeface="+mj-ea"/>
              </a:rPr>
              <a:t>現在完成式，「授予，特指來源於神的赠与」。</a:t>
            </a:r>
            <a:endParaRPr kumimoji="1" lang="en-US" altLang="zh-CN" sz="3600" dirty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40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1</a:t>
            </a:r>
            <a:r>
              <a:rPr kumimoji="1" lang="zh-CN" alt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、神賜生命</a:t>
            </a:r>
            <a:r>
              <a:rPr kumimoji="1" lang="zh-CN" altLang="en-US" sz="4000" b="1" dirty="0">
                <a:latin typeface="+mj-ea"/>
                <a:ea typeface="+mj-ea"/>
              </a:rPr>
              <a:t>：指因信基督獲得新生（靈性生命）</a:t>
            </a:r>
            <a:endParaRPr kumimoji="1" lang="en-US" altLang="zh-CN" sz="4000" b="1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3600" i="0" dirty="0">
                <a:latin typeface="+mj-ea"/>
                <a:ea typeface="+mj-ea"/>
              </a:rPr>
              <a:t>屬靈的，對比物質的</a:t>
            </a:r>
            <a:endParaRPr kumimoji="1" lang="en-US" altLang="zh-CN" sz="3600" i="0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3600" i="0" dirty="0">
                <a:latin typeface="+mj-ea"/>
                <a:ea typeface="+mj-ea"/>
              </a:rPr>
              <a:t>屬天的，對比屬地的</a:t>
            </a:r>
            <a:endParaRPr kumimoji="1" lang="en-US" altLang="zh-CN" sz="3600" i="0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3600" i="0" dirty="0">
                <a:latin typeface="+mj-ea"/>
                <a:ea typeface="+mj-ea"/>
              </a:rPr>
              <a:t>屬神的，對比父母的</a:t>
            </a:r>
            <a:endParaRPr kumimoji="1" lang="en-US" altLang="zh-CN" sz="3600" i="0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3600" i="0" dirty="0">
                <a:latin typeface="+mj-ea"/>
                <a:ea typeface="+mj-ea"/>
              </a:rPr>
              <a:t>屬永恆的，對比暫時的</a:t>
            </a:r>
            <a:endParaRPr kumimoji="1" lang="en-US" altLang="zh-CN" sz="3600" i="0" dirty="0">
              <a:latin typeface="+mj-ea"/>
              <a:ea typeface="+mj-ea"/>
            </a:endParaRPr>
          </a:p>
        </p:txBody>
      </p:sp>
      <p:pic>
        <p:nvPicPr>
          <p:cNvPr id="8194" name="Picture 2" descr="Premium Photo | Photo sun rays on cloudy skyphoto sun rays on cloudy sky">
            <a:extLst>
              <a:ext uri="{FF2B5EF4-FFF2-40B4-BE49-F238E27FC236}">
                <a16:creationId xmlns:a16="http://schemas.microsoft.com/office/drawing/2014/main" id="{BC007003-F2A0-7CC4-4BFF-A1AF854DE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5424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8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E8A3474-A3A2-4200-9E98-3433E3D19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/>
            <a:endParaRPr lang="zh-CN" altLang="en-US">
              <a:solidFill>
                <a:prstClr val="white"/>
              </a:solidFill>
              <a:latin typeface="Arial" panose="020B0604020202020204"/>
              <a:ea typeface="黑体" panose="02010609060101010101" pitchFamily="49" charset="-122"/>
              <a:sym typeface="Arial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A5A698B-F644-41A9-BD67-6316EDB7A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Arial" panose="020B0604020202020204"/>
              <a:sym typeface="Arial"/>
            </a:endParaRPr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BA916D8B-8E5E-442C-93D2-F10B32496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9" y="744470"/>
            <a:ext cx="10674117" cy="5349671"/>
            <a:chOff x="752858" y="744469"/>
            <a:chExt cx="10674117" cy="5349671"/>
          </a:xfrm>
        </p:grpSpPr>
        <p:sp>
          <p:nvSpPr>
            <p:cNvPr id="1038" name="Freeform 6">
              <a:extLst>
                <a:ext uri="{FF2B5EF4-FFF2-40B4-BE49-F238E27FC236}">
                  <a16:creationId xmlns:a16="http://schemas.microsoft.com/office/drawing/2014/main" id="{E444B8DA-C76F-4B2F-AFC5-37872641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zh-CN" altLang="en-US">
                <a:solidFill>
                  <a:prstClr val="black"/>
                </a:solidFill>
                <a:latin typeface="Arial"/>
                <a:ea typeface="黑体" panose="02010609060101010101" pitchFamily="49" charset="-122"/>
                <a:cs typeface="Arial"/>
                <a:sym typeface="Arial"/>
              </a:endParaRPr>
            </a:p>
          </p:txBody>
        </p:sp>
        <p:sp>
          <p:nvSpPr>
            <p:cNvPr id="1039" name="Freeform 6">
              <a:extLst>
                <a:ext uri="{FF2B5EF4-FFF2-40B4-BE49-F238E27FC236}">
                  <a16:creationId xmlns:a16="http://schemas.microsoft.com/office/drawing/2014/main" id="{7E2B20CB-FF0A-40D4-9C62-172DA9BB9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zh-CN" altLang="en-US">
                <a:solidFill>
                  <a:prstClr val="black"/>
                </a:solidFill>
                <a:latin typeface="Arial"/>
                <a:ea typeface="黑体" panose="02010609060101010101" pitchFamily="49" charset="-122"/>
                <a:cs typeface="Arial"/>
                <a:sym typeface="Arial"/>
              </a:endParaRPr>
            </a:p>
          </p:txBody>
        </p:sp>
      </p:grp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35E7CCC3-B903-495C-835D-87A78FB05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Arial" panose="020B0604020202020204"/>
              <a:sym typeface="Arial"/>
            </a:endParaRPr>
          </a:p>
        </p:txBody>
      </p:sp>
      <p:pic>
        <p:nvPicPr>
          <p:cNvPr id="1028" name="Picture 4" descr="今日聖言分享2020-05-08【什麼是道路、真理、生命】">
            <a:extLst>
              <a:ext uri="{FF2B5EF4-FFF2-40B4-BE49-F238E27FC236}">
                <a16:creationId xmlns:a16="http://schemas.microsoft.com/office/drawing/2014/main" id="{1A2E06E0-A160-6972-42B9-AA09B7FF4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2195" y="2181822"/>
            <a:ext cx="4405291" cy="246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584170D1-B32B-4D7D-AA30-9D84747A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70" y="981884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Arial" panose="020B0604020202020204"/>
              <a:sym typeface="Arial"/>
            </a:endParaRPr>
          </a:p>
        </p:txBody>
      </p:sp>
      <p:pic>
        <p:nvPicPr>
          <p:cNvPr id="1026" name="Picture 2" descr="道路，真理，生命– 基督教海报">
            <a:extLst>
              <a:ext uri="{FF2B5EF4-FFF2-40B4-BE49-F238E27FC236}">
                <a16:creationId xmlns:a16="http://schemas.microsoft.com/office/drawing/2014/main" id="{0860EBF3-7298-1291-D88C-FE8CBB554A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0685" y="1289921"/>
            <a:ext cx="3049925" cy="425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14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CA30EC-3699-B19A-61F3-C9C13D4A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159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5750" b="1" dirty="0"/>
              <a:t>靈命塑造的兩個基礎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D4382B-783E-8296-59F8-4A73E530E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6500"/>
            <a:ext cx="12192000" cy="56515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spcAft>
                <a:spcPts val="0"/>
              </a:spcAft>
              <a:buNone/>
            </a:pPr>
            <a:r>
              <a:rPr kumimoji="1" lang="en-US" altLang="zh-CN" sz="40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zh-CN" alt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、神賜敬虔：</a:t>
            </a:r>
            <a:r>
              <a:rPr kumimoji="1"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對神有虔诚</a:t>
            </a:r>
            <a:r>
              <a:rPr kumimoji="1" lang="en-US" altLang="zh-CN" sz="4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4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godliness)</a:t>
            </a:r>
            <a:r>
              <a:rPr kumimoji="1"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敬畏的态度和行爲。</a:t>
            </a:r>
            <a:endParaRPr kumimoji="1" lang="en-US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ct val="200000"/>
              </a:lnSpc>
              <a:spcAft>
                <a:spcPts val="0"/>
              </a:spcAft>
            </a:pPr>
            <a:r>
              <a:rPr kumimoji="1" lang="zh-CN" altLang="en-US" sz="3600" b="1" i="0" dirty="0">
                <a:latin typeface="STZhongsong" panose="02010600040101010101" pitchFamily="2" charset="-122"/>
                <a:ea typeface="STZhongsong" panose="02010600040101010101" pitchFamily="2" charset="-122"/>
              </a:rPr>
              <a:t>愛神 </a:t>
            </a:r>
            <a:r>
              <a:rPr kumimoji="1" lang="en-US" altLang="zh-CN" sz="3600" b="1" i="0" dirty="0">
                <a:latin typeface="STZhongsong" panose="02010600040101010101" pitchFamily="2" charset="-122"/>
                <a:ea typeface="STZhongsong" panose="02010600040101010101" pitchFamily="2" charset="-122"/>
              </a:rPr>
              <a:t>love</a:t>
            </a:r>
            <a:r>
              <a:rPr kumimoji="1" lang="zh-CN" altLang="en-US" sz="3600" b="1" i="0" dirty="0">
                <a:latin typeface="STZhongsong" panose="02010600040101010101" pitchFamily="2" charset="-122"/>
                <a:ea typeface="STZhongsong" panose="02010600040101010101" pitchFamily="2" charset="-122"/>
              </a:rPr>
              <a:t>：盡心、盡意、盡力</a:t>
            </a:r>
            <a:r>
              <a:rPr kumimoji="1" lang="en-US" altLang="zh-CN" sz="3600" b="1" i="0" dirty="0">
                <a:latin typeface="STZhongsong" panose="02010600040101010101" pitchFamily="2" charset="-122"/>
                <a:ea typeface="STZhongsong" panose="02010600040101010101" pitchFamily="2" charset="-122"/>
              </a:rPr>
              <a:t>——</a:t>
            </a:r>
            <a:r>
              <a:rPr kumimoji="1" lang="zh-CN" altLang="en-US" sz="3600" b="1" i="0" dirty="0">
                <a:latin typeface="STZhongsong" panose="02010600040101010101" pitchFamily="2" charset="-122"/>
                <a:ea typeface="STZhongsong" panose="02010600040101010101" pitchFamily="2" charset="-122"/>
              </a:rPr>
              <a:t>越多體會神的慈愛</a:t>
            </a:r>
            <a:endParaRPr kumimoji="1" lang="en-US" altLang="zh-CN" sz="3600" b="1" i="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lvl="1">
              <a:lnSpc>
                <a:spcPct val="200000"/>
              </a:lnSpc>
              <a:spcAft>
                <a:spcPts val="0"/>
              </a:spcAft>
            </a:pPr>
            <a:r>
              <a:rPr kumimoji="1" lang="zh-CN" altLang="en-US" sz="3600" b="1" i="0" dirty="0">
                <a:latin typeface="STZhongsong" panose="02010600040101010101" pitchFamily="2" charset="-122"/>
                <a:ea typeface="STZhongsong" panose="02010600040101010101" pitchFamily="2" charset="-122"/>
              </a:rPr>
              <a:t>敬神 </a:t>
            </a:r>
            <a:r>
              <a:rPr kumimoji="1" lang="en-US" altLang="zh-CN" sz="3600" b="1" i="0" dirty="0">
                <a:latin typeface="STZhongsong" panose="02010600040101010101" pitchFamily="2" charset="-122"/>
                <a:ea typeface="STZhongsong" panose="02010600040101010101" pitchFamily="2" charset="-122"/>
              </a:rPr>
              <a:t>honor</a:t>
            </a:r>
            <a:r>
              <a:rPr kumimoji="1" lang="zh-CN" altLang="en-US" sz="3600" b="1" i="0" dirty="0">
                <a:latin typeface="STZhongsong" panose="02010600040101010101" pitchFamily="2" charset="-122"/>
                <a:ea typeface="STZhongsong" panose="02010600040101010101" pitchFamily="2" charset="-122"/>
              </a:rPr>
              <a:t>：尊他爲神，行他所愿</a:t>
            </a:r>
            <a:r>
              <a:rPr kumimoji="1" lang="en-US" altLang="zh-CN" sz="3600" b="1" i="0" dirty="0">
                <a:latin typeface="STZhongsong" panose="02010600040101010101" pitchFamily="2" charset="-122"/>
                <a:ea typeface="STZhongsong" panose="02010600040101010101" pitchFamily="2" charset="-122"/>
              </a:rPr>
              <a:t>——</a:t>
            </a:r>
            <a:r>
              <a:rPr kumimoji="1" lang="zh-CN" altLang="en-US" sz="3600" b="1" i="0" dirty="0">
                <a:latin typeface="STZhongsong" panose="02010600040101010101" pitchFamily="2" charset="-122"/>
                <a:ea typeface="STZhongsong" panose="02010600040101010101" pitchFamily="2" charset="-122"/>
              </a:rPr>
              <a:t>越多接受神的管理</a:t>
            </a:r>
            <a:endParaRPr kumimoji="1" lang="en-US" altLang="zh-CN" sz="3600" b="1" i="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lvl="1">
              <a:lnSpc>
                <a:spcPct val="200000"/>
              </a:lnSpc>
              <a:spcAft>
                <a:spcPts val="0"/>
              </a:spcAft>
            </a:pPr>
            <a:r>
              <a:rPr kumimoji="1" lang="zh-CN" altLang="en-US" sz="3600" b="1" i="0" dirty="0">
                <a:latin typeface="STZhongsong" panose="02010600040101010101" pitchFamily="2" charset="-122"/>
                <a:ea typeface="STZhongsong" panose="02010600040101010101" pitchFamily="2" charset="-122"/>
              </a:rPr>
              <a:t>事神 </a:t>
            </a:r>
            <a:r>
              <a:rPr kumimoji="1" lang="en-US" altLang="zh-CN" sz="3600" b="1" i="0" dirty="0">
                <a:latin typeface="STZhongsong" panose="02010600040101010101" pitchFamily="2" charset="-122"/>
                <a:ea typeface="STZhongsong" panose="02010600040101010101" pitchFamily="2" charset="-122"/>
              </a:rPr>
              <a:t>serve</a:t>
            </a:r>
            <a:r>
              <a:rPr kumimoji="1" lang="zh-CN" altLang="en-US" sz="3600" b="1" i="0" dirty="0">
                <a:latin typeface="STZhongsong" panose="02010600040101010101" pitchFamily="2" charset="-122"/>
                <a:ea typeface="STZhongsong" panose="02010600040101010101" pitchFamily="2" charset="-122"/>
              </a:rPr>
              <a:t>：身体献上，当作活祭</a:t>
            </a:r>
            <a:r>
              <a:rPr kumimoji="1" lang="en-US" altLang="zh-CN" sz="3600" b="1" i="0" dirty="0">
                <a:latin typeface="STZhongsong" panose="02010600040101010101" pitchFamily="2" charset="-122"/>
                <a:ea typeface="STZhongsong" panose="02010600040101010101" pitchFamily="2" charset="-122"/>
              </a:rPr>
              <a:t>——</a:t>
            </a:r>
            <a:r>
              <a:rPr kumimoji="1" lang="zh-CN" altLang="en-US" sz="3600" b="1" i="0" dirty="0">
                <a:latin typeface="STZhongsong" panose="02010600040101010101" pitchFamily="2" charset="-122"/>
                <a:ea typeface="STZhongsong" panose="02010600040101010101" pitchFamily="2" charset="-122"/>
              </a:rPr>
              <a:t>越多彰顯神的榮耀</a:t>
            </a:r>
            <a:endParaRPr kumimoji="1" lang="en-US" altLang="zh-CN" sz="3600" b="1" i="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kumimoji="1"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聖靈與聖經：敬虔生活的雙動力</a:t>
            </a:r>
            <a:r>
              <a:rPr kumimoji="1" lang="zh-CN" altLang="en-US" sz="40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40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Hybrid</a:t>
            </a:r>
            <a:r>
              <a:rPr kumimoji="1" lang="zh-CN" altLang="en-US" sz="40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kumimoji="1"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6403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5007</Words>
  <Application>Microsoft Macintosh PowerPoint</Application>
  <PresentationFormat>宽屏</PresentationFormat>
  <Paragraphs>257</Paragraphs>
  <Slides>28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0" baseType="lpstr">
      <vt:lpstr>等线</vt:lpstr>
      <vt:lpstr>等线</vt:lpstr>
      <vt:lpstr>SimHei</vt:lpstr>
      <vt:lpstr>SimHei</vt:lpstr>
      <vt:lpstr>STZhongsong</vt:lpstr>
      <vt:lpstr>KaiTi</vt:lpstr>
      <vt:lpstr>微软简标宋</vt:lpstr>
      <vt:lpstr>Microsoft YaHei</vt:lpstr>
      <vt:lpstr>Microsoft YaHei</vt:lpstr>
      <vt:lpstr>Charis SIL</vt:lpstr>
      <vt:lpstr>luxi sans</vt:lpstr>
      <vt:lpstr>微軟正黑體</vt:lpstr>
      <vt:lpstr>PingFang SC</vt:lpstr>
      <vt:lpstr>Songti SC</vt:lpstr>
      <vt:lpstr>ui-sans-serif</vt:lpstr>
      <vt:lpstr>Arial</vt:lpstr>
      <vt:lpstr>Arial Black</vt:lpstr>
      <vt:lpstr>Franklin Gothic Book</vt:lpstr>
      <vt:lpstr>open sans</vt:lpstr>
      <vt:lpstr>Times New Roman</vt:lpstr>
      <vt:lpstr>Wingdings</vt:lpstr>
      <vt:lpstr>剪切</vt:lpstr>
      <vt:lpstr>靈命塑造： 在基督里成长</vt:lpstr>
      <vt:lpstr>PowerPoint 演示文稿</vt:lpstr>
      <vt:lpstr>靈命塑造：在基督里成長</vt:lpstr>
      <vt:lpstr>基督教「靈命塑造/靈修」不是什麼</vt:lpstr>
      <vt:lpstr>基督教「靈修/靈命塑造」是什麼</vt:lpstr>
      <vt:lpstr>一、靈命塑造的基礎  v.3</vt:lpstr>
      <vt:lpstr>靈命塑造的兩個基礎</vt:lpstr>
      <vt:lpstr>PowerPoint 演示文稿</vt:lpstr>
      <vt:lpstr>靈命塑造的兩個基礎</vt:lpstr>
      <vt:lpstr>彼得的勉勵，我們的追求</vt:lpstr>
      <vt:lpstr>二、靈命塑造的目標  v.4 </vt:lpstr>
      <vt:lpstr>經文分析：</vt:lpstr>
      <vt:lpstr>靈性塑造的雙重目標</vt:lpstr>
      <vt:lpstr>「 Ego 己」是最大的敵人</vt:lpstr>
      <vt:lpstr>PowerPoint 演示文稿</vt:lpstr>
      <vt:lpstr>靈命塑造的雙重目標</vt:lpstr>
      <vt:lpstr>PowerPoint 演示文稿</vt:lpstr>
      <vt:lpstr>靈修/靈性生命成長的雙重目標</vt:lpstr>
      <vt:lpstr>「梨樹無主，難道我們的心也無主嗎？」</vt:lpstr>
      <vt:lpstr>靈修的目標：向罪死&amp;向神活</vt:lpstr>
      <vt:lpstr>怎麼做得到？</vt:lpstr>
      <vt:lpstr>三、靈修的向度  v.5-8</vt:lpstr>
      <vt:lpstr>当时的背景</vt:lpstr>
      <vt:lpstr>八階美德 示意圖（圖 1）</vt:lpstr>
      <vt:lpstr>基督徒美德维度 示意圖（圖 2）</vt:lpstr>
      <vt:lpstr>信心與愛心的呼應</vt:lpstr>
      <vt:lpstr>靈命成長的加減法 </vt:lpstr>
      <vt:lpstr>結語：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Victor</dc:creator>
  <cp:keywords/>
  <dc:description/>
  <cp:lastModifiedBy>Victor</cp:lastModifiedBy>
  <cp:revision>2</cp:revision>
  <dcterms:created xsi:type="dcterms:W3CDTF">2024-06-02T16:32:52Z</dcterms:created>
  <dcterms:modified xsi:type="dcterms:W3CDTF">2024-06-02T16:39:16Z</dcterms:modified>
  <cp:category/>
</cp:coreProperties>
</file>