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25"/>
  </p:notesMasterIdLst>
  <p:sldIdLst>
    <p:sldId id="16106" r:id="rId3"/>
    <p:sldId id="257" r:id="rId4"/>
    <p:sldId id="16161" r:id="rId5"/>
    <p:sldId id="16160" r:id="rId6"/>
    <p:sldId id="16122" r:id="rId7"/>
    <p:sldId id="16123" r:id="rId8"/>
    <p:sldId id="16124" r:id="rId9"/>
    <p:sldId id="322" r:id="rId10"/>
    <p:sldId id="16125" r:id="rId11"/>
    <p:sldId id="332" r:id="rId12"/>
    <p:sldId id="16126" r:id="rId13"/>
    <p:sldId id="16127" r:id="rId14"/>
    <p:sldId id="16128" r:id="rId15"/>
    <p:sldId id="16129" r:id="rId16"/>
    <p:sldId id="324" r:id="rId17"/>
    <p:sldId id="16130" r:id="rId18"/>
    <p:sldId id="318" r:id="rId19"/>
    <p:sldId id="16132" r:id="rId20"/>
    <p:sldId id="328" r:id="rId21"/>
    <p:sldId id="329" r:id="rId22"/>
    <p:sldId id="16162" r:id="rId23"/>
    <p:sldId id="16134"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5"/>
  </p:normalViewPr>
  <p:slideViewPr>
    <p:cSldViewPr snapToGrid="0">
      <p:cViewPr varScale="1">
        <p:scale>
          <a:sx n="108" d="100"/>
          <a:sy n="108" d="100"/>
        </p:scale>
        <p:origin x="6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7AAA3-F000-5A42-AA55-7567AB356EE8}" type="datetimeFigureOut">
              <a:rPr kumimoji="1" lang="zh-CN" altLang="en-US" smtClean="0"/>
              <a:t>2024/7/7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FF45C-48A0-7049-B60A-2813D2DBB668}" type="slidenum">
              <a:rPr kumimoji="1" lang="zh-CN" altLang="en-US" smtClean="0"/>
              <a:t>‹#›</a:t>
            </a:fld>
            <a:endParaRPr kumimoji="1" lang="zh-CN" altLang="en-US"/>
          </a:p>
        </p:txBody>
      </p:sp>
    </p:spTree>
    <p:extLst>
      <p:ext uri="{BB962C8B-B14F-4D97-AF65-F5344CB8AC3E}">
        <p14:creationId xmlns:p14="http://schemas.microsoft.com/office/powerpoint/2010/main" val="341831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dict.concised.moe.edu.tw/dictView.jsp?ID=28273" TargetMode="External"/><Relationship Id="rId13" Type="http://schemas.openxmlformats.org/officeDocument/2006/relationships/hyperlink" Target="https://dict.concised.moe.edu.tw/dictView.jsp?ID=1091" TargetMode="External"/><Relationship Id="rId3" Type="http://schemas.openxmlformats.org/officeDocument/2006/relationships/hyperlink" Target="https://dict.concised.moe.edu.tw/dictView.jsp?ID=15971" TargetMode="External"/><Relationship Id="rId7" Type="http://schemas.openxmlformats.org/officeDocument/2006/relationships/hyperlink" Target="https://dict.concised.moe.edu.tw/dictView.jsp?ID=41947" TargetMode="External"/><Relationship Id="rId12" Type="http://schemas.openxmlformats.org/officeDocument/2006/relationships/hyperlink" Target="https://dict.concised.moe.edu.tw/dictView.jsp?ID=5878" TargetMode="External"/><Relationship Id="rId17" Type="http://schemas.openxmlformats.org/officeDocument/2006/relationships/hyperlink" Target="https://dict.concised.moe.edu.tw/dictView.jsp?ID=14265" TargetMode="External"/><Relationship Id="rId2" Type="http://schemas.openxmlformats.org/officeDocument/2006/relationships/slide" Target="../slides/slide11.xml"/><Relationship Id="rId16" Type="http://schemas.openxmlformats.org/officeDocument/2006/relationships/hyperlink" Target="https://dict.concised.moe.edu.tw/dictView.jsp?ID=27604" TargetMode="External"/><Relationship Id="rId1" Type="http://schemas.openxmlformats.org/officeDocument/2006/relationships/notesMaster" Target="../notesMasters/notesMaster1.xml"/><Relationship Id="rId6" Type="http://schemas.openxmlformats.org/officeDocument/2006/relationships/hyperlink" Target="https://dict.concised.moe.edu.tw/dictView.jsp?ID=11821" TargetMode="External"/><Relationship Id="rId11" Type="http://schemas.openxmlformats.org/officeDocument/2006/relationships/hyperlink" Target="https://dict.concised.moe.edu.tw/dictView.jsp?ID=1491" TargetMode="External"/><Relationship Id="rId5" Type="http://schemas.openxmlformats.org/officeDocument/2006/relationships/hyperlink" Target="https://dict.concised.moe.edu.tw/dictView.jsp?ID=36244" TargetMode="External"/><Relationship Id="rId15" Type="http://schemas.openxmlformats.org/officeDocument/2006/relationships/hyperlink" Target="https://dict.concised.moe.edu.tw/dictView.jsp?ID=40155" TargetMode="External"/><Relationship Id="rId10" Type="http://schemas.openxmlformats.org/officeDocument/2006/relationships/hyperlink" Target="https://dict.concised.moe.edu.tw/dictView.jsp?ID=21969" TargetMode="External"/><Relationship Id="rId4" Type="http://schemas.openxmlformats.org/officeDocument/2006/relationships/hyperlink" Target="https://dict.concised.moe.edu.tw/dictView.jsp?ID=16433" TargetMode="External"/><Relationship Id="rId9" Type="http://schemas.openxmlformats.org/officeDocument/2006/relationships/hyperlink" Target="https://dict.concised.moe.edu.tw/dictView.jsp?ID=5898" TargetMode="External"/><Relationship Id="rId14" Type="http://schemas.openxmlformats.org/officeDocument/2006/relationships/hyperlink" Target="https://dict.concised.moe.edu.tw/dictView.jsp?ID=992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BC765-A1A9-4293-8AA4-F9736245F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Helvetica Neue Medium" panose="02000503000000020004"/>
                <a:cs typeface="Helvetica Neue Medium" panose="02000503000000020004"/>
                <a:sym typeface="Helvetica Neue" panose="0200050300000002000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Helvetica Neue Medium" panose="02000503000000020004"/>
              <a:cs typeface="Helvetica Neue Medium" panose="02000503000000020004"/>
              <a:sym typeface="Helvetica Neue" panose="020005030000000200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FFFFFF"/>
                </a:solidFill>
                <a:effectLst/>
                <a:highlight>
                  <a:srgbClr val="897B61"/>
                </a:highlight>
                <a:latin typeface="Arial" panose="020B0704020202020204" pitchFamily="34" charset="0"/>
              </a:rPr>
              <a:t>拒絕耶穌</a:t>
            </a:r>
            <a:endParaRPr lang="zh-CN" altLang="zh-CN" sz="1800" b="0" i="0" u="none" strike="noStrike" dirty="0">
              <a:effectLst/>
              <a:highlight>
                <a:srgbClr val="897B61"/>
              </a:highligh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FFFFFF"/>
                </a:solidFill>
                <a:effectLst/>
                <a:highlight>
                  <a:srgbClr val="897B61"/>
                </a:highlight>
                <a:latin typeface="Arial" panose="020B0704020202020204" pitchFamily="34" charset="0"/>
              </a:rPr>
              <a:t>跟隨耶穌</a:t>
            </a:r>
            <a:endParaRPr lang="zh-CN" altLang="zh-CN" sz="1800" b="0" i="0" u="none" strike="noStrike" dirty="0">
              <a:effectLst/>
              <a:highlight>
                <a:srgbClr val="897B61"/>
              </a:highligh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利己</a:t>
            </a:r>
            <a:r>
              <a:rPr lang="en-US" altLang="zh-CN" sz="1800" b="1" i="0" u="none" strike="noStrike" kern="100" dirty="0">
                <a:solidFill>
                  <a:srgbClr val="000000"/>
                </a:solidFill>
                <a:effectLst/>
                <a:latin typeface="Arial" panose="020B0704020202020204" pitchFamily="34" charset="0"/>
              </a:rPr>
              <a:t>——</a:t>
            </a:r>
            <a:r>
              <a:rPr lang="zh-CN" altLang="zh-CN" sz="1800" b="1" i="0" u="none" strike="noStrike" kern="100" dirty="0">
                <a:solidFill>
                  <a:srgbClr val="000000"/>
                </a:solidFill>
                <a:effectLst/>
                <a:latin typeface="Arial" panose="020B0704020202020204" pitchFamily="34" charset="0"/>
              </a:rPr>
              <a:t>此岸的追求</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捨己</a:t>
            </a:r>
            <a:r>
              <a:rPr lang="en-US" altLang="zh-CN" sz="1800" b="1" i="0" u="none" strike="noStrike" kern="100" dirty="0">
                <a:solidFill>
                  <a:srgbClr val="000000"/>
                </a:solidFill>
                <a:effectLst/>
                <a:latin typeface="Arial" panose="020B0704020202020204" pitchFamily="34" charset="0"/>
              </a:rPr>
              <a:t>——</a:t>
            </a:r>
            <a:r>
              <a:rPr lang="zh-CN" altLang="zh-CN" sz="1800" b="1" i="0" u="none" strike="noStrike" kern="100" dirty="0">
                <a:solidFill>
                  <a:srgbClr val="000000"/>
                </a:solidFill>
                <a:effectLst/>
                <a:latin typeface="Arial" panose="020B0704020202020204" pitchFamily="34" charset="0"/>
              </a:rPr>
              <a:t>彼岸的追求</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DFKai-SB"/>
                <a:ea typeface="DFKai-SB"/>
                <a:cs typeface="Times New Roman" panose="02020603050405020304" pitchFamily="18" charset="0"/>
              </a:rPr>
              <a:t>（逃避十字架）</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背起十字架</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賺得世界，賠上靈魂</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損失今生，賺得永生</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人多</a:t>
            </a:r>
            <a:endParaRPr lang="zh-CN" altLang="zh-CN" sz="1800" b="0" i="0" u="none" strike="noStrike" dirty="0">
              <a:effectLst/>
              <a:latin typeface="Arial" panose="020B0704020202020204" pitchFamily="34" charset="0"/>
            </a:endParaRPr>
          </a:p>
          <a:p>
            <a:pPr marL="0" indent="265430" algn="l" rtl="0" eaLnBrk="1" fontAlgn="t" latinLnBrk="0" hangingPunct="1">
              <a:lnSpc>
                <a:spcPct val="150000"/>
              </a:lnSpc>
              <a:spcBef>
                <a:spcPts val="0"/>
              </a:spcBef>
              <a:spcAft>
                <a:spcPts val="0"/>
              </a:spcAft>
            </a:pPr>
            <a:r>
              <a:rPr lang="zh-CN" altLang="zh-CN" sz="1800" b="1" i="0" u="none" strike="noStrike" kern="100" dirty="0">
                <a:solidFill>
                  <a:srgbClr val="000000"/>
                </a:solidFill>
                <a:effectLst/>
                <a:latin typeface="Arial" panose="020B0704020202020204" pitchFamily="34" charset="0"/>
              </a:rPr>
              <a:t>人少</a:t>
            </a:r>
            <a:endParaRPr lang="zh-CN" altLang="zh-CN" sz="1800" b="0" i="0" u="none" strike="noStrike" dirty="0">
              <a:effectLst/>
              <a:latin typeface="Arial" panose="020B0704020202020204" pitchFamily="34" charset="0"/>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lnSpc>
                <a:spcPct val="118000"/>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0" i="0" dirty="0">
                <a:solidFill>
                  <a:srgbClr val="515151"/>
                </a:solidFill>
                <a:effectLst/>
                <a:highlight>
                  <a:srgbClr val="FFFFFF"/>
                </a:highlight>
                <a:latin typeface="Helvetica Neue Roman" panose="02000503000000020004" pitchFamily="2" charset="0"/>
              </a:rPr>
              <a:t>https://</a:t>
            </a:r>
            <a:r>
              <a:rPr lang="en-US" altLang="zh-CN" b="0" i="0" dirty="0" err="1">
                <a:solidFill>
                  <a:srgbClr val="515151"/>
                </a:solidFill>
                <a:effectLst/>
                <a:highlight>
                  <a:srgbClr val="FFFFFF"/>
                </a:highlight>
                <a:latin typeface="Helvetica Neue Roman" panose="02000503000000020004" pitchFamily="2" charset="0"/>
              </a:rPr>
              <a:t>ccmhk.org.hk</a:t>
            </a:r>
            <a:r>
              <a:rPr lang="en-US" altLang="zh-CN" b="0" i="0" dirty="0">
                <a:solidFill>
                  <a:srgbClr val="515151"/>
                </a:solidFill>
                <a:effectLst/>
                <a:highlight>
                  <a:srgbClr val="FFFFFF"/>
                </a:highlight>
                <a:latin typeface="Helvetica Neue Roman" panose="02000503000000020004" pitchFamily="2" charset="0"/>
              </a:rPr>
              <a:t>/bimonthly/</a:t>
            </a:r>
            <a:r>
              <a:rPr lang="en-US" altLang="zh-CN" b="0" i="0" dirty="0" err="1">
                <a:solidFill>
                  <a:srgbClr val="515151"/>
                </a:solidFill>
                <a:effectLst/>
                <a:highlight>
                  <a:srgbClr val="FFFFFF"/>
                </a:highlight>
                <a:latin typeface="Helvetica Neue Roman" panose="02000503000000020004" pitchFamily="2" charset="0"/>
              </a:rPr>
              <a:t>view?id</a:t>
            </a:r>
            <a:r>
              <a:rPr lang="en-US" altLang="zh-CN" b="0" i="0" dirty="0">
                <a:solidFill>
                  <a:srgbClr val="515151"/>
                </a:solidFill>
                <a:effectLst/>
                <a:highlight>
                  <a:srgbClr val="FFFFFF"/>
                </a:highlight>
                <a:latin typeface="Helvetica Neue Roman" panose="02000503000000020004" pitchFamily="2" charset="0"/>
              </a:rPr>
              <a:t>=61</a:t>
            </a:r>
          </a:p>
          <a:p>
            <a:r>
              <a:rPr lang="en-US" altLang="zh-CN"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回首百年殉道血</a:t>
            </a:r>
            <a:r>
              <a:rPr lang="en-US" altLang="zh-CN"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回顧 </a:t>
            </a:r>
            <a:r>
              <a:rPr lang="en-US" altLang="zh-CN"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1900 </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年義和團事件中殉道宣教士的事蹟，是非常寶貴的歷史文獻，也是激勵人心的宣教士傳記。作者黃錫培先生除了寫宣教士的小傳，又編製了</a:t>
            </a:r>
            <a:r>
              <a:rPr lang="en-US" altLang="zh-CN"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〈1900 </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年義和團事件中殉道之宣教士名錄</a:t>
            </a:r>
            <a:r>
              <a:rPr lang="en-US" altLang="zh-CN"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，兩者均由「美國中信出版社」和「海外基督使團」出版及印製。名錄列出了 </a:t>
            </a:r>
            <a:r>
              <a:rPr lang="en-US" altLang="zh-CN"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189 </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位</a:t>
            </a:r>
            <a:r>
              <a:rPr lang="en-US" altLang="zh-CN" b="0" i="0" u="none" strike="noStrike" baseline="30000" dirty="0">
                <a:solidFill>
                  <a:srgbClr val="333333"/>
                </a:solidFill>
                <a:effectLst/>
                <a:latin typeface="微軟正黑體" panose="020B0604030504040204" pitchFamily="34" charset="-120"/>
                <a:ea typeface="微軟正黑體" panose="020B0604030504040204" pitchFamily="34" charset="-120"/>
              </a:rPr>
              <a:t>1</a:t>
            </a:r>
            <a:r>
              <a:rPr lang="zh-CN" altLang="en-US" b="0" i="0" u="none" strike="noStrike" dirty="0">
                <a:solidFill>
                  <a:srgbClr val="333333"/>
                </a:solidFill>
                <a:effectLst/>
                <a:highlight>
                  <a:srgbClr val="F2F2F2"/>
                </a:highlight>
                <a:latin typeface="微軟正黑體" panose="020B0604030504040204" pitchFamily="34" charset="-120"/>
                <a:ea typeface="微軟正黑體" panose="020B0604030504040204" pitchFamily="34" charset="-120"/>
              </a:rPr>
              <a:t>殉道者的姓名、國籍、身分、來華日期、差會名稱、宣教地區、殉道日期／年齡和殉道地點，筆者從中得著許多寶貴亮光和啟示。</a:t>
            </a:r>
            <a:endParaRPr kumimoji="1" lang="en-US" altLang="zh-CN" dirty="0"/>
          </a:p>
          <a:p>
            <a:endParaRPr kumimoji="1" lang="en-US" altLang="zh-CN" dirty="0"/>
          </a:p>
          <a:p>
            <a:r>
              <a:rPr kumimoji="1" lang="en-US" altLang="zh-CN" dirty="0"/>
              <a:t>https://</a:t>
            </a:r>
            <a:r>
              <a:rPr kumimoji="1" lang="en-US" altLang="zh-CN" dirty="0" err="1"/>
              <a:t>zhuanlan.zhihu.com</a:t>
            </a:r>
            <a:r>
              <a:rPr kumimoji="1" lang="en-US" altLang="zh-CN" dirty="0"/>
              <a:t>/p/33260816</a:t>
            </a:r>
          </a:p>
          <a:p>
            <a:pPr algn="l"/>
            <a:r>
              <a:rPr lang="en-US" altLang="zh-CN" b="1" i="0" dirty="0">
                <a:solidFill>
                  <a:srgbClr val="191B1F"/>
                </a:solidFill>
                <a:effectLst/>
                <a:highlight>
                  <a:srgbClr val="FFFFFF"/>
                </a:highlight>
                <a:latin typeface="-apple-system"/>
              </a:rPr>
              <a:t>1900</a:t>
            </a:r>
            <a:r>
              <a:rPr lang="zh-CN" altLang="en-US" b="1" i="0" dirty="0">
                <a:solidFill>
                  <a:srgbClr val="191B1F"/>
                </a:solidFill>
                <a:effectLst/>
                <a:highlight>
                  <a:srgbClr val="FFFFFF"/>
                </a:highlight>
                <a:latin typeface="-apple-system"/>
              </a:rPr>
              <a:t>年，義和團運動席捲山西，太原的東夾巷教堂、大北門教堂以及教會醫院、教會學校先後被焚燒，城內的外國傳教士被山西巡撫毓賢以保護安全為藉口全部監禁於豬頭巷客館。</a:t>
            </a:r>
            <a:r>
              <a:rPr lang="en-US" altLang="zh-CN" b="1" i="0" dirty="0">
                <a:solidFill>
                  <a:srgbClr val="191B1F"/>
                </a:solidFill>
                <a:effectLst/>
                <a:highlight>
                  <a:srgbClr val="FFFFFF"/>
                </a:highlight>
                <a:latin typeface="-apple-system"/>
              </a:rPr>
              <a:t>6</a:t>
            </a:r>
            <a:r>
              <a:rPr lang="zh-CN" altLang="en-US" b="1" i="0" dirty="0">
                <a:solidFill>
                  <a:srgbClr val="191B1F"/>
                </a:solidFill>
                <a:effectLst/>
                <a:highlight>
                  <a:srgbClr val="FFFFFF"/>
                </a:highlight>
                <a:latin typeface="-apple-system"/>
              </a:rPr>
              <a:t>月</a:t>
            </a:r>
            <a:r>
              <a:rPr lang="en-US" altLang="zh-CN" b="1" i="0" dirty="0">
                <a:solidFill>
                  <a:srgbClr val="191B1F"/>
                </a:solidFill>
                <a:effectLst/>
                <a:highlight>
                  <a:srgbClr val="FFFFFF"/>
                </a:highlight>
                <a:latin typeface="-apple-system"/>
              </a:rPr>
              <a:t>13</a:t>
            </a:r>
            <a:r>
              <a:rPr lang="zh-CN" altLang="en-US" b="1" i="0" dirty="0">
                <a:solidFill>
                  <a:srgbClr val="191B1F"/>
                </a:solidFill>
                <a:effectLst/>
                <a:highlight>
                  <a:srgbClr val="FFFFFF"/>
                </a:highlight>
                <a:latin typeface="-apple-system"/>
              </a:rPr>
              <a:t>日，毓賢將</a:t>
            </a:r>
            <a:r>
              <a:rPr lang="en-US" altLang="zh-CN" b="1" i="0" dirty="0">
                <a:solidFill>
                  <a:srgbClr val="191B1F"/>
                </a:solidFill>
                <a:effectLst/>
                <a:highlight>
                  <a:srgbClr val="FFFFFF"/>
                </a:highlight>
                <a:latin typeface="-apple-system"/>
              </a:rPr>
              <a:t>44</a:t>
            </a:r>
            <a:r>
              <a:rPr lang="zh-CN" altLang="en-US" b="1" i="0" dirty="0">
                <a:solidFill>
                  <a:srgbClr val="191B1F"/>
                </a:solidFill>
                <a:effectLst/>
                <a:highlight>
                  <a:srgbClr val="FFFFFF"/>
                </a:highlight>
                <a:latin typeface="-apple-system"/>
              </a:rPr>
              <a:t>名外國傳教士、</a:t>
            </a:r>
            <a:r>
              <a:rPr lang="en-US" altLang="zh-CN" b="1" i="0" dirty="0">
                <a:solidFill>
                  <a:srgbClr val="191B1F"/>
                </a:solidFill>
                <a:effectLst/>
                <a:highlight>
                  <a:srgbClr val="FFFFFF"/>
                </a:highlight>
                <a:latin typeface="-apple-system"/>
              </a:rPr>
              <a:t>17</a:t>
            </a:r>
            <a:r>
              <a:rPr lang="zh-CN" altLang="en-US" b="1" i="0" dirty="0">
                <a:solidFill>
                  <a:srgbClr val="191B1F"/>
                </a:solidFill>
                <a:effectLst/>
                <a:highlight>
                  <a:srgbClr val="FFFFFF"/>
                </a:highlight>
                <a:latin typeface="-apple-system"/>
              </a:rPr>
              <a:t>名中國教民以及從壽陽押來的英國教師畢翰道一家 </a:t>
            </a:r>
            <a:r>
              <a:rPr lang="en-US" altLang="zh-CN" b="1" i="0" dirty="0">
                <a:solidFill>
                  <a:srgbClr val="191B1F"/>
                </a:solidFill>
                <a:effectLst/>
                <a:highlight>
                  <a:srgbClr val="FFFFFF"/>
                </a:highlight>
                <a:latin typeface="-apple-system"/>
              </a:rPr>
              <a:t>7</a:t>
            </a:r>
            <a:r>
              <a:rPr lang="zh-CN" altLang="en-US" b="1" i="0" dirty="0">
                <a:solidFill>
                  <a:srgbClr val="191B1F"/>
                </a:solidFill>
                <a:effectLst/>
                <a:highlight>
                  <a:srgbClr val="FFFFFF"/>
                </a:highlight>
                <a:latin typeface="-apple-system"/>
              </a:rPr>
              <a:t>人全部帶到巡撫衙門西轅門前，在百姓的圍觀之下逐一殺害，行將就戮的婦孺哀號之聲慘不忍聞，教民們被殺後，梟首示眾，剖心棄屍，極度殘酷。</a:t>
            </a:r>
            <a:endParaRPr lang="zh-CN" altLang="en-US" b="0" i="0" dirty="0">
              <a:solidFill>
                <a:srgbClr val="191B1F"/>
              </a:solidFill>
              <a:effectLst/>
              <a:highlight>
                <a:srgbClr val="FFFFFF"/>
              </a:highlight>
              <a:latin typeface="-apple-system"/>
            </a:endParaRPr>
          </a:p>
          <a:p>
            <a:pPr algn="l"/>
            <a:r>
              <a:rPr lang="zh-CN" altLang="en-US" b="1" i="0" dirty="0">
                <a:solidFill>
                  <a:srgbClr val="191B1F"/>
                </a:solidFill>
                <a:effectLst/>
                <a:highlight>
                  <a:srgbClr val="FFFFFF"/>
                </a:highlight>
                <a:latin typeface="-apple-system"/>
              </a:rPr>
              <a:t>據統計，“山西教案”席捲全省</a:t>
            </a:r>
            <a:r>
              <a:rPr lang="en-US" altLang="zh-CN" b="1" i="0" dirty="0">
                <a:solidFill>
                  <a:srgbClr val="191B1F"/>
                </a:solidFill>
                <a:effectLst/>
                <a:highlight>
                  <a:srgbClr val="FFFFFF"/>
                </a:highlight>
                <a:latin typeface="-apple-system"/>
              </a:rPr>
              <a:t>79</a:t>
            </a:r>
            <a:r>
              <a:rPr lang="zh-CN" altLang="en-US" b="1" i="0" dirty="0">
                <a:solidFill>
                  <a:srgbClr val="191B1F"/>
                </a:solidFill>
                <a:effectLst/>
                <a:highlight>
                  <a:srgbClr val="FFFFFF"/>
                </a:highlight>
                <a:latin typeface="-apple-system"/>
              </a:rPr>
              <a:t>個州縣，全省被殺外籍傳教士及婦幼計</a:t>
            </a:r>
            <a:r>
              <a:rPr lang="en-US" altLang="zh-CN" b="1" i="0" dirty="0">
                <a:solidFill>
                  <a:srgbClr val="191B1F"/>
                </a:solidFill>
                <a:effectLst/>
                <a:highlight>
                  <a:srgbClr val="FFFFFF"/>
                </a:highlight>
                <a:latin typeface="-apple-system"/>
              </a:rPr>
              <a:t>241</a:t>
            </a:r>
            <a:r>
              <a:rPr lang="zh-CN" altLang="en-US" b="1" i="0" dirty="0">
                <a:solidFill>
                  <a:srgbClr val="191B1F"/>
                </a:solidFill>
                <a:effectLst/>
                <a:highlight>
                  <a:srgbClr val="FFFFFF"/>
                </a:highlight>
                <a:latin typeface="-apple-system"/>
              </a:rPr>
              <a:t>人，中國內地會的刊物記載在山西省北部共有</a:t>
            </a:r>
            <a:r>
              <a:rPr lang="en-US" altLang="zh-CN" b="1" i="0" dirty="0">
                <a:solidFill>
                  <a:srgbClr val="191B1F"/>
                </a:solidFill>
                <a:effectLst/>
                <a:highlight>
                  <a:srgbClr val="FFFFFF"/>
                </a:highlight>
                <a:latin typeface="-apple-system"/>
              </a:rPr>
              <a:t>23000</a:t>
            </a:r>
            <a:r>
              <a:rPr lang="zh-CN" altLang="en-US" b="1" i="0" dirty="0">
                <a:solidFill>
                  <a:srgbClr val="191B1F"/>
                </a:solidFill>
                <a:effectLst/>
                <a:highlight>
                  <a:srgbClr val="FFFFFF"/>
                </a:highlight>
                <a:latin typeface="-apple-system"/>
              </a:rPr>
              <a:t>名本地信徒被殺害。被毀教堂、醫院</a:t>
            </a:r>
            <a:r>
              <a:rPr lang="en-US" altLang="zh-CN" b="1" i="0" dirty="0">
                <a:solidFill>
                  <a:srgbClr val="191B1F"/>
                </a:solidFill>
                <a:effectLst/>
                <a:highlight>
                  <a:srgbClr val="FFFFFF"/>
                </a:highlight>
                <a:latin typeface="-apple-system"/>
              </a:rPr>
              <a:t>225</a:t>
            </a:r>
            <a:r>
              <a:rPr lang="zh-CN" altLang="en-US" b="1" i="0" dirty="0">
                <a:solidFill>
                  <a:srgbClr val="191B1F"/>
                </a:solidFill>
                <a:effectLst/>
                <a:highlight>
                  <a:srgbClr val="FFFFFF"/>
                </a:highlight>
                <a:latin typeface="-apple-system"/>
              </a:rPr>
              <a:t>所，被燒拆房屋兩萬餘間。 以下部分為一些被義和團殺害的宣教士的臨終遺言。</a:t>
            </a:r>
            <a:endParaRPr lang="zh-CN" altLang="en-US" b="0" i="0" dirty="0">
              <a:solidFill>
                <a:srgbClr val="191B1F"/>
              </a:solidFill>
              <a:effectLst/>
              <a:highlight>
                <a:srgbClr val="FFFFFF"/>
              </a:highlight>
              <a:latin typeface="-apple-system"/>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en-US" altLang="zh-CN" dirty="0"/>
              <a:t>https://</a:t>
            </a:r>
            <a:r>
              <a:rPr kumimoji="1" lang="en-US" altLang="zh-CN" dirty="0" err="1"/>
              <a:t>www.christianitytoday.com</a:t>
            </a:r>
            <a:r>
              <a:rPr kumimoji="1" lang="en-US" altLang="zh-CN" dirty="0"/>
              <a:t>/</a:t>
            </a:r>
            <a:r>
              <a:rPr kumimoji="1" lang="en-US" altLang="zh-CN" dirty="0" err="1"/>
              <a:t>ct</a:t>
            </a:r>
            <a:r>
              <a:rPr kumimoji="1" lang="en-US" altLang="zh-CN" dirty="0"/>
              <a:t>/2024/may-web-only/john-</a:t>
            </a:r>
            <a:r>
              <a:rPr kumimoji="1" lang="en-US" altLang="zh-CN" dirty="0" err="1"/>
              <a:t>cao</a:t>
            </a:r>
            <a:r>
              <a:rPr kumimoji="1" lang="en-US" altLang="zh-CN" dirty="0"/>
              <a:t>-prison-</a:t>
            </a:r>
            <a:r>
              <a:rPr kumimoji="1" lang="en-US" altLang="zh-CN" dirty="0" err="1"/>
              <a:t>china</a:t>
            </a:r>
            <a:r>
              <a:rPr kumimoji="1" lang="en-US" altLang="zh-CN" dirty="0"/>
              <a:t>-missionary-</a:t>
            </a:r>
            <a:r>
              <a:rPr kumimoji="1" lang="en-US" altLang="zh-CN" dirty="0" err="1"/>
              <a:t>myanmar</a:t>
            </a:r>
            <a:r>
              <a:rPr kumimoji="1" lang="en-US" altLang="zh-CN" dirty="0"/>
              <a:t>-faith-</a:t>
            </a:r>
            <a:r>
              <a:rPr kumimoji="1" lang="en-US" altLang="zh-CN" dirty="0" err="1"/>
              <a:t>zh</a:t>
            </a:r>
            <a:r>
              <a:rPr kumimoji="1" lang="en-US" altLang="zh-CN" dirty="0"/>
              <a:t>-</a:t>
            </a:r>
            <a:r>
              <a:rPr kumimoji="1" lang="en-US" altLang="zh-CN" dirty="0" err="1"/>
              <a:t>hans.html</a:t>
            </a:r>
            <a:endParaRPr kumimoji="1" lang="en-US" altLang="zh-CN" dirty="0"/>
          </a:p>
          <a:p>
            <a:endParaRPr kumimoji="1" lang="en-US" altLang="zh-CN" dirty="0"/>
          </a:p>
          <a:p>
            <a:pPr>
              <a:lnSpc>
                <a:spcPct val="150000"/>
              </a:lnSpc>
            </a:pPr>
            <a:r>
              <a:rPr kumimoji="1" lang="zh-CN" altLang="en-US" sz="1200" dirty="0"/>
              <a:t>「報福音、傳喜信的人，他們的腳蹤何等佳美！」</a:t>
            </a:r>
            <a:r>
              <a:rPr kumimoji="1" lang="en-US" altLang="zh-CN" sz="1200" dirty="0"/>
              <a:t>(</a:t>
            </a:r>
            <a:r>
              <a:rPr kumimoji="1" lang="zh-CN" altLang="en-US" sz="1200" dirty="0"/>
              <a:t>羅</a:t>
            </a:r>
            <a:r>
              <a:rPr kumimoji="1" lang="en-US" altLang="zh-CN" sz="1200" dirty="0"/>
              <a:t>10:15 )</a:t>
            </a:r>
          </a:p>
          <a:p>
            <a:pPr>
              <a:lnSpc>
                <a:spcPct val="150000"/>
              </a:lnSpc>
            </a:pPr>
            <a:r>
              <a:rPr kumimoji="1" lang="zh-CN" altLang="en-US" sz="1200" dirty="0"/>
              <a:t>剷除得越多， 我們長得越茂盛。殉道者的血是教會的種子。</a:t>
            </a:r>
            <a:endParaRPr kumimoji="1" lang="en-US" altLang="zh-CN" sz="1200" dirty="0"/>
          </a:p>
          <a:p>
            <a:pPr marL="0" indent="0" algn="r">
              <a:lnSpc>
                <a:spcPct val="150000"/>
              </a:lnSpc>
              <a:buNone/>
            </a:pPr>
            <a:r>
              <a:rPr kumimoji="1" lang="en-US" altLang="zh-CN" sz="1600" dirty="0"/>
              <a:t>——</a:t>
            </a:r>
            <a:r>
              <a:rPr lang="zh-CN" altLang="en-US" sz="1400" b="0" i="0" dirty="0">
                <a:solidFill>
                  <a:srgbClr val="040C28"/>
                </a:solidFill>
                <a:effectLst/>
                <a:latin typeface="Google Sans"/>
              </a:rPr>
              <a:t>拉丁教父 特土良</a:t>
            </a:r>
            <a:endParaRPr kumimoji="1" lang="en-US" altLang="zh-CN" sz="1200" dirty="0"/>
          </a:p>
          <a:p>
            <a:pPr>
              <a:lnSpc>
                <a:spcPct val="150000"/>
              </a:lnSpc>
            </a:pPr>
            <a:r>
              <a:rPr kumimoji="1" lang="zh-CN" altLang="en-US" sz="1200" dirty="0"/>
              <a:t>沒有人可以不背負十字架，而仍聲稱跟隨主。沒有敢於冒險，不怕犧牲的心志，無以奢談宣教和傳福音，或是實踐基督徒的信仰使命。</a:t>
            </a:r>
            <a:endParaRPr kumimoji="1" lang="en-US" altLang="zh-CN" sz="1200" dirty="0"/>
          </a:p>
          <a:p>
            <a:pPr marL="0" indent="0" algn="r">
              <a:lnSpc>
                <a:spcPct val="150000"/>
              </a:lnSpc>
              <a:buNone/>
            </a:pPr>
            <a:r>
              <a:rPr kumimoji="1" lang="en-US" altLang="zh-CN" sz="1200" dirty="0"/>
              <a:t>——</a:t>
            </a:r>
            <a:r>
              <a:rPr kumimoji="1" lang="zh-CN" altLang="en-US" sz="1200" dirty="0"/>
              <a:t>陳明斌（中國信徒佈道會總幹事）</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zh-CN" altLang="en-US" sz="2400" b="1" dirty="0">
                <a:solidFill>
                  <a:srgbClr val="212529"/>
                </a:solidFill>
                <a:latin typeface="微软雅黑" panose="020B0503020204020204" pitchFamily="34" charset="-122"/>
                <a:ea typeface="微软雅黑" panose="020B0503020204020204" pitchFamily="34" charset="-122"/>
              </a:rPr>
              <a:t>看重委身的價值</a:t>
            </a:r>
            <a:r>
              <a:rPr lang="zh-CN" altLang="en-US" sz="2400" b="1" dirty="0">
                <a:solidFill>
                  <a:srgbClr val="212529"/>
                </a:solidFill>
                <a:latin typeface="KaiTi" panose="02010609060101010101" pitchFamily="49" charset="-122"/>
                <a:ea typeface="KaiTi" panose="02010609060101010101" pitchFamily="49" charset="-122"/>
              </a:rPr>
              <a:t>（北美崇尚自由主義和個人主義）</a:t>
            </a:r>
            <a:endParaRPr lang="en-US" altLang="zh-CN" sz="2400" b="1" dirty="0">
              <a:solidFill>
                <a:srgbClr val="212529"/>
              </a:solidFill>
              <a:latin typeface="KaiTi" panose="02010609060101010101" pitchFamily="49" charset="-122"/>
              <a:ea typeface="KaiTi" panose="02010609060101010101" pitchFamily="49" charset="-122"/>
            </a:endParaRPr>
          </a:p>
          <a:p>
            <a:pPr>
              <a:lnSpc>
                <a:spcPct val="150000"/>
              </a:lnSpc>
            </a:pPr>
            <a:r>
              <a:rPr lang="zh-CN" altLang="en-US" sz="2400" b="1" dirty="0">
                <a:solidFill>
                  <a:srgbClr val="212529"/>
                </a:solidFill>
                <a:latin typeface="微软雅黑" panose="020B0503020204020204" pitchFamily="34" charset="-122"/>
                <a:ea typeface="微软雅黑" panose="020B0503020204020204" pitchFamily="34" charset="-122"/>
              </a:rPr>
              <a:t>持定優先的次序</a:t>
            </a:r>
            <a:r>
              <a:rPr lang="zh-CN" altLang="en-US" sz="2400" b="1" dirty="0">
                <a:solidFill>
                  <a:srgbClr val="212529"/>
                </a:solidFill>
                <a:latin typeface="KaiTi" panose="02010609060101010101" pitchFamily="49" charset="-122"/>
                <a:ea typeface="KaiTi" panose="02010609060101010101" pitchFamily="49" charset="-122"/>
              </a:rPr>
              <a:t>（北美社會高度發達，物慾橫流）</a:t>
            </a:r>
            <a:endParaRPr lang="en-US" altLang="zh-CN" sz="2400" b="1" dirty="0">
              <a:solidFill>
                <a:srgbClr val="212529"/>
              </a:solidFill>
              <a:latin typeface="KaiTi" panose="02010609060101010101" pitchFamily="49" charset="-122"/>
              <a:ea typeface="KaiTi" panose="02010609060101010101" pitchFamily="49" charset="-122"/>
            </a:endParaRPr>
          </a:p>
          <a:p>
            <a:pPr>
              <a:lnSpc>
                <a:spcPct val="150000"/>
              </a:lnSpc>
            </a:pPr>
            <a:r>
              <a:rPr lang="zh-CN" altLang="en-US" sz="2400" b="1" dirty="0">
                <a:solidFill>
                  <a:srgbClr val="212529"/>
                </a:solidFill>
                <a:latin typeface="微软雅黑" panose="020B0503020204020204" pitchFamily="34" charset="-122"/>
                <a:ea typeface="微软雅黑" panose="020B0503020204020204" pitchFamily="34" charset="-122"/>
              </a:rPr>
              <a:t>穩住專一的決心</a:t>
            </a:r>
            <a:r>
              <a:rPr lang="zh-CN" altLang="en-US" sz="2400" b="1" dirty="0">
                <a:solidFill>
                  <a:srgbClr val="212529"/>
                </a:solidFill>
                <a:latin typeface="KaiTi" panose="02010609060101010101" pitchFamily="49" charset="-122"/>
                <a:ea typeface="KaiTi" panose="02010609060101010101" pitchFamily="49" charset="-122"/>
              </a:rPr>
              <a:t>（北美宗教信仰多元，相對主義）</a:t>
            </a:r>
            <a:endParaRPr lang="en-US" altLang="zh-CN" sz="2400" b="1" dirty="0">
              <a:solidFill>
                <a:srgbClr val="212529"/>
              </a:solidFill>
              <a:latin typeface="KaiTi" panose="02010609060101010101" pitchFamily="49" charset="-122"/>
              <a:ea typeface="KaiTi" panose="02010609060101010101" pitchFamily="49" charset="-122"/>
            </a:endParaRPr>
          </a:p>
          <a:p>
            <a:pPr>
              <a:lnSpc>
                <a:spcPct val="150000"/>
              </a:lnSpc>
            </a:pPr>
            <a:r>
              <a:rPr kumimoji="1" lang="zh-CN" altLang="en-US" sz="2400" b="1" dirty="0">
                <a:latin typeface="微软雅黑" panose="020B0503020204020204" pitchFamily="34" charset="-122"/>
                <a:ea typeface="微软雅黑" panose="020B0503020204020204" pitchFamily="34" charset="-122"/>
              </a:rPr>
              <a:t>以生命祝福生命</a:t>
            </a:r>
            <a:r>
              <a:rPr kumimoji="1" lang="zh-CN" altLang="en-US" sz="2400" b="1" dirty="0">
                <a:latin typeface="KaiTi" panose="02010609060101010101" pitchFamily="49" charset="-122"/>
                <a:ea typeface="KaiTi" panose="02010609060101010101" pitchFamily="49" charset="-122"/>
              </a:rPr>
              <a:t>（北美資源豐富，引領全球宣教）</a:t>
            </a:r>
            <a:endParaRPr kumimoji="1" lang="en-US" altLang="zh-CN" sz="2400" b="1" dirty="0">
              <a:solidFill>
                <a:sysClr val="windowText" lastClr="000000"/>
              </a:solidFill>
              <a:latin typeface="KaiTi" panose="02010609060101010101" pitchFamily="49" charset="-122"/>
              <a:ea typeface="KaiTi" panose="02010609060101010101" pitchFamily="49" charset="-122"/>
            </a:endParaRPr>
          </a:p>
          <a:p>
            <a:pPr>
              <a:lnSpc>
                <a:spcPct val="150000"/>
              </a:lnSpc>
            </a:pPr>
            <a:endParaRPr kumimoji="1" lang="en-US" altLang="zh-CN" sz="2400" b="1" dirty="0">
              <a:solidFill>
                <a:sysClr val="windowText" lastClr="000000"/>
              </a:solidFill>
              <a:highlight>
                <a:srgbClr val="FFFFFF"/>
              </a:highlight>
              <a:latin typeface="KaiTi" panose="02010609060101010101" pitchFamily="49" charset="-122"/>
              <a:ea typeface="KaiTi" panose="02010609060101010101" pitchFamily="49" charset="-122"/>
            </a:endParaRPr>
          </a:p>
          <a:p>
            <a:pPr>
              <a:lnSpc>
                <a:spcPct val="150000"/>
              </a:lnSpc>
            </a:pPr>
            <a:endParaRPr lang="en-US" altLang="zh-CN" sz="2400" b="1" dirty="0">
              <a:solidFill>
                <a:srgbClr val="0D0D0D"/>
              </a:solidFill>
              <a:highlight>
                <a:srgbClr val="FFFFFF"/>
              </a:highlight>
              <a:latin typeface="Söhne"/>
            </a:endParaRPr>
          </a:p>
          <a:p>
            <a:pPr algn="l">
              <a:lnSpc>
                <a:spcPct val="150000"/>
              </a:lnSpc>
              <a:buFont typeface="+mj-lt"/>
              <a:buAutoNum type="arabicPeriod"/>
            </a:pPr>
            <a:r>
              <a:rPr lang="zh-CN" altLang="en-US" sz="2400" b="1" dirty="0">
                <a:solidFill>
                  <a:srgbClr val="0D0D0D"/>
                </a:solidFill>
                <a:highlight>
                  <a:srgbClr val="FFFFFF"/>
                </a:highlight>
                <a:latin typeface="Söhne"/>
              </a:rPr>
              <a:t>自我否定（</a:t>
            </a:r>
            <a:r>
              <a:rPr lang="en-US" altLang="zh-CN" sz="2400" b="1" dirty="0">
                <a:solidFill>
                  <a:srgbClr val="FF0000"/>
                </a:solidFill>
                <a:highlight>
                  <a:srgbClr val="FFFF00"/>
                </a:highlight>
                <a:latin typeface="Söhne"/>
              </a:rPr>
              <a:t>S</a:t>
            </a:r>
            <a:r>
              <a:rPr lang="en-US" altLang="zh-CN" sz="2400" b="1" dirty="0">
                <a:solidFill>
                  <a:srgbClr val="0D0D0D"/>
                </a:solidFill>
                <a:highlight>
                  <a:srgbClr val="FFFFFF"/>
                </a:highlight>
                <a:latin typeface="Söhne"/>
              </a:rPr>
              <a:t>elf-Denial</a:t>
            </a:r>
            <a:r>
              <a:rPr lang="zh-CN" altLang="en-US" sz="2400" b="1" dirty="0">
                <a:solidFill>
                  <a:srgbClr val="0D0D0D"/>
                </a:solidFill>
                <a:highlight>
                  <a:srgbClr val="FFFFFF"/>
                </a:highlight>
                <a:latin typeface="Söhne"/>
              </a:rPr>
              <a:t>）</a:t>
            </a:r>
            <a:r>
              <a:rPr lang="zh-CN" altLang="en-US" sz="2400" dirty="0">
                <a:solidFill>
                  <a:srgbClr val="0D0D0D"/>
                </a:solidFill>
                <a:highlight>
                  <a:srgbClr val="FFFFFF"/>
                </a:highlight>
                <a:latin typeface="Söhne"/>
              </a:rPr>
              <a:t>： 門徒必須學會捨棄自我中心的欲望和個人利益，這就是耶穌要求門徒的「捨己」。這包括重新定義自己的優先事項，並將基督置於生命的首位。這種自我否定是全心愛神、愛人如己的基礎。</a:t>
            </a:r>
          </a:p>
          <a:p>
            <a:pPr algn="l">
              <a:lnSpc>
                <a:spcPct val="150000"/>
              </a:lnSpc>
              <a:buFont typeface="+mj-lt"/>
              <a:buAutoNum type="arabicPeriod"/>
            </a:pPr>
            <a:r>
              <a:rPr lang="zh-CN" altLang="en-US" sz="2400" b="1" dirty="0">
                <a:solidFill>
                  <a:srgbClr val="0D0D0D"/>
                </a:solidFill>
                <a:highlight>
                  <a:srgbClr val="FFFFFF"/>
                </a:highlight>
                <a:latin typeface="Söhne"/>
              </a:rPr>
              <a:t>勇擔十架（</a:t>
            </a:r>
            <a:r>
              <a:rPr lang="en-US" altLang="zh-CN" sz="2400" b="1" dirty="0">
                <a:solidFill>
                  <a:srgbClr val="FF0000"/>
                </a:solidFill>
                <a:highlight>
                  <a:srgbClr val="FFFF00"/>
                </a:highlight>
                <a:latin typeface="Söhne"/>
              </a:rPr>
              <a:t>B</a:t>
            </a:r>
            <a:r>
              <a:rPr lang="en-US" altLang="zh-CN" sz="2400" b="1" dirty="0">
                <a:solidFill>
                  <a:srgbClr val="0D0D0D"/>
                </a:solidFill>
                <a:highlight>
                  <a:srgbClr val="FFFFFF"/>
                </a:highlight>
                <a:latin typeface="Söhne"/>
              </a:rPr>
              <a:t>earing the Cross</a:t>
            </a:r>
            <a:r>
              <a:rPr lang="zh-CN" altLang="en-US" sz="2400" b="1" dirty="0">
                <a:solidFill>
                  <a:srgbClr val="0D0D0D"/>
                </a:solidFill>
                <a:highlight>
                  <a:srgbClr val="FFFFFF"/>
                </a:highlight>
                <a:latin typeface="Söhne"/>
              </a:rPr>
              <a:t>）</a:t>
            </a:r>
            <a:r>
              <a:rPr lang="zh-CN" altLang="en-US" sz="2400" dirty="0">
                <a:solidFill>
                  <a:srgbClr val="0D0D0D"/>
                </a:solidFill>
                <a:highlight>
                  <a:srgbClr val="FFFFFF"/>
                </a:highlight>
                <a:latin typeface="Söhne"/>
              </a:rPr>
              <a:t>： 「背起他的十字架」象徵著門徒必須準備好面對因信仰而來的苦難和犧牲。這不僅指身體上的受苦，也包括心理和精神上的挑戰。走出各自的「舒適區</a:t>
            </a:r>
            <a:r>
              <a:rPr lang="en-US" altLang="zh-CN" sz="2400" dirty="0">
                <a:solidFill>
                  <a:srgbClr val="0D0D0D"/>
                </a:solidFill>
                <a:highlight>
                  <a:srgbClr val="FFFFFF"/>
                </a:highlight>
                <a:latin typeface="Söhne"/>
              </a:rPr>
              <a:t>/</a:t>
            </a:r>
            <a:r>
              <a:rPr lang="zh-CN" altLang="en-US" sz="2400" dirty="0">
                <a:solidFill>
                  <a:srgbClr val="0D0D0D"/>
                </a:solidFill>
                <a:highlight>
                  <a:srgbClr val="FFFFFF"/>
                </a:highlight>
                <a:latin typeface="Söhne"/>
              </a:rPr>
              <a:t>安全區」，進入社區和失喪者的生命中，成爲神恩流淌的管道。</a:t>
            </a:r>
            <a:endParaRPr lang="en-US" altLang="zh-CN" sz="2400" dirty="0">
              <a:solidFill>
                <a:srgbClr val="0D0D0D"/>
              </a:solidFill>
              <a:highlight>
                <a:srgbClr val="FFFFFF"/>
              </a:highlight>
              <a:latin typeface="Söhne"/>
            </a:endParaRPr>
          </a:p>
          <a:p>
            <a:pPr algn="l">
              <a:lnSpc>
                <a:spcPct val="150000"/>
              </a:lnSpc>
              <a:buFont typeface="+mj-lt"/>
              <a:buAutoNum type="arabicPeriod"/>
            </a:pPr>
            <a:r>
              <a:rPr lang="zh-CN" altLang="en-US" sz="2400" b="1" dirty="0">
                <a:solidFill>
                  <a:srgbClr val="0D0D0D"/>
                </a:solidFill>
                <a:highlight>
                  <a:srgbClr val="FFFFFF"/>
                </a:highlight>
                <a:latin typeface="Söhne"/>
              </a:rPr>
              <a:t>完全跟隨基督（</a:t>
            </a:r>
            <a:r>
              <a:rPr lang="en-US" altLang="zh-CN" sz="2400" b="1" dirty="0">
                <a:solidFill>
                  <a:srgbClr val="FF0000"/>
                </a:solidFill>
                <a:highlight>
                  <a:srgbClr val="FFFF00"/>
                </a:highlight>
                <a:latin typeface="Söhne"/>
              </a:rPr>
              <a:t>C</a:t>
            </a:r>
            <a:r>
              <a:rPr lang="en-US" altLang="zh-CN" sz="2400" b="1" dirty="0">
                <a:solidFill>
                  <a:srgbClr val="0D0D0D"/>
                </a:solidFill>
                <a:highlight>
                  <a:srgbClr val="FFFFFF"/>
                </a:highlight>
                <a:latin typeface="Söhne"/>
              </a:rPr>
              <a:t>omplete Following of Christ</a:t>
            </a:r>
            <a:r>
              <a:rPr lang="zh-CN" altLang="en-US" sz="2400" b="1" dirty="0">
                <a:solidFill>
                  <a:srgbClr val="0D0D0D"/>
                </a:solidFill>
                <a:highlight>
                  <a:srgbClr val="FFFFFF"/>
                </a:highlight>
                <a:latin typeface="Söhne"/>
              </a:rPr>
              <a:t>）</a:t>
            </a:r>
            <a:r>
              <a:rPr lang="zh-CN" altLang="en-US" sz="2400" dirty="0">
                <a:solidFill>
                  <a:srgbClr val="0D0D0D"/>
                </a:solidFill>
                <a:highlight>
                  <a:srgbClr val="FFFFFF"/>
                </a:highlight>
                <a:latin typeface="Söhne"/>
              </a:rPr>
              <a:t>： 真門徒需要全心全意地追隨耶穌，這包含了對其教導的接受和生活方式的效仿。「跟從我」要求門徒在日常生活中被耶穌的王權所管理，並對他保持最高的忠誠和順服。</a:t>
            </a:r>
          </a:p>
          <a:p>
            <a:pPr algn="l" defTabSz="457200" rtl="0" latinLnBrk="0">
              <a:lnSpc>
                <a:spcPct val="118000"/>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美國年輕的牧師</a:t>
            </a:r>
            <a:r>
              <a:rPr kumimoji="1" lang="en-US" altLang="zh-CN" dirty="0"/>
              <a:t>David Platt</a:t>
            </a:r>
            <a:r>
              <a:rPr kumimoji="1" lang="zh-CN" altLang="en-US" dirty="0"/>
              <a:t>，在</a:t>
            </a:r>
            <a:r>
              <a:rPr kumimoji="1" lang="en-US" altLang="zh-CN" dirty="0"/>
              <a:t>36</a:t>
            </a:r>
            <a:r>
              <a:rPr kumimoji="1" lang="zh-CN" altLang="en-US" dirty="0"/>
              <a:t>歲時被選為美南浸信會宣道部的總主席，他寫過一本書</a:t>
            </a:r>
            <a:r>
              <a:rPr kumimoji="1" lang="en-US" altLang="zh-CN" dirty="0"/>
              <a:t>Radicle</a:t>
            </a:r>
            <a:r>
              <a:rPr kumimoji="1" lang="zh-CN" altLang="en-US" dirty="0"/>
              <a:t>，書中講到要從美國夢中奪回你的信仰，講出基督徒跟隨耶穌的真理。他的另一本書是</a:t>
            </a:r>
            <a:r>
              <a:rPr kumimoji="1" lang="en-US" altLang="zh-CN" dirty="0"/>
              <a:t>Follow Me – a Call to Die, a Call to Live</a:t>
            </a:r>
            <a:r>
              <a:rPr kumimoji="1" lang="zh-CN" altLang="en-US" dirty="0"/>
              <a:t>。他的書給許多基督徒帶來衝擊和影響。上帝使用他來提醒：「基督無論帶領何往，你就跟隨；基督無論任何要求，你就獻上。」（</a:t>
            </a:r>
            <a:r>
              <a:rPr kumimoji="1" lang="en-US" altLang="zh-CN" dirty="0"/>
              <a:t>Wherever Jesus lead, you follow. Whatever Jesus ask, you give!</a:t>
            </a:r>
            <a:r>
              <a:rPr kumimoji="1" lang="zh-CN" altLang="en-US" dirty="0"/>
              <a:t>）他強調委身的代價：你要從安舒區出來，不然你沒法經歷神。</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lnSpc>
                <a:spcPct val="118000"/>
              </a:lnSpc>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lnSpc>
                <a:spcPct val="118000"/>
              </a:lnSpc>
            </a:pPr>
            <a:r>
              <a:rPr lang="zh-CN" altLang="en-US" b="0" i="0" u="none" strike="noStrike" dirty="0">
                <a:solidFill>
                  <a:srgbClr val="000066"/>
                </a:solidFill>
                <a:effectLst/>
                <a:highlight>
                  <a:srgbClr val="FFFFF0"/>
                </a:highlight>
                <a:latin typeface="Arial" panose="020B0604020202020204" pitchFamily="34" charset="0"/>
              </a:rPr>
              <a:t>在初期教會的傳說中告訴我們，這人深知耶穌替他受死，他倒平安穩妥得了釋放，為了感恩圖報，曾經跪在主的十字架下，悔改認罪，並且立下心願，一生傳揚十字架，「祂為我死，我為祂活」，如此他曾在小亞細亞一帶地方傳揚福音，為主作了美好的見證。</a:t>
            </a:r>
            <a:endParaRPr lang="en-US" altLang="zh-CN" b="0" i="0" u="none" strike="noStrike" dirty="0">
              <a:solidFill>
                <a:srgbClr val="000066"/>
              </a:solidFill>
              <a:effectLst/>
              <a:highlight>
                <a:srgbClr val="FFFFF0"/>
              </a:highlight>
              <a:latin typeface="Arial" panose="020B0604020202020204" pitchFamily="34" charset="0"/>
            </a:endParaRPr>
          </a:p>
          <a:p>
            <a:pPr algn="l" defTabSz="457200" rtl="0" latinLnBrk="0">
              <a:lnSpc>
                <a:spcPct val="118000"/>
              </a:lnSpc>
            </a:pPr>
            <a:endParaRPr kumimoji="1" lang="en-US" altLang="zh-CN" b="0" i="0" u="none" strike="noStrike" dirty="0">
              <a:solidFill>
                <a:srgbClr val="000066"/>
              </a:solidFill>
              <a:effectLst/>
              <a:highlight>
                <a:srgbClr val="FFFFF0"/>
              </a:highlight>
              <a:latin typeface="Arial" panose="020B0604020202020204" pitchFamily="34" charset="0"/>
            </a:endParaRPr>
          </a:p>
          <a:p>
            <a:pPr marL="0" marR="0" lvl="0" indent="0" algn="l" defTabSz="457200" rtl="0" eaLnBrk="1" fontAlgn="auto" latinLnBrk="0" hangingPunct="1">
              <a:lnSpc>
                <a:spcPct val="118000"/>
              </a:lnSpc>
              <a:spcBef>
                <a:spcPts val="0"/>
              </a:spcBef>
              <a:spcAft>
                <a:spcPts val="0"/>
              </a:spcAft>
              <a:buClrTx/>
              <a:buSzTx/>
              <a:buFontTx/>
              <a:buNone/>
              <a:tabLst/>
              <a:defRPr/>
            </a:pPr>
            <a:r>
              <a:rPr kumimoji="1" lang="en-US" altLang="zh-CN" sz="9600" b="1" kern="1200" dirty="0">
                <a:solidFill>
                  <a:srgbClr val="002060"/>
                </a:solidFill>
                <a:latin typeface="Microsoft YaHei" panose="020B0503020204020204" pitchFamily="34" charset="-122"/>
                <a:ea typeface="Microsoft YaHei" panose="020B0503020204020204" pitchFamily="34" charset="-122"/>
              </a:rPr>
              <a:t>——</a:t>
            </a:r>
            <a:r>
              <a:rPr kumimoji="1" lang="zh-CN" altLang="en-US" sz="9600" b="1" kern="1200" dirty="0">
                <a:solidFill>
                  <a:srgbClr val="002060"/>
                </a:solidFill>
                <a:latin typeface="Microsoft YaHei" panose="020B0503020204020204" pitchFamily="34" charset="-122"/>
                <a:ea typeface="Microsoft YaHei" panose="020B0503020204020204" pitchFamily="34" charset="-122"/>
              </a:rPr>
              <a:t>我們都是那個囚犯巴拉巴，因耶穌替死而獲得新生，也因耶穌的愛而奉獻自己。</a:t>
            </a:r>
            <a:endParaRPr kumimoji="1" lang="en-US" altLang="zh-CN" sz="9600" b="1" kern="1200" dirty="0">
              <a:solidFill>
                <a:srgbClr val="002060"/>
              </a:solidFill>
              <a:latin typeface="Microsoft YaHei" panose="020B0503020204020204" pitchFamily="34" charset="-122"/>
              <a:ea typeface="Microsoft YaHei" panose="020B0503020204020204" pitchFamily="34" charset="-122"/>
            </a:endParaRPr>
          </a:p>
          <a:p>
            <a:pPr algn="l" defTabSz="457200" rtl="0" latinLnBrk="0">
              <a:lnSpc>
                <a:spcPct val="118000"/>
              </a:lnSpc>
            </a:pPr>
            <a:endParaRPr kumimoji="1" lang="zh-CN" altLang="en-US" dirty="0"/>
          </a:p>
        </p:txBody>
      </p:sp>
    </p:spTree>
    <p:extLst>
      <p:ext uri="{BB962C8B-B14F-4D97-AF65-F5344CB8AC3E}">
        <p14:creationId xmlns:p14="http://schemas.microsoft.com/office/powerpoint/2010/main" val="180379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i="0" dirty="0">
                <a:solidFill>
                  <a:srgbClr val="000000"/>
                </a:solidFill>
                <a:effectLst/>
                <a:latin typeface="Times New Roman" panose="02020603050405020304" pitchFamily="18" charset="0"/>
              </a:rPr>
              <a:t>四十個殉道者四十個冠冕</a:t>
            </a:r>
            <a:br>
              <a:rPr lang="zh-CN" altLang="en-US" dirty="0"/>
            </a:br>
            <a:r>
              <a:rPr lang="zh-CN" altLang="en-US" b="0" i="0" dirty="0">
                <a:solidFill>
                  <a:srgbClr val="000000"/>
                </a:solidFill>
                <a:effectLst/>
                <a:latin typeface="Times New Roman" panose="02020603050405020304" pitchFamily="18" charset="0"/>
              </a:rPr>
              <a:t>　　古教會史上記載一個事實：有四十個可愛的兵丁，因信耶穌，被羅馬的官兵捉去，定了死刑。他們都赤著身子被帶到一個結冰的湖面上，讓他們凍死在那裏，但許可他們反悔。在那生死關頭的夜間，若肯改變信仰，即可上岸，到監刑官那裏說明，就得免刑。那天晚上，站在岸上的哨兵看見一隊天使飛翔在那殉道者的上空，在他們每一個人頭上，放一個冠冕，並接他們上天。登時滿天歌聲：“四十個殉道者，四十個冠冕。”最後一齊都升天去了。只有一人的冠冕仍舊懸在高空，似乎無人接受。忽然那個哨兵聽見一個人的腳步聲。舉目一看，乃是那四十人中的一個，走近他的身旁，這個人逃避冰湖，不願殉道。那個哨兵驚奇望他，即將自己的衣服徽章脫下，遞給他說：“蠢漢，如果你看見我今晚所看見的，你決不會捨棄冠冕，現在來，你站在我的崗位上，我願意去承受你的福分。”他馬上赤著身子走上冰湖，就那榮耀之死。停了很久的唱詩，又續奏那“四十個殉道者，四十個冠冕”。</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0" i="0" dirty="0">
                <a:solidFill>
                  <a:srgbClr val="3C4043"/>
                </a:solidFill>
                <a:effectLst/>
                <a:highlight>
                  <a:srgbClr val="FFFFFF"/>
                </a:highlight>
                <a:latin typeface="Arial" panose="020B0704020202020204" pitchFamily="34" charset="0"/>
              </a:rPr>
              <a:t>2024</a:t>
            </a:r>
            <a:r>
              <a:rPr lang="zh-CN" altLang="en-US" b="0" i="0" dirty="0">
                <a:solidFill>
                  <a:srgbClr val="3C4043"/>
                </a:solidFill>
                <a:effectLst/>
                <a:highlight>
                  <a:srgbClr val="FFFFFF"/>
                </a:highlight>
                <a:latin typeface="Arial" panose="020B0704020202020204" pitchFamily="34" charset="0"/>
              </a:rPr>
              <a:t>年</a:t>
            </a:r>
            <a:r>
              <a:rPr lang="en-US" altLang="zh-CN" b="0" i="0" dirty="0">
                <a:solidFill>
                  <a:srgbClr val="3C4043"/>
                </a:solidFill>
                <a:effectLst/>
                <a:highlight>
                  <a:srgbClr val="FFFFFF"/>
                </a:highlight>
                <a:latin typeface="Arial" panose="020B0704020202020204" pitchFamily="34" charset="0"/>
              </a:rPr>
              <a:t>《</a:t>
            </a:r>
            <a:r>
              <a:rPr lang="zh-CN" altLang="en-US" b="0" i="0" dirty="0">
                <a:solidFill>
                  <a:srgbClr val="3C4043"/>
                </a:solidFill>
                <a:effectLst/>
                <a:highlight>
                  <a:srgbClr val="FFFFFF"/>
                </a:highlight>
                <a:latin typeface="Arial" panose="020B0704020202020204" pitchFamily="34" charset="0"/>
              </a:rPr>
              <a:t>全球守望名單</a:t>
            </a:r>
            <a:r>
              <a:rPr lang="en-US" altLang="zh-CN" b="0" i="0" dirty="0">
                <a:solidFill>
                  <a:srgbClr val="3C4043"/>
                </a:solidFill>
                <a:effectLst/>
                <a:highlight>
                  <a:srgbClr val="FFFFFF"/>
                </a:highlight>
                <a:latin typeface="Arial" panose="020B0704020202020204" pitchFamily="34" charset="0"/>
              </a:rPr>
              <a:t>》</a:t>
            </a:r>
            <a:r>
              <a:rPr lang="zh-CN" altLang="en-US" b="0" i="0" dirty="0">
                <a:solidFill>
                  <a:srgbClr val="3C4043"/>
                </a:solidFill>
                <a:effectLst/>
                <a:highlight>
                  <a:srgbClr val="FFFFFF"/>
                </a:highlight>
                <a:latin typeface="Arial" panose="020B0704020202020204" pitchFamily="34" charset="0"/>
              </a:rPr>
              <a:t>首</a:t>
            </a:r>
            <a:r>
              <a:rPr lang="en-US" altLang="zh-CN" b="0" i="0" dirty="0">
                <a:solidFill>
                  <a:srgbClr val="3C4043"/>
                </a:solidFill>
                <a:effectLst/>
                <a:highlight>
                  <a:srgbClr val="FFFFFF"/>
                </a:highlight>
                <a:latin typeface="Arial" panose="020B0704020202020204" pitchFamily="34" charset="0"/>
              </a:rPr>
              <a:t>5</a:t>
            </a:r>
            <a:r>
              <a:rPr lang="zh-CN" altLang="en-US" b="0" i="0" dirty="0">
                <a:solidFill>
                  <a:srgbClr val="3C4043"/>
                </a:solidFill>
                <a:effectLst/>
                <a:highlight>
                  <a:srgbClr val="FFFFFF"/>
                </a:highlight>
                <a:latin typeface="Arial" panose="020B0704020202020204" pitchFamily="34" charset="0"/>
              </a:rPr>
              <a:t>位：</a:t>
            </a:r>
            <a:r>
              <a:rPr lang="en-US" altLang="zh-CN" b="0" i="0" dirty="0">
                <a:solidFill>
                  <a:srgbClr val="3C4043"/>
                </a:solidFill>
                <a:effectLst/>
                <a:highlight>
                  <a:srgbClr val="FFFFFF"/>
                </a:highlight>
                <a:latin typeface="Arial" panose="020B0704020202020204" pitchFamily="34" charset="0"/>
              </a:rPr>
              <a:t>, #1 </a:t>
            </a:r>
            <a:r>
              <a:rPr lang="zh-CN" altLang="en-US" b="0" i="0" dirty="0">
                <a:solidFill>
                  <a:srgbClr val="3C4043"/>
                </a:solidFill>
                <a:effectLst/>
                <a:highlight>
                  <a:srgbClr val="FFFFFF"/>
                </a:highlight>
                <a:latin typeface="Arial" panose="020B0704020202020204" pitchFamily="34" charset="0"/>
              </a:rPr>
              <a:t>朝鮮</a:t>
            </a:r>
            <a:r>
              <a:rPr lang="en-US" altLang="zh-CN" b="0" i="0" dirty="0">
                <a:solidFill>
                  <a:srgbClr val="3C4043"/>
                </a:solidFill>
                <a:effectLst/>
                <a:highlight>
                  <a:srgbClr val="FFFFFF"/>
                </a:highlight>
                <a:latin typeface="Arial" panose="020B0704020202020204" pitchFamily="34" charset="0"/>
              </a:rPr>
              <a:t>, #2 </a:t>
            </a:r>
            <a:r>
              <a:rPr lang="zh-CN" altLang="en-US" b="0" i="0" dirty="0">
                <a:solidFill>
                  <a:srgbClr val="3C4043"/>
                </a:solidFill>
                <a:effectLst/>
                <a:highlight>
                  <a:srgbClr val="FFFFFF"/>
                </a:highlight>
                <a:latin typeface="Arial" panose="020B0704020202020204" pitchFamily="34" charset="0"/>
              </a:rPr>
              <a:t>索馬里</a:t>
            </a:r>
            <a:r>
              <a:rPr lang="en-US" altLang="zh-CN" b="0" i="0" dirty="0">
                <a:solidFill>
                  <a:srgbClr val="3C4043"/>
                </a:solidFill>
                <a:effectLst/>
                <a:highlight>
                  <a:srgbClr val="FFFFFF"/>
                </a:highlight>
                <a:latin typeface="Arial" panose="020B0704020202020204" pitchFamily="34" charset="0"/>
              </a:rPr>
              <a:t>, #3 </a:t>
            </a:r>
            <a:r>
              <a:rPr lang="zh-CN" altLang="en-US" b="0" i="0" dirty="0">
                <a:solidFill>
                  <a:srgbClr val="3C4043"/>
                </a:solidFill>
                <a:effectLst/>
                <a:highlight>
                  <a:srgbClr val="FFFFFF"/>
                </a:highlight>
                <a:latin typeface="Arial" panose="020B0704020202020204" pitchFamily="34" charset="0"/>
              </a:rPr>
              <a:t>利比亞</a:t>
            </a:r>
            <a:r>
              <a:rPr lang="en-US" altLang="zh-CN" b="0" i="0" dirty="0">
                <a:solidFill>
                  <a:srgbClr val="3C4043"/>
                </a:solidFill>
                <a:effectLst/>
                <a:highlight>
                  <a:srgbClr val="FFFFFF"/>
                </a:highlight>
                <a:latin typeface="Arial" panose="020B0704020202020204" pitchFamily="34" charset="0"/>
              </a:rPr>
              <a:t>, #4 </a:t>
            </a:r>
            <a:r>
              <a:rPr lang="zh-CN" altLang="en-US" b="0" i="0" dirty="0">
                <a:solidFill>
                  <a:srgbClr val="3C4043"/>
                </a:solidFill>
                <a:effectLst/>
                <a:highlight>
                  <a:srgbClr val="FFFFFF"/>
                </a:highlight>
                <a:latin typeface="Arial" panose="020B0704020202020204" pitchFamily="34" charset="0"/>
              </a:rPr>
              <a:t>厄立特里亞</a:t>
            </a:r>
            <a:r>
              <a:rPr lang="en-US" altLang="zh-CN" b="0" i="0" dirty="0">
                <a:solidFill>
                  <a:srgbClr val="3C4043"/>
                </a:solidFill>
                <a:effectLst/>
                <a:highlight>
                  <a:srgbClr val="FFFFFF"/>
                </a:highlight>
                <a:latin typeface="Arial" panose="020B0704020202020204" pitchFamily="34" charset="0"/>
              </a:rPr>
              <a:t>, #5 </a:t>
            </a:r>
            <a:r>
              <a:rPr lang="zh-CN" altLang="en-US" b="0" i="0" dirty="0">
                <a:solidFill>
                  <a:srgbClr val="3C4043"/>
                </a:solidFill>
                <a:effectLst/>
                <a:highlight>
                  <a:srgbClr val="FFFFFF"/>
                </a:highlight>
                <a:latin typeface="Arial" panose="020B0704020202020204" pitchFamily="34" charset="0"/>
              </a:rPr>
              <a:t>葉門</a:t>
            </a:r>
            <a:r>
              <a:rPr lang="en-US" altLang="zh-CN" b="0" i="0" dirty="0">
                <a:solidFill>
                  <a:srgbClr val="3C4043"/>
                </a:solidFill>
                <a:effectLst/>
                <a:highlight>
                  <a:srgbClr val="FFFFFF"/>
                </a:highlight>
                <a:latin typeface="Arial" panose="020B0704020202020204" pitchFamily="34" charset="0"/>
              </a:rPr>
              <a:t>, </a:t>
            </a:r>
          </a:p>
          <a:p>
            <a:pPr marL="0" marR="0" lvl="0" indent="0" defTabSz="457200" eaLnBrk="1" fontAlgn="auto" latinLnBrk="0" hangingPunct="1">
              <a:lnSpc>
                <a:spcPct val="118000"/>
              </a:lnSpc>
              <a:spcBef>
                <a:spcPts val="0"/>
              </a:spcBef>
              <a:spcAft>
                <a:spcPts val="0"/>
              </a:spcAft>
              <a:buClrTx/>
              <a:buSzTx/>
              <a:buFontTx/>
              <a:buNone/>
              <a:tabLst/>
              <a:defRPr/>
            </a:pP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3.65</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億名基督徒遭受某種形式的敵意，相當於每</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7</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名基督徒中就有</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1</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人受逼迫；</a:t>
            </a:r>
            <a:endPar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endParaRPr>
          </a:p>
          <a:p>
            <a:endPar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endParaRPr>
          </a:p>
          <a:p>
            <a:pPr marL="0" marR="0" lvl="0" indent="0" algn="l" defTabSz="457200" eaLnBrk="1" fontAlgn="auto" latinLnBrk="0" hangingPunct="1">
              <a:lnSpc>
                <a:spcPct val="118000"/>
              </a:lnSpc>
              <a:spcBef>
                <a:spcPts val="0"/>
              </a:spcBef>
              <a:spcAft>
                <a:spcPts val="0"/>
              </a:spcAft>
              <a:buClrTx/>
              <a:buSzTx/>
              <a:buFontTx/>
              <a:buNone/>
              <a:tabLst/>
              <a:defRPr/>
            </a:pPr>
            <a:r>
              <a:rPr kumimoji="1" lang="en-US" altLang="zh-CN" sz="1200" b="0" i="1" kern="1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1200" b="0" i="1" kern="1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資料引自：</a:t>
            </a:r>
            <a:r>
              <a:rPr kumimoji="1" lang="en-US" altLang="zh-CN" sz="1200" b="0" i="1" kern="1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https://</a:t>
            </a:r>
            <a:r>
              <a:rPr kumimoji="1" lang="en-US" altLang="zh-CN" sz="1200" b="0" i="1" kern="1200"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rPr>
              <a:t>ct.org.tw</a:t>
            </a:r>
            <a:r>
              <a:rPr kumimoji="1" lang="en-US" altLang="zh-CN" sz="1200" b="0" i="1" kern="1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/html/news/3-3.php?cat=13&amp;article=1397774</a:t>
            </a:r>
            <a:endParaRPr kumimoji="1" lang="zh-CN" altLang="en-US" sz="1200" b="0" i="1" kern="1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endParaRPr>
          </a:p>
          <a:p>
            <a:endPar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endParaRPr>
          </a:p>
          <a:p>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根據敞開的門</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Open Doors</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2024 </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年 </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17</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日發布的</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2024 </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全球守望名單</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World Watch List2024, WWL2024</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報告指出，有多達</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78</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個國家的基督徒遭受高度</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high</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、甚高</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very high</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或極高</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extreme</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的逼迫；共有</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3.65</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億名基督徒遭受某種形式的敵意，相當於每</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7</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名基督徒中就有</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1</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人受逼迫。</a:t>
            </a:r>
            <a:b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b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在</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2023</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年前</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10</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個月，全球有</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4, 998</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名基督徒因信仰而遭到殺害，其中超過</a:t>
            </a:r>
            <a:r>
              <a:rPr lang="en-US" altLang="zh-CN" sz="1200" dirty="0">
                <a:solidFill>
                  <a:schemeClr val="tx1"/>
                </a:solidFill>
                <a:latin typeface="微软雅黑" panose="020B0503020204020204" pitchFamily="34" charset="-122"/>
                <a:ea typeface="微软雅黑" panose="020B0503020204020204" pitchFamily="34" charset="-122"/>
                <a:cs typeface="STKaiti" panose="02010600040101010101" charset="-122"/>
              </a:rPr>
              <a:t>82%</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是來自奈及利亞</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4, 565</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名）</a:t>
            </a:r>
            <a:r>
              <a:rPr lang="zh-CN" altLang="en-US" sz="1200" dirty="0">
                <a:solidFill>
                  <a:schemeClr val="tx1"/>
                </a:solidFill>
                <a:latin typeface="微软雅黑" panose="020B0503020204020204" pitchFamily="34" charset="-122"/>
                <a:ea typeface="微软雅黑" panose="020B0503020204020204" pitchFamily="34" charset="-122"/>
                <a:cs typeface="STKaiti" panose="02010600040101010101" charset="-122"/>
              </a:rPr>
              <a:t>。</a:t>
            </a:r>
            <a:r>
              <a:rPr lang="zh-CN" altLang="en-US" sz="1600" dirty="0"/>
              <a:t>根據</a:t>
            </a:r>
            <a:r>
              <a:rPr lang="en-US" altLang="zh-CN" sz="1600" dirty="0"/>
              <a:t>〈</a:t>
            </a:r>
            <a:r>
              <a:rPr lang="zh-CN" altLang="en-US" sz="1600" dirty="0"/>
              <a:t>全球守望名單</a:t>
            </a:r>
            <a:r>
              <a:rPr lang="en-US" altLang="zh-CN" sz="1600" dirty="0"/>
              <a:t>〉</a:t>
            </a:r>
            <a:r>
              <a:rPr lang="zh-CN" altLang="en-US" sz="1600" dirty="0"/>
              <a:t>的報告，</a:t>
            </a:r>
            <a:r>
              <a:rPr lang="zh-CN" altLang="en-US" sz="1600" b="1" dirty="0"/>
              <a:t>全世界每天有</a:t>
            </a:r>
            <a:r>
              <a:rPr lang="en-US" altLang="zh-CN" sz="1600" b="1" dirty="0"/>
              <a:t>13</a:t>
            </a:r>
            <a:r>
              <a:rPr lang="zh-CN" altLang="en-US" sz="1600" b="1" dirty="0"/>
              <a:t>名基督徒因信仰而喪生</a:t>
            </a:r>
            <a:r>
              <a:rPr lang="zh-CN" altLang="en-US" sz="1600" dirty="0"/>
              <a:t>。</a:t>
            </a:r>
            <a:endParaRPr lang="en-US" altLang="zh-CN" b="1" dirty="0">
              <a:solidFill>
                <a:schemeClr val="tx1">
                  <a:lumMod val="95000"/>
                  <a:lumOff val="5000"/>
                </a:schemeClr>
              </a:solidFill>
            </a:endParaRPr>
          </a:p>
          <a:p>
            <a:endParaRPr lang="en-US" altLang="zh-CN" b="1" dirty="0">
              <a:solidFill>
                <a:schemeClr val="tx1">
                  <a:lumMod val="95000"/>
                  <a:lumOff val="5000"/>
                </a:schemeClr>
              </a:solidFill>
            </a:endParaRPr>
          </a:p>
          <a:p>
            <a:r>
              <a:rPr lang="en-US" altLang="zh-CN" b="1" dirty="0">
                <a:solidFill>
                  <a:schemeClr val="tx1">
                    <a:lumMod val="95000"/>
                    <a:lumOff val="5000"/>
                  </a:schemeClr>
                </a:solidFill>
              </a:rPr>
              <a:t> 2015</a:t>
            </a:r>
            <a:r>
              <a:rPr lang="zh-CN" altLang="en-US" b="1" dirty="0">
                <a:solidFill>
                  <a:schemeClr val="tx1">
                    <a:lumMod val="95000"/>
                    <a:lumOff val="5000"/>
                  </a:schemeClr>
                </a:solidFill>
              </a:rPr>
              <a:t>年</a:t>
            </a:r>
            <a:r>
              <a:rPr lang="en-US" altLang="zh-CN" b="1" dirty="0">
                <a:solidFill>
                  <a:schemeClr val="tx1">
                    <a:lumMod val="95000"/>
                    <a:lumOff val="5000"/>
                  </a:schemeClr>
                </a:solidFill>
              </a:rPr>
              <a:t>10</a:t>
            </a:r>
            <a:r>
              <a:rPr lang="zh-CN" altLang="en-US" b="1" dirty="0">
                <a:solidFill>
                  <a:schemeClr val="tx1">
                    <a:lumMod val="95000"/>
                    <a:lumOff val="5000"/>
                  </a:schemeClr>
                </a:solidFill>
              </a:rPr>
              <a:t>月</a:t>
            </a:r>
            <a:r>
              <a:rPr lang="en-US" altLang="zh-CN" b="1" dirty="0">
                <a:solidFill>
                  <a:schemeClr val="tx1">
                    <a:lumMod val="95000"/>
                    <a:lumOff val="5000"/>
                  </a:schemeClr>
                </a:solidFill>
              </a:rPr>
              <a:t>1</a:t>
            </a:r>
            <a:r>
              <a:rPr lang="zh-CN" altLang="en-US" b="1" dirty="0">
                <a:solidFill>
                  <a:schemeClr val="tx1">
                    <a:lumMod val="95000"/>
                    <a:lumOff val="5000"/>
                  </a:schemeClr>
                </a:solidFill>
              </a:rPr>
              <a:t>日，在美國烏姆普誇社區大學發生了槍擊，至少有</a:t>
            </a:r>
            <a:r>
              <a:rPr lang="en-US" altLang="zh-CN" sz="4000" b="1" dirty="0">
                <a:solidFill>
                  <a:srgbClr val="FF0000"/>
                </a:solidFill>
              </a:rPr>
              <a:t>13</a:t>
            </a:r>
            <a:r>
              <a:rPr lang="zh-CN" altLang="en-US" b="1" dirty="0">
                <a:solidFill>
                  <a:schemeClr val="tx1">
                    <a:lumMod val="95000"/>
                    <a:lumOff val="5000"/>
                  </a:schemeClr>
                </a:solidFill>
              </a:rPr>
              <a:t>人死亡，</a:t>
            </a:r>
            <a:r>
              <a:rPr lang="en-US" altLang="zh-CN" sz="4000" b="1" dirty="0">
                <a:solidFill>
                  <a:srgbClr val="FF0000"/>
                </a:solidFill>
              </a:rPr>
              <a:t>20</a:t>
            </a:r>
            <a:r>
              <a:rPr lang="zh-CN" altLang="en-US" b="1" dirty="0">
                <a:solidFill>
                  <a:schemeClr val="tx1">
                    <a:lumMod val="95000"/>
                    <a:lumOff val="5000"/>
                  </a:schemeClr>
                </a:solidFill>
              </a:rPr>
              <a:t>多人受傷。這名槍手讓學生一個個站起來，問他們是不是基督徒。一名說生說“是”。這時這名槍手說</a:t>
            </a:r>
            <a:r>
              <a:rPr lang="zh-CN" altLang="en-US" sz="2400" b="1" dirty="0">
                <a:solidFill>
                  <a:srgbClr val="FF0000"/>
                </a:solidFill>
                <a:latin typeface="黑体" panose="02010609060101010101" pitchFamily="49" charset="-122"/>
                <a:ea typeface="黑体" panose="02010609060101010101" pitchFamily="49" charset="-122"/>
              </a:rPr>
              <a:t>“好的，因為你是基督徒，一秒後你就可以去見上帝了”</a:t>
            </a:r>
            <a:r>
              <a:rPr lang="zh-CN" altLang="en-US" b="1" dirty="0">
                <a:solidFill>
                  <a:schemeClr val="tx1">
                    <a:lumMod val="95000"/>
                    <a:lumOff val="5000"/>
                  </a:schemeClr>
                </a:solidFill>
              </a:rPr>
              <a:t>，然後他向學生開槍，打死了他們。</a:t>
            </a:r>
            <a:endParaRPr lang="en-US" altLang="zh-CN" b="1" dirty="0">
              <a:solidFill>
                <a:schemeClr val="tx1">
                  <a:lumMod val="95000"/>
                  <a:lumOff val="5000"/>
                </a:schemeClr>
              </a:solidFill>
            </a:endParaRPr>
          </a:p>
          <a:p>
            <a:r>
              <a:rPr lang="zh-CN" altLang="en-US" sz="1200" b="1" dirty="0">
                <a:solidFill>
                  <a:schemeClr val="tx1">
                    <a:lumMod val="95000"/>
                    <a:lumOff val="5000"/>
                  </a:schemeClr>
                </a:solidFill>
              </a:rPr>
              <a:t>每一年有</a:t>
            </a:r>
            <a:r>
              <a:rPr lang="en-US" altLang="zh-CN" sz="1200" b="1" dirty="0">
                <a:solidFill>
                  <a:schemeClr val="tx1">
                    <a:lumMod val="95000"/>
                    <a:lumOff val="5000"/>
                  </a:schemeClr>
                </a:solidFill>
              </a:rPr>
              <a:t>10</a:t>
            </a:r>
            <a:r>
              <a:rPr lang="zh-CN" altLang="en-US" sz="1200" b="1" dirty="0">
                <a:solidFill>
                  <a:schemeClr val="tx1">
                    <a:lumMod val="95000"/>
                    <a:lumOff val="5000"/>
                  </a:schemeClr>
                </a:solidFill>
              </a:rPr>
              <a:t>萬</a:t>
            </a:r>
            <a:r>
              <a:rPr lang="en-US" altLang="zh-CN" sz="1200" b="1" dirty="0">
                <a:solidFill>
                  <a:schemeClr val="tx1">
                    <a:lumMod val="95000"/>
                    <a:lumOff val="5000"/>
                  </a:schemeClr>
                </a:solidFill>
              </a:rPr>
              <a:t>5</a:t>
            </a:r>
            <a:r>
              <a:rPr lang="zh-CN" altLang="en-US" sz="1200" b="1" dirty="0">
                <a:solidFill>
                  <a:schemeClr val="tx1">
                    <a:lumMod val="95000"/>
                    <a:lumOff val="5000"/>
                  </a:schemeClr>
                </a:solidFill>
              </a:rPr>
              <a:t>千基督徒因為信仰被殺。</a:t>
            </a:r>
            <a:br>
              <a:rPr lang="en-US" altLang="zh-CN" sz="1200" b="1" dirty="0">
                <a:solidFill>
                  <a:schemeClr val="tx1">
                    <a:lumMod val="95000"/>
                    <a:lumOff val="5000"/>
                  </a:schemeClr>
                </a:solidFill>
              </a:rPr>
            </a:b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耶穌的「窄路」是指他自己受苦受死而言，也就是十字架的道路。</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02122"/>
                </a:solidFill>
                <a:effectLst/>
                <a:highlight>
                  <a:srgbClr val="FFFFFF"/>
                </a:highlight>
                <a:latin typeface="Arial" panose="020B0704020202020204" pitchFamily="34" charset="0"/>
              </a:rPr>
              <a:t>據說是蘇格拉底在因不虔誠和敗壞青年而受到審判時說出的一句名言，隨後他因此被判處死刑。</a:t>
            </a:r>
            <a:endParaRPr lang="en-US" altLang="zh-CN" b="0" i="0" dirty="0">
              <a:solidFill>
                <a:srgbClr val="0D0D0D"/>
              </a:solidFill>
              <a:effectLst/>
              <a:highlight>
                <a:srgbClr val="FFFFFF"/>
              </a:highlight>
              <a:latin typeface="Söhne"/>
            </a:endParaRPr>
          </a:p>
          <a:p>
            <a:endParaRPr lang="en-US" altLang="zh-CN" b="0" i="0" dirty="0">
              <a:solidFill>
                <a:srgbClr val="0D0D0D"/>
              </a:solidFill>
              <a:effectLst/>
              <a:highlight>
                <a:srgbClr val="FFFFFF"/>
              </a:highlight>
              <a:latin typeface="Söhne"/>
            </a:endParaRPr>
          </a:p>
          <a:p>
            <a:r>
              <a:rPr lang="zh-CN" altLang="en-US" b="0" i="0" dirty="0">
                <a:solidFill>
                  <a:srgbClr val="0D0D0D"/>
                </a:solidFill>
                <a:effectLst/>
                <a:highlight>
                  <a:srgbClr val="FFFFFF"/>
                </a:highlight>
                <a:latin typeface="Söhne"/>
              </a:rPr>
              <a:t>這句話反映了蘇格拉底的思想，強調人生中思想和行為應該經過深入的檢驗和反思。這種檢驗不僅僅是指外在的行為，更重要的是指對自己內心和信念的反思。蘇格拉底認為，只有通過對自己的思想和價值觀進行深入檢驗，人才能夠活出一個有意義和真實的人生。</a:t>
            </a:r>
            <a:endParaRPr lang="en-US" altLang="zh-CN" b="0" i="0" dirty="0">
              <a:solidFill>
                <a:srgbClr val="0D0D0D"/>
              </a:solidFill>
              <a:effectLst/>
              <a:highlight>
                <a:srgbClr val="FFFFFF"/>
              </a:highlight>
              <a:latin typeface="Söhne"/>
            </a:endParaRPr>
          </a:p>
          <a:p>
            <a:endParaRPr kumimoji="1" lang="en-US" altLang="zh-CN" b="0" i="0" dirty="0">
              <a:solidFill>
                <a:srgbClr val="0D0D0D"/>
              </a:solidFill>
              <a:effectLst/>
              <a:highlight>
                <a:srgbClr val="FFFFFF"/>
              </a:highlight>
              <a:latin typeface="Söhne"/>
            </a:endParaRPr>
          </a:p>
          <a:p>
            <a:r>
              <a:rPr kumimoji="1" lang="zh-CN" altLang="en-US" b="0" i="0" dirty="0">
                <a:solidFill>
                  <a:srgbClr val="0D0D0D"/>
                </a:solidFill>
                <a:effectLst/>
                <a:highlight>
                  <a:srgbClr val="FFFFFF"/>
                </a:highlight>
                <a:latin typeface="Söhne"/>
              </a:rPr>
              <a:t>經過「審視」的人生，就是你知道自己應該做什麼，走什麼道路，獲得什麼意義。</a:t>
            </a:r>
            <a:endParaRPr kumimoji="1" lang="en-US" altLang="zh-CN" b="0" i="0" dirty="0">
              <a:solidFill>
                <a:srgbClr val="0D0D0D"/>
              </a:solidFill>
              <a:effectLst/>
              <a:highlight>
                <a:srgbClr val="FFFFFF"/>
              </a:highlight>
              <a:latin typeface="Söhne"/>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None/>
            </a:pPr>
            <a:r>
              <a:rPr lang="zh-CN" altLang="en-US" sz="2400" b="1" dirty="0">
                <a:solidFill>
                  <a:schemeClr val="tx1">
                    <a:lumMod val="95000"/>
                    <a:lumOff val="5000"/>
                  </a:schemeClr>
                </a:solidFill>
                <a:latin typeface="黑体" panose="02010609060101010101" pitchFamily="49" charset="-122"/>
                <a:ea typeface="黑体" panose="02010609060101010101" pitchFamily="49" charset="-122"/>
              </a:rPr>
              <a:t>才：</a:t>
            </a:r>
            <a:r>
              <a:rPr lang="zh-CN" altLang="en-US" sz="1200" b="1" dirty="0">
                <a:solidFill>
                  <a:schemeClr val="tx1">
                    <a:lumMod val="95000"/>
                    <a:lumOff val="5000"/>
                  </a:schemeClr>
                </a:solidFill>
              </a:rPr>
              <a:t>就是“開始”的意思。代表著耶穌從此開始教導的重心在“十字架苦難上”。</a:t>
            </a:r>
            <a:endParaRPr lang="en-US" altLang="zh-CN" sz="1200" b="1" dirty="0">
              <a:solidFill>
                <a:schemeClr val="tx1">
                  <a:lumMod val="95000"/>
                  <a:lumOff val="5000"/>
                </a:schemeClr>
              </a:solidFill>
            </a:endParaRPr>
          </a:p>
          <a:p>
            <a:pPr marL="0" indent="0">
              <a:lnSpc>
                <a:spcPct val="150000"/>
              </a:lnSpc>
              <a:buNone/>
            </a:pPr>
            <a:r>
              <a:rPr lang="zh-CN" altLang="en-US" sz="1200" b="1" dirty="0">
                <a:solidFill>
                  <a:schemeClr val="tx1">
                    <a:lumMod val="95000"/>
                    <a:lumOff val="5000"/>
                  </a:schemeClr>
                </a:solidFill>
              </a:rPr>
              <a:t>沒有對耶穌身份正確的認識，就不能認識耶穌的使命與工作。</a:t>
            </a:r>
            <a:endParaRPr lang="en-US" altLang="zh-CN" sz="1200" b="1" dirty="0">
              <a:solidFill>
                <a:schemeClr val="tx1">
                  <a:lumMod val="95000"/>
                  <a:lumOff val="5000"/>
                </a:schemeClr>
              </a:solidFill>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dirty="0"/>
              <a:t>通過現象看本質，通過物質看靈界。「認識耶穌」包含了理智、情感與意志三個層面（</a:t>
            </a:r>
            <a:r>
              <a:rPr kumimoji="1" lang="zh-CN" altLang="en-US" sz="1200" dirty="0">
                <a:solidFill>
                  <a:srgbClr val="FF0000"/>
                </a:solidFill>
                <a:highlight>
                  <a:srgbClr val="FFFF00"/>
                </a:highlight>
              </a:rPr>
              <a:t>理智上認識，情感上認定，意志上認同</a:t>
            </a:r>
            <a:r>
              <a:rPr kumimoji="1" lang="zh-CN" altLang="en-US" sz="1200" dirty="0"/>
              <a:t>）。</a:t>
            </a:r>
            <a:endParaRPr kumimoji="1" lang="en-US" altLang="zh-CN" dirty="0"/>
          </a:p>
          <a:p>
            <a:r>
              <a:rPr kumimoji="1" lang="zh-CN" altLang="en-US" dirty="0"/>
              <a:t>耶穌：與舊約約書亞同義，其意思是「神是拯救者」，耶穌要將罪人從罪惡裏拯救出來。</a:t>
            </a:r>
            <a:endParaRPr kumimoji="1" lang="en-US" altLang="zh-CN" dirty="0"/>
          </a:p>
          <a:p>
            <a:r>
              <a:rPr lang="zh-CN" altLang="en-US" b="0" i="0" u="none" strike="noStrike" dirty="0">
                <a:effectLst/>
                <a:highlight>
                  <a:srgbClr val="FFFFFF"/>
                </a:highlight>
                <a:latin typeface="標楷體2"/>
                <a:hlinkClick r:id="rId3" tooltip="個人 : ㄍㄜˋ　ㄖㄣˊ &#10;&#10;1.單獨一人。&#10;2.自己、本人。"/>
              </a:rPr>
              <a:t>認同：個人</a:t>
            </a:r>
            <a:r>
              <a:rPr lang="zh-CN" altLang="en-US" b="0" i="0" dirty="0">
                <a:solidFill>
                  <a:srgbClr val="000000"/>
                </a:solidFill>
                <a:effectLst/>
                <a:highlight>
                  <a:srgbClr val="FFFFFF"/>
                </a:highlight>
                <a:latin typeface="標楷體2"/>
              </a:rPr>
              <a:t>在</a:t>
            </a:r>
            <a:r>
              <a:rPr lang="zh-CN" altLang="en-US" b="0" i="0" u="none" strike="noStrike" dirty="0">
                <a:effectLst/>
                <a:highlight>
                  <a:srgbClr val="FFFFFF"/>
                </a:highlight>
                <a:latin typeface="標楷體2"/>
                <a:hlinkClick r:id="rId4" tooltip="感情 : ㄍㄢˇ　ㄑㄧㄥˊ &#10;&#10;1.人與人之間的交情。&#10;2.受外界刺激所產生的情緒。"/>
              </a:rPr>
              <a:t>感情</a:t>
            </a:r>
            <a:r>
              <a:rPr lang="zh-CN" altLang="en-US" b="0" i="0" dirty="0">
                <a:solidFill>
                  <a:srgbClr val="000000"/>
                </a:solidFill>
                <a:effectLst/>
                <a:highlight>
                  <a:srgbClr val="FFFFFF"/>
                </a:highlight>
                <a:latin typeface="標楷體2"/>
              </a:rPr>
              <a:t>上</a:t>
            </a:r>
            <a:r>
              <a:rPr lang="zh-CN" altLang="en-US" b="0" i="0" u="none" strike="noStrike" dirty="0">
                <a:effectLst/>
                <a:highlight>
                  <a:srgbClr val="FFFFFF"/>
                </a:highlight>
                <a:latin typeface="標楷體2"/>
                <a:hlinkClick r:id="rId5" tooltip="認定 : ㄖㄣˋ　ㄉㄧㄥˋ &#10;&#10;1.確切的認同。&#10;2.法律上指未證明事實的真相，&#10;推定為或然者，稱為「認定」。"/>
              </a:rPr>
              <a:t>認定</a:t>
            </a:r>
            <a:r>
              <a:rPr lang="zh-CN" altLang="en-US" b="0" i="0" dirty="0">
                <a:solidFill>
                  <a:srgbClr val="000000"/>
                </a:solidFill>
                <a:effectLst/>
                <a:highlight>
                  <a:srgbClr val="FFFFFF"/>
                </a:highlight>
                <a:latin typeface="標楷體2"/>
              </a:rPr>
              <a:t>某一</a:t>
            </a:r>
            <a:r>
              <a:rPr lang="zh-CN" altLang="en-US" b="0" i="0" u="none" strike="noStrike" dirty="0">
                <a:effectLst/>
                <a:highlight>
                  <a:srgbClr val="FFFFFF"/>
                </a:highlight>
                <a:latin typeface="標楷體2"/>
                <a:hlinkClick r:id="rId3" tooltip="個人 : ㄍㄜˋ　ㄖㄣˊ &#10;&#10;1.單獨一人。&#10;2.自己、本人。"/>
              </a:rPr>
              <a:t>個人</a:t>
            </a:r>
            <a:r>
              <a:rPr lang="zh-CN" altLang="en-US" b="0" i="0" dirty="0">
                <a:solidFill>
                  <a:srgbClr val="000000"/>
                </a:solidFill>
                <a:effectLst/>
                <a:highlight>
                  <a:srgbClr val="FFFFFF"/>
                </a:highlight>
                <a:latin typeface="標楷體2"/>
              </a:rPr>
              <a:t>或某一</a:t>
            </a:r>
            <a:r>
              <a:rPr lang="zh-CN" altLang="en-US" b="0" i="0" u="none" strike="noStrike" dirty="0">
                <a:effectLst/>
                <a:highlight>
                  <a:srgbClr val="FFFFFF"/>
                </a:highlight>
                <a:latin typeface="標楷體2"/>
                <a:hlinkClick r:id="rId6" tooltip="團體 : ㄊㄨㄢˊ　ㄊㄧˇ &#10;&#10;具有共同目標的人群所結合而成的&#10;集團或組織。"/>
              </a:rPr>
              <a:t>團體</a:t>
            </a:r>
            <a:r>
              <a:rPr lang="zh-CN" altLang="en-US" b="0" i="0" dirty="0">
                <a:solidFill>
                  <a:srgbClr val="000000"/>
                </a:solidFill>
                <a:effectLst/>
                <a:highlight>
                  <a:srgbClr val="FFFFFF"/>
                </a:highlight>
                <a:latin typeface="標楷體2"/>
              </a:rPr>
              <a:t>，</a:t>
            </a:r>
            <a:r>
              <a:rPr lang="zh-CN" altLang="en-US" b="0" i="0" u="none" strike="noStrike" dirty="0">
                <a:effectLst/>
                <a:highlight>
                  <a:srgbClr val="FFFFFF"/>
                </a:highlight>
                <a:latin typeface="標楷體2"/>
                <a:hlinkClick r:id="rId7" tooltip="因而 : ㄧㄣ　ㄦˊ &#10;&#10;連詞。所以、因此。表示下文是上&#10;文的結果。"/>
              </a:rPr>
              <a:t>因而</a:t>
            </a:r>
            <a:r>
              <a:rPr lang="zh-CN" altLang="en-US" b="0" i="0" dirty="0">
                <a:solidFill>
                  <a:srgbClr val="000000"/>
                </a:solidFill>
                <a:effectLst/>
                <a:highlight>
                  <a:srgbClr val="FFFFFF"/>
                </a:highlight>
                <a:latin typeface="標楷體2"/>
              </a:rPr>
              <a:t>在</a:t>
            </a:r>
            <a:r>
              <a:rPr lang="zh-CN" altLang="en-US" b="0" i="0" u="none" strike="noStrike" dirty="0">
                <a:effectLst/>
                <a:highlight>
                  <a:srgbClr val="FFFFFF"/>
                </a:highlight>
                <a:latin typeface="標楷體2"/>
                <a:hlinkClick r:id="rId8" tooltip="行為 : ㄒㄧㄥˊ　ㄨㄟˊ &#10;&#10;由個人內在的意志控制而具體表現&#10;在外的舉止動作。"/>
              </a:rPr>
              <a:t>行為</a:t>
            </a:r>
            <a:r>
              <a:rPr lang="zh-CN" altLang="en-US" b="0" i="0" u="none" strike="noStrike" dirty="0">
                <a:effectLst/>
                <a:highlight>
                  <a:srgbClr val="FFFFFF"/>
                </a:highlight>
                <a:latin typeface="標楷體2"/>
                <a:hlinkClick r:id="rId9" tooltip="方式 : ㄈㄤ　ㄕˋ &#10;&#10;做事情所採取的順序、形式。"/>
              </a:rPr>
              <a:t>方式</a:t>
            </a:r>
            <a:r>
              <a:rPr lang="zh-CN" altLang="en-US" b="0" i="0" dirty="0">
                <a:solidFill>
                  <a:srgbClr val="000000"/>
                </a:solidFill>
                <a:effectLst/>
                <a:highlight>
                  <a:srgbClr val="FFFFFF"/>
                </a:highlight>
                <a:latin typeface="標楷體2"/>
              </a:rPr>
              <a:t>、</a:t>
            </a:r>
            <a:r>
              <a:rPr lang="zh-CN" altLang="en-US" b="0" i="0" u="none" strike="noStrike" dirty="0">
                <a:effectLst/>
                <a:highlight>
                  <a:srgbClr val="FFFFFF"/>
                </a:highlight>
                <a:latin typeface="標楷體2"/>
                <a:hlinkClick r:id="rId10" tooltip="價值 : ㄐㄧㄚˋ　ㄓˊ &#10;&#10;1.泛稱物品的價格、代價。&#10;2.意義、作用。"/>
              </a:rPr>
              <a:t>價值</a:t>
            </a:r>
            <a:r>
              <a:rPr lang="zh-CN" altLang="en-US" b="0" i="0" u="none" strike="noStrike" dirty="0">
                <a:effectLst/>
                <a:highlight>
                  <a:srgbClr val="FFFFFF"/>
                </a:highlight>
                <a:latin typeface="標楷體2"/>
                <a:hlinkClick r:id="rId11" tooltip="標準 : ㄅㄧㄠ　ㄓㄨㄣˇ &#10;&#10;1.衡量事物的準則。&#10;2.可成為準則的。"/>
              </a:rPr>
              <a:t>標準</a:t>
            </a:r>
            <a:r>
              <a:rPr lang="zh-CN" altLang="en-US" b="0" i="0" dirty="0">
                <a:solidFill>
                  <a:srgbClr val="000000"/>
                </a:solidFill>
                <a:effectLst/>
                <a:highlight>
                  <a:srgbClr val="FFFFFF"/>
                </a:highlight>
                <a:latin typeface="標楷體2"/>
              </a:rPr>
              <a:t>等</a:t>
            </a:r>
            <a:r>
              <a:rPr lang="zh-CN" altLang="en-US" b="0" i="0" u="none" strike="noStrike" dirty="0">
                <a:effectLst/>
                <a:highlight>
                  <a:srgbClr val="FFFFFF"/>
                </a:highlight>
                <a:latin typeface="標楷體2"/>
                <a:hlinkClick r:id="rId12" tooltip="方面 : ㄈㄤ　ㄇㄧㄢˋ &#10;&#10;相對或並列事物的某一部分。"/>
              </a:rPr>
              <a:t>方面</a:t>
            </a:r>
            <a:r>
              <a:rPr lang="zh-CN" altLang="en-US" b="0" i="0" dirty="0">
                <a:solidFill>
                  <a:srgbClr val="000000"/>
                </a:solidFill>
                <a:effectLst/>
                <a:highlight>
                  <a:srgbClr val="FFFFFF"/>
                </a:highlight>
                <a:latin typeface="標楷體2"/>
              </a:rPr>
              <a:t>加以模倣，而使</a:t>
            </a:r>
            <a:r>
              <a:rPr lang="zh-CN" altLang="en-US" b="0" i="0" u="none" strike="noStrike" dirty="0">
                <a:effectLst/>
                <a:highlight>
                  <a:srgbClr val="FFFFFF"/>
                </a:highlight>
                <a:latin typeface="標楷體2"/>
                <a:hlinkClick r:id="rId13" tooltip="本人 : ㄅㄣˇ　ㄖㄣˊ &#10;&#10;1.稱自己。&#10;2.當事人。"/>
              </a:rPr>
              <a:t>本人</a:t>
            </a:r>
            <a:r>
              <a:rPr lang="zh-CN" altLang="en-US" b="0" i="0" dirty="0">
                <a:solidFill>
                  <a:srgbClr val="000000"/>
                </a:solidFill>
                <a:effectLst/>
                <a:highlight>
                  <a:srgbClr val="FFFFFF"/>
                </a:highlight>
                <a:latin typeface="標楷體2"/>
              </a:rPr>
              <a:t>與</a:t>
            </a:r>
            <a:r>
              <a:rPr lang="zh-CN" altLang="en-US" b="0" i="0" u="none" strike="noStrike" dirty="0">
                <a:effectLst/>
                <a:highlight>
                  <a:srgbClr val="FFFFFF"/>
                </a:highlight>
                <a:latin typeface="標楷體2"/>
                <a:hlinkClick r:id="rId14" tooltip="他人 : ㄊㄚ　ㄖㄣˊ &#10;&#10;別人。"/>
              </a:rPr>
              <a:t>他人</a:t>
            </a:r>
            <a:r>
              <a:rPr lang="zh-CN" altLang="en-US" b="0" i="0" dirty="0">
                <a:solidFill>
                  <a:srgbClr val="000000"/>
                </a:solidFill>
                <a:effectLst/>
                <a:highlight>
                  <a:srgbClr val="FFFFFF"/>
                </a:highlight>
                <a:latin typeface="標楷體2"/>
              </a:rPr>
              <a:t>或</a:t>
            </a:r>
            <a:r>
              <a:rPr lang="zh-CN" altLang="en-US" b="0" i="0" u="none" strike="noStrike" dirty="0">
                <a:effectLst/>
                <a:highlight>
                  <a:srgbClr val="FFFFFF"/>
                </a:highlight>
                <a:latin typeface="標楷體2"/>
                <a:hlinkClick r:id="rId6" tooltip="團體 : ㄊㄨㄢˊ　ㄊㄧˇ &#10;&#10;具有共同目標的人群所結合而成的&#10;集團或組織。"/>
              </a:rPr>
              <a:t>團體</a:t>
            </a:r>
            <a:r>
              <a:rPr lang="zh-CN" altLang="en-US" b="0" i="0" dirty="0">
                <a:solidFill>
                  <a:srgbClr val="000000"/>
                </a:solidFill>
                <a:effectLst/>
                <a:highlight>
                  <a:srgbClr val="FFFFFF"/>
                </a:highlight>
                <a:latin typeface="標楷體2"/>
              </a:rPr>
              <a:t>趨於</a:t>
            </a:r>
            <a:r>
              <a:rPr lang="zh-CN" altLang="en-US" b="0" i="0" u="none" strike="noStrike" dirty="0">
                <a:effectLst/>
                <a:highlight>
                  <a:srgbClr val="FFFFFF"/>
                </a:highlight>
                <a:latin typeface="標楷體2"/>
                <a:hlinkClick r:id="rId15" tooltip="一致 : ㄧ　ㄓˋ　 &#10;&#10;趨向相同。"/>
              </a:rPr>
              <a:t>一致</a:t>
            </a:r>
            <a:r>
              <a:rPr lang="zh-CN" altLang="en-US" b="0" i="0" dirty="0">
                <a:solidFill>
                  <a:srgbClr val="000000"/>
                </a:solidFill>
                <a:effectLst/>
                <a:highlight>
                  <a:srgbClr val="FFFFFF"/>
                </a:highlight>
                <a:latin typeface="標楷體2"/>
              </a:rPr>
              <a:t>的</a:t>
            </a:r>
            <a:r>
              <a:rPr lang="zh-CN" altLang="en-US" b="0" i="0" u="none" strike="noStrike" dirty="0">
                <a:effectLst/>
                <a:highlight>
                  <a:srgbClr val="FFFFFF"/>
                </a:highlight>
                <a:latin typeface="標楷體2"/>
                <a:hlinkClick r:id="rId16" tooltip="心理 : ㄒㄧㄣ　ㄌㄧˇ &#10;&#10;泛指人的思想、情感等內心活動。"/>
              </a:rPr>
              <a:t>心理</a:t>
            </a:r>
            <a:r>
              <a:rPr lang="zh-CN" altLang="en-US" b="0" i="0" u="none" strike="noStrike" dirty="0">
                <a:effectLst/>
                <a:highlight>
                  <a:srgbClr val="FFFFFF"/>
                </a:highlight>
                <a:latin typeface="標楷體2"/>
                <a:hlinkClick r:id="rId17" tooltip="歷程 : ㄌㄧˋ　ㄔㄥˊ &#10;&#10;經歷的過程。"/>
              </a:rPr>
              <a:t>歷程</a:t>
            </a:r>
            <a:r>
              <a:rPr lang="zh-CN" altLang="en-US" b="0" i="0" dirty="0">
                <a:solidFill>
                  <a:srgbClr val="000000"/>
                </a:solidFill>
                <a:effectLst/>
                <a:highlight>
                  <a:srgbClr val="FFFFFF"/>
                </a:highlight>
                <a:latin typeface="標楷體2"/>
              </a:rPr>
              <a:t>。</a:t>
            </a:r>
            <a:endParaRPr kumimoji="1" lang="en-US" altLang="zh-CN" dirty="0"/>
          </a:p>
          <a:p>
            <a:endParaRPr kumimoji="1" lang="en-US" altLang="zh-CN" dirty="0"/>
          </a:p>
          <a:p>
            <a:r>
              <a:rPr kumimoji="1" lang="zh-CN" altLang="en-US" dirty="0"/>
              <a:t>盲從與迷信不是真信仰。</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chemeClr val="tx1">
                    <a:lumMod val="95000"/>
                    <a:lumOff val="5000"/>
                  </a:schemeClr>
                </a:solidFill>
              </a:rPr>
              <a:t>表明了“耶穌上聖城是必須的，受苦是必須的，被殺是必須的，同樣的復活也是必須的”</a:t>
            </a:r>
            <a:endParaRPr lang="en-US" altLang="zh-CN" sz="1400" b="1" dirty="0">
              <a:solidFill>
                <a:schemeClr val="tx1">
                  <a:lumMod val="95000"/>
                  <a:lumOff val="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chemeClr val="tx1">
                    <a:lumMod val="95000"/>
                    <a:lumOff val="5000"/>
                  </a:schemeClr>
                </a:solidFill>
              </a:rPr>
              <a:t>主耶穌爲順服天父拯救罪人的宏大救贖計劃，而甘願犧牲自己、釘死在十架上，並按著天父預定的計劃死後三天復活。</a:t>
            </a:r>
            <a:endParaRPr lang="en-US" altLang="zh-CN" sz="1400" b="1" dirty="0">
              <a:solidFill>
                <a:schemeClr val="tx1">
                  <a:lumMod val="95000"/>
                  <a:lumOff val="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400" b="1" dirty="0">
              <a:solidFill>
                <a:schemeClr val="tx1">
                  <a:lumMod val="95000"/>
                  <a:lumOff val="5000"/>
                </a:schemeClr>
              </a:solidFill>
            </a:endParaRPr>
          </a:p>
          <a:p>
            <a:pPr marL="0" indent="0">
              <a:buNone/>
            </a:pPr>
            <a:endParaRPr lang="en-US" altLang="zh-CN" sz="1400" b="1" dirty="0">
              <a:solidFill>
                <a:schemeClr val="tx1">
                  <a:lumMod val="95000"/>
                  <a:lumOff val="5000"/>
                </a:schemeClr>
              </a:solidFill>
              <a:latin typeface="黑体" panose="02010609060101010101" pitchFamily="49" charset="-122"/>
              <a:ea typeface="黑体" panose="02010609060101010101" pitchFamily="49" charset="-122"/>
            </a:endParaRPr>
          </a:p>
          <a:p>
            <a:pPr marL="0" indent="0">
              <a:buNone/>
            </a:pPr>
            <a:r>
              <a:rPr lang="zh-CN" altLang="en-US" sz="1400" b="1" dirty="0">
                <a:solidFill>
                  <a:schemeClr val="tx1">
                    <a:lumMod val="95000"/>
                    <a:lumOff val="5000"/>
                  </a:schemeClr>
                </a:solidFill>
                <a:latin typeface="黑体" panose="02010609060101010101" pitchFamily="49" charset="-122"/>
                <a:ea typeface="黑体" panose="02010609060101010101" pitchFamily="49" charset="-122"/>
              </a:rPr>
              <a:t>耶穌受了什麼苦？</a:t>
            </a:r>
          </a:p>
          <a:p>
            <a:pPr>
              <a:lnSpc>
                <a:spcPct val="150000"/>
              </a:lnSpc>
            </a:pPr>
            <a:r>
              <a:rPr lang="en-US" altLang="zh-CN" sz="1200" b="1" dirty="0">
                <a:solidFill>
                  <a:schemeClr val="tx1">
                    <a:lumMod val="95000"/>
                    <a:lumOff val="5000"/>
                  </a:schemeClr>
                </a:solidFill>
              </a:rPr>
              <a:t>1</a:t>
            </a:r>
            <a:r>
              <a:rPr lang="zh-CN" altLang="en-US" sz="1200" b="1" dirty="0">
                <a:solidFill>
                  <a:schemeClr val="tx1">
                    <a:lumMod val="95000"/>
                    <a:lumOff val="5000"/>
                  </a:schemeClr>
                </a:solidFill>
              </a:rPr>
              <a:t>、	被宗教領袖譏笑、褻瀆、陷害</a:t>
            </a:r>
          </a:p>
          <a:p>
            <a:pPr>
              <a:lnSpc>
                <a:spcPct val="150000"/>
              </a:lnSpc>
            </a:pPr>
            <a:r>
              <a:rPr lang="en-US" altLang="zh-CN" sz="1200" b="1" dirty="0">
                <a:solidFill>
                  <a:schemeClr val="tx1">
                    <a:lumMod val="95000"/>
                    <a:lumOff val="5000"/>
                  </a:schemeClr>
                </a:solidFill>
              </a:rPr>
              <a:t>2</a:t>
            </a:r>
            <a:r>
              <a:rPr lang="zh-CN" altLang="en-US" sz="1200" b="1" dirty="0">
                <a:solidFill>
                  <a:schemeClr val="tx1">
                    <a:lumMod val="95000"/>
                    <a:lumOff val="5000"/>
                  </a:schemeClr>
                </a:solidFill>
              </a:rPr>
              <a:t>、	被群眾無情地拋棄</a:t>
            </a:r>
            <a:r>
              <a:rPr lang="en-US" altLang="zh-CN" sz="1200" b="1" dirty="0">
                <a:solidFill>
                  <a:schemeClr val="tx1">
                    <a:lumMod val="95000"/>
                    <a:lumOff val="5000"/>
                  </a:schemeClr>
                </a:solidFill>
              </a:rPr>
              <a:t>----“</a:t>
            </a:r>
            <a:r>
              <a:rPr lang="zh-CN" altLang="en-US" sz="1200" b="1" dirty="0">
                <a:solidFill>
                  <a:schemeClr val="tx1">
                    <a:lumMod val="95000"/>
                    <a:lumOff val="5000"/>
                  </a:schemeClr>
                </a:solidFill>
              </a:rPr>
              <a:t>除掉他”</a:t>
            </a:r>
          </a:p>
          <a:p>
            <a:pPr>
              <a:lnSpc>
                <a:spcPct val="150000"/>
              </a:lnSpc>
            </a:pPr>
            <a:r>
              <a:rPr lang="en-US" altLang="zh-CN" sz="1200" b="1" dirty="0">
                <a:solidFill>
                  <a:schemeClr val="tx1">
                    <a:lumMod val="95000"/>
                    <a:lumOff val="5000"/>
                  </a:schemeClr>
                </a:solidFill>
              </a:rPr>
              <a:t>3</a:t>
            </a:r>
            <a:r>
              <a:rPr lang="zh-CN" altLang="en-US" sz="1200" b="1" dirty="0">
                <a:solidFill>
                  <a:schemeClr val="tx1">
                    <a:lumMod val="95000"/>
                    <a:lumOff val="5000"/>
                  </a:schemeClr>
                </a:solidFill>
              </a:rPr>
              <a:t>、	被猶大出賣</a:t>
            </a:r>
          </a:p>
          <a:p>
            <a:pPr>
              <a:lnSpc>
                <a:spcPct val="150000"/>
              </a:lnSpc>
            </a:pPr>
            <a:r>
              <a:rPr lang="en-US" altLang="zh-CN" sz="1200" b="1" dirty="0">
                <a:solidFill>
                  <a:schemeClr val="tx1">
                    <a:lumMod val="95000"/>
                    <a:lumOff val="5000"/>
                  </a:schemeClr>
                </a:solidFill>
              </a:rPr>
              <a:t>4</a:t>
            </a:r>
            <a:r>
              <a:rPr lang="zh-CN" altLang="en-US" sz="1200" b="1" dirty="0">
                <a:solidFill>
                  <a:schemeClr val="tx1">
                    <a:lumMod val="95000"/>
                    <a:lumOff val="5000"/>
                  </a:schemeClr>
                </a:solidFill>
              </a:rPr>
              <a:t>、	被門徒們棄絕</a:t>
            </a:r>
          </a:p>
          <a:p>
            <a:pPr>
              <a:lnSpc>
                <a:spcPct val="150000"/>
              </a:lnSpc>
            </a:pPr>
            <a:r>
              <a:rPr lang="en-US" altLang="zh-CN" sz="1200" b="1" dirty="0">
                <a:solidFill>
                  <a:schemeClr val="tx1">
                    <a:lumMod val="95000"/>
                    <a:lumOff val="5000"/>
                  </a:schemeClr>
                </a:solidFill>
              </a:rPr>
              <a:t>5</a:t>
            </a:r>
            <a:r>
              <a:rPr lang="zh-CN" altLang="en-US" sz="1200" b="1" dirty="0">
                <a:solidFill>
                  <a:schemeClr val="tx1">
                    <a:lumMod val="95000"/>
                    <a:lumOff val="5000"/>
                  </a:schemeClr>
                </a:solidFill>
              </a:rPr>
              <a:t>、	被彼拉多定死罪</a:t>
            </a:r>
          </a:p>
          <a:p>
            <a:pPr>
              <a:lnSpc>
                <a:spcPct val="150000"/>
              </a:lnSpc>
            </a:pPr>
            <a:r>
              <a:rPr lang="en-US" altLang="zh-CN" sz="1200" b="1" dirty="0">
                <a:solidFill>
                  <a:schemeClr val="tx1">
                    <a:lumMod val="95000"/>
                    <a:lumOff val="5000"/>
                  </a:schemeClr>
                </a:solidFill>
              </a:rPr>
              <a:t>6</a:t>
            </a:r>
            <a:r>
              <a:rPr lang="zh-CN" altLang="en-US" sz="1200" b="1" dirty="0">
                <a:solidFill>
                  <a:schemeClr val="tx1">
                    <a:lumMod val="95000"/>
                    <a:lumOff val="5000"/>
                  </a:schemeClr>
                </a:solidFill>
              </a:rPr>
              <a:t>、	被士兵戲弄、鞭打、釘死、槍刺</a:t>
            </a:r>
            <a:endParaRPr lang="en-US" altLang="zh-CN" sz="1200" b="1" dirty="0">
              <a:solidFill>
                <a:schemeClr val="tx1">
                  <a:lumMod val="95000"/>
                  <a:lumOff val="5000"/>
                </a:schemeClr>
              </a:solidFill>
            </a:endParaRPr>
          </a:p>
          <a:p>
            <a:pPr marL="0" indent="0" algn="ctr">
              <a:lnSpc>
                <a:spcPct val="150000"/>
              </a:lnSpc>
              <a:buNone/>
            </a:pPr>
            <a:r>
              <a:rPr lang="en-US" altLang="zh-CN" sz="1200" b="1" dirty="0">
                <a:solidFill>
                  <a:schemeClr val="tx1">
                    <a:lumMod val="95000"/>
                    <a:lumOff val="5000"/>
                  </a:schemeClr>
                </a:solidFill>
              </a:rPr>
              <a:t>……</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chemeClr val="tx1">
                    <a:lumMod val="95000"/>
                    <a:lumOff val="5000"/>
                  </a:schemeClr>
                </a:solidFill>
              </a:rPr>
              <a:t>這三個動作是三個</a:t>
            </a:r>
            <a:r>
              <a:rPr lang="zh-CN" altLang="en-US" sz="1200" b="1" dirty="0">
                <a:solidFill>
                  <a:srgbClr val="FF0000"/>
                </a:solidFill>
                <a:latin typeface="黑体" panose="02010609060101010101" pitchFamily="49" charset="-122"/>
                <a:ea typeface="黑体" panose="02010609060101010101" pitchFamily="49" charset="-122"/>
              </a:rPr>
              <a:t>命令</a:t>
            </a:r>
            <a:r>
              <a:rPr lang="zh-CN" altLang="en-US" sz="1200" b="1" dirty="0">
                <a:solidFill>
                  <a:schemeClr val="tx1">
                    <a:lumMod val="95000"/>
                    <a:lumOff val="5000"/>
                  </a:schemeClr>
                </a:solidFill>
              </a:rPr>
              <a:t>，耶穌把這三件事看得很重要，認定這是作門徒最基本的品質和要求。</a:t>
            </a:r>
            <a:endParaRPr lang="en-US" altLang="zh-CN" sz="1200" b="1" dirty="0">
              <a:solidFill>
                <a:schemeClr val="tx1">
                  <a:lumMod val="95000"/>
                  <a:lumOff val="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dirty="0">
              <a:solidFill>
                <a:schemeClr val="tx1">
                  <a:lumMod val="95000"/>
                  <a:lumOff val="5000"/>
                </a:schemeClr>
              </a:solidFill>
            </a:endParaRPr>
          </a:p>
          <a:p>
            <a:pPr>
              <a:lnSpc>
                <a:spcPct val="150000"/>
              </a:lnSpc>
            </a:pPr>
            <a:r>
              <a:rPr lang="zh-CN" altLang="en-US" sz="2000" b="1" dirty="0">
                <a:solidFill>
                  <a:schemeClr val="tx1">
                    <a:lumMod val="95000"/>
                    <a:lumOff val="5000"/>
                  </a:schemeClr>
                </a:solidFill>
                <a:latin typeface="黑体" panose="02010609060101010101" pitchFamily="49" charset="-122"/>
                <a:ea typeface="黑体" panose="02010609060101010101" pitchFamily="49" charset="-122"/>
              </a:rPr>
              <a:t>舍己：</a:t>
            </a:r>
            <a:r>
              <a:rPr lang="zh-CN" altLang="en-US" b="1" dirty="0">
                <a:solidFill>
                  <a:schemeClr val="tx1">
                    <a:lumMod val="95000"/>
                    <a:lumOff val="5000"/>
                  </a:schemeClr>
                </a:solidFill>
              </a:rPr>
              <a:t>原來的意思是“</a:t>
            </a:r>
            <a:r>
              <a:rPr lang="zh-CN" altLang="en-US" sz="1200" b="1" dirty="0">
                <a:solidFill>
                  <a:srgbClr val="FF0000"/>
                </a:solidFill>
              </a:rPr>
              <a:t>否定自己，忘記自己和自己的喜好”</a:t>
            </a:r>
            <a:r>
              <a:rPr lang="zh-CN" altLang="en-US" b="1" dirty="0">
                <a:solidFill>
                  <a:schemeClr val="tx1">
                    <a:lumMod val="95000"/>
                    <a:lumOff val="5000"/>
                  </a:schemeClr>
                </a:solidFill>
              </a:rPr>
              <a:t>。這意味著真正跟隨主的人，將自己的主權、喜好、選擇、生命等統統都交在耶穌手裏了。</a:t>
            </a:r>
          </a:p>
          <a:p>
            <a:pPr>
              <a:lnSpc>
                <a:spcPct val="150000"/>
              </a:lnSpc>
            </a:pPr>
            <a:r>
              <a:rPr lang="zh-CN" altLang="en-US" sz="2000" b="1" dirty="0">
                <a:solidFill>
                  <a:schemeClr val="tx1">
                    <a:lumMod val="95000"/>
                    <a:lumOff val="5000"/>
                  </a:schemeClr>
                </a:solidFill>
                <a:latin typeface="黑体" panose="02010609060101010101" pitchFamily="49" charset="-122"/>
                <a:ea typeface="黑体" panose="02010609060101010101" pitchFamily="49" charset="-122"/>
              </a:rPr>
              <a:t>背十字架：</a:t>
            </a:r>
            <a:r>
              <a:rPr lang="zh-CN" altLang="en-US" b="0" i="0" dirty="0">
                <a:solidFill>
                  <a:srgbClr val="000000"/>
                </a:solidFill>
                <a:effectLst/>
                <a:highlight>
                  <a:srgbClr val="FFFFFF"/>
                </a:highlight>
                <a:latin typeface="Montserrat" panose="020F0502020204030204" pitchFamily="34" charset="0"/>
              </a:rPr>
              <a:t>當時被羅馬判釘十字架處死的犯人，要「背起他的十字架」走向刑場，一路受盡淩辱。</a:t>
            </a:r>
            <a:r>
              <a:rPr lang="zh-CN" altLang="en-US" b="1" dirty="0">
                <a:solidFill>
                  <a:schemeClr val="tx1">
                    <a:lumMod val="95000"/>
                    <a:lumOff val="5000"/>
                  </a:schemeClr>
                </a:solidFill>
              </a:rPr>
              <a:t>釘十字架是</a:t>
            </a:r>
            <a:r>
              <a:rPr lang="zh-CN" altLang="en-US" b="1" dirty="0">
                <a:solidFill>
                  <a:srgbClr val="FF0000"/>
                </a:solidFill>
                <a:latin typeface="黑体" panose="02010609060101010101" pitchFamily="49" charset="-122"/>
                <a:ea typeface="黑体" panose="02010609060101010101" pitchFamily="49" charset="-122"/>
              </a:rPr>
              <a:t>最可怕的處死</a:t>
            </a:r>
            <a:r>
              <a:rPr lang="zh-CN" altLang="en-US" b="1" dirty="0">
                <a:solidFill>
                  <a:schemeClr val="tx1">
                    <a:lumMod val="95000"/>
                    <a:lumOff val="5000"/>
                  </a:schemeClr>
                </a:solidFill>
              </a:rPr>
              <a:t>方式，為羅馬人</a:t>
            </a:r>
            <a:r>
              <a:rPr lang="zh-CN" altLang="en-US" b="1" dirty="0">
                <a:solidFill>
                  <a:srgbClr val="FF0000"/>
                </a:solidFill>
                <a:latin typeface="黑体" panose="02010609060101010101" pitchFamily="49" charset="-122"/>
                <a:ea typeface="黑体" panose="02010609060101010101" pitchFamily="49" charset="-122"/>
              </a:rPr>
              <a:t>最嚴厲的刑罰</a:t>
            </a:r>
            <a:r>
              <a:rPr lang="zh-CN" altLang="en-US" b="1" dirty="0">
                <a:solidFill>
                  <a:schemeClr val="tx1">
                    <a:lumMod val="95000"/>
                    <a:lumOff val="5000"/>
                  </a:schemeClr>
                </a:solidFill>
              </a:rPr>
              <a:t>，只用在</a:t>
            </a:r>
            <a:r>
              <a:rPr lang="zh-CN" altLang="en-US" b="1" dirty="0">
                <a:solidFill>
                  <a:srgbClr val="FF0000"/>
                </a:solidFill>
              </a:rPr>
              <a:t>低級</a:t>
            </a:r>
            <a:r>
              <a:rPr lang="zh-CN" altLang="en-US" b="1" dirty="0">
                <a:solidFill>
                  <a:schemeClr val="tx1">
                    <a:lumMod val="95000"/>
                    <a:lumOff val="5000"/>
                  </a:schemeClr>
                </a:solidFill>
              </a:rPr>
              <a:t>的人和</a:t>
            </a:r>
            <a:r>
              <a:rPr lang="zh-CN" altLang="en-US" b="1" dirty="0">
                <a:solidFill>
                  <a:srgbClr val="FF0000"/>
                </a:solidFill>
              </a:rPr>
              <a:t>奴隸</a:t>
            </a:r>
            <a:r>
              <a:rPr lang="zh-CN" altLang="en-US" b="1" dirty="0">
                <a:solidFill>
                  <a:schemeClr val="tx1">
                    <a:lumMod val="95000"/>
                    <a:lumOff val="5000"/>
                  </a:schemeClr>
                </a:solidFill>
              </a:rPr>
              <a:t>身上；提起來都會令人毛骨悚然。</a:t>
            </a:r>
            <a:endParaRPr lang="en-US" altLang="zh-CN" b="1" dirty="0">
              <a:solidFill>
                <a:schemeClr val="tx1">
                  <a:lumMod val="95000"/>
                  <a:lumOff val="5000"/>
                </a:schemeClr>
              </a:solidFill>
            </a:endParaRPr>
          </a:p>
          <a:p>
            <a:pPr>
              <a:lnSpc>
                <a:spcPct val="150000"/>
              </a:lnSpc>
            </a:pPr>
            <a:r>
              <a:rPr lang="zh-CN" altLang="en-US" b="1" dirty="0">
                <a:solidFill>
                  <a:schemeClr val="tx1">
                    <a:lumMod val="95000"/>
                    <a:lumOff val="5000"/>
                  </a:schemeClr>
                </a:solidFill>
              </a:rPr>
              <a:t>耶穌不是要求每個跟隨主的人都背一個木制的十字架，乃是說</a:t>
            </a:r>
            <a:r>
              <a:rPr lang="zh-CN" altLang="en-US" b="1" dirty="0">
                <a:solidFill>
                  <a:srgbClr val="FF0000"/>
                </a:solidFill>
                <a:latin typeface="黑体" panose="02010609060101010101" pitchFamily="49" charset="-122"/>
                <a:ea typeface="黑体" panose="02010609060101010101" pitchFamily="49" charset="-122"/>
              </a:rPr>
              <a:t>每個人（不能被人代替）都要效法耶穌受苦、捨命、愛神與順服</a:t>
            </a:r>
            <a:r>
              <a:rPr lang="zh-CN" altLang="en-US" b="1" dirty="0">
                <a:solidFill>
                  <a:schemeClr val="tx1">
                    <a:lumMod val="95000"/>
                    <a:lumOff val="5000"/>
                  </a:schemeClr>
                </a:solidFill>
              </a:rPr>
              <a:t>。</a:t>
            </a:r>
            <a:endParaRPr lang="en-US" altLang="zh-CN" b="1" dirty="0">
              <a:solidFill>
                <a:schemeClr val="tx1">
                  <a:lumMod val="95000"/>
                  <a:lumOff val="5000"/>
                </a:schemeClr>
              </a:solidFill>
            </a:endParaRPr>
          </a:p>
          <a:p>
            <a:pPr>
              <a:lnSpc>
                <a:spcPct val="150000"/>
              </a:lnSpc>
            </a:pPr>
            <a:r>
              <a:rPr lang="zh-CN" altLang="en-US" sz="3200" b="1" dirty="0">
                <a:solidFill>
                  <a:srgbClr val="FF0000"/>
                </a:solidFill>
                <a:latin typeface="黑体" panose="02010609060101010101" pitchFamily="49" charset="-122"/>
                <a:ea typeface="黑体" panose="02010609060101010101" pitchFamily="49" charset="-122"/>
              </a:rPr>
              <a:t>背十字架是一種精神</a:t>
            </a:r>
            <a:r>
              <a:rPr lang="zh-CN" altLang="en-US" b="1" dirty="0">
                <a:solidFill>
                  <a:schemeClr val="tx1">
                    <a:lumMod val="95000"/>
                    <a:lumOff val="5000"/>
                  </a:schemeClr>
                </a:solidFill>
              </a:rPr>
              <a:t>，一種為了</a:t>
            </a:r>
            <a:r>
              <a:rPr lang="zh-CN" altLang="en-US" b="1" dirty="0">
                <a:solidFill>
                  <a:srgbClr val="FF0000"/>
                </a:solidFill>
              </a:rPr>
              <a:t>順服神甘願捨命</a:t>
            </a:r>
            <a:r>
              <a:rPr lang="zh-CN" altLang="en-US" b="1" dirty="0">
                <a:solidFill>
                  <a:schemeClr val="tx1">
                    <a:lumMod val="95000"/>
                    <a:lumOff val="5000"/>
                  </a:schemeClr>
                </a:solidFill>
              </a:rPr>
              <a:t>的精神，是一種決定為信仰付出代價的精神。</a:t>
            </a:r>
            <a:endParaRPr lang="en-US" altLang="zh-CN" b="1" dirty="0">
              <a:solidFill>
                <a:schemeClr val="tx1">
                  <a:lumMod val="95000"/>
                  <a:lumOff val="5000"/>
                </a:schemeClr>
              </a:solidFill>
            </a:endParaRPr>
          </a:p>
          <a:p>
            <a:pPr>
              <a:lnSpc>
                <a:spcPct val="150000"/>
              </a:lnSpc>
            </a:pPr>
            <a:endParaRPr lang="en-US" altLang="zh-CN" b="1" dirty="0">
              <a:solidFill>
                <a:schemeClr val="tx1">
                  <a:lumMod val="95000"/>
                  <a:lumOff val="5000"/>
                </a:schemeClr>
              </a:solidFill>
            </a:endParaRPr>
          </a:p>
          <a:p>
            <a:pPr>
              <a:lnSpc>
                <a:spcPct val="150000"/>
              </a:lnSpc>
            </a:pPr>
            <a:r>
              <a:rPr lang="zh-CN" altLang="en-US" b="1" i="0" dirty="0">
                <a:solidFill>
                  <a:srgbClr val="191B1F"/>
                </a:solidFill>
                <a:effectLst/>
                <a:highlight>
                  <a:srgbClr val="FFFFFF"/>
                </a:highlight>
                <a:latin typeface="-apple-system"/>
              </a:rPr>
              <a:t>士為知己者死，女為悅己者容。</a:t>
            </a:r>
            <a:r>
              <a:rPr lang="en-US" altLang="zh-CN" b="1" i="0" dirty="0">
                <a:solidFill>
                  <a:schemeClr val="tx1">
                    <a:lumMod val="95000"/>
                    <a:lumOff val="5000"/>
                  </a:schemeClr>
                </a:solidFill>
                <a:effectLst/>
                <a:highlight>
                  <a:srgbClr val="FFFFFF"/>
                </a:highlight>
                <a:latin typeface="-apple-system"/>
              </a:rPr>
              <a:t>——</a:t>
            </a:r>
            <a:r>
              <a:rPr lang="zh-CN" altLang="en-US" b="1" i="0" dirty="0">
                <a:solidFill>
                  <a:schemeClr val="tx1">
                    <a:lumMod val="95000"/>
                    <a:lumOff val="5000"/>
                  </a:schemeClr>
                </a:solidFill>
                <a:effectLst/>
                <a:highlight>
                  <a:srgbClr val="FFFFFF"/>
                </a:highlight>
                <a:latin typeface="-apple-system"/>
              </a:rPr>
              <a:t>預讓。</a:t>
            </a:r>
            <a:endParaRPr lang="en-US" altLang="zh-CN" b="1" i="0" dirty="0">
              <a:solidFill>
                <a:schemeClr val="tx1">
                  <a:lumMod val="95000"/>
                  <a:lumOff val="5000"/>
                </a:schemeClr>
              </a:solidFill>
              <a:effectLst/>
              <a:highlight>
                <a:srgbClr val="FFFFFF"/>
              </a:highlight>
              <a:latin typeface="-apple-system"/>
            </a:endParaRPr>
          </a:p>
          <a:p>
            <a:pPr>
              <a:lnSpc>
                <a:spcPct val="150000"/>
              </a:lnSpc>
            </a:pPr>
            <a:endParaRPr lang="en-US" altLang="zh-CN" b="1" dirty="0">
              <a:solidFill>
                <a:schemeClr val="tx1">
                  <a:lumMod val="95000"/>
                  <a:lumOff val="5000"/>
                </a:schemeClr>
              </a:solidFill>
            </a:endParaRPr>
          </a:p>
          <a:p>
            <a:pPr>
              <a:lnSpc>
                <a:spcPct val="150000"/>
              </a:lnSpc>
            </a:pPr>
            <a:endParaRPr lang="en-US" altLang="zh-CN" b="1" dirty="0">
              <a:solidFill>
                <a:schemeClr val="tx1">
                  <a:lumMod val="95000"/>
                  <a:lumOff val="5000"/>
                </a:schemeClr>
              </a:solidFill>
            </a:endParaRPr>
          </a:p>
          <a:p>
            <a:r>
              <a:rPr lang="zh-CN" altLang="en-US" sz="1400" b="1" dirty="0">
                <a:solidFill>
                  <a:schemeClr val="tx1">
                    <a:lumMod val="95000"/>
                    <a:lumOff val="5000"/>
                  </a:schemeClr>
                </a:solidFill>
                <a:latin typeface="黑体" panose="02010609060101010101" pitchFamily="49" charset="-122"/>
                <a:ea typeface="黑体" panose="02010609060101010101" pitchFamily="49" charset="-122"/>
              </a:rPr>
              <a:t>跟從：</a:t>
            </a:r>
            <a:endParaRPr lang="en-US" altLang="zh-CN" sz="1400" b="1" dirty="0">
              <a:solidFill>
                <a:schemeClr val="tx1">
                  <a:lumMod val="95000"/>
                  <a:lumOff val="5000"/>
                </a:schemeClr>
              </a:solidFill>
              <a:latin typeface="黑体" panose="02010609060101010101" pitchFamily="49" charset="-122"/>
              <a:ea typeface="黑体" panose="02010609060101010101" pitchFamily="49" charset="-122"/>
            </a:endParaRPr>
          </a:p>
          <a:p>
            <a:pPr>
              <a:lnSpc>
                <a:spcPct val="150000"/>
              </a:lnSpc>
            </a:pPr>
            <a:r>
              <a:rPr lang="zh-CN" altLang="en-US" sz="1200" b="1" dirty="0">
                <a:solidFill>
                  <a:schemeClr val="tx1">
                    <a:lumMod val="95000"/>
                    <a:lumOff val="5000"/>
                  </a:schemeClr>
                </a:solidFill>
              </a:rPr>
              <a:t>在這一句裏出現兩個“跟從”，意思不同。</a:t>
            </a:r>
            <a:endParaRPr lang="en-US" altLang="zh-CN" sz="1200" b="1" dirty="0">
              <a:solidFill>
                <a:schemeClr val="tx1">
                  <a:lumMod val="95000"/>
                  <a:lumOff val="5000"/>
                </a:schemeClr>
              </a:solidFill>
            </a:endParaRPr>
          </a:p>
          <a:p>
            <a:pPr>
              <a:lnSpc>
                <a:spcPct val="150000"/>
              </a:lnSpc>
            </a:pPr>
            <a:r>
              <a:rPr lang="zh-CN" altLang="en-US" sz="1200" b="1" u="sng" dirty="0">
                <a:solidFill>
                  <a:schemeClr val="tx1">
                    <a:lumMod val="95000"/>
                    <a:lumOff val="5000"/>
                  </a:schemeClr>
                </a:solidFill>
                <a:latin typeface="黑体" panose="02010609060101010101" pitchFamily="49" charset="-122"/>
                <a:ea typeface="黑体" panose="02010609060101010101" pitchFamily="49" charset="-122"/>
              </a:rPr>
              <a:t>前一個“跟從”</a:t>
            </a:r>
            <a:r>
              <a:rPr lang="zh-CN" altLang="en-US" sz="1200" b="1" dirty="0">
                <a:solidFill>
                  <a:schemeClr val="tx1">
                    <a:lumMod val="95000"/>
                    <a:lumOff val="5000"/>
                  </a:schemeClr>
                </a:solidFill>
              </a:rPr>
              <a:t>的意思就是</a:t>
            </a:r>
            <a:r>
              <a:rPr lang="zh-CN" altLang="en-US" sz="1200" b="1" dirty="0">
                <a:solidFill>
                  <a:srgbClr val="FF0000"/>
                </a:solidFill>
                <a:latin typeface="黑体" panose="02010609060101010101" pitchFamily="49" charset="-122"/>
                <a:ea typeface="黑体" panose="02010609060101010101" pitchFamily="49" charset="-122"/>
              </a:rPr>
              <a:t>“來”</a:t>
            </a:r>
            <a:r>
              <a:rPr lang="zh-CN" altLang="en-US" sz="1200" b="1" dirty="0">
                <a:solidFill>
                  <a:schemeClr val="tx1">
                    <a:lumMod val="95000"/>
                    <a:lumOff val="5000"/>
                  </a:schemeClr>
                </a:solidFill>
              </a:rPr>
              <a:t>，這是一個很普通的字，表示的是“</a:t>
            </a:r>
            <a:r>
              <a:rPr lang="zh-CN" altLang="en-US" sz="1200" b="1" dirty="0">
                <a:solidFill>
                  <a:srgbClr val="FF0000"/>
                </a:solidFill>
              </a:rPr>
              <a:t>來到耶穌面前</a:t>
            </a:r>
            <a:r>
              <a:rPr lang="zh-CN" altLang="en-US" sz="1200" b="1" dirty="0">
                <a:solidFill>
                  <a:schemeClr val="tx1">
                    <a:lumMod val="95000"/>
                    <a:lumOff val="5000"/>
                  </a:schemeClr>
                </a:solidFill>
              </a:rPr>
              <a:t>”。</a:t>
            </a:r>
            <a:endParaRPr lang="en-US" altLang="zh-CN" sz="1200" b="1" dirty="0">
              <a:solidFill>
                <a:schemeClr val="tx1">
                  <a:lumMod val="95000"/>
                  <a:lumOff val="5000"/>
                </a:schemeClr>
              </a:solidFill>
            </a:endParaRPr>
          </a:p>
          <a:p>
            <a:pPr>
              <a:lnSpc>
                <a:spcPct val="150000"/>
              </a:lnSpc>
            </a:pPr>
            <a:r>
              <a:rPr lang="zh-CN" altLang="en-US" sz="1200" b="1" u="sng" dirty="0">
                <a:solidFill>
                  <a:schemeClr val="tx1">
                    <a:lumMod val="95000"/>
                    <a:lumOff val="5000"/>
                  </a:schemeClr>
                </a:solidFill>
                <a:latin typeface="黑体" panose="02010609060101010101" pitchFamily="49" charset="-122"/>
                <a:ea typeface="黑体" panose="02010609060101010101" pitchFamily="49" charset="-122"/>
              </a:rPr>
              <a:t>後面一個“跟從”</a:t>
            </a:r>
            <a:r>
              <a:rPr lang="zh-CN" altLang="en-US" sz="1200" b="1" dirty="0">
                <a:solidFill>
                  <a:schemeClr val="tx1">
                    <a:lumMod val="95000"/>
                    <a:lumOff val="5000"/>
                  </a:schemeClr>
                </a:solidFill>
              </a:rPr>
              <a:t>才是最重要的，它也是我們今天講的真正跟隨。它的意思是“</a:t>
            </a:r>
            <a:r>
              <a:rPr lang="zh-CN" altLang="en-US" sz="1200" b="1" dirty="0">
                <a:solidFill>
                  <a:srgbClr val="FF0000"/>
                </a:solidFill>
                <a:latin typeface="黑体" panose="02010609060101010101" pitchFamily="49" charset="-122"/>
                <a:ea typeface="黑体" panose="02010609060101010101" pitchFamily="49" charset="-122"/>
              </a:rPr>
              <a:t>伴隨、追隨、作門徒、服從”</a:t>
            </a:r>
            <a:r>
              <a:rPr lang="zh-CN" altLang="en-US" sz="1200" b="1" dirty="0">
                <a:solidFill>
                  <a:schemeClr val="tx1">
                    <a:lumMod val="95000"/>
                    <a:lumOff val="5000"/>
                  </a:schemeClr>
                </a:solidFill>
              </a:rPr>
              <a:t>。這表示</a:t>
            </a:r>
            <a:r>
              <a:rPr lang="zh-CN" altLang="en-US" sz="1200" b="1" dirty="0">
                <a:solidFill>
                  <a:srgbClr val="FF0000"/>
                </a:solidFill>
                <a:latin typeface="+mn-ea"/>
              </a:rPr>
              <a:t>長久跟隨耶穌，效法耶穌，尊崇耶穌</a:t>
            </a:r>
            <a:r>
              <a:rPr lang="zh-CN" altLang="en-US" sz="1200" b="1" dirty="0">
                <a:solidFill>
                  <a:schemeClr val="tx1">
                    <a:lumMod val="95000"/>
                    <a:lumOff val="5000"/>
                  </a:schemeClr>
                </a:solidFill>
              </a:rPr>
              <a:t>。</a:t>
            </a:r>
            <a:endParaRPr lang="en-US" altLang="zh-CN" sz="1200" b="1" dirty="0">
              <a:solidFill>
                <a:schemeClr val="tx1">
                  <a:lumMod val="95000"/>
                  <a:lumOff val="5000"/>
                </a:schemeClr>
              </a:solidFill>
            </a:endParaRPr>
          </a:p>
          <a:p>
            <a:pPr>
              <a:lnSpc>
                <a:spcPct val="150000"/>
              </a:lnSpc>
            </a:pPr>
            <a:r>
              <a:rPr lang="zh-CN" altLang="en-US" sz="1200" b="1" dirty="0">
                <a:solidFill>
                  <a:schemeClr val="tx1">
                    <a:lumMod val="95000"/>
                    <a:lumOff val="5000"/>
                  </a:schemeClr>
                </a:solidFill>
                <a:latin typeface="DFKai-SB" pitchFamily="65" charset="-120"/>
                <a:ea typeface="DFKai-SB" pitchFamily="65" charset="-120"/>
              </a:rPr>
              <a:t>我們不能只來到耶穌面前，而不效法他，也不能跟從一段時間就放棄。</a:t>
            </a:r>
            <a:endParaRPr lang="zh-CN" altLang="en-US" b="1" dirty="0">
              <a:solidFill>
                <a:schemeClr val="tx1">
                  <a:lumMod val="95000"/>
                  <a:lumOff val="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1" dirty="0">
              <a:solidFill>
                <a:schemeClr val="tx1">
                  <a:lumMod val="95000"/>
                  <a:lumOff val="5000"/>
                </a:schemeClr>
              </a:solidFill>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3E5B6C-511C-497C-84D9-46B8B6FBE10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Helvetica Neue Medium"/>
                <a:sym typeface="Helvetica Neue" panose="02000503000000020004"/>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Helvetica Neue Medium"/>
              <a:sym typeface="Helvetica Neue" panose="02000503000000020004"/>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1"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9"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680322" y="4394043"/>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9255346" y="2750337"/>
            <a:ext cx="1171888" cy="1356442"/>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087459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20"/>
            <a:ext cx="9613859" cy="453051"/>
          </a:xfrm>
        </p:spPr>
        <p:txBody>
          <a:bodyPr anchor="b">
            <a:normAutofit/>
          </a:bodyPr>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80322" y="609600"/>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0319" y="5169587"/>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11313"/>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43043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0322" y="4711619"/>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11619"/>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248155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402290"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680322" y="4711619"/>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09929"/>
            <a:ext cx="1154151" cy="1090789"/>
          </a:xfrm>
        </p:spPr>
        <p:txBody>
          <a:bodyPr/>
          <a:lstStyle/>
          <a:p>
            <a:fld id="{8A419A30-7709-2C43-A641-ABD414689370}" type="slidenum">
              <a:rPr kumimoji="1" lang="zh-CN" altLang="en-US" smtClean="0"/>
              <a:t>‹#›</a:t>
            </a:fld>
            <a:endParaRPr kumimoji="1" lang="zh-CN" alt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094378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31"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9"/>
            <a:ext cx="9613862" cy="5885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680320" y="5300153"/>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a:xfrm>
            <a:off x="10729459" y="4709929"/>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00627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680322" y="3022674"/>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3945470" y="3022674"/>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7224156" y="3022674"/>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1435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3944121"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7230681"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7230681"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16824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03085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6"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807126" y="5936191"/>
            <a:ext cx="2743200" cy="365125"/>
          </a:xfrm>
        </p:spPr>
        <p:txBody>
          <a:bodyPr/>
          <a:lstStyle/>
          <a:p>
            <a:fld id="{AD216F9E-7EF5-F14F-8EDE-7462B83303CA}" type="datetimeFigureOut">
              <a:rPr kumimoji="1" lang="zh-CN" altLang="en-US" smtClean="0"/>
              <a:t>2024/7/7</a:t>
            </a:fld>
            <a:endParaRPr kumimoji="1" lang="zh-CN" altLang="en-US"/>
          </a:p>
        </p:txBody>
      </p:sp>
      <p:sp>
        <p:nvSpPr>
          <p:cNvPr id="5" name="Footer Placeholder 4"/>
          <p:cNvSpPr>
            <a:spLocks noGrp="1"/>
          </p:cNvSpPr>
          <p:nvPr>
            <p:ph type="ftr" sz="quarter" idx="11"/>
          </p:nvPr>
        </p:nvSpPr>
        <p:spPr>
          <a:xfrm>
            <a:off x="680321" y="5936192"/>
            <a:ext cx="6126805" cy="365125"/>
          </a:xfrm>
        </p:spPr>
        <p:txBody>
          <a:bodyPr/>
          <a:lstStyle/>
          <a:p>
            <a:endParaRPr kumimoji="1" lang="zh-CN" altLang="en-US"/>
          </a:p>
        </p:txBody>
      </p:sp>
      <p:sp>
        <p:nvSpPr>
          <p:cNvPr id="6" name="Slide Number Placeholder 5"/>
          <p:cNvSpPr>
            <a:spLocks noGrp="1"/>
          </p:cNvSpPr>
          <p:nvPr>
            <p:ph type="sldNum" sz="quarter" idx="12"/>
          </p:nvPr>
        </p:nvSpPr>
        <p:spPr>
          <a:xfrm>
            <a:off x="10097554" y="5398637"/>
            <a:ext cx="1154151" cy="1090789"/>
          </a:xfrm>
        </p:spPr>
        <p:txBody>
          <a:bodyPr anchor="t"/>
          <a:lstStyle>
            <a:lvl1pPr algn="ctr">
              <a:defRPr/>
            </a:lvl1p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480607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9" y="1788454"/>
            <a:ext cx="8361229" cy="2098226"/>
          </a:xfrm>
        </p:spPr>
        <p:txBody>
          <a:bodyPr anchor="b">
            <a:noAutofit/>
          </a:bodyPr>
          <a:lstStyle>
            <a:lvl1pPr algn="ctr">
              <a:defRPr sz="7200" cap="all" baseline="0">
                <a:solidFill>
                  <a:schemeClr val="tx2"/>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79907" y="3956280"/>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30820CF-B880-4189-942D-D702A7CBA730}" type="datetimeFigureOut">
              <a:rPr lang="zh-CN" altLang="en-US" smtClean="0"/>
              <a:t>2024/7/7</a:t>
            </a:fld>
            <a:endParaRPr lang="zh-CN" altLang="en-US"/>
          </a:p>
        </p:txBody>
      </p:sp>
      <p:sp>
        <p:nvSpPr>
          <p:cNvPr id="5" name="Footer Placeholder 4"/>
          <p:cNvSpPr>
            <a:spLocks noGrp="1"/>
          </p:cNvSpPr>
          <p:nvPr>
            <p:ph type="ftr" sz="quarter" idx="11"/>
          </p:nvPr>
        </p:nvSpPr>
        <p:spPr>
          <a:xfrm>
            <a:off x="2584055" y="6453386"/>
            <a:ext cx="7023377" cy="404614"/>
          </a:xfrm>
        </p:spPr>
        <p:txBody>
          <a:bodyPr/>
          <a:lstStyle>
            <a:lvl1pPr algn="ctr">
              <a:defRPr baseline="0">
                <a:solidFill>
                  <a:schemeClr val="tx2"/>
                </a:solidFill>
              </a:defRPr>
            </a:lvl1pPr>
          </a:lstStyle>
          <a:p>
            <a:endParaRPr lang="zh-CN"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C913308-F349-4B6D-A68A-DD1791B4A57B}" type="slidenum">
              <a:rPr lang="zh-CN" altLang="en-US" smtClean="0"/>
              <a:t>‹#›</a:t>
            </a:fld>
            <a:endParaRPr lang="zh-CN" alt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ln>
          </p:spPr>
        </p:sp>
      </p:grpSp>
    </p:spTree>
    <p:extLst>
      <p:ext uri="{BB962C8B-B14F-4D97-AF65-F5344CB8AC3E}">
        <p14:creationId xmlns:p14="http://schemas.microsoft.com/office/powerpoint/2010/main" val="265912650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1327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198356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1"/>
            <a:ext cx="9612971" cy="2852737"/>
          </a:xfrm>
        </p:spPr>
        <p:txBody>
          <a:bodyPr anchor="b">
            <a:normAutofit/>
          </a:bodyPr>
          <a:lstStyle>
            <a:lvl1pPr algn="r">
              <a:defRPr sz="7200" cap="all" baseline="0">
                <a:solidFill>
                  <a:schemeClr val="tx2"/>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fld id="{530820CF-B880-4189-942D-D702A7CBA730}" type="datetimeFigureOut">
              <a:rPr lang="zh-CN" altLang="en-US" smtClean="0"/>
              <a:t>2024/7/7</a:t>
            </a:fld>
            <a:endParaRPr lang="zh-CN" alt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zh-CN"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C913308-F349-4B6D-A68A-DD1791B4A57B}" type="slidenum">
              <a:rPr lang="zh-CN" altLang="en-US" smtClean="0"/>
              <a:t>‹#›</a:t>
            </a:fld>
            <a:endParaRPr lang="zh-CN" altLang="en-US"/>
          </a:p>
        </p:txBody>
      </p:sp>
      <p:sp>
        <p:nvSpPr>
          <p:cNvPr id="7" name="Freeform 6"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ln>
        </p:spPr>
      </p:sp>
    </p:spTree>
    <p:extLst>
      <p:ext uri="{BB962C8B-B14F-4D97-AF65-F5344CB8AC3E}">
        <p14:creationId xmlns:p14="http://schemas.microsoft.com/office/powerpoint/2010/main" val="21377128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CN" altLang="en-US"/>
              <a:t>单击此处编辑母版标题样式</a:t>
            </a:r>
            <a:endParaRPr lang="en-US" dirty="0"/>
          </a:p>
        </p:txBody>
      </p:sp>
      <p:sp>
        <p:nvSpPr>
          <p:cNvPr id="3" name="Content Placeholder 2"/>
          <p:cNvSpPr>
            <a:spLocks noGrp="1"/>
          </p:cNvSpPr>
          <p:nvPr>
            <p:ph sz="half" idx="1"/>
          </p:nvPr>
        </p:nvSpPr>
        <p:spPr>
          <a:xfrm>
            <a:off x="1371600" y="2286000"/>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525403" y="2286000"/>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4371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371600" y="3305208"/>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525014" y="3305208"/>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904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00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41481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30820CF-B880-4189-942D-D702A7CBA730}" type="datetimeFigureOut">
              <a:rPr lang="zh-CN" altLang="en-US" smtClean="0"/>
              <a:t>2024/7/7</a:t>
            </a:fld>
            <a:endParaRPr lang="zh-CN"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zh-CN"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C913308-F349-4B6D-A68A-DD1791B4A57B}" type="slidenum">
              <a:rPr lang="zh-CN" altLang="en-US" smtClean="0"/>
              <a:t>‹#›</a:t>
            </a:fld>
            <a:endParaRPr lang="zh-CN"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959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532120" y="1"/>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30820CF-B880-4189-942D-D702A7CBA730}" type="datetimeFigureOut">
              <a:rPr lang="zh-CN" altLang="en-US" smtClean="0"/>
              <a:t>2024/7/7</a:t>
            </a:fld>
            <a:endParaRPr lang="zh-CN"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zh-CN"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C913308-F349-4B6D-A68A-DD1791B4A57B}" type="slidenum">
              <a:rPr lang="zh-CN" altLang="en-US" smtClean="0"/>
              <a:t>‹#›</a:t>
            </a:fld>
            <a:endParaRPr lang="zh-CN"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979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371600" y="2295526"/>
            <a:ext cx="9601200" cy="357187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4524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371601" y="624156"/>
            <a:ext cx="8179641" cy="524324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2024/7/7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2760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8"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9"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zh-CN" altLang="en-US"/>
              <a:t>单击此处编辑母版标题样式</a:t>
            </a:r>
            <a:endParaRPr lang="en-US" dirty="0"/>
          </a:p>
        </p:txBody>
      </p:sp>
      <p:sp>
        <p:nvSpPr>
          <p:cNvPr id="3" name="Text Placeholder 2"/>
          <p:cNvSpPr>
            <a:spLocks noGrp="1"/>
          </p:cNvSpPr>
          <p:nvPr>
            <p:ph type="body" idx="1"/>
          </p:nvPr>
        </p:nvSpPr>
        <p:spPr>
          <a:xfrm>
            <a:off x="680322" y="4232175"/>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0729459" y="2869899"/>
            <a:ext cx="1154151" cy="1090789"/>
          </a:xfrm>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28317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80039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2"/>
            <a:ext cx="9613863" cy="108093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06353" y="2336877"/>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80323" y="3030011"/>
            <a:ext cx="4698355" cy="29061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594125" y="3030011"/>
            <a:ext cx="4700059" cy="29061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294154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130122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6" name="Rectangle 5"/>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49421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a:xfrm>
            <a:off x="4685846" y="2336877"/>
            <a:ext cx="5608336" cy="359931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80322" y="2336876"/>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40913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30"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31"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0323" y="2336877"/>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D216F9E-7EF5-F14F-8EDE-7462B83303CA}" type="datetimeFigureOut">
              <a:rPr kumimoji="1" lang="zh-CN" altLang="en-US" smtClean="0"/>
              <a:t>2024/7/7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3387100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550981" y="593619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D216F9E-7EF5-F14F-8EDE-7462B83303CA}" type="datetimeFigureOut">
              <a:rPr kumimoji="1" lang="zh-CN" altLang="en-US" smtClean="0"/>
              <a:t>2024/7/7</a:t>
            </a:fld>
            <a:endParaRPr kumimoji="1" lang="zh-CN" altLang="en-US"/>
          </a:p>
        </p:txBody>
      </p:sp>
      <p:sp>
        <p:nvSpPr>
          <p:cNvPr id="5" name="Footer Placeholder 4"/>
          <p:cNvSpPr>
            <a:spLocks noGrp="1"/>
          </p:cNvSpPr>
          <p:nvPr>
            <p:ph type="ftr" sz="quarter" idx="3"/>
          </p:nvPr>
        </p:nvSpPr>
        <p:spPr>
          <a:xfrm>
            <a:off x="680321" y="5936192"/>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10729459" y="753228"/>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A419A30-7709-2C43-A641-ABD414689370}" type="slidenum">
              <a:rPr kumimoji="1" lang="zh-CN" altLang="en-US" smtClean="0"/>
              <a:t>‹#›</a:t>
            </a:fld>
            <a:endParaRPr kumimoji="1" lang="zh-CN" altLang="en-US"/>
          </a:p>
        </p:txBody>
      </p:sp>
    </p:spTree>
    <p:extLst>
      <p:ext uri="{BB962C8B-B14F-4D97-AF65-F5344CB8AC3E}">
        <p14:creationId xmlns:p14="http://schemas.microsoft.com/office/powerpoint/2010/main" val="420543224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30820CF-B880-4189-942D-D702A7CBA730}" type="datetimeFigureOut">
              <a:rPr lang="zh-CN" altLang="en-US" smtClean="0"/>
              <a:t>2024/7/7</a:t>
            </a:fld>
            <a:endParaRPr lang="zh-CN" alt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zh-CN" alt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C913308-F349-4B6D-A68A-DD1791B4A57B}" type="slidenum">
              <a:rPr lang="zh-CN" altLang="en-US" smtClean="0"/>
              <a:t>‹#›</a:t>
            </a:fld>
            <a:endParaRPr lang="zh-CN" alt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13031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175" indent="-384175"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175"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8" name="Freeform: Shape 7"/>
          <p:cNvSpPr>
            <a:spLocks noGrp="1" noRot="1" noChangeAspect="1" noMove="1" noResize="1" noEditPoints="1" noAdjustHandles="1" noChangeArrowheads="1" noChangeShapeType="1" noTextEdit="1"/>
          </p:cNvSpPr>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defRPr/>
            </a:pPr>
            <a:endParaRPr lang="en-US" sz="1500" b="1" kern="0">
              <a:solidFill>
                <a:prstClr val="white"/>
              </a:solidFill>
              <a:latin typeface="Arial" panose="020B0704020202020204"/>
              <a:sym typeface="Helvetica Neue" panose="02000503000000020004"/>
            </a:endParaRPr>
          </a:p>
        </p:txBody>
      </p:sp>
      <p:sp>
        <p:nvSpPr>
          <p:cNvPr id="10" name="Freeform: Shape 9"/>
          <p:cNvSpPr>
            <a:spLocks noGrp="1" noRot="1" noChangeAspect="1" noMove="1" noResize="1" noEditPoints="1" noAdjustHandles="1" noChangeArrowheads="1" noChangeShapeType="1" noTextEdit="1"/>
          </p:cNvSpPr>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defRPr/>
            </a:pPr>
            <a:endParaRPr lang="en-US" sz="1500" b="1" kern="0">
              <a:solidFill>
                <a:prstClr val="white"/>
              </a:solidFill>
              <a:latin typeface="Arial" panose="020B0704020202020204"/>
              <a:sym typeface="Helvetica Neue" panose="02000503000000020004"/>
            </a:endParaRPr>
          </a:p>
        </p:txBody>
      </p:sp>
      <p:sp>
        <p:nvSpPr>
          <p:cNvPr id="2" name="标题 1"/>
          <p:cNvSpPr>
            <a:spLocks noGrp="1"/>
          </p:cNvSpPr>
          <p:nvPr>
            <p:ph type="title"/>
          </p:nvPr>
        </p:nvSpPr>
        <p:spPr>
          <a:xfrm>
            <a:off x="1828800" y="233729"/>
            <a:ext cx="8592312" cy="3815255"/>
          </a:xfrm>
        </p:spPr>
        <p:txBody>
          <a:bodyPr vert="horz" lIns="45720" tIns="22860" rIns="45720" bIns="22860" rtlCol="0" anchor="ctr">
            <a:normAutofit/>
          </a:bodyPr>
          <a:lstStyle/>
          <a:p>
            <a:pPr algn="ctr" defTabSz="457200">
              <a:lnSpc>
                <a:spcPct val="150000"/>
              </a:lnSpc>
            </a:pPr>
            <a:r>
              <a:rPr lang="zh-CN" altLang="en-US" sz="4400" b="1" u="sng" dirty="0">
                <a:solidFill>
                  <a:schemeClr val="bg1">
                    <a:lumMod val="95000"/>
                    <a:lumOff val="5000"/>
                  </a:schemeClr>
                </a:solidFill>
                <a:latin typeface="STZhongsong" panose="02010600040101010101" pitchFamily="2" charset="-122"/>
                <a:ea typeface="STZhongsong" panose="02010600040101010101" pitchFamily="2" charset="-122"/>
                <a:cs typeface="Helvetica Neue Condensed Black" panose="02000503000000020004" pitchFamily="2" charset="0"/>
              </a:rPr>
              <a:t>「門訓月」主題：</a:t>
            </a:r>
            <a:br>
              <a:rPr lang="en-US" altLang="zh-CN" sz="4900" b="1" u="sng" dirty="0">
                <a:solidFill>
                  <a:schemeClr val="bg1">
                    <a:lumMod val="95000"/>
                    <a:lumOff val="5000"/>
                  </a:schemeClr>
                </a:solidFill>
                <a:latin typeface="微软雅黑" panose="020B0503020204020204" pitchFamily="34" charset="-122"/>
                <a:ea typeface="微软雅黑" panose="020B0503020204020204" pitchFamily="34" charset="-122"/>
                <a:cs typeface="Helvetica Neue Condensed Black" panose="02000503000000020004" pitchFamily="2" charset="0"/>
              </a:rPr>
            </a:br>
            <a:r>
              <a:rPr lang="zh-CN" altLang="en-US" sz="4900" b="1" dirty="0">
                <a:solidFill>
                  <a:srgbClr val="7030A0"/>
                </a:solidFill>
                <a:latin typeface="微软雅黑" panose="020B0503020204020204" pitchFamily="34" charset="-122"/>
                <a:ea typeface="微软雅黑" panose="020B0503020204020204" pitchFamily="34" charset="-122"/>
                <a:cs typeface="Helvetica Neue Condensed Black" panose="02000503000000020004" pitchFamily="2" charset="0"/>
              </a:rPr>
              <a:t>作主門徒</a:t>
            </a:r>
            <a:r>
              <a:rPr lang="en-US" altLang="zh-CN" sz="4900" b="1" dirty="0">
                <a:solidFill>
                  <a:srgbClr val="7030A0"/>
                </a:solidFill>
                <a:latin typeface="微软雅黑" panose="020B0503020204020204" pitchFamily="34" charset="-122"/>
                <a:ea typeface="微软雅黑" panose="020B0503020204020204" pitchFamily="34" charset="-122"/>
                <a:cs typeface="Helvetica Neue Condensed Black" panose="02000503000000020004" pitchFamily="2" charset="0"/>
              </a:rPr>
              <a:t>—</a:t>
            </a:r>
            <a:r>
              <a:rPr lang="zh-CN" altLang="en-US" sz="4900" b="1" dirty="0">
                <a:solidFill>
                  <a:srgbClr val="7030A0"/>
                </a:solidFill>
                <a:latin typeface="微软雅黑" panose="020B0503020204020204" pitchFamily="34" charset="-122"/>
                <a:ea typeface="微软雅黑" panose="020B0503020204020204" pitchFamily="34" charset="-122"/>
                <a:cs typeface="Helvetica Neue Condensed Black" panose="02000503000000020004" pitchFamily="2" charset="0"/>
              </a:rPr>
              <a:t>走窄路</a:t>
            </a:r>
            <a:br>
              <a:rPr lang="zh-CN" altLang="en-US" sz="4900" b="1" dirty="0">
                <a:solidFill>
                  <a:srgbClr val="7030A0"/>
                </a:solidFill>
                <a:latin typeface="微软雅黑" panose="020B0503020204020204" pitchFamily="34" charset="-122"/>
                <a:ea typeface="微软雅黑" panose="020B0503020204020204" pitchFamily="34" charset="-122"/>
                <a:cs typeface="Helvetica Neue Condensed Black" panose="02000503000000020004" pitchFamily="2" charset="0"/>
              </a:rPr>
            </a:br>
            <a:r>
              <a:rPr lang="zh-CN" altLang="en-US" sz="4400" b="1" dirty="0">
                <a:solidFill>
                  <a:schemeClr val="bg1"/>
                </a:solidFill>
                <a:latin typeface="STZhongsong" panose="02010600040101010101" pitchFamily="2" charset="-122"/>
                <a:ea typeface="STZhongsong" panose="02010600040101010101" pitchFamily="2" charset="-122"/>
                <a:cs typeface="Helvetica Neue Condensed Black" panose="02000503000000020004" pitchFamily="2" charset="0"/>
              </a:rPr>
              <a:t>經文：馬太福音 </a:t>
            </a:r>
            <a:r>
              <a:rPr lang="en-US" altLang="zh-CN" sz="4400" b="1" dirty="0">
                <a:solidFill>
                  <a:schemeClr val="bg1"/>
                </a:solidFill>
                <a:latin typeface="STZhongsong" panose="02010600040101010101" pitchFamily="2" charset="-122"/>
                <a:ea typeface="STZhongsong" panose="02010600040101010101" pitchFamily="2" charset="-122"/>
                <a:cs typeface="Helvetica Neue Condensed Black" panose="02000503000000020004" pitchFamily="2" charset="0"/>
              </a:rPr>
              <a:t>16:21-25</a:t>
            </a:r>
            <a:r>
              <a:rPr lang="zh-CN" altLang="en-US" sz="4400" b="1" dirty="0">
                <a:solidFill>
                  <a:schemeClr val="bg1"/>
                </a:solidFill>
                <a:latin typeface="STZhongsong" panose="02010600040101010101" pitchFamily="2" charset="-122"/>
                <a:ea typeface="STZhongsong" panose="02010600040101010101" pitchFamily="2" charset="-122"/>
                <a:cs typeface="Helvetica Neue Condensed Black" panose="02000503000000020004" pitchFamily="2" charset="0"/>
              </a:rPr>
              <a:t>節</a:t>
            </a:r>
            <a:endParaRPr lang="en-US" altLang="zh-CN" sz="5400" dirty="0">
              <a:solidFill>
                <a:schemeClr val="bg1"/>
              </a:solidFill>
              <a:latin typeface="STZhongsong" panose="02010600040101010101" pitchFamily="2" charset="-122"/>
              <a:ea typeface="STZhongsong" panose="02010600040101010101" pitchFamily="2" charset="-122"/>
              <a:cs typeface="Times New Roman" panose="02020603050405020304" pitchFamily="18" charset="0"/>
            </a:endParaRPr>
          </a:p>
        </p:txBody>
      </p:sp>
      <p:sp>
        <p:nvSpPr>
          <p:cNvPr id="4" name="文本框 3"/>
          <p:cNvSpPr txBox="1"/>
          <p:nvPr/>
        </p:nvSpPr>
        <p:spPr>
          <a:xfrm>
            <a:off x="2695904" y="4282713"/>
            <a:ext cx="6826469" cy="2358338"/>
          </a:xfrm>
          <a:prstGeom prst="rect">
            <a:avLst/>
          </a:prstGeom>
          <a:noFill/>
        </p:spPr>
        <p:txBody>
          <a:bodyPr wrap="square" rtlCol="0">
            <a:spAutoFit/>
          </a:bodyPr>
          <a:lstStyle/>
          <a:p>
            <a:pPr algn="ctr" defTabSz="412750" hangingPunct="0">
              <a:lnSpc>
                <a:spcPct val="150000"/>
              </a:lnSpc>
              <a:defRPr/>
            </a:pPr>
            <a:r>
              <a:rPr kumimoji="1" lang="zh-CN" altLang="en-US" sz="3000" b="1" kern="0" dirty="0">
                <a:solidFill>
                  <a:srgbClr val="9D360E">
                    <a:lumMod val="75000"/>
                  </a:srgbClr>
                </a:solidFill>
                <a:latin typeface="Helvetica Neue" panose="02000503000000020004"/>
                <a:ea typeface="黑体" panose="02010609060101010101" pitchFamily="49" charset="-122"/>
                <a:cs typeface="Helvetica Neue" panose="02000503000000020004"/>
                <a:sym typeface="Helvetica Neue" panose="02000503000000020004"/>
              </a:rPr>
              <a:t>牧場第一華人浸信會 </a:t>
            </a:r>
            <a:r>
              <a:rPr kumimoji="1" lang="en-US" altLang="zh-CN" sz="3000" b="1" kern="0" dirty="0">
                <a:solidFill>
                  <a:srgbClr val="9D360E">
                    <a:lumMod val="75000"/>
                  </a:srgbClr>
                </a:solidFill>
                <a:latin typeface="Times New Roman" panose="02020603050405020304" pitchFamily="18" charset="0"/>
                <a:ea typeface="Helvetica Neue" panose="02000503000000020004"/>
                <a:cs typeface="Times New Roman" panose="02020603050405020304" pitchFamily="18" charset="0"/>
                <a:sym typeface="Helvetica Neue" panose="02000503000000020004"/>
              </a:rPr>
              <a:t>FCBC,RC</a:t>
            </a:r>
          </a:p>
          <a:p>
            <a:pPr algn="ctr" defTabSz="412750" hangingPunct="0">
              <a:lnSpc>
                <a:spcPct val="150000"/>
              </a:lnSpc>
              <a:defRPr/>
            </a:pPr>
            <a:r>
              <a:rPr kumimoji="1" lang="en-US" altLang="zh-CN" sz="3600" b="1" kern="0" dirty="0">
                <a:solidFill>
                  <a:srgbClr val="9D360E">
                    <a:lumMod val="75000"/>
                  </a:srgbClr>
                </a:solidFill>
                <a:latin typeface="Helvetica Neue" panose="02000503000000020004"/>
                <a:ea typeface="Helvetica Neue" panose="02000503000000020004"/>
                <a:cs typeface="Helvetica Neue" panose="02000503000000020004"/>
                <a:sym typeface="Helvetica Neue" panose="02000503000000020004"/>
              </a:rPr>
              <a:t> </a:t>
            </a:r>
            <a:r>
              <a:rPr kumimoji="1" lang="zh-CN" altLang="en-US" sz="4000" b="1" kern="0" dirty="0">
                <a:solidFill>
                  <a:srgbClr val="9D360E">
                    <a:lumMod val="75000"/>
                  </a:srgbClr>
                </a:solidFill>
                <a:latin typeface="微软雅黑" panose="020B0503020204020204" pitchFamily="34" charset="-122"/>
                <a:ea typeface="微软雅黑" panose="020B0503020204020204" pitchFamily="34" charset="-122"/>
                <a:cs typeface="Times New Roman" panose="02020603050405020304" pitchFamily="18" charset="0"/>
                <a:sym typeface="Helvetica Neue" panose="02000503000000020004"/>
              </a:rPr>
              <a:t>講員：程勝全 傳道</a:t>
            </a:r>
            <a:endParaRPr kumimoji="1" lang="en-US" altLang="zh-CN" sz="3600" b="1" kern="0" dirty="0">
              <a:solidFill>
                <a:srgbClr val="9D360E">
                  <a:lumMod val="75000"/>
                </a:srgbClr>
              </a:solidFill>
              <a:latin typeface="微软雅黑" panose="020B0503020204020204" pitchFamily="34" charset="-122"/>
              <a:ea typeface="微软雅黑" panose="020B0503020204020204" pitchFamily="34" charset="-122"/>
              <a:cs typeface="Times New Roman" panose="02020603050405020304" pitchFamily="18" charset="0"/>
              <a:sym typeface="Helvetica Neue" panose="02000503000000020004"/>
            </a:endParaRPr>
          </a:p>
          <a:p>
            <a:pPr algn="ctr" defTabSz="412750" hangingPunct="0">
              <a:lnSpc>
                <a:spcPct val="150000"/>
              </a:lnSpc>
              <a:defRPr/>
            </a:pPr>
            <a:r>
              <a:rPr kumimoji="1" lang="en-US" altLang="zh-CN" sz="3200" b="1" kern="0" dirty="0">
                <a:solidFill>
                  <a:srgbClr val="9D360E">
                    <a:lumMod val="75000"/>
                  </a:srgbClr>
                </a:solidFill>
                <a:latin typeface="Times New Roman" panose="02020603050405020304" pitchFamily="18" charset="0"/>
                <a:ea typeface="Helvetica Neue" panose="02000503000000020004"/>
                <a:cs typeface="Times New Roman" panose="02020603050405020304" pitchFamily="18" charset="0"/>
                <a:sym typeface="Helvetica Neue" panose="02000503000000020004"/>
              </a:rPr>
              <a:t>7/7/2024</a:t>
            </a:r>
            <a:endParaRPr kumimoji="1" lang="zh-CN" altLang="en-US" sz="2000" b="1" kern="0" dirty="0">
              <a:solidFill>
                <a:srgbClr val="9D360E">
                  <a:lumMod val="75000"/>
                </a:srgbClr>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230" name="Group 7229"/>
          <p:cNvGrpSpPr>
            <a:grpSpLocks noGrp="1" noUngrp="1" noRot="1" noChangeAspect="1" noMove="1" noResize="1"/>
          </p:cNvGrpSpPr>
          <p:nvPr/>
        </p:nvGrpSpPr>
        <p:grpSpPr>
          <a:xfrm>
            <a:off x="752859" y="744470"/>
            <a:ext cx="10674117" cy="5349671"/>
            <a:chOff x="752858" y="744469"/>
            <a:chExt cx="10674117" cy="5349671"/>
          </a:xfrm>
        </p:grpSpPr>
        <p:sp>
          <p:nvSpPr>
            <p:cNvPr id="723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ln>
          </p:spPr>
          <p:txBody>
            <a:bodyPr/>
            <a:lstStyle/>
            <a:p>
              <a:pPr defTabSz="457200"/>
              <a:endParaRPr lang="zh-CN" altLang="en-US">
                <a:solidFill>
                  <a:prstClr val="black"/>
                </a:solidFill>
                <a:latin typeface="Arial" panose="020B0704020202020204"/>
                <a:ea typeface="黑体" panose="02010609060101010101" pitchFamily="49" charset="-122"/>
                <a:cs typeface="Helvetica Neue Roman" panose="02000503000000020004"/>
                <a:sym typeface="Helvetica Neue" panose="02000503000000020004"/>
              </a:endParaRPr>
            </a:p>
          </p:txBody>
        </p:sp>
        <p:sp>
          <p:nvSpPr>
            <p:cNvPr id="7232"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ln>
          </p:spPr>
          <p:txBody>
            <a:bodyPr/>
            <a:lstStyle/>
            <a:p>
              <a:pPr defTabSz="457200"/>
              <a:endParaRPr lang="zh-CN" altLang="en-US">
                <a:solidFill>
                  <a:prstClr val="black"/>
                </a:solidFill>
                <a:latin typeface="Arial" panose="020B0704020202020204"/>
                <a:ea typeface="黑体" panose="02010609060101010101" pitchFamily="49" charset="-122"/>
                <a:cs typeface="Helvetica Neue Roman" panose="02000503000000020004"/>
                <a:sym typeface="Helvetica Neue" panose="02000503000000020004"/>
              </a:endParaRPr>
            </a:p>
          </p:txBody>
        </p:sp>
      </p:grpSp>
      <p:sp>
        <p:nvSpPr>
          <p:cNvPr id="7234" name="Rectangle 723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704020202020204"/>
              <a:sym typeface="Helvetica Neue" panose="02000503000000020004"/>
            </a:endParaRPr>
          </a:p>
        </p:txBody>
      </p:sp>
      <p:pic>
        <p:nvPicPr>
          <p:cNvPr id="4" name="Picture 6" descr="以色列之行: 加利利黑门山"/>
          <p:cNvPicPr>
            <a:picLocks noChangeAspect="1" noChangeArrowheads="1"/>
          </p:cNvPicPr>
          <p:nvPr/>
        </p:nvPicPr>
        <p:blipFill rotWithShape="1">
          <a:blip r:embed="rId3">
            <a:extLst>
              <a:ext uri="{28A0092B-C50C-407E-A947-70E740481C1C}">
                <a14:useLocalDpi xmlns:a14="http://schemas.microsoft.com/office/drawing/2010/main" val="0"/>
              </a:ext>
            </a:extLst>
          </a:blip>
          <a:srcRect t="12878" b="58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36" name="Rectangle 7235"/>
          <p:cNvSpPr>
            <a:spLocks noGrp="1" noRot="1" noChangeAspect="1" noMove="1" noResize="1" noEditPoints="1" noAdjustHandles="1" noChangeArrowheads="1" noChangeShapeType="1" noTextEdit="1"/>
          </p:cNvSpPr>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704020202020204"/>
              <a:sym typeface="Helvetica Neue" panose="02000503000000020004"/>
            </a:endParaRPr>
          </a:p>
        </p:txBody>
      </p:sp>
      <p:sp>
        <p:nvSpPr>
          <p:cNvPr id="2" name="标题 1"/>
          <p:cNvSpPr>
            <a:spLocks noGrp="1"/>
          </p:cNvSpPr>
          <p:nvPr>
            <p:ph type="title"/>
          </p:nvPr>
        </p:nvSpPr>
        <p:spPr>
          <a:xfrm>
            <a:off x="6298011" y="4333010"/>
            <a:ext cx="5268177" cy="1472255"/>
          </a:xfrm>
        </p:spPr>
        <p:txBody>
          <a:bodyPr vert="horz" lIns="91440" tIns="45720" rIns="91440" bIns="45720" rtlCol="0" anchor="b">
            <a:normAutofit/>
          </a:bodyPr>
          <a:lstStyle/>
          <a:p>
            <a:pPr algn="ctr"/>
            <a:r>
              <a:rPr kumimoji="1" lang="zh-CN" altLang="en-US" sz="3600" cap="all" dirty="0">
                <a:solidFill>
                  <a:srgbClr val="FFFFFF"/>
                </a:solidFill>
              </a:rPr>
              <a:t>耶穌詢問門徒的地方：</a:t>
            </a:r>
            <a:br>
              <a:rPr kumimoji="1" lang="en-US" altLang="zh-CN" sz="3600" cap="all" dirty="0">
                <a:solidFill>
                  <a:srgbClr val="FFFFFF"/>
                </a:solidFill>
              </a:rPr>
            </a:br>
            <a:r>
              <a:rPr kumimoji="1" lang="zh-CN" altLang="en-US" sz="3600" cap="all" dirty="0">
                <a:solidFill>
                  <a:srgbClr val="FFFFFF"/>
                </a:solidFill>
              </a:rPr>
              <a:t>該撒利亞</a:t>
            </a:r>
          </a:p>
        </p:txBody>
      </p:sp>
      <p:sp>
        <p:nvSpPr>
          <p:cNvPr id="7238" name="Freeform: Shape 7237"/>
          <p:cNvSpPr>
            <a:spLocks noGrp="1" noRot="1" noChangeAspect="1" noMove="1" noResize="1" noEditPoints="1" noAdjustHandles="1" noChangeArrowheads="1" noChangeShapeType="1" noTextEdit="1"/>
          </p:cNvSpPr>
          <p:nvPr/>
        </p:nvSpPr>
        <p:spPr bwMode="auto">
          <a:xfrm flipH="1" flipV="1">
            <a:off x="5670146" y="3710251"/>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ln>
        </p:spPr>
        <p:txBody>
          <a:bodyPr/>
          <a:lstStyle/>
          <a:p>
            <a:pPr defTabSz="457200"/>
            <a:endParaRPr lang="zh-CN" altLang="en-US">
              <a:solidFill>
                <a:prstClr val="black"/>
              </a:solidFill>
              <a:latin typeface="Arial" panose="020B0704020202020204"/>
              <a:ea typeface="黑体" panose="02010609060101010101" pitchFamily="49" charset="-122"/>
              <a:cs typeface="Helvetica Neue Roman" panose="02000503000000020004"/>
              <a:sym typeface="Helvetica Neue" panose="020005030000000200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dirty="0">
              <a:solidFill>
                <a:prstClr val="white"/>
              </a:solidFill>
              <a:latin typeface="Arial"/>
              <a:sym typeface="Helvetica Neue" panose="020005030000000200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endParaRPr lang="en-US" sz="1500" b="1" kern="0" dirty="0">
              <a:solidFill>
                <a:prstClr val="white"/>
              </a:solidFill>
              <a:latin typeface="Arial"/>
              <a:sym typeface="Helvetica Neue" panose="020005030000000200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2" name="标题 1"/>
          <p:cNvSpPr>
            <a:spLocks noGrp="1"/>
          </p:cNvSpPr>
          <p:nvPr>
            <p:ph type="title"/>
          </p:nvPr>
        </p:nvSpPr>
        <p:spPr>
          <a:xfrm>
            <a:off x="466722" y="586855"/>
            <a:ext cx="3201366" cy="3387497"/>
          </a:xfrm>
        </p:spPr>
        <p:txBody>
          <a:bodyPr anchor="b">
            <a:normAutofit/>
          </a:bodyPr>
          <a:lstStyle/>
          <a:p>
            <a:pPr algn="r"/>
            <a:r>
              <a:rPr kumimoji="1" lang="zh-CN" altLang="en-US" sz="4000" b="1">
                <a:solidFill>
                  <a:srgbClr val="FFFFFF"/>
                </a:solidFill>
              </a:rPr>
              <a:t>真認識耶穌</a:t>
            </a:r>
          </a:p>
        </p:txBody>
      </p:sp>
      <p:sp>
        <p:nvSpPr>
          <p:cNvPr id="3" name="内容占位符 2"/>
          <p:cNvSpPr>
            <a:spLocks noGrp="1"/>
          </p:cNvSpPr>
          <p:nvPr>
            <p:ph idx="1"/>
          </p:nvPr>
        </p:nvSpPr>
        <p:spPr>
          <a:xfrm>
            <a:off x="4037826" y="0"/>
            <a:ext cx="8306574" cy="6868138"/>
          </a:xfrm>
        </p:spPr>
        <p:txBody>
          <a:bodyPr anchor="ctr">
            <a:noAutofit/>
          </a:bodyPr>
          <a:lstStyle/>
          <a:p>
            <a:pPr marL="0" indent="0">
              <a:lnSpc>
                <a:spcPct val="150000"/>
              </a:lnSpc>
              <a:spcBef>
                <a:spcPts val="0"/>
              </a:spcBef>
              <a:spcAft>
                <a:spcPts val="300"/>
              </a:spcAft>
              <a:buNone/>
            </a:pPr>
            <a:r>
              <a:rPr kumimoji="1" lang="zh-CN" altLang="en-US" sz="3000" b="1" dirty="0">
                <a:latin typeface="KaiTi" panose="02010609060101010101" pitchFamily="49" charset="-122"/>
                <a:ea typeface="KaiTi" panose="02010609060101010101" pitchFamily="49" charset="-122"/>
              </a:rPr>
              <a:t>耶穌到了該撒利亞</a:t>
            </a:r>
            <a:r>
              <a:rPr kumimoji="1" lang="en-US" altLang="zh-CN" sz="3000" b="1" dirty="0">
                <a:latin typeface="KaiTi" panose="02010609060101010101" pitchFamily="49" charset="-122"/>
                <a:ea typeface="KaiTi" panose="02010609060101010101" pitchFamily="49" charset="-122"/>
              </a:rPr>
              <a:t>·</a:t>
            </a:r>
            <a:r>
              <a:rPr kumimoji="1" lang="zh-CN" altLang="en-US" sz="3000" b="1" dirty="0">
                <a:latin typeface="KaiTi" panose="02010609060101010101" pitchFamily="49" charset="-122"/>
                <a:ea typeface="KaiTi" panose="02010609060101010101" pitchFamily="49" charset="-122"/>
              </a:rPr>
              <a:t>腓立比的境內，就問門徒說：</a:t>
            </a:r>
            <a:r>
              <a:rPr kumimoji="1" lang="en-US" altLang="zh-CN" sz="3000" b="1" dirty="0">
                <a:latin typeface="KaiTi" panose="02010609060101010101" pitchFamily="49" charset="-122"/>
                <a:ea typeface="KaiTi" panose="02010609060101010101" pitchFamily="49" charset="-122"/>
              </a:rPr>
              <a:t>……</a:t>
            </a:r>
            <a:r>
              <a:rPr kumimoji="1" lang="zh-CN" altLang="en-US" sz="3000" b="1" dirty="0">
                <a:latin typeface="KaiTi" panose="02010609060101010101" pitchFamily="49" charset="-122"/>
                <a:ea typeface="KaiTi" panose="02010609060101010101" pitchFamily="49" charset="-122"/>
              </a:rPr>
              <a:t>「你們說我是誰？」西門</a:t>
            </a:r>
            <a:r>
              <a:rPr kumimoji="1" lang="en-US" altLang="zh-CN" sz="3000" b="1" dirty="0">
                <a:latin typeface="KaiTi" panose="02010609060101010101" pitchFamily="49" charset="-122"/>
                <a:ea typeface="KaiTi" panose="02010609060101010101" pitchFamily="49" charset="-122"/>
              </a:rPr>
              <a:t>·</a:t>
            </a:r>
            <a:r>
              <a:rPr kumimoji="1" lang="zh-CN" altLang="en-US" sz="3000" b="1" dirty="0">
                <a:latin typeface="KaiTi" panose="02010609060101010101" pitchFamily="49" charset="-122"/>
                <a:ea typeface="KaiTi" panose="02010609060101010101" pitchFamily="49" charset="-122"/>
              </a:rPr>
              <a:t>彼得回答說：</a:t>
            </a:r>
            <a:r>
              <a:rPr kumimoji="1" lang="zh-CN" altLang="en-US" sz="3000" b="1" dirty="0">
                <a:highlight>
                  <a:srgbClr val="FFFF00"/>
                </a:highlight>
                <a:latin typeface="KaiTi" panose="02010609060101010101" pitchFamily="49" charset="-122"/>
                <a:ea typeface="KaiTi" panose="02010609060101010101" pitchFamily="49" charset="-122"/>
              </a:rPr>
              <a:t>「你是基督，是永生神的兒子。」</a:t>
            </a:r>
            <a:r>
              <a:rPr kumimoji="1" lang="en-US" altLang="zh-CN" sz="3000" b="1" dirty="0">
                <a:latin typeface="KaiTi" panose="02010609060101010101" pitchFamily="49" charset="-122"/>
                <a:ea typeface="KaiTi" panose="02010609060101010101" pitchFamily="49" charset="-122"/>
              </a:rPr>
              <a:t>(</a:t>
            </a:r>
            <a:r>
              <a:rPr kumimoji="1" lang="zh-CN" altLang="en-US" sz="3000" b="1" dirty="0">
                <a:latin typeface="KaiTi" panose="02010609060101010101" pitchFamily="49" charset="-122"/>
                <a:ea typeface="KaiTi" panose="02010609060101010101" pitchFamily="49" charset="-122"/>
              </a:rPr>
              <a:t>馬太福音 </a:t>
            </a:r>
            <a:r>
              <a:rPr kumimoji="1" lang="en-US" altLang="zh-CN" sz="3000" b="1" dirty="0">
                <a:latin typeface="KaiTi" panose="02010609060101010101" pitchFamily="49" charset="-122"/>
                <a:ea typeface="KaiTi" panose="02010609060101010101" pitchFamily="49" charset="-122"/>
              </a:rPr>
              <a:t>16:13-16 )</a:t>
            </a:r>
          </a:p>
          <a:p>
            <a:pPr marL="0" indent="0">
              <a:lnSpc>
                <a:spcPct val="150000"/>
              </a:lnSpc>
              <a:spcBef>
                <a:spcPts val="0"/>
              </a:spcBef>
              <a:spcAft>
                <a:spcPts val="300"/>
              </a:spcAft>
              <a:buNone/>
            </a:pPr>
            <a:r>
              <a:rPr lang="zh-CN" altLang="en-US" sz="3000" b="1" dirty="0">
                <a:highlight>
                  <a:srgbClr val="FFFF00"/>
                </a:highlight>
                <a:latin typeface="微软雅黑" panose="020B0503020204020204" pitchFamily="34" charset="-122"/>
                <a:ea typeface="微软雅黑" panose="020B0503020204020204" pitchFamily="34" charset="-122"/>
              </a:rPr>
              <a:t>基督</a:t>
            </a:r>
            <a:r>
              <a:rPr lang="zh-CN" altLang="en-US" sz="3000" b="1" dirty="0">
                <a:highlight>
                  <a:srgbClr val="FFFFFF"/>
                </a:highlight>
                <a:latin typeface="微软雅黑" panose="020B0503020204020204" pitchFamily="34" charset="-122"/>
                <a:ea typeface="微软雅黑" panose="020B0503020204020204" pitchFamily="34" charset="-122"/>
              </a:rPr>
              <a:t>：</a:t>
            </a:r>
            <a:r>
              <a:rPr lang="zh-CN" altLang="en-US" sz="3000" dirty="0">
                <a:highlight>
                  <a:srgbClr val="FFFFFF"/>
                </a:highlight>
                <a:latin typeface="微软雅黑" panose="020B0503020204020204" pitchFamily="34" charset="-122"/>
                <a:ea typeface="微软雅黑" panose="020B0503020204020204" pitchFamily="34" charset="-122"/>
              </a:rPr>
              <a:t>與「彌賽亞」同義，「受膏者」的意思；強調耶穌獨一無二的名號（</a:t>
            </a:r>
            <a:r>
              <a:rPr lang="zh-CN" altLang="en-US" sz="3000" dirty="0">
                <a:highlight>
                  <a:srgbClr val="FFFF00"/>
                </a:highlight>
                <a:latin typeface="微软雅黑" panose="020B0503020204020204" pitchFamily="34" charset="-122"/>
                <a:ea typeface="微软雅黑" panose="020B0503020204020204" pitchFamily="34" charset="-122"/>
              </a:rPr>
              <a:t>人性角度</a:t>
            </a:r>
            <a:r>
              <a:rPr lang="zh-CN" altLang="en-US" sz="3000" dirty="0">
                <a:highlight>
                  <a:srgbClr val="FFFFFF"/>
                </a:highlight>
                <a:latin typeface="微软雅黑" panose="020B0503020204020204" pitchFamily="34" charset="-122"/>
                <a:ea typeface="微软雅黑" panose="020B0503020204020204" pitchFamily="34" charset="-122"/>
              </a:rPr>
              <a:t>）。神所立的君王、先知、祭司。</a:t>
            </a:r>
            <a:endParaRPr lang="en-US" altLang="zh-CN" sz="3000" dirty="0">
              <a:highlight>
                <a:srgbClr val="FFFFFF"/>
              </a:highlight>
              <a:latin typeface="微软雅黑" panose="020B0503020204020204" pitchFamily="34" charset="-122"/>
              <a:ea typeface="微软雅黑" panose="020B0503020204020204" pitchFamily="34" charset="-122"/>
            </a:endParaRPr>
          </a:p>
          <a:p>
            <a:pPr marL="0" indent="0">
              <a:lnSpc>
                <a:spcPct val="150000"/>
              </a:lnSpc>
              <a:spcBef>
                <a:spcPts val="0"/>
              </a:spcBef>
              <a:spcAft>
                <a:spcPts val="300"/>
              </a:spcAft>
              <a:buNone/>
            </a:pPr>
            <a:r>
              <a:rPr lang="zh-CN" altLang="en-US" sz="3000" b="1" dirty="0">
                <a:highlight>
                  <a:srgbClr val="FFFF00"/>
                </a:highlight>
                <a:latin typeface="微软雅黑" panose="020B0503020204020204" pitchFamily="34" charset="-122"/>
                <a:ea typeface="微软雅黑" panose="020B0503020204020204" pitchFamily="34" charset="-122"/>
              </a:rPr>
              <a:t>永生神的兒子</a:t>
            </a:r>
            <a:r>
              <a:rPr lang="zh-CN" altLang="en-US" sz="3000" b="1" dirty="0">
                <a:highlight>
                  <a:srgbClr val="FFFFFF"/>
                </a:highlight>
                <a:latin typeface="微软雅黑" panose="020B0503020204020204" pitchFamily="34" charset="-122"/>
                <a:ea typeface="微软雅黑" panose="020B0503020204020204" pitchFamily="34" charset="-122"/>
              </a:rPr>
              <a:t>：</a:t>
            </a:r>
            <a:r>
              <a:rPr lang="zh-CN" altLang="en-US" sz="3000" dirty="0">
                <a:highlight>
                  <a:srgbClr val="FFFFFF"/>
                </a:highlight>
                <a:latin typeface="微软雅黑" panose="020B0503020204020204" pitchFamily="34" charset="-122"/>
                <a:ea typeface="微软雅黑" panose="020B0503020204020204" pitchFamily="34" charset="-122"/>
              </a:rPr>
              <a:t>強調耶穌與神同質的身份（</a:t>
            </a:r>
            <a:r>
              <a:rPr lang="zh-CN" altLang="en-US" sz="3000" dirty="0">
                <a:highlight>
                  <a:srgbClr val="FFFF00"/>
                </a:highlight>
                <a:latin typeface="微软雅黑" panose="020B0503020204020204" pitchFamily="34" charset="-122"/>
                <a:ea typeface="微软雅黑" panose="020B0503020204020204" pitchFamily="34" charset="-122"/>
              </a:rPr>
              <a:t>神性角度</a:t>
            </a:r>
            <a:r>
              <a:rPr lang="zh-CN" altLang="en-US" sz="3000" dirty="0">
                <a:highlight>
                  <a:srgbClr val="FFFFFF"/>
                </a:highlight>
                <a:latin typeface="微软雅黑" panose="020B0503020204020204" pitchFamily="34" charset="-122"/>
                <a:ea typeface="微软雅黑" panose="020B0503020204020204" pitchFamily="34" charset="-122"/>
              </a:rPr>
              <a:t>）。三位一體的第二位格（聖子）。</a:t>
            </a:r>
            <a:endParaRPr lang="en-US" altLang="zh-CN" sz="3000" dirty="0">
              <a:highlight>
                <a:srgbClr val="FFFFFF"/>
              </a:highligh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2" name="标题 1"/>
          <p:cNvSpPr>
            <a:spLocks noGrp="1"/>
          </p:cNvSpPr>
          <p:nvPr>
            <p:ph type="title"/>
          </p:nvPr>
        </p:nvSpPr>
        <p:spPr>
          <a:xfrm>
            <a:off x="4461642" y="329184"/>
            <a:ext cx="7087231" cy="1783080"/>
          </a:xfrm>
        </p:spPr>
        <p:txBody>
          <a:bodyPr anchor="b">
            <a:normAutofit/>
          </a:bodyPr>
          <a:lstStyle/>
          <a:p>
            <a:r>
              <a:rPr kumimoji="1" lang="zh-CN" altLang="en-US" sz="5400" b="1" dirty="0"/>
              <a:t>主耶穌面對苦難的決心</a:t>
            </a:r>
          </a:p>
        </p:txBody>
      </p:sp>
      <p:pic>
        <p:nvPicPr>
          <p:cNvPr id="5" name="Picture 4" descr="Plant growing in a concrete crack">
            <a:extLst>
              <a:ext uri="{FF2B5EF4-FFF2-40B4-BE49-F238E27FC236}">
                <a16:creationId xmlns:a16="http://schemas.microsoft.com/office/drawing/2014/main" id="{B7220A46-1E1B-7458-0237-ADEB2EC1AD28}"/>
              </a:ext>
            </a:extLst>
          </p:cNvPr>
          <p:cNvPicPr>
            <a:picLocks noChangeAspect="1"/>
          </p:cNvPicPr>
          <p:nvPr/>
        </p:nvPicPr>
        <p:blipFill rotWithShape="1">
          <a:blip r:embed="rId3"/>
          <a:srcRect l="18017" r="36652"/>
          <a:stretch/>
        </p:blipFill>
        <p:spPr>
          <a:xfrm>
            <a:off x="1" y="5"/>
            <a:ext cx="4657344" cy="685799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3" name="内容占位符 2"/>
          <p:cNvSpPr>
            <a:spLocks noGrp="1"/>
          </p:cNvSpPr>
          <p:nvPr>
            <p:ph idx="1"/>
          </p:nvPr>
        </p:nvSpPr>
        <p:spPr>
          <a:xfrm>
            <a:off x="4657345" y="2706624"/>
            <a:ext cx="7531607" cy="3483864"/>
          </a:xfrm>
        </p:spPr>
        <p:txBody>
          <a:bodyPr>
            <a:noAutofit/>
          </a:bodyPr>
          <a:lstStyle/>
          <a:p>
            <a:pPr>
              <a:lnSpc>
                <a:spcPct val="150000"/>
              </a:lnSpc>
            </a:pPr>
            <a:r>
              <a:rPr kumimoji="1" lang="zh-CN" altLang="en-US" sz="3000" b="1" dirty="0">
                <a:latin typeface="微软雅黑" panose="020B0503020204020204" pitchFamily="34" charset="-122"/>
                <a:ea typeface="微软雅黑" panose="020B0503020204020204" pitchFamily="34" charset="-122"/>
              </a:rPr>
              <a:t>「必須」</a:t>
            </a:r>
            <a:r>
              <a:rPr kumimoji="1" lang="zh-CN" altLang="en-US" sz="3000" dirty="0">
                <a:latin typeface="Greek" pitchFamily="2" charset="2"/>
                <a:ea typeface="微软雅黑" panose="020B0503020204020204" pitchFamily="34" charset="-122"/>
              </a:rPr>
              <a:t>：</a:t>
            </a:r>
            <a:r>
              <a:rPr kumimoji="1" lang="el-GR" altLang="zh-CN" sz="3000" dirty="0">
                <a:ea typeface="AppleMyungjo" pitchFamily="2" charset="-127"/>
                <a:cs typeface="Times New Roman" panose="02020603050405020304" pitchFamily="18" charset="0"/>
              </a:rPr>
              <a:t> </a:t>
            </a:r>
            <a:r>
              <a:rPr kumimoji="1" lang="zh-CN" altLang="en-US" sz="3000" dirty="0">
                <a:latin typeface="微软雅黑" panose="020B0503020204020204" pitchFamily="34" charset="-122"/>
                <a:ea typeface="微软雅黑" panose="020B0503020204020204" pitchFamily="34" charset="-122"/>
              </a:rPr>
              <a:t>「因著某種情況而產生的決心」，偏向於道德的責任感，特指因神所交付的責任而有的約束力。</a:t>
            </a:r>
            <a:endParaRPr lang="en-US" altLang="zh-CN" sz="3000" b="1" dirty="0">
              <a:latin typeface="微软雅黑" panose="020B0503020204020204" pitchFamily="34" charset="-122"/>
              <a:ea typeface="微软雅黑" panose="020B0503020204020204" pitchFamily="34" charset="-122"/>
            </a:endParaRPr>
          </a:p>
          <a:p>
            <a:pPr>
              <a:lnSpc>
                <a:spcPct val="150000"/>
              </a:lnSpc>
            </a:pPr>
            <a:r>
              <a:rPr lang="zh-CN" altLang="en-US" sz="3000" b="1" dirty="0">
                <a:latin typeface="微软雅黑" panose="020B0503020204020204" pitchFamily="34" charset="-122"/>
                <a:ea typeface="微软雅黑" panose="020B0503020204020204" pitchFamily="34" charset="-122"/>
              </a:rPr>
              <a:t>四個動詞：「上、受苦、被殺、復活」</a:t>
            </a:r>
            <a:endParaRPr lang="en-US" altLang="zh-CN" sz="3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0" y="188640"/>
            <a:ext cx="9601200" cy="1485900"/>
          </a:xfrm>
        </p:spPr>
        <p:txBody>
          <a:bodyPr>
            <a:normAutofit/>
          </a:bodyPr>
          <a:lstStyle/>
          <a:p>
            <a:pPr algn="ctr"/>
            <a:r>
              <a:rPr kumimoji="1" lang="zh-CN" altLang="en-US" sz="4800" b="1" dirty="0"/>
              <a:t>主耶穌對跟從者的要求</a:t>
            </a:r>
          </a:p>
        </p:txBody>
      </p:sp>
      <p:sp>
        <p:nvSpPr>
          <p:cNvPr id="3" name="内容占位符 2"/>
          <p:cNvSpPr>
            <a:spLocks noGrp="1"/>
          </p:cNvSpPr>
          <p:nvPr>
            <p:ph idx="1"/>
          </p:nvPr>
        </p:nvSpPr>
        <p:spPr>
          <a:xfrm>
            <a:off x="204951" y="1220324"/>
            <a:ext cx="11987049" cy="5637677"/>
          </a:xfrm>
        </p:spPr>
        <p:txBody>
          <a:bodyPr>
            <a:normAutofit/>
          </a:bodyPr>
          <a:lstStyle/>
          <a:p>
            <a:pPr marL="0" indent="0">
              <a:lnSpc>
                <a:spcPct val="150000"/>
              </a:lnSpc>
              <a:buNone/>
            </a:pPr>
            <a:r>
              <a:rPr lang="zh-CN" altLang="en-US" sz="3600" b="1" dirty="0">
                <a:solidFill>
                  <a:schemeClr val="tx1"/>
                </a:solidFill>
                <a:latin typeface="STZhongsong" panose="02010600040101010101" pitchFamily="2" charset="-122"/>
                <a:ea typeface="STZhongsong" panose="02010600040101010101" pitchFamily="2" charset="-122"/>
              </a:rPr>
              <a:t>於是耶穌對門徒說：「若有人要</a:t>
            </a:r>
            <a:r>
              <a:rPr lang="zh-CN" altLang="en-US" sz="3600" b="1" dirty="0">
                <a:solidFill>
                  <a:schemeClr val="tx1"/>
                </a:solidFill>
                <a:highlight>
                  <a:srgbClr val="FFFF00"/>
                </a:highlight>
                <a:latin typeface="STZhongsong" panose="02010600040101010101" pitchFamily="2" charset="-122"/>
                <a:ea typeface="STZhongsong" panose="02010600040101010101" pitchFamily="2" charset="-122"/>
              </a:rPr>
              <a:t>跟從</a:t>
            </a:r>
            <a:r>
              <a:rPr lang="zh-CN" altLang="en-US" sz="3600" b="1" dirty="0">
                <a:solidFill>
                  <a:schemeClr val="tx1"/>
                </a:solidFill>
                <a:latin typeface="STZhongsong" panose="02010600040101010101" pitchFamily="2" charset="-122"/>
                <a:ea typeface="STZhongsong" panose="02010600040101010101" pitchFamily="2" charset="-122"/>
              </a:rPr>
              <a:t>我，就當</a:t>
            </a:r>
            <a:r>
              <a:rPr lang="zh-CN" altLang="en-US" sz="3600" b="1" dirty="0">
                <a:solidFill>
                  <a:srgbClr val="FF0000"/>
                </a:solidFill>
                <a:highlight>
                  <a:srgbClr val="FFFF00"/>
                </a:highlight>
                <a:latin typeface="STZhongsong" panose="02010600040101010101" pitchFamily="2" charset="-122"/>
                <a:ea typeface="STZhongsong" panose="02010600040101010101" pitchFamily="2" charset="-122"/>
              </a:rPr>
              <a:t>捨己</a:t>
            </a:r>
            <a:r>
              <a:rPr lang="zh-CN" altLang="en-US" sz="3600" b="1" dirty="0">
                <a:solidFill>
                  <a:schemeClr val="tx1"/>
                </a:solidFill>
                <a:latin typeface="STZhongsong" panose="02010600040101010101" pitchFamily="2" charset="-122"/>
                <a:ea typeface="STZhongsong" panose="02010600040101010101" pitchFamily="2" charset="-122"/>
              </a:rPr>
              <a:t>，</a:t>
            </a:r>
            <a:r>
              <a:rPr lang="zh-CN" altLang="en-US" sz="3600" b="1" dirty="0">
                <a:solidFill>
                  <a:srgbClr val="FF0000"/>
                </a:solidFill>
                <a:highlight>
                  <a:srgbClr val="FFFF00"/>
                </a:highlight>
                <a:latin typeface="STZhongsong" panose="02010600040101010101" pitchFamily="2" charset="-122"/>
                <a:ea typeface="STZhongsong" panose="02010600040101010101" pitchFamily="2" charset="-122"/>
              </a:rPr>
              <a:t>背</a:t>
            </a:r>
            <a:r>
              <a:rPr lang="zh-CN" altLang="en-US" sz="3600" b="1" dirty="0">
                <a:solidFill>
                  <a:schemeClr val="tx1"/>
                </a:solidFill>
                <a:latin typeface="STZhongsong" panose="02010600040101010101" pitchFamily="2" charset="-122"/>
                <a:ea typeface="STZhongsong" panose="02010600040101010101" pitchFamily="2" charset="-122"/>
              </a:rPr>
              <a:t>起他的十字架來</a:t>
            </a:r>
            <a:r>
              <a:rPr lang="zh-CN" altLang="en-US" sz="3600" b="1" dirty="0">
                <a:solidFill>
                  <a:srgbClr val="FF0000"/>
                </a:solidFill>
                <a:highlight>
                  <a:srgbClr val="FFFF00"/>
                </a:highlight>
                <a:latin typeface="STZhongsong" panose="02010600040101010101" pitchFamily="2" charset="-122"/>
                <a:ea typeface="STZhongsong" panose="02010600040101010101" pitchFamily="2" charset="-122"/>
              </a:rPr>
              <a:t>跟從</a:t>
            </a:r>
            <a:r>
              <a:rPr lang="zh-CN" altLang="en-US" sz="3600" b="1" dirty="0">
                <a:solidFill>
                  <a:schemeClr val="tx1"/>
                </a:solidFill>
                <a:latin typeface="STZhongsong" panose="02010600040101010101" pitchFamily="2" charset="-122"/>
                <a:ea typeface="STZhongsong" panose="02010600040101010101" pitchFamily="2" charset="-122"/>
              </a:rPr>
              <a:t>我。</a:t>
            </a:r>
            <a:r>
              <a:rPr lang="en-US" altLang="zh-CN" sz="3600" b="1" dirty="0">
                <a:solidFill>
                  <a:schemeClr val="tx1"/>
                </a:solidFill>
                <a:latin typeface="STZhongsong" panose="02010600040101010101" pitchFamily="2" charset="-122"/>
                <a:ea typeface="STZhongsong" panose="02010600040101010101" pitchFamily="2" charset="-122"/>
              </a:rPr>
              <a:t>(</a:t>
            </a:r>
            <a:r>
              <a:rPr lang="zh-CN" altLang="en-US" sz="3600" b="1" dirty="0">
                <a:solidFill>
                  <a:schemeClr val="tx1"/>
                </a:solidFill>
                <a:latin typeface="STZhongsong" panose="02010600040101010101" pitchFamily="2" charset="-122"/>
                <a:ea typeface="STZhongsong" panose="02010600040101010101" pitchFamily="2" charset="-122"/>
              </a:rPr>
              <a:t>馬太福音 </a:t>
            </a:r>
            <a:r>
              <a:rPr lang="en-US" altLang="zh-CN" sz="3600" b="1" dirty="0">
                <a:solidFill>
                  <a:schemeClr val="tx1"/>
                </a:solidFill>
                <a:latin typeface="STZhongsong" panose="02010600040101010101" pitchFamily="2" charset="-122"/>
                <a:ea typeface="STZhongsong" panose="02010600040101010101" pitchFamily="2" charset="-122"/>
              </a:rPr>
              <a:t>16:24)</a:t>
            </a:r>
          </a:p>
          <a:p>
            <a:pPr>
              <a:lnSpc>
                <a:spcPct val="150000"/>
              </a:lnSpc>
            </a:pPr>
            <a:r>
              <a:rPr lang="zh-CN" altLang="en-US" sz="3600" b="1" dirty="0">
                <a:solidFill>
                  <a:schemeClr val="tx1">
                    <a:lumMod val="95000"/>
                    <a:lumOff val="5000"/>
                  </a:schemeClr>
                </a:solidFill>
              </a:rPr>
              <a:t>舍己：</a:t>
            </a:r>
            <a:r>
              <a:rPr lang="en-US" altLang="zh-CN" sz="3600" b="1" dirty="0">
                <a:solidFill>
                  <a:schemeClr val="tx1">
                    <a:lumMod val="95000"/>
                    <a:lumOff val="5000"/>
                  </a:schemeClr>
                </a:solidFill>
              </a:rPr>
              <a:t>	</a:t>
            </a:r>
            <a:r>
              <a:rPr lang="zh-CN" altLang="en-US" sz="3600" b="1" dirty="0">
                <a:solidFill>
                  <a:schemeClr val="tx1">
                    <a:lumMod val="95000"/>
                    <a:lumOff val="5000"/>
                  </a:schemeClr>
                </a:solidFill>
              </a:rPr>
              <a:t>否定自我（因基督比我大）</a:t>
            </a:r>
            <a:endParaRPr lang="en-US" altLang="zh-CN" sz="3600" b="1" dirty="0">
              <a:solidFill>
                <a:schemeClr val="tx1">
                  <a:lumMod val="95000"/>
                  <a:lumOff val="5000"/>
                </a:schemeClr>
              </a:solidFill>
            </a:endParaRPr>
          </a:p>
          <a:p>
            <a:pPr>
              <a:lnSpc>
                <a:spcPct val="150000"/>
              </a:lnSpc>
            </a:pPr>
            <a:r>
              <a:rPr lang="zh-CN" altLang="en-US" sz="3600" b="1" dirty="0">
                <a:solidFill>
                  <a:schemeClr val="tx1">
                    <a:lumMod val="95000"/>
                    <a:lumOff val="5000"/>
                  </a:schemeClr>
                </a:solidFill>
              </a:rPr>
              <a:t>負架</a:t>
            </a:r>
            <a:r>
              <a:rPr lang="zh-CN" altLang="en-US" sz="3600" b="1" dirty="0">
                <a:solidFill>
                  <a:schemeClr val="tx1">
                    <a:lumMod val="95000"/>
                    <a:lumOff val="5000"/>
                  </a:schemeClr>
                </a:solidFill>
                <a:sym typeface="Wingdings" panose="05000000000000000000" pitchFamily="2" charset="2"/>
              </a:rPr>
              <a:t>：</a:t>
            </a:r>
            <a:r>
              <a:rPr lang="zh-CN" altLang="en-US" sz="3600" b="1" dirty="0">
                <a:solidFill>
                  <a:schemeClr val="tx1">
                    <a:lumMod val="95000"/>
                    <a:lumOff val="5000"/>
                  </a:schemeClr>
                </a:solidFill>
              </a:rPr>
              <a:t>犧牲自我（因基督先愛我）</a:t>
            </a:r>
            <a:endParaRPr lang="en-US" altLang="zh-CN" sz="3600" b="1" dirty="0">
              <a:solidFill>
                <a:schemeClr val="tx1">
                  <a:lumMod val="95000"/>
                  <a:lumOff val="5000"/>
                </a:schemeClr>
              </a:solidFill>
            </a:endParaRPr>
          </a:p>
          <a:p>
            <a:pPr>
              <a:lnSpc>
                <a:spcPct val="150000"/>
              </a:lnSpc>
            </a:pPr>
            <a:r>
              <a:rPr lang="zh-CN" altLang="en-US" sz="3600" b="1" dirty="0">
                <a:solidFill>
                  <a:schemeClr val="tx1">
                    <a:lumMod val="95000"/>
                    <a:lumOff val="5000"/>
                  </a:schemeClr>
                </a:solidFill>
              </a:rPr>
              <a:t>跟從</a:t>
            </a:r>
            <a:r>
              <a:rPr lang="zh-CN" altLang="en-US" sz="3600" b="1" dirty="0">
                <a:solidFill>
                  <a:schemeClr val="tx1">
                    <a:lumMod val="95000"/>
                    <a:lumOff val="5000"/>
                  </a:schemeClr>
                </a:solidFill>
                <a:sym typeface="Wingdings" panose="05000000000000000000" pitchFamily="2" charset="2"/>
              </a:rPr>
              <a:t>：</a:t>
            </a:r>
            <a:r>
              <a:rPr lang="zh-CN" altLang="en-US" sz="3600" b="1" dirty="0">
                <a:solidFill>
                  <a:schemeClr val="tx1">
                    <a:lumMod val="95000"/>
                    <a:lumOff val="5000"/>
                  </a:schemeClr>
                </a:solidFill>
              </a:rPr>
              <a:t>追隨耶穌（因基督是我王）</a:t>
            </a:r>
            <a:endParaRPr lang="en-US" altLang="zh-CN" sz="3600" b="1" dirty="0">
              <a:solidFill>
                <a:schemeClr val="tx1">
                  <a:lumMod val="95000"/>
                  <a:lumOff val="5000"/>
                </a:schemeClr>
              </a:solidFill>
            </a:endParaRPr>
          </a:p>
        </p:txBody>
      </p:sp>
      <p:sp>
        <p:nvSpPr>
          <p:cNvPr id="4" name="文本框 3"/>
          <p:cNvSpPr txBox="1"/>
          <p:nvPr/>
        </p:nvSpPr>
        <p:spPr>
          <a:xfrm>
            <a:off x="8760297" y="4191127"/>
            <a:ext cx="2726073" cy="144655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200"/>
            <a:r>
              <a:rPr kumimoji="1" lang="zh-CN" altLang="en-US" sz="4400" dirty="0">
                <a:solidFill>
                  <a:prstClr val="black"/>
                </a:solidFill>
                <a:latin typeface="Arial" panose="020B0704020202020204"/>
                <a:ea typeface="黑体" panose="02010609060101010101" pitchFamily="49" charset="-122"/>
                <a:sym typeface="Helvetica Neue" panose="02000503000000020004"/>
              </a:rPr>
              <a:t>兩個跟隨</a:t>
            </a:r>
            <a:endParaRPr kumimoji="1" lang="en-US" altLang="zh-CN" sz="4400" dirty="0">
              <a:solidFill>
                <a:prstClr val="black"/>
              </a:solidFill>
              <a:latin typeface="Arial" panose="020B0704020202020204"/>
              <a:ea typeface="黑体" panose="02010609060101010101" pitchFamily="49" charset="-122"/>
              <a:sym typeface="Helvetica Neue" panose="02000503000000020004"/>
            </a:endParaRPr>
          </a:p>
          <a:p>
            <a:pPr algn="ctr" defTabSz="457200"/>
            <a:r>
              <a:rPr kumimoji="1" lang="zh-CN" altLang="en-US" sz="4400" dirty="0">
                <a:solidFill>
                  <a:prstClr val="black"/>
                </a:solidFill>
                <a:latin typeface="Arial" panose="020B0704020202020204"/>
                <a:ea typeface="黑体" panose="02010609060101010101" pitchFamily="49" charset="-122"/>
                <a:sym typeface="Helvetica Neue" panose="02000503000000020004"/>
              </a:rPr>
              <a:t>兩層含義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81959" y="275897"/>
            <a:ext cx="9601200" cy="1485900"/>
          </a:xfrm>
        </p:spPr>
        <p:txBody>
          <a:bodyPr>
            <a:normAutofit/>
          </a:bodyPr>
          <a:lstStyle/>
          <a:p>
            <a:pPr algn="ctr"/>
            <a:r>
              <a:rPr lang="zh-CN" altLang="en-US" sz="7200" b="1" dirty="0">
                <a:solidFill>
                  <a:schemeClr val="tx1"/>
                </a:solidFill>
              </a:rPr>
              <a:t>進窄門 走小路</a:t>
            </a:r>
          </a:p>
        </p:txBody>
      </p:sp>
      <p:sp>
        <p:nvSpPr>
          <p:cNvPr id="3" name="内容占位符 2"/>
          <p:cNvSpPr>
            <a:spLocks noGrp="1"/>
          </p:cNvSpPr>
          <p:nvPr>
            <p:ph idx="1"/>
          </p:nvPr>
        </p:nvSpPr>
        <p:spPr>
          <a:xfrm>
            <a:off x="0" y="2171700"/>
            <a:ext cx="12192000" cy="4686300"/>
          </a:xfrm>
        </p:spPr>
        <p:txBody>
          <a:bodyPr>
            <a:normAutofit fontScale="92500"/>
          </a:bodyPr>
          <a:lstStyle/>
          <a:p>
            <a:pPr marL="400050" lvl="1" indent="0">
              <a:lnSpc>
                <a:spcPct val="150000"/>
              </a:lnSpc>
              <a:buNone/>
            </a:pPr>
            <a:r>
              <a:rPr lang="zh-CN" altLang="en-US" sz="4000" b="1" i="0" dirty="0">
                <a:solidFill>
                  <a:schemeClr val="tx1">
                    <a:lumMod val="95000"/>
                    <a:lumOff val="5000"/>
                  </a:schemeClr>
                </a:solidFill>
              </a:rPr>
              <a:t>（耶穌說）「你們要</a:t>
            </a:r>
            <a:r>
              <a:rPr lang="zh-CN" altLang="en-US" sz="4000" b="1" i="0" dirty="0">
                <a:solidFill>
                  <a:schemeClr val="tx1">
                    <a:lumMod val="95000"/>
                    <a:lumOff val="5000"/>
                  </a:schemeClr>
                </a:solidFill>
                <a:highlight>
                  <a:srgbClr val="FFFF00"/>
                </a:highlight>
              </a:rPr>
              <a:t>進窄門</a:t>
            </a:r>
            <a:r>
              <a:rPr lang="zh-CN" altLang="en-US" sz="4000" b="1" i="0" dirty="0">
                <a:solidFill>
                  <a:schemeClr val="tx1">
                    <a:lumMod val="95000"/>
                    <a:lumOff val="5000"/>
                  </a:schemeClr>
                </a:solidFill>
              </a:rPr>
              <a:t>。因為引到滅亡，那門是寬的，路是大的，進去的人也多；引到永生，那門是窄的，路是小的，找著的人也少。」</a:t>
            </a:r>
            <a:r>
              <a:rPr lang="en-US" altLang="zh-CN" sz="4000" b="1" i="0" dirty="0">
                <a:solidFill>
                  <a:schemeClr val="tx1">
                    <a:lumMod val="95000"/>
                    <a:lumOff val="5000"/>
                  </a:schemeClr>
                </a:solidFill>
              </a:rPr>
              <a:t>(</a:t>
            </a:r>
            <a:r>
              <a:rPr lang="zh-CN" altLang="en-US" sz="4000" b="1" i="0" dirty="0">
                <a:solidFill>
                  <a:schemeClr val="tx1">
                    <a:lumMod val="95000"/>
                    <a:lumOff val="5000"/>
                  </a:schemeClr>
                </a:solidFill>
              </a:rPr>
              <a:t>馬太福音 </a:t>
            </a:r>
            <a:r>
              <a:rPr lang="en-US" altLang="zh-CN" sz="4000" b="1" i="0" dirty="0">
                <a:solidFill>
                  <a:schemeClr val="tx1">
                    <a:lumMod val="95000"/>
                    <a:lumOff val="5000"/>
                  </a:schemeClr>
                </a:solidFill>
              </a:rPr>
              <a:t>7:13-14 )</a:t>
            </a:r>
          </a:p>
          <a:p>
            <a:pPr marL="400050" lvl="1" indent="0" algn="ctr">
              <a:lnSpc>
                <a:spcPct val="100000"/>
              </a:lnSpc>
              <a:buNone/>
            </a:pPr>
            <a:r>
              <a:rPr lang="zh-CN" altLang="en-US" sz="4800" b="1" i="0" dirty="0">
                <a:solidFill>
                  <a:srgbClr val="0070C0"/>
                </a:solidFill>
                <a:highlight>
                  <a:srgbClr val="FFFF00"/>
                </a:highlight>
              </a:rPr>
              <a:t>窄門：門窄，路小，人少，引到永生。</a:t>
            </a:r>
            <a:endParaRPr lang="en-US" altLang="zh-CN" sz="4800" b="1" i="0" dirty="0">
              <a:solidFill>
                <a:srgbClr val="0070C0"/>
              </a:solidFill>
              <a:highlight>
                <a:srgbClr val="FFFF00"/>
              </a:highlight>
            </a:endParaRPr>
          </a:p>
          <a:p>
            <a:pPr marL="400050" lvl="1" indent="0" algn="ctr">
              <a:lnSpc>
                <a:spcPct val="100000"/>
              </a:lnSpc>
              <a:buNone/>
            </a:pPr>
            <a:r>
              <a:rPr lang="zh-CN" altLang="en-US" sz="4800" b="1" i="0" dirty="0">
                <a:solidFill>
                  <a:srgbClr val="0070C0"/>
                </a:solidFill>
                <a:highlight>
                  <a:srgbClr val="FFFF00"/>
                </a:highlight>
              </a:rPr>
              <a:t>寬門：門寬，路大，人多，引到滅亡。</a:t>
            </a:r>
            <a:endParaRPr lang="en-US" altLang="zh-CN" sz="4800" b="1" i="0" dirty="0">
              <a:solidFill>
                <a:srgbClr val="0070C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025826" y="396931"/>
            <a:ext cx="9601200" cy="852438"/>
          </a:xfrm>
        </p:spPr>
        <p:txBody>
          <a:bodyPr>
            <a:normAutofit/>
          </a:bodyPr>
          <a:lstStyle/>
          <a:p>
            <a:pPr algn="ctr"/>
            <a:r>
              <a:rPr kumimoji="1" lang="zh-CN" altLang="en-US" sz="5400" b="1" dirty="0"/>
              <a:t>初代門徒殉道史實</a:t>
            </a:r>
          </a:p>
        </p:txBody>
      </p:sp>
      <p:sp>
        <p:nvSpPr>
          <p:cNvPr id="3" name="内容占位符 2"/>
          <p:cNvSpPr>
            <a:spLocks noGrp="1"/>
          </p:cNvSpPr>
          <p:nvPr>
            <p:ph sz="half" idx="1"/>
          </p:nvPr>
        </p:nvSpPr>
        <p:spPr>
          <a:xfrm>
            <a:off x="227054" y="1639614"/>
            <a:ext cx="5854139" cy="4603531"/>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pPr marL="0">
              <a:lnSpc>
                <a:spcPct val="16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西門彼得：倒釘於十架殉道</a:t>
            </a:r>
          </a:p>
          <a:p>
            <a:pPr marL="0">
              <a:lnSpc>
                <a:spcPct val="16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安得烈：被釘十架兩天後殉道</a:t>
            </a:r>
          </a:p>
          <a:p>
            <a:pPr marL="0">
              <a:lnSpc>
                <a:spcPct val="16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雅各：被希律王斬首殉道</a:t>
            </a:r>
          </a:p>
          <a:p>
            <a:pPr marL="0">
              <a:lnSpc>
                <a:spcPct val="16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巴多羅買：拷打後釘死並斬首</a:t>
            </a:r>
          </a:p>
          <a:p>
            <a:pPr marL="0">
              <a:lnSpc>
                <a:spcPct val="16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腓力：被拷打後釘十字架</a:t>
            </a:r>
            <a:endParaRPr lang="zh-CN" altLang="en-US" sz="2400" dirty="0">
              <a:solidFill>
                <a:srgbClr val="000000"/>
              </a:solidFill>
              <a:highlight>
                <a:srgbClr val="FFFFFF"/>
              </a:highlight>
              <a:latin typeface="微软雅黑" panose="020B0503020204020204" pitchFamily="34" charset="-122"/>
              <a:ea typeface="微软雅黑" panose="020B0503020204020204" pitchFamily="34" charset="-122"/>
            </a:endParaRPr>
          </a:p>
          <a:p>
            <a:endParaRPr kumimoji="1" lang="zh-CN" altLang="en-US" dirty="0"/>
          </a:p>
        </p:txBody>
      </p:sp>
      <p:sp>
        <p:nvSpPr>
          <p:cNvPr id="6" name="文本框 5"/>
          <p:cNvSpPr txBox="1"/>
          <p:nvPr/>
        </p:nvSpPr>
        <p:spPr>
          <a:xfrm>
            <a:off x="5826426" y="6356196"/>
            <a:ext cx="6250429" cy="369332"/>
          </a:xfrm>
          <a:prstGeom prst="rect">
            <a:avLst/>
          </a:prstGeom>
          <a:noFill/>
        </p:spPr>
        <p:txBody>
          <a:bodyPr wrap="none" rtlCol="0">
            <a:spAutoFit/>
          </a:bodyPr>
          <a:lstStyle/>
          <a:p>
            <a:pPr defTabSz="457200"/>
            <a:r>
              <a:rPr kumimoji="1" lang="zh-CN" altLang="en-US" i="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資料引自：</a:t>
            </a:r>
            <a:r>
              <a:rPr kumimoji="1" lang="en-US" altLang="zh-CN" i="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https://</a:t>
            </a:r>
            <a:r>
              <a:rPr kumimoji="1" lang="en-US" altLang="zh-CN" i="1" dirty="0" err="1">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wellsofgrace.com</a:t>
            </a:r>
            <a:r>
              <a:rPr kumimoji="1" lang="en-US" altLang="zh-CN" i="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/gospel/articles/jianshi1.htm</a:t>
            </a:r>
            <a:endParaRPr kumimoji="1" lang="zh-CN" altLang="en-US" i="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sp>
        <p:nvSpPr>
          <p:cNvPr id="8" name="内容占位符 7"/>
          <p:cNvSpPr>
            <a:spLocks noGrp="1"/>
          </p:cNvSpPr>
          <p:nvPr>
            <p:ph sz="half" idx="2"/>
          </p:nvPr>
        </p:nvSpPr>
        <p:spPr>
          <a:xfrm>
            <a:off x="6146732" y="1639614"/>
            <a:ext cx="5818215" cy="4603531"/>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marL="0">
              <a:lnSpc>
                <a:spcPct val="17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多馬：被異教祭司用矛刺死</a:t>
            </a:r>
          </a:p>
          <a:p>
            <a:pPr marL="0">
              <a:lnSpc>
                <a:spcPct val="17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馬太：被戟刺死殉道</a:t>
            </a:r>
          </a:p>
          <a:p>
            <a:pPr marL="0">
              <a:lnSpc>
                <a:spcPct val="17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達太：被釘十字架殉道</a:t>
            </a:r>
          </a:p>
          <a:p>
            <a:pPr marL="0">
              <a:lnSpc>
                <a:spcPct val="17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奮銳黨西門：被釘十字架</a:t>
            </a:r>
          </a:p>
          <a:p>
            <a:pPr marL="0">
              <a:lnSpc>
                <a:spcPct val="17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馬提亞：先被石擊後又斬首</a:t>
            </a:r>
          </a:p>
          <a:p>
            <a:pPr marL="0">
              <a:lnSpc>
                <a:spcPct val="170000"/>
              </a:lnSpc>
              <a:spcBef>
                <a:spcPts val="0"/>
              </a:spcBef>
              <a:spcAft>
                <a:spcPts val="0"/>
              </a:spcAft>
            </a:pPr>
            <a:r>
              <a:rPr lang="zh-CN" altLang="en-US" sz="3300" b="1" dirty="0">
                <a:solidFill>
                  <a:srgbClr val="333333"/>
                </a:solidFill>
                <a:latin typeface="微软雅黑" panose="020B0503020204020204" pitchFamily="34" charset="-122"/>
                <a:ea typeface="微软雅黑" panose="020B0503020204020204" pitchFamily="34" charset="-122"/>
              </a:rPr>
              <a:t>保羅：被斬首殉道</a:t>
            </a:r>
            <a:endParaRPr lang="zh-CN" altLang="en-US" sz="3300" dirty="0">
              <a:solidFill>
                <a:srgbClr val="333333"/>
              </a:solidFill>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additive="base">
                                        <p:cTn id="3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additive="base">
                                        <p:cTn id="3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additive="base">
                                        <p:cTn id="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additive="base">
                                        <p:cTn id="4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B0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704020202020204"/>
              <a:sym typeface="Helvetica Neue" panose="02000503000000020004"/>
            </a:endParaRPr>
          </a:p>
        </p:txBody>
      </p:sp>
      <p:pic>
        <p:nvPicPr>
          <p:cNvPr id="2" name="图片 1">
            <a:extLst>
              <a:ext uri="{FF2B5EF4-FFF2-40B4-BE49-F238E27FC236}">
                <a16:creationId xmlns:a16="http://schemas.microsoft.com/office/drawing/2014/main" id="{80EACD6A-FC83-DAEA-809F-6C6F6A959528}"/>
              </a:ext>
            </a:extLst>
          </p:cNvPr>
          <p:cNvPicPr>
            <a:picLocks noChangeAspect="1"/>
          </p:cNvPicPr>
          <p:nvPr/>
        </p:nvPicPr>
        <p:blipFill>
          <a:blip r:embed="rId3"/>
          <a:stretch>
            <a:fillRect/>
          </a:stretch>
        </p:blipFill>
        <p:spPr>
          <a:xfrm>
            <a:off x="0" y="13804"/>
            <a:ext cx="4969111" cy="3244359"/>
          </a:xfrm>
          <a:prstGeom prst="rect">
            <a:avLst/>
          </a:prstGeom>
        </p:spPr>
      </p:pic>
      <p:pic>
        <p:nvPicPr>
          <p:cNvPr id="3" name="图片 2">
            <a:extLst>
              <a:ext uri="{FF2B5EF4-FFF2-40B4-BE49-F238E27FC236}">
                <a16:creationId xmlns:a16="http://schemas.microsoft.com/office/drawing/2014/main" id="{89BF4DCA-0AA6-5242-4B8F-1BFE6BC45D72}"/>
              </a:ext>
            </a:extLst>
          </p:cNvPr>
          <p:cNvPicPr>
            <a:picLocks noChangeAspect="1"/>
          </p:cNvPicPr>
          <p:nvPr/>
        </p:nvPicPr>
        <p:blipFill>
          <a:blip r:embed="rId4"/>
          <a:stretch>
            <a:fillRect/>
          </a:stretch>
        </p:blipFill>
        <p:spPr>
          <a:xfrm>
            <a:off x="0" y="3429000"/>
            <a:ext cx="4203995" cy="3185203"/>
          </a:xfrm>
          <a:prstGeom prst="rect">
            <a:avLst/>
          </a:prstGeom>
        </p:spPr>
      </p:pic>
      <p:pic>
        <p:nvPicPr>
          <p:cNvPr id="4" name="图片 3">
            <a:extLst>
              <a:ext uri="{FF2B5EF4-FFF2-40B4-BE49-F238E27FC236}">
                <a16:creationId xmlns:a16="http://schemas.microsoft.com/office/drawing/2014/main" id="{3E21F233-5A5B-F0D0-2736-053F5094CA74}"/>
              </a:ext>
            </a:extLst>
          </p:cNvPr>
          <p:cNvPicPr>
            <a:picLocks noChangeAspect="1"/>
          </p:cNvPicPr>
          <p:nvPr/>
        </p:nvPicPr>
        <p:blipFill>
          <a:blip r:embed="rId5"/>
          <a:stretch>
            <a:fillRect/>
          </a:stretch>
        </p:blipFill>
        <p:spPr>
          <a:xfrm>
            <a:off x="4203995" y="3429000"/>
            <a:ext cx="4382191" cy="3185204"/>
          </a:xfrm>
          <a:prstGeom prst="rect">
            <a:avLst/>
          </a:prstGeom>
        </p:spPr>
      </p:pic>
      <p:pic>
        <p:nvPicPr>
          <p:cNvPr id="5" name="图片 4">
            <a:extLst>
              <a:ext uri="{FF2B5EF4-FFF2-40B4-BE49-F238E27FC236}">
                <a16:creationId xmlns:a16="http://schemas.microsoft.com/office/drawing/2014/main" id="{918F957A-8E2B-306E-76C4-63EC80AED5C0}"/>
              </a:ext>
            </a:extLst>
          </p:cNvPr>
          <p:cNvPicPr>
            <a:picLocks noChangeAspect="1"/>
          </p:cNvPicPr>
          <p:nvPr/>
        </p:nvPicPr>
        <p:blipFill>
          <a:blip r:embed="rId6"/>
          <a:stretch>
            <a:fillRect/>
          </a:stretch>
        </p:blipFill>
        <p:spPr>
          <a:xfrm>
            <a:off x="8586186" y="3429000"/>
            <a:ext cx="3605814" cy="3185203"/>
          </a:xfrm>
          <a:prstGeom prst="rect">
            <a:avLst/>
          </a:prstGeom>
        </p:spPr>
      </p:pic>
      <p:pic>
        <p:nvPicPr>
          <p:cNvPr id="7" name="图片 6">
            <a:extLst>
              <a:ext uri="{FF2B5EF4-FFF2-40B4-BE49-F238E27FC236}">
                <a16:creationId xmlns:a16="http://schemas.microsoft.com/office/drawing/2014/main" id="{3F8BF40B-C882-C74F-2609-E35F6F2FC615}"/>
              </a:ext>
            </a:extLst>
          </p:cNvPr>
          <p:cNvPicPr>
            <a:picLocks noChangeAspect="1"/>
          </p:cNvPicPr>
          <p:nvPr/>
        </p:nvPicPr>
        <p:blipFill>
          <a:blip r:embed="rId7"/>
          <a:stretch>
            <a:fillRect/>
          </a:stretch>
        </p:blipFill>
        <p:spPr>
          <a:xfrm>
            <a:off x="4969111" y="43381"/>
            <a:ext cx="3687462" cy="3185204"/>
          </a:xfrm>
          <a:prstGeom prst="rect">
            <a:avLst/>
          </a:prstGeom>
        </p:spPr>
      </p:pic>
      <p:pic>
        <p:nvPicPr>
          <p:cNvPr id="8" name="Picture 2">
            <a:extLst>
              <a:ext uri="{FF2B5EF4-FFF2-40B4-BE49-F238E27FC236}">
                <a16:creationId xmlns:a16="http://schemas.microsoft.com/office/drawing/2014/main" id="{98EEA46C-2CE5-4962-1CD4-62D3CCD077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0243" y="168577"/>
            <a:ext cx="1150312" cy="115031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A5AC613D-2124-DAB3-6A6D-DB4598FF45A2}"/>
              </a:ext>
            </a:extLst>
          </p:cNvPr>
          <p:cNvSpPr txBox="1"/>
          <p:nvPr/>
        </p:nvSpPr>
        <p:spPr>
          <a:xfrm>
            <a:off x="8918535" y="443829"/>
            <a:ext cx="3197773" cy="2800767"/>
          </a:xfrm>
          <a:prstGeom prst="rect">
            <a:avLst/>
          </a:prstGeom>
          <a:noFill/>
        </p:spPr>
        <p:txBody>
          <a:bodyPr wrap="square" rtlCol="0">
            <a:spAutoFit/>
          </a:bodyPr>
          <a:lstStyle/>
          <a:p>
            <a:pPr algn="ctr" defTabSz="412750" hangingPunct="0"/>
            <a:r>
              <a:rPr kumimoji="1" lang="en-US" altLang="zh-CN" sz="4400" b="1" kern="0" dirty="0">
                <a:solidFill>
                  <a:srgbClr val="FFFF00"/>
                </a:solidFill>
                <a:highlight>
                  <a:srgbClr val="0000FF"/>
                </a:highlight>
                <a:latin typeface="Microsoft YaHei" panose="020B0503020204020204" pitchFamily="34" charset="-122"/>
                <a:ea typeface="Microsoft YaHei" panose="020B0503020204020204" pitchFamily="34" charset="-122"/>
                <a:cs typeface="Helvetica Neue" panose="02000503000000020004"/>
                <a:sym typeface="Helvetica Neue" panose="02000503000000020004"/>
              </a:rPr>
              <a:t>1900 </a:t>
            </a:r>
            <a:r>
              <a:rPr kumimoji="1" lang="zh-CN" altLang="en-US" sz="4400" b="1" kern="0" dirty="0">
                <a:solidFill>
                  <a:srgbClr val="FFFF00"/>
                </a:solidFill>
                <a:highlight>
                  <a:srgbClr val="0000FF"/>
                </a:highlight>
                <a:latin typeface="Microsoft YaHei" panose="020B0503020204020204" pitchFamily="34" charset="-122"/>
                <a:ea typeface="Microsoft YaHei" panose="020B0503020204020204" pitchFamily="34" charset="-122"/>
                <a:cs typeface="Helvetica Neue" panose="02000503000000020004"/>
                <a:sym typeface="Helvetica Neue" panose="02000503000000020004"/>
              </a:rPr>
              <a:t>年「義和團」殺害的外國宣教士</a:t>
            </a:r>
          </a:p>
        </p:txBody>
      </p:sp>
      <p:pic>
        <p:nvPicPr>
          <p:cNvPr id="6" name="图片 5"/>
          <p:cNvPicPr>
            <a:picLocks noChangeAspect="1"/>
          </p:cNvPicPr>
          <p:nvPr/>
        </p:nvPicPr>
        <p:blipFill>
          <a:blip r:embed="rId9"/>
          <a:stretch>
            <a:fillRect/>
          </a:stretch>
        </p:blipFill>
        <p:spPr>
          <a:xfrm>
            <a:off x="2538249" y="3458578"/>
            <a:ext cx="1665747" cy="13867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useBgFill="1">
        <p:nvSpPr>
          <p:cNvPr id="22"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24"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25"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dirty="0">
              <a:solidFill>
                <a:prstClr val="white"/>
              </a:solidFill>
              <a:latin typeface="Arial"/>
              <a:sym typeface="Helvetica Neue" panose="02000503000000020004"/>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endParaRPr lang="en-US" sz="1500" b="1" kern="0" dirty="0">
              <a:solidFill>
                <a:prstClr val="white"/>
              </a:solidFill>
              <a:latin typeface="Arial"/>
              <a:sym typeface="Helvetica Neue" panose="02000503000000020004"/>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6" name="标题 5">
            <a:extLst>
              <a:ext uri="{FF2B5EF4-FFF2-40B4-BE49-F238E27FC236}">
                <a16:creationId xmlns:a16="http://schemas.microsoft.com/office/drawing/2014/main" id="{A58FAD66-DFB4-F464-25C3-BECA7A94D0F8}"/>
              </a:ext>
            </a:extLst>
          </p:cNvPr>
          <p:cNvSpPr>
            <a:spLocks noGrp="1"/>
          </p:cNvSpPr>
          <p:nvPr>
            <p:ph type="title"/>
          </p:nvPr>
        </p:nvSpPr>
        <p:spPr>
          <a:xfrm>
            <a:off x="466722" y="586855"/>
            <a:ext cx="3201366" cy="3387497"/>
          </a:xfrm>
        </p:spPr>
        <p:txBody>
          <a:bodyPr anchor="b">
            <a:normAutofit/>
          </a:bodyPr>
          <a:lstStyle/>
          <a:p>
            <a:pPr algn="r"/>
            <a:r>
              <a:rPr lang="zh-CN" altLang="en-US" sz="4000" b="1">
                <a:solidFill>
                  <a:srgbClr val="FFFFFF"/>
                </a:solidFill>
              </a:rPr>
              <a:t>神對「殉道者」的嘉獎</a:t>
            </a:r>
          </a:p>
        </p:txBody>
      </p:sp>
      <p:sp>
        <p:nvSpPr>
          <p:cNvPr id="3" name="内容占位符 2"/>
          <p:cNvSpPr>
            <a:spLocks noGrp="1"/>
          </p:cNvSpPr>
          <p:nvPr>
            <p:ph idx="1"/>
          </p:nvPr>
        </p:nvSpPr>
        <p:spPr>
          <a:xfrm>
            <a:off x="4367695" y="173421"/>
            <a:ext cx="7645630" cy="6558456"/>
          </a:xfrm>
        </p:spPr>
        <p:txBody>
          <a:bodyPr anchor="ctr">
            <a:normAutofit/>
          </a:bodyPr>
          <a:lstStyle/>
          <a:p>
            <a:pPr>
              <a:lnSpc>
                <a:spcPct val="150000"/>
              </a:lnSpc>
              <a:spcBef>
                <a:spcPts val="0"/>
              </a:spcBef>
              <a:spcAft>
                <a:spcPts val="0"/>
              </a:spcAft>
              <a:buFont typeface="Wingdings" pitchFamily="2" charset="2"/>
              <a:buChar char="l"/>
            </a:pPr>
            <a:r>
              <a:rPr kumimoji="1" lang="zh-CN" altLang="en-US" sz="3000" b="1" dirty="0">
                <a:latin typeface="KaiTi" panose="02010609060101010101" pitchFamily="49" charset="-122"/>
                <a:ea typeface="KaiTi" panose="02010609060101010101" pitchFamily="49" charset="-122"/>
              </a:rPr>
              <a:t>「報福音、傳喜信的人，他們的腳蹤何等佳美！」</a:t>
            </a:r>
            <a:r>
              <a:rPr kumimoji="1" lang="en-US" altLang="zh-CN" sz="3000" b="1" dirty="0">
                <a:latin typeface="Microsoft YaHei" panose="020B0503020204020204" pitchFamily="34" charset="-122"/>
                <a:ea typeface="Microsoft YaHei" panose="020B0503020204020204" pitchFamily="34" charset="-122"/>
              </a:rPr>
              <a:t>(</a:t>
            </a:r>
            <a:r>
              <a:rPr kumimoji="1" lang="zh-CN" altLang="en-US" sz="3000" b="1" dirty="0">
                <a:latin typeface="Microsoft YaHei" panose="020B0503020204020204" pitchFamily="34" charset="-122"/>
                <a:ea typeface="Microsoft YaHei" panose="020B0503020204020204" pitchFamily="34" charset="-122"/>
              </a:rPr>
              <a:t>羅马書</a:t>
            </a:r>
            <a:r>
              <a:rPr kumimoji="1" lang="en-US" altLang="zh-CN" sz="3000" b="1" dirty="0">
                <a:latin typeface="Microsoft YaHei" panose="020B0503020204020204" pitchFamily="34" charset="-122"/>
                <a:ea typeface="Microsoft YaHei" panose="020B0503020204020204" pitchFamily="34" charset="-122"/>
              </a:rPr>
              <a:t>10:15 )</a:t>
            </a:r>
          </a:p>
          <a:p>
            <a:pPr>
              <a:lnSpc>
                <a:spcPct val="150000"/>
              </a:lnSpc>
              <a:spcBef>
                <a:spcPts val="0"/>
              </a:spcBef>
              <a:spcAft>
                <a:spcPts val="0"/>
              </a:spcAft>
              <a:buFont typeface="Wingdings" pitchFamily="2" charset="2"/>
              <a:buChar char="l"/>
            </a:pPr>
            <a:r>
              <a:rPr kumimoji="1" lang="zh-CN" altLang="en-US" sz="3000" b="1" dirty="0">
                <a:latin typeface="KaiTi" panose="02010609060101010101" pitchFamily="49" charset="-122"/>
                <a:ea typeface="KaiTi" panose="02010609060101010101" pitchFamily="49" charset="-122"/>
              </a:rPr>
              <a:t>剷除得越多， 我們長得越茂盛。</a:t>
            </a:r>
            <a:r>
              <a:rPr kumimoji="1" lang="zh-CN" altLang="en-US" sz="3000" b="1" dirty="0">
                <a:highlight>
                  <a:srgbClr val="FFFF00"/>
                </a:highlight>
                <a:latin typeface="KaiTi" panose="02010609060101010101" pitchFamily="49" charset="-122"/>
                <a:ea typeface="KaiTi" panose="02010609060101010101" pitchFamily="49" charset="-122"/>
              </a:rPr>
              <a:t>殉道者的血是教會的種子</a:t>
            </a:r>
            <a:r>
              <a:rPr kumimoji="1" lang="zh-CN" altLang="en-US" sz="3000" b="1" dirty="0">
                <a:latin typeface="KaiTi" panose="02010609060101010101" pitchFamily="49" charset="-122"/>
                <a:ea typeface="KaiTi" panose="02010609060101010101" pitchFamily="49" charset="-122"/>
              </a:rPr>
              <a:t>。</a:t>
            </a:r>
            <a:r>
              <a:rPr kumimoji="1" lang="en-US" altLang="zh-CN" sz="2700" b="1" i="1" dirty="0">
                <a:latin typeface="Microsoft YaHei" panose="020B0503020204020204" pitchFamily="34" charset="-122"/>
                <a:ea typeface="Microsoft YaHei" panose="020B0503020204020204" pitchFamily="34" charset="-122"/>
              </a:rPr>
              <a:t>——</a:t>
            </a:r>
            <a:r>
              <a:rPr lang="zh-CN" altLang="en-US" sz="2700" b="1" i="1" dirty="0">
                <a:latin typeface="Microsoft YaHei" panose="020B0503020204020204" pitchFamily="34" charset="-122"/>
                <a:ea typeface="Microsoft YaHei" panose="020B0503020204020204" pitchFamily="34" charset="-122"/>
              </a:rPr>
              <a:t>特土良（拉丁教父） </a:t>
            </a:r>
            <a:endParaRPr kumimoji="1" lang="en-US" altLang="zh-CN" sz="2700" b="1" i="1" dirty="0">
              <a:latin typeface="Microsoft YaHei" panose="020B0503020204020204" pitchFamily="34" charset="-122"/>
              <a:ea typeface="Microsoft YaHei" panose="020B0503020204020204" pitchFamily="34" charset="-122"/>
            </a:endParaRPr>
          </a:p>
          <a:p>
            <a:pPr>
              <a:lnSpc>
                <a:spcPct val="150000"/>
              </a:lnSpc>
              <a:spcBef>
                <a:spcPts val="0"/>
              </a:spcBef>
              <a:spcAft>
                <a:spcPts val="0"/>
              </a:spcAft>
              <a:buFont typeface="Wingdings" pitchFamily="2" charset="2"/>
              <a:buChar char="l"/>
            </a:pPr>
            <a:r>
              <a:rPr kumimoji="1" lang="zh-CN" altLang="en-US" sz="3000" b="1" dirty="0">
                <a:latin typeface="KaiTi" panose="02010609060101010101" pitchFamily="49" charset="-122"/>
                <a:ea typeface="KaiTi" panose="02010609060101010101" pitchFamily="49" charset="-122"/>
              </a:rPr>
              <a:t>沒有人可以不背負十字架，而仍聲稱跟隨主。沒有敢於冒險，不怕犧牲的心志，無以奢談宣教和傳福音，或是實踐基督徒的信仰使命。</a:t>
            </a:r>
            <a:r>
              <a:rPr kumimoji="1" lang="en-US" altLang="zh-CN" sz="2400" b="1" i="1" dirty="0">
                <a:latin typeface="Microsoft YaHei" panose="020B0503020204020204" pitchFamily="34" charset="-122"/>
                <a:ea typeface="Microsoft YaHei" panose="020B0503020204020204" pitchFamily="34" charset="-122"/>
              </a:rPr>
              <a:t>——</a:t>
            </a:r>
            <a:r>
              <a:rPr kumimoji="1" lang="zh-CN" altLang="en-US" sz="2400" b="1" i="1" dirty="0">
                <a:latin typeface="Microsoft YaHei" panose="020B0503020204020204" pitchFamily="34" charset="-122"/>
                <a:ea typeface="Microsoft YaHei" panose="020B0503020204020204" pitchFamily="34" charset="-122"/>
              </a:rPr>
              <a:t>陳明斌（中國信徒佈道會總幹事）</a:t>
            </a:r>
            <a:endParaRPr kumimoji="1" lang="zh-CN" altLang="en-US" sz="2700" b="1" i="1"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8640"/>
            <a:ext cx="8616280" cy="1485900"/>
          </a:xfrm>
        </p:spPr>
        <p:txBody>
          <a:bodyPr>
            <a:normAutofit/>
          </a:bodyPr>
          <a:lstStyle/>
          <a:p>
            <a:pPr algn="ctr"/>
            <a:r>
              <a:rPr kumimoji="1" lang="zh-CN" altLang="en-US" sz="6000" b="1" dirty="0"/>
              <a:t>小結：作主的真門徒</a:t>
            </a:r>
          </a:p>
        </p:txBody>
      </p:sp>
      <p:sp useBgFill="1">
        <p:nvSpPr>
          <p:cNvPr id="3" name="内容占位符 2"/>
          <p:cNvSpPr>
            <a:spLocks noGrp="1"/>
          </p:cNvSpPr>
          <p:nvPr>
            <p:ph idx="1"/>
          </p:nvPr>
        </p:nvSpPr>
        <p:spPr>
          <a:xfrm>
            <a:off x="0" y="1293579"/>
            <a:ext cx="12192000" cy="5564421"/>
          </a:xfrm>
        </p:spPr>
        <p:txBody>
          <a:bodyPr>
            <a:normAutofit/>
          </a:bodyPr>
          <a:lstStyle/>
          <a:p>
            <a:pPr marL="0">
              <a:lnSpc>
                <a:spcPct val="150000"/>
              </a:lnSpc>
              <a:spcBef>
                <a:spcPts val="0"/>
              </a:spcBef>
              <a:spcAft>
                <a:spcPts val="0"/>
              </a:spcAft>
              <a:buFont typeface="+mj-lt"/>
              <a:buAutoNum type="arabicPeriod"/>
            </a:pPr>
            <a:r>
              <a:rPr lang="zh-CN" altLang="en-US" sz="3300" b="1" dirty="0">
                <a:solidFill>
                  <a:srgbClr val="0D0D0D"/>
                </a:solidFill>
                <a:highlight>
                  <a:srgbClr val="FFFFFF"/>
                </a:highlight>
                <a:latin typeface="Söhne"/>
              </a:rPr>
              <a:t>自我否定（</a:t>
            </a:r>
            <a:r>
              <a:rPr lang="en-US" altLang="zh-CN" sz="3300" b="1" dirty="0">
                <a:solidFill>
                  <a:srgbClr val="FF0000"/>
                </a:solidFill>
                <a:highlight>
                  <a:srgbClr val="FFFF00"/>
                </a:highlight>
                <a:latin typeface="Söhne"/>
              </a:rPr>
              <a:t>S</a:t>
            </a:r>
            <a:r>
              <a:rPr lang="en-US" altLang="zh-CN" sz="3300" b="1" dirty="0">
                <a:solidFill>
                  <a:srgbClr val="0D0D0D"/>
                </a:solidFill>
                <a:highlight>
                  <a:srgbClr val="FFFFFF"/>
                </a:highlight>
                <a:latin typeface="Söhne"/>
              </a:rPr>
              <a:t>elf-Denial</a:t>
            </a:r>
            <a:r>
              <a:rPr lang="zh-CN" altLang="en-US" sz="3300" b="1" dirty="0">
                <a:solidFill>
                  <a:srgbClr val="0D0D0D"/>
                </a:solidFill>
                <a:highlight>
                  <a:srgbClr val="FFFFFF"/>
                </a:highlight>
                <a:latin typeface="Söhne"/>
              </a:rPr>
              <a:t>）</a:t>
            </a:r>
            <a:r>
              <a:rPr lang="zh-CN" altLang="en-US" sz="3300" dirty="0">
                <a:solidFill>
                  <a:srgbClr val="0D0D0D"/>
                </a:solidFill>
                <a:highlight>
                  <a:srgbClr val="FFFFFF"/>
                </a:highlight>
                <a:latin typeface="Söhne"/>
              </a:rPr>
              <a:t>： 輕看自我中心的欲望和個人利益。重整優先事項。讓基督居首位。</a:t>
            </a:r>
          </a:p>
          <a:p>
            <a:pPr marL="0">
              <a:lnSpc>
                <a:spcPct val="150000"/>
              </a:lnSpc>
              <a:spcBef>
                <a:spcPts val="0"/>
              </a:spcBef>
              <a:spcAft>
                <a:spcPts val="0"/>
              </a:spcAft>
              <a:buFont typeface="+mj-lt"/>
              <a:buAutoNum type="arabicPeriod"/>
            </a:pPr>
            <a:r>
              <a:rPr lang="zh-CN" altLang="en-US" sz="3300" b="1" dirty="0">
                <a:solidFill>
                  <a:srgbClr val="0D0D0D"/>
                </a:solidFill>
                <a:highlight>
                  <a:srgbClr val="FFFFFF"/>
                </a:highlight>
                <a:latin typeface="Söhne"/>
              </a:rPr>
              <a:t>勇擔十架（</a:t>
            </a:r>
            <a:r>
              <a:rPr lang="en-US" altLang="zh-CN" sz="3300" b="1" dirty="0">
                <a:solidFill>
                  <a:srgbClr val="FF0000"/>
                </a:solidFill>
                <a:highlight>
                  <a:srgbClr val="FFFF00"/>
                </a:highlight>
                <a:latin typeface="Söhne"/>
              </a:rPr>
              <a:t>B</a:t>
            </a:r>
            <a:r>
              <a:rPr lang="en-US" altLang="zh-CN" sz="3300" b="1" dirty="0">
                <a:solidFill>
                  <a:srgbClr val="0D0D0D"/>
                </a:solidFill>
                <a:highlight>
                  <a:srgbClr val="FFFFFF"/>
                </a:highlight>
                <a:latin typeface="Söhne"/>
              </a:rPr>
              <a:t>earing the Cross</a:t>
            </a:r>
            <a:r>
              <a:rPr lang="zh-CN" altLang="en-US" sz="3300" b="1" dirty="0">
                <a:solidFill>
                  <a:srgbClr val="0D0D0D"/>
                </a:solidFill>
                <a:highlight>
                  <a:srgbClr val="FFFFFF"/>
                </a:highlight>
                <a:latin typeface="Söhne"/>
              </a:rPr>
              <a:t>）</a:t>
            </a:r>
            <a:r>
              <a:rPr lang="zh-CN" altLang="en-US" sz="3300" dirty="0">
                <a:solidFill>
                  <a:srgbClr val="0D0D0D"/>
                </a:solidFill>
                <a:highlight>
                  <a:srgbClr val="FFFFFF"/>
                </a:highlight>
                <a:latin typeface="Söhne"/>
              </a:rPr>
              <a:t>：門徒必須準備好面對因信仰而來的苦難和犧牲。身體上的受苦。心理和精神上的挑戰。走出「舒適區</a:t>
            </a:r>
            <a:r>
              <a:rPr lang="en-US" altLang="zh-CN" sz="3300" dirty="0">
                <a:solidFill>
                  <a:srgbClr val="0D0D0D"/>
                </a:solidFill>
                <a:highlight>
                  <a:srgbClr val="FFFFFF"/>
                </a:highlight>
                <a:latin typeface="Söhne"/>
              </a:rPr>
              <a:t>/</a:t>
            </a:r>
            <a:r>
              <a:rPr lang="zh-CN" altLang="en-US" sz="3300" dirty="0">
                <a:solidFill>
                  <a:srgbClr val="0D0D0D"/>
                </a:solidFill>
                <a:highlight>
                  <a:srgbClr val="FFFFFF"/>
                </a:highlight>
                <a:latin typeface="Söhne"/>
              </a:rPr>
              <a:t>安全區」。進入社區。成爲恩典的管道。</a:t>
            </a:r>
            <a:endParaRPr lang="en-US" altLang="zh-CN" sz="3300" dirty="0">
              <a:solidFill>
                <a:srgbClr val="0D0D0D"/>
              </a:solidFill>
              <a:highlight>
                <a:srgbClr val="FFFFFF"/>
              </a:highlight>
              <a:latin typeface="Söhne"/>
            </a:endParaRPr>
          </a:p>
          <a:p>
            <a:pPr marL="0">
              <a:lnSpc>
                <a:spcPct val="150000"/>
              </a:lnSpc>
              <a:spcBef>
                <a:spcPts val="0"/>
              </a:spcBef>
              <a:spcAft>
                <a:spcPts val="0"/>
              </a:spcAft>
              <a:buFont typeface="+mj-lt"/>
              <a:buAutoNum type="arabicPeriod"/>
            </a:pPr>
            <a:r>
              <a:rPr lang="zh-CN" altLang="en-US" sz="3300" b="1" dirty="0">
                <a:solidFill>
                  <a:srgbClr val="0D0D0D"/>
                </a:solidFill>
                <a:highlight>
                  <a:srgbClr val="FFFFFF"/>
                </a:highlight>
                <a:latin typeface="Söhne"/>
              </a:rPr>
              <a:t>完全跟隨基督（</a:t>
            </a:r>
            <a:r>
              <a:rPr lang="en-US" altLang="zh-CN" sz="3300" b="1" dirty="0">
                <a:solidFill>
                  <a:srgbClr val="FF0000"/>
                </a:solidFill>
                <a:highlight>
                  <a:srgbClr val="FFFF00"/>
                </a:highlight>
                <a:latin typeface="Söhne"/>
              </a:rPr>
              <a:t>C</a:t>
            </a:r>
            <a:r>
              <a:rPr lang="en-US" altLang="zh-CN" sz="3300" b="1" dirty="0">
                <a:solidFill>
                  <a:srgbClr val="0D0D0D"/>
                </a:solidFill>
                <a:highlight>
                  <a:srgbClr val="FFFFFF"/>
                </a:highlight>
                <a:latin typeface="Söhne"/>
              </a:rPr>
              <a:t>omplete Following of Christ</a:t>
            </a:r>
            <a:r>
              <a:rPr lang="zh-CN" altLang="en-US" sz="3300" b="1" dirty="0">
                <a:solidFill>
                  <a:srgbClr val="0D0D0D"/>
                </a:solidFill>
                <a:highlight>
                  <a:srgbClr val="FFFFFF"/>
                </a:highlight>
                <a:latin typeface="Söhne"/>
              </a:rPr>
              <a:t>）</a:t>
            </a:r>
            <a:r>
              <a:rPr lang="zh-CN" altLang="en-US" sz="3300" dirty="0">
                <a:solidFill>
                  <a:srgbClr val="0D0D0D"/>
                </a:solidFill>
                <a:highlight>
                  <a:srgbClr val="FFFFFF"/>
                </a:highlight>
                <a:latin typeface="Söhne"/>
              </a:rPr>
              <a:t>： 全心全意地追隨耶穌。日常生活接受耶穌的管理。對神忠誠和順服。</a:t>
            </a:r>
          </a:p>
          <a:p>
            <a:pPr marL="0" indent="0">
              <a:buNone/>
            </a:pPr>
            <a:endParaRPr kumimoji="1" lang="zh-CN" altLang="en-US" dirty="0"/>
          </a:p>
        </p:txBody>
      </p:sp>
      <p:pic>
        <p:nvPicPr>
          <p:cNvPr id="4098" name="Picture 2" descr="美南浸信会- 维基百科，自由的百科全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714" y="48979"/>
            <a:ext cx="2794000" cy="124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2" name="标题 1"/>
          <p:cNvSpPr>
            <a:spLocks noGrp="1"/>
          </p:cNvSpPr>
          <p:nvPr>
            <p:ph type="title"/>
          </p:nvPr>
        </p:nvSpPr>
        <p:spPr>
          <a:xfrm>
            <a:off x="572493" y="238539"/>
            <a:ext cx="6853066" cy="1434415"/>
          </a:xfrm>
        </p:spPr>
        <p:txBody>
          <a:bodyPr anchor="b">
            <a:normAutofit/>
          </a:bodyPr>
          <a:lstStyle/>
          <a:p>
            <a:r>
              <a:rPr kumimoji="1" lang="zh-CN" altLang="en-US" sz="5400" b="1" dirty="0"/>
              <a:t>生活在北美 跟隨耶穌</a:t>
            </a:r>
          </a:p>
        </p:txBody>
      </p:sp>
      <p:sp>
        <p:nvSpPr>
          <p:cNvPr id="51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3" name="内容占位符 2"/>
          <p:cNvSpPr>
            <a:spLocks noGrp="1"/>
          </p:cNvSpPr>
          <p:nvPr>
            <p:ph idx="1"/>
          </p:nvPr>
        </p:nvSpPr>
        <p:spPr>
          <a:xfrm>
            <a:off x="236483" y="2222554"/>
            <a:ext cx="7439175" cy="4426876"/>
          </a:xfrm>
        </p:spPr>
        <p:txBody>
          <a:bodyPr anchor="t">
            <a:noAutofit/>
          </a:bodyPr>
          <a:lstStyle/>
          <a:p>
            <a:pPr marL="0" indent="0">
              <a:lnSpc>
                <a:spcPct val="150000"/>
              </a:lnSpc>
              <a:buNone/>
            </a:pPr>
            <a:r>
              <a:rPr kumimoji="1" lang="zh-CN" altLang="en-US" sz="4000" dirty="0">
                <a:latin typeface="AppleMyungjo" pitchFamily="2" charset="-127"/>
                <a:ea typeface="Microsoft YaHei" panose="020B0503020204020204" pitchFamily="34" charset="-122"/>
              </a:rPr>
              <a:t>美國夢轉到天國夢。走出舒適區 </a:t>
            </a:r>
            <a:r>
              <a:rPr kumimoji="1" lang="en-US" altLang="zh-CN" sz="4000" dirty="0">
                <a:latin typeface="AppleMyungjo" pitchFamily="2" charset="-127"/>
                <a:ea typeface="AppleMyungjo" pitchFamily="2" charset="-127"/>
              </a:rPr>
              <a:t>comfort</a:t>
            </a:r>
            <a:r>
              <a:rPr kumimoji="1" lang="zh-CN" altLang="en-US" sz="4000" dirty="0">
                <a:latin typeface="AppleMyungjo" pitchFamily="2" charset="-127"/>
                <a:ea typeface="Microsoft YaHei" panose="020B0503020204020204" pitchFamily="34" charset="-122"/>
              </a:rPr>
              <a:t> </a:t>
            </a:r>
            <a:r>
              <a:rPr kumimoji="1" lang="en-US" altLang="zh-CN" sz="4000" dirty="0">
                <a:latin typeface="AppleMyungjo" pitchFamily="2" charset="-127"/>
                <a:ea typeface="AppleMyungjo" pitchFamily="2" charset="-127"/>
              </a:rPr>
              <a:t>zone </a:t>
            </a:r>
            <a:r>
              <a:rPr kumimoji="1" lang="zh-CN" altLang="en-US" sz="4000" dirty="0">
                <a:latin typeface="AppleMyungjo" pitchFamily="2" charset="-127"/>
              </a:rPr>
              <a:t>。</a:t>
            </a:r>
            <a:endParaRPr kumimoji="1" lang="en-US" altLang="zh-CN" sz="4000" i="1" dirty="0">
              <a:latin typeface="Times New Roman" panose="02020603050405020304" pitchFamily="18" charset="0"/>
              <a:cs typeface="Times New Roman" panose="02020603050405020304" pitchFamily="18" charset="0"/>
            </a:endParaRPr>
          </a:p>
          <a:p>
            <a:pPr marL="0" indent="0">
              <a:lnSpc>
                <a:spcPct val="150000"/>
              </a:lnSpc>
              <a:buNone/>
            </a:pPr>
            <a:r>
              <a:rPr kumimoji="1" lang="en-US" altLang="zh-CN" sz="4000" dirty="0">
                <a:latin typeface="Times New Roman" panose="02020603050405020304" pitchFamily="18" charset="0"/>
                <a:cs typeface="Times New Roman" panose="02020603050405020304" pitchFamily="18" charset="0"/>
              </a:rPr>
              <a:t>Wherever Jesus leads, you follow. Whatever Jesus asks, you give</a:t>
            </a:r>
            <a:r>
              <a:rPr kumimoji="1" lang="en-US" altLang="zh-CN" sz="4000" dirty="0"/>
              <a:t>!</a:t>
            </a:r>
          </a:p>
        </p:txBody>
      </p:sp>
      <p:pic>
        <p:nvPicPr>
          <p:cNvPr id="5122" name="Picture 2" descr="David Platt (@plattdavid) / X"/>
          <p:cNvPicPr>
            <a:picLocks noChangeAspect="1" noChangeArrowheads="1"/>
          </p:cNvPicPr>
          <p:nvPr/>
        </p:nvPicPr>
        <p:blipFill rotWithShape="1">
          <a:blip r:embed="rId3">
            <a:extLst>
              <a:ext uri="{28A0092B-C50C-407E-A947-70E740481C1C}">
                <a14:useLocalDpi xmlns:a14="http://schemas.microsoft.com/office/drawing/2010/main" val="0"/>
              </a:ext>
            </a:extLst>
          </a:blip>
          <a:srcRect l="3795" r="2" b="2"/>
          <a:stretch/>
        </p:blipFill>
        <p:spPr bwMode="auto">
          <a:xfrm>
            <a:off x="7675658" y="2093976"/>
            <a:ext cx="3941064" cy="4096512"/>
          </a:xfrm>
          <a:prstGeom prst="rect">
            <a:avLst/>
          </a:prstGeom>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16C25F8F-F7E1-7CB2-42F5-56D96CD8155B}"/>
              </a:ext>
            </a:extLst>
          </p:cNvPr>
          <p:cNvSpPr txBox="1"/>
          <p:nvPr/>
        </p:nvSpPr>
        <p:spPr>
          <a:xfrm>
            <a:off x="8883898" y="6220238"/>
            <a:ext cx="2096814" cy="507831"/>
          </a:xfrm>
          <a:prstGeom prst="rect">
            <a:avLst/>
          </a:prstGeom>
          <a:noFill/>
        </p:spPr>
        <p:txBody>
          <a:bodyPr wrap="square">
            <a:spAutoFit/>
          </a:bodyPr>
          <a:lstStyle/>
          <a:p>
            <a:pPr algn="ctr" defTabSz="412750" hangingPunct="0"/>
            <a:r>
              <a:rPr kumimoji="1" lang="en-US" altLang="zh-CN" sz="2700" b="1" kern="0" dirty="0">
                <a:solidFill>
                  <a:srgbClr val="000000"/>
                </a:solidFill>
                <a:latin typeface="Times New Roman" panose="02020603050405020304" pitchFamily="18" charset="0"/>
                <a:ea typeface="Helvetica Neue" panose="02000503000000020004"/>
                <a:cs typeface="Times New Roman" panose="02020603050405020304" pitchFamily="18" charset="0"/>
                <a:sym typeface="Helvetica Neue" panose="02000503000000020004"/>
              </a:rPr>
              <a:t>David</a:t>
            </a:r>
            <a:r>
              <a:rPr kumimoji="1" lang="zh-CN" altLang="en-US" sz="2700" b="1" kern="0" dirty="0">
                <a:solidFill>
                  <a:srgbClr val="000000"/>
                </a:solidFill>
                <a:latin typeface="Times New Roman" panose="02020603050405020304" pitchFamily="18" charset="0"/>
                <a:cs typeface="Times New Roman" panose="02020603050405020304" pitchFamily="18" charset="0"/>
                <a:sym typeface="Helvetica Neue" panose="02000503000000020004"/>
              </a:rPr>
              <a:t> </a:t>
            </a:r>
            <a:r>
              <a:rPr kumimoji="1" lang="en-US" altLang="zh-CN" sz="2700" b="1" kern="0" dirty="0">
                <a:solidFill>
                  <a:srgbClr val="000000"/>
                </a:solidFill>
                <a:latin typeface="Times New Roman" panose="02020603050405020304" pitchFamily="18" charset="0"/>
                <a:ea typeface="Helvetica Neue" panose="02000503000000020004"/>
                <a:cs typeface="Times New Roman" panose="02020603050405020304" pitchFamily="18" charset="0"/>
                <a:sym typeface="Helvetica Neue" panose="02000503000000020004"/>
              </a:rPr>
              <a:t>Platt</a:t>
            </a:r>
            <a:endParaRPr lang="zh-CN" altLang="en-US" sz="2400" b="1" kern="0" dirty="0">
              <a:solidFill>
                <a:srgbClr val="000000"/>
              </a:solidFill>
              <a:latin typeface="Helvetica Neue" panose="02000503000000020004"/>
              <a:cs typeface="Helvetica Neue" panose="02000503000000020004"/>
              <a:sym typeface="Helvetica Neue" panose="02000503000000020004"/>
            </a:endParaRPr>
          </a:p>
        </p:txBody>
      </p:sp>
      <p:pic>
        <p:nvPicPr>
          <p:cNvPr id="3074" name="Picture 2" descr="International Mission Board (IMB) - Baptist Resource Network">
            <a:extLst>
              <a:ext uri="{FF2B5EF4-FFF2-40B4-BE49-F238E27FC236}">
                <a16:creationId xmlns:a16="http://schemas.microsoft.com/office/drawing/2014/main" id="{91FDDB1F-F4D5-7684-224A-044906458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365" y="118761"/>
            <a:ext cx="2705781" cy="1515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3"/>
          <p:cNvSpPr>
            <a:spLocks noGrp="1"/>
          </p:cNvSpPr>
          <p:nvPr>
            <p:ph type="title"/>
          </p:nvPr>
        </p:nvSpPr>
        <p:spPr>
          <a:xfrm>
            <a:off x="24012" y="106855"/>
            <a:ext cx="11833448" cy="1485900"/>
          </a:xfrm>
        </p:spPr>
        <p:txBody>
          <a:bodyPr>
            <a:noAutofit/>
          </a:bodyPr>
          <a:lstStyle/>
          <a:p>
            <a:pPr algn="ctr">
              <a:lnSpc>
                <a:spcPct val="150000"/>
              </a:lnSpc>
            </a:pPr>
            <a:r>
              <a:rPr lang="zh-CN" altLang="en-US"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敞开的门 </a:t>
            </a:r>
            <a:r>
              <a:rPr lang="en-US" altLang="zh-CN"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2024 </a:t>
            </a:r>
            <a:r>
              <a:rPr lang="zh-CN" altLang="en-US"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全球守望名單（</a:t>
            </a:r>
            <a:r>
              <a:rPr lang="en-US" altLang="zh-CN"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World Watch List</a:t>
            </a:r>
            <a:r>
              <a:rPr lang="zh-CN" altLang="en-US"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3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2" name="内容占位符 1"/>
          <p:cNvSpPr>
            <a:spLocks noGrp="1"/>
          </p:cNvSpPr>
          <p:nvPr>
            <p:ph idx="1"/>
          </p:nvPr>
        </p:nvSpPr>
        <p:spPr>
          <a:xfrm>
            <a:off x="205002" y="1295596"/>
            <a:ext cx="11987905" cy="2161098"/>
          </a:xfrm>
        </p:spPr>
        <p:txBody>
          <a:bodyPr>
            <a:normAutofit/>
          </a:bodyPr>
          <a:lstStyle/>
          <a:p>
            <a:pPr>
              <a:lnSpc>
                <a:spcPct val="120000"/>
              </a:lnSpc>
            </a:pPr>
            <a:r>
              <a:rPr lang="zh-CN" altLang="en-US" sz="3200" dirty="0">
                <a:solidFill>
                  <a:schemeClr val="tx1"/>
                </a:solidFill>
                <a:latin typeface="微软雅黑" panose="020B0503020204020204" pitchFamily="34" charset="-122"/>
                <a:ea typeface="微软雅黑" panose="020B0503020204020204" pitchFamily="34" charset="-122"/>
                <a:cs typeface="STKaiti" panose="02010600040101010101" charset="-122"/>
              </a:rPr>
              <a:t>在</a:t>
            </a:r>
            <a:r>
              <a:rPr lang="en-US" altLang="zh-CN" sz="3200" dirty="0">
                <a:solidFill>
                  <a:schemeClr val="tx1"/>
                </a:solidFill>
                <a:latin typeface="微软雅黑" panose="020B0503020204020204" pitchFamily="34" charset="-122"/>
                <a:ea typeface="微软雅黑" panose="020B0503020204020204" pitchFamily="34" charset="-122"/>
                <a:cs typeface="STKaiti" panose="02010600040101010101" charset="-122"/>
              </a:rPr>
              <a:t>2023</a:t>
            </a:r>
            <a:r>
              <a:rPr lang="zh-CN" altLang="en-US" sz="3200" dirty="0">
                <a:solidFill>
                  <a:schemeClr val="tx1"/>
                </a:solidFill>
                <a:latin typeface="微软雅黑" panose="020B0503020204020204" pitchFamily="34" charset="-122"/>
                <a:ea typeface="微软雅黑" panose="020B0503020204020204" pitchFamily="34" charset="-122"/>
                <a:cs typeface="STKaiti" panose="02010600040101010101" charset="-122"/>
              </a:rPr>
              <a:t>年前</a:t>
            </a:r>
            <a:r>
              <a:rPr lang="en-US" altLang="zh-CN" sz="3200" dirty="0">
                <a:solidFill>
                  <a:schemeClr val="tx1"/>
                </a:solidFill>
                <a:latin typeface="微软雅黑" panose="020B0503020204020204" pitchFamily="34" charset="-122"/>
                <a:ea typeface="微软雅黑" panose="020B0503020204020204" pitchFamily="34" charset="-122"/>
                <a:cs typeface="STKaiti" panose="02010600040101010101" charset="-122"/>
              </a:rPr>
              <a:t>10</a:t>
            </a:r>
            <a:r>
              <a:rPr lang="zh-CN" altLang="en-US" sz="3200" dirty="0">
                <a:solidFill>
                  <a:schemeClr val="tx1"/>
                </a:solidFill>
                <a:latin typeface="微软雅黑" panose="020B0503020204020204" pitchFamily="34" charset="-122"/>
                <a:ea typeface="微软雅黑" panose="020B0503020204020204" pitchFamily="34" charset="-122"/>
                <a:cs typeface="STKaiti" panose="02010600040101010101" charset="-122"/>
              </a:rPr>
              <a:t>個月，全球有</a:t>
            </a:r>
            <a:r>
              <a:rPr lang="en-US" altLang="zh-CN" sz="3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4, 998</a:t>
            </a:r>
            <a:r>
              <a:rPr lang="zh-CN" altLang="en-US" sz="3200" dirty="0">
                <a:solidFill>
                  <a:schemeClr val="tx1"/>
                </a:solidFill>
                <a:latin typeface="微软雅黑" panose="020B0503020204020204" pitchFamily="34" charset="-122"/>
                <a:ea typeface="微软雅黑" panose="020B0503020204020204" pitchFamily="34" charset="-122"/>
                <a:cs typeface="STKaiti" panose="02010600040101010101" charset="-122"/>
              </a:rPr>
              <a:t>名基督徒因信仰而遭到殺害；</a:t>
            </a:r>
            <a:endParaRPr lang="en-US" altLang="zh-CN" sz="3200" dirty="0">
              <a:solidFill>
                <a:schemeClr val="tx1"/>
              </a:solidFill>
              <a:latin typeface="微软雅黑" panose="020B0503020204020204" pitchFamily="34" charset="-122"/>
              <a:ea typeface="微软雅黑" panose="020B0503020204020204" pitchFamily="34" charset="-122"/>
              <a:cs typeface="STKaiti" panose="02010600040101010101" charset="-122"/>
            </a:endParaRPr>
          </a:p>
          <a:p>
            <a:pPr>
              <a:lnSpc>
                <a:spcPct val="120000"/>
              </a:lnSpc>
            </a:pPr>
            <a:r>
              <a:rPr lang="zh-CN" altLang="en-US" sz="3200" b="1" dirty="0"/>
              <a:t>全世界每天平均有</a:t>
            </a:r>
            <a:r>
              <a:rPr lang="en-US" altLang="zh-CN" sz="3200" b="1" dirty="0"/>
              <a:t>13</a:t>
            </a:r>
            <a:r>
              <a:rPr lang="zh-CN" altLang="en-US" sz="3200" b="1" dirty="0"/>
              <a:t>名基督徒殉道</a:t>
            </a:r>
            <a:r>
              <a:rPr lang="zh-CN" altLang="en-US" sz="3200" dirty="0"/>
              <a:t>。</a:t>
            </a:r>
          </a:p>
        </p:txBody>
      </p:sp>
      <p:pic>
        <p:nvPicPr>
          <p:cNvPr id="5" name="图片 4">
            <a:extLst>
              <a:ext uri="{FF2B5EF4-FFF2-40B4-BE49-F238E27FC236}">
                <a16:creationId xmlns:a16="http://schemas.microsoft.com/office/drawing/2014/main" id="{E3B39A6A-55A1-553E-E75B-58B0DD3A20CF}"/>
              </a:ext>
            </a:extLst>
          </p:cNvPr>
          <p:cNvPicPr>
            <a:picLocks noChangeAspect="1"/>
          </p:cNvPicPr>
          <p:nvPr/>
        </p:nvPicPr>
        <p:blipFill>
          <a:blip r:embed="rId3"/>
          <a:stretch>
            <a:fillRect/>
          </a:stretch>
        </p:blipFill>
        <p:spPr>
          <a:xfrm>
            <a:off x="7315442" y="3555356"/>
            <a:ext cx="4876558" cy="3176809"/>
          </a:xfrm>
          <a:prstGeom prst="rect">
            <a:avLst/>
          </a:prstGeom>
        </p:spPr>
      </p:pic>
      <p:pic>
        <p:nvPicPr>
          <p:cNvPr id="6" name="图片 5">
            <a:extLst>
              <a:ext uri="{FF2B5EF4-FFF2-40B4-BE49-F238E27FC236}">
                <a16:creationId xmlns:a16="http://schemas.microsoft.com/office/drawing/2014/main" id="{B1650587-B241-1DCC-9475-382145BDF50B}"/>
              </a:ext>
            </a:extLst>
          </p:cNvPr>
          <p:cNvPicPr>
            <a:picLocks noChangeAspect="1"/>
          </p:cNvPicPr>
          <p:nvPr/>
        </p:nvPicPr>
        <p:blipFill>
          <a:blip r:embed="rId4"/>
          <a:stretch>
            <a:fillRect/>
          </a:stretch>
        </p:blipFill>
        <p:spPr>
          <a:xfrm>
            <a:off x="24012" y="2916621"/>
            <a:ext cx="7433320" cy="38345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8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pic>
        <p:nvPicPr>
          <p:cNvPr id="3074" name="Picture 2" descr="愛以色列專欄】耶穌最痛的時候...紀念受難日，祂為我還債與罪刑"/>
          <p:cNvPicPr>
            <a:picLocks noChangeAspect="1" noChangeArrowheads="1"/>
          </p:cNvPicPr>
          <p:nvPr/>
        </p:nvPicPr>
        <p:blipFill rotWithShape="1">
          <a:blip r:embed="rId3">
            <a:extLst>
              <a:ext uri="{28A0092B-C50C-407E-A947-70E740481C1C}">
                <a14:useLocalDpi xmlns:a14="http://schemas.microsoft.com/office/drawing/2010/main" val="0"/>
              </a:ext>
            </a:extLst>
          </a:blip>
          <a:srcRect t="9568" b="29047"/>
          <a:stretch/>
        </p:blipFill>
        <p:spPr bwMode="auto">
          <a:xfrm>
            <a:off x="4883025" y="5"/>
            <a:ext cx="7308975" cy="336498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The Passion of the Christ (2004)">
            <a:extLst>
              <a:ext uri="{FF2B5EF4-FFF2-40B4-BE49-F238E27FC236}">
                <a16:creationId xmlns:a16="http://schemas.microsoft.com/office/drawing/2014/main" id="{79EF71A8-193C-8A90-FB65-B412DAFEDF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23" b="1761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97" name="Freeform: Shape 308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sz="900">
              <a:solidFill>
                <a:prstClr val="white"/>
              </a:solidFill>
              <a:latin typeface="Calibri" panose="020F0502020204030204"/>
              <a:sym typeface="Helvetica Neue" panose="02000503000000020004"/>
            </a:endParaRPr>
          </a:p>
        </p:txBody>
      </p:sp>
      <p:sp useBgFill="1">
        <p:nvSpPr>
          <p:cNvPr id="3098" name="Freeform: Shape 308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Calibri" panose="020F0502020204030204"/>
              <a:sym typeface="Helvetica Neue" panose="02000503000000020004"/>
            </a:endParaRPr>
          </a:p>
        </p:txBody>
      </p:sp>
      <p:sp>
        <p:nvSpPr>
          <p:cNvPr id="2" name="标题 1"/>
          <p:cNvSpPr>
            <a:spLocks noGrp="1"/>
          </p:cNvSpPr>
          <p:nvPr>
            <p:ph type="title"/>
          </p:nvPr>
        </p:nvSpPr>
        <p:spPr>
          <a:xfrm>
            <a:off x="239075" y="411480"/>
            <a:ext cx="5312979" cy="1243584"/>
          </a:xfrm>
        </p:spPr>
        <p:txBody>
          <a:bodyPr>
            <a:normAutofit fontScale="90000"/>
          </a:bodyPr>
          <a:lstStyle/>
          <a:p>
            <a:pPr algn="ctr">
              <a:lnSpc>
                <a:spcPct val="125000"/>
              </a:lnSpc>
            </a:pPr>
            <a:r>
              <a:rPr kumimoji="1" lang="zh-CN" altLang="en-US" sz="4000" b="1" dirty="0"/>
              <a:t>巴拉巴：</a:t>
            </a:r>
            <a:br>
              <a:rPr kumimoji="1" lang="en-US" altLang="zh-CN" sz="4000" b="1" dirty="0"/>
            </a:br>
            <a:r>
              <a:rPr kumimoji="1" lang="zh-CN" altLang="en-US" sz="4000" b="1" dirty="0"/>
              <a:t>一個讓基督替死的強盜</a:t>
            </a:r>
          </a:p>
        </p:txBody>
      </p:sp>
      <p:sp>
        <p:nvSpPr>
          <p:cNvPr id="3099" name="Rectangle 309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Calibri" panose="020F0502020204030204"/>
              <a:sym typeface="Helvetica Neue" panose="02000503000000020004"/>
            </a:endParaRPr>
          </a:p>
        </p:txBody>
      </p:sp>
      <p:sp useBgFill="1">
        <p:nvSpPr>
          <p:cNvPr id="3094" name="Rectangle 309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panose="020F0502020204030204"/>
              <a:sym typeface="Helvetica Neue" panose="02000503000000020004"/>
            </a:endParaRPr>
          </a:p>
        </p:txBody>
      </p:sp>
      <p:sp>
        <p:nvSpPr>
          <p:cNvPr id="3096" name="Rectangle 309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Calibri" panose="020F0502020204030204"/>
              <a:sym typeface="Helvetica Neue" panose="02000503000000020004"/>
            </a:endParaRPr>
          </a:p>
        </p:txBody>
      </p:sp>
      <p:sp>
        <p:nvSpPr>
          <p:cNvPr id="6" name="内容占位符 5">
            <a:extLst>
              <a:ext uri="{FF2B5EF4-FFF2-40B4-BE49-F238E27FC236}">
                <a16:creationId xmlns:a16="http://schemas.microsoft.com/office/drawing/2014/main" id="{37C3322C-3038-DC3B-C8B0-EDDA589D5883}"/>
              </a:ext>
            </a:extLst>
          </p:cNvPr>
          <p:cNvSpPr>
            <a:spLocks noGrp="1"/>
          </p:cNvSpPr>
          <p:nvPr>
            <p:ph idx="1"/>
          </p:nvPr>
        </p:nvSpPr>
        <p:spPr>
          <a:xfrm>
            <a:off x="0" y="2063753"/>
            <a:ext cx="5912069" cy="4732437"/>
          </a:xfrm>
        </p:spPr>
        <p:txBody>
          <a:bodyPr>
            <a:noAutofit/>
          </a:bodyPr>
          <a:lstStyle/>
          <a:p>
            <a:pPr marL="0" indent="0">
              <a:lnSpc>
                <a:spcPct val="120000"/>
              </a:lnSpc>
              <a:spcBef>
                <a:spcPts val="0"/>
              </a:spcBef>
              <a:spcAft>
                <a:spcPts val="0"/>
              </a:spcAft>
              <a:buNone/>
            </a:pPr>
            <a:r>
              <a:rPr lang="zh-CN" altLang="en-US" sz="3300" b="1" dirty="0"/>
              <a:t>有一個人名叫巴拉巴，和作亂的人一同捆綁。他們作亂的時候，曾殺過人。</a:t>
            </a:r>
            <a:r>
              <a:rPr lang="en-US" altLang="zh-CN" sz="3300" b="1" dirty="0"/>
              <a:t>……</a:t>
            </a:r>
            <a:r>
              <a:rPr lang="zh-CN" altLang="en-US" sz="3300" b="1" dirty="0"/>
              <a:t>彼拉多要叫眾人喜悅，就釋放巴拉巴給他們，將耶穌鞭打了，交給人釘十字架。</a:t>
            </a:r>
            <a:r>
              <a:rPr lang="en-US" altLang="zh-CN" sz="3300" b="1" dirty="0"/>
              <a:t>(</a:t>
            </a:r>
            <a:r>
              <a:rPr lang="zh-CN" altLang="en-US" sz="3300" b="1" dirty="0"/>
              <a:t>馬可福音</a:t>
            </a:r>
            <a:r>
              <a:rPr lang="en-US" altLang="zh-CN" sz="3300" b="1" dirty="0"/>
              <a:t>15:6-7,9,15)</a:t>
            </a:r>
            <a:endParaRPr lang="zh-CN" altLang="en-US" sz="33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DE8E00E-D3EC-1D81-C2E0-236271943E06}"/>
              </a:ext>
            </a:extLst>
          </p:cNvPr>
          <p:cNvSpPr>
            <a:spLocks noGrp="1"/>
          </p:cNvSpPr>
          <p:nvPr>
            <p:ph idx="1"/>
          </p:nvPr>
        </p:nvSpPr>
        <p:spPr>
          <a:xfrm>
            <a:off x="1371600" y="804042"/>
            <a:ext cx="10326414" cy="5722883"/>
          </a:xfrm>
        </p:spPr>
        <p:txBody>
          <a:bodyPr>
            <a:normAutofit/>
          </a:bodyPr>
          <a:lstStyle/>
          <a:p>
            <a:pPr marL="0" indent="0" algn="ctr">
              <a:buNone/>
            </a:pPr>
            <a:r>
              <a:rPr kumimoji="1" lang="zh-CN" altLang="en-US" sz="5750" b="1" dirty="0">
                <a:solidFill>
                  <a:srgbClr val="002060"/>
                </a:solidFill>
                <a:latin typeface="Microsoft YaHei" panose="020B0503020204020204" pitchFamily="34" charset="-122"/>
                <a:ea typeface="Microsoft YaHei" panose="020B0503020204020204" pitchFamily="34" charset="-122"/>
              </a:rPr>
              <a:t>耶穌基督愛巴拉巴</a:t>
            </a:r>
            <a:endParaRPr kumimoji="1" lang="en-US" altLang="zh-CN" sz="5750" b="1" dirty="0">
              <a:solidFill>
                <a:srgbClr val="002060"/>
              </a:solidFill>
              <a:latin typeface="Microsoft YaHei" panose="020B0503020204020204" pitchFamily="34" charset="-122"/>
              <a:ea typeface="Microsoft YaHei" panose="020B0503020204020204" pitchFamily="34" charset="-122"/>
            </a:endParaRPr>
          </a:p>
          <a:p>
            <a:pPr marL="0" indent="0">
              <a:buNone/>
            </a:pPr>
            <a:endParaRPr kumimoji="1" lang="en-US" altLang="zh-CN" sz="5750" b="1" dirty="0">
              <a:solidFill>
                <a:srgbClr val="002060"/>
              </a:solidFill>
              <a:highlight>
                <a:srgbClr val="FFFF00"/>
              </a:highlight>
              <a:latin typeface="Microsoft YaHei" panose="020B0503020204020204" pitchFamily="34" charset="-122"/>
              <a:ea typeface="Microsoft YaHei" panose="020B0503020204020204" pitchFamily="34" charset="-122"/>
            </a:endParaRPr>
          </a:p>
          <a:p>
            <a:pPr marL="0" indent="0">
              <a:buNone/>
            </a:pPr>
            <a:r>
              <a:rPr kumimoji="1" lang="zh-CN" altLang="en-US" sz="5750" b="1" dirty="0">
                <a:solidFill>
                  <a:srgbClr val="002060"/>
                </a:solidFill>
                <a:highlight>
                  <a:srgbClr val="FFFF00"/>
                </a:highlight>
                <a:latin typeface="Microsoft YaHei" panose="020B0503020204020204" pitchFamily="34" charset="-122"/>
                <a:ea typeface="Microsoft YaHei" panose="020B0503020204020204" pitchFamily="34" charset="-122"/>
              </a:rPr>
              <a:t>「他爲我死，我爲他活」</a:t>
            </a:r>
            <a:endParaRPr kumimoji="1" lang="en-US" altLang="zh-CN" sz="5750" b="1" dirty="0">
              <a:solidFill>
                <a:srgbClr val="002060"/>
              </a:solidFill>
              <a:highlight>
                <a:srgbClr val="FFFF00"/>
              </a:highlight>
              <a:latin typeface="Microsoft YaHei" panose="020B0503020204020204" pitchFamily="34" charset="-122"/>
              <a:ea typeface="Microsoft YaHei" panose="020B0503020204020204" pitchFamily="34" charset="-122"/>
            </a:endParaRPr>
          </a:p>
          <a:p>
            <a:pPr marL="0" indent="0" algn="r">
              <a:buNone/>
            </a:pPr>
            <a:r>
              <a:rPr kumimoji="1" lang="en-US" altLang="zh-CN" sz="5750" b="1" dirty="0">
                <a:solidFill>
                  <a:srgbClr val="002060"/>
                </a:solidFill>
                <a:latin typeface="Microsoft YaHei" panose="020B0503020204020204" pitchFamily="34" charset="-122"/>
                <a:ea typeface="Microsoft YaHei" panose="020B0503020204020204" pitchFamily="34" charset="-122"/>
              </a:rPr>
              <a:t>——</a:t>
            </a:r>
            <a:r>
              <a:rPr kumimoji="1" lang="zh-CN" altLang="en-US" sz="5750" b="1" dirty="0">
                <a:solidFill>
                  <a:srgbClr val="002060"/>
                </a:solidFill>
                <a:latin typeface="Microsoft YaHei" panose="020B0503020204020204" pitchFamily="34" charset="-122"/>
                <a:ea typeface="Microsoft YaHei" panose="020B0503020204020204" pitchFamily="34" charset="-122"/>
              </a:rPr>
              <a:t>巴拉巴</a:t>
            </a:r>
          </a:p>
          <a:p>
            <a:endParaRPr kumimoji="1" lang="zh-CN" altLang="en-US" dirty="0"/>
          </a:p>
        </p:txBody>
      </p:sp>
    </p:spTree>
    <p:extLst>
      <p:ext uri="{BB962C8B-B14F-4D97-AF65-F5344CB8AC3E}">
        <p14:creationId xmlns:p14="http://schemas.microsoft.com/office/powerpoint/2010/main" val="106025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15480" y="188640"/>
            <a:ext cx="9601200" cy="1485900"/>
          </a:xfrm>
        </p:spPr>
        <p:txBody>
          <a:bodyPr>
            <a:normAutofit/>
          </a:bodyPr>
          <a:lstStyle/>
          <a:p>
            <a:pPr algn="ctr"/>
            <a:r>
              <a:rPr kumimoji="1" lang="zh-CN" altLang="en-US" sz="6600" b="1" dirty="0"/>
              <a:t>結語：</a:t>
            </a:r>
          </a:p>
        </p:txBody>
      </p:sp>
      <p:sp>
        <p:nvSpPr>
          <p:cNvPr id="3" name="内容占位符 2"/>
          <p:cNvSpPr>
            <a:spLocks noGrp="1"/>
          </p:cNvSpPr>
          <p:nvPr>
            <p:ph idx="1"/>
          </p:nvPr>
        </p:nvSpPr>
        <p:spPr>
          <a:xfrm>
            <a:off x="0" y="1556792"/>
            <a:ext cx="12000656" cy="5301208"/>
          </a:xfrm>
        </p:spPr>
        <p:txBody>
          <a:bodyPr>
            <a:normAutofit/>
          </a:bodyPr>
          <a:lstStyle/>
          <a:p>
            <a:pPr marL="0" indent="0" algn="r">
              <a:lnSpc>
                <a:spcPct val="150000"/>
              </a:lnSpc>
              <a:buNone/>
            </a:pPr>
            <a:r>
              <a:rPr kumimoji="1" lang="zh-CN" altLang="en-US" sz="3600" b="1" dirty="0">
                <a:solidFill>
                  <a:srgbClr val="FF0000"/>
                </a:solidFill>
                <a:highlight>
                  <a:srgbClr val="FFFF00"/>
                </a:highlight>
                <a:latin typeface="STZhongsong" panose="02010600040101010101" pitchFamily="2" charset="-122"/>
                <a:ea typeface="STZhongsong" panose="02010600040101010101" pitchFamily="2" charset="-122"/>
              </a:rPr>
              <a:t>「若有人要跟從我，就當捨己，背起他的十字架來跟從我。</a:t>
            </a:r>
            <a:r>
              <a:rPr kumimoji="1" lang="zh-CN" altLang="en-US" sz="3600" b="1" dirty="0">
                <a:latin typeface="STZhongsong" panose="02010600040101010101" pitchFamily="2" charset="-122"/>
                <a:ea typeface="STZhongsong" panose="02010600040101010101" pitchFamily="2" charset="-122"/>
              </a:rPr>
              <a:t> </a:t>
            </a:r>
            <a:r>
              <a:rPr kumimoji="1" lang="en-US" altLang="zh-CN" sz="3600" b="1" dirty="0">
                <a:latin typeface="STZhongsong" panose="02010600040101010101" pitchFamily="2" charset="-122"/>
                <a:ea typeface="STZhongsong" panose="02010600040101010101" pitchFamily="2" charset="-122"/>
              </a:rPr>
              <a:t>(</a:t>
            </a:r>
            <a:r>
              <a:rPr kumimoji="1" lang="zh-CN" altLang="en-US" sz="3600" b="1" dirty="0">
                <a:latin typeface="STZhongsong" panose="02010600040101010101" pitchFamily="2" charset="-122"/>
                <a:ea typeface="STZhongsong" panose="02010600040101010101" pitchFamily="2" charset="-122"/>
              </a:rPr>
              <a:t>馬太福音 </a:t>
            </a:r>
            <a:r>
              <a:rPr kumimoji="1" lang="en-US" altLang="zh-CN" sz="3600" b="1" dirty="0">
                <a:latin typeface="STZhongsong" panose="02010600040101010101" pitchFamily="2" charset="-122"/>
                <a:ea typeface="STZhongsong" panose="02010600040101010101" pitchFamily="2" charset="-122"/>
              </a:rPr>
              <a:t>16:24)</a:t>
            </a:r>
          </a:p>
          <a:p>
            <a:pPr>
              <a:lnSpc>
                <a:spcPct val="150000"/>
              </a:lnSpc>
            </a:pPr>
            <a:r>
              <a:rPr kumimoji="1" lang="zh-CN" altLang="en-US" sz="3600" b="1" dirty="0">
                <a:latin typeface="+mj-ea"/>
                <a:ea typeface="+mj-ea"/>
              </a:rPr>
              <a:t>你是否曾經被耶穌的愛所感，決定背起十架跟隨他呢？請問你的心志還在嗎？</a:t>
            </a:r>
            <a:endParaRPr kumimoji="1" lang="en-US" altLang="zh-CN" sz="3600" b="1" dirty="0">
              <a:latin typeface="+mj-ea"/>
              <a:ea typeface="+mj-ea"/>
            </a:endParaRPr>
          </a:p>
          <a:p>
            <a:pPr>
              <a:lnSpc>
                <a:spcPct val="150000"/>
              </a:lnSpc>
            </a:pPr>
            <a:r>
              <a:rPr kumimoji="1" lang="zh-CN" altLang="en-US" sz="3600" b="1" dirty="0">
                <a:latin typeface="+mj-ea"/>
                <a:ea typeface="+mj-ea"/>
              </a:rPr>
              <a:t>你是否決定跟隨耶穌走窄路，作他的門徒？</a:t>
            </a:r>
            <a:endParaRPr kumimoji="1" lang="en-US" altLang="zh-CN" sz="3600" b="1"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BEFF41DB-F95F-10B5-7EBD-050AFBE17C4C}"/>
              </a:ext>
            </a:extLst>
          </p:cNvPr>
          <p:cNvPicPr>
            <a:picLocks noGrp="1" noChangeAspect="1"/>
          </p:cNvPicPr>
          <p:nvPr>
            <p:ph idx="1"/>
          </p:nvPr>
        </p:nvPicPr>
        <p:blipFill>
          <a:blip r:embed="rId2"/>
          <a:stretch>
            <a:fillRect/>
          </a:stretch>
        </p:blipFill>
        <p:spPr>
          <a:xfrm>
            <a:off x="1324304" y="107462"/>
            <a:ext cx="3815255" cy="6693432"/>
          </a:xfrm>
          <a:prstGeom prst="rect">
            <a:avLst/>
          </a:prstGeom>
        </p:spPr>
      </p:pic>
      <p:pic>
        <p:nvPicPr>
          <p:cNvPr id="5" name="图片 4">
            <a:extLst>
              <a:ext uri="{FF2B5EF4-FFF2-40B4-BE49-F238E27FC236}">
                <a16:creationId xmlns:a16="http://schemas.microsoft.com/office/drawing/2014/main" id="{7ADBBE43-C1B6-41F0-0355-5D09E949B982}"/>
              </a:ext>
            </a:extLst>
          </p:cNvPr>
          <p:cNvPicPr>
            <a:picLocks noChangeAspect="1"/>
          </p:cNvPicPr>
          <p:nvPr/>
        </p:nvPicPr>
        <p:blipFill>
          <a:blip r:embed="rId3"/>
          <a:stretch>
            <a:fillRect/>
          </a:stretch>
        </p:blipFill>
        <p:spPr>
          <a:xfrm>
            <a:off x="6096000" y="107462"/>
            <a:ext cx="5617780" cy="6648263"/>
          </a:xfrm>
          <a:prstGeom prst="rect">
            <a:avLst/>
          </a:prstGeom>
        </p:spPr>
      </p:pic>
    </p:spTree>
    <p:extLst>
      <p:ext uri="{BB962C8B-B14F-4D97-AF65-F5344CB8AC3E}">
        <p14:creationId xmlns:p14="http://schemas.microsoft.com/office/powerpoint/2010/main" val="31148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1500" b="1" kern="0">
              <a:solidFill>
                <a:prstClr val="white"/>
              </a:solidFill>
              <a:latin typeface="Arial"/>
              <a:sym typeface="Helvetica Neue" panose="02000503000000020004"/>
            </a:endParaRPr>
          </a:p>
        </p:txBody>
      </p:sp>
      <p:sp>
        <p:nvSpPr>
          <p:cNvPr id="3" name="内容占位符 2">
            <a:extLst>
              <a:ext uri="{FF2B5EF4-FFF2-40B4-BE49-F238E27FC236}">
                <a16:creationId xmlns:a16="http://schemas.microsoft.com/office/drawing/2014/main" id="{F88D7E63-C9A6-1D1F-722E-33B2F610503D}"/>
              </a:ext>
            </a:extLst>
          </p:cNvPr>
          <p:cNvSpPr>
            <a:spLocks noGrp="1"/>
          </p:cNvSpPr>
          <p:nvPr>
            <p:ph idx="1"/>
          </p:nvPr>
        </p:nvSpPr>
        <p:spPr>
          <a:xfrm>
            <a:off x="288758" y="938463"/>
            <a:ext cx="5522495" cy="5238500"/>
          </a:xfrm>
        </p:spPr>
        <p:txBody>
          <a:bodyPr>
            <a:normAutofit fontScale="92500"/>
          </a:bodyPr>
          <a:lstStyle/>
          <a:p>
            <a:pPr marL="0" indent="0">
              <a:lnSpc>
                <a:spcPct val="160000"/>
              </a:lnSpc>
              <a:buNone/>
            </a:pPr>
            <a:r>
              <a:rPr kumimoji="1" lang="zh-CN" altLang="en-US" sz="3600" dirty="0">
                <a:latin typeface="Microsoft YaHei" panose="020B0503020204020204" pitchFamily="34" charset="-122"/>
                <a:ea typeface="Microsoft YaHei" panose="020B0503020204020204" pitchFamily="34" charset="-122"/>
              </a:rPr>
              <a:t>“你們要</a:t>
            </a:r>
            <a:r>
              <a:rPr kumimoji="1" lang="zh-CN" altLang="en-US" sz="3600" dirty="0">
                <a:highlight>
                  <a:srgbClr val="FFFF00"/>
                </a:highlight>
                <a:latin typeface="Microsoft YaHei" panose="020B0503020204020204" pitchFamily="34" charset="-122"/>
                <a:ea typeface="Microsoft YaHei" panose="020B0503020204020204" pitchFamily="34" charset="-122"/>
              </a:rPr>
              <a:t>進窄門</a:t>
            </a:r>
            <a:r>
              <a:rPr kumimoji="1" lang="zh-CN" altLang="en-US" sz="3600" dirty="0">
                <a:latin typeface="Microsoft YaHei" panose="020B0503020204020204" pitchFamily="34" charset="-122"/>
                <a:ea typeface="Microsoft YaHei" panose="020B0503020204020204" pitchFamily="34" charset="-122"/>
              </a:rPr>
              <a:t>。因為引到滅亡，那門是寬的，路是大的，進去的人也多；引到永生，那門是窄的，</a:t>
            </a:r>
            <a:r>
              <a:rPr kumimoji="1" lang="zh-CN" altLang="en-US" sz="3600" dirty="0">
                <a:highlight>
                  <a:srgbClr val="FFFF00"/>
                </a:highlight>
                <a:latin typeface="Microsoft YaHei" panose="020B0503020204020204" pitchFamily="34" charset="-122"/>
                <a:ea typeface="Microsoft YaHei" panose="020B0503020204020204" pitchFamily="34" charset="-122"/>
              </a:rPr>
              <a:t>路是小</a:t>
            </a:r>
            <a:r>
              <a:rPr kumimoji="1" lang="zh-CN" altLang="en-US" sz="3600" dirty="0">
                <a:latin typeface="Microsoft YaHei" panose="020B0503020204020204" pitchFamily="34" charset="-122"/>
                <a:ea typeface="Microsoft YaHei" panose="020B0503020204020204" pitchFamily="34" charset="-122"/>
              </a:rPr>
              <a:t>的，找著的人也少。”</a:t>
            </a:r>
            <a:endParaRPr kumimoji="1" lang="en-US" altLang="zh-CN" sz="3600" dirty="0">
              <a:latin typeface="Microsoft YaHei" panose="020B0503020204020204" pitchFamily="34" charset="-122"/>
              <a:ea typeface="Microsoft YaHei" panose="020B0503020204020204" pitchFamily="34" charset="-122"/>
            </a:endParaRPr>
          </a:p>
          <a:p>
            <a:pPr marL="0" indent="0" algn="r">
              <a:lnSpc>
                <a:spcPct val="160000"/>
              </a:lnSpc>
              <a:buNone/>
            </a:pPr>
            <a:r>
              <a:rPr kumimoji="1" lang="en-US" altLang="zh-CN" sz="3600" dirty="0">
                <a:latin typeface="Microsoft YaHei" panose="020B0503020204020204" pitchFamily="34" charset="-122"/>
                <a:ea typeface="Microsoft YaHei" panose="020B0503020204020204" pitchFamily="34" charset="-122"/>
              </a:rPr>
              <a:t>(</a:t>
            </a:r>
            <a:r>
              <a:rPr kumimoji="1" lang="zh-CN" altLang="en-US" sz="3600" dirty="0">
                <a:latin typeface="Microsoft YaHei" panose="020B0503020204020204" pitchFamily="34" charset="-122"/>
                <a:ea typeface="Microsoft YaHei" panose="020B0503020204020204" pitchFamily="34" charset="-122"/>
              </a:rPr>
              <a:t>馬太福音 </a:t>
            </a:r>
            <a:r>
              <a:rPr kumimoji="1" lang="en-US" altLang="zh-CN" sz="3600" dirty="0">
                <a:latin typeface="Microsoft YaHei" panose="020B0503020204020204" pitchFamily="34" charset="-122"/>
                <a:ea typeface="Microsoft YaHei" panose="020B0503020204020204" pitchFamily="34" charset="-122"/>
              </a:rPr>
              <a:t>7:13-14)</a:t>
            </a:r>
          </a:p>
        </p:txBody>
      </p:sp>
      <p:pic>
        <p:nvPicPr>
          <p:cNvPr id="1026" name="Picture 2" descr="山上宝训- 维基百科，自由的百科全书">
            <a:extLst>
              <a:ext uri="{FF2B5EF4-FFF2-40B4-BE49-F238E27FC236}">
                <a16:creationId xmlns:a16="http://schemas.microsoft.com/office/drawing/2014/main" id="{FF6B44D9-CBBF-53F5-CF05-8C7944C08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7"/>
          <a:stretch/>
        </p:blipFill>
        <p:spPr bwMode="auto">
          <a:xfrm>
            <a:off x="6229215" y="5"/>
            <a:ext cx="5962785" cy="685799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20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19436" y="1484785"/>
            <a:ext cx="10009112" cy="2593479"/>
          </a:xfrm>
        </p:spPr>
        <p:txBody>
          <a:bodyPr>
            <a:noAutofit/>
          </a:bodyPr>
          <a:lstStyle/>
          <a:p>
            <a:pPr algn="ctr">
              <a:lnSpc>
                <a:spcPct val="150000"/>
              </a:lnSpc>
            </a:pPr>
            <a:r>
              <a:rPr lang="zh-CN" altLang="en-US" sz="6600" b="1" dirty="0">
                <a:solidFill>
                  <a:schemeClr val="tx1">
                    <a:lumMod val="95000"/>
                    <a:lumOff val="5000"/>
                  </a:schemeClr>
                </a:solidFill>
                <a:latin typeface="微软雅黑" panose="020B0503020204020204" pitchFamily="34" charset="-122"/>
                <a:ea typeface="微软雅黑" panose="020B0503020204020204" pitchFamily="34" charset="-122"/>
              </a:rPr>
              <a:t>跟主腳蹤，作他門徒</a:t>
            </a:r>
            <a:br>
              <a:rPr lang="en-US" altLang="zh-CN" sz="6600" b="1" dirty="0">
                <a:solidFill>
                  <a:schemeClr val="tx1">
                    <a:lumMod val="95000"/>
                    <a:lumOff val="5000"/>
                  </a:schemeClr>
                </a:solidFill>
                <a:latin typeface="微软雅黑" panose="020B0503020204020204" pitchFamily="34" charset="-122"/>
                <a:ea typeface="微软雅黑" panose="020B0503020204020204" pitchFamily="34" charset="-122"/>
              </a:rPr>
            </a:br>
            <a:r>
              <a:rPr lang="en-US" altLang="zh-CN" sz="66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6600" b="1" dirty="0">
                <a:solidFill>
                  <a:schemeClr val="tx1">
                    <a:lumMod val="95000"/>
                    <a:lumOff val="5000"/>
                  </a:schemeClr>
                </a:solidFill>
                <a:latin typeface="微软雅黑" panose="020B0503020204020204" pitchFamily="34" charset="-122"/>
                <a:ea typeface="微软雅黑" panose="020B0503020204020204" pitchFamily="34" charset="-122"/>
              </a:rPr>
              <a:t>走窄路（一）</a:t>
            </a:r>
          </a:p>
        </p:txBody>
      </p:sp>
      <p:sp>
        <p:nvSpPr>
          <p:cNvPr id="3" name="副标题 2"/>
          <p:cNvSpPr>
            <a:spLocks noGrp="1"/>
          </p:cNvSpPr>
          <p:nvPr>
            <p:ph type="subTitle" idx="1"/>
          </p:nvPr>
        </p:nvSpPr>
        <p:spPr>
          <a:xfrm>
            <a:off x="3359696" y="4547592"/>
            <a:ext cx="4968552" cy="1651248"/>
          </a:xfrm>
        </p:spPr>
        <p:txBody>
          <a:bodyPr>
            <a:normAutofit/>
          </a:bodyPr>
          <a:lstStyle/>
          <a:p>
            <a:pPr algn="r"/>
            <a:r>
              <a:rPr lang="zh-CN" altLang="en-US" sz="6000" b="1" dirty="0">
                <a:solidFill>
                  <a:schemeClr val="tx1"/>
                </a:solidFill>
                <a:latin typeface="STKaiti" panose="02010600040101010101" charset="-122"/>
                <a:ea typeface="STKaiti" panose="02010600040101010101" charset="-122"/>
                <a:cs typeface="STKaiti" panose="02010600040101010101" charset="-122"/>
              </a:rPr>
              <a:t>太</a:t>
            </a:r>
            <a:r>
              <a:rPr lang="en-US" altLang="zh-CN" sz="6000" b="1" dirty="0">
                <a:solidFill>
                  <a:schemeClr val="tx1"/>
                </a:solidFill>
                <a:latin typeface="STKaiti" panose="02010600040101010101" charset="-122"/>
                <a:ea typeface="STKaiti" panose="02010600040101010101" charset="-122"/>
                <a:cs typeface="STKaiti" panose="02010600040101010101" charset="-122"/>
              </a:rPr>
              <a:t>16:21-28</a:t>
            </a:r>
            <a:endParaRPr lang="zh-CN" altLang="en-US" sz="6000" b="1" dirty="0">
              <a:solidFill>
                <a:schemeClr val="tx1"/>
              </a:solidFill>
              <a:latin typeface="STKaiti" panose="02010600040101010101" charset="-122"/>
              <a:ea typeface="STKaiti" panose="02010600040101010101" charset="-122"/>
              <a:cs typeface="STKaiti" panose="0201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6600" b="1" dirty="0">
                <a:solidFill>
                  <a:schemeClr val="tx1">
                    <a:lumMod val="95000"/>
                    <a:lumOff val="5000"/>
                  </a:schemeClr>
                </a:solidFill>
                <a:latin typeface="微软雅黑" panose="020B0503020204020204" pitchFamily="34" charset="-122"/>
                <a:ea typeface="微软雅黑" panose="020B0503020204020204" pitchFamily="34" charset="-122"/>
              </a:rPr>
              <a:t>跟主腳蹤，作他門徒</a:t>
            </a:r>
          </a:p>
        </p:txBody>
      </p:sp>
      <p:sp>
        <p:nvSpPr>
          <p:cNvPr id="3" name="内容占位符 2"/>
          <p:cNvSpPr>
            <a:spLocks noGrp="1"/>
          </p:cNvSpPr>
          <p:nvPr>
            <p:ph idx="1"/>
          </p:nvPr>
        </p:nvSpPr>
        <p:spPr>
          <a:xfrm>
            <a:off x="1371600" y="2286000"/>
            <a:ext cx="9601200" cy="4239344"/>
          </a:xfrm>
        </p:spPr>
        <p:txBody>
          <a:bodyPr>
            <a:normAutofit/>
          </a:bodyPr>
          <a:lstStyle/>
          <a:p>
            <a:pPr marL="0" indent="0">
              <a:lnSpc>
                <a:spcPct val="150000"/>
              </a:lnSpc>
              <a:buNone/>
            </a:pPr>
            <a:r>
              <a:rPr kumimoji="1" lang="zh-CN" altLang="en-US" sz="5400" b="1" dirty="0">
                <a:highlight>
                  <a:srgbClr val="FFFF00"/>
                </a:highlight>
              </a:rPr>
              <a:t>一、走窄路（</a:t>
            </a:r>
            <a:r>
              <a:rPr kumimoji="1" lang="en-US" altLang="zh-CN" sz="5400" b="1" dirty="0">
                <a:highlight>
                  <a:srgbClr val="FFFF00"/>
                </a:highlight>
              </a:rPr>
              <a:t>v.21</a:t>
            </a:r>
            <a:r>
              <a:rPr kumimoji="1" lang="zh-CN" altLang="en-US" sz="5400" b="1" dirty="0">
                <a:highlight>
                  <a:srgbClr val="FFFF00"/>
                </a:highlight>
              </a:rPr>
              <a:t>，</a:t>
            </a:r>
            <a:r>
              <a:rPr kumimoji="1" lang="en-US" altLang="zh-CN" sz="5400" b="1" dirty="0">
                <a:highlight>
                  <a:srgbClr val="FFFF00"/>
                </a:highlight>
              </a:rPr>
              <a:t>24-26)</a:t>
            </a:r>
          </a:p>
          <a:p>
            <a:pPr marL="0" indent="0">
              <a:lnSpc>
                <a:spcPct val="150000"/>
              </a:lnSpc>
              <a:buNone/>
            </a:pPr>
            <a:r>
              <a:rPr kumimoji="1" lang="zh-CN" altLang="en-US" sz="5400" dirty="0"/>
              <a:t>二、肯順服（</a:t>
            </a:r>
            <a:r>
              <a:rPr kumimoji="1" lang="en-US" altLang="zh-CN" sz="5400" dirty="0"/>
              <a:t>v.22-24)</a:t>
            </a:r>
          </a:p>
          <a:p>
            <a:pPr marL="0" indent="0">
              <a:lnSpc>
                <a:spcPct val="150000"/>
              </a:lnSpc>
              <a:buNone/>
            </a:pPr>
            <a:r>
              <a:rPr kumimoji="1" lang="zh-CN" altLang="en-US" sz="5400" dirty="0"/>
              <a:t>三、盼榮耀（</a:t>
            </a:r>
            <a:r>
              <a:rPr kumimoji="1" lang="en-US" altLang="zh-CN" sz="5400" dirty="0"/>
              <a:t>v.27-28)</a:t>
            </a:r>
            <a:endParaRPr kumimoji="1" lang="zh-CN" alt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704020202020204"/>
              <a:sym typeface="Helvetica Neue" panose="02000503000000020004"/>
            </a:endParaRPr>
          </a:p>
        </p:txBody>
      </p:sp>
      <p:sp>
        <p:nvSpPr>
          <p:cNvPr id="2" name="标题 1"/>
          <p:cNvSpPr>
            <a:spLocks noGrp="1"/>
          </p:cNvSpPr>
          <p:nvPr>
            <p:ph type="title"/>
          </p:nvPr>
        </p:nvSpPr>
        <p:spPr>
          <a:xfrm>
            <a:off x="4721482" y="374414"/>
            <a:ext cx="7470519" cy="1485900"/>
          </a:xfrm>
        </p:spPr>
        <p:txBody>
          <a:bodyPr vert="horz" lIns="91440" tIns="45720" rIns="91440" bIns="45720" rtlCol="0" anchor="t">
            <a:normAutofit/>
          </a:bodyPr>
          <a:lstStyle/>
          <a:p>
            <a:r>
              <a:rPr kumimoji="1" lang="zh-CN" altLang="en-US" b="1" dirty="0">
                <a:solidFill>
                  <a:srgbClr val="FF0000"/>
                </a:solidFill>
                <a:highlight>
                  <a:srgbClr val="FFFF00"/>
                </a:highlight>
              </a:rPr>
              <a:t>一、走窄路（</a:t>
            </a:r>
            <a:r>
              <a:rPr kumimoji="1" lang="en-US" altLang="zh-CN" b="1" dirty="0">
                <a:solidFill>
                  <a:srgbClr val="FF0000"/>
                </a:solidFill>
                <a:highlight>
                  <a:srgbClr val="FFFF00"/>
                </a:highlight>
              </a:rPr>
              <a:t>v.21</a:t>
            </a:r>
            <a:r>
              <a:rPr kumimoji="1" lang="zh-CN" altLang="en-US" b="1" dirty="0">
                <a:solidFill>
                  <a:srgbClr val="FF0000"/>
                </a:solidFill>
                <a:highlight>
                  <a:srgbClr val="FFFF00"/>
                </a:highlight>
              </a:rPr>
              <a:t>，</a:t>
            </a:r>
            <a:r>
              <a:rPr kumimoji="1" lang="en-US" altLang="zh-CN" b="1" dirty="0">
                <a:solidFill>
                  <a:srgbClr val="FF0000"/>
                </a:solidFill>
                <a:highlight>
                  <a:srgbClr val="FFFF00"/>
                </a:highlight>
              </a:rPr>
              <a:t>24-26)</a:t>
            </a:r>
          </a:p>
        </p:txBody>
      </p:sp>
      <p:pic>
        <p:nvPicPr>
          <p:cNvPr id="4" name="内容占位符 3"/>
          <p:cNvPicPr>
            <a:picLocks noGrp="1" noChangeAspect="1"/>
          </p:cNvPicPr>
          <p:nvPr>
            <p:ph idx="1"/>
          </p:nvPr>
        </p:nvPicPr>
        <p:blipFill rotWithShape="1">
          <a:blip r:embed="rId3"/>
          <a:srcRect l="5142" r="11221"/>
          <a:stretch>
            <a:fillRect/>
          </a:stretch>
        </p:blipFill>
        <p:spPr>
          <a:xfrm>
            <a:off x="-1" y="10"/>
            <a:ext cx="4373546"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zh-CN" altLang="en-US">
              <a:solidFill>
                <a:prstClr val="white"/>
              </a:solidFill>
              <a:latin typeface="Arial" panose="020B0704020202020204"/>
              <a:ea typeface="黑体" panose="02010609060101010101" pitchFamily="49" charset="-122"/>
              <a:sym typeface="Helvetica Neue" panose="02000503000000020004"/>
            </a:endParaRPr>
          </a:p>
        </p:txBody>
      </p:sp>
      <p:sp>
        <p:nvSpPr>
          <p:cNvPr id="3" name="文本框 2"/>
          <p:cNvSpPr txBox="1"/>
          <p:nvPr/>
        </p:nvSpPr>
        <p:spPr>
          <a:xfrm>
            <a:off x="4602146" y="1628800"/>
            <a:ext cx="7470519" cy="5040560"/>
          </a:xfrm>
          <a:prstGeom prst="rect">
            <a:avLst/>
          </a:prstGeom>
        </p:spPr>
        <p:txBody>
          <a:bodyPr vert="horz" lIns="91440" tIns="45720" rIns="91440" bIns="45720" rtlCol="0">
            <a:normAutofit fontScale="77500" lnSpcReduction="20000"/>
          </a:bodyPr>
          <a:lstStyle/>
          <a:p>
            <a:pPr>
              <a:lnSpc>
                <a:spcPct val="160000"/>
              </a:lnSpc>
              <a:spcAft>
                <a:spcPts val="200"/>
              </a:spcAft>
            </a:pP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從此，耶穌</a:t>
            </a:r>
            <a:r>
              <a:rPr kumimoji="1" lang="zh-CN" altLang="en-US" sz="3600" dirty="0">
                <a:solidFill>
                  <a:prstClr val="black"/>
                </a:solidFill>
                <a:highlight>
                  <a:srgbClr val="FFFF00"/>
                </a:highlight>
                <a:latin typeface="Arial" panose="020B0704020202020204"/>
                <a:ea typeface="黑体" panose="02010609060101010101" pitchFamily="49" charset="-122"/>
                <a:cs typeface="Helvetica Neue Roman" panose="02000503000000020004"/>
                <a:sym typeface="Helvetica Neue" panose="02000503000000020004"/>
              </a:rPr>
              <a:t>才</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指示門徒，他</a:t>
            </a:r>
            <a:r>
              <a:rPr kumimoji="1" lang="zh-CN" altLang="en-US" sz="3600" dirty="0">
                <a:solidFill>
                  <a:prstClr val="black"/>
                </a:solidFill>
                <a:highlight>
                  <a:srgbClr val="FFFF00"/>
                </a:highlight>
                <a:latin typeface="Arial" panose="020B0704020202020204"/>
                <a:ea typeface="黑体" panose="02010609060101010101" pitchFamily="49" charset="-122"/>
                <a:cs typeface="Helvetica Neue Roman" panose="02000503000000020004"/>
                <a:sym typeface="Helvetica Neue" panose="02000503000000020004"/>
              </a:rPr>
              <a:t>必須</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上耶路撒冷去，受長老、祭司長、文士</a:t>
            </a:r>
            <a:r>
              <a:rPr kumimoji="1" lang="zh-CN" altLang="en-US" sz="3600" dirty="0">
                <a:solidFill>
                  <a:srgbClr val="FF0000"/>
                </a:solidFill>
                <a:highlight>
                  <a:srgbClr val="FFFF00"/>
                </a:highlight>
                <a:latin typeface="Arial" panose="020B0704020202020204"/>
                <a:ea typeface="黑体" panose="02010609060101010101" pitchFamily="49" charset="-122"/>
                <a:cs typeface="Helvetica Neue Roman" panose="02000503000000020004"/>
                <a:sym typeface="Helvetica Neue" panose="02000503000000020004"/>
              </a:rPr>
              <a:t>許多的苦</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，並且</a:t>
            </a:r>
            <a:r>
              <a:rPr kumimoji="1" lang="zh-CN" altLang="en-US" sz="3600" dirty="0">
                <a:solidFill>
                  <a:srgbClr val="FF0000"/>
                </a:solidFill>
                <a:highlight>
                  <a:srgbClr val="FFFF00"/>
                </a:highlight>
                <a:latin typeface="Arial" panose="020B0704020202020204"/>
                <a:ea typeface="黑体" panose="02010609060101010101" pitchFamily="49" charset="-122"/>
                <a:cs typeface="Helvetica Neue Roman" panose="02000503000000020004"/>
                <a:sym typeface="Helvetica Neue" panose="02000503000000020004"/>
              </a:rPr>
              <a:t>被殺</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，第三日</a:t>
            </a:r>
            <a:r>
              <a:rPr kumimoji="1" lang="zh-CN" altLang="en-US" sz="3600" dirty="0">
                <a:solidFill>
                  <a:srgbClr val="FF0000"/>
                </a:solidFill>
                <a:highlight>
                  <a:srgbClr val="FFFF00"/>
                </a:highlight>
                <a:latin typeface="Arial" panose="020B0704020202020204"/>
                <a:ea typeface="黑体" panose="02010609060101010101" pitchFamily="49" charset="-122"/>
                <a:cs typeface="Helvetica Neue Roman" panose="02000503000000020004"/>
                <a:sym typeface="Helvetica Neue" panose="02000503000000020004"/>
              </a:rPr>
              <a:t>復活</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a:t>
            </a:r>
            <a:r>
              <a:rPr kumimoji="1" lang="en-US" altLang="zh-CN"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於是耶穌對門徒說：「</a:t>
            </a:r>
            <a:r>
              <a:rPr kumimoji="1" lang="zh-CN" altLang="en-US" sz="3600" dirty="0">
                <a:solidFill>
                  <a:prstClr val="black"/>
                </a:solidFill>
                <a:highlight>
                  <a:srgbClr val="FFFF00"/>
                </a:highlight>
                <a:latin typeface="Arial" panose="020B0704020202020204"/>
                <a:ea typeface="黑体" panose="02010609060101010101" pitchFamily="49" charset="-122"/>
                <a:cs typeface="Helvetica Neue Roman" panose="02000503000000020004"/>
                <a:sym typeface="Helvetica Neue" panose="02000503000000020004"/>
              </a:rPr>
              <a:t>若有人要跟從我，就當捨己，背起他的十字架來跟從我</a:t>
            </a:r>
            <a:r>
              <a:rPr kumimoji="1" lang="zh-CN" altLang="en-US" sz="36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rPr>
              <a:t>。因為，凡要救自己生命的，必喪掉生命；凡為我喪掉生命的，必得著生命。人若賺得全世界，賠上自己的生命，有甚麼益處呢？人還能拿甚麼換生命呢？</a:t>
            </a:r>
            <a:endParaRPr kumimoji="1" lang="en-US" altLang="zh-CN" sz="2800" dirty="0">
              <a:solidFill>
                <a:prstClr val="white"/>
              </a:solidFill>
              <a:latin typeface="Arial" panose="020B0704020202020204"/>
              <a:ea typeface="黑体" panose="02010609060101010101" pitchFamily="49" charset="-122"/>
              <a:cs typeface="Helvetica Neue Roman" panose="02000503000000020004"/>
              <a:sym typeface="Helvetica Neue" panose="02000503000000020004"/>
            </a:endParaRPr>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559496" y="309471"/>
            <a:ext cx="9601200" cy="1485900"/>
          </a:xfrm>
        </p:spPr>
        <p:txBody>
          <a:bodyPr>
            <a:normAutofit/>
          </a:bodyPr>
          <a:lstStyle/>
          <a:p>
            <a:pPr algn="ctr"/>
            <a:r>
              <a:rPr kumimoji="1" lang="zh-CN" altLang="en-US" sz="6000" b="1" dirty="0"/>
              <a:t>人生值得「審視」</a:t>
            </a:r>
          </a:p>
        </p:txBody>
      </p:sp>
      <p:sp useBgFill="1">
        <p:nvSpPr>
          <p:cNvPr id="3" name="内容占位符 2"/>
          <p:cNvSpPr>
            <a:spLocks noGrp="1"/>
          </p:cNvSpPr>
          <p:nvPr>
            <p:ph idx="1"/>
          </p:nvPr>
        </p:nvSpPr>
        <p:spPr>
          <a:xfrm>
            <a:off x="0" y="1628802"/>
            <a:ext cx="6600056" cy="4680519"/>
          </a:xfrm>
        </p:spPr>
        <p:style>
          <a:lnRef idx="2">
            <a:schemeClr val="accent3"/>
          </a:lnRef>
          <a:fillRef idx="1">
            <a:schemeClr val="lt1"/>
          </a:fillRef>
          <a:effectRef idx="0">
            <a:schemeClr val="accent3"/>
          </a:effectRef>
          <a:fontRef idx="minor">
            <a:schemeClr val="dk1"/>
          </a:fontRef>
        </p:style>
        <p:txBody>
          <a:bodyPr>
            <a:normAutofit/>
          </a:bodyPr>
          <a:lstStyle/>
          <a:p>
            <a:pPr marL="0" indent="0">
              <a:lnSpc>
                <a:spcPct val="150000"/>
              </a:lnSpc>
              <a:buNone/>
            </a:pPr>
            <a:r>
              <a:rPr kumimoji="1" lang="zh-CN" altLang="en-US" sz="3200" dirty="0"/>
              <a:t>版本</a:t>
            </a:r>
            <a:r>
              <a:rPr kumimoji="1" lang="en-US" altLang="zh-CN" sz="3200" dirty="0"/>
              <a:t>1</a:t>
            </a:r>
            <a:r>
              <a:rPr kumimoji="1" lang="zh-CN" altLang="en-US" sz="3200" dirty="0"/>
              <a:t>：</a:t>
            </a:r>
            <a:r>
              <a:rPr kumimoji="1" lang="en-US" altLang="zh-CN" sz="3200" dirty="0">
                <a:latin typeface="Times New Roman" panose="02020603050405020304" pitchFamily="18" charset="0"/>
                <a:cs typeface="Times New Roman" panose="02020603050405020304" pitchFamily="18" charset="0"/>
              </a:rPr>
              <a:t>The unexamined life is not worth living. </a:t>
            </a:r>
            <a:r>
              <a:rPr kumimoji="1" lang="zh-CN" altLang="en-US" sz="3200" dirty="0"/>
              <a:t>「</a:t>
            </a:r>
            <a:r>
              <a:rPr kumimoji="1" lang="zh-CN" altLang="en-US" sz="3200" dirty="0">
                <a:solidFill>
                  <a:srgbClr val="FF0000"/>
                </a:solidFill>
                <a:highlight>
                  <a:srgbClr val="FFFF00"/>
                </a:highlight>
              </a:rPr>
              <a:t>未經審視的生命是不值得活的</a:t>
            </a:r>
            <a:r>
              <a:rPr kumimoji="1" lang="zh-CN" altLang="en-US" sz="3200" dirty="0"/>
              <a:t>」。</a:t>
            </a:r>
            <a:endParaRPr kumimoji="1" lang="en-US" altLang="zh-CN" sz="3200" dirty="0"/>
          </a:p>
          <a:p>
            <a:pPr marL="0" indent="0">
              <a:lnSpc>
                <a:spcPct val="150000"/>
              </a:lnSpc>
              <a:buNone/>
            </a:pPr>
            <a:r>
              <a:rPr kumimoji="1" lang="zh-CN" altLang="en-US" sz="3200" dirty="0"/>
              <a:t>版本</a:t>
            </a:r>
            <a:r>
              <a:rPr kumimoji="1" lang="en-US" altLang="zh-CN" sz="3200" dirty="0"/>
              <a:t>2</a:t>
            </a:r>
            <a:r>
              <a:rPr kumimoji="1" lang="zh-CN" altLang="en-US" sz="3200" dirty="0"/>
              <a:t>：</a:t>
            </a:r>
            <a:r>
              <a:rPr kumimoji="1" lang="en-US" altLang="zh-CN" sz="3200" dirty="0">
                <a:latin typeface="Times New Roman" panose="02020603050405020304" pitchFamily="18" charset="0"/>
                <a:cs typeface="Times New Roman" panose="02020603050405020304" pitchFamily="18" charset="0"/>
              </a:rPr>
              <a:t>The unexamined life is not worthy of a human being.</a:t>
            </a:r>
            <a:r>
              <a:rPr kumimoji="1" lang="zh-CN" altLang="en-US" sz="3200" dirty="0"/>
              <a:t>「</a:t>
            </a:r>
            <a:r>
              <a:rPr kumimoji="1" lang="zh-CN" altLang="en-US" sz="3200" dirty="0">
                <a:solidFill>
                  <a:srgbClr val="0070C0"/>
                </a:solidFill>
                <a:highlight>
                  <a:srgbClr val="FFFF00"/>
                </a:highlight>
              </a:rPr>
              <a:t>未經審視的生命是配不起人類的</a:t>
            </a:r>
            <a:r>
              <a:rPr kumimoji="1" lang="zh-CN" altLang="en-US" sz="3200" dirty="0"/>
              <a:t>」。</a:t>
            </a:r>
          </a:p>
        </p:txBody>
      </p:sp>
      <p:pic>
        <p:nvPicPr>
          <p:cNvPr id="3074" name="Picture 2" descr="60sphilosophy |… life is not worth living? | Socrates' quote explained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180" y="2420888"/>
            <a:ext cx="5472157" cy="3078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679104" y="260648"/>
            <a:ext cx="9601200" cy="1485900"/>
          </a:xfrm>
        </p:spPr>
        <p:txBody>
          <a:bodyPr>
            <a:normAutofit/>
          </a:bodyPr>
          <a:lstStyle/>
          <a:p>
            <a:pPr algn="ctr"/>
            <a:r>
              <a:rPr kumimoji="1" lang="zh-CN" altLang="en-US" sz="5400" b="1" dirty="0"/>
              <a:t>主耶穌指示門徒的時機</a:t>
            </a:r>
          </a:p>
        </p:txBody>
      </p:sp>
      <p:sp useBgFill="1">
        <p:nvSpPr>
          <p:cNvPr id="3" name="内容占位符 2"/>
          <p:cNvSpPr>
            <a:spLocks noGrp="1"/>
          </p:cNvSpPr>
          <p:nvPr>
            <p:ph idx="1"/>
          </p:nvPr>
        </p:nvSpPr>
        <p:spPr>
          <a:xfrm>
            <a:off x="0" y="1196752"/>
            <a:ext cx="12192000" cy="5661248"/>
          </a:xfrm>
        </p:spPr>
        <p:txBody>
          <a:bodyPr>
            <a:normAutofit lnSpcReduction="10000"/>
          </a:bodyPr>
          <a:lstStyle/>
          <a:p>
            <a:pPr marL="0" indent="0">
              <a:lnSpc>
                <a:spcPct val="150000"/>
              </a:lnSpc>
              <a:spcBef>
                <a:spcPts val="0"/>
              </a:spcBef>
              <a:spcAft>
                <a:spcPts val="0"/>
              </a:spcAft>
              <a:buNone/>
            </a:pPr>
            <a:r>
              <a:rPr kumimoji="1" lang="zh-CN" altLang="en-US" sz="3200" b="1" dirty="0"/>
              <a:t>「從此</a:t>
            </a:r>
            <a:r>
              <a:rPr kumimoji="1" lang="en-US" altLang="zh-CN" sz="3200" b="1" dirty="0"/>
              <a:t>……</a:t>
            </a:r>
            <a:r>
              <a:rPr kumimoji="1" lang="zh-CN" altLang="en-US" sz="3200" b="1" dirty="0"/>
              <a:t>才」</a:t>
            </a:r>
            <a:r>
              <a:rPr kumimoji="1" lang="zh-CN" altLang="en-US" sz="3200" dirty="0"/>
              <a:t>，意思是：「開始」。</a:t>
            </a:r>
          </a:p>
          <a:p>
            <a:pPr marL="0" indent="0">
              <a:lnSpc>
                <a:spcPct val="150000"/>
              </a:lnSpc>
              <a:spcBef>
                <a:spcPts val="0"/>
              </a:spcBef>
              <a:spcAft>
                <a:spcPts val="0"/>
              </a:spcAft>
              <a:buNone/>
            </a:pPr>
            <a:r>
              <a:rPr kumimoji="1" lang="zh-CN" altLang="en-US" sz="3200" dirty="0"/>
              <a:t>聖經學者</a:t>
            </a:r>
            <a:r>
              <a:rPr kumimoji="1" lang="en-US" altLang="zh-CN" sz="3200" dirty="0"/>
              <a:t>Tasker</a:t>
            </a:r>
            <a:r>
              <a:rPr kumimoji="1" lang="zh-CN" altLang="en-US" sz="3200" dirty="0"/>
              <a:t>指出，「才」這個詞表明耶穌的自我啓示從此時進入一個新的階段。時機已成熟，耶穌可以啓示他將要受死的最大秘密。這時距離釘十架，不過六個月多一點。門徒們得明白，現在是耶穌預備赴十架的時刻了。彼得的偉大告白促成了這個時機。從此主耶穌開始不斷地發出警告（</a:t>
            </a:r>
            <a:r>
              <a:rPr kumimoji="1" lang="en-US" altLang="zh-CN" sz="3200" dirty="0"/>
              <a:t>17:22</a:t>
            </a:r>
            <a:r>
              <a:rPr kumimoji="1" lang="zh-CN" altLang="en-US" sz="3200" dirty="0"/>
              <a:t>提到被賣，</a:t>
            </a:r>
            <a:r>
              <a:rPr kumimoji="1" lang="en-US" altLang="zh-CN" sz="3200" dirty="0"/>
              <a:t>20:17-19</a:t>
            </a:r>
            <a:r>
              <a:rPr kumimoji="1" lang="zh-CN" altLang="en-US" sz="3200" dirty="0"/>
              <a:t>提到釘十架）。</a:t>
            </a:r>
          </a:p>
          <a:p>
            <a:pPr marL="0" indent="0" algn="ctr">
              <a:lnSpc>
                <a:spcPct val="150000"/>
              </a:lnSpc>
              <a:spcBef>
                <a:spcPts val="0"/>
              </a:spcBef>
              <a:spcAft>
                <a:spcPts val="0"/>
              </a:spcAft>
              <a:buNone/>
            </a:pPr>
            <a:r>
              <a:rPr kumimoji="1" lang="zh-CN" altLang="en-US" sz="3600" b="1" dirty="0">
                <a:highlight>
                  <a:srgbClr val="FFFF00"/>
                </a:highlight>
              </a:rPr>
              <a:t>不認識耶穌是誰，不可能成爲他的真正跟隨者。</a:t>
            </a:r>
            <a:endParaRPr kumimoji="1" lang="en-US" altLang="zh-CN" sz="3600" b="1" dirty="0">
              <a:highlight>
                <a:srgbClr val="FFFF00"/>
              </a:highlight>
            </a:endParaRPr>
          </a:p>
          <a:p>
            <a:pPr marL="0" indent="0" algn="ctr">
              <a:buNone/>
            </a:pPr>
            <a:endParaRPr kumimoji="1"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1_柏林">
  <a:themeElements>
    <a:clrScheme name="柏林">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柏林">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剪切">
  <a:themeElements>
    <a:clrScheme name="剪切">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剪切">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4032</Words>
  <Application>Microsoft Macintosh PowerPoint</Application>
  <PresentationFormat>宽屏</PresentationFormat>
  <Paragraphs>183</Paragraphs>
  <Slides>22</Slides>
  <Notes>18</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22</vt:i4>
      </vt:variant>
    </vt:vector>
  </HeadingPairs>
  <TitlesOfParts>
    <vt:vector size="48" baseType="lpstr">
      <vt:lpstr>-apple-system</vt:lpstr>
      <vt:lpstr>標楷體2</vt:lpstr>
      <vt:lpstr>等线</vt:lpstr>
      <vt:lpstr>黑体</vt:lpstr>
      <vt:lpstr>STKaiti</vt:lpstr>
      <vt:lpstr>STZhongsong</vt:lpstr>
      <vt:lpstr>KaiTi</vt:lpstr>
      <vt:lpstr>Microsoft YaHei</vt:lpstr>
      <vt:lpstr>Microsoft YaHei</vt:lpstr>
      <vt:lpstr>AppleMyungjo</vt:lpstr>
      <vt:lpstr>DFKai-SB</vt:lpstr>
      <vt:lpstr>Google Sans</vt:lpstr>
      <vt:lpstr>微軟正黑體</vt:lpstr>
      <vt:lpstr>Söhne</vt:lpstr>
      <vt:lpstr>Arial</vt:lpstr>
      <vt:lpstr>Arial Black</vt:lpstr>
      <vt:lpstr>Calibri</vt:lpstr>
      <vt:lpstr>Franklin Gothic Book</vt:lpstr>
      <vt:lpstr>Greek</vt:lpstr>
      <vt:lpstr>Helvetica Neue</vt:lpstr>
      <vt:lpstr>Helvetica Neue Roman</vt:lpstr>
      <vt:lpstr>Montserrat</vt:lpstr>
      <vt:lpstr>Times New Roman</vt:lpstr>
      <vt:lpstr>Wingdings</vt:lpstr>
      <vt:lpstr>1_柏林</vt:lpstr>
      <vt:lpstr>剪切</vt:lpstr>
      <vt:lpstr>「門訓月」主題： 作主門徒—走窄路 經文：馬太福音 16:21-25節</vt:lpstr>
      <vt:lpstr>敞开的门 2024 全球守望名單（World Watch List 2024）</vt:lpstr>
      <vt:lpstr>PowerPoint 演示文稿</vt:lpstr>
      <vt:lpstr>PowerPoint 演示文稿</vt:lpstr>
      <vt:lpstr>跟主腳蹤，作他門徒 ——走窄路（一）</vt:lpstr>
      <vt:lpstr>跟主腳蹤，作他門徒</vt:lpstr>
      <vt:lpstr>一、走窄路（v.21，24-26)</vt:lpstr>
      <vt:lpstr>人生值得「審視」</vt:lpstr>
      <vt:lpstr>主耶穌指示門徒的時機</vt:lpstr>
      <vt:lpstr>耶穌詢問門徒的地方： 該撒利亞</vt:lpstr>
      <vt:lpstr>真認識耶穌</vt:lpstr>
      <vt:lpstr>主耶穌面對苦難的決心</vt:lpstr>
      <vt:lpstr>主耶穌對跟從者的要求</vt:lpstr>
      <vt:lpstr>進窄門 走小路</vt:lpstr>
      <vt:lpstr>初代門徒殉道史實</vt:lpstr>
      <vt:lpstr>PowerPoint 演示文稿</vt:lpstr>
      <vt:lpstr>神對「殉道者」的嘉獎</vt:lpstr>
      <vt:lpstr>小結：作主的真門徒</vt:lpstr>
      <vt:lpstr>生活在北美 跟隨耶穌</vt:lpstr>
      <vt:lpstr>巴拉巴： 一個讓基督替死的強盜</vt:lpstr>
      <vt:lpstr>PowerPoint 演示文稿</vt:lpstr>
      <vt:lpstr>結語：</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Victor</dc:creator>
  <cp:keywords/>
  <dc:description/>
  <cp:lastModifiedBy>Victor</cp:lastModifiedBy>
  <cp:revision>1</cp:revision>
  <dcterms:created xsi:type="dcterms:W3CDTF">2024-07-07T20:26:46Z</dcterms:created>
  <dcterms:modified xsi:type="dcterms:W3CDTF">2024-07-07T20:27:28Z</dcterms:modified>
  <cp:category/>
</cp:coreProperties>
</file>