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7"/>
  </p:notesMasterIdLst>
  <p:sldIdLst>
    <p:sldId id="256" r:id="rId2"/>
    <p:sldId id="286" r:id="rId3"/>
    <p:sldId id="259" r:id="rId4"/>
    <p:sldId id="271" r:id="rId5"/>
    <p:sldId id="265" r:id="rId6"/>
    <p:sldId id="262" r:id="rId7"/>
    <p:sldId id="257" r:id="rId8"/>
    <p:sldId id="298" r:id="rId9"/>
    <p:sldId id="264" r:id="rId10"/>
    <p:sldId id="273" r:id="rId11"/>
    <p:sldId id="279" r:id="rId12"/>
    <p:sldId id="303" r:id="rId13"/>
    <p:sldId id="299" r:id="rId14"/>
    <p:sldId id="263" r:id="rId15"/>
    <p:sldId id="296" r:id="rId16"/>
    <p:sldId id="301" r:id="rId17"/>
    <p:sldId id="302" r:id="rId18"/>
    <p:sldId id="282" r:id="rId19"/>
    <p:sldId id="300" r:id="rId20"/>
    <p:sldId id="281" r:id="rId21"/>
    <p:sldId id="284" r:id="rId22"/>
    <p:sldId id="285" r:id="rId23"/>
    <p:sldId id="269" r:id="rId24"/>
    <p:sldId id="292" r:id="rId25"/>
    <p:sldId id="270"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101"/>
  </p:normalViewPr>
  <p:slideViewPr>
    <p:cSldViewPr snapToGrid="0">
      <p:cViewPr varScale="1">
        <p:scale>
          <a:sx n="82" d="100"/>
          <a:sy n="82" d="100"/>
        </p:scale>
        <p:origin x="200"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47EBD-23C0-A34F-8635-0310453B735A}" type="datetimeFigureOut">
              <a:rPr kumimoji="1" lang="zh-CN" altLang="en-US" smtClean="0"/>
              <a:t>2024/10/30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414E7-BC47-5A4D-A93B-CF7E88286D9F}" type="slidenum">
              <a:rPr kumimoji="1" lang="zh-CN" altLang="en-US" smtClean="0"/>
              <a:t>‹#›</a:t>
            </a:fld>
            <a:endParaRPr kumimoji="1" lang="zh-CN" altLang="en-US"/>
          </a:p>
        </p:txBody>
      </p:sp>
    </p:spTree>
    <p:extLst>
      <p:ext uri="{BB962C8B-B14F-4D97-AF65-F5344CB8AC3E}">
        <p14:creationId xmlns:p14="http://schemas.microsoft.com/office/powerpoint/2010/main" val="4625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lrl.state.tx.us/legis/billSearch/BillDetails.cfm?legSession=71-4&amp;billTypeDetail=HR&amp;billnumberDetail=133"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legis.state.tx.us/BillLookup/History.aspx?LegSess=793&amp;Bill=HR207" TargetMode="External"/><Relationship Id="rId5" Type="http://schemas.openxmlformats.org/officeDocument/2006/relationships/hyperlink" Target="http://www.elpasomissiontrail.com/PERRY1.pdf" TargetMode="External"/><Relationship Id="rId4" Type="http://schemas.openxmlformats.org/officeDocument/2006/relationships/hyperlink" Target="http://www.lrl.state.tx.us/legis/billSearch/BillDetails.cfm?legSession=71-4&amp;billtypeDetail=SR&amp;billNumberDetail=4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llhistory.com/detail/580f3b190bd1becd2d0aa3a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llhistory.com/detail/57c521630bd1becc12a0bda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llhistory.com/detail/5924246c55b54278ac00df79"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allhistory.com/detail/57ff48b00bd1bea443d7c186" TargetMode="External"/><Relationship Id="rId4" Type="http://schemas.openxmlformats.org/officeDocument/2006/relationships/hyperlink" Target="https://www.allhistory.com/detail/581edad905c3fbb42983cab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youtube.com/watch?v=pl1Bd-ZaGm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a:t>
            </a:fld>
            <a:endParaRPr kumimoji="1" lang="zh-CN" altLang="en-US"/>
          </a:p>
        </p:txBody>
      </p:sp>
    </p:spTree>
    <p:extLst>
      <p:ext uri="{BB962C8B-B14F-4D97-AF65-F5344CB8AC3E}">
        <p14:creationId xmlns:p14="http://schemas.microsoft.com/office/powerpoint/2010/main" val="1212416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kumimoji="1" lang="zh-CN" altLang="en-US" sz="1200" b="1" dirty="0">
                <a:latin typeface="Microsoft YaHei" panose="020B0503020204020204" pitchFamily="34" charset="-122"/>
                <a:ea typeface="Microsoft YaHei" panose="020B0503020204020204" pitchFamily="34" charset="-122"/>
              </a:rPr>
              <a:t>成为大国</a:t>
            </a:r>
            <a:r>
              <a:rPr kumimoji="1" lang="zh-CN" altLang="en-US" sz="1200" b="1" dirty="0">
                <a:latin typeface="Microsoft YaHei" panose="020B0503020204020204" pitchFamily="34" charset="-122"/>
                <a:ea typeface="Microsoft YaHei" panose="020B0503020204020204" pitchFamily="34" charset="-122"/>
                <a:sym typeface="Wingdings" pitchFamily="2" charset="2"/>
              </a:rPr>
              <a:t>： （未完成式）</a:t>
            </a:r>
            <a:r>
              <a:rPr kumimoji="1" lang="zh-CN" altLang="en-US" sz="1200" b="1" dirty="0">
                <a:latin typeface="Microsoft YaHei" panose="020B0503020204020204" pitchFamily="34" charset="-122"/>
                <a:ea typeface="Microsoft YaHei" panose="020B0503020204020204" pitchFamily="34" charset="-122"/>
              </a:rPr>
              <a:t>大量的子民，强调人口数量，而非国界。</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r>
              <a:rPr kumimoji="1" lang="zh-CN" altLang="en-US" sz="1200" b="1" dirty="0">
                <a:latin typeface="Microsoft YaHei" panose="020B0503020204020204" pitchFamily="34" charset="-122"/>
                <a:ea typeface="Microsoft YaHei" panose="020B0503020204020204" pitchFamily="34" charset="-122"/>
              </a:rPr>
              <a:t>名为大</a:t>
            </a:r>
            <a:r>
              <a:rPr kumimoji="1" lang="zh-CN" altLang="en-US" sz="1200" b="1" dirty="0">
                <a:latin typeface="Microsoft YaHei" panose="020B0503020204020204" pitchFamily="34" charset="-122"/>
                <a:ea typeface="Microsoft YaHei" panose="020B0503020204020204" pitchFamily="34" charset="-122"/>
                <a:sym typeface="Wingdings" pitchFamily="2" charset="2"/>
              </a:rPr>
              <a:t>： （</a:t>
            </a:r>
            <a:r>
              <a:rPr kumimoji="1" lang="en-US" altLang="zh-CN" sz="1200" b="1" dirty="0">
                <a:latin typeface="Microsoft YaHei" panose="020B0503020204020204" pitchFamily="34" charset="-122"/>
                <a:ea typeface="Microsoft YaHei" panose="020B0503020204020204" pitchFamily="34" charset="-122"/>
                <a:sym typeface="Wingdings" pitchFamily="2" charset="2"/>
              </a:rPr>
              <a:t>Piel</a:t>
            </a:r>
            <a:r>
              <a:rPr kumimoji="1" lang="zh-CN" altLang="en-US" sz="1200" b="1" dirty="0">
                <a:latin typeface="Microsoft YaHei" panose="020B0503020204020204" pitchFamily="34" charset="-122"/>
                <a:ea typeface="Microsoft YaHei" panose="020B0503020204020204" pitchFamily="34" charset="-122"/>
                <a:sym typeface="Wingdings" pitchFamily="2" charset="2"/>
              </a:rPr>
              <a:t>语气，未完成式）</a:t>
            </a:r>
            <a:r>
              <a:rPr kumimoji="1" lang="zh-CN" altLang="en-US" sz="1200" b="1" dirty="0">
                <a:latin typeface="Microsoft YaHei" panose="020B0503020204020204" pitchFamily="34" charset="-122"/>
                <a:ea typeface="Microsoft YaHei" panose="020B0503020204020204" pitchFamily="34" charset="-122"/>
              </a:rPr>
              <a:t>声名远播，人尽皆知。</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r>
              <a:rPr kumimoji="1" lang="zh-CN" altLang="en-US" sz="1200" b="1" dirty="0">
                <a:latin typeface="Microsoft YaHei" panose="020B0503020204020204" pitchFamily="34" charset="-122"/>
                <a:ea typeface="Microsoft YaHei" panose="020B0503020204020204" pitchFamily="34" charset="-122"/>
              </a:rPr>
              <a:t>万族因你得福： （完成式），万民因亚伯拉罕获得神的祝福，亚伯拉罕成为神祝福万国万民的管道。</a:t>
            </a:r>
            <a:endParaRPr kumimoji="1" lang="en-US" altLang="zh-CN" sz="1200" b="1" dirty="0">
              <a:latin typeface="Microsoft YaHei" panose="020B0503020204020204" pitchFamily="34" charset="-122"/>
              <a:ea typeface="Microsoft YaHei" panose="020B0503020204020204" pitchFamily="34" charset="-122"/>
            </a:endParaRPr>
          </a:p>
          <a:p>
            <a:pPr>
              <a:lnSpc>
                <a:spcPct val="150000"/>
              </a:lnSpc>
            </a:pPr>
            <a:endParaRPr kumimoji="1" lang="en-US" altLang="zh-CN" sz="1200" b="1"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zh-CN" altLang="en-US" sz="1200" b="1" dirty="0">
                <a:latin typeface="Microsoft YaHei" panose="020B0503020204020204" pitchFamily="34" charset="-122"/>
                <a:ea typeface="Microsoft YaHei" panose="020B0503020204020204" pitchFamily="34" charset="-122"/>
              </a:rPr>
              <a:t>虽然从眼前来看迦南的繁华无法与吾珥相比，然而亚伯拉罕凭着信心感谢神赐他特殊的待遇。</a:t>
            </a:r>
            <a:endParaRPr kumimoji="1" lang="en-US" altLang="zh-CN" sz="1200"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sz="1200" b="1" dirty="0">
                <a:latin typeface="Microsoft YaHei" panose="020B0503020204020204" pitchFamily="34" charset="-122"/>
                <a:ea typeface="Microsoft YaHei" panose="020B0503020204020204" pitchFamily="34" charset="-122"/>
              </a:rPr>
              <a:t>亞伯拉罕所信的，是那叫死人復活、使無變為有的神，他在主面前作我們世人的父。如經上所記：「我已經立你作多國的父。」他在無可指望的時候，因信仍有指望，就得以作多國的父，正如先前所說：「你的後裔將要如此。」</a:t>
            </a:r>
            <a:r>
              <a:rPr kumimoji="1" lang="en-US" altLang="zh-CN" sz="1200" b="1" dirty="0">
                <a:latin typeface="Microsoft YaHei" panose="020B0503020204020204" pitchFamily="34" charset="-122"/>
                <a:ea typeface="Microsoft YaHei" panose="020B0503020204020204" pitchFamily="34" charset="-122"/>
              </a:rPr>
              <a:t>(</a:t>
            </a:r>
            <a:r>
              <a:rPr kumimoji="1" lang="zh-CN" altLang="en-US" sz="1200" b="1" dirty="0">
                <a:latin typeface="Microsoft YaHei" panose="020B0503020204020204" pitchFamily="34" charset="-122"/>
                <a:ea typeface="Microsoft YaHei" panose="020B0503020204020204" pitchFamily="34" charset="-122"/>
              </a:rPr>
              <a:t>羅馬書 </a:t>
            </a:r>
            <a:r>
              <a:rPr kumimoji="1" lang="en-US" altLang="zh-CN" sz="1200" b="1" dirty="0">
                <a:latin typeface="Microsoft YaHei" panose="020B0503020204020204" pitchFamily="34" charset="-122"/>
                <a:ea typeface="Microsoft YaHei" panose="020B0503020204020204" pitchFamily="34" charset="-122"/>
              </a:rPr>
              <a:t>4:17-18 </a:t>
            </a:r>
            <a:r>
              <a:rPr kumimoji="1" lang="zh-CN" altLang="en-US" sz="1200" b="1" dirty="0">
                <a:latin typeface="Microsoft YaHei" panose="020B0503020204020204" pitchFamily="34" charset="-122"/>
                <a:ea typeface="Microsoft YaHei" panose="020B0503020204020204" pitchFamily="34" charset="-122"/>
              </a:rPr>
              <a:t>新標和合本</a:t>
            </a:r>
            <a:r>
              <a:rPr kumimoji="1" lang="en-US" altLang="zh-CN" sz="1200" b="1" dirty="0">
                <a:latin typeface="Microsoft YaHei" panose="020B0503020204020204" pitchFamily="34" charset="-122"/>
                <a:ea typeface="Microsoft YaHei" panose="020B0503020204020204" pitchFamily="34" charset="-122"/>
              </a:rPr>
              <a:t>)</a:t>
            </a:r>
          </a:p>
          <a:p>
            <a:pPr marL="0" indent="0">
              <a:lnSpc>
                <a:spcPct val="150000"/>
              </a:lnSpc>
              <a:buNone/>
            </a:pPr>
            <a:r>
              <a:rPr kumimoji="1" lang="en-US" altLang="zh-CN" sz="1200" b="1" dirty="0">
                <a:latin typeface="Microsoft YaHei" panose="020B0503020204020204" pitchFamily="34" charset="-122"/>
                <a:ea typeface="Microsoft YaHei" panose="020B0503020204020204" pitchFamily="34" charset="-122"/>
              </a:rPr>
              <a:t>Even when there was no reason for hope, Abraham kept hoping—believing that he would become the father of many nations. For God had said to him, “That’s how many descendants you will have!”(Romans 4:18 NLT)</a:t>
            </a:r>
            <a:endParaRPr kumimoji="1" lang="zh-CN" altLang="en-US" sz="1200" b="1" dirty="0">
              <a:latin typeface="Microsoft YaHei" panose="020B0503020204020204" pitchFamily="34" charset="-122"/>
              <a:ea typeface="Microsoft YaHei" panose="020B0503020204020204" pitchFamily="34" charset="-122"/>
            </a:endParaRPr>
          </a:p>
          <a:p>
            <a:endParaRPr kumimoji="1" lang="en-US" altLang="zh-CN" sz="1200" dirty="0"/>
          </a:p>
          <a:p>
            <a:r>
              <a:rPr kumimoji="1" lang="zh-CN" altLang="en-US" sz="1200" dirty="0"/>
              <a:t>主耶稣称为亚伯拉罕的后裔</a:t>
            </a:r>
            <a:endParaRPr kumimoji="1" lang="en-US" altLang="zh-CN" sz="1200" dirty="0"/>
          </a:p>
          <a:p>
            <a:r>
              <a:rPr kumimoji="1" lang="zh-CN" altLang="en-US" sz="1200" dirty="0"/>
              <a:t>基督徒被称为亚伯拉罕的后裔</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zh-CN" altLang="en-US" sz="1200" b="1" dirty="0">
              <a:latin typeface="Microsoft YaHei" panose="020B0503020204020204" pitchFamily="34" charset="-122"/>
              <a:ea typeface="Microsoft YaHei" panose="020B0503020204020204" pitchFamily="34" charset="-122"/>
            </a:endParaRPr>
          </a:p>
          <a:p>
            <a:pPr>
              <a:lnSpc>
                <a:spcPct val="150000"/>
              </a:lnSpc>
            </a:pPr>
            <a:endParaRPr kumimoji="1" lang="zh-CN" altLang="en-US" sz="1200" b="1" dirty="0">
              <a:latin typeface="Microsoft YaHei" panose="020B0503020204020204" pitchFamily="34" charset="-122"/>
              <a:ea typeface="Microsoft YaHei" panose="020B0503020204020204" pitchFamily="34" charset="-122"/>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11</a:t>
            </a:fld>
            <a:endParaRPr kumimoji="1" lang="zh-CN" altLang="en-US"/>
          </a:p>
        </p:txBody>
      </p:sp>
    </p:spTree>
    <p:extLst>
      <p:ext uri="{BB962C8B-B14F-4D97-AF65-F5344CB8AC3E}">
        <p14:creationId xmlns:p14="http://schemas.microsoft.com/office/powerpoint/2010/main" val="345587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12</a:t>
            </a:fld>
            <a:endParaRPr kumimoji="1" lang="zh-CN" altLang="en-US"/>
          </a:p>
        </p:txBody>
      </p:sp>
    </p:spTree>
    <p:extLst>
      <p:ext uri="{BB962C8B-B14F-4D97-AF65-F5344CB8AC3E}">
        <p14:creationId xmlns:p14="http://schemas.microsoft.com/office/powerpoint/2010/main" val="3292363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785F-F772-E9EB-2B8B-1CFC7E5FD8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C9E41B-A179-9F0B-3521-BB3F654872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FE7CC0-F6B0-2C2E-420F-48F467871C64}"/>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B164B5FF-C4E9-98C6-935B-1567C4A1DF86}"/>
              </a:ext>
            </a:extLst>
          </p:cNvPr>
          <p:cNvSpPr>
            <a:spLocks noGrp="1"/>
          </p:cNvSpPr>
          <p:nvPr>
            <p:ph type="sldNum" sz="quarter" idx="5"/>
          </p:nvPr>
        </p:nvSpPr>
        <p:spPr/>
        <p:txBody>
          <a:bodyPr/>
          <a:lstStyle/>
          <a:p>
            <a:fld id="{C8D414E7-BC47-5A4D-A93B-CF7E88286D9F}" type="slidenum">
              <a:rPr kumimoji="1" lang="zh-CN" altLang="en-US" smtClean="0"/>
              <a:t>13</a:t>
            </a:fld>
            <a:endParaRPr kumimoji="1" lang="zh-CN" altLang="en-US"/>
          </a:p>
        </p:txBody>
      </p:sp>
    </p:spTree>
    <p:extLst>
      <p:ext uri="{BB962C8B-B14F-4D97-AF65-F5344CB8AC3E}">
        <p14:creationId xmlns:p14="http://schemas.microsoft.com/office/powerpoint/2010/main" val="79226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同在性的：亚伯拉罕不孤单。</a:t>
            </a:r>
            <a:endParaRPr kumimoji="1" lang="en-US" altLang="zh-CN"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看顾性的：亚伯拉罕不</a:t>
            </a:r>
            <a:endParaRPr kumimoji="1" lang="en-US" altLang="zh-CN" b="1" dirty="0">
              <a:latin typeface="Microsoft YaHei" panose="020B0503020204020204" pitchFamily="34" charset="-122"/>
              <a:ea typeface="Microsoft YaHei" panose="020B0503020204020204" pitchFamily="34" charset="-122"/>
            </a:endParaRPr>
          </a:p>
          <a:p>
            <a:pPr marL="0" indent="0">
              <a:lnSpc>
                <a:spcPct val="150000"/>
              </a:lnSpc>
              <a:buNone/>
            </a:pPr>
            <a:r>
              <a:rPr kumimoji="1" lang="zh-CN" altLang="en-US" b="1" dirty="0">
                <a:latin typeface="Microsoft YaHei" panose="020B0503020204020204" pitchFamily="34" charset="-122"/>
                <a:ea typeface="Microsoft YaHei" panose="020B0503020204020204" pitchFamily="34" charset="-122"/>
              </a:rPr>
              <a:t>赏赐性的：亚伯拉罕并非</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15</a:t>
            </a:fld>
            <a:endParaRPr kumimoji="1" lang="zh-CN" altLang="en-US"/>
          </a:p>
        </p:txBody>
      </p:sp>
    </p:spTree>
    <p:extLst>
      <p:ext uri="{BB962C8B-B14F-4D97-AF65-F5344CB8AC3E}">
        <p14:creationId xmlns:p14="http://schemas.microsoft.com/office/powerpoint/2010/main" val="2732257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212529"/>
                </a:solidFill>
                <a:effectLst/>
                <a:latin typeface="Verdana" panose="020B0604030504040204" pitchFamily="34" charset="0"/>
              </a:rPr>
              <a:t>The Texas </a:t>
            </a:r>
            <a:r>
              <a:rPr lang="en-US" altLang="zh-CN" b="0" i="0" u="sng" dirty="0">
                <a:solidFill>
                  <a:srgbClr val="003366"/>
                </a:solidFill>
                <a:effectLst/>
                <a:latin typeface="Verdana" panose="020B0604030504040204" pitchFamily="34" charset="0"/>
                <a:hlinkClick r:id="rId3"/>
              </a:rPr>
              <a:t>House</a:t>
            </a:r>
            <a:r>
              <a:rPr lang="en-US" altLang="zh-CN" b="0" i="0" dirty="0">
                <a:solidFill>
                  <a:srgbClr val="212529"/>
                </a:solidFill>
                <a:effectLst/>
                <a:latin typeface="Verdana" panose="020B0604030504040204" pitchFamily="34" charset="0"/>
              </a:rPr>
              <a:t> and </a:t>
            </a:r>
            <a:r>
              <a:rPr lang="en-US" altLang="zh-CN" b="0" i="0" u="sng" dirty="0">
                <a:solidFill>
                  <a:srgbClr val="003366"/>
                </a:solidFill>
                <a:effectLst/>
                <a:latin typeface="Verdana" panose="020B0604030504040204" pitchFamily="34" charset="0"/>
                <a:hlinkClick r:id="rId4"/>
              </a:rPr>
              <a:t>Senate</a:t>
            </a:r>
            <a:r>
              <a:rPr lang="en-US" altLang="zh-CN" b="0" i="0" dirty="0">
                <a:solidFill>
                  <a:srgbClr val="212529"/>
                </a:solidFill>
                <a:effectLst/>
                <a:latin typeface="Verdana" panose="020B0604030504040204" pitchFamily="34" charset="0"/>
              </a:rPr>
              <a:t> each commemorated this historical milestone in 1990, and Gov. Rick Perry has </a:t>
            </a:r>
            <a:r>
              <a:rPr lang="en-US" altLang="zh-CN" b="0" i="0" u="sng" dirty="0">
                <a:solidFill>
                  <a:srgbClr val="003366"/>
                </a:solidFill>
                <a:effectLst/>
                <a:latin typeface="Verdana" panose="020B0604030504040204" pitchFamily="34" charset="0"/>
                <a:hlinkClick r:id="rId5"/>
              </a:rPr>
              <a:t>recognized</a:t>
            </a:r>
            <a:r>
              <a:rPr lang="en-US" altLang="zh-CN" b="0" i="0" dirty="0">
                <a:solidFill>
                  <a:srgbClr val="212529"/>
                </a:solidFill>
                <a:effectLst/>
                <a:latin typeface="Verdana" panose="020B0604030504040204" pitchFamily="34" charset="0"/>
              </a:rPr>
              <a:t> April 30 as the official day of the First Thanksgiving. For 20 years, the El Paso Mission Trail Association has conducted an annual historical reenactment of the event, and their work was </a:t>
            </a:r>
            <a:r>
              <a:rPr lang="en-US" altLang="zh-CN" b="0" i="0" u="sng" dirty="0">
                <a:solidFill>
                  <a:srgbClr val="003366"/>
                </a:solidFill>
                <a:effectLst/>
                <a:latin typeface="Verdana" panose="020B0604030504040204" pitchFamily="34" charset="0"/>
                <a:hlinkClick r:id="rId6"/>
              </a:rPr>
              <a:t>honored</a:t>
            </a:r>
            <a:r>
              <a:rPr lang="en-US" altLang="zh-CN" b="0" i="0" dirty="0">
                <a:solidFill>
                  <a:srgbClr val="212529"/>
                </a:solidFill>
                <a:effectLst/>
                <a:latin typeface="Verdana" panose="020B0604030504040204" pitchFamily="34" charset="0"/>
              </a:rPr>
              <a:t> by the Texas House in 2006.</a:t>
            </a:r>
            <a:br>
              <a:rPr lang="en-US" altLang="zh-CN" b="0" i="0" dirty="0">
                <a:solidFill>
                  <a:srgbClr val="212529"/>
                </a:solidFill>
                <a:effectLst/>
                <a:ea typeface="Verdana" panose="020B0604030504040204" pitchFamily="34" charset="0"/>
              </a:rPr>
            </a:br>
            <a:r>
              <a:rPr lang="zh-CN" altLang="en-US" b="0" i="0" dirty="0">
                <a:solidFill>
                  <a:srgbClr val="212529"/>
                </a:solidFill>
                <a:effectLst/>
                <a:ea typeface="inherit"/>
              </a:rPr>
              <a:t>德克萨斯州</a:t>
            </a:r>
            <a:r>
              <a:rPr lang="zh-CN" altLang="en-US" b="0" i="0" u="sng" dirty="0">
                <a:solidFill>
                  <a:srgbClr val="003366"/>
                </a:solidFill>
                <a:effectLst/>
                <a:ea typeface="Verdana" panose="020B0604030504040204" pitchFamily="34" charset="0"/>
                <a:hlinkClick r:id="rId3"/>
              </a:rPr>
              <a:t>众议院</a:t>
            </a:r>
            <a:r>
              <a:rPr lang="zh-CN" altLang="en-US" b="0" i="0" dirty="0">
                <a:solidFill>
                  <a:srgbClr val="212529"/>
                </a:solidFill>
                <a:effectLst/>
                <a:ea typeface="Verdana" panose="020B0604030504040204" pitchFamily="34" charset="0"/>
              </a:rPr>
              <a:t>和</a:t>
            </a:r>
            <a:r>
              <a:rPr lang="zh-CN" altLang="en-US" b="0" i="0" u="sng" dirty="0">
                <a:solidFill>
                  <a:srgbClr val="003366"/>
                </a:solidFill>
                <a:effectLst/>
                <a:ea typeface="Verdana" panose="020B0604030504040204" pitchFamily="34" charset="0"/>
                <a:hlinkClick r:id="rId4"/>
              </a:rPr>
              <a:t>参议院</a:t>
            </a:r>
            <a:r>
              <a:rPr lang="zh-CN" altLang="en-US" b="0" i="0" dirty="0">
                <a:solidFill>
                  <a:srgbClr val="212529"/>
                </a:solidFill>
                <a:effectLst/>
                <a:ea typeface="Verdana" panose="020B0604030504040204" pitchFamily="34" charset="0"/>
              </a:rPr>
              <a:t>在 </a:t>
            </a:r>
            <a:r>
              <a:rPr lang="en-US" altLang="zh-CN" b="0" i="0" dirty="0">
                <a:solidFill>
                  <a:srgbClr val="212529"/>
                </a:solidFill>
                <a:effectLst/>
                <a:ea typeface="Verdana" panose="020B0604030504040204" pitchFamily="34" charset="0"/>
              </a:rPr>
              <a:t>1990 </a:t>
            </a:r>
            <a:r>
              <a:rPr lang="zh-CN" altLang="en-US" b="0" i="0" dirty="0">
                <a:solidFill>
                  <a:srgbClr val="212529"/>
                </a:solidFill>
                <a:effectLst/>
                <a:ea typeface="Verdana" panose="020B0604030504040204" pitchFamily="34" charset="0"/>
              </a:rPr>
              <a:t>年分别纪念了这一历史里程碑，州长里克</a:t>
            </a:r>
            <a:r>
              <a:rPr lang="en-US" altLang="zh-CN" b="0" i="0" dirty="0">
                <a:solidFill>
                  <a:srgbClr val="212529"/>
                </a:solidFill>
                <a:effectLst/>
                <a:ea typeface="Verdana" panose="020B0604030504040204" pitchFamily="34" charset="0"/>
              </a:rPr>
              <a:t>·</a:t>
            </a:r>
            <a:r>
              <a:rPr lang="zh-CN" altLang="en-US" b="0" i="0" dirty="0">
                <a:solidFill>
                  <a:srgbClr val="212529"/>
                </a:solidFill>
                <a:effectLst/>
                <a:ea typeface="Verdana" panose="020B0604030504040204" pitchFamily="34" charset="0"/>
              </a:rPr>
              <a:t>佩里 （</a:t>
            </a:r>
            <a:r>
              <a:rPr lang="en-US" altLang="zh-CN" b="0" i="0" dirty="0">
                <a:solidFill>
                  <a:srgbClr val="212529"/>
                </a:solidFill>
                <a:effectLst/>
                <a:ea typeface="Verdana" panose="020B0604030504040204" pitchFamily="34" charset="0"/>
              </a:rPr>
              <a:t>Rick Perry</a:t>
            </a:r>
            <a:r>
              <a:rPr lang="zh-CN" altLang="en-US" b="0" i="0" dirty="0">
                <a:solidFill>
                  <a:srgbClr val="212529"/>
                </a:solidFill>
                <a:effectLst/>
                <a:ea typeface="Verdana" panose="020B0604030504040204" pitchFamily="34" charset="0"/>
              </a:rPr>
              <a:t>） 已</a:t>
            </a:r>
            <a:r>
              <a:rPr lang="zh-CN" altLang="en-US" b="0" i="0" u="sng" dirty="0">
                <a:solidFill>
                  <a:srgbClr val="003366"/>
                </a:solidFill>
                <a:effectLst/>
                <a:ea typeface="Verdana" panose="020B0604030504040204" pitchFamily="34" charset="0"/>
                <a:hlinkClick r:id="rId5"/>
              </a:rPr>
              <a:t>将</a:t>
            </a:r>
            <a:r>
              <a:rPr lang="zh-CN" altLang="en-US" b="0" i="0" dirty="0">
                <a:solidFill>
                  <a:srgbClr val="212529"/>
                </a:solidFill>
                <a:effectLst/>
                <a:ea typeface="Verdana" panose="020B0604030504040204" pitchFamily="34" charset="0"/>
              </a:rPr>
              <a:t> </a:t>
            </a:r>
            <a:r>
              <a:rPr lang="en-US" altLang="zh-CN" b="0" i="0" dirty="0">
                <a:solidFill>
                  <a:srgbClr val="212529"/>
                </a:solidFill>
                <a:effectLst/>
                <a:ea typeface="Verdana" panose="020B0604030504040204" pitchFamily="34" charset="0"/>
              </a:rPr>
              <a:t>4 </a:t>
            </a:r>
            <a:r>
              <a:rPr lang="zh-CN" altLang="en-US" b="0" i="0" dirty="0">
                <a:solidFill>
                  <a:srgbClr val="212529"/>
                </a:solidFill>
                <a:effectLst/>
                <a:ea typeface="Verdana" panose="020B0604030504040204" pitchFamily="34" charset="0"/>
              </a:rPr>
              <a:t>月 </a:t>
            </a:r>
            <a:r>
              <a:rPr lang="en-US" altLang="zh-CN" b="0" i="0" dirty="0">
                <a:solidFill>
                  <a:srgbClr val="212529"/>
                </a:solidFill>
                <a:effectLst/>
                <a:ea typeface="Verdana" panose="020B0604030504040204" pitchFamily="34" charset="0"/>
              </a:rPr>
              <a:t>30 </a:t>
            </a:r>
            <a:r>
              <a:rPr lang="zh-CN" altLang="en-US" b="0" i="0" dirty="0">
                <a:solidFill>
                  <a:srgbClr val="212529"/>
                </a:solidFill>
                <a:effectLst/>
                <a:ea typeface="Verdana" panose="020B0604030504040204" pitchFamily="34" charset="0"/>
              </a:rPr>
              <a:t>日定为第一个感恩节的正式日子。</a:t>
            </a:r>
            <a:r>
              <a:rPr lang="en-US" altLang="zh-CN" b="0" i="0" dirty="0">
                <a:solidFill>
                  <a:srgbClr val="212529"/>
                </a:solidFill>
                <a:effectLst/>
                <a:ea typeface="Verdana" panose="020B0604030504040204" pitchFamily="34" charset="0"/>
              </a:rPr>
              <a:t>20 </a:t>
            </a:r>
            <a:r>
              <a:rPr lang="zh-CN" altLang="en-US" b="0" i="0" dirty="0">
                <a:solidFill>
                  <a:srgbClr val="212529"/>
                </a:solidFill>
                <a:effectLst/>
                <a:ea typeface="Verdana" panose="020B0604030504040204" pitchFamily="34" charset="0"/>
              </a:rPr>
              <a:t>年来，埃尔帕索 </a:t>
            </a:r>
            <a:r>
              <a:rPr lang="en-US" altLang="zh-CN" b="0" i="0" dirty="0">
                <a:solidFill>
                  <a:srgbClr val="212529"/>
                </a:solidFill>
                <a:effectLst/>
                <a:ea typeface="Verdana" panose="020B0604030504040204" pitchFamily="34" charset="0"/>
              </a:rPr>
              <a:t>Mission Trail </a:t>
            </a:r>
            <a:r>
              <a:rPr lang="zh-CN" altLang="en-US" b="0" i="0" dirty="0">
                <a:solidFill>
                  <a:srgbClr val="212529"/>
                </a:solidFill>
                <a:effectLst/>
                <a:ea typeface="Verdana" panose="020B0604030504040204" pitchFamily="34" charset="0"/>
              </a:rPr>
              <a:t>协会每年都会对该事件进行历史重演，他们的工作 于 </a:t>
            </a:r>
            <a:r>
              <a:rPr lang="en-US" altLang="zh-CN" b="0" i="0" dirty="0">
                <a:solidFill>
                  <a:srgbClr val="212529"/>
                </a:solidFill>
                <a:effectLst/>
                <a:ea typeface="Verdana" panose="020B0604030504040204" pitchFamily="34" charset="0"/>
              </a:rPr>
              <a:t>2006 </a:t>
            </a:r>
            <a:r>
              <a:rPr lang="zh-CN" altLang="en-US" b="0" i="0" dirty="0">
                <a:solidFill>
                  <a:srgbClr val="212529"/>
                </a:solidFill>
                <a:effectLst/>
                <a:ea typeface="Verdana" panose="020B0604030504040204" pitchFamily="34" charset="0"/>
              </a:rPr>
              <a:t>年受到德克萨斯州众议院</a:t>
            </a:r>
            <a:r>
              <a:rPr lang="zh-CN" altLang="en-US" b="0" i="0" dirty="0">
                <a:solidFill>
                  <a:srgbClr val="212529"/>
                </a:solidFill>
                <a:effectLst/>
                <a:ea typeface="inherit"/>
              </a:rPr>
              <a:t>的</a:t>
            </a:r>
            <a:r>
              <a:rPr lang="zh-CN" altLang="en-US" b="0" i="0" u="sng" dirty="0">
                <a:solidFill>
                  <a:srgbClr val="003366"/>
                </a:solidFill>
                <a:effectLst/>
                <a:ea typeface="Verdana" panose="020B0604030504040204" pitchFamily="34" charset="0"/>
                <a:hlinkClick r:id="rId6"/>
              </a:rPr>
              <a:t>表彰</a:t>
            </a:r>
            <a:r>
              <a:rPr lang="zh-CN" altLang="en-US" b="0" i="0" dirty="0">
                <a:solidFill>
                  <a:srgbClr val="212529"/>
                </a:solidFill>
                <a:effectLst/>
                <a:ea typeface="inherit"/>
              </a:rPr>
              <a:t>。</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16</a:t>
            </a:fld>
            <a:endParaRPr kumimoji="1" lang="zh-CN" altLang="en-US"/>
          </a:p>
        </p:txBody>
      </p:sp>
    </p:spTree>
    <p:extLst>
      <p:ext uri="{BB962C8B-B14F-4D97-AF65-F5344CB8AC3E}">
        <p14:creationId xmlns:p14="http://schemas.microsoft.com/office/powerpoint/2010/main" val="1295950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1" lang="zh-CN" altLang="en-US" sz="1200" b="1" dirty="0">
                <a:latin typeface="Microsoft YaHei" panose="020B0503020204020204" pitchFamily="34" charset="-122"/>
                <a:ea typeface="Microsoft YaHei" panose="020B0503020204020204" pitchFamily="34" charset="-122"/>
              </a:rPr>
              <a:t>经过约</a:t>
            </a:r>
            <a:r>
              <a:rPr kumimoji="1" lang="en-US" altLang="zh-CN" sz="1200" b="1" dirty="0">
                <a:latin typeface="Microsoft YaHei" panose="020B0503020204020204" pitchFamily="34" charset="-122"/>
                <a:ea typeface="Microsoft YaHei" panose="020B0503020204020204" pitchFamily="34" charset="-122"/>
              </a:rPr>
              <a:t>66</a:t>
            </a:r>
            <a:r>
              <a:rPr kumimoji="1" lang="zh-CN" altLang="en-US" sz="1200" b="1" dirty="0">
                <a:latin typeface="Microsoft YaHei" panose="020B0503020204020204" pitchFamily="34" charset="-122"/>
                <a:ea typeface="Microsoft YaHei" panose="020B0503020204020204" pitchFamily="34" charset="-122"/>
              </a:rPr>
              <a:t>天， 于</a:t>
            </a:r>
            <a:r>
              <a:rPr kumimoji="1" lang="en-US" altLang="zh-CN" sz="1200" b="1" dirty="0">
                <a:latin typeface="Microsoft YaHei" panose="020B0503020204020204" pitchFamily="34" charset="-122"/>
                <a:ea typeface="Microsoft YaHei" panose="020B0503020204020204" pitchFamily="34" charset="-122"/>
              </a:rPr>
              <a:t>1620</a:t>
            </a:r>
            <a:r>
              <a:rPr kumimoji="1" lang="zh-CN" altLang="en-US" sz="1200" b="1" dirty="0">
                <a:latin typeface="Microsoft YaHei" panose="020B0503020204020204" pitchFamily="34" charset="-122"/>
                <a:ea typeface="Microsoft YaHei" panose="020B0503020204020204" pitchFamily="34" charset="-122"/>
              </a:rPr>
              <a:t>年 </a:t>
            </a:r>
            <a:r>
              <a:rPr kumimoji="1" lang="en-US" altLang="zh-CN" sz="1200" b="1" dirty="0">
                <a:latin typeface="Microsoft YaHei" panose="020B0503020204020204" pitchFamily="34" charset="-122"/>
                <a:ea typeface="Microsoft YaHei" panose="020B0503020204020204" pitchFamily="34" charset="-122"/>
              </a:rPr>
              <a:t>11</a:t>
            </a:r>
            <a:r>
              <a:rPr kumimoji="1" lang="zh-CN" altLang="en-US" sz="1200" b="1" dirty="0">
                <a:latin typeface="Microsoft YaHei" panose="020B0503020204020204" pitchFamily="34" charset="-122"/>
                <a:ea typeface="Microsoft YaHei" panose="020B0503020204020204" pitchFamily="34" charset="-122"/>
              </a:rPr>
              <a:t> 月</a:t>
            </a:r>
            <a:r>
              <a:rPr kumimoji="1" lang="en-US" altLang="zh-CN" sz="1200" b="1" dirty="0">
                <a:latin typeface="Microsoft YaHei" panose="020B0503020204020204" pitchFamily="34" charset="-122"/>
                <a:ea typeface="Microsoft YaHei" panose="020B0503020204020204" pitchFamily="34" charset="-122"/>
              </a:rPr>
              <a:t>21</a:t>
            </a:r>
            <a:r>
              <a:rPr kumimoji="1" lang="zh-CN" altLang="en-US" sz="1200" b="1" dirty="0">
                <a:latin typeface="Microsoft YaHei" panose="020B0503020204020204" pitchFamily="34" charset="-122"/>
                <a:ea typeface="Microsoft YaHei" panose="020B0503020204020204" pitchFamily="34" charset="-122"/>
              </a:rPr>
              <a:t>日，抵达今日美国马萨诸塞州的普利茅斯，建立了第二个英格兰定居点。</a:t>
            </a:r>
            <a:r>
              <a:rPr kumimoji="1" lang="en-US" altLang="zh-CN" sz="1200" b="1" dirty="0">
                <a:latin typeface="Microsoft YaHei" panose="020B0503020204020204" pitchFamily="34" charset="-122"/>
                <a:ea typeface="Microsoft YaHei" panose="020B0503020204020204" pitchFamily="34" charset="-122"/>
              </a:rPr>
              <a:t> On November 21, 1620, they</a:t>
            </a:r>
            <a:r>
              <a:rPr kumimoji="1" lang="zh-CN" altLang="en-US" sz="1200" b="1" dirty="0">
                <a:latin typeface="Microsoft YaHei" panose="020B0503020204020204" pitchFamily="34" charset="-122"/>
                <a:ea typeface="Microsoft YaHei" panose="020B0503020204020204" pitchFamily="34" charset="-122"/>
              </a:rPr>
              <a:t> </a:t>
            </a:r>
            <a:r>
              <a:rPr kumimoji="1" lang="en-US" altLang="zh-CN" sz="1200" b="1" dirty="0">
                <a:latin typeface="Microsoft YaHei" panose="020B0503020204020204" pitchFamily="34" charset="-122"/>
                <a:ea typeface="Microsoft YaHei" panose="020B0503020204020204" pitchFamily="34" charset="-122"/>
              </a:rPr>
              <a:t>arrived in Plymouth, Massachusetts.</a:t>
            </a:r>
            <a:endParaRPr kumimoji="1" lang="en-US" altLang="zh-CN" sz="1200" b="1" dirty="0">
              <a:latin typeface="+mj-ea"/>
              <a:ea typeface="+mj-ea"/>
            </a:endParaRPr>
          </a:p>
          <a:p>
            <a:pPr>
              <a:lnSpc>
                <a:spcPct val="104000"/>
              </a:lnSpc>
            </a:pPr>
            <a:r>
              <a:rPr kumimoji="1" lang="zh-CN" altLang="en-US" sz="1200" b="1" dirty="0">
                <a:latin typeface="+mj-ea"/>
                <a:ea typeface="+mj-ea"/>
              </a:rPr>
              <a:t>登陸之後，正值冬季。</a:t>
            </a:r>
            <a:r>
              <a:rPr kumimoji="1" lang="en-US" altLang="zh-CN" sz="1200" b="1" dirty="0">
                <a:latin typeface="+mj-ea"/>
                <a:ea typeface="+mj-ea"/>
              </a:rPr>
              <a:t>102</a:t>
            </a:r>
            <a:r>
              <a:rPr kumimoji="1" lang="zh-CN" altLang="en-US" sz="1200" b="1" dirty="0">
                <a:latin typeface="+mj-ea"/>
                <a:ea typeface="+mj-ea"/>
              </a:rPr>
              <a:t>名清教徒只有</a:t>
            </a:r>
            <a:r>
              <a:rPr kumimoji="1" lang="en-US" altLang="zh-CN" sz="1200" b="1" dirty="0">
                <a:latin typeface="+mj-ea"/>
                <a:ea typeface="+mj-ea"/>
              </a:rPr>
              <a:t>50</a:t>
            </a:r>
            <a:r>
              <a:rPr kumimoji="1" lang="zh-CN" altLang="en-US" sz="1200" b="1" dirty="0">
                <a:latin typeface="+mj-ea"/>
                <a:ea typeface="+mj-ea"/>
              </a:rPr>
              <a:t>余人幸存。</a:t>
            </a:r>
            <a:endParaRPr kumimoji="1" lang="en-US" altLang="zh-CN" sz="1200" b="1" dirty="0">
              <a:latin typeface="+mj-ea"/>
              <a:ea typeface="+mj-ea"/>
            </a:endParaRPr>
          </a:p>
          <a:p>
            <a:pPr>
              <a:lnSpc>
                <a:spcPct val="104000"/>
              </a:lnSpc>
            </a:pPr>
            <a:r>
              <a:rPr kumimoji="1" lang="zh-CN" altLang="en-US" sz="1200" b="1" dirty="0">
                <a:latin typeface="+mj-ea"/>
                <a:ea typeface="+mj-ea"/>
              </a:rPr>
              <a:t>萬帕諾亞格（</a:t>
            </a:r>
            <a:r>
              <a:rPr kumimoji="1" lang="en-US" altLang="zh-CN" sz="1200" b="1" dirty="0">
                <a:latin typeface="+mj-ea"/>
                <a:ea typeface="+mj-ea"/>
              </a:rPr>
              <a:t>Wampanoag</a:t>
            </a:r>
            <a:r>
              <a:rPr kumimoji="1" lang="zh-CN" altLang="en-US" sz="1200" b="1" dirty="0">
                <a:latin typeface="+mj-ea"/>
                <a:ea typeface="+mj-ea"/>
              </a:rPr>
              <a:t>）印第安人</a:t>
            </a:r>
          </a:p>
          <a:p>
            <a:pPr>
              <a:lnSpc>
                <a:spcPct val="104000"/>
              </a:lnSpc>
            </a:pPr>
            <a:r>
              <a:rPr kumimoji="1" lang="zh-CN" altLang="en-US" sz="1200" b="1" dirty="0">
                <a:latin typeface="+mj-ea"/>
                <a:ea typeface="+mj-ea"/>
              </a:rPr>
              <a:t>玉米、土豆，野鴨、火雞，南瓜。</a:t>
            </a:r>
            <a:endParaRPr kumimoji="1" lang="en-US" altLang="zh-CN" sz="1200" b="1" dirty="0">
              <a:latin typeface="+mj-ea"/>
              <a:ea typeface="+mj-ea"/>
            </a:endParaRPr>
          </a:p>
          <a:p>
            <a:pPr>
              <a:lnSpc>
                <a:spcPct val="104000"/>
              </a:lnSpc>
            </a:pPr>
            <a:endParaRPr kumimoji="1" lang="en-US" altLang="zh-CN" sz="1200" b="1" dirty="0">
              <a:latin typeface="+mj-ea"/>
              <a:ea typeface="+mj-ea"/>
            </a:endParaRPr>
          </a:p>
          <a:p>
            <a:pPr>
              <a:lnSpc>
                <a:spcPct val="104000"/>
              </a:lnSpc>
            </a:pPr>
            <a:r>
              <a:rPr kumimoji="1" lang="en-US" altLang="zh-CN" sz="1200" b="1" dirty="0">
                <a:latin typeface="Microsoft YaHei" panose="020B0503020204020204" pitchFamily="34" charset="-122"/>
                <a:ea typeface="Microsoft YaHei" panose="020B0503020204020204" pitchFamily="34" charset="-122"/>
              </a:rPr>
              <a:t>http://</a:t>
            </a:r>
            <a:r>
              <a:rPr kumimoji="1" lang="en-US" altLang="zh-CN" sz="1200" b="1" dirty="0" err="1">
                <a:latin typeface="Microsoft YaHei" panose="020B0503020204020204" pitchFamily="34" charset="-122"/>
                <a:ea typeface="Microsoft YaHei" panose="020B0503020204020204" pitchFamily="34" charset="-122"/>
              </a:rPr>
              <a:t>hx.cnd.org</a:t>
            </a:r>
            <a:r>
              <a:rPr kumimoji="1" lang="en-US" altLang="zh-CN" sz="1200" b="1" dirty="0">
                <a:latin typeface="Microsoft YaHei" panose="020B0503020204020204" pitchFamily="34" charset="-122"/>
                <a:ea typeface="Microsoft YaHei" panose="020B0503020204020204" pitchFamily="34" charset="-122"/>
              </a:rPr>
              <a:t>/2021/11/25/%E5%90%95%E4%B8%81%E5%80%A9%EF%BC%9A1621%E5%B9%B4%E7%9A%84%E6%84%9F%E6%81%A9%E8%8A%82/</a:t>
            </a:r>
          </a:p>
          <a:p>
            <a:endParaRPr kumimoji="1" lang="en-US" altLang="zh-CN" sz="1200" b="1" dirty="0">
              <a:latin typeface="Microsoft YaHei" panose="020B0503020204020204" pitchFamily="34" charset="-122"/>
              <a:ea typeface="Microsoft YaHei" panose="020B0503020204020204" pitchFamily="34" charset="-122"/>
            </a:endParaRPr>
          </a:p>
          <a:p>
            <a:r>
              <a:rPr kumimoji="1" lang="en-US" altLang="zh-CN" sz="1200" b="1" dirty="0">
                <a:latin typeface="Microsoft YaHei" panose="020B0503020204020204" pitchFamily="34" charset="-122"/>
                <a:ea typeface="Microsoft YaHei" panose="020B0503020204020204" pitchFamily="34" charset="-122"/>
              </a:rPr>
              <a:t>1607</a:t>
            </a:r>
            <a:r>
              <a:rPr kumimoji="1" lang="zh-CN" altLang="en-US" sz="1200" b="1" dirty="0">
                <a:latin typeface="Microsoft YaHei" panose="020B0503020204020204" pitchFamily="34" charset="-122"/>
                <a:ea typeface="Microsoft YaHei" panose="020B0503020204020204" pitchFamily="34" charset="-122"/>
              </a:rPr>
              <a:t>年 首批英国殖民者抵达美洲大陆，建立第一个</a:t>
            </a:r>
            <a:r>
              <a:rPr lang="zh-CN" altLang="en-US" sz="1200" b="1" i="0" dirty="0">
                <a:solidFill>
                  <a:schemeClr val="bg1"/>
                </a:solidFill>
                <a:effectLst/>
                <a:latin typeface="Microsoft YaHei" panose="020B0503020204020204" pitchFamily="34" charset="-122"/>
                <a:ea typeface="Microsoft YaHei" panose="020B0503020204020204" pitchFamily="34" charset="-122"/>
              </a:rPr>
              <a:t>英格兰定居点</a:t>
            </a:r>
            <a:r>
              <a:rPr lang="en-US" altLang="zh-CN" sz="1200" b="1" i="0" dirty="0">
                <a:solidFill>
                  <a:schemeClr val="bg1"/>
                </a:solidFill>
                <a:effectLst/>
                <a:latin typeface="Microsoft YaHei" panose="020B0503020204020204" pitchFamily="34" charset="-122"/>
                <a:ea typeface="Microsoft YaHei" panose="020B0503020204020204" pitchFamily="34" charset="-122"/>
              </a:rPr>
              <a:t>——</a:t>
            </a:r>
            <a:r>
              <a:rPr lang="zh-CN" altLang="en-US" sz="1200" b="1" i="0" dirty="0">
                <a:solidFill>
                  <a:schemeClr val="bg1"/>
                </a:solidFill>
                <a:effectLst/>
                <a:latin typeface="Microsoft YaHei" panose="020B0503020204020204" pitchFamily="34" charset="-122"/>
                <a:ea typeface="Microsoft YaHei" panose="020B0503020204020204" pitchFamily="34" charset="-122"/>
              </a:rPr>
              <a:t>詹姆斯敦。</a:t>
            </a:r>
            <a:endParaRPr kumimoji="1" lang="en-US" altLang="zh-CN" sz="1200" b="1" dirty="0">
              <a:solidFill>
                <a:schemeClr val="bg1"/>
              </a:solidFill>
              <a:latin typeface="Microsoft YaHei" panose="020B0503020204020204" pitchFamily="34" charset="-122"/>
              <a:ea typeface="Microsoft YaHei" panose="020B0503020204020204" pitchFamily="34" charset="-122"/>
            </a:endParaRPr>
          </a:p>
          <a:p>
            <a:pPr algn="l" fontAlgn="t">
              <a:spcBef>
                <a:spcPts val="1500"/>
              </a:spcBef>
              <a:spcAft>
                <a:spcPts val="1500"/>
              </a:spcAft>
            </a:pPr>
            <a:endParaRPr lang="en-US" altLang="zh-CN" b="0" i="0" u="none" strike="noStrike" dirty="0">
              <a:solidFill>
                <a:srgbClr val="0056E7"/>
              </a:solidFill>
              <a:effectLst/>
              <a:latin typeface="-apple-system"/>
              <a:hlinkClick r:id="rId3"/>
            </a:endParaRPr>
          </a:p>
          <a:p>
            <a:pPr algn="l" fontAlgn="t">
              <a:spcBef>
                <a:spcPts val="1500"/>
              </a:spcBef>
              <a:spcAft>
                <a:spcPts val="1500"/>
              </a:spcAft>
            </a:pPr>
            <a:r>
              <a:rPr lang="zh-CN" altLang="en-US" b="0" i="0" u="none" strike="noStrike" dirty="0">
                <a:solidFill>
                  <a:srgbClr val="0056E7"/>
                </a:solidFill>
                <a:effectLst/>
                <a:latin typeface="-apple-system"/>
                <a:hlinkClick r:id="rId3"/>
              </a:rPr>
              <a:t>伊丽莎白一世</a:t>
            </a:r>
            <a:r>
              <a:rPr lang="zh-CN" altLang="en-US" b="0" i="0" dirty="0">
                <a:solidFill>
                  <a:srgbClr val="333333"/>
                </a:solidFill>
                <a:effectLst/>
                <a:latin typeface="-apple-system"/>
              </a:rPr>
              <a:t>在任期间，为了维持国家稳定，英国</a:t>
            </a:r>
            <a:r>
              <a:rPr lang="zh-CN" altLang="en-US" b="0" i="0" u="none" strike="noStrike" dirty="0">
                <a:solidFill>
                  <a:srgbClr val="0056E7"/>
                </a:solidFill>
                <a:effectLst/>
                <a:latin typeface="-apple-system"/>
                <a:hlinkClick r:id="rId4"/>
              </a:rPr>
              <a:t>新教</a:t>
            </a:r>
            <a:r>
              <a:rPr lang="zh-CN" altLang="en-US" b="0" i="0" dirty="0">
                <a:solidFill>
                  <a:srgbClr val="333333"/>
                </a:solidFill>
                <a:effectLst/>
                <a:latin typeface="-apple-system"/>
              </a:rPr>
              <a:t>走的是一种折中路线。这使一部分人感到不满。他们主张在教会内部进行改革，让它更“纯净”。这些人也就是俗称的“清教徒”。</a:t>
            </a: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apple-system"/>
              </a:rPr>
              <a:t>清教徒，就是</a:t>
            </a:r>
            <a:r>
              <a:rPr lang="en-US" altLang="zh-CN" b="0" i="0" dirty="0">
                <a:solidFill>
                  <a:srgbClr val="333333"/>
                </a:solidFill>
                <a:effectLst/>
                <a:latin typeface="-apple-system"/>
              </a:rPr>
              <a:t>16</a:t>
            </a:r>
            <a:r>
              <a:rPr lang="zh-CN" altLang="en-US" b="0" i="0" dirty="0">
                <a:solidFill>
                  <a:srgbClr val="333333"/>
                </a:solidFill>
                <a:effectLst/>
                <a:latin typeface="-apple-system"/>
              </a:rPr>
              <a:t>世纪中叶英国国教会内以加尔文学说为旗帜的改革派。他们因为不满英国的国教而遭迫害。这群清教徒避无可避，最后只好流亡到北美。</a:t>
            </a:r>
            <a:endParaRPr lang="en-US" altLang="zh-CN" b="0" i="0" dirty="0">
              <a:solidFill>
                <a:srgbClr val="333333"/>
              </a:solidFill>
              <a:effectLst/>
              <a:latin typeface="-apple-system"/>
            </a:endParaRPr>
          </a:p>
          <a:p>
            <a:r>
              <a:rPr lang="zh-CN" altLang="en-US" b="0" i="0" dirty="0">
                <a:solidFill>
                  <a:srgbClr val="333333"/>
                </a:solidFill>
                <a:effectLst/>
                <a:latin typeface="-apple-system"/>
              </a:rPr>
              <a:t>“五月花号”上的这些人，就是第一批流亡到北美的清教徒。后来，陆续有将近十万的清教徒来到美国，后来的教徒们便将五月花号上的人奉为“始祖”。</a:t>
            </a:r>
            <a:r>
              <a:rPr lang="zh-CN" altLang="en-US" dirty="0">
                <a:solidFill>
                  <a:srgbClr val="0E0E0E"/>
                </a:solidFill>
                <a:effectLst/>
                <a:latin typeface=".SF NS"/>
              </a:rPr>
              <a:t>五月花号”的主要领袖之一是</a:t>
            </a:r>
            <a:r>
              <a:rPr lang="zh-CN" altLang="en-US" b="1" dirty="0">
                <a:solidFill>
                  <a:srgbClr val="0E0E0E"/>
                </a:solidFill>
                <a:effectLst/>
                <a:latin typeface=".SF NS"/>
              </a:rPr>
              <a:t>威廉</a:t>
            </a:r>
            <a:r>
              <a:rPr lang="en-US" altLang="zh-CN" b="1" dirty="0">
                <a:solidFill>
                  <a:srgbClr val="0E0E0E"/>
                </a:solidFill>
                <a:effectLst/>
                <a:latin typeface=".SF NS"/>
              </a:rPr>
              <a:t>·</a:t>
            </a:r>
            <a:r>
              <a:rPr lang="zh-CN" altLang="en-US" b="1" dirty="0">
                <a:solidFill>
                  <a:srgbClr val="0E0E0E"/>
                </a:solidFill>
                <a:effectLst/>
                <a:latin typeface=".SF NS"/>
              </a:rPr>
              <a:t>布拉福德</a:t>
            </a:r>
            <a:r>
              <a:rPr lang="zh-CN" altLang="en-US" dirty="0">
                <a:solidFill>
                  <a:srgbClr val="0E0E0E"/>
                </a:solidFill>
                <a:effectLst/>
                <a:latin typeface=".SF NS"/>
              </a:rPr>
              <a:t>（</a:t>
            </a:r>
            <a:r>
              <a:rPr lang="en-US" altLang="zh-CN" dirty="0">
                <a:solidFill>
                  <a:srgbClr val="0E0E0E"/>
                </a:solidFill>
                <a:effectLst/>
                <a:latin typeface=".SF NS"/>
              </a:rPr>
              <a:t>William Bradford</a:t>
            </a:r>
            <a:r>
              <a:rPr lang="zh-CN" altLang="en-US" dirty="0">
                <a:solidFill>
                  <a:srgbClr val="0E0E0E"/>
                </a:solidFill>
                <a:effectLst/>
                <a:latin typeface=".SF NS"/>
              </a:rPr>
              <a:t>）。他是清教徒中非常重要的领导人物，后来成为普利茅斯殖民地的州长。他记录了清教徒的旅程和早期殖民地的生活，撰写了</a:t>
            </a:r>
            <a:r>
              <a:rPr lang="en-US" altLang="zh-CN" dirty="0">
                <a:solidFill>
                  <a:srgbClr val="0E0E0E"/>
                </a:solidFill>
                <a:effectLst/>
                <a:latin typeface=".SF NS"/>
              </a:rPr>
              <a:t>《</a:t>
            </a:r>
            <a:r>
              <a:rPr lang="zh-CN" altLang="en-US" dirty="0">
                <a:solidFill>
                  <a:srgbClr val="0E0E0E"/>
                </a:solidFill>
                <a:effectLst/>
                <a:latin typeface=".SF NS"/>
              </a:rPr>
              <a:t>普利茅斯开拓史</a:t>
            </a:r>
            <a:r>
              <a:rPr lang="en-US" altLang="zh-CN" dirty="0">
                <a:solidFill>
                  <a:srgbClr val="0E0E0E"/>
                </a:solidFill>
                <a:effectLst/>
                <a:latin typeface=".SF NS"/>
              </a:rPr>
              <a:t>》</a:t>
            </a:r>
            <a:r>
              <a:rPr lang="zh-CN" altLang="en-US" dirty="0">
                <a:solidFill>
                  <a:srgbClr val="0E0E0E"/>
                </a:solidFill>
                <a:effectLst/>
                <a:latin typeface=".SF NS"/>
              </a:rPr>
              <a:t>（</a:t>
            </a:r>
            <a:r>
              <a:rPr lang="en-US" altLang="zh-CN" i="1" dirty="0">
                <a:solidFill>
                  <a:srgbClr val="0E0E0E"/>
                </a:solidFill>
                <a:effectLst/>
                <a:latin typeface=".SF NS"/>
              </a:rPr>
              <a:t>Of Plymouth Plantation</a:t>
            </a:r>
            <a:r>
              <a:rPr lang="zh-CN" altLang="en-US" dirty="0">
                <a:solidFill>
                  <a:srgbClr val="0E0E0E"/>
                </a:solidFill>
                <a:effectLst/>
                <a:latin typeface=".SF NS"/>
              </a:rPr>
              <a:t>），为后人留下了关于清教徒及其在美洲早期生活的宝贵历史资料。</a:t>
            </a:r>
            <a:r>
              <a:rPr lang="zh-CN" altLang="en-US" b="1" dirty="0">
                <a:solidFill>
                  <a:srgbClr val="0E0E0E"/>
                </a:solidFill>
                <a:effectLst/>
                <a:latin typeface=".SF NS"/>
              </a:rPr>
              <a:t>迈尔斯</a:t>
            </a:r>
            <a:r>
              <a:rPr lang="en-US" altLang="zh-CN" b="1" dirty="0">
                <a:solidFill>
                  <a:srgbClr val="0E0E0E"/>
                </a:solidFill>
                <a:effectLst/>
                <a:latin typeface=".SF NS"/>
              </a:rPr>
              <a:t>·</a:t>
            </a:r>
            <a:r>
              <a:rPr lang="zh-CN" altLang="en-US" b="1" dirty="0">
                <a:solidFill>
                  <a:srgbClr val="0E0E0E"/>
                </a:solidFill>
                <a:effectLst/>
                <a:latin typeface=".SF NS"/>
              </a:rPr>
              <a:t>斯坦迪什</a:t>
            </a:r>
            <a:r>
              <a:rPr lang="zh-CN" altLang="en-US" dirty="0">
                <a:solidFill>
                  <a:srgbClr val="0E0E0E"/>
                </a:solidFill>
                <a:effectLst/>
                <a:latin typeface=".SF NS"/>
              </a:rPr>
              <a:t>（</a:t>
            </a:r>
            <a:r>
              <a:rPr lang="en-US" altLang="zh-CN" dirty="0">
                <a:solidFill>
                  <a:srgbClr val="0E0E0E"/>
                </a:solidFill>
                <a:effectLst/>
                <a:latin typeface=".SF NS"/>
              </a:rPr>
              <a:t>Myles Standish</a:t>
            </a:r>
            <a:r>
              <a:rPr lang="zh-CN" altLang="en-US" dirty="0">
                <a:solidFill>
                  <a:srgbClr val="0E0E0E"/>
                </a:solidFill>
                <a:effectLst/>
                <a:latin typeface=".SF NS"/>
              </a:rPr>
              <a:t>）也是“五月花号”上的重要领袖之一，负责安全和防卫事务，被任命为殖民地的军事指挥官。</a:t>
            </a: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Georgia" panose="02040502050405020303" pitchFamily="18" charset="0"/>
              </a:rPr>
              <a:t>协议在船上签署时没有标题，在</a:t>
            </a:r>
            <a:r>
              <a:rPr lang="en-US" altLang="zh-CN" b="0" i="0" dirty="0">
                <a:solidFill>
                  <a:srgbClr val="333333"/>
                </a:solidFill>
                <a:effectLst/>
                <a:latin typeface="Georgia" panose="02040502050405020303" pitchFamily="18" charset="0"/>
              </a:rPr>
              <a:t>1793</a:t>
            </a:r>
            <a:r>
              <a:rPr lang="zh-CN" altLang="en-US" b="0" i="0" dirty="0">
                <a:solidFill>
                  <a:srgbClr val="333333"/>
                </a:solidFill>
                <a:effectLst/>
                <a:latin typeface="Georgia" panose="02040502050405020303" pitchFamily="18" charset="0"/>
              </a:rPr>
              <a:t>年被正式命名为</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五月花公约</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（以下称公约）。布雷弗特日记中写道，如果没有一个政府把人们约束在一起，将会有灾难性的结果。他又写道，公约的另一作用是上岸之后，约制所有人去遵守他们当初的选择。</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五月花公约</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被称为历史上第一个公平民治政府。这一典范成为以后建立各殖民地时的效仿模式，也是后来的美国国家执政模式，奠定了民治政府的基础。而且，公约直接影响美国</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独立宣言</a:t>
            </a:r>
            <a:r>
              <a:rPr lang="en-US" altLang="zh-CN" b="0" i="0" dirty="0">
                <a:solidFill>
                  <a:srgbClr val="333333"/>
                </a:solidFill>
                <a:effectLst/>
                <a:latin typeface="Georgia" panose="02040502050405020303" pitchFamily="18" charset="0"/>
              </a:rPr>
              <a:t>》</a:t>
            </a:r>
            <a:r>
              <a:rPr lang="zh-CN" altLang="en-US" b="0" i="0" dirty="0">
                <a:solidFill>
                  <a:srgbClr val="333333"/>
                </a:solidFill>
                <a:effectLst/>
                <a:latin typeface="Georgia" panose="02040502050405020303" pitchFamily="18" charset="0"/>
              </a:rPr>
              <a:t>和美国宪法的两大重要文件的制定。</a:t>
            </a:r>
            <a:endParaRPr lang="en-US" altLang="zh-CN" b="0" i="0" dirty="0">
              <a:solidFill>
                <a:srgbClr val="333333"/>
              </a:solidFill>
              <a:effectLst/>
              <a:latin typeface="-apple-system"/>
            </a:endParaRPr>
          </a:p>
          <a:p>
            <a:pPr algn="l" fontAlgn="t">
              <a:spcBef>
                <a:spcPts val="1500"/>
              </a:spcBef>
              <a:spcAft>
                <a:spcPts val="1500"/>
              </a:spcAft>
            </a:pPr>
            <a:endParaRPr lang="zh-CN" altLang="en-US" b="0" i="0" dirty="0">
              <a:solidFill>
                <a:srgbClr val="333333"/>
              </a:solidFill>
              <a:effectLst/>
              <a:latin typeface="-apple-system"/>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17</a:t>
            </a:fld>
            <a:endParaRPr kumimoji="1" lang="zh-CN" altLang="en-US"/>
          </a:p>
        </p:txBody>
      </p:sp>
    </p:spTree>
    <p:extLst>
      <p:ext uri="{BB962C8B-B14F-4D97-AF65-F5344CB8AC3E}">
        <p14:creationId xmlns:p14="http://schemas.microsoft.com/office/powerpoint/2010/main" val="256780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dirty="0">
                <a:latin typeface="Microsoft YaHei" panose="020B0503020204020204" pitchFamily="34" charset="-122"/>
                <a:ea typeface="Microsoft YaHei" panose="020B0503020204020204" pitchFamily="34" charset="-122"/>
              </a:rPr>
              <a:t>登陆之后，正值</a:t>
            </a:r>
            <a:r>
              <a:rPr kumimoji="1" lang="en-US" altLang="zh-CN" b="1" dirty="0">
                <a:latin typeface="Microsoft YaHei" panose="020B0503020204020204" pitchFamily="34" charset="-122"/>
                <a:ea typeface="Microsoft YaHei" panose="020B0503020204020204" pitchFamily="34" charset="-122"/>
              </a:rPr>
              <a:t>1620</a:t>
            </a:r>
            <a:r>
              <a:rPr kumimoji="1" lang="zh-CN" altLang="en-US" b="1" dirty="0">
                <a:latin typeface="Microsoft YaHei" panose="020B0503020204020204" pitchFamily="34" charset="-122"/>
                <a:ea typeface="Microsoft YaHei" panose="020B0503020204020204" pitchFamily="34" charset="-122"/>
              </a:rPr>
              <a:t>年与</a:t>
            </a:r>
            <a:r>
              <a:rPr kumimoji="1" lang="en-US" altLang="zh-CN" b="1" dirty="0">
                <a:latin typeface="Microsoft YaHei" panose="020B0503020204020204" pitchFamily="34" charset="-122"/>
                <a:ea typeface="Microsoft YaHei" panose="020B0503020204020204" pitchFamily="34" charset="-122"/>
              </a:rPr>
              <a:t>1621</a:t>
            </a:r>
            <a:r>
              <a:rPr kumimoji="1" lang="zh-CN" altLang="en-US" b="1" dirty="0">
                <a:latin typeface="Microsoft YaHei" panose="020B0503020204020204" pitchFamily="34" charset="-122"/>
                <a:ea typeface="Microsoft YaHei" panose="020B0503020204020204" pitchFamily="34" charset="-122"/>
              </a:rPr>
              <a:t>年的冬季。由于新鲜果蔬的缺乏和坏血病流行，加上饥寒交迫，</a:t>
            </a:r>
            <a:r>
              <a:rPr kumimoji="1" lang="en-US" altLang="zh-CN" b="1" dirty="0">
                <a:latin typeface="Microsoft YaHei" panose="020B0503020204020204" pitchFamily="34" charset="-122"/>
                <a:ea typeface="Microsoft YaHei" panose="020B0503020204020204" pitchFamily="34" charset="-122"/>
              </a:rPr>
              <a:t>102</a:t>
            </a:r>
            <a:r>
              <a:rPr kumimoji="1" lang="zh-CN" altLang="en-US" b="1" dirty="0">
                <a:latin typeface="Microsoft YaHei" panose="020B0503020204020204" pitchFamily="34" charset="-122"/>
                <a:ea typeface="Microsoft YaHei" panose="020B0503020204020204" pitchFamily="34" charset="-122"/>
              </a:rPr>
              <a:t>名</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只有</a:t>
            </a:r>
            <a:r>
              <a:rPr kumimoji="1" lang="en-US" altLang="zh-CN" b="1" dirty="0">
                <a:latin typeface="Microsoft YaHei" panose="020B0503020204020204" pitchFamily="34" charset="-122"/>
                <a:ea typeface="Microsoft YaHei" panose="020B0503020204020204" pitchFamily="34" charset="-122"/>
              </a:rPr>
              <a:t>50</a:t>
            </a:r>
            <a:r>
              <a:rPr kumimoji="1" lang="zh-CN" altLang="en-US" b="1" dirty="0">
                <a:latin typeface="Microsoft YaHei" panose="020B0503020204020204" pitchFamily="34" charset="-122"/>
                <a:ea typeface="Microsoft YaHei" panose="020B0503020204020204" pitchFamily="34" charset="-122"/>
              </a:rPr>
              <a:t>人幸存。</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万帕诺亚格（</a:t>
            </a:r>
            <a:r>
              <a:rPr kumimoji="1" lang="en-US" altLang="zh-CN" b="1" dirty="0">
                <a:latin typeface="Microsoft YaHei" panose="020B0503020204020204" pitchFamily="34" charset="-122"/>
                <a:ea typeface="Microsoft YaHei" panose="020B0503020204020204" pitchFamily="34" charset="-122"/>
              </a:rPr>
              <a:t>Wampanoag</a:t>
            </a:r>
            <a:r>
              <a:rPr kumimoji="1" lang="zh-CN" altLang="en-US" b="1" dirty="0">
                <a:latin typeface="Microsoft YaHei" panose="020B0503020204020204" pitchFamily="34" charset="-122"/>
                <a:ea typeface="Microsoft YaHei" panose="020B0503020204020204" pitchFamily="34" charset="-122"/>
              </a:rPr>
              <a:t>）印第安人慷慨地拿出贮藏越冬的玉米和土豆，送去猎获的野鸭和火鸡。印第安人还教</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种植玉米和南瓜，饲养火鸡。</a:t>
            </a:r>
            <a:endParaRPr kumimoji="1" lang="en-US" altLang="zh-CN" b="1" dirty="0">
              <a:latin typeface="Microsoft YaHei" panose="020B0503020204020204" pitchFamily="34" charset="-122"/>
              <a:ea typeface="Microsoft YaHei" panose="020B0503020204020204" pitchFamily="34" charset="-122"/>
            </a:endParaRPr>
          </a:p>
          <a:p>
            <a:r>
              <a:rPr kumimoji="1" lang="zh-CN" altLang="en-US" b="1" dirty="0">
                <a:latin typeface="Microsoft YaHei" panose="020B0503020204020204" pitchFamily="34" charset="-122"/>
                <a:ea typeface="Microsoft YaHei" panose="020B0503020204020204" pitchFamily="34" charset="-122"/>
              </a:rPr>
              <a:t>在印第安人的帮助下，移民终于获得丰收。</a:t>
            </a:r>
            <a:r>
              <a:rPr kumimoji="1" lang="en-US" altLang="zh-CN" b="1" dirty="0">
                <a:latin typeface="Microsoft YaHei" panose="020B0503020204020204" pitchFamily="34" charset="-122"/>
                <a:ea typeface="Microsoft YaHei" panose="020B0503020204020204" pitchFamily="34" charset="-122"/>
              </a:rPr>
              <a:t> 1621</a:t>
            </a:r>
            <a:r>
              <a:rPr kumimoji="1" lang="zh-CN" altLang="en-US" b="1" dirty="0">
                <a:latin typeface="Microsoft YaHei" panose="020B0503020204020204" pitchFamily="34" charset="-122"/>
                <a:ea typeface="Microsoft YaHei" panose="020B0503020204020204" pitchFamily="34" charset="-122"/>
              </a:rPr>
              <a:t>年秋季，</a:t>
            </a:r>
            <a:r>
              <a:rPr kumimoji="1" lang="zh-CN" altLang="en-US" sz="1200" b="1" dirty="0">
                <a:latin typeface="Microsoft YaHei" panose="020B0503020204020204" pitchFamily="34" charset="-122"/>
                <a:ea typeface="Microsoft YaHei" panose="020B0503020204020204" pitchFamily="34" charset="-122"/>
              </a:rPr>
              <a:t>朝圣先辈</a:t>
            </a:r>
            <a:r>
              <a:rPr kumimoji="1" lang="zh-CN" altLang="en-US" b="1" dirty="0">
                <a:latin typeface="Microsoft YaHei" panose="020B0503020204020204" pitchFamily="34" charset="-122"/>
                <a:ea typeface="Microsoft YaHei" panose="020B0503020204020204" pitchFamily="34" charset="-122"/>
              </a:rPr>
              <a:t>们按照宗教传统习俗，移民把丰收的日子定为感恩节，邀请原住民一起过节，来感谢他们的馈赠，这就是最初感恩节的由来。后来一直延续下去。</a:t>
            </a:r>
            <a:endParaRPr kumimoji="1" lang="en-US" altLang="zh-CN" b="1" dirty="0">
              <a:latin typeface="Microsoft YaHei" panose="020B0503020204020204" pitchFamily="34" charset="-122"/>
              <a:ea typeface="Microsoft YaHei" panose="020B0503020204020204" pitchFamily="34" charset="-122"/>
            </a:endParaRPr>
          </a:p>
          <a:p>
            <a:r>
              <a:rPr kumimoji="1" lang="en-US" altLang="zh-CN" b="1" dirty="0">
                <a:latin typeface="Microsoft YaHei" panose="020B0503020204020204" pitchFamily="34" charset="-122"/>
                <a:ea typeface="Microsoft YaHei" panose="020B0503020204020204" pitchFamily="34" charset="-122"/>
              </a:rPr>
              <a:t>1789</a:t>
            </a:r>
            <a:r>
              <a:rPr kumimoji="1" lang="zh-CN" altLang="en-US" b="1" dirty="0">
                <a:latin typeface="Microsoft YaHei" panose="020B0503020204020204" pitchFamily="34" charset="-122"/>
                <a:ea typeface="Microsoft YaHei" panose="020B0503020204020204" pitchFamily="34" charset="-122"/>
              </a:rPr>
              <a:t>年乔治</a:t>
            </a:r>
            <a:r>
              <a:rPr kumimoji="1" lang="en-US" altLang="zh-CN" b="1" dirty="0">
                <a:latin typeface="Microsoft YaHei" panose="020B0503020204020204" pitchFamily="34" charset="-122"/>
                <a:ea typeface="Microsoft YaHei" panose="020B0503020204020204" pitchFamily="34" charset="-122"/>
              </a:rPr>
              <a:t>·</a:t>
            </a:r>
            <a:r>
              <a:rPr kumimoji="1" lang="zh-CN" altLang="en-US" b="1" dirty="0">
                <a:latin typeface="Microsoft YaHei" panose="020B0503020204020204" pitchFamily="34" charset="-122"/>
                <a:ea typeface="Microsoft YaHei" panose="020B0503020204020204" pitchFamily="34" charset="-122"/>
              </a:rPr>
              <a:t>华盛顿宣布之后，感恩节一直在全国范围内的庆祝。在美国南北战争时期，</a:t>
            </a:r>
            <a:r>
              <a:rPr kumimoji="1" lang="en-US" altLang="zh-CN" b="1" dirty="0">
                <a:latin typeface="Microsoft YaHei" panose="020B0503020204020204" pitchFamily="34" charset="-122"/>
                <a:ea typeface="Microsoft YaHei" panose="020B0503020204020204" pitchFamily="34" charset="-122"/>
              </a:rPr>
              <a:t>1863</a:t>
            </a:r>
            <a:r>
              <a:rPr kumimoji="1" lang="zh-CN" altLang="en-US" b="1" dirty="0">
                <a:latin typeface="Microsoft YaHei" panose="020B0503020204020204" pitchFamily="34" charset="-122"/>
                <a:ea typeface="Microsoft YaHei" panose="020B0503020204020204" pitchFamily="34" charset="-122"/>
              </a:rPr>
              <a:t>年亚伯拉罕</a:t>
            </a:r>
            <a:r>
              <a:rPr kumimoji="1" lang="en-US" altLang="zh-CN" b="1" dirty="0">
                <a:latin typeface="Microsoft YaHei" panose="020B0503020204020204" pitchFamily="34" charset="-122"/>
                <a:ea typeface="Microsoft YaHei" panose="020B0503020204020204" pitchFamily="34" charset="-122"/>
              </a:rPr>
              <a:t>·</a:t>
            </a:r>
            <a:r>
              <a:rPr kumimoji="1" lang="zh-CN" altLang="en-US" b="1" dirty="0">
                <a:latin typeface="Microsoft YaHei" panose="020B0503020204020204" pitchFamily="34" charset="-122"/>
                <a:ea typeface="Microsoft YaHei" panose="020B0503020204020204" pitchFamily="34" charset="-122"/>
              </a:rPr>
              <a:t>林肯总统发表了“感恩和赞美我们在天堂的天父”的宣告 ，在那之后每年</a:t>
            </a:r>
            <a:r>
              <a:rPr kumimoji="1" lang="en-US" altLang="zh-CN" b="1" dirty="0">
                <a:latin typeface="Microsoft YaHei" panose="020B0503020204020204" pitchFamily="34" charset="-122"/>
                <a:ea typeface="Microsoft YaHei" panose="020B0503020204020204" pitchFamily="34" charset="-122"/>
              </a:rPr>
              <a:t>11</a:t>
            </a:r>
            <a:r>
              <a:rPr kumimoji="1" lang="zh-CN" altLang="en-US" b="1" dirty="0">
                <a:latin typeface="Microsoft YaHei" panose="020B0503020204020204" pitchFamily="34" charset="-122"/>
                <a:ea typeface="Microsoft YaHei" panose="020B0503020204020204" pitchFamily="34" charset="-122"/>
              </a:rPr>
              <a:t>月的第四个周四便成为了传统的国家庆祝节日。</a:t>
            </a:r>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18</a:t>
            </a:fld>
            <a:endParaRPr kumimoji="1" lang="zh-CN" altLang="en-US"/>
          </a:p>
        </p:txBody>
      </p:sp>
    </p:spTree>
    <p:extLst>
      <p:ext uri="{BB962C8B-B14F-4D97-AF65-F5344CB8AC3E}">
        <p14:creationId xmlns:p14="http://schemas.microsoft.com/office/powerpoint/2010/main" val="148335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19</a:t>
            </a:fld>
            <a:endParaRPr kumimoji="1" lang="zh-CN" altLang="en-US"/>
          </a:p>
        </p:txBody>
      </p:sp>
    </p:spTree>
    <p:extLst>
      <p:ext uri="{BB962C8B-B14F-4D97-AF65-F5344CB8AC3E}">
        <p14:creationId xmlns:p14="http://schemas.microsoft.com/office/powerpoint/2010/main" val="4057855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solidFill>
                  <a:schemeClr val="bg1"/>
                </a:solidFill>
              </a:rPr>
              <a:t>以上帝的名義，阿門。我們這些簽署人是蒙上帝保佑的大不列顛、法蘭西和愛爾蘭的國王──信仰和教會的捍衛者詹姆斯國王陛下的忠順臣民。</a:t>
            </a:r>
          </a:p>
          <a:p>
            <a:r>
              <a:rPr kumimoji="1" lang="zh-CN" altLang="en-US" dirty="0">
                <a:solidFill>
                  <a:schemeClr val="bg1"/>
                </a:solidFill>
              </a:rPr>
              <a:t>為了上帝的榮耀，為了增強基督教信仰，為了提高我們國王和國家的榮譽，我們漂洋過海，在維吉尼亞北部開發第一個殖民地。我們在上帝面前共同立誓簽約，自願結為一民眾自治團體。為了使上述目的能得到更好地實施、維護和發展，將來不時依此而制定頒佈的被認為是對這個殖民地全體人民都最適合、最方便的法律、法規、條令、憲章和公職，我們都保證遵守和服從。</a:t>
            </a:r>
            <a:br>
              <a:rPr kumimoji="1" lang="zh-CN" altLang="en-US" dirty="0">
                <a:solidFill>
                  <a:schemeClr val="bg1"/>
                </a:solidFill>
              </a:rPr>
            </a:br>
            <a:r>
              <a:rPr kumimoji="1" lang="zh-CN" altLang="en-US" dirty="0">
                <a:solidFill>
                  <a:schemeClr val="bg1"/>
                </a:solidFill>
              </a:rPr>
              <a:t>據此於主後</a:t>
            </a:r>
            <a:r>
              <a:rPr kumimoji="1" lang="en-US" altLang="zh-CN" dirty="0">
                <a:solidFill>
                  <a:schemeClr val="bg1"/>
                </a:solidFill>
              </a:rPr>
              <a:t>l620</a:t>
            </a:r>
            <a:r>
              <a:rPr kumimoji="1" lang="zh-CN" altLang="en-US" dirty="0">
                <a:solidFill>
                  <a:schemeClr val="bg1"/>
                </a:solidFill>
              </a:rPr>
              <a:t>年</a:t>
            </a:r>
            <a:r>
              <a:rPr kumimoji="1" lang="en-US" altLang="zh-CN" dirty="0">
                <a:solidFill>
                  <a:schemeClr val="bg1"/>
                </a:solidFill>
              </a:rPr>
              <a:t>11</a:t>
            </a:r>
            <a:r>
              <a:rPr kumimoji="1" lang="zh-CN" altLang="en-US" dirty="0">
                <a:solidFill>
                  <a:schemeClr val="bg1"/>
                </a:solidFill>
              </a:rPr>
              <a:t>月</a:t>
            </a:r>
            <a:r>
              <a:rPr kumimoji="1" lang="en-US" altLang="zh-CN" dirty="0">
                <a:solidFill>
                  <a:schemeClr val="bg1"/>
                </a:solidFill>
              </a:rPr>
              <a:t>11</a:t>
            </a:r>
            <a:r>
              <a:rPr kumimoji="1" lang="zh-CN" altLang="en-US" dirty="0">
                <a:solidFill>
                  <a:schemeClr val="bg1"/>
                </a:solidFill>
              </a:rPr>
              <a:t>日，於英格蘭、法蘭西、愛爾蘭第十八世國王暨蘇格蘭第五十四世國王詹姆斯陛下在位之年，我們在科德角簽名如下。</a:t>
            </a: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endParaRPr lang="en-US" altLang="zh-CN" b="0" i="0" dirty="0">
              <a:solidFill>
                <a:srgbClr val="333333"/>
              </a:solidFill>
              <a:effectLst/>
              <a:latin typeface="-apple-system"/>
            </a:endParaRPr>
          </a:p>
          <a:p>
            <a:pPr algn="l" fontAlgn="t">
              <a:spcBef>
                <a:spcPts val="1500"/>
              </a:spcBef>
              <a:spcAft>
                <a:spcPts val="1500"/>
              </a:spcAft>
            </a:pPr>
            <a:r>
              <a:rPr lang="zh-CN" altLang="en-US" b="0" i="0" dirty="0">
                <a:solidFill>
                  <a:srgbClr val="333333"/>
                </a:solidFill>
                <a:effectLst/>
                <a:latin typeface="-apple-system"/>
              </a:rPr>
              <a:t>与</a:t>
            </a:r>
            <a:r>
              <a:rPr lang="en-US" altLang="zh-CN" b="0" i="0" dirty="0">
                <a:solidFill>
                  <a:srgbClr val="333333"/>
                </a:solidFill>
                <a:effectLst/>
                <a:latin typeface="-apple-system"/>
              </a:rPr>
              <a:t>16</a:t>
            </a:r>
            <a:r>
              <a:rPr lang="zh-CN" altLang="en-US" b="0" i="0" dirty="0">
                <a:solidFill>
                  <a:srgbClr val="333333"/>
                </a:solidFill>
                <a:effectLst/>
                <a:latin typeface="-apple-system"/>
              </a:rPr>
              <a:t>世纪初那些只想着掠夺资源、金钱的殖民者不同，五月花号上的清教徒们来到美洲是要建立一个属于他们新世界。</a:t>
            </a:r>
          </a:p>
          <a:p>
            <a:pPr algn="l" fontAlgn="t">
              <a:spcBef>
                <a:spcPts val="1500"/>
              </a:spcBef>
              <a:spcAft>
                <a:spcPts val="1500"/>
              </a:spcAft>
            </a:pPr>
            <a:r>
              <a:rPr lang="zh-CN" altLang="en-US" b="0" i="0" dirty="0">
                <a:solidFill>
                  <a:srgbClr val="333333"/>
                </a:solidFill>
                <a:effectLst/>
                <a:latin typeface="-apple-system"/>
              </a:rPr>
              <a:t>他们不想要国王，反而更希望在这里建设一个清教理想中上帝之下人人平等的世界。为此，他们协商签订了</a:t>
            </a:r>
            <a:r>
              <a:rPr lang="en-US" altLang="zh-CN" b="0" i="0" u="none" strike="noStrike" dirty="0">
                <a:solidFill>
                  <a:srgbClr val="0056E7"/>
                </a:solidFill>
                <a:effectLst/>
                <a:latin typeface="-apple-system"/>
                <a:hlinkClick r:id="rId3"/>
              </a:rPr>
              <a:t>《</a:t>
            </a:r>
            <a:r>
              <a:rPr lang="zh-CN" altLang="en-US" b="0" i="0" u="none" strike="noStrike" dirty="0">
                <a:solidFill>
                  <a:srgbClr val="0056E7"/>
                </a:solidFill>
                <a:effectLst/>
                <a:latin typeface="-apple-system"/>
                <a:hlinkClick r:id="rId3"/>
              </a:rPr>
              <a:t>五月花号公约</a:t>
            </a:r>
            <a:r>
              <a:rPr lang="en-US" altLang="zh-CN" b="0" i="0" u="none" strike="noStrike" dirty="0">
                <a:solidFill>
                  <a:srgbClr val="0056E7"/>
                </a:solidFill>
                <a:effectLst/>
                <a:latin typeface="-apple-system"/>
                <a:hlinkClick r:id="rId3"/>
              </a:rPr>
              <a:t>》</a:t>
            </a:r>
            <a:r>
              <a:rPr lang="zh-CN" altLang="en-US" b="0" i="0" dirty="0">
                <a:solidFill>
                  <a:srgbClr val="333333"/>
                </a:solidFill>
                <a:effectLst/>
                <a:latin typeface="-apple-system"/>
              </a:rPr>
              <a:t>、发展教育、推广清教思想，在北美真正组成了一个成型的社会组织。</a:t>
            </a:r>
          </a:p>
          <a:p>
            <a:pPr algn="l" fontAlgn="t">
              <a:spcBef>
                <a:spcPts val="1500"/>
              </a:spcBef>
              <a:spcAft>
                <a:spcPts val="1500"/>
              </a:spcAft>
            </a:pPr>
            <a:r>
              <a:rPr lang="zh-CN" altLang="en-US" b="0" i="0" dirty="0">
                <a:solidFill>
                  <a:srgbClr val="333333"/>
                </a:solidFill>
                <a:effectLst/>
                <a:latin typeface="-apple-system"/>
              </a:rPr>
              <a:t>后来，美国</a:t>
            </a:r>
            <a:r>
              <a:rPr lang="en-US" altLang="zh-CN" b="0" i="0" u="none" strike="noStrike" dirty="0">
                <a:solidFill>
                  <a:srgbClr val="0056E7"/>
                </a:solidFill>
                <a:effectLst/>
                <a:latin typeface="-apple-system"/>
                <a:hlinkClick r:id="rId4"/>
              </a:rPr>
              <a:t>《</a:t>
            </a:r>
            <a:r>
              <a:rPr lang="zh-CN" altLang="en-US" b="0" i="0" u="none" strike="noStrike" dirty="0">
                <a:solidFill>
                  <a:srgbClr val="0056E7"/>
                </a:solidFill>
                <a:effectLst/>
                <a:latin typeface="-apple-system"/>
                <a:hlinkClick r:id="rId4"/>
              </a:rPr>
              <a:t>独立宣言</a:t>
            </a:r>
            <a:r>
              <a:rPr lang="en-US" altLang="zh-CN" b="0" i="0" u="none" strike="noStrike" dirty="0">
                <a:solidFill>
                  <a:srgbClr val="0056E7"/>
                </a:solidFill>
                <a:effectLst/>
                <a:latin typeface="-apple-system"/>
                <a:hlinkClick r:id="rId4"/>
              </a:rPr>
              <a:t>》</a:t>
            </a:r>
            <a:r>
              <a:rPr lang="zh-CN" altLang="en-US" b="0" i="0" dirty="0">
                <a:solidFill>
                  <a:srgbClr val="333333"/>
                </a:solidFill>
                <a:effectLst/>
                <a:latin typeface="-apple-system"/>
              </a:rPr>
              <a:t>颁布、美国建国、</a:t>
            </a:r>
            <a:r>
              <a:rPr lang="zh-CN" altLang="en-US" b="0" i="0" u="none" strike="noStrike" dirty="0">
                <a:solidFill>
                  <a:srgbClr val="0056E7"/>
                </a:solidFill>
                <a:effectLst/>
                <a:latin typeface="-apple-system"/>
                <a:hlinkClick r:id="rId5"/>
              </a:rPr>
              <a:t>南北战争</a:t>
            </a:r>
            <a:r>
              <a:rPr lang="en-US" altLang="zh-CN" b="0" i="0" dirty="0">
                <a:solidFill>
                  <a:srgbClr val="333333"/>
                </a:solidFill>
                <a:effectLst/>
                <a:latin typeface="-apple-system"/>
              </a:rPr>
              <a:t>……</a:t>
            </a:r>
            <a:r>
              <a:rPr lang="zh-CN" altLang="en-US" b="0" i="0" dirty="0">
                <a:solidFill>
                  <a:srgbClr val="333333"/>
                </a:solidFill>
                <a:effectLst/>
                <a:latin typeface="-apple-system"/>
              </a:rPr>
              <a:t>这个饱经战乱的新大陆在众多移民者的努力下迅速崛起。美国建国一百多年后的</a:t>
            </a:r>
            <a:r>
              <a:rPr lang="en-US" altLang="zh-CN" b="0" i="0" dirty="0">
                <a:solidFill>
                  <a:srgbClr val="333333"/>
                </a:solidFill>
                <a:effectLst/>
                <a:latin typeface="-apple-system"/>
              </a:rPr>
              <a:t>1894</a:t>
            </a:r>
            <a:r>
              <a:rPr lang="zh-CN" altLang="en-US" b="0" i="0" dirty="0">
                <a:solidFill>
                  <a:srgbClr val="333333"/>
                </a:solidFill>
                <a:effectLst/>
                <a:latin typeface="-apple-system"/>
              </a:rPr>
              <a:t>年，工业生产总值就跃居世界首位。又经过不到一百年，美国开创的计算机产业和互联网高科技信息产业开拓了新产业革命，引领了全球经济的迅猛发展。</a:t>
            </a: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20</a:t>
            </a:fld>
            <a:endParaRPr kumimoji="1" lang="zh-CN" altLang="en-US"/>
          </a:p>
        </p:txBody>
      </p:sp>
    </p:spTree>
    <p:extLst>
      <p:ext uri="{BB962C8B-B14F-4D97-AF65-F5344CB8AC3E}">
        <p14:creationId xmlns:p14="http://schemas.microsoft.com/office/powerpoint/2010/main" val="11949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0E0E0E"/>
                </a:solidFill>
                <a:effectLst/>
                <a:latin typeface=".SF NS"/>
              </a:rPr>
              <a:t>“五月花号”清教徒信仰对美国繁荣发展的根本性影响。在</a:t>
            </a:r>
            <a:r>
              <a:rPr lang="en-US" altLang="zh-CN" dirty="0">
                <a:solidFill>
                  <a:srgbClr val="0E0E0E"/>
                </a:solidFill>
                <a:effectLst/>
                <a:latin typeface=".SF NS"/>
              </a:rPr>
              <a:t>1620</a:t>
            </a:r>
            <a:r>
              <a:rPr lang="zh-CN" altLang="en-US" dirty="0">
                <a:solidFill>
                  <a:srgbClr val="0E0E0E"/>
                </a:solidFill>
                <a:effectLst/>
                <a:latin typeface=".SF NS"/>
              </a:rPr>
              <a:t>年，乘坐五月花号的清教徒因宗教迫害逃离英国，来到新大陆寻求宗教自由。他们到达后，签署了</a:t>
            </a:r>
            <a:r>
              <a:rPr lang="en-US" altLang="zh-CN" dirty="0">
                <a:solidFill>
                  <a:srgbClr val="0E0E0E"/>
                </a:solidFill>
                <a:effectLst/>
                <a:latin typeface=".SF NS"/>
              </a:rPr>
              <a:t>《</a:t>
            </a:r>
            <a:r>
              <a:rPr lang="zh-CN" altLang="en-US" dirty="0">
                <a:solidFill>
                  <a:srgbClr val="0E0E0E"/>
                </a:solidFill>
                <a:effectLst/>
                <a:latin typeface=".SF NS"/>
              </a:rPr>
              <a:t>五月花号公约</a:t>
            </a:r>
            <a:r>
              <a:rPr lang="en-US" altLang="zh-CN" dirty="0">
                <a:solidFill>
                  <a:srgbClr val="0E0E0E"/>
                </a:solidFill>
                <a:effectLst/>
                <a:latin typeface=".SF NS"/>
              </a:rPr>
              <a:t>》</a:t>
            </a:r>
            <a:r>
              <a:rPr lang="zh-CN" altLang="en-US" dirty="0">
                <a:solidFill>
                  <a:srgbClr val="0E0E0E"/>
                </a:solidFill>
                <a:effectLst/>
                <a:latin typeface=".SF NS"/>
              </a:rPr>
              <a:t>，建立了一个由信仰驱动、强调公民参与和责任的社会结构。</a:t>
            </a:r>
          </a:p>
          <a:p>
            <a:br>
              <a:rPr lang="zh-CN" altLang="en-US" dirty="0">
                <a:solidFill>
                  <a:srgbClr val="0E0E0E"/>
                </a:solidFill>
                <a:effectLst/>
                <a:latin typeface=".SF NS"/>
              </a:rPr>
            </a:br>
            <a:endParaRPr lang="zh-CN" altLang="en-US" dirty="0">
              <a:solidFill>
                <a:srgbClr val="0E0E0E"/>
              </a:solidFill>
              <a:effectLst/>
              <a:latin typeface=".SF NS"/>
            </a:endParaRPr>
          </a:p>
          <a:p>
            <a:r>
              <a:rPr lang="zh-CN" altLang="en-US" dirty="0">
                <a:solidFill>
                  <a:srgbClr val="0E0E0E"/>
                </a:solidFill>
                <a:effectLst/>
                <a:latin typeface=".SF NS"/>
              </a:rPr>
              <a:t>清教徒的信仰重视个人与上帝的直接关系，这种信仰促使人们追求教育、道德约束和勤勉工作。这些品质奠定了新英格兰地区的社会风貌和伦理基础，也逐渐渗透到后来美国的政治、经济和文化中。可以说，这种信仰不仅仅是对上帝的虔敬，也是对人类自由和社会责任的承诺。美国的繁荣很大程度上源于这种扎根于信仰的个人自律和社区合作精神。</a:t>
            </a: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21</a:t>
            </a:fld>
            <a:endParaRPr kumimoji="1" lang="zh-CN" altLang="en-US"/>
          </a:p>
        </p:txBody>
      </p:sp>
    </p:spTree>
    <p:extLst>
      <p:ext uri="{BB962C8B-B14F-4D97-AF65-F5344CB8AC3E}">
        <p14:creationId xmlns:p14="http://schemas.microsoft.com/office/powerpoint/2010/main" val="1888180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3</a:t>
            </a:fld>
            <a:endParaRPr kumimoji="1" lang="zh-CN" altLang="en-US"/>
          </a:p>
        </p:txBody>
      </p:sp>
    </p:spTree>
    <p:extLst>
      <p:ext uri="{BB962C8B-B14F-4D97-AF65-F5344CB8AC3E}">
        <p14:creationId xmlns:p14="http://schemas.microsoft.com/office/powerpoint/2010/main" val="363965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22</a:t>
            </a:fld>
            <a:endParaRPr kumimoji="1" lang="zh-CN" altLang="en-US"/>
          </a:p>
        </p:txBody>
      </p:sp>
    </p:spTree>
    <p:extLst>
      <p:ext uri="{BB962C8B-B14F-4D97-AF65-F5344CB8AC3E}">
        <p14:creationId xmlns:p14="http://schemas.microsoft.com/office/powerpoint/2010/main" val="757393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spcBef>
                <a:spcPts val="900"/>
              </a:spcBef>
              <a:buNone/>
            </a:pPr>
            <a:r>
              <a:rPr lang="en-US" altLang="zh-CN" sz="1200" b="1" dirty="0">
                <a:solidFill>
                  <a:schemeClr val="bg1"/>
                </a:solidFill>
                <a:effectLst/>
                <a:latin typeface="+mj-ea"/>
                <a:ea typeface="+mj-ea"/>
              </a:rPr>
              <a:t>1. </a:t>
            </a:r>
            <a:r>
              <a:rPr lang="zh-CN" altLang="en-US" sz="1200" b="1" dirty="0">
                <a:solidFill>
                  <a:schemeClr val="bg1"/>
                </a:solidFill>
                <a:effectLst/>
                <a:latin typeface="+mj-ea"/>
                <a:ea typeface="+mj-ea"/>
              </a:rPr>
              <a:t>救贖之恩：約翰福音</a:t>
            </a:r>
            <a:r>
              <a:rPr lang="en-US" altLang="zh-CN" sz="1200" b="1" dirty="0">
                <a:solidFill>
                  <a:schemeClr val="bg1"/>
                </a:solidFill>
                <a:effectLst/>
                <a:latin typeface="+mj-ea"/>
                <a:ea typeface="+mj-ea"/>
              </a:rPr>
              <a:t>3:16</a:t>
            </a:r>
          </a:p>
          <a:p>
            <a:pPr marL="0" indent="0">
              <a:spcBef>
                <a:spcPts val="900"/>
              </a:spcBef>
              <a:buNone/>
            </a:pPr>
            <a:r>
              <a:rPr lang="en-US" altLang="zh-CN" sz="1200" b="1" dirty="0">
                <a:solidFill>
                  <a:schemeClr val="bg1"/>
                </a:solidFill>
                <a:effectLst/>
                <a:latin typeface="+mj-ea"/>
                <a:ea typeface="+mj-ea"/>
              </a:rPr>
              <a:t>2. </a:t>
            </a:r>
            <a:r>
              <a:rPr lang="zh-CN" altLang="en-US" sz="1200" b="1" dirty="0">
                <a:solidFill>
                  <a:schemeClr val="bg1"/>
                </a:solidFill>
                <a:effectLst/>
                <a:latin typeface="+mj-ea"/>
                <a:ea typeface="+mj-ea"/>
              </a:rPr>
              <a:t>生命與護理：詩篇</a:t>
            </a:r>
            <a:r>
              <a:rPr lang="en-US" altLang="zh-CN" sz="1200" b="1" dirty="0">
                <a:solidFill>
                  <a:schemeClr val="bg1"/>
                </a:solidFill>
                <a:effectLst/>
                <a:latin typeface="+mj-ea"/>
                <a:ea typeface="+mj-ea"/>
              </a:rPr>
              <a:t>139:13-14</a:t>
            </a:r>
          </a:p>
          <a:p>
            <a:pPr marL="0" indent="0">
              <a:spcBef>
                <a:spcPts val="900"/>
              </a:spcBef>
              <a:buNone/>
            </a:pPr>
            <a:r>
              <a:rPr lang="en-US" altLang="zh-CN" sz="1200" b="1" dirty="0">
                <a:solidFill>
                  <a:schemeClr val="bg1"/>
                </a:solidFill>
                <a:effectLst/>
                <a:latin typeface="+mj-ea"/>
                <a:ea typeface="+mj-ea"/>
              </a:rPr>
              <a:t>3. </a:t>
            </a:r>
            <a:r>
              <a:rPr lang="zh-CN" altLang="en-US" sz="1200" b="1" dirty="0">
                <a:solidFill>
                  <a:schemeClr val="bg1"/>
                </a:solidFill>
                <a:effectLst/>
                <a:latin typeface="+mj-ea"/>
                <a:ea typeface="+mj-ea"/>
              </a:rPr>
              <a:t>日常的供應：馬太福音</a:t>
            </a:r>
            <a:r>
              <a:rPr lang="en-US" altLang="zh-CN" sz="1200" b="1" dirty="0">
                <a:solidFill>
                  <a:schemeClr val="bg1"/>
                </a:solidFill>
                <a:effectLst/>
                <a:latin typeface="+mj-ea"/>
                <a:ea typeface="+mj-ea"/>
              </a:rPr>
              <a:t>6:11</a:t>
            </a:r>
          </a:p>
          <a:p>
            <a:pPr marL="0" indent="0">
              <a:spcBef>
                <a:spcPts val="900"/>
              </a:spcBef>
              <a:buNone/>
            </a:pPr>
            <a:r>
              <a:rPr lang="en-US" altLang="zh-CN" sz="1200" b="1" dirty="0">
                <a:solidFill>
                  <a:schemeClr val="bg1"/>
                </a:solidFill>
                <a:effectLst/>
                <a:latin typeface="+mj-ea"/>
                <a:ea typeface="+mj-ea"/>
              </a:rPr>
              <a:t>4. </a:t>
            </a:r>
            <a:r>
              <a:rPr lang="zh-CN" altLang="en-US" sz="1200" b="1" dirty="0">
                <a:solidFill>
                  <a:schemeClr val="bg1"/>
                </a:solidFill>
                <a:effectLst/>
                <a:latin typeface="+mj-ea"/>
                <a:ea typeface="+mj-ea"/>
              </a:rPr>
              <a:t>屬靈的成長與轉化：羅馬書</a:t>
            </a:r>
            <a:r>
              <a:rPr lang="en-US" altLang="zh-CN" sz="1200" b="1" dirty="0">
                <a:solidFill>
                  <a:schemeClr val="bg1"/>
                </a:solidFill>
                <a:effectLst/>
                <a:latin typeface="+mj-ea"/>
                <a:ea typeface="+mj-ea"/>
              </a:rPr>
              <a:t>12:2</a:t>
            </a:r>
          </a:p>
          <a:p>
            <a:pPr marL="0" indent="0">
              <a:spcBef>
                <a:spcPts val="900"/>
              </a:spcBef>
              <a:buNone/>
            </a:pPr>
            <a:r>
              <a:rPr lang="en-US" altLang="zh-CN" sz="1200" b="1" dirty="0">
                <a:solidFill>
                  <a:schemeClr val="bg1"/>
                </a:solidFill>
                <a:effectLst/>
                <a:latin typeface="+mj-ea"/>
                <a:ea typeface="+mj-ea"/>
              </a:rPr>
              <a:t>5. </a:t>
            </a:r>
            <a:r>
              <a:rPr lang="zh-CN" altLang="en-US" sz="1200" b="1" dirty="0">
                <a:solidFill>
                  <a:schemeClr val="bg1"/>
                </a:solidFill>
                <a:effectLst/>
                <a:latin typeface="+mj-ea"/>
                <a:ea typeface="+mj-ea"/>
              </a:rPr>
              <a:t>神的恩典與憐憫：以弗所書</a:t>
            </a:r>
            <a:r>
              <a:rPr lang="en-US" altLang="zh-CN" sz="1200" b="1" dirty="0">
                <a:solidFill>
                  <a:schemeClr val="bg1"/>
                </a:solidFill>
                <a:effectLst/>
                <a:latin typeface="+mj-ea"/>
                <a:ea typeface="+mj-ea"/>
              </a:rPr>
              <a:t>2:8-9</a:t>
            </a:r>
          </a:p>
          <a:p>
            <a:pPr marL="0" indent="0">
              <a:spcBef>
                <a:spcPts val="900"/>
              </a:spcBef>
              <a:buNone/>
            </a:pPr>
            <a:r>
              <a:rPr lang="en-US" altLang="zh-CN" sz="1200" b="1" dirty="0">
                <a:solidFill>
                  <a:schemeClr val="bg1"/>
                </a:solidFill>
                <a:effectLst/>
                <a:latin typeface="+mj-ea"/>
                <a:ea typeface="+mj-ea"/>
              </a:rPr>
              <a:t>6.</a:t>
            </a:r>
            <a:r>
              <a:rPr lang="zh-CN" altLang="en-US" sz="1200" b="1" dirty="0">
                <a:solidFill>
                  <a:schemeClr val="bg1"/>
                </a:solidFill>
                <a:effectLst/>
                <a:latin typeface="+mj-ea"/>
                <a:ea typeface="+mj-ea"/>
              </a:rPr>
              <a:t>對禱告的回應：腓立比書</a:t>
            </a:r>
            <a:r>
              <a:rPr lang="en-US" altLang="zh-CN" sz="1200" b="1" dirty="0">
                <a:solidFill>
                  <a:schemeClr val="bg1"/>
                </a:solidFill>
                <a:effectLst/>
                <a:latin typeface="+mj-ea"/>
                <a:ea typeface="+mj-ea"/>
              </a:rPr>
              <a:t>4:6-7</a:t>
            </a:r>
          </a:p>
          <a:p>
            <a:pPr marL="0" indent="0">
              <a:spcBef>
                <a:spcPts val="900"/>
              </a:spcBef>
              <a:buNone/>
            </a:pPr>
            <a:r>
              <a:rPr lang="en-US" altLang="zh-CN" sz="1200" b="1" dirty="0">
                <a:solidFill>
                  <a:schemeClr val="bg1"/>
                </a:solidFill>
                <a:effectLst/>
                <a:latin typeface="+mj-ea"/>
                <a:ea typeface="+mj-ea"/>
              </a:rPr>
              <a:t>7.</a:t>
            </a:r>
            <a:r>
              <a:rPr lang="zh-CN" altLang="en-US" sz="1200" b="1" dirty="0">
                <a:solidFill>
                  <a:schemeClr val="bg1"/>
                </a:solidFill>
                <a:effectLst/>
                <a:latin typeface="+mj-ea"/>
                <a:ea typeface="+mj-ea"/>
              </a:rPr>
              <a:t>苦難中的益處：羅馬書：</a:t>
            </a:r>
            <a:r>
              <a:rPr lang="en-US" altLang="zh-CN" sz="1200" b="1" dirty="0">
                <a:solidFill>
                  <a:schemeClr val="bg1"/>
                </a:solidFill>
                <a:effectLst/>
                <a:latin typeface="+mj-ea"/>
                <a:ea typeface="+mj-ea"/>
              </a:rPr>
              <a:t>28</a:t>
            </a:r>
          </a:p>
          <a:p>
            <a:pPr marL="0" indent="0">
              <a:spcBef>
                <a:spcPts val="900"/>
              </a:spcBef>
              <a:buNone/>
            </a:pPr>
            <a:r>
              <a:rPr lang="en-US" altLang="zh-CN" sz="1200" b="1" dirty="0">
                <a:solidFill>
                  <a:schemeClr val="bg1"/>
                </a:solidFill>
                <a:effectLst/>
                <a:latin typeface="+mj-ea"/>
                <a:ea typeface="+mj-ea"/>
              </a:rPr>
              <a:t>8.</a:t>
            </a:r>
            <a:r>
              <a:rPr lang="zh-CN" altLang="en-US" sz="1200" b="1" dirty="0">
                <a:solidFill>
                  <a:schemeClr val="bg1"/>
                </a:solidFill>
                <a:effectLst/>
                <a:latin typeface="+mj-ea"/>
                <a:ea typeface="+mj-ea"/>
              </a:rPr>
              <a:t>永恆的新天新地：啓示錄</a:t>
            </a:r>
            <a:r>
              <a:rPr lang="en-US" altLang="zh-CN" sz="1200" b="1" dirty="0">
                <a:solidFill>
                  <a:schemeClr val="bg1"/>
                </a:solidFill>
                <a:effectLst/>
                <a:latin typeface="+mj-ea"/>
                <a:ea typeface="+mj-ea"/>
              </a:rPr>
              <a:t>21:1-4</a:t>
            </a:r>
          </a:p>
          <a:p>
            <a:pPr marL="0" indent="0">
              <a:spcBef>
                <a:spcPts val="900"/>
              </a:spcBef>
              <a:buNone/>
            </a:pPr>
            <a:r>
              <a:rPr lang="en-US" altLang="zh-CN" sz="1200" b="1" dirty="0">
                <a:solidFill>
                  <a:schemeClr val="bg1"/>
                </a:solidFill>
                <a:effectLst/>
                <a:latin typeface="+mj-ea"/>
                <a:ea typeface="+mj-ea"/>
              </a:rPr>
              <a:t>9.</a:t>
            </a:r>
            <a:r>
              <a:rPr lang="zh-CN" altLang="en-US" sz="1200" b="1" dirty="0">
                <a:solidFill>
                  <a:schemeClr val="bg1"/>
                </a:solidFill>
                <a:effectLst/>
                <a:latin typeface="+mj-ea"/>
                <a:ea typeface="+mj-ea"/>
              </a:rPr>
              <a:t>神對萬物的主權：以賽亞書</a:t>
            </a:r>
            <a:r>
              <a:rPr lang="en-US" altLang="zh-CN" sz="1200" b="1" dirty="0">
                <a:solidFill>
                  <a:schemeClr val="bg1"/>
                </a:solidFill>
                <a:effectLst/>
                <a:latin typeface="+mj-ea"/>
                <a:ea typeface="+mj-ea"/>
              </a:rPr>
              <a:t>55:8-9</a:t>
            </a:r>
          </a:p>
          <a:p>
            <a:pPr marL="0" indent="0">
              <a:spcBef>
                <a:spcPts val="900"/>
              </a:spcBef>
              <a:buNone/>
            </a:pPr>
            <a:endParaRPr lang="en-US" altLang="zh-CN" sz="1200" b="1" dirty="0">
              <a:solidFill>
                <a:schemeClr val="bg1"/>
              </a:solidFill>
              <a:effectLst/>
              <a:latin typeface="+mj-ea"/>
              <a:ea typeface="+mj-ea"/>
            </a:endParaRPr>
          </a:p>
          <a:p>
            <a:pPr>
              <a:lnSpc>
                <a:spcPct val="150000"/>
              </a:lnSpc>
            </a:pPr>
            <a:r>
              <a:rPr kumimoji="1" lang="zh-CN" altLang="en-US" dirty="0"/>
              <a:t>幸福递减定律</a:t>
            </a:r>
            <a:endParaRPr kumimoji="1" lang="en-US" altLang="zh-CN" dirty="0"/>
          </a:p>
          <a:p>
            <a:pPr>
              <a:lnSpc>
                <a:spcPct val="150000"/>
              </a:lnSpc>
            </a:pPr>
            <a:r>
              <a:rPr kumimoji="1" lang="zh-CN" altLang="en-US" dirty="0"/>
              <a:t>我一直在哭着没有鞋子穿，但等到我知道连双脚也没有的人，我又感觉幸运之极了。</a:t>
            </a:r>
            <a:r>
              <a:rPr kumimoji="1" lang="en-US" altLang="zh-CN" dirty="0"/>
              <a:t>——</a:t>
            </a:r>
            <a:r>
              <a:rPr kumimoji="1" lang="zh-CN" altLang="en-US" dirty="0"/>
              <a:t>海伦凯勒</a:t>
            </a:r>
            <a:endParaRPr kumimoji="1" lang="en-US" altLang="zh-CN" dirty="0"/>
          </a:p>
          <a:p>
            <a:pPr>
              <a:lnSpc>
                <a:spcPct val="150000"/>
              </a:lnSpc>
            </a:pPr>
            <a:endParaRPr kumimoji="1" lang="en-US" altLang="zh-CN" dirty="0"/>
          </a:p>
          <a:p>
            <a:pPr>
              <a:spcBef>
                <a:spcPts val="900"/>
              </a:spcBef>
            </a:pPr>
            <a:r>
              <a:rPr lang="en-US" altLang="zh-CN" dirty="0">
                <a:solidFill>
                  <a:srgbClr val="0E0E0E"/>
                </a:solidFill>
                <a:effectLst/>
                <a:latin typeface="Times New Roman" panose="02020603050405020304" pitchFamily="18" charset="0"/>
              </a:rPr>
              <a:t>1. </a:t>
            </a:r>
            <a:r>
              <a:rPr lang="zh-CN" altLang="en-US" b="1" dirty="0">
                <a:solidFill>
                  <a:srgbClr val="0E0E0E"/>
                </a:solidFill>
                <a:effectLst/>
                <a:latin typeface=".SF NS"/>
              </a:rPr>
              <a:t>救赎之恩</a:t>
            </a:r>
            <a:r>
              <a:rPr lang="zh-CN" altLang="en-US" dirty="0">
                <a:solidFill>
                  <a:srgbClr val="0E0E0E"/>
                </a:solidFill>
                <a:effectLst/>
                <a:latin typeface=".SF NS"/>
              </a:rPr>
              <a:t>：基督徒最核心的感恩理由是神赐下了耶稣基督，祂的牺牲让人类的罪得赦免，并让人们有永生的盼望（约翰福音</a:t>
            </a:r>
            <a:r>
              <a:rPr lang="en-US" altLang="zh-CN" dirty="0">
                <a:solidFill>
                  <a:srgbClr val="0E0E0E"/>
                </a:solidFill>
                <a:effectLst/>
                <a:latin typeface=".SF NS"/>
              </a:rPr>
              <a:t>3:16</a:t>
            </a:r>
            <a:r>
              <a:rPr lang="zh-CN" altLang="en-US" dirty="0">
                <a:solidFill>
                  <a:srgbClr val="0E0E0E"/>
                </a:solidFill>
                <a:effectLst/>
                <a:latin typeface=".SF NS"/>
              </a:rPr>
              <a:t>）。这种救赎恩典是完全出于神的爱，而不是因为人的行为。</a:t>
            </a:r>
          </a:p>
          <a:p>
            <a:pPr>
              <a:spcBef>
                <a:spcPts val="900"/>
              </a:spcBef>
            </a:pPr>
            <a:r>
              <a:rPr lang="en-US" altLang="zh-CN" dirty="0">
                <a:solidFill>
                  <a:srgbClr val="0E0E0E"/>
                </a:solidFill>
                <a:effectLst/>
                <a:latin typeface="Times New Roman" panose="02020603050405020304" pitchFamily="18" charset="0"/>
              </a:rPr>
              <a:t>2. </a:t>
            </a:r>
            <a:r>
              <a:rPr lang="zh-CN" altLang="en-US" b="1" dirty="0">
                <a:solidFill>
                  <a:srgbClr val="0E0E0E"/>
                </a:solidFill>
                <a:effectLst/>
                <a:latin typeface=".SF NS"/>
              </a:rPr>
              <a:t>生命与创造</a:t>
            </a:r>
            <a:r>
              <a:rPr lang="zh-CN" altLang="en-US" dirty="0">
                <a:solidFill>
                  <a:srgbClr val="0E0E0E"/>
                </a:solidFill>
                <a:effectLst/>
                <a:latin typeface=".SF NS"/>
              </a:rPr>
              <a:t>：基督徒相信生命的本源是神，是神创造了世界并赋予了人生命，因此对神创造的奇妙和赐予生命的恩典心怀感激（诗篇</a:t>
            </a:r>
            <a:r>
              <a:rPr lang="en-US" altLang="zh-CN" dirty="0">
                <a:solidFill>
                  <a:srgbClr val="0E0E0E"/>
                </a:solidFill>
                <a:effectLst/>
                <a:latin typeface=".SF NS"/>
              </a:rPr>
              <a:t>139:13-14</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3. </a:t>
            </a:r>
            <a:r>
              <a:rPr lang="zh-CN" altLang="en-US" b="1" dirty="0">
                <a:solidFill>
                  <a:srgbClr val="0E0E0E"/>
                </a:solidFill>
                <a:effectLst/>
                <a:latin typeface=".SF NS"/>
              </a:rPr>
              <a:t>日常供应</a:t>
            </a:r>
            <a:r>
              <a:rPr lang="zh-CN" altLang="en-US" dirty="0">
                <a:solidFill>
                  <a:srgbClr val="0E0E0E"/>
                </a:solidFill>
                <a:effectLst/>
                <a:latin typeface=".SF NS"/>
              </a:rPr>
              <a:t>：基督徒感恩于神在日常生活中的供应，包括健康、食物、家庭、朋友等。正如主祷文中祈求“我们日用的饮食，今日赐给我们”（马太福音</a:t>
            </a:r>
            <a:r>
              <a:rPr lang="en-US" altLang="zh-CN" dirty="0">
                <a:solidFill>
                  <a:srgbClr val="0E0E0E"/>
                </a:solidFill>
                <a:effectLst/>
                <a:latin typeface=".SF NS"/>
              </a:rPr>
              <a:t>6:11</a:t>
            </a:r>
            <a:r>
              <a:rPr lang="zh-CN" altLang="en-US" dirty="0">
                <a:solidFill>
                  <a:srgbClr val="0E0E0E"/>
                </a:solidFill>
                <a:effectLst/>
                <a:latin typeface=".SF NS"/>
              </a:rPr>
              <a:t>），他们认为这些生活上的供应都是神的赐予。</a:t>
            </a:r>
          </a:p>
          <a:p>
            <a:pPr>
              <a:spcBef>
                <a:spcPts val="900"/>
              </a:spcBef>
            </a:pPr>
            <a:r>
              <a:rPr lang="en-US" altLang="zh-CN" dirty="0">
                <a:solidFill>
                  <a:srgbClr val="0E0E0E"/>
                </a:solidFill>
                <a:effectLst/>
                <a:latin typeface="Times New Roman" panose="02020603050405020304" pitchFamily="18" charset="0"/>
              </a:rPr>
              <a:t>4. </a:t>
            </a:r>
            <a:r>
              <a:rPr lang="zh-CN" altLang="en-US" b="1" dirty="0">
                <a:solidFill>
                  <a:srgbClr val="0E0E0E"/>
                </a:solidFill>
                <a:effectLst/>
                <a:latin typeface=".SF NS"/>
              </a:rPr>
              <a:t>神的同在与引导</a:t>
            </a:r>
            <a:r>
              <a:rPr lang="zh-CN" altLang="en-US" dirty="0">
                <a:solidFill>
                  <a:srgbClr val="0E0E0E"/>
                </a:solidFill>
                <a:effectLst/>
                <a:latin typeface=".SF NS"/>
              </a:rPr>
              <a:t>：基督徒感恩神在生活中的同在，尤其是在困境、迷茫或痛苦的时候。神的引导和安慰让他们在面对挑战时仍能找到力量和方向（诗篇</a:t>
            </a:r>
            <a:r>
              <a:rPr lang="en-US" altLang="zh-CN" dirty="0">
                <a:solidFill>
                  <a:srgbClr val="0E0E0E"/>
                </a:solidFill>
                <a:effectLst/>
                <a:latin typeface=".SF NS"/>
              </a:rPr>
              <a:t>23:4</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5. </a:t>
            </a:r>
            <a:r>
              <a:rPr lang="zh-CN" altLang="en-US" b="1" dirty="0">
                <a:solidFill>
                  <a:srgbClr val="0E0E0E"/>
                </a:solidFill>
                <a:effectLst/>
                <a:latin typeface=".SF NS"/>
              </a:rPr>
              <a:t>神的信实与守约</a:t>
            </a:r>
            <a:r>
              <a:rPr lang="zh-CN" altLang="en-US" dirty="0">
                <a:solidFill>
                  <a:srgbClr val="0E0E0E"/>
                </a:solidFill>
                <a:effectLst/>
                <a:latin typeface=".SF NS"/>
              </a:rPr>
              <a:t>：神的信实和守约之爱是基督徒感恩的理由。即使人不完美、失败或远离神，神仍然守信不弃。这种守约之爱让基督徒感到深深的安全和感恩（哥林多前书</a:t>
            </a:r>
            <a:r>
              <a:rPr lang="en-US" altLang="zh-CN" dirty="0">
                <a:solidFill>
                  <a:srgbClr val="0E0E0E"/>
                </a:solidFill>
                <a:effectLst/>
                <a:latin typeface=".SF NS"/>
              </a:rPr>
              <a:t>1:9</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6. </a:t>
            </a:r>
            <a:r>
              <a:rPr lang="zh-CN" altLang="en-US" b="1" dirty="0">
                <a:solidFill>
                  <a:srgbClr val="0E0E0E"/>
                </a:solidFill>
                <a:effectLst/>
                <a:latin typeface=".SF NS"/>
              </a:rPr>
              <a:t>永生的盼望</a:t>
            </a:r>
            <a:r>
              <a:rPr lang="zh-CN" altLang="en-US" dirty="0">
                <a:solidFill>
                  <a:srgbClr val="0E0E0E"/>
                </a:solidFill>
                <a:effectLst/>
                <a:latin typeface=".SF NS"/>
              </a:rPr>
              <a:t>：基督徒感恩神赐下的永生和对来世的盼望。他们相信死亡并非终点，而是与神永远同在的开始，这带来极大的安慰和感激（约翰福音</a:t>
            </a:r>
            <a:r>
              <a:rPr lang="en-US" altLang="zh-CN" dirty="0">
                <a:solidFill>
                  <a:srgbClr val="0E0E0E"/>
                </a:solidFill>
                <a:effectLst/>
                <a:latin typeface=".SF NS"/>
              </a:rPr>
              <a:t>14:2-3</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7. </a:t>
            </a:r>
            <a:r>
              <a:rPr lang="zh-CN" altLang="en-US" b="1" dirty="0">
                <a:solidFill>
                  <a:srgbClr val="0E0E0E"/>
                </a:solidFill>
                <a:effectLst/>
                <a:latin typeface=".SF NS"/>
              </a:rPr>
              <a:t>属灵的成长与转化</a:t>
            </a:r>
            <a:r>
              <a:rPr lang="zh-CN" altLang="en-US" dirty="0">
                <a:solidFill>
                  <a:srgbClr val="0E0E0E"/>
                </a:solidFill>
                <a:effectLst/>
                <a:latin typeface=".SF NS"/>
              </a:rPr>
              <a:t>：神通过圣灵帮助信徒在信仰中成长，克服罪恶，过一个更圣洁的生活。信徒感恩于这种持续的转化过程，看到自己在神的带领下逐渐改变和成熟（罗马书</a:t>
            </a:r>
            <a:r>
              <a:rPr lang="en-US" altLang="zh-CN" dirty="0">
                <a:solidFill>
                  <a:srgbClr val="0E0E0E"/>
                </a:solidFill>
                <a:effectLst/>
                <a:latin typeface=".SF NS"/>
              </a:rPr>
              <a:t>12:2</a:t>
            </a:r>
            <a:r>
              <a:rPr lang="zh-CN" altLang="en-US" dirty="0">
                <a:solidFill>
                  <a:srgbClr val="0E0E0E"/>
                </a:solidFill>
                <a:effectLst/>
                <a:latin typeface=".SF NS"/>
              </a:rPr>
              <a:t>）。</a:t>
            </a:r>
          </a:p>
          <a:p>
            <a:pPr>
              <a:spcBef>
                <a:spcPts val="900"/>
              </a:spcBef>
            </a:pPr>
            <a:r>
              <a:rPr lang="en-US" altLang="zh-CN" dirty="0">
                <a:solidFill>
                  <a:srgbClr val="0E0E0E"/>
                </a:solidFill>
                <a:effectLst/>
                <a:latin typeface="Times New Roman" panose="02020603050405020304" pitchFamily="18" charset="0"/>
              </a:rPr>
              <a:t>8. </a:t>
            </a:r>
            <a:r>
              <a:rPr lang="zh-CN" altLang="en-US" b="1" dirty="0">
                <a:solidFill>
                  <a:srgbClr val="0E0E0E"/>
                </a:solidFill>
                <a:effectLst/>
                <a:latin typeface=".SF NS"/>
              </a:rPr>
              <a:t>神的恩典与怜悯</a:t>
            </a:r>
            <a:r>
              <a:rPr lang="zh-CN" altLang="en-US" dirty="0">
                <a:solidFill>
                  <a:srgbClr val="0E0E0E"/>
                </a:solidFill>
                <a:effectLst/>
                <a:latin typeface=".SF NS"/>
              </a:rPr>
              <a:t>：神的恩典和怜悯是基督徒得以站立的原因，因为神的爱不取决于人的行为，而是祂的恩赐。基督徒感恩于神赦免的恩典，使他们有机会不断地悔改、更新，与神保持关系（以弗所书</a:t>
            </a:r>
            <a:r>
              <a:rPr lang="en-US" altLang="zh-CN" dirty="0">
                <a:solidFill>
                  <a:srgbClr val="0E0E0E"/>
                </a:solidFill>
                <a:effectLst/>
                <a:latin typeface=".SF NS"/>
              </a:rPr>
              <a:t>2:8-9</a:t>
            </a:r>
            <a:r>
              <a:rPr lang="zh-CN" altLang="en-US" dirty="0">
                <a:solidFill>
                  <a:srgbClr val="0E0E0E"/>
                </a:solidFill>
                <a:effectLst/>
                <a:latin typeface=".SF NS"/>
              </a:rPr>
              <a:t>）。</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9.</a:t>
            </a:r>
            <a:r>
              <a:rPr lang="zh-CN" altLang="en-US" b="1" dirty="0">
                <a:solidFill>
                  <a:srgbClr val="0E0E0E"/>
                </a:solidFill>
                <a:effectLst/>
                <a:latin typeface=".SF NS"/>
              </a:rPr>
              <a:t>对祷告的回应</a:t>
            </a:r>
            <a:r>
              <a:rPr lang="zh-CN" altLang="en-US" dirty="0">
                <a:solidFill>
                  <a:srgbClr val="0E0E0E"/>
                </a:solidFill>
                <a:effectLst/>
                <a:latin typeface=".SF NS"/>
              </a:rPr>
              <a:t>：基督徒感恩神听他们的祷告。无论是得到明确的回应或是内心的安慰与指引，他们相信神会在适当的时间和方式回应，满足他们的需要（腓立比书</a:t>
            </a:r>
            <a:r>
              <a:rPr lang="en-US" altLang="zh-CN" dirty="0">
                <a:solidFill>
                  <a:srgbClr val="0E0E0E"/>
                </a:solidFill>
                <a:effectLst/>
                <a:latin typeface=".SF NS"/>
              </a:rPr>
              <a:t>4:6-7</a:t>
            </a:r>
            <a:r>
              <a:rPr lang="zh-CN" altLang="en-US" dirty="0">
                <a:solidFill>
                  <a:srgbClr val="0E0E0E"/>
                </a:solidFill>
                <a:effectLst/>
                <a:latin typeface=".SF NS"/>
              </a:rPr>
              <a:t>）。</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10.</a:t>
            </a:r>
            <a:r>
              <a:rPr lang="zh-CN" altLang="en-US" b="1" dirty="0">
                <a:solidFill>
                  <a:srgbClr val="0E0E0E"/>
                </a:solidFill>
                <a:effectLst/>
                <a:latin typeface=".SF NS"/>
              </a:rPr>
              <a:t>苦难中的益处</a:t>
            </a:r>
            <a:r>
              <a:rPr lang="zh-CN" altLang="en-US" dirty="0">
                <a:solidFill>
                  <a:srgbClr val="0E0E0E"/>
                </a:solidFill>
                <a:effectLst/>
                <a:latin typeface=".SF NS"/>
              </a:rPr>
              <a:t>：基督徒也常常感恩于苦难带来的益处，他们相信神会使用这些经历来塑造、坚固和提升他们的信心。罗马书</a:t>
            </a:r>
            <a:r>
              <a:rPr lang="en-US" altLang="zh-CN" dirty="0">
                <a:solidFill>
                  <a:srgbClr val="0E0E0E"/>
                </a:solidFill>
                <a:effectLst/>
                <a:latin typeface=".SF NS"/>
              </a:rPr>
              <a:t>8:28</a:t>
            </a:r>
            <a:r>
              <a:rPr lang="zh-CN" altLang="en-US" dirty="0">
                <a:solidFill>
                  <a:srgbClr val="0E0E0E"/>
                </a:solidFill>
                <a:effectLst/>
                <a:latin typeface=".SF NS"/>
              </a:rPr>
              <a:t>指出“万事都互相效力，叫爱神的人得益处”，因此，即便在困境中，他们也能因神的恩典而心怀感激。</a:t>
            </a:r>
            <a:endParaRPr lang="en-US" altLang="zh-CN" dirty="0">
              <a:solidFill>
                <a:srgbClr val="0E0E0E"/>
              </a:solidFill>
              <a:effectLst/>
              <a:latin typeface=".SF N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dirty="0">
                <a:solidFill>
                  <a:srgbClr val="0E0E0E"/>
                </a:solidFill>
                <a:effectLst/>
                <a:latin typeface=".SF NS"/>
              </a:rPr>
              <a:t>11.</a:t>
            </a:r>
            <a:r>
              <a:rPr lang="zh-CN" altLang="en-US" b="1" dirty="0">
                <a:solidFill>
                  <a:srgbClr val="0E0E0E"/>
                </a:solidFill>
                <a:effectLst/>
                <a:latin typeface=".SF NS"/>
              </a:rPr>
              <a:t>永恒的奖赏与冠冕</a:t>
            </a:r>
            <a:r>
              <a:rPr lang="zh-CN" altLang="en-US" dirty="0">
                <a:solidFill>
                  <a:srgbClr val="0E0E0E"/>
                </a:solidFill>
                <a:effectLst/>
                <a:latin typeface=".SF NS"/>
              </a:rPr>
              <a:t>：基督徒感恩神所预备的永恒奖赏，深信今世的顺服和忠诚将被神纪念，在天国里得冠冕。这种盼望使他们在今生的生活中更加忠心和感恩（提摩太后书</a:t>
            </a:r>
            <a:r>
              <a:rPr lang="en-US" altLang="zh-CN" dirty="0">
                <a:solidFill>
                  <a:srgbClr val="0E0E0E"/>
                </a:solidFill>
                <a:effectLst/>
                <a:latin typeface=".SF NS"/>
              </a:rPr>
              <a:t>4:8</a:t>
            </a:r>
            <a:r>
              <a:rPr lang="zh-CN" altLang="en-US" dirty="0">
                <a:solidFill>
                  <a:srgbClr val="0E0E0E"/>
                </a:solidFill>
                <a:effectLst/>
                <a:latin typeface=".SF NS"/>
              </a:rPr>
              <a:t>）。</a:t>
            </a:r>
          </a:p>
          <a:p>
            <a:pPr marL="0" marR="0" lvl="0" indent="0" algn="l" defTabSz="914400" rtl="0" eaLnBrk="1" fontAlgn="auto" latinLnBrk="0" hangingPunct="1">
              <a:lnSpc>
                <a:spcPct val="100000"/>
              </a:lnSpc>
              <a:spcBef>
                <a:spcPts val="900"/>
              </a:spcBef>
              <a:spcAft>
                <a:spcPts val="0"/>
              </a:spcAft>
              <a:buClrTx/>
              <a:buSzTx/>
              <a:buFontTx/>
              <a:buNone/>
              <a:tabLst/>
              <a:defRPr/>
            </a:pPr>
            <a:r>
              <a:rPr lang="en-US" altLang="zh-CN" b="1" dirty="0">
                <a:solidFill>
                  <a:srgbClr val="0E0E0E"/>
                </a:solidFill>
                <a:effectLst/>
                <a:latin typeface=".SF NS"/>
              </a:rPr>
              <a:t>12.</a:t>
            </a:r>
            <a:r>
              <a:rPr lang="zh-CN" altLang="en-US" b="1" dirty="0">
                <a:solidFill>
                  <a:srgbClr val="0E0E0E"/>
                </a:solidFill>
                <a:effectLst/>
                <a:latin typeface=".SF NS"/>
              </a:rPr>
              <a:t>神对万物的主权</a:t>
            </a:r>
            <a:r>
              <a:rPr lang="zh-CN" altLang="en-US" dirty="0">
                <a:solidFill>
                  <a:srgbClr val="0E0E0E"/>
                </a:solidFill>
                <a:effectLst/>
                <a:latin typeface=".SF NS"/>
              </a:rPr>
              <a:t>：基督徒感恩神掌管一切，相信祂的计划高于人类的理解。即使面临不解的情况，他们能感恩于神的主权，深信祂的安排是最好的（以赛亚书</a:t>
            </a:r>
            <a:r>
              <a:rPr lang="en-US" altLang="zh-CN" dirty="0">
                <a:solidFill>
                  <a:srgbClr val="0E0E0E"/>
                </a:solidFill>
                <a:effectLst/>
                <a:latin typeface=".SF NS"/>
              </a:rPr>
              <a:t>55:8-9</a:t>
            </a:r>
            <a:r>
              <a:rPr lang="zh-CN" altLang="en-US" dirty="0">
                <a:solidFill>
                  <a:srgbClr val="0E0E0E"/>
                </a:solidFill>
                <a:effectLst/>
                <a:latin typeface=".SF NS"/>
              </a:rPr>
              <a:t>）。</a:t>
            </a:r>
          </a:p>
          <a:p>
            <a:pPr>
              <a:lnSpc>
                <a:spcPct val="150000"/>
              </a:lnSpc>
            </a:pPr>
            <a:endParaRPr kumimoji="1" lang="en-US" altLang="zh-CN" dirty="0"/>
          </a:p>
          <a:p>
            <a:pPr marL="0" indent="0">
              <a:spcBef>
                <a:spcPts val="900"/>
              </a:spcBef>
              <a:buNone/>
            </a:pPr>
            <a:endParaRPr lang="en-US" altLang="zh-CN" sz="1200" b="1" dirty="0">
              <a:solidFill>
                <a:schemeClr val="bg1"/>
              </a:solidFill>
              <a:effectLst/>
              <a:latin typeface="+mj-ea"/>
              <a:ea typeface="+mj-ea"/>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23</a:t>
            </a:fld>
            <a:endParaRPr kumimoji="1" lang="zh-CN" altLang="en-US"/>
          </a:p>
        </p:txBody>
      </p:sp>
    </p:spTree>
    <p:extLst>
      <p:ext uri="{BB962C8B-B14F-4D97-AF65-F5344CB8AC3E}">
        <p14:creationId xmlns:p14="http://schemas.microsoft.com/office/powerpoint/2010/main" val="412974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191919"/>
                </a:solidFill>
                <a:effectLst/>
                <a:latin typeface="PingFang SC" panose="020B0400000000000000" pitchFamily="34" charset="-122"/>
                <a:ea typeface="PingFang SC" panose="020B0400000000000000" pitchFamily="34" charset="-122"/>
              </a:rPr>
              <a:t>滴水之恩，当涌泉相报。</a:t>
            </a:r>
          </a:p>
          <a:p>
            <a:pPr algn="l"/>
            <a:r>
              <a:rPr lang="en-US" altLang="zh-CN" b="0" i="0" dirty="0">
                <a:solidFill>
                  <a:srgbClr val="191919"/>
                </a:solidFill>
                <a:effectLst/>
                <a:latin typeface="PingFang SC" panose="020B0400000000000000" pitchFamily="34" charset="-122"/>
                <a:ea typeface="PingFang SC" panose="020B0400000000000000" pitchFamily="34" charset="-122"/>
              </a:rPr>
              <a:t>3</a:t>
            </a:r>
            <a:r>
              <a:rPr lang="zh-CN" altLang="en-US" b="0" i="0" dirty="0">
                <a:solidFill>
                  <a:srgbClr val="191919"/>
                </a:solidFill>
                <a:effectLst/>
                <a:latin typeface="PingFang SC" panose="020B0400000000000000" pitchFamily="34" charset="-122"/>
                <a:ea typeface="PingFang SC" panose="020B0400000000000000" pitchFamily="34" charset="-122"/>
              </a:rPr>
              <a:t>、投之以桃，报之以李。</a:t>
            </a:r>
          </a:p>
          <a:p>
            <a:pPr algn="l"/>
            <a:r>
              <a:rPr lang="en-US" altLang="zh-CN" b="0" i="0" dirty="0">
                <a:solidFill>
                  <a:srgbClr val="191919"/>
                </a:solidFill>
                <a:effectLst/>
                <a:latin typeface="PingFang SC" panose="020B0400000000000000" pitchFamily="34" charset="-122"/>
                <a:ea typeface="PingFang SC" panose="020B0400000000000000" pitchFamily="34" charset="-122"/>
              </a:rPr>
              <a:t>4</a:t>
            </a:r>
            <a:r>
              <a:rPr lang="zh-CN" altLang="en-US" b="0" i="0" dirty="0">
                <a:solidFill>
                  <a:srgbClr val="191919"/>
                </a:solidFill>
                <a:effectLst/>
                <a:latin typeface="PingFang SC" panose="020B0400000000000000" pitchFamily="34" charset="-122"/>
                <a:ea typeface="PingFang SC" panose="020B0400000000000000" pitchFamily="34" charset="-122"/>
              </a:rPr>
              <a:t>、谁言寸草心，报得三春晖。</a:t>
            </a:r>
          </a:p>
          <a:p>
            <a:pPr algn="l"/>
            <a:r>
              <a:rPr lang="en-US" altLang="zh-CN" b="0" i="0" dirty="0">
                <a:solidFill>
                  <a:srgbClr val="191919"/>
                </a:solidFill>
                <a:effectLst/>
                <a:latin typeface="PingFang SC" panose="020B0400000000000000" pitchFamily="34" charset="-122"/>
                <a:ea typeface="PingFang SC" panose="020B0400000000000000" pitchFamily="34" charset="-122"/>
              </a:rPr>
              <a:t>5</a:t>
            </a:r>
            <a:r>
              <a:rPr lang="zh-CN" altLang="en-US" b="0" i="0" dirty="0">
                <a:solidFill>
                  <a:srgbClr val="191919"/>
                </a:solidFill>
                <a:effectLst/>
                <a:latin typeface="PingFang SC" panose="020B0400000000000000" pitchFamily="34" charset="-122"/>
                <a:ea typeface="PingFang SC" panose="020B0400000000000000" pitchFamily="34" charset="-122"/>
              </a:rPr>
              <a:t>、一饭之恩，当永世不忘。</a:t>
            </a:r>
          </a:p>
          <a:p>
            <a:r>
              <a:rPr lang="zh-CN" altLang="en-US" b="0" i="0" dirty="0">
                <a:solidFill>
                  <a:srgbClr val="191919"/>
                </a:solidFill>
                <a:effectLst/>
                <a:latin typeface="PingFang SC" panose="020B0400000000000000" pitchFamily="34" charset="-122"/>
                <a:ea typeface="PingFang SC" panose="020B0400000000000000" pitchFamily="34" charset="-122"/>
              </a:rPr>
              <a:t>不当家，不知柴米贵；不养儿，不知报母恩。　</a:t>
            </a:r>
            <a:r>
              <a:rPr lang="en-US" altLang="zh-CN" b="0" i="0" dirty="0">
                <a:solidFill>
                  <a:srgbClr val="191919"/>
                </a:solidFill>
                <a:effectLst/>
                <a:latin typeface="PingFang SC" panose="020B0400000000000000" pitchFamily="34" charset="-122"/>
                <a:ea typeface="PingFang SC" panose="020B0400000000000000" pitchFamily="34" charset="-122"/>
              </a:rPr>
              <a:t>——</a:t>
            </a:r>
            <a:r>
              <a:rPr lang="zh-CN" altLang="en-US" b="0" i="0" dirty="0">
                <a:solidFill>
                  <a:srgbClr val="191919"/>
                </a:solidFill>
                <a:effectLst/>
                <a:latin typeface="PingFang SC" panose="020B0400000000000000" pitchFamily="34" charset="-122"/>
                <a:ea typeface="PingFang SC" panose="020B0400000000000000" pitchFamily="34" charset="-122"/>
              </a:rPr>
              <a:t>中国谚语</a:t>
            </a:r>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24</a:t>
            </a:fld>
            <a:endParaRPr kumimoji="1" lang="zh-CN" altLang="en-US"/>
          </a:p>
        </p:txBody>
      </p:sp>
    </p:spTree>
    <p:extLst>
      <p:ext uri="{BB962C8B-B14F-4D97-AF65-F5344CB8AC3E}">
        <p14:creationId xmlns:p14="http://schemas.microsoft.com/office/powerpoint/2010/main" val="160552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0" i="0" dirty="0">
                <a:solidFill>
                  <a:srgbClr val="222222"/>
                </a:solidFill>
                <a:effectLst/>
                <a:latin typeface="Georgia" panose="02040502050405020303" pitchFamily="18" charset="0"/>
              </a:rPr>
              <a:t>麦克阿瑟写道：“这就是为什么我们提醒自己要感谢上帝，特别是感谢这位独一的真神，他在圣经中将自己启示为一位充满恩典和宽恕的上帝，他如此爱世人，甚至将他的儿子赐给他作为根据彼得前书 </a:t>
            </a:r>
            <a:r>
              <a:rPr lang="en-US" altLang="zh-CN" b="0" i="0" dirty="0">
                <a:solidFill>
                  <a:srgbClr val="222222"/>
                </a:solidFill>
                <a:effectLst/>
                <a:latin typeface="Georgia" panose="02040502050405020303" pitchFamily="18" charset="0"/>
              </a:rPr>
              <a:t>2:24</a:t>
            </a:r>
            <a:r>
              <a:rPr lang="zh-CN" altLang="en-US" b="0" i="0" dirty="0">
                <a:solidFill>
                  <a:srgbClr val="222222"/>
                </a:solidFill>
                <a:effectLst/>
                <a:latin typeface="Georgia" panose="02040502050405020303" pitchFamily="18" charset="0"/>
              </a:rPr>
              <a:t>，赎罪祭，使我们“向罪死，向义活”。</a:t>
            </a:r>
          </a:p>
          <a:p>
            <a:pPr algn="l"/>
            <a:r>
              <a:rPr lang="zh-CN" altLang="en-US" b="0" i="0" dirty="0">
                <a:solidFill>
                  <a:srgbClr val="222222"/>
                </a:solidFill>
                <a:effectLst/>
                <a:latin typeface="Georgia" panose="02040502050405020303" pitchFamily="18" charset="0"/>
              </a:rPr>
              <a:t>“</a:t>
            </a:r>
            <a:r>
              <a:rPr lang="en-US" altLang="zh-CN" b="0" i="0" dirty="0">
                <a:solidFill>
                  <a:srgbClr val="222222"/>
                </a:solidFill>
                <a:effectLst/>
                <a:latin typeface="Georgia" panose="02040502050405020303" pitchFamily="18" charset="0"/>
              </a:rPr>
              <a:t>He graciously compels us to thank Him, and He Himself should top the list of things we are thankful for.”</a:t>
            </a:r>
            <a:br>
              <a:rPr lang="en-US" altLang="zh-CN" b="0" i="0" dirty="0">
                <a:solidFill>
                  <a:srgbClr val="222222"/>
                </a:solidFill>
                <a:effectLst/>
                <a:latin typeface="Georgia" panose="02040502050405020303" pitchFamily="18" charset="0"/>
              </a:rPr>
            </a:br>
            <a:r>
              <a:rPr lang="en-US" altLang="zh-CN" b="0" i="0" dirty="0">
                <a:solidFill>
                  <a:srgbClr val="222222"/>
                </a:solidFill>
                <a:effectLst/>
                <a:latin typeface="Georgia" panose="02040502050405020303" pitchFamily="18" charset="0"/>
              </a:rPr>
              <a:t>“</a:t>
            </a:r>
            <a:r>
              <a:rPr lang="zh-CN" altLang="en-US" b="0" i="0" dirty="0">
                <a:solidFill>
                  <a:srgbClr val="222222"/>
                </a:solidFill>
                <a:effectLst/>
                <a:latin typeface="Georgia" panose="02040502050405020303" pitchFamily="18" charset="0"/>
              </a:rPr>
              <a:t>他仁慈地迫使我们感谢他，而他本人应该是我们感恩的事情的首位。”</a:t>
            </a:r>
          </a:p>
          <a:p>
            <a:endParaRPr lang="en-US" altLang="zh-CN" b="0" i="0" dirty="0">
              <a:solidFill>
                <a:srgbClr val="333333"/>
              </a:solidFill>
              <a:effectLst/>
              <a:latin typeface="Helvetica Neue Roman" panose="02000503000000020004" pitchFamily="2" charset="0"/>
            </a:endParaRPr>
          </a:p>
          <a:p>
            <a:endParaRPr lang="en-US" altLang="zh-CN" b="0" i="0" dirty="0">
              <a:solidFill>
                <a:srgbClr val="333333"/>
              </a:solidFill>
              <a:effectLst/>
              <a:latin typeface="Helvetica Neue Roman" panose="02000503000000020004" pitchFamily="2" charset="0"/>
            </a:endParaRPr>
          </a:p>
          <a:p>
            <a:r>
              <a:rPr lang="zh-CN" altLang="en-US" b="0" i="0" dirty="0">
                <a:solidFill>
                  <a:srgbClr val="333333"/>
                </a:solidFill>
                <a:effectLst/>
                <a:latin typeface="Helvetica Neue Roman" panose="02000503000000020004" pitchFamily="2" charset="0"/>
              </a:rPr>
              <a:t>边际递减效应</a:t>
            </a:r>
            <a:endParaRPr lang="en-US" altLang="zh-CN" b="0" i="0" dirty="0">
              <a:solidFill>
                <a:srgbClr val="333333"/>
              </a:solidFill>
              <a:effectLst/>
              <a:latin typeface="Helvetica Neue Roman" panose="02000503000000020004" pitchFamily="2" charset="0"/>
            </a:endParaRPr>
          </a:p>
          <a:p>
            <a:endParaRPr lang="en-US" altLang="zh-CN" b="0" i="0" dirty="0">
              <a:solidFill>
                <a:srgbClr val="333333"/>
              </a:solidFill>
              <a:effectLst/>
              <a:latin typeface="Helvetica Neue Roman" panose="02000503000000020004" pitchFamily="2" charset="0"/>
            </a:endParaRPr>
          </a:p>
          <a:p>
            <a:pPr algn="l" latinLnBrk="1">
              <a:lnSpc>
                <a:spcPts val="2850"/>
              </a:lnSpc>
            </a:pPr>
            <a:r>
              <a:rPr lang="zh-CN" altLang="en-US" sz="2400" b="0" i="0" baseline="-25000" dirty="0">
                <a:solidFill>
                  <a:srgbClr val="000000"/>
                </a:solidFill>
                <a:effectLst/>
                <a:latin typeface="Helvetica Neue Roman" panose="02000503000000020004" pitchFamily="2" charset="0"/>
              </a:rPr>
              <a:t>幸福递减律</a:t>
            </a:r>
            <a:endParaRPr lang="en-US" altLang="zh-CN" sz="2400" b="0" i="0" baseline="-25000" dirty="0">
              <a:solidFill>
                <a:srgbClr val="000000"/>
              </a:solidFill>
              <a:effectLst/>
              <a:latin typeface="Helvetica Neue Roman" panose="02000503000000020004" pitchFamily="2" charset="0"/>
            </a:endParaRPr>
          </a:p>
          <a:p>
            <a:pPr algn="l" latinLnBrk="1">
              <a:lnSpc>
                <a:spcPts val="2850"/>
              </a:lnSpc>
            </a:pPr>
            <a:r>
              <a:rPr lang="zh-CN" altLang="en-US" b="0" i="0" dirty="0">
                <a:solidFill>
                  <a:srgbClr val="333333"/>
                </a:solidFill>
                <a:effectLst/>
                <a:latin typeface="PingFang SC" panose="020B0400000000000000" pitchFamily="34" charset="-122"/>
                <a:ea typeface="PingFang SC" panose="020B0400000000000000" pitchFamily="34" charset="-122"/>
              </a:rPr>
              <a:t>经济学术语</a:t>
            </a:r>
            <a:endParaRPr lang="en-US" altLang="zh-CN" b="0" i="0" dirty="0">
              <a:solidFill>
                <a:srgbClr val="333333"/>
              </a:solidFill>
              <a:effectLst/>
              <a:latin typeface="PingFang SC" panose="020B0400000000000000" pitchFamily="34" charset="-122"/>
              <a:ea typeface="PingFang SC" panose="020B0400000000000000" pitchFamily="34" charset="-122"/>
            </a:endParaRPr>
          </a:p>
          <a:p>
            <a:pPr algn="l" latinLnBrk="1">
              <a:lnSpc>
                <a:spcPts val="2850"/>
              </a:lnSpc>
            </a:pPr>
            <a:endParaRPr lang="zh-CN" altLang="en-US" b="0" i="0" dirty="0">
              <a:solidFill>
                <a:srgbClr val="333333"/>
              </a:solidFill>
              <a:effectLst/>
              <a:latin typeface="PingFang SC" panose="020B0400000000000000" pitchFamily="34" charset="-122"/>
              <a:ea typeface="PingFang SC" panose="020B0400000000000000" pitchFamily="34" charset="-122"/>
            </a:endParaRPr>
          </a:p>
          <a:p>
            <a:endParaRPr lang="en-US" altLang="zh-CN" b="0" i="0" dirty="0">
              <a:solidFill>
                <a:srgbClr val="333333"/>
              </a:solidFill>
              <a:effectLst/>
              <a:latin typeface="Helvetica Neue Roman" panose="02000503000000020004" pitchFamily="2" charset="0"/>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25</a:t>
            </a:fld>
            <a:endParaRPr kumimoji="1" lang="zh-CN" altLang="en-US"/>
          </a:p>
        </p:txBody>
      </p:sp>
    </p:spTree>
    <p:extLst>
      <p:ext uri="{BB962C8B-B14F-4D97-AF65-F5344CB8AC3E}">
        <p14:creationId xmlns:p14="http://schemas.microsoft.com/office/powerpoint/2010/main" val="3620805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i="0" dirty="0">
              <a:solidFill>
                <a:srgbClr val="000000"/>
              </a:solidFill>
              <a:effectLst/>
              <a:latin typeface="Montserrat" pitchFamily="2" charset="0"/>
            </a:endParaRPr>
          </a:p>
          <a:p>
            <a:r>
              <a:rPr lang="zh-CN" altLang="en-US" b="0" i="0" dirty="0">
                <a:solidFill>
                  <a:srgbClr val="000000"/>
                </a:solidFill>
                <a:effectLst/>
                <a:latin typeface="Montserrat" pitchFamily="2" charset="0"/>
              </a:rPr>
              <a:t>应许之地位于「世界的十字路口」。「迦南地」位于各大文明古国的中间，周围陆续崛起的帝国包括东方的亚述、巴比伦、波斯，南方的埃及，北方的亚兰、赫人，西方的希腊、罗马。「迦南地」既是世界各国文化、商业、交通的枢纽，也是各大帝国争霸的必经之地。神把这样一个「世界的十字路口」赐给亚伯兰作应许之地，实在是有非常特别的意义。亚伯拉罕的后裔需要在此向全世界作祭司国度的见证，也需要在此完全仰望神的保守和供应，否则完全不可能在列强的夹缝中得以保存至今。</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4</a:t>
            </a:fld>
            <a:endParaRPr kumimoji="1" lang="zh-CN" altLang="en-US"/>
          </a:p>
        </p:txBody>
      </p:sp>
    </p:spTree>
    <p:extLst>
      <p:ext uri="{BB962C8B-B14F-4D97-AF65-F5344CB8AC3E}">
        <p14:creationId xmlns:p14="http://schemas.microsoft.com/office/powerpoint/2010/main" val="331476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5</a:t>
            </a:fld>
            <a:endParaRPr kumimoji="1" lang="zh-CN" altLang="en-US"/>
          </a:p>
        </p:txBody>
      </p:sp>
    </p:spTree>
    <p:extLst>
      <p:ext uri="{BB962C8B-B14F-4D97-AF65-F5344CB8AC3E}">
        <p14:creationId xmlns:p14="http://schemas.microsoft.com/office/powerpoint/2010/main" val="885612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6</a:t>
            </a:fld>
            <a:endParaRPr kumimoji="1" lang="zh-CN" altLang="en-US"/>
          </a:p>
        </p:txBody>
      </p:sp>
    </p:spTree>
    <p:extLst>
      <p:ext uri="{BB962C8B-B14F-4D97-AF65-F5344CB8AC3E}">
        <p14:creationId xmlns:p14="http://schemas.microsoft.com/office/powerpoint/2010/main" val="56379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7</a:t>
            </a:fld>
            <a:endParaRPr kumimoji="1" lang="zh-CN" altLang="en-US"/>
          </a:p>
        </p:txBody>
      </p:sp>
    </p:spTree>
    <p:extLst>
      <p:ext uri="{BB962C8B-B14F-4D97-AF65-F5344CB8AC3E}">
        <p14:creationId xmlns:p14="http://schemas.microsoft.com/office/powerpoint/2010/main" val="170881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B52D2-37DB-59BC-53FC-4F5ED48CA96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7D1917-05B0-397A-6757-99735C8F88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D118E4-55A8-87FA-7243-E799711AB28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5D894BEE-6A36-88EF-8C5B-3B0B32C8FBCB}"/>
              </a:ext>
            </a:extLst>
          </p:cNvPr>
          <p:cNvSpPr>
            <a:spLocks noGrp="1"/>
          </p:cNvSpPr>
          <p:nvPr>
            <p:ph type="sldNum" sz="quarter" idx="5"/>
          </p:nvPr>
        </p:nvSpPr>
        <p:spPr/>
        <p:txBody>
          <a:bodyPr/>
          <a:lstStyle/>
          <a:p>
            <a:fld id="{C8D414E7-BC47-5A4D-A93B-CF7E88286D9F}" type="slidenum">
              <a:rPr kumimoji="1" lang="zh-CN" altLang="en-US" smtClean="0"/>
              <a:t>8</a:t>
            </a:fld>
            <a:endParaRPr kumimoji="1" lang="zh-CN" altLang="en-US"/>
          </a:p>
        </p:txBody>
      </p:sp>
    </p:spTree>
    <p:extLst>
      <p:ext uri="{BB962C8B-B14F-4D97-AF65-F5344CB8AC3E}">
        <p14:creationId xmlns:p14="http://schemas.microsoft.com/office/powerpoint/2010/main" val="84427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9</a:t>
            </a:fld>
            <a:endParaRPr kumimoji="1" lang="zh-CN" altLang="en-US"/>
          </a:p>
        </p:txBody>
      </p:sp>
    </p:spTree>
    <p:extLst>
      <p:ext uri="{BB962C8B-B14F-4D97-AF65-F5344CB8AC3E}">
        <p14:creationId xmlns:p14="http://schemas.microsoft.com/office/powerpoint/2010/main" val="147248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u="none" strike="noStrike" dirty="0">
                <a:effectLst/>
                <a:latin typeface="Arial" panose="020B0604020202020204" pitchFamily="34" charset="0"/>
                <a:hlinkClick r:id="rId3"/>
              </a:rPr>
              <a:t>吾珥的考古发现与亚伯拉罕 </a:t>
            </a:r>
            <a:r>
              <a:rPr lang="en-US" altLang="zh-CN" b="0" i="0" u="none" strike="noStrike" dirty="0">
                <a:effectLst/>
                <a:latin typeface="Arial" panose="020B0604020202020204" pitchFamily="34" charset="0"/>
                <a:hlinkClick r:id="rId3"/>
              </a:rPr>
              <a:t>(</a:t>
            </a:r>
            <a:r>
              <a:rPr lang="zh-CN" altLang="en-US" b="0" i="0" u="none" strike="noStrike" dirty="0">
                <a:effectLst/>
                <a:latin typeface="Arial" panose="020B0604020202020204" pitchFamily="34" charset="0"/>
                <a:hlinkClick r:id="rId3"/>
              </a:rPr>
              <a:t>比华夏文明早</a:t>
            </a:r>
            <a:r>
              <a:rPr lang="en-US" altLang="zh-CN" b="0" i="0" u="none" strike="noStrike" dirty="0">
                <a:effectLst/>
                <a:latin typeface="Arial" panose="020B0604020202020204" pitchFamily="34" charset="0"/>
                <a:hlinkClick r:id="rId3"/>
              </a:rPr>
              <a:t>1500</a:t>
            </a:r>
            <a:r>
              <a:rPr lang="zh-CN" altLang="en-US" b="0" i="0" u="none" strike="noStrike" dirty="0">
                <a:effectLst/>
                <a:latin typeface="Arial" panose="020B0604020202020204" pitchFamily="34" charset="0"/>
                <a:hlinkClick r:id="rId3"/>
              </a:rPr>
              <a:t>年</a:t>
            </a:r>
            <a:r>
              <a:rPr lang="en-US" altLang="zh-CN" b="0" i="0" u="none" strike="noStrike" dirty="0">
                <a:effectLst/>
                <a:latin typeface="Arial" panose="020B0604020202020204" pitchFamily="34" charset="0"/>
                <a:hlinkClick r:id="rId3"/>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effectLst/>
                <a:latin typeface="apercu"/>
              </a:rPr>
              <a:t>人们说起金字塔就联系到古埃及，谈及空中花园就想起古巴比伦，而看到万里长城就知道它是中国古代的雄伟建筑。除了我们熟知的“四大文明古国”，考古人员还发现了一个苏美尔文明，它比四大古国还要早至少数百年，其代表城市就是亚老（信心之父）的故乡</a:t>
            </a:r>
            <a:r>
              <a:rPr lang="en-US" altLang="zh-CN" b="0" i="0" dirty="0">
                <a:effectLst/>
                <a:latin typeface="apercu"/>
              </a:rPr>
              <a:t>——</a:t>
            </a:r>
            <a:r>
              <a:rPr lang="zh-CN" altLang="en-US" b="0" i="0" dirty="0">
                <a:effectLst/>
                <a:latin typeface="apercu"/>
              </a:rPr>
              <a:t>著名的吾珥城（也称为“乌尔城”）。这座城当时的科技水平之高令不少专家叹为观止。按照苏美尔泥板的记载，苏美尔人早在</a:t>
            </a:r>
            <a:r>
              <a:rPr lang="en-US" altLang="zh-CN" b="0" i="0" dirty="0">
                <a:effectLst/>
                <a:latin typeface="apercu"/>
              </a:rPr>
              <a:t>4900</a:t>
            </a:r>
            <a:r>
              <a:rPr lang="zh-CN" altLang="en-US" b="0" i="0" dirty="0">
                <a:effectLst/>
                <a:latin typeface="apercu"/>
              </a:rPr>
              <a:t>多年前就在西亚的“两河流域”（也称为“米索不达米亚”）的南部平原地区建立了众多城市</a:t>
            </a:r>
            <a:r>
              <a:rPr lang="en-US" altLang="zh-CN" b="0" i="0" dirty="0">
                <a:effectLst/>
                <a:latin typeface="apercu"/>
              </a:rPr>
              <a:t>——</a:t>
            </a:r>
            <a:r>
              <a:rPr lang="zh-CN" altLang="en-US" b="0" i="0" dirty="0">
                <a:effectLst/>
                <a:latin typeface="apercu"/>
              </a:rPr>
              <a:t>这是已知的人类最早的文明。</a:t>
            </a:r>
            <a:r>
              <a:rPr lang="zh-CN" altLang="en-US" b="0" i="0" dirty="0">
                <a:solidFill>
                  <a:srgbClr val="000000"/>
                </a:solidFill>
                <a:effectLst/>
                <a:latin typeface="Open Sans" panose="020F0502020204030204" pitchFamily="34" charset="0"/>
              </a:rPr>
              <a:t>根据现存的建筑遗址，考古学家推测整个苏美尔文明的人口超过</a:t>
            </a:r>
            <a:r>
              <a:rPr lang="en-US" altLang="zh-CN" b="1" i="0" dirty="0">
                <a:solidFill>
                  <a:srgbClr val="000000"/>
                </a:solidFill>
                <a:effectLst/>
                <a:latin typeface="Open Sans" panose="020B0606030504020204" pitchFamily="34" charset="0"/>
              </a:rPr>
              <a:t>100</a:t>
            </a:r>
            <a:r>
              <a:rPr lang="zh-CN" altLang="en-US" b="1" i="0" dirty="0">
                <a:solidFill>
                  <a:srgbClr val="000000"/>
                </a:solidFill>
                <a:effectLst/>
                <a:latin typeface="Open Sans" panose="020B0606030504020204" pitchFamily="34" charset="0"/>
              </a:rPr>
              <a:t>万人</a:t>
            </a:r>
            <a:r>
              <a:rPr lang="zh-CN" altLang="en-US" b="0" i="0" dirty="0">
                <a:solidFill>
                  <a:srgbClr val="000000"/>
                </a:solidFill>
                <a:effectLst/>
                <a:latin typeface="Open Sans" panose="020B0606030504020204" pitchFamily="34" charset="0"/>
              </a:rPr>
              <a:t>！其中吾珥城的规模之大，叫考古学家震惊不已，有学者认为吾珥城就是当时最繁荣富庶的城市。</a:t>
            </a:r>
            <a:endParaRPr lang="en-US" altLang="zh-CN" b="0" i="0" dirty="0">
              <a:effectLst/>
              <a:latin typeface="apercu"/>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percu"/>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u="none" strike="noStrike" dirty="0">
                <a:effectLst/>
                <a:latin typeface="Arial" panose="020B0604020202020204" pitchFamily="34" charset="0"/>
                <a:hlinkClick r:id="rId3"/>
              </a:rPr>
              <a:t>https://h.land/chuangzaokexue/blog/106362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r>
              <a:rPr kumimoji="1" lang="zh-CN" altLang="en-US" sz="1200" b="1" dirty="0">
                <a:latin typeface="Microsoft YaHei" panose="020B0503020204020204" pitchFamily="34" charset="-122"/>
                <a:ea typeface="Microsoft YaHei" panose="020B0503020204020204" pitchFamily="34" charset="-122"/>
              </a:rPr>
              <a:t>吾珥 ：代表过去的辉煌，偶像的聚集，罪恶之地。</a:t>
            </a:r>
            <a:endParaRPr kumimoji="1" lang="en-US" altLang="zh-CN" sz="1200" b="1" dirty="0">
              <a:latin typeface="Microsoft YaHei" panose="020B0503020204020204" pitchFamily="34" charset="-122"/>
              <a:ea typeface="Microsoft YaHei" panose="020B0503020204020204" pitchFamily="34" charset="-122"/>
            </a:endParaRPr>
          </a:p>
          <a:p>
            <a:r>
              <a:rPr kumimoji="1" lang="zh-CN" altLang="en-US" sz="1200" b="1" dirty="0">
                <a:latin typeface="Microsoft YaHei" panose="020B0503020204020204" pitchFamily="34" charset="-122"/>
                <a:ea typeface="Microsoft YaHei" panose="020B0503020204020204" pitchFamily="34" charset="-122"/>
              </a:rPr>
              <a:t>迦南：代表现在与未来，信仰的归正，神同在的应许之地。</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i="0" u="none" strike="noStrike" dirty="0">
              <a:effectLst/>
              <a:latin typeface="Arial" panose="020B0604020202020204" pitchFamily="34" charset="0"/>
              <a:hlinkClick r:id="rId3"/>
            </a:endParaRPr>
          </a:p>
          <a:p>
            <a:endParaRPr kumimoji="1" lang="zh-CN" altLang="en-US" dirty="0"/>
          </a:p>
        </p:txBody>
      </p:sp>
      <p:sp>
        <p:nvSpPr>
          <p:cNvPr id="4" name="灯片编号占位符 3"/>
          <p:cNvSpPr>
            <a:spLocks noGrp="1"/>
          </p:cNvSpPr>
          <p:nvPr>
            <p:ph type="sldNum" sz="quarter" idx="5"/>
          </p:nvPr>
        </p:nvSpPr>
        <p:spPr/>
        <p:txBody>
          <a:bodyPr/>
          <a:lstStyle/>
          <a:p>
            <a:fld id="{C8D414E7-BC47-5A4D-A93B-CF7E88286D9F}" type="slidenum">
              <a:rPr kumimoji="1" lang="zh-CN" altLang="en-US" smtClean="0"/>
              <a:t>10</a:t>
            </a:fld>
            <a:endParaRPr kumimoji="1" lang="zh-CN" altLang="en-US"/>
          </a:p>
        </p:txBody>
      </p:sp>
    </p:spTree>
    <p:extLst>
      <p:ext uri="{BB962C8B-B14F-4D97-AF65-F5344CB8AC3E}">
        <p14:creationId xmlns:p14="http://schemas.microsoft.com/office/powerpoint/2010/main" val="224003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10/30/24</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94672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10/30/24</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23914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23539" y="6324600"/>
            <a:ext cx="2560220" cy="365125"/>
          </a:xfrm>
        </p:spPr>
        <p:txBody>
          <a:bodyPr/>
          <a:lstStyle/>
          <a:p>
            <a:fld id="{5CC8096C-64ED-4153-A483-5C02E44AD5C3}" type="datetime1">
              <a:rPr lang="en-US" smtClean="0"/>
              <a:t>10/30/24</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267200" y="6319838"/>
            <a:ext cx="3982781" cy="365125"/>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41639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28600" indent="-228600">
              <a:buFont typeface="Arial" panose="020B0604020202020204" pitchFamily="34" charset="0"/>
              <a:buChar char="•"/>
              <a:defRPr/>
            </a:lvl1pPr>
            <a:lvl2pPr marL="228600" indent="-228600">
              <a:buFont typeface="Arial" panose="020B0604020202020204" pitchFamily="34" charset="0"/>
              <a:buChar char="•"/>
              <a:defRPr/>
            </a:lvl2pPr>
            <a:lvl3pPr marL="228600" indent="-228600">
              <a:buFont typeface="Arial" panose="020B0604020202020204" pitchFamily="34" charset="0"/>
              <a:buChar char="•"/>
              <a:defRPr/>
            </a:lvl3pPr>
            <a:lvl4pPr marL="228600" indent="-228600">
              <a:buFont typeface="Arial" panose="020B0604020202020204" pitchFamily="34" charset="0"/>
              <a:buChar char="•"/>
              <a:defRPr/>
            </a:lvl4pPr>
            <a:lvl5pPr marL="228600" indent="-2286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10/30/24</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32712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57200" y="1709738"/>
            <a:ext cx="1089025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57200" y="4589463"/>
            <a:ext cx="10890250" cy="1500187"/>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10/30/24</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5771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57200" y="1825625"/>
            <a:ext cx="5562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10/30/24</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50491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0863"/>
            <a:ext cx="5157787"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3101975"/>
            <a:ext cx="5157787"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0863"/>
            <a:ext cx="5183188" cy="1150937"/>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3101975"/>
            <a:ext cx="5183188" cy="308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10/30/24</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69454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10/30/24</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07854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10/30/24</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4528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981200"/>
          </a:xfrm>
        </p:spPr>
        <p:txBody>
          <a:bodyPr anchor="b"/>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10/30/24</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27651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2209799"/>
          </a:xfrm>
        </p:spPr>
        <p:txBody>
          <a:bodyPr anchor="b"/>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971800"/>
            <a:ext cx="3932237" cy="2897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10/30/24</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66516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1413" y="0"/>
            <a:ext cx="12214827" cy="68580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214" y="5014716"/>
            <a:ext cx="2800124" cy="1843284"/>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57200" y="365125"/>
            <a:ext cx="10722932"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57200" y="1825625"/>
            <a:ext cx="10722932"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57200" y="6324600"/>
            <a:ext cx="2560220" cy="365125"/>
          </a:xfrm>
          <a:prstGeom prst="rect">
            <a:avLst/>
          </a:prstGeom>
        </p:spPr>
        <p:txBody>
          <a:bodyPr lIns="109728" tIns="109728" rIns="109728" bIns="91440" anchor="ctr"/>
          <a:lstStyle>
            <a:lvl1pPr algn="l">
              <a:defRPr sz="900" cap="all" spc="150" baseline="0">
                <a:solidFill>
                  <a:srgbClr val="FFFFFF"/>
                </a:solidFill>
              </a:defRPr>
            </a:lvl1pPr>
          </a:lstStyle>
          <a:p>
            <a:fld id="{193BAB95-8DA7-460B-B00A-7037C8394FB0}" type="datetime1">
              <a:rPr lang="en-US" smtClean="0"/>
              <a:pPr/>
              <a:t>10/30/24</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200861" y="6319838"/>
            <a:ext cx="3982781" cy="365125"/>
          </a:xfrm>
          <a:prstGeom prst="rect">
            <a:avLst/>
          </a:prstGeom>
        </p:spPr>
        <p:txBody>
          <a:bodyPr lIns="109728" tIns="109728" rIns="109728" bIns="91440" anchor="ctr"/>
          <a:lstStyle>
            <a:lvl1pPr algn="ctr">
              <a:defRPr sz="900" cap="none" spc="150" baseline="0">
                <a:solidFill>
                  <a:srgbClr val="FFFFFF"/>
                </a:solidFill>
              </a:defRPr>
            </a:lvl1pPr>
          </a:lstStyle>
          <a:p>
            <a:r>
              <a:rPr lang="en-US"/>
              <a:t>Sample Footer Text</a:t>
            </a:r>
            <a:endParaRPr lang="en-US" dirty="0">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190806" y="6324600"/>
            <a:ext cx="799078" cy="365125"/>
          </a:xfrm>
          <a:prstGeom prst="rect">
            <a:avLst/>
          </a:prstGeom>
        </p:spPr>
        <p:txBody>
          <a:bodyPr lIns="109728" tIns="109728" rIns="109728" bIns="91440" anchor="ctr"/>
          <a:lstStyle>
            <a:lvl1pPr algn="ctr">
              <a:defRPr sz="900" cap="all" spc="150" baseline="0">
                <a:solidFill>
                  <a:srgbClr val="FFFFFF"/>
                </a:solidFill>
              </a:defRPr>
            </a:lvl1pPr>
          </a:lstStyle>
          <a:p>
            <a:fld id="{11A71338-8BA2-4C79-A6C5-5A8E30081D0C}" type="slidenum">
              <a:rPr lang="en-US" smtClean="0"/>
              <a:pPr/>
              <a:t>‹#›</a:t>
            </a:fld>
            <a:endParaRPr lang="en-US" dirty="0"/>
          </a:p>
        </p:txBody>
      </p:sp>
      <p:sp>
        <p:nvSpPr>
          <p:cNvPr id="77" name="Freeform: Shape 76">
            <a:extLst>
              <a:ext uri="{FF2B5EF4-FFF2-40B4-BE49-F238E27FC236}">
                <a16:creationId xmlns:a16="http://schemas.microsoft.com/office/drawing/2014/main" id="{0A253F60-DE40-4508-A37A-61331DF1DD5D}"/>
              </a:ext>
            </a:extLst>
          </p:cNvPr>
          <p:cNvSpPr/>
          <p:nvPr/>
        </p:nvSpPr>
        <p:spPr>
          <a:xfrm>
            <a:off x="7979728" y="0"/>
            <a:ext cx="4209224" cy="1650549"/>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Tree>
    <p:extLst>
      <p:ext uri="{BB962C8B-B14F-4D97-AF65-F5344CB8AC3E}">
        <p14:creationId xmlns:p14="http://schemas.microsoft.com/office/powerpoint/2010/main" val="251966263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Lst>
  <p:hf sldNum="0" hdr="0" ftr="0" dt="0"/>
  <p:txStyles>
    <p:titleStyle>
      <a:lvl1pPr algn="l" defTabSz="914400" rtl="0" eaLnBrk="1" latinLnBrk="0" hangingPunct="1">
        <a:lnSpc>
          <a:spcPct val="100000"/>
        </a:lnSpc>
        <a:spcBef>
          <a:spcPct val="0"/>
        </a:spcBef>
        <a:buNone/>
        <a:defRPr sz="4400" b="1" kern="1200" spc="320">
          <a:solidFill>
            <a:srgbClr val="FFFFFF"/>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bg1"/>
        </a:buClr>
        <a:buSzPct val="75000"/>
        <a:buFont typeface="Arial" panose="020B0604020202020204" pitchFamily="34" charset="0"/>
        <a:buChar char="•"/>
        <a:defRPr sz="2400" kern="1200" spc="100">
          <a:solidFill>
            <a:srgbClr val="FFFFFF"/>
          </a:solidFill>
          <a:latin typeface="+mn-lt"/>
          <a:ea typeface="+mn-ea"/>
          <a:cs typeface="+mn-cs"/>
        </a:defRPr>
      </a:lvl1pPr>
      <a:lvl2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2000" kern="1200" spc="100">
          <a:solidFill>
            <a:srgbClr val="FFFFFF"/>
          </a:solidFill>
          <a:latin typeface="+mn-lt"/>
          <a:ea typeface="+mn-ea"/>
          <a:cs typeface="+mn-cs"/>
        </a:defRPr>
      </a:lvl2pPr>
      <a:lvl3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800" kern="1200" spc="100">
          <a:solidFill>
            <a:srgbClr val="FFFFFF"/>
          </a:solidFill>
          <a:latin typeface="+mn-lt"/>
          <a:ea typeface="+mn-ea"/>
          <a:cs typeface="+mn-cs"/>
        </a:defRPr>
      </a:lvl3pPr>
      <a:lvl4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00">
          <a:solidFill>
            <a:srgbClr val="FFFFFF"/>
          </a:solidFill>
          <a:latin typeface="+mn-lt"/>
          <a:ea typeface="+mn-ea"/>
          <a:cs typeface="+mn-cs"/>
        </a:defRPr>
      </a:lvl4pPr>
      <a:lvl5pPr marL="228600" indent="-228600" algn="l" defTabSz="914400" rtl="0" eaLnBrk="1" latinLnBrk="0" hangingPunct="1">
        <a:lnSpc>
          <a:spcPct val="114000"/>
        </a:lnSpc>
        <a:spcBef>
          <a:spcPts val="500"/>
        </a:spcBef>
        <a:buClr>
          <a:schemeClr val="bg1"/>
        </a:buClr>
        <a:buSzPct val="75000"/>
        <a:buFont typeface="Arial" panose="020B0604020202020204" pitchFamily="34" charset="0"/>
        <a:buChar char="•"/>
        <a:defRPr sz="1600" kern="1200" spc="1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6DAC6-0186-4D62-AD69-90B9C0411E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BA6285CA-6AFA-4F27-AFB5-1B32CDE09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波浪 3D 艺术">
            <a:extLst>
              <a:ext uri="{FF2B5EF4-FFF2-40B4-BE49-F238E27FC236}">
                <a16:creationId xmlns:a16="http://schemas.microsoft.com/office/drawing/2014/main" id="{47FA5D11-DD92-5F9A-DF3D-5013A4941614}"/>
              </a:ext>
            </a:extLst>
          </p:cNvPr>
          <p:cNvPicPr>
            <a:picLocks noChangeAspect="1"/>
          </p:cNvPicPr>
          <p:nvPr/>
        </p:nvPicPr>
        <p:blipFill>
          <a:blip r:embed="rId2">
            <a:alphaModFix amt="30000"/>
          </a:blip>
          <a:srcRect t="20441" r="-1" b="6959"/>
          <a:stretch/>
        </p:blipFill>
        <p:spPr>
          <a:xfrm>
            <a:off x="20" y="10"/>
            <a:ext cx="12188932" cy="6857990"/>
          </a:xfrm>
          <a:prstGeom prst="rect">
            <a:avLst/>
          </a:prstGeom>
        </p:spPr>
      </p:pic>
      <p:grpSp>
        <p:nvGrpSpPr>
          <p:cNvPr id="13" name="Group 12">
            <a:extLst>
              <a:ext uri="{FF2B5EF4-FFF2-40B4-BE49-F238E27FC236}">
                <a16:creationId xmlns:a16="http://schemas.microsoft.com/office/drawing/2014/main" id="{91108A0F-8C78-4294-B028-9F09581FC0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4" name="Straight Connector 13">
              <a:extLst>
                <a:ext uri="{FF2B5EF4-FFF2-40B4-BE49-F238E27FC236}">
                  <a16:creationId xmlns:a16="http://schemas.microsoft.com/office/drawing/2014/main" id="{313489AA-CF3C-45B5-9A6B-D686CDD1DD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BF1CE3-37BC-462F-BC4B-5EF9C8287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1847A4-7B07-4976-81EF-E68ABFC4FB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EBBA6-8771-481B-BACA-142F0C8053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58D94E-BB4B-436D-8172-0F5737BEEA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75AA9A-4678-41CB-AEFA-13C324B847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95E447-C172-476B-98BE-453E4049FB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3BD247-696E-47F7-964F-89A5823D11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31E4B8-694B-447A-AA13-36B0A4EEC9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321B73-1AE7-4FA0-90EB-4E969A095D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15F8082-1C6D-496D-937D-964948B109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84AF1D-3604-4213-B891-4880C86F6E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3631262-5E4E-4A33-9D72-17996A538F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4C49C9-CD9F-417C-A832-DD9D6F9C4BC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3BBBFA-B462-4340-82C8-3EE5CCFB100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A7D3C2E-F100-49BC-9F4E-DFB50B2F9F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6D4A85-2FF9-491B-BBF7-4D83EB8881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F6747A-BC05-4E83-8FE8-976BBCE305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C1FEEA0-B31C-4DD8-9CC4-DAE0655780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783C12-3D0A-495D-B461-9D1FCC415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D7D205-DA43-40B9-82B4-D570FB270F5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D4F5FF-D993-454E-AB84-8634B9E53F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64AEBB-D378-4CCE-9266-B45FC822E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2217ABD-7AF1-44DF-9243-75E5C9792A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D885E59-AA75-4026-972E-4DEE1AB599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B41BAB-F8B8-402D-BC3D-82F73208A3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7CC234-9EF0-4613-9013-F7F9AEC49E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2D8DE3-B3FD-47EC-B6D3-90CE4F0370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218772-C699-478C-9D44-9459ABA4C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5D67D02C-BD7E-2C78-EC84-10F4234611ED}"/>
              </a:ext>
            </a:extLst>
          </p:cNvPr>
          <p:cNvSpPr>
            <a:spLocks noGrp="1"/>
          </p:cNvSpPr>
          <p:nvPr>
            <p:ph type="ctrTitle"/>
          </p:nvPr>
        </p:nvSpPr>
        <p:spPr>
          <a:xfrm>
            <a:off x="368444" y="2323396"/>
            <a:ext cx="11432283" cy="2358248"/>
          </a:xfrm>
        </p:spPr>
        <p:txBody>
          <a:bodyPr anchor="t">
            <a:normAutofit fontScale="90000"/>
          </a:bodyPr>
          <a:lstStyle/>
          <a:p>
            <a:r>
              <a:rPr kumimoji="1" lang="zh-CN" altLang="en-US" sz="8000" dirty="0">
                <a:solidFill>
                  <a:schemeClr val="tx2"/>
                </a:solidFill>
              </a:rPr>
              <a:t>感恩的祭壇</a:t>
            </a:r>
            <a:br>
              <a:rPr kumimoji="1" lang="en-US" altLang="zh-CN" sz="8000" dirty="0">
                <a:solidFill>
                  <a:schemeClr val="tx2"/>
                </a:solidFill>
              </a:rPr>
            </a:br>
            <a:r>
              <a:rPr kumimoji="1" lang="en-US" altLang="zh-CN" sz="6000" dirty="0">
                <a:solidFill>
                  <a:schemeClr val="tx2"/>
                </a:solidFill>
              </a:rPr>
              <a:t>The</a:t>
            </a:r>
            <a:r>
              <a:rPr kumimoji="1" lang="zh-CN" altLang="en-US" sz="6000" dirty="0">
                <a:solidFill>
                  <a:schemeClr val="tx2"/>
                </a:solidFill>
              </a:rPr>
              <a:t> </a:t>
            </a:r>
            <a:r>
              <a:rPr kumimoji="1" lang="en-US" altLang="zh-CN" sz="6000" dirty="0">
                <a:solidFill>
                  <a:schemeClr val="tx2"/>
                </a:solidFill>
              </a:rPr>
              <a:t>altar of Thanksgiving</a:t>
            </a:r>
            <a:endParaRPr kumimoji="1" lang="zh-CN" altLang="en-US" sz="8000" dirty="0">
              <a:solidFill>
                <a:schemeClr val="tx2"/>
              </a:solidFill>
            </a:endParaRPr>
          </a:p>
        </p:txBody>
      </p:sp>
      <p:sp>
        <p:nvSpPr>
          <p:cNvPr id="3" name="副标题 2">
            <a:extLst>
              <a:ext uri="{FF2B5EF4-FFF2-40B4-BE49-F238E27FC236}">
                <a16:creationId xmlns:a16="http://schemas.microsoft.com/office/drawing/2014/main" id="{F1F5E879-5695-D057-7544-AEFBD3666451}"/>
              </a:ext>
            </a:extLst>
          </p:cNvPr>
          <p:cNvSpPr>
            <a:spLocks noGrp="1"/>
          </p:cNvSpPr>
          <p:nvPr>
            <p:ph type="subTitle" idx="1"/>
          </p:nvPr>
        </p:nvSpPr>
        <p:spPr>
          <a:xfrm>
            <a:off x="241954" y="362733"/>
            <a:ext cx="3973555" cy="870953"/>
          </a:xfrm>
        </p:spPr>
        <p:txBody>
          <a:bodyPr anchor="b">
            <a:normAutofit/>
          </a:bodyPr>
          <a:lstStyle/>
          <a:p>
            <a:r>
              <a:rPr kumimoji="1" lang="zh-CN" altLang="en-US" sz="3600" b="1" i="1" dirty="0">
                <a:solidFill>
                  <a:schemeClr val="tx2"/>
                </a:solidFill>
                <a:latin typeface="Microsoft YaHei" panose="020B0503020204020204" pitchFamily="34" charset="-122"/>
                <a:ea typeface="Microsoft YaHei" panose="020B0503020204020204" pitchFamily="34" charset="-122"/>
              </a:rPr>
              <a:t>感恩月 系列讲道</a:t>
            </a:r>
          </a:p>
        </p:txBody>
      </p:sp>
      <p:sp>
        <p:nvSpPr>
          <p:cNvPr id="44" name="Right Triangle 43">
            <a:extLst>
              <a:ext uri="{FF2B5EF4-FFF2-40B4-BE49-F238E27FC236}">
                <a16:creationId xmlns:a16="http://schemas.microsoft.com/office/drawing/2014/main" id="{94D786EB-944C-47D5-B631-899F4029B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5">
            <a:extLst>
              <a:ext uri="{FF2B5EF4-FFF2-40B4-BE49-F238E27FC236}">
                <a16:creationId xmlns:a16="http://schemas.microsoft.com/office/drawing/2014/main" id="{B66CD389-0D13-754D-AD92-BAE1634825C0}"/>
              </a:ext>
            </a:extLst>
          </p:cNvPr>
          <p:cNvSpPr txBox="1"/>
          <p:nvPr/>
        </p:nvSpPr>
        <p:spPr>
          <a:xfrm>
            <a:off x="4401519" y="5014714"/>
            <a:ext cx="4171335" cy="707886"/>
          </a:xfrm>
          <a:prstGeom prst="rect">
            <a:avLst/>
          </a:prstGeom>
          <a:noFill/>
        </p:spPr>
        <p:txBody>
          <a:bodyPr wrap="none" rtlCol="0">
            <a:spAutoFit/>
          </a:bodyPr>
          <a:lstStyle/>
          <a:p>
            <a:r>
              <a:rPr kumimoji="1" lang="zh-CN" altLang="en-US" sz="4000" b="1" dirty="0">
                <a:latin typeface="Microsoft YaHei" panose="020B0503020204020204" pitchFamily="34" charset="-122"/>
                <a:ea typeface="Microsoft YaHei" panose="020B0503020204020204" pitchFamily="34" charset="-122"/>
              </a:rPr>
              <a:t>创 </a:t>
            </a:r>
            <a:r>
              <a:rPr kumimoji="1" lang="en-US" altLang="zh-CN" sz="4000" b="1" dirty="0">
                <a:latin typeface="Microsoft YaHei" panose="020B0503020204020204" pitchFamily="34" charset="-122"/>
                <a:ea typeface="Microsoft YaHei" panose="020B0503020204020204" pitchFamily="34" charset="-122"/>
              </a:rPr>
              <a:t>Gen</a:t>
            </a:r>
            <a:r>
              <a:rPr kumimoji="1" lang="zh-CN" altLang="en-US" sz="4000" b="1" dirty="0">
                <a:latin typeface="Microsoft YaHei" panose="020B0503020204020204" pitchFamily="34" charset="-122"/>
                <a:ea typeface="Microsoft YaHei" panose="020B0503020204020204" pitchFamily="34" charset="-122"/>
              </a:rPr>
              <a:t> </a:t>
            </a:r>
            <a:r>
              <a:rPr kumimoji="1" lang="en-US" altLang="zh-CN" sz="4000" b="1" dirty="0">
                <a:latin typeface="Microsoft YaHei" panose="020B0503020204020204" pitchFamily="34" charset="-122"/>
                <a:ea typeface="Microsoft YaHei" panose="020B0503020204020204" pitchFamily="34" charset="-122"/>
              </a:rPr>
              <a:t>12:6-7</a:t>
            </a:r>
            <a:r>
              <a:rPr kumimoji="1" lang="zh-CN" altLang="en-US" sz="4000" b="1" dirty="0">
                <a:latin typeface="Microsoft YaHei" panose="020B0503020204020204" pitchFamily="34" charset="-122"/>
                <a:ea typeface="Microsoft YaHei" panose="020B0503020204020204" pitchFamily="34" charset="-122"/>
              </a:rPr>
              <a:t>节</a:t>
            </a:r>
          </a:p>
        </p:txBody>
      </p:sp>
    </p:spTree>
    <p:extLst>
      <p:ext uri="{BB962C8B-B14F-4D97-AF65-F5344CB8AC3E}">
        <p14:creationId xmlns:p14="http://schemas.microsoft.com/office/powerpoint/2010/main" val="154694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B3B769-66EE-422B-5D2C-2EB0CC7B8C36}"/>
              </a:ext>
            </a:extLst>
          </p:cNvPr>
          <p:cNvSpPr>
            <a:spLocks noGrp="1"/>
          </p:cNvSpPr>
          <p:nvPr>
            <p:ph type="title"/>
          </p:nvPr>
        </p:nvSpPr>
        <p:spPr>
          <a:xfrm>
            <a:off x="-1" y="122237"/>
            <a:ext cx="7028285" cy="2773362"/>
          </a:xfrm>
        </p:spPr>
        <p:txBody>
          <a:bodyPr/>
          <a:lstStyle/>
          <a:p>
            <a:pPr algn="ctr"/>
            <a:r>
              <a:rPr kumimoji="1" lang="zh-CN" altLang="en-US" dirty="0"/>
              <a:t>亚伯拉罕以信心跟随神</a:t>
            </a:r>
            <a:br>
              <a:rPr kumimoji="1" lang="en-US" altLang="zh-CN" dirty="0"/>
            </a:br>
            <a:r>
              <a:rPr kumimoji="1" lang="en-US" altLang="zh-CN" dirty="0"/>
              <a:t>Abraham followed God in faith</a:t>
            </a:r>
            <a:endParaRPr kumimoji="1" lang="zh-CN" altLang="en-US" dirty="0"/>
          </a:p>
        </p:txBody>
      </p:sp>
      <p:sp>
        <p:nvSpPr>
          <p:cNvPr id="3" name="内容占位符 2">
            <a:extLst>
              <a:ext uri="{FF2B5EF4-FFF2-40B4-BE49-F238E27FC236}">
                <a16:creationId xmlns:a16="http://schemas.microsoft.com/office/drawing/2014/main" id="{73867AB3-E818-3717-ED44-BA9FF7739DC0}"/>
              </a:ext>
            </a:extLst>
          </p:cNvPr>
          <p:cNvSpPr>
            <a:spLocks noGrp="1"/>
          </p:cNvSpPr>
          <p:nvPr>
            <p:ph idx="1"/>
          </p:nvPr>
        </p:nvSpPr>
        <p:spPr>
          <a:xfrm>
            <a:off x="1" y="2895599"/>
            <a:ext cx="6677890" cy="2773362"/>
          </a:xfrm>
        </p:spPr>
        <p:txBody>
          <a:bodyPr/>
          <a:lstStyle/>
          <a:p>
            <a:pPr>
              <a:lnSpc>
                <a:spcPct val="150000"/>
              </a:lnSpc>
            </a:pPr>
            <a:r>
              <a:rPr kumimoji="1" lang="zh-CN" altLang="en-US" sz="4000" b="1" dirty="0">
                <a:latin typeface="Microsoft YaHei" panose="020B0503020204020204" pitchFamily="34" charset="-122"/>
                <a:ea typeface="Microsoft YaHei" panose="020B0503020204020204" pitchFamily="34" charset="-122"/>
              </a:rPr>
              <a:t>吾珥</a:t>
            </a:r>
            <a:r>
              <a:rPr kumimoji="1" lang="en-US" altLang="zh-CN" sz="4000" b="1" dirty="0">
                <a:latin typeface="Microsoft YaHei" panose="020B0503020204020204" pitchFamily="34" charset="-122"/>
                <a:ea typeface="Microsoft YaHei" panose="020B0503020204020204" pitchFamily="34" charset="-122"/>
              </a:rPr>
              <a:t>Ur</a:t>
            </a:r>
          </a:p>
          <a:p>
            <a:pPr>
              <a:lnSpc>
                <a:spcPct val="150000"/>
              </a:lnSpc>
            </a:pPr>
            <a:r>
              <a:rPr kumimoji="1" lang="zh-CN" altLang="en-US" sz="4000" b="1" dirty="0">
                <a:latin typeface="Microsoft YaHei" panose="020B0503020204020204" pitchFamily="34" charset="-122"/>
                <a:ea typeface="Microsoft YaHei" panose="020B0503020204020204" pitchFamily="34" charset="-122"/>
              </a:rPr>
              <a:t>迦南</a:t>
            </a:r>
            <a:r>
              <a:rPr kumimoji="1" lang="en-US" altLang="zh-CN" sz="4000" b="1" dirty="0">
                <a:latin typeface="Microsoft YaHei" panose="020B0503020204020204" pitchFamily="34" charset="-122"/>
                <a:ea typeface="Microsoft YaHei" panose="020B0503020204020204" pitchFamily="34" charset="-122"/>
              </a:rPr>
              <a:t>Cannan</a:t>
            </a:r>
            <a:endParaRPr kumimoji="1" lang="zh-CN" altLang="en-US" sz="4000" b="1" dirty="0">
              <a:latin typeface="Microsoft YaHei" panose="020B0503020204020204" pitchFamily="34" charset="-122"/>
              <a:ea typeface="Microsoft YaHei" panose="020B0503020204020204" pitchFamily="34" charset="-122"/>
            </a:endParaRPr>
          </a:p>
        </p:txBody>
      </p:sp>
      <p:pic>
        <p:nvPicPr>
          <p:cNvPr id="7170" name="Picture 2" descr="吾珥的考古发现与亚伯拉罕(比华夏文明早1500年) - YouTube">
            <a:extLst>
              <a:ext uri="{FF2B5EF4-FFF2-40B4-BE49-F238E27FC236}">
                <a16:creationId xmlns:a16="http://schemas.microsoft.com/office/drawing/2014/main" id="{73714B48-80A7-7A5D-B06D-F86A4B9E7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5" y="0"/>
            <a:ext cx="5147735" cy="2895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神对特别事奉的呼召(三): 神呼召亚伯拉罕- 马六甲福音堂">
            <a:extLst>
              <a:ext uri="{FF2B5EF4-FFF2-40B4-BE49-F238E27FC236}">
                <a16:creationId xmlns:a16="http://schemas.microsoft.com/office/drawing/2014/main" id="{7A2AE2CE-5EFB-3F26-78A7-2B2E3D943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265" y="2895600"/>
            <a:ext cx="5147735" cy="30085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世界最早的黄金头盔：吾珥王的金头盔">
            <a:extLst>
              <a:ext uri="{FF2B5EF4-FFF2-40B4-BE49-F238E27FC236}">
                <a16:creationId xmlns:a16="http://schemas.microsoft.com/office/drawing/2014/main" id="{3880423D-13A0-51C2-AC46-65B32FF4C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971" y="1625221"/>
            <a:ext cx="1553029" cy="127037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吾珥王后的金匕首及其刀鞘">
            <a:extLst>
              <a:ext uri="{FF2B5EF4-FFF2-40B4-BE49-F238E27FC236}">
                <a16:creationId xmlns:a16="http://schemas.microsoft.com/office/drawing/2014/main" id="{68B780CC-6455-7B5A-080E-7CECEDDE0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265" y="5210139"/>
            <a:ext cx="5147735" cy="164786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苏美尔有高效的水利系统">
            <a:extLst>
              <a:ext uri="{FF2B5EF4-FFF2-40B4-BE49-F238E27FC236}">
                <a16:creationId xmlns:a16="http://schemas.microsoft.com/office/drawing/2014/main" id="{293C8919-3204-D980-DA7A-ADE9E8570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3612" y="1941765"/>
            <a:ext cx="5158388" cy="277946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創世紀12 章1 節">
            <a:extLst>
              <a:ext uri="{FF2B5EF4-FFF2-40B4-BE49-F238E27FC236}">
                <a16:creationId xmlns:a16="http://schemas.microsoft.com/office/drawing/2014/main" id="{3A5F2BB9-9609-EA04-052D-CAB0E42664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6044" y="4837364"/>
            <a:ext cx="3592241" cy="202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56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7678F73-9880-405C-9E21-2CC82BD04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ight Triangle 1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7931" y="1559140"/>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6" name="Straight Connector 15">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1F77A079-1508-C52A-8640-187AB620531D}"/>
              </a:ext>
            </a:extLst>
          </p:cNvPr>
          <p:cNvSpPr>
            <a:spLocks noGrp="1"/>
          </p:cNvSpPr>
          <p:nvPr>
            <p:ph type="title"/>
          </p:nvPr>
        </p:nvSpPr>
        <p:spPr>
          <a:xfrm>
            <a:off x="116712" y="171715"/>
            <a:ext cx="6485564" cy="2797926"/>
          </a:xfrm>
        </p:spPr>
        <p:txBody>
          <a:bodyPr>
            <a:normAutofit/>
          </a:bodyPr>
          <a:lstStyle/>
          <a:p>
            <a:pPr algn="ctr"/>
            <a:r>
              <a:rPr kumimoji="1" lang="zh-CN" altLang="en-US" dirty="0">
                <a:latin typeface="Microsoft YaHei" panose="020B0503020204020204" pitchFamily="34" charset="-122"/>
                <a:ea typeface="Microsoft YaHei" panose="020B0503020204020204" pitchFamily="34" charset="-122"/>
              </a:rPr>
              <a:t>神賜的恩典和特權</a:t>
            </a:r>
            <a:br>
              <a:rPr kumimoji="1" lang="zh-CN" altLang="en-US" dirty="0">
                <a:latin typeface="Microsoft YaHei" panose="020B0503020204020204" pitchFamily="34" charset="-122"/>
                <a:ea typeface="Microsoft YaHei" panose="020B0503020204020204" pitchFamily="34" charset="-122"/>
              </a:rPr>
            </a:br>
            <a:r>
              <a:rPr kumimoji="1" lang="en-US" altLang="zh-CN" dirty="0">
                <a:latin typeface="Microsoft YaHei" panose="020B0503020204020204" pitchFamily="34" charset="-122"/>
                <a:ea typeface="Microsoft YaHei" panose="020B0503020204020204" pitchFamily="34" charset="-122"/>
              </a:rPr>
              <a:t>God-given grace and privilege</a:t>
            </a:r>
          </a:p>
        </p:txBody>
      </p:sp>
      <p:sp>
        <p:nvSpPr>
          <p:cNvPr id="3" name="内容占位符 2">
            <a:extLst>
              <a:ext uri="{FF2B5EF4-FFF2-40B4-BE49-F238E27FC236}">
                <a16:creationId xmlns:a16="http://schemas.microsoft.com/office/drawing/2014/main" id="{256CF3E0-2348-FD1D-4403-B8E836513F27}"/>
              </a:ext>
            </a:extLst>
          </p:cNvPr>
          <p:cNvSpPr>
            <a:spLocks noGrp="1"/>
          </p:cNvSpPr>
          <p:nvPr>
            <p:ph idx="1"/>
          </p:nvPr>
        </p:nvSpPr>
        <p:spPr>
          <a:xfrm>
            <a:off x="116711" y="3261389"/>
            <a:ext cx="6271165" cy="3596609"/>
          </a:xfrm>
        </p:spPr>
        <p:txBody>
          <a:bodyPr>
            <a:normAutofit/>
          </a:bodyPr>
          <a:lstStyle/>
          <a:p>
            <a:pPr>
              <a:buFont typeface="Wingdings" pitchFamily="2" charset="2"/>
              <a:buChar char="l"/>
            </a:pPr>
            <a:r>
              <a:rPr kumimoji="1" lang="zh-CN" altLang="en-US" sz="3200" b="1" dirty="0">
                <a:latin typeface="Microsoft YaHei" panose="020B0503020204020204" pitchFamily="34" charset="-122"/>
                <a:ea typeface="Microsoft YaHei" panose="020B0503020204020204" pitchFamily="34" charset="-122"/>
              </a:rPr>
              <a:t>成為大國 </a:t>
            </a:r>
            <a:r>
              <a:rPr kumimoji="1" lang="en-US" altLang="zh-CN" sz="3200" b="1" dirty="0">
                <a:latin typeface="Microsoft YaHei" panose="020B0503020204020204" pitchFamily="34" charset="-122"/>
                <a:ea typeface="Microsoft YaHei" panose="020B0503020204020204" pitchFamily="34" charset="-122"/>
              </a:rPr>
              <a:t>Great nation</a:t>
            </a:r>
          </a:p>
          <a:p>
            <a:pPr>
              <a:buFont typeface="Wingdings" pitchFamily="2" charset="2"/>
              <a:buChar char="l"/>
            </a:pPr>
            <a:r>
              <a:rPr kumimoji="1" lang="zh-CN" altLang="en-US" sz="3200" b="1" dirty="0">
                <a:latin typeface="Microsoft YaHei" panose="020B0503020204020204" pitchFamily="34" charset="-122"/>
                <a:ea typeface="Microsoft YaHei" panose="020B0503020204020204" pitchFamily="34" charset="-122"/>
              </a:rPr>
              <a:t>名為大 </a:t>
            </a:r>
            <a:r>
              <a:rPr kumimoji="1" lang="en-US" altLang="zh-CN" sz="3200" b="1" dirty="0">
                <a:latin typeface="Microsoft YaHei" panose="020B0503020204020204" pitchFamily="34" charset="-122"/>
                <a:ea typeface="Microsoft YaHei" panose="020B0503020204020204" pitchFamily="34" charset="-122"/>
              </a:rPr>
              <a:t>Great name</a:t>
            </a:r>
          </a:p>
          <a:p>
            <a:pPr>
              <a:buFont typeface="Wingdings" pitchFamily="2" charset="2"/>
              <a:buChar char="l"/>
            </a:pPr>
            <a:r>
              <a:rPr kumimoji="1" lang="zh-CN" altLang="en-US" sz="3200" b="1" dirty="0">
                <a:latin typeface="Microsoft YaHei" panose="020B0503020204020204" pitchFamily="34" charset="-122"/>
                <a:ea typeface="Microsoft YaHei" panose="020B0503020204020204" pitchFamily="34" charset="-122"/>
              </a:rPr>
              <a:t>萬族因你得福 </a:t>
            </a:r>
            <a:r>
              <a:rPr kumimoji="1" lang="en-US" altLang="zh-CN" sz="3200" b="1" dirty="0">
                <a:latin typeface="Microsoft YaHei" panose="020B0503020204020204" pitchFamily="34" charset="-122"/>
                <a:ea typeface="Microsoft YaHei" panose="020B0503020204020204" pitchFamily="34" charset="-122"/>
              </a:rPr>
              <a:t>Great blessing</a:t>
            </a:r>
          </a:p>
        </p:txBody>
      </p:sp>
      <p:pic>
        <p:nvPicPr>
          <p:cNvPr id="4" name="Picture 2" descr="我对神有信心，为何事情却无果效？来看「信心之父」亚伯拉罕怎么做！">
            <a:extLst>
              <a:ext uri="{FF2B5EF4-FFF2-40B4-BE49-F238E27FC236}">
                <a16:creationId xmlns:a16="http://schemas.microsoft.com/office/drawing/2014/main" id="{50E6A9E3-A86E-AEC9-A11E-6790D864A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45" r="2649" b="-2"/>
          <a:stretch/>
        </p:blipFill>
        <p:spPr bwMode="auto">
          <a:xfrm>
            <a:off x="6391691" y="-3440"/>
            <a:ext cx="5823132" cy="685798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75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53" name="Rectangle 2155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555" name="Rectangle 21554">
            <a:extLst>
              <a:ext uri="{FF2B5EF4-FFF2-40B4-BE49-F238E27FC236}">
                <a16:creationId xmlns:a16="http://schemas.microsoft.com/office/drawing/2014/main" id="{29DE0A55-4738-464C-A9A4-55F2A8FA3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557" name="Right Triangle 21556">
            <a:extLst>
              <a:ext uri="{FF2B5EF4-FFF2-40B4-BE49-F238E27FC236}">
                <a16:creationId xmlns:a16="http://schemas.microsoft.com/office/drawing/2014/main" id="{A99B4474-399B-48DF-A422-A76162A1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90359" y="3787903"/>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59" name="Group 21558">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21560" name="Straight Connector 21559">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1" name="Straight Connector 21560">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2" name="Straight Connector 21561">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3" name="Straight Connector 21562">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4" name="Straight Connector 21563">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5" name="Straight Connector 21564">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6" name="Straight Connector 21565">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7" name="Straight Connector 21566">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8" name="Straight Connector 21567">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69" name="Straight Connector 21568">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0" name="Straight Connector 21569">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1" name="Straight Connector 21570">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2" name="Straight Connector 21571">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3" name="Straight Connector 21572">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4" name="Straight Connector 21573">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5" name="Straight Connector 21574">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6" name="Straight Connector 21575">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7" name="Straight Connector 21576">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8" name="Straight Connector 21577">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79" name="Straight Connector 21578">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0" name="Straight Connector 21579">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1" name="Straight Connector 21580">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2" name="Straight Connector 21581">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3" name="Straight Connector 21582">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4" name="Straight Connector 21583">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5" name="Straight Connector 21584">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6" name="Straight Connector 21585">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7" name="Straight Connector 21586">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588" name="Straight Connector 21587">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C987ABA-582B-7C90-0A44-56C0144076E6}"/>
              </a:ext>
            </a:extLst>
          </p:cNvPr>
          <p:cNvSpPr>
            <a:spLocks noGrp="1"/>
          </p:cNvSpPr>
          <p:nvPr>
            <p:ph type="title"/>
          </p:nvPr>
        </p:nvSpPr>
        <p:spPr>
          <a:xfrm>
            <a:off x="374658" y="4289270"/>
            <a:ext cx="5552414" cy="1401942"/>
          </a:xfrm>
        </p:spPr>
        <p:txBody>
          <a:bodyPr anchor="t">
            <a:normAutofit/>
          </a:bodyPr>
          <a:lstStyle/>
          <a:p>
            <a:r>
              <a:rPr kumimoji="1" lang="zh-CN" altLang="en-US" dirty="0">
                <a:solidFill>
                  <a:schemeClr val="tx2"/>
                </a:solidFill>
              </a:rPr>
              <a:t>创世之前的拣选</a:t>
            </a:r>
          </a:p>
        </p:txBody>
      </p:sp>
      <p:pic>
        <p:nvPicPr>
          <p:cNvPr id="21508" name="Picture 4" descr="以弗所书第4章逐节注解、祷读– 圣经综合解读">
            <a:extLst>
              <a:ext uri="{FF2B5EF4-FFF2-40B4-BE49-F238E27FC236}">
                <a16:creationId xmlns:a16="http://schemas.microsoft.com/office/drawing/2014/main" id="{FF2FF54D-F849-54FD-A3B3-93285C1F9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267" r="-1" b="26507"/>
          <a:stretch/>
        </p:blipFill>
        <p:spPr bwMode="auto">
          <a:xfrm>
            <a:off x="6275" y="-17537"/>
            <a:ext cx="6086088" cy="3604514"/>
          </a:xfrm>
          <a:custGeom>
            <a:avLst/>
            <a:gdLst/>
            <a:ahLst/>
            <a:cxnLst/>
            <a:rect l="l" t="t" r="r" b="b"/>
            <a:pathLst>
              <a:path w="6077804" h="3604514">
                <a:moveTo>
                  <a:pt x="0" y="0"/>
                </a:moveTo>
                <a:lnTo>
                  <a:pt x="6077804" y="0"/>
                </a:lnTo>
                <a:lnTo>
                  <a:pt x="6077804" y="3321937"/>
                </a:lnTo>
                <a:lnTo>
                  <a:pt x="5516914" y="3420963"/>
                </a:lnTo>
                <a:cubicBezTo>
                  <a:pt x="4259631" y="3624720"/>
                  <a:pt x="2876619" y="3710676"/>
                  <a:pt x="550645" y="3402391"/>
                </a:cubicBezTo>
                <a:lnTo>
                  <a:pt x="0" y="3324581"/>
                </a:lnTo>
                <a:close/>
              </a:path>
            </a:pathLst>
          </a:custGeom>
          <a:noFill/>
          <a:extLst>
            <a:ext uri="{909E8E84-426E-40DD-AFC4-6F175D3DCCD1}">
              <a14:hiddenFill xmlns:a14="http://schemas.microsoft.com/office/drawing/2010/main">
                <a:solidFill>
                  <a:srgbClr val="FFFFFF"/>
                </a:solidFill>
              </a14:hiddenFill>
            </a:ext>
          </a:extLst>
        </p:spPr>
      </p:pic>
      <p:pic>
        <p:nvPicPr>
          <p:cNvPr id="21506" name="Picture 2" descr="主所拣选的器皿(含音频) - 生命季刊">
            <a:extLst>
              <a:ext uri="{FF2B5EF4-FFF2-40B4-BE49-F238E27FC236}">
                <a16:creationId xmlns:a16="http://schemas.microsoft.com/office/drawing/2014/main" id="{B8C6A826-2D99-49D6-B055-8527E0B73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443" r="3" b="3"/>
          <a:stretch/>
        </p:blipFill>
        <p:spPr bwMode="auto">
          <a:xfrm>
            <a:off x="6092365" y="-17525"/>
            <a:ext cx="6116243" cy="3321937"/>
          </a:xfrm>
          <a:custGeom>
            <a:avLst/>
            <a:gdLst/>
            <a:ahLst/>
            <a:cxnLst/>
            <a:rect l="l" t="t" r="r" b="b"/>
            <a:pathLst>
              <a:path w="6107918" h="3321937">
                <a:moveTo>
                  <a:pt x="0" y="0"/>
                </a:moveTo>
                <a:lnTo>
                  <a:pt x="6107918" y="0"/>
                </a:lnTo>
                <a:lnTo>
                  <a:pt x="6107918" y="2630869"/>
                </a:lnTo>
                <a:cubicBezTo>
                  <a:pt x="3060680" y="2630869"/>
                  <a:pt x="1537061" y="3032227"/>
                  <a:pt x="13442" y="3319564"/>
                </a:cubicBezTo>
                <a:lnTo>
                  <a:pt x="0" y="3321937"/>
                </a:lnTo>
                <a:close/>
              </a:path>
            </a:pathLst>
          </a:cu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C859A881-A9B7-068E-3E54-35EFB1FAEF23}"/>
              </a:ext>
            </a:extLst>
          </p:cNvPr>
          <p:cNvSpPr>
            <a:spLocks noGrp="1"/>
          </p:cNvSpPr>
          <p:nvPr>
            <p:ph idx="1"/>
          </p:nvPr>
        </p:nvSpPr>
        <p:spPr>
          <a:xfrm>
            <a:off x="5603989" y="3914011"/>
            <a:ext cx="6389270" cy="2789790"/>
          </a:xfrm>
        </p:spPr>
        <p:txBody>
          <a:bodyPr anchor="t">
            <a:normAutofit/>
          </a:bodyPr>
          <a:lstStyle/>
          <a:p>
            <a:r>
              <a:rPr kumimoji="1" lang="en-US" altLang="zh-CN" sz="2800" b="1" dirty="0">
                <a:solidFill>
                  <a:schemeClr val="tx2"/>
                </a:solidFill>
                <a:latin typeface="Microsoft YaHei" panose="020B0503020204020204" pitchFamily="34" charset="-122"/>
                <a:ea typeface="Microsoft YaHei" panose="020B0503020204020204" pitchFamily="34" charset="-122"/>
              </a:rPr>
              <a:t>Even before he made the world, God loved us and chose us in Christ to be holy and without fault in his eyes.(Ephesians 1:4 NLT)</a:t>
            </a:r>
            <a:endParaRPr kumimoji="1" lang="zh-CN" altLang="en-US" sz="2800" b="1" dirty="0">
              <a:solidFill>
                <a:schemeClr val="tx2"/>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0154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4471B-BF4F-1CA6-B044-D9D16528AD5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F922EF6-93F2-559B-166D-6991CED7236E}"/>
              </a:ext>
            </a:extLst>
          </p:cNvPr>
          <p:cNvSpPr>
            <a:spLocks noGrp="1"/>
          </p:cNvSpPr>
          <p:nvPr>
            <p:ph type="title"/>
          </p:nvPr>
        </p:nvSpPr>
        <p:spPr>
          <a:xfrm>
            <a:off x="-139485" y="1"/>
            <a:ext cx="12057682" cy="2154263"/>
          </a:xfrm>
        </p:spPr>
        <p:txBody>
          <a:bodyPr/>
          <a:lstStyle/>
          <a:p>
            <a:pPr algn="ctr"/>
            <a:r>
              <a:rPr kumimoji="1" lang="zh-CN" altLang="en-US" sz="6000" dirty="0"/>
              <a:t>感恩的祭壇</a:t>
            </a:r>
            <a:br>
              <a:rPr kumimoji="1" lang="en-US" altLang="zh-CN" sz="6000" dirty="0"/>
            </a:br>
            <a:r>
              <a:rPr kumimoji="1" lang="en-US" altLang="zh-CN" sz="4800" dirty="0"/>
              <a:t>The altar of Thanksgiving</a:t>
            </a:r>
            <a:endParaRPr kumimoji="1" lang="zh-CN" altLang="en-US" sz="6000" dirty="0"/>
          </a:p>
        </p:txBody>
      </p:sp>
      <p:sp>
        <p:nvSpPr>
          <p:cNvPr id="3" name="内容占位符 2">
            <a:extLst>
              <a:ext uri="{FF2B5EF4-FFF2-40B4-BE49-F238E27FC236}">
                <a16:creationId xmlns:a16="http://schemas.microsoft.com/office/drawing/2014/main" id="{AC0F1106-3D51-6EC8-AABA-9CF716A8A264}"/>
              </a:ext>
            </a:extLst>
          </p:cNvPr>
          <p:cNvSpPr>
            <a:spLocks noGrp="1"/>
          </p:cNvSpPr>
          <p:nvPr>
            <p:ph idx="1"/>
          </p:nvPr>
        </p:nvSpPr>
        <p:spPr>
          <a:xfrm>
            <a:off x="160149" y="2479730"/>
            <a:ext cx="11871701" cy="4223286"/>
          </a:xfrm>
        </p:spPr>
        <p:txBody>
          <a:bodyPr/>
          <a:lstStyle/>
          <a:p>
            <a:pPr marL="0" indent="0">
              <a:lnSpc>
                <a:spcPct val="150000"/>
              </a:lnSpc>
              <a:buNone/>
            </a:pPr>
            <a:r>
              <a:rPr kumimoji="1" lang="zh-CN" altLang="en-US" sz="3200" b="1" dirty="0">
                <a:solidFill>
                  <a:schemeClr val="bg1">
                    <a:lumMod val="85000"/>
                  </a:schemeClr>
                </a:solidFill>
                <a:latin typeface="Microsoft YaHei" panose="020B0503020204020204" pitchFamily="34" charset="-122"/>
                <a:ea typeface="Microsoft YaHei" panose="020B0503020204020204" pitchFamily="34" charset="-122"/>
              </a:rPr>
              <a:t>一、感謝神的揀選與賜福  </a:t>
            </a:r>
            <a:r>
              <a:rPr kumimoji="1" lang="en-US" altLang="zh-CN" sz="3200" b="1" dirty="0">
                <a:solidFill>
                  <a:schemeClr val="bg1">
                    <a:lumMod val="85000"/>
                  </a:schemeClr>
                </a:solidFill>
                <a:latin typeface="Microsoft YaHei" panose="020B0503020204020204" pitchFamily="34" charset="-122"/>
                <a:ea typeface="Microsoft YaHei" panose="020B0503020204020204" pitchFamily="34" charset="-122"/>
              </a:rPr>
              <a:t>Thankfulness for God’s Election and Blessings</a:t>
            </a:r>
          </a:p>
          <a:p>
            <a:pPr marL="0" indent="0">
              <a:lnSpc>
                <a:spcPct val="150000"/>
              </a:lnSpc>
              <a:buNone/>
            </a:pPr>
            <a:r>
              <a:rPr kumimoji="1" lang="zh-CN" altLang="en-US" sz="4400" b="1" dirty="0">
                <a:solidFill>
                  <a:schemeClr val="bg1"/>
                </a:solidFill>
                <a:latin typeface="Microsoft YaHei" panose="020B0503020204020204" pitchFamily="34" charset="-122"/>
                <a:ea typeface="Microsoft YaHei" panose="020B0503020204020204" pitchFamily="34" charset="-122"/>
              </a:rPr>
              <a:t>二、感謝神的顯現與同在 </a:t>
            </a:r>
            <a:r>
              <a:rPr kumimoji="1" lang="en-US" altLang="zh-CN" sz="4400" b="1" dirty="0">
                <a:solidFill>
                  <a:schemeClr val="bg1"/>
                </a:solidFill>
                <a:latin typeface="Microsoft YaHei" panose="020B0503020204020204" pitchFamily="34" charset="-122"/>
                <a:ea typeface="Microsoft YaHei" panose="020B0503020204020204" pitchFamily="34" charset="-122"/>
              </a:rPr>
              <a:t>Thankfulness for God’s Appearance and Presence</a:t>
            </a:r>
          </a:p>
        </p:txBody>
      </p:sp>
    </p:spTree>
    <p:extLst>
      <p:ext uri="{BB962C8B-B14F-4D97-AF65-F5344CB8AC3E}">
        <p14:creationId xmlns:p14="http://schemas.microsoft.com/office/powerpoint/2010/main" val="90509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9FF9024-2BEF-0E48-582E-BC796EA3F7F3}"/>
              </a:ext>
            </a:extLst>
          </p:cNvPr>
          <p:cNvSpPr>
            <a:spLocks noGrp="1"/>
          </p:cNvSpPr>
          <p:nvPr>
            <p:ph idx="1"/>
          </p:nvPr>
        </p:nvSpPr>
        <p:spPr>
          <a:xfrm>
            <a:off x="0" y="0"/>
            <a:ext cx="12192000" cy="6710765"/>
          </a:xfrm>
        </p:spPr>
        <p:txBody>
          <a:bodyPr/>
          <a:lstStyle/>
          <a:p>
            <a:pPr marL="0" indent="0">
              <a:lnSpc>
                <a:spcPct val="150000"/>
              </a:lnSpc>
              <a:buNone/>
            </a:pPr>
            <a:r>
              <a:rPr kumimoji="1" lang="zh-CN" altLang="en-US" sz="3200" b="1" dirty="0">
                <a:latin typeface="Microsoft YaHei" panose="020B0503020204020204" pitchFamily="34" charset="-122"/>
                <a:ea typeface="Microsoft YaHei" panose="020B0503020204020204" pitchFamily="34" charset="-122"/>
              </a:rPr>
              <a:t>亞伯蘭</a:t>
            </a:r>
            <a:r>
              <a:rPr kumimoji="1" lang="zh-CN" altLang="en-US" sz="3200" b="1" dirty="0">
                <a:solidFill>
                  <a:srgbClr val="FF0000"/>
                </a:solidFill>
                <a:highlight>
                  <a:srgbClr val="FFFF00"/>
                </a:highlight>
                <a:latin typeface="Microsoft YaHei" panose="020B0503020204020204" pitchFamily="34" charset="-122"/>
                <a:ea typeface="Microsoft YaHei" panose="020B0503020204020204" pitchFamily="34" charset="-122"/>
              </a:rPr>
              <a:t>經過</a:t>
            </a:r>
            <a:r>
              <a:rPr kumimoji="1" lang="zh-CN" altLang="en-US" sz="3200" b="1" dirty="0">
                <a:latin typeface="Microsoft YaHei" panose="020B0503020204020204" pitchFamily="34" charset="-122"/>
                <a:ea typeface="Microsoft YaHei" panose="020B0503020204020204" pitchFamily="34" charset="-122"/>
              </a:rPr>
              <a:t>那地，</a:t>
            </a:r>
            <a:r>
              <a:rPr kumimoji="1" lang="zh-CN" altLang="en-US" sz="3200" b="1" dirty="0">
                <a:solidFill>
                  <a:schemeClr val="bg1"/>
                </a:solidFill>
                <a:latin typeface="Microsoft YaHei" panose="020B0503020204020204" pitchFamily="34" charset="-122"/>
                <a:ea typeface="Microsoft YaHei" panose="020B0503020204020204" pitchFamily="34" charset="-122"/>
              </a:rPr>
              <a:t>到了</a:t>
            </a:r>
            <a:r>
              <a:rPr kumimoji="1" lang="zh-CN" altLang="en-US" sz="3200" b="1" dirty="0">
                <a:latin typeface="Microsoft YaHei" panose="020B0503020204020204" pitchFamily="34" charset="-122"/>
                <a:ea typeface="Microsoft YaHei" panose="020B0503020204020204" pitchFamily="34" charset="-122"/>
              </a:rPr>
              <a:t>示劍地方，摩利橡樹那裏。那時迦南人住在那地。耶和華向亞伯蘭</a:t>
            </a:r>
            <a:r>
              <a:rPr kumimoji="1" lang="zh-CN" altLang="en-US" sz="3200" b="1" dirty="0">
                <a:solidFill>
                  <a:srgbClr val="FF0000"/>
                </a:solidFill>
                <a:highlight>
                  <a:srgbClr val="FFFF00"/>
                </a:highlight>
                <a:latin typeface="Microsoft YaHei" panose="020B0503020204020204" pitchFamily="34" charset="-122"/>
                <a:ea typeface="Microsoft YaHei" panose="020B0503020204020204" pitchFamily="34" charset="-122"/>
              </a:rPr>
              <a:t>顯現</a:t>
            </a:r>
            <a:r>
              <a:rPr kumimoji="1" lang="zh-CN" altLang="en-US" sz="3200" b="1" dirty="0">
                <a:latin typeface="Microsoft YaHei" panose="020B0503020204020204" pitchFamily="34" charset="-122"/>
                <a:ea typeface="Microsoft YaHei" panose="020B0503020204020204" pitchFamily="34" charset="-122"/>
              </a:rPr>
              <a:t>，說：「我要把這地</a:t>
            </a:r>
            <a:r>
              <a:rPr kumimoji="1" lang="zh-CN" altLang="en-US" sz="3200" b="1" dirty="0">
                <a:solidFill>
                  <a:srgbClr val="FF0000"/>
                </a:solidFill>
                <a:highlight>
                  <a:srgbClr val="FFFF00"/>
                </a:highlight>
                <a:latin typeface="Microsoft YaHei" panose="020B0503020204020204" pitchFamily="34" charset="-122"/>
                <a:ea typeface="Microsoft YaHei" panose="020B0503020204020204" pitchFamily="34" charset="-122"/>
              </a:rPr>
              <a:t>賜給</a:t>
            </a:r>
            <a:r>
              <a:rPr kumimoji="1" lang="zh-CN" altLang="en-US" sz="3200" b="1" dirty="0">
                <a:latin typeface="Microsoft YaHei" panose="020B0503020204020204" pitchFamily="34" charset="-122"/>
                <a:ea typeface="Microsoft YaHei" panose="020B0503020204020204" pitchFamily="34" charset="-122"/>
              </a:rPr>
              <a:t>你的後裔。」亞伯蘭就在那裏為向他顯現的耶和華</a:t>
            </a:r>
            <a:r>
              <a:rPr kumimoji="1" lang="zh-CN" altLang="en-US" sz="3200" b="1" dirty="0">
                <a:solidFill>
                  <a:srgbClr val="FF0000"/>
                </a:solidFill>
                <a:highlight>
                  <a:srgbClr val="FFFF00"/>
                </a:highlight>
                <a:latin typeface="Microsoft YaHei" panose="020B0503020204020204" pitchFamily="34" charset="-122"/>
                <a:ea typeface="Microsoft YaHei" panose="020B0503020204020204" pitchFamily="34" charset="-122"/>
              </a:rPr>
              <a:t>築了一座壇</a:t>
            </a:r>
            <a:r>
              <a:rPr kumimoji="1" lang="zh-CN" altLang="en-US" sz="3200" b="1" dirty="0">
                <a:latin typeface="Microsoft YaHei" panose="020B0503020204020204" pitchFamily="34" charset="-122"/>
                <a:ea typeface="Microsoft YaHei" panose="020B0503020204020204" pitchFamily="34" charset="-122"/>
              </a:rPr>
              <a:t>。</a:t>
            </a:r>
            <a:r>
              <a:rPr kumimoji="1" lang="en-US" altLang="zh-CN" sz="3200" b="1" dirty="0">
                <a:latin typeface="Microsoft YaHei" panose="020B0503020204020204" pitchFamily="34" charset="-122"/>
                <a:ea typeface="Microsoft YaHei" panose="020B0503020204020204" pitchFamily="34" charset="-122"/>
              </a:rPr>
              <a:t>(</a:t>
            </a:r>
            <a:r>
              <a:rPr kumimoji="1" lang="zh-CN" altLang="en-US" sz="3200" b="1" dirty="0">
                <a:latin typeface="Microsoft YaHei" panose="020B0503020204020204" pitchFamily="34" charset="-122"/>
                <a:ea typeface="Microsoft YaHei" panose="020B0503020204020204" pitchFamily="34" charset="-122"/>
              </a:rPr>
              <a:t>創世記 </a:t>
            </a:r>
            <a:r>
              <a:rPr kumimoji="1" lang="en-US" altLang="zh-CN" sz="3200" b="1" dirty="0">
                <a:latin typeface="Microsoft YaHei" panose="020B0503020204020204" pitchFamily="34" charset="-122"/>
                <a:ea typeface="Microsoft YaHei" panose="020B0503020204020204" pitchFamily="34" charset="-122"/>
              </a:rPr>
              <a:t>12:6-7)</a:t>
            </a:r>
          </a:p>
          <a:p>
            <a:pPr marL="0" indent="0">
              <a:lnSpc>
                <a:spcPct val="150000"/>
              </a:lnSpc>
              <a:buNone/>
            </a:pPr>
            <a:r>
              <a:rPr kumimoji="1" lang="en-US" altLang="zh-CN" sz="3200" b="1" dirty="0">
                <a:latin typeface="Microsoft YaHei" panose="020B0503020204020204" pitchFamily="34" charset="-122"/>
                <a:ea typeface="Microsoft YaHei" panose="020B0503020204020204" pitchFamily="34" charset="-122"/>
              </a:rPr>
              <a:t>Then the Lord appeared to Abram and said, “I will give this land to your descendants.” And Abram built an altar there and dedicated it to the Lord, who had appeared to him.(Genesis 12:7 NLT)</a:t>
            </a:r>
          </a:p>
        </p:txBody>
      </p:sp>
    </p:spTree>
    <p:extLst>
      <p:ext uri="{BB962C8B-B14F-4D97-AF65-F5344CB8AC3E}">
        <p14:creationId xmlns:p14="http://schemas.microsoft.com/office/powerpoint/2010/main" val="3730073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5ED10-D87F-5148-F745-858618BB29C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CFA4DC7-984C-3B7C-47D7-72407FF922E9}"/>
              </a:ext>
            </a:extLst>
          </p:cNvPr>
          <p:cNvSpPr>
            <a:spLocks noGrp="1"/>
          </p:cNvSpPr>
          <p:nvPr>
            <p:ph type="title"/>
          </p:nvPr>
        </p:nvSpPr>
        <p:spPr>
          <a:xfrm>
            <a:off x="457200" y="108489"/>
            <a:ext cx="10722932" cy="1582200"/>
          </a:xfrm>
        </p:spPr>
        <p:txBody>
          <a:bodyPr/>
          <a:lstStyle/>
          <a:p>
            <a:pPr algn="ctr"/>
            <a:r>
              <a:rPr kumimoji="1" lang="zh-CN" altLang="en-US" sz="4800" dirty="0"/>
              <a:t>顯現：神与人互动的特殊方式</a:t>
            </a:r>
            <a:br>
              <a:rPr kumimoji="1" lang="zh-CN" altLang="en-US" sz="4800" dirty="0"/>
            </a:br>
            <a:r>
              <a:rPr kumimoji="1" lang="en-US" altLang="zh-CN" dirty="0"/>
              <a:t>The Lord appeared to Abram</a:t>
            </a:r>
            <a:endParaRPr kumimoji="1" lang="zh-CN" altLang="en-US" dirty="0"/>
          </a:p>
        </p:txBody>
      </p:sp>
      <p:sp>
        <p:nvSpPr>
          <p:cNvPr id="3" name="内容占位符 2">
            <a:extLst>
              <a:ext uri="{FF2B5EF4-FFF2-40B4-BE49-F238E27FC236}">
                <a16:creationId xmlns:a16="http://schemas.microsoft.com/office/drawing/2014/main" id="{717546DE-0B39-536E-0CF0-80C810FDE28F}"/>
              </a:ext>
            </a:extLst>
          </p:cNvPr>
          <p:cNvSpPr>
            <a:spLocks noGrp="1"/>
          </p:cNvSpPr>
          <p:nvPr>
            <p:ph idx="1"/>
          </p:nvPr>
        </p:nvSpPr>
        <p:spPr>
          <a:xfrm>
            <a:off x="0" y="1690688"/>
            <a:ext cx="12192000" cy="5167312"/>
          </a:xfrm>
        </p:spPr>
        <p:txBody>
          <a:bodyPr/>
          <a:lstStyle/>
          <a:p>
            <a:pPr marL="0" indent="0">
              <a:lnSpc>
                <a:spcPct val="150000"/>
              </a:lnSpc>
              <a:buNone/>
            </a:pPr>
            <a:r>
              <a:rPr kumimoji="1" lang="zh-CN" altLang="en-US" sz="2800" b="1" dirty="0">
                <a:latin typeface="+mj-ea"/>
                <a:ea typeface="+mj-ea"/>
              </a:rPr>
              <a:t>顯現：</a:t>
            </a:r>
            <a:r>
              <a:rPr kumimoji="1" lang="he-IL" altLang="zh-CN" sz="2800" b="1" dirty="0">
                <a:latin typeface="+mj-ea"/>
                <a:ea typeface="+mj-ea"/>
              </a:rPr>
              <a:t>ראה  </a:t>
            </a:r>
            <a:r>
              <a:rPr kumimoji="1" lang="zh-CN" altLang="en-US" sz="2800" b="1" dirty="0">
                <a:latin typeface="+mj-ea"/>
                <a:ea typeface="+mj-ea"/>
              </a:rPr>
              <a:t> </a:t>
            </a:r>
            <a:r>
              <a:rPr kumimoji="1" lang="en-US" altLang="zh-CN" sz="2800" b="1" dirty="0" err="1">
                <a:latin typeface="+mj-ea"/>
                <a:ea typeface="+mj-ea"/>
              </a:rPr>
              <a:t>raah</a:t>
            </a:r>
            <a:r>
              <a:rPr kumimoji="1" lang="en-US" altLang="zh-CN" sz="2800" b="1" dirty="0">
                <a:latin typeface="+mj-ea"/>
                <a:ea typeface="+mj-ea"/>
              </a:rPr>
              <a:t> </a:t>
            </a:r>
            <a:r>
              <a:rPr kumimoji="1" lang="zh-CN" altLang="en-US" sz="2800" b="1" dirty="0">
                <a:latin typeface="+mj-ea"/>
                <a:ea typeface="+mj-ea"/>
              </a:rPr>
              <a:t>被看見，面對面。</a:t>
            </a:r>
            <a:endParaRPr kumimoji="1" lang="en-US" altLang="zh-CN" sz="2800" b="1" dirty="0">
              <a:latin typeface="+mj-ea"/>
              <a:ea typeface="+mj-ea"/>
            </a:endParaRPr>
          </a:p>
          <a:p>
            <a:pPr marL="0" indent="0">
              <a:lnSpc>
                <a:spcPct val="150000"/>
              </a:lnSpc>
              <a:buNone/>
            </a:pPr>
            <a:r>
              <a:rPr kumimoji="1" lang="zh-CN" altLang="en-US" sz="2800" b="1" dirty="0">
                <a:latin typeface="+mj-ea"/>
                <a:ea typeface="+mj-ea"/>
              </a:rPr>
              <a:t>四個重要的動詞 </a:t>
            </a:r>
            <a:r>
              <a:rPr kumimoji="1" lang="en-US" altLang="zh-CN" sz="2800" b="1" dirty="0">
                <a:latin typeface="+mj-ea"/>
                <a:ea typeface="+mj-ea"/>
              </a:rPr>
              <a:t>Verbs</a:t>
            </a:r>
            <a:r>
              <a:rPr kumimoji="1" lang="zh-CN" altLang="en-US" sz="2800" b="1" dirty="0">
                <a:latin typeface="+mj-ea"/>
                <a:ea typeface="+mj-ea"/>
              </a:rPr>
              <a:t>（两个是神的动作，两人是人的动作）</a:t>
            </a:r>
          </a:p>
          <a:p>
            <a:pPr marL="0" indent="0">
              <a:lnSpc>
                <a:spcPct val="150000"/>
              </a:lnSpc>
              <a:buNone/>
            </a:pPr>
            <a:r>
              <a:rPr kumimoji="1" lang="en-US" altLang="zh-CN" sz="2800" b="1" dirty="0">
                <a:solidFill>
                  <a:srgbClr val="FFFF00"/>
                </a:solidFill>
                <a:latin typeface="+mj-ea"/>
                <a:ea typeface="+mj-ea"/>
              </a:rPr>
              <a:t>	</a:t>
            </a:r>
            <a:r>
              <a:rPr kumimoji="1" lang="zh-CN" altLang="en-US" sz="2800" b="1" dirty="0">
                <a:solidFill>
                  <a:srgbClr val="FFFF00"/>
                </a:solidFill>
                <a:highlight>
                  <a:srgbClr val="0000FF"/>
                </a:highlight>
                <a:latin typeface="+mj-ea"/>
                <a:ea typeface="+mj-ea"/>
              </a:rPr>
              <a:t>經過：</a:t>
            </a:r>
            <a:r>
              <a:rPr kumimoji="1" lang="zh-CN" altLang="en-US" sz="2800" b="1" dirty="0">
                <a:latin typeface="+mj-ea"/>
                <a:ea typeface="+mj-ea"/>
              </a:rPr>
              <a:t>亞伯拉抵達應許之地</a:t>
            </a:r>
            <a:r>
              <a:rPr kumimoji="1" lang="en-US" altLang="zh-CN" sz="2800" b="1" dirty="0">
                <a:latin typeface="+mj-ea"/>
                <a:ea typeface="+mj-ea"/>
              </a:rPr>
              <a:t>——</a:t>
            </a:r>
            <a:r>
              <a:rPr kumimoji="1" lang="zh-CN" altLang="en-US" sz="2800" b="1" dirty="0">
                <a:latin typeface="+mj-ea"/>
                <a:ea typeface="+mj-ea"/>
              </a:rPr>
              <a:t>只有踏出信心的腳步才能經歷神</a:t>
            </a:r>
          </a:p>
          <a:p>
            <a:pPr marL="0" indent="0">
              <a:lnSpc>
                <a:spcPct val="150000"/>
              </a:lnSpc>
              <a:buNone/>
            </a:pPr>
            <a:r>
              <a:rPr kumimoji="1" lang="zh-CN" altLang="en-US" sz="2800" b="1" dirty="0">
                <a:solidFill>
                  <a:srgbClr val="FF0000"/>
                </a:solidFill>
                <a:highlight>
                  <a:srgbClr val="FFFF00"/>
                </a:highlight>
                <a:latin typeface="+mj-ea"/>
                <a:ea typeface="+mj-ea"/>
              </a:rPr>
              <a:t>顯現：</a:t>
            </a:r>
            <a:r>
              <a:rPr kumimoji="1" lang="zh-CN" altLang="en-US" sz="2800" b="1" dirty="0">
                <a:latin typeface="+mj-ea"/>
                <a:ea typeface="+mj-ea"/>
              </a:rPr>
              <a:t>神與亞伯拉罕同行</a:t>
            </a:r>
            <a:r>
              <a:rPr kumimoji="1" lang="en-US" altLang="zh-CN" sz="2800" b="1" dirty="0">
                <a:latin typeface="+mj-ea"/>
                <a:ea typeface="+mj-ea"/>
              </a:rPr>
              <a:t>——</a:t>
            </a:r>
            <a:r>
              <a:rPr kumimoji="1" lang="zh-CN" altLang="en-US" sz="2800" b="1" dirty="0">
                <a:latin typeface="+mj-ea"/>
                <a:ea typeface="+mj-ea"/>
              </a:rPr>
              <a:t>神眷顧忠心跟隨他的人</a:t>
            </a:r>
          </a:p>
          <a:p>
            <a:pPr marL="0" indent="0">
              <a:lnSpc>
                <a:spcPct val="150000"/>
              </a:lnSpc>
              <a:buNone/>
            </a:pPr>
            <a:r>
              <a:rPr kumimoji="1" lang="zh-CN" altLang="en-US" sz="2800" b="1" dirty="0">
                <a:solidFill>
                  <a:srgbClr val="FF0000"/>
                </a:solidFill>
                <a:highlight>
                  <a:srgbClr val="FFFF00"/>
                </a:highlight>
                <a:latin typeface="+mj-ea"/>
                <a:ea typeface="+mj-ea"/>
              </a:rPr>
              <a:t>賜：</a:t>
            </a:r>
            <a:r>
              <a:rPr kumimoji="1" lang="zh-CN" altLang="en-US" sz="2800" b="1" dirty="0">
                <a:latin typeface="+mj-ea"/>
                <a:ea typeface="+mj-ea"/>
              </a:rPr>
              <a:t>神賜福土地給亞伯拉罕</a:t>
            </a:r>
            <a:r>
              <a:rPr kumimoji="1" lang="en-US" altLang="zh-CN" sz="2800" b="1" dirty="0">
                <a:latin typeface="+mj-ea"/>
                <a:ea typeface="+mj-ea"/>
              </a:rPr>
              <a:t>——</a:t>
            </a:r>
            <a:r>
              <a:rPr kumimoji="1" lang="zh-CN" altLang="en-US" sz="2800" b="1" dirty="0">
                <a:latin typeface="+mj-ea"/>
                <a:ea typeface="+mj-ea"/>
              </a:rPr>
              <a:t>神以大能信守他的承諾</a:t>
            </a:r>
          </a:p>
          <a:p>
            <a:pPr marL="0" indent="0">
              <a:lnSpc>
                <a:spcPct val="150000"/>
              </a:lnSpc>
              <a:buNone/>
            </a:pPr>
            <a:r>
              <a:rPr kumimoji="1" lang="en-US" altLang="zh-CN" sz="2800" b="1" dirty="0">
                <a:solidFill>
                  <a:srgbClr val="FFFF00"/>
                </a:solidFill>
                <a:latin typeface="+mj-ea"/>
                <a:ea typeface="+mj-ea"/>
              </a:rPr>
              <a:t>	</a:t>
            </a:r>
            <a:r>
              <a:rPr kumimoji="1" lang="zh-CN" altLang="en-US" sz="2800" b="1" dirty="0">
                <a:solidFill>
                  <a:srgbClr val="FFFF00"/>
                </a:solidFill>
                <a:highlight>
                  <a:srgbClr val="0000FF"/>
                </a:highlight>
                <a:latin typeface="+mj-ea"/>
                <a:ea typeface="+mj-ea"/>
              </a:rPr>
              <a:t>築壇：</a:t>
            </a:r>
            <a:r>
              <a:rPr kumimoji="1" lang="zh-CN" altLang="en-US" sz="2800" b="1" dirty="0">
                <a:latin typeface="+mj-ea"/>
                <a:ea typeface="+mj-ea"/>
              </a:rPr>
              <a:t>亞伯拉罕以感恩回應神</a:t>
            </a:r>
            <a:r>
              <a:rPr kumimoji="1" lang="en-US" altLang="zh-CN" sz="2800" b="1" dirty="0">
                <a:latin typeface="+mj-ea"/>
                <a:ea typeface="+mj-ea"/>
              </a:rPr>
              <a:t>——</a:t>
            </a:r>
            <a:r>
              <a:rPr kumimoji="1" lang="zh-CN" altLang="en-US" sz="2800" b="1" dirty="0">
                <a:latin typeface="+mj-ea"/>
                <a:ea typeface="+mj-ea"/>
              </a:rPr>
              <a:t>感恩是人能夠做到的最好回應</a:t>
            </a:r>
          </a:p>
        </p:txBody>
      </p:sp>
    </p:spTree>
    <p:extLst>
      <p:ext uri="{BB962C8B-B14F-4D97-AF65-F5344CB8AC3E}">
        <p14:creationId xmlns:p14="http://schemas.microsoft.com/office/powerpoint/2010/main" val="41025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0D27D6-001E-F7F8-2048-D9EF086997F8}"/>
              </a:ext>
            </a:extLst>
          </p:cNvPr>
          <p:cNvSpPr>
            <a:spLocks noGrp="1"/>
          </p:cNvSpPr>
          <p:nvPr>
            <p:ph type="title"/>
          </p:nvPr>
        </p:nvSpPr>
        <p:spPr>
          <a:xfrm>
            <a:off x="734534" y="132651"/>
            <a:ext cx="10722932" cy="1325563"/>
          </a:xfrm>
        </p:spPr>
        <p:txBody>
          <a:bodyPr/>
          <a:lstStyle/>
          <a:p>
            <a:pPr algn="ctr"/>
            <a:r>
              <a:rPr kumimoji="1" lang="zh-CN" altLang="en-US" dirty="0"/>
              <a:t>美国感恩节来历</a:t>
            </a:r>
            <a:br>
              <a:rPr kumimoji="1" lang="en-US" altLang="zh-CN" dirty="0"/>
            </a:br>
            <a:r>
              <a:rPr kumimoji="1" lang="en-US" altLang="zh-CN" sz="4400" dirty="0">
                <a:latin typeface="+mj-ea"/>
              </a:rPr>
              <a:t>History of Thanksgiving</a:t>
            </a:r>
            <a:r>
              <a:rPr kumimoji="1" lang="zh-CN" altLang="en-US" sz="4400" dirty="0">
                <a:latin typeface="+mj-ea"/>
              </a:rPr>
              <a:t> </a:t>
            </a:r>
            <a:r>
              <a:rPr kumimoji="1" lang="en-US" altLang="zh-CN" sz="4400" dirty="0">
                <a:latin typeface="+mj-ea"/>
              </a:rPr>
              <a:t>Day</a:t>
            </a:r>
            <a:endParaRPr kumimoji="1" lang="zh-CN" altLang="en-US" dirty="0"/>
          </a:p>
        </p:txBody>
      </p:sp>
      <p:sp>
        <p:nvSpPr>
          <p:cNvPr id="3" name="内容占位符 2">
            <a:extLst>
              <a:ext uri="{FF2B5EF4-FFF2-40B4-BE49-F238E27FC236}">
                <a16:creationId xmlns:a16="http://schemas.microsoft.com/office/drawing/2014/main" id="{EED41806-8C11-D510-3CD3-6D830E680276}"/>
              </a:ext>
            </a:extLst>
          </p:cNvPr>
          <p:cNvSpPr>
            <a:spLocks noGrp="1"/>
          </p:cNvSpPr>
          <p:nvPr>
            <p:ph idx="1"/>
          </p:nvPr>
        </p:nvSpPr>
        <p:spPr>
          <a:xfrm>
            <a:off x="0" y="1813302"/>
            <a:ext cx="12192000" cy="5044698"/>
          </a:xfrm>
        </p:spPr>
        <p:txBody>
          <a:bodyPr/>
          <a:lstStyle/>
          <a:p>
            <a:pPr marL="0" indent="0">
              <a:buNone/>
            </a:pPr>
            <a:r>
              <a:rPr kumimoji="1" lang="en-US" altLang="zh-CN" sz="2800" b="1" dirty="0">
                <a:latin typeface="Microsoft YaHei" panose="020B0503020204020204" pitchFamily="34" charset="-122"/>
                <a:ea typeface="Microsoft YaHei" panose="020B0503020204020204" pitchFamily="34" charset="-122"/>
              </a:rPr>
              <a:t>1598</a:t>
            </a:r>
            <a:r>
              <a:rPr kumimoji="1" lang="zh-CN" altLang="en-US" sz="2800" b="1" dirty="0">
                <a:latin typeface="Microsoft YaHei" panose="020B0503020204020204" pitchFamily="34" charset="-122"/>
                <a:ea typeface="Microsoft YaHei" panose="020B0503020204020204" pitchFamily="34" charset="-122"/>
              </a:rPr>
              <a:t>年，西班牙探险家唐</a:t>
            </a:r>
            <a:r>
              <a:rPr kumimoji="1" lang="en-US" altLang="zh-CN" sz="2800" b="1" dirty="0">
                <a:latin typeface="Microsoft YaHei" panose="020B0503020204020204" pitchFamily="34" charset="-122"/>
                <a:ea typeface="Microsoft YaHei" panose="020B0503020204020204" pitchFamily="34" charset="-122"/>
              </a:rPr>
              <a:t>·</a:t>
            </a:r>
            <a:r>
              <a:rPr kumimoji="1" lang="zh-CN" altLang="en-US" sz="2800" b="1" dirty="0">
                <a:latin typeface="Microsoft YaHei" panose="020B0503020204020204" pitchFamily="34" charset="-122"/>
                <a:ea typeface="Microsoft YaHei" panose="020B0503020204020204" pitchFamily="34" charset="-122"/>
              </a:rPr>
              <a:t>胡安</a:t>
            </a:r>
            <a:r>
              <a:rPr kumimoji="1" lang="en-US" altLang="zh-CN" sz="2800" b="1" dirty="0">
                <a:latin typeface="Microsoft YaHei" panose="020B0503020204020204" pitchFamily="34" charset="-122"/>
                <a:ea typeface="Microsoft YaHei" panose="020B0503020204020204" pitchFamily="34" charset="-122"/>
              </a:rPr>
              <a:t>·</a:t>
            </a:r>
            <a:r>
              <a:rPr kumimoji="1" lang="zh-CN" altLang="en-US" sz="2800" b="1" dirty="0">
                <a:latin typeface="Microsoft YaHei" panose="020B0503020204020204" pitchFamily="34" charset="-122"/>
                <a:ea typeface="Microsoft YaHei" panose="020B0503020204020204" pitchFamily="34" charset="-122"/>
              </a:rPr>
              <a:t>德</a:t>
            </a:r>
            <a:r>
              <a:rPr kumimoji="1" lang="en-US" altLang="zh-CN" sz="2800" b="1" dirty="0">
                <a:latin typeface="Microsoft YaHei" panose="020B0503020204020204" pitchFamily="34" charset="-122"/>
                <a:ea typeface="Microsoft YaHei" panose="020B0503020204020204" pitchFamily="34" charset="-122"/>
              </a:rPr>
              <a:t>·</a:t>
            </a:r>
            <a:r>
              <a:rPr kumimoji="1" lang="zh-CN" altLang="en-US" sz="2800" b="1" dirty="0">
                <a:latin typeface="Microsoft YaHei" panose="020B0503020204020204" pitchFamily="34" charset="-122"/>
                <a:ea typeface="Microsoft YaHei" panose="020B0503020204020204" pitchFamily="34" charset="-122"/>
              </a:rPr>
              <a:t>奥纳特 （</a:t>
            </a:r>
            <a:r>
              <a:rPr kumimoji="1" lang="en-US" altLang="zh-CN" sz="2800" b="1" dirty="0">
                <a:latin typeface="Microsoft YaHei" panose="020B0503020204020204" pitchFamily="34" charset="-122"/>
                <a:ea typeface="Microsoft YaHei" panose="020B0503020204020204" pitchFamily="34" charset="-122"/>
              </a:rPr>
              <a:t>Don Juan de </a:t>
            </a:r>
            <a:r>
              <a:rPr kumimoji="1" lang="en-US" altLang="zh-CN" sz="2800" b="1" dirty="0" err="1">
                <a:latin typeface="Microsoft YaHei" panose="020B0503020204020204" pitchFamily="34" charset="-122"/>
                <a:ea typeface="Microsoft YaHei" panose="020B0503020204020204" pitchFamily="34" charset="-122"/>
              </a:rPr>
              <a:t>Oñate</a:t>
            </a:r>
            <a:r>
              <a:rPr kumimoji="1" lang="zh-CN" altLang="en-US" sz="2800" b="1" dirty="0">
                <a:latin typeface="Microsoft YaHei" panose="020B0503020204020204" pitchFamily="34" charset="-122"/>
                <a:ea typeface="Microsoft YaHei" panose="020B0503020204020204" pitchFamily="34" charset="-122"/>
              </a:rPr>
              <a:t>） 率领的探险队从墨西哥出发，经过数月的艰苦旅行，抵达现在德克薩斯州埃爾帕索（</a:t>
            </a:r>
            <a:r>
              <a:rPr kumimoji="1" lang="en-US" altLang="zh-CN" sz="2800" b="1" dirty="0">
                <a:latin typeface="Microsoft YaHei" panose="020B0503020204020204" pitchFamily="34" charset="-122"/>
                <a:ea typeface="Microsoft YaHei" panose="020B0503020204020204" pitchFamily="34" charset="-122"/>
              </a:rPr>
              <a:t>El Paso, Texas</a:t>
            </a:r>
            <a:r>
              <a:rPr kumimoji="1" lang="zh-CN" altLang="en-US" sz="2800" b="1" dirty="0">
                <a:latin typeface="Microsoft YaHei" panose="020B0503020204020204" pitchFamily="34" charset="-122"/>
                <a:ea typeface="Microsoft YaHei" panose="020B0503020204020204" pitchFamily="34" charset="-122"/>
              </a:rPr>
              <a:t>）附近的格兰德河，舉行了「第一次感恩節宴席」，探险队员和土著人民通过盛宴和</a:t>
            </a:r>
            <a:r>
              <a:rPr kumimoji="1"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天主教</a:t>
            </a:r>
            <a:r>
              <a:rPr kumimoji="1" lang="zh-CN" altLang="en-US" sz="2800" b="1" dirty="0">
                <a:latin typeface="Microsoft YaHei" panose="020B0503020204020204" pitchFamily="34" charset="-122"/>
                <a:ea typeface="Microsoft YaHei" panose="020B0503020204020204" pitchFamily="34" charset="-122"/>
              </a:rPr>
              <a:t>仪式来庆祝他们的探险成就。</a:t>
            </a:r>
            <a:r>
              <a:rPr kumimoji="1" lang="en-US" altLang="zh-CN" sz="2800" b="1" dirty="0">
                <a:latin typeface="Microsoft YaHei" panose="020B0503020204020204" pitchFamily="34" charset="-122"/>
                <a:ea typeface="Microsoft YaHei" panose="020B0503020204020204" pitchFamily="34" charset="-122"/>
              </a:rPr>
              <a:t> In 1598, an expedition led by Spanish explorer Don Juan de </a:t>
            </a:r>
            <a:r>
              <a:rPr kumimoji="1" lang="en-US" altLang="zh-CN" sz="2800" b="1" dirty="0" err="1">
                <a:latin typeface="Microsoft YaHei" panose="020B0503020204020204" pitchFamily="34" charset="-122"/>
                <a:ea typeface="Microsoft YaHei" panose="020B0503020204020204" pitchFamily="34" charset="-122"/>
              </a:rPr>
              <a:t>Oñate</a:t>
            </a:r>
            <a:r>
              <a:rPr kumimoji="1" lang="en-US" altLang="zh-CN" sz="2800" b="1" dirty="0">
                <a:latin typeface="Microsoft YaHei" panose="020B0503020204020204" pitchFamily="34" charset="-122"/>
                <a:ea typeface="Microsoft YaHei" panose="020B0503020204020204" pitchFamily="34" charset="-122"/>
              </a:rPr>
              <a:t> set out from Mexico and after months of arduous travel to the Rio Grande near what is now El Paso, Texas, for the "First Feast of Thanksgiving," where the expedition members and indigenous peoples celebrated their achievements with feasts and Catholic ceremonies.</a:t>
            </a:r>
          </a:p>
          <a:p>
            <a:endParaRPr kumimoji="1" lang="zh-CN" altLang="en-US" dirty="0"/>
          </a:p>
        </p:txBody>
      </p:sp>
    </p:spTree>
    <p:extLst>
      <p:ext uri="{BB962C8B-B14F-4D97-AF65-F5344CB8AC3E}">
        <p14:creationId xmlns:p14="http://schemas.microsoft.com/office/powerpoint/2010/main" val="20365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E7B52-0E36-17AC-728F-54996282572C}"/>
              </a:ext>
            </a:extLst>
          </p:cNvPr>
          <p:cNvSpPr>
            <a:spLocks noGrp="1"/>
          </p:cNvSpPr>
          <p:nvPr>
            <p:ph type="title"/>
          </p:nvPr>
        </p:nvSpPr>
        <p:spPr>
          <a:xfrm>
            <a:off x="0" y="57015"/>
            <a:ext cx="7997125" cy="2084521"/>
          </a:xfrm>
        </p:spPr>
        <p:txBody>
          <a:bodyPr/>
          <a:lstStyle/>
          <a:p>
            <a:pPr algn="ctr"/>
            <a:r>
              <a:rPr kumimoji="1" lang="zh-CN" altLang="en-US" dirty="0"/>
              <a:t>美国感恩节的来历</a:t>
            </a:r>
            <a:br>
              <a:rPr kumimoji="1" lang="en-US" altLang="zh-CN" dirty="0"/>
            </a:br>
            <a:r>
              <a:rPr kumimoji="1" lang="en-US" altLang="zh-CN" sz="4400" dirty="0">
                <a:latin typeface="+mj-ea"/>
              </a:rPr>
              <a:t>History of Thanksgiving</a:t>
            </a:r>
            <a:r>
              <a:rPr kumimoji="1" lang="zh-CN" altLang="en-US" sz="4400" dirty="0">
                <a:latin typeface="+mj-ea"/>
              </a:rPr>
              <a:t> </a:t>
            </a:r>
            <a:r>
              <a:rPr kumimoji="1" lang="en-US" altLang="zh-CN" sz="4400" dirty="0">
                <a:latin typeface="+mj-ea"/>
              </a:rPr>
              <a:t>Day</a:t>
            </a:r>
            <a:endParaRPr kumimoji="1" lang="zh-CN" altLang="en-US" dirty="0"/>
          </a:p>
        </p:txBody>
      </p:sp>
      <p:sp>
        <p:nvSpPr>
          <p:cNvPr id="3" name="内容占位符 2">
            <a:extLst>
              <a:ext uri="{FF2B5EF4-FFF2-40B4-BE49-F238E27FC236}">
                <a16:creationId xmlns:a16="http://schemas.microsoft.com/office/drawing/2014/main" id="{D1470584-0AB6-BA6F-F9AF-8F0067E0DFC6}"/>
              </a:ext>
            </a:extLst>
          </p:cNvPr>
          <p:cNvSpPr>
            <a:spLocks noGrp="1"/>
          </p:cNvSpPr>
          <p:nvPr>
            <p:ph idx="1"/>
          </p:nvPr>
        </p:nvSpPr>
        <p:spPr>
          <a:xfrm>
            <a:off x="0" y="2141536"/>
            <a:ext cx="7854267" cy="4716463"/>
          </a:xfrm>
        </p:spPr>
        <p:txBody>
          <a:bodyPr/>
          <a:lstStyle/>
          <a:p>
            <a:r>
              <a:rPr kumimoji="1" lang="en-US" altLang="zh-CN" sz="2400" b="1" dirty="0">
                <a:latin typeface="Microsoft YaHei" panose="020B0503020204020204" pitchFamily="34" charset="-122"/>
                <a:ea typeface="Microsoft YaHei" panose="020B0503020204020204" pitchFamily="34" charset="-122"/>
              </a:rPr>
              <a:t>1620</a:t>
            </a:r>
            <a:r>
              <a:rPr kumimoji="1" lang="zh-CN" altLang="en-US" sz="2400" b="1" dirty="0">
                <a:latin typeface="Microsoft YaHei" panose="020B0503020204020204" pitchFamily="34" charset="-122"/>
                <a:ea typeface="Microsoft YaHei" panose="020B0503020204020204" pitchFamily="34" charset="-122"/>
              </a:rPr>
              <a:t>年 </a:t>
            </a:r>
            <a:r>
              <a:rPr kumimoji="1" lang="en-US" altLang="zh-CN" sz="2400" b="1" dirty="0">
                <a:latin typeface="Microsoft YaHei" panose="020B0503020204020204" pitchFamily="34" charset="-122"/>
                <a:ea typeface="Microsoft YaHei" panose="020B0503020204020204" pitchFamily="34" charset="-122"/>
              </a:rPr>
              <a:t>Pilgrim</a:t>
            </a:r>
            <a:r>
              <a:rPr kumimoji="1" lang="zh-CN" altLang="en-US" sz="2400" b="1" dirty="0">
                <a:latin typeface="Microsoft YaHei" panose="020B0503020204020204" pitchFamily="34" charset="-122"/>
                <a:ea typeface="Microsoft YaHei" panose="020B0503020204020204" pitchFamily="34" charset="-122"/>
              </a:rPr>
              <a:t> 清教徒</a:t>
            </a:r>
            <a:r>
              <a:rPr kumimoji="1" lang="zh-CN" altLang="en-US" b="1" dirty="0">
                <a:latin typeface="Microsoft YaHei" panose="020B0503020204020204" pitchFamily="34" charset="-122"/>
                <a:ea typeface="Microsoft YaHei" panose="020B0503020204020204" pitchFamily="34" charset="-122"/>
              </a:rPr>
              <a:t>（</a:t>
            </a:r>
            <a:r>
              <a:rPr kumimoji="1" lang="zh-CN" altLang="en-US" b="1" dirty="0">
                <a:solidFill>
                  <a:srgbClr val="FF0000"/>
                </a:solidFill>
                <a:highlight>
                  <a:srgbClr val="FFFF00"/>
                </a:highlight>
                <a:latin typeface="Microsoft YaHei" panose="020B0503020204020204" pitchFamily="34" charset="-122"/>
                <a:ea typeface="Microsoft YaHei" panose="020B0503020204020204" pitchFamily="34" charset="-122"/>
              </a:rPr>
              <a:t>新教的</a:t>
            </a:r>
            <a:r>
              <a:rPr kumimoji="1" lang="zh-CN" altLang="en-US" sz="2400" b="1" dirty="0">
                <a:solidFill>
                  <a:srgbClr val="FF0000"/>
                </a:solidFill>
                <a:highlight>
                  <a:srgbClr val="FFFF00"/>
                </a:highlight>
                <a:latin typeface="Microsoft YaHei" panose="020B0503020204020204" pitchFamily="34" charset="-122"/>
                <a:ea typeface="Microsoft YaHei" panose="020B0503020204020204" pitchFamily="34" charset="-122"/>
              </a:rPr>
              <a:t>朝圣先辈</a:t>
            </a:r>
            <a:r>
              <a:rPr kumimoji="1" lang="zh-CN" altLang="en-US" sz="2400" b="1" dirty="0">
                <a:latin typeface="Microsoft YaHei" panose="020B0503020204020204" pitchFamily="34" charset="-122"/>
                <a:ea typeface="Microsoft YaHei" panose="020B0503020204020204" pitchFamily="34" charset="-122"/>
              </a:rPr>
              <a:t>），</a:t>
            </a:r>
            <a:r>
              <a:rPr kumimoji="1" lang="en-US" altLang="zh-CN" sz="2400" b="1" dirty="0">
                <a:latin typeface="Microsoft YaHei" panose="020B0503020204020204" pitchFamily="34" charset="-122"/>
                <a:ea typeface="Microsoft YaHei" panose="020B0503020204020204" pitchFamily="34" charset="-122"/>
              </a:rPr>
              <a:t>102</a:t>
            </a:r>
            <a:r>
              <a:rPr kumimoji="1" lang="zh-CN" altLang="en-US" sz="2400" b="1" dirty="0">
                <a:latin typeface="Microsoft YaHei" panose="020B0503020204020204" pitchFamily="34" charset="-122"/>
                <a:ea typeface="Microsoft YaHei" panose="020B0503020204020204" pitchFamily="34" charset="-122"/>
              </a:rPr>
              <a:t>人乘坐“五月花号”货船，前往美洲大陆寻求宗教自由，欲建造一座“山颠之城”。</a:t>
            </a:r>
            <a:r>
              <a:rPr kumimoji="1" lang="en-US" altLang="zh-CN" sz="2400" b="1" dirty="0">
                <a:latin typeface="Microsoft YaHei" panose="020B0503020204020204" pitchFamily="34" charset="-122"/>
                <a:ea typeface="Microsoft YaHei" panose="020B0503020204020204" pitchFamily="34" charset="-122"/>
              </a:rPr>
              <a:t> 102 people aboard the Mayflower, travel to the American continent in search of religious freedom and to</a:t>
            </a:r>
            <a:r>
              <a:rPr kumimoji="1" lang="zh-CN" altLang="en-US" sz="2400" b="1" dirty="0">
                <a:latin typeface="Microsoft YaHei" panose="020B0503020204020204" pitchFamily="34" charset="-122"/>
                <a:ea typeface="Microsoft YaHei" panose="020B0503020204020204" pitchFamily="34" charset="-122"/>
              </a:rPr>
              <a:t> </a:t>
            </a:r>
            <a:r>
              <a:rPr kumimoji="1" lang="en-US" altLang="zh-CN" sz="2400" b="1" dirty="0">
                <a:latin typeface="Microsoft YaHei" panose="020B0503020204020204" pitchFamily="34" charset="-122"/>
                <a:ea typeface="Microsoft YaHei" panose="020B0503020204020204" pitchFamily="34" charset="-122"/>
              </a:rPr>
              <a:t>build a "city upon a hill".</a:t>
            </a:r>
            <a:endParaRPr kumimoji="1" lang="zh-CN" altLang="en-US" sz="2400" b="1" dirty="0">
              <a:latin typeface="+mj-ea"/>
              <a:ea typeface="+mj-ea"/>
            </a:endParaRPr>
          </a:p>
          <a:p>
            <a:pPr>
              <a:lnSpc>
                <a:spcPct val="104000"/>
              </a:lnSpc>
            </a:pPr>
            <a:r>
              <a:rPr kumimoji="1" lang="en-US" altLang="zh-CN" sz="2400" b="1" dirty="0">
                <a:latin typeface="+mj-ea"/>
                <a:ea typeface="+mj-ea"/>
              </a:rPr>
              <a:t>1621</a:t>
            </a:r>
            <a:r>
              <a:rPr kumimoji="1" lang="zh-CN" altLang="en-US" sz="2400" b="1" dirty="0">
                <a:latin typeface="+mj-ea"/>
                <a:ea typeface="+mj-ea"/>
              </a:rPr>
              <a:t>年秋季，他们与本地</a:t>
            </a:r>
            <a:r>
              <a:rPr kumimoji="1" lang="en-US" altLang="zh-CN" sz="2400" b="1" dirty="0">
                <a:latin typeface="+mj-ea"/>
                <a:ea typeface="+mj-ea"/>
              </a:rPr>
              <a:t>90</a:t>
            </a:r>
            <a:r>
              <a:rPr kumimoji="1" lang="zh-CN" altLang="en-US" sz="2400" b="1" dirty="0">
                <a:latin typeface="+mj-ea"/>
                <a:ea typeface="+mj-ea"/>
              </a:rPr>
              <a:t>多位印第安人慶祝豐收並表達感恩。</a:t>
            </a:r>
            <a:r>
              <a:rPr kumimoji="1" lang="en-US" altLang="zh-CN" sz="2400" b="1" dirty="0">
                <a:latin typeface="+mj-ea"/>
                <a:ea typeface="+mj-ea"/>
              </a:rPr>
              <a:t>In the autumn of 1621, they celebrated a good harvest with the native Indians and expressed their gratitude.</a:t>
            </a:r>
            <a:endParaRPr kumimoji="1" lang="zh-CN" altLang="en-US" sz="2400" b="1" dirty="0">
              <a:latin typeface="+mj-ea"/>
              <a:ea typeface="+mj-ea"/>
            </a:endParaRPr>
          </a:p>
          <a:p>
            <a:endParaRPr kumimoji="1" lang="en-US" altLang="zh-CN" sz="2400" b="1" dirty="0">
              <a:latin typeface="Microsoft YaHei" panose="020B0503020204020204" pitchFamily="34" charset="-122"/>
              <a:ea typeface="Microsoft YaHei" panose="020B0503020204020204" pitchFamily="34" charset="-122"/>
            </a:endParaRPr>
          </a:p>
          <a:p>
            <a:endParaRPr kumimoji="1" lang="zh-CN" altLang="en-US" dirty="0"/>
          </a:p>
        </p:txBody>
      </p:sp>
      <p:pic>
        <p:nvPicPr>
          <p:cNvPr id="4" name="Picture 2" descr="undefined">
            <a:extLst>
              <a:ext uri="{FF2B5EF4-FFF2-40B4-BE49-F238E27FC236}">
                <a16:creationId xmlns:a16="http://schemas.microsoft.com/office/drawing/2014/main" id="{B9CB1A45-60A2-FC89-663A-E8E659031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964" r="-2" b="-2"/>
          <a:stretch/>
        </p:blipFill>
        <p:spPr bwMode="auto">
          <a:xfrm>
            <a:off x="7854268" y="4471260"/>
            <a:ext cx="4337731" cy="2386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5524 - 2020 First-Class Forever Stamp - Mayflower in Plymouth Harbor for Stamp Collectors">
            <a:extLst>
              <a:ext uri="{FF2B5EF4-FFF2-40B4-BE49-F238E27FC236}">
                <a16:creationId xmlns:a16="http://schemas.microsoft.com/office/drawing/2014/main" id="{61E5F3B1-65E9-B349-0B11-7AC739AE5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597" r="-2" b="1075"/>
          <a:stretch/>
        </p:blipFill>
        <p:spPr bwMode="auto">
          <a:xfrm>
            <a:off x="7854272" y="2084520"/>
            <a:ext cx="4337728" cy="238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25" name="Rectangle 13324">
            <a:extLst>
              <a:ext uri="{FF2B5EF4-FFF2-40B4-BE49-F238E27FC236}">
                <a16:creationId xmlns:a16="http://schemas.microsoft.com/office/drawing/2014/main" id="{FA8051D0-5A7D-4584-811D-69D3A0A30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27" name="Right Triangle 13326">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405255" y="-27798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29" name="Group 13328">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13330" name="Straight Connector 13329">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1" name="Straight Connector 13330">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2" name="Straight Connector 13331">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3" name="Straight Connector 13332">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4" name="Straight Connector 13333">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5" name="Straight Connector 13334">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6" name="Straight Connector 13335">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7" name="Straight Connector 13336">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8" name="Straight Connector 13337">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39" name="Straight Connector 13338">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0" name="Straight Connector 13339">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1" name="Straight Connector 13340">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2" name="Straight Connector 13341">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3" name="Straight Connector 13342">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4" name="Straight Connector 13343">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5" name="Straight Connector 13344">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6" name="Straight Connector 13345">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7" name="Straight Connector 13346">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8" name="Straight Connector 13347">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49" name="Straight Connector 13348">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0" name="Straight Connector 13349">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1" name="Straight Connector 13350">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2" name="Straight Connector 13351">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3" name="Straight Connector 13352">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4" name="Straight Connector 13353">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5" name="Straight Connector 13354">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6" name="Straight Connector 13355">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7" name="Straight Connector 13356">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58" name="Straight Connector 13357">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内容占位符 2">
            <a:extLst>
              <a:ext uri="{FF2B5EF4-FFF2-40B4-BE49-F238E27FC236}">
                <a16:creationId xmlns:a16="http://schemas.microsoft.com/office/drawing/2014/main" id="{5299EBF8-EBEE-7D20-A6F9-0A9B739C43FD}"/>
              </a:ext>
            </a:extLst>
          </p:cNvPr>
          <p:cNvSpPr>
            <a:spLocks noGrp="1"/>
          </p:cNvSpPr>
          <p:nvPr>
            <p:ph idx="1"/>
          </p:nvPr>
        </p:nvSpPr>
        <p:spPr>
          <a:xfrm>
            <a:off x="22827" y="0"/>
            <a:ext cx="12146345" cy="4019639"/>
          </a:xfrm>
        </p:spPr>
        <p:txBody>
          <a:bodyPr anchor="t">
            <a:normAutofit/>
          </a:bodyPr>
          <a:lstStyle/>
          <a:p>
            <a:pPr>
              <a:lnSpc>
                <a:spcPct val="104000"/>
              </a:lnSpc>
            </a:pPr>
            <a:r>
              <a:rPr kumimoji="1" lang="en-US" altLang="zh-CN" sz="4000" b="1" dirty="0">
                <a:latin typeface="+mj-ea"/>
                <a:ea typeface="+mj-ea"/>
              </a:rPr>
              <a:t>1789</a:t>
            </a:r>
            <a:r>
              <a:rPr kumimoji="1" lang="zh-CN" altLang="en-US" sz="4000" b="1" dirty="0">
                <a:latin typeface="+mj-ea"/>
                <a:ea typeface="+mj-ea"/>
              </a:rPr>
              <a:t>年喬治</a:t>
            </a:r>
            <a:r>
              <a:rPr kumimoji="1" lang="en-US" altLang="zh-CN" sz="4000" b="1" dirty="0">
                <a:latin typeface="+mj-ea"/>
                <a:ea typeface="+mj-ea"/>
              </a:rPr>
              <a:t>·</a:t>
            </a:r>
            <a:r>
              <a:rPr kumimoji="1" lang="zh-CN" altLang="en-US" sz="4000" b="1" dirty="0">
                <a:latin typeface="+mj-ea"/>
                <a:ea typeface="+mj-ea"/>
              </a:rPr>
              <a:t>華盛頓宣佈感恩節為全國性節日。</a:t>
            </a:r>
          </a:p>
          <a:p>
            <a:pPr>
              <a:lnSpc>
                <a:spcPct val="104000"/>
              </a:lnSpc>
            </a:pPr>
            <a:r>
              <a:rPr kumimoji="1" lang="en-US" altLang="zh-CN" sz="4000" b="1" dirty="0">
                <a:latin typeface="+mj-ea"/>
                <a:ea typeface="+mj-ea"/>
              </a:rPr>
              <a:t>1863</a:t>
            </a:r>
            <a:r>
              <a:rPr kumimoji="1" lang="zh-CN" altLang="en-US" sz="4000" b="1" dirty="0">
                <a:latin typeface="+mj-ea"/>
                <a:ea typeface="+mj-ea"/>
              </a:rPr>
              <a:t>年亞伯拉罕</a:t>
            </a:r>
            <a:r>
              <a:rPr kumimoji="1" lang="en-US" altLang="zh-CN" sz="4000" b="1" dirty="0">
                <a:latin typeface="+mj-ea"/>
                <a:ea typeface="+mj-ea"/>
              </a:rPr>
              <a:t>·</a:t>
            </a:r>
            <a:r>
              <a:rPr kumimoji="1" lang="zh-CN" altLang="en-US" sz="4000" b="1" dirty="0">
                <a:latin typeface="+mj-ea"/>
                <a:ea typeface="+mj-ea"/>
              </a:rPr>
              <a:t>林肯定每年</a:t>
            </a:r>
            <a:r>
              <a:rPr kumimoji="1" lang="en-US" altLang="zh-CN" sz="4000" b="1" dirty="0">
                <a:latin typeface="+mj-ea"/>
                <a:ea typeface="+mj-ea"/>
              </a:rPr>
              <a:t>11</a:t>
            </a:r>
            <a:r>
              <a:rPr kumimoji="1" lang="zh-CN" altLang="en-US" sz="4000" b="1" dirty="0">
                <a:latin typeface="+mj-ea"/>
                <a:ea typeface="+mj-ea"/>
              </a:rPr>
              <a:t>月的第四個週四慶祝感恩節。</a:t>
            </a:r>
          </a:p>
          <a:p>
            <a:pPr>
              <a:lnSpc>
                <a:spcPct val="104000"/>
              </a:lnSpc>
            </a:pPr>
            <a:r>
              <a:rPr kumimoji="1" lang="en-US" altLang="zh-CN" sz="4000" b="1" dirty="0">
                <a:latin typeface="+mj-ea"/>
                <a:ea typeface="+mj-ea"/>
              </a:rPr>
              <a:t>1941</a:t>
            </a:r>
            <a:r>
              <a:rPr kumimoji="1" lang="zh-CN" altLang="en-US" sz="4000" b="1" dirty="0">
                <a:latin typeface="+mj-ea"/>
                <a:ea typeface="+mj-ea"/>
              </a:rPr>
              <a:t>年國會立法案，確定</a:t>
            </a:r>
            <a:r>
              <a:rPr kumimoji="1" lang="en-US" altLang="zh-CN" sz="4000" b="1" dirty="0">
                <a:latin typeface="+mj-ea"/>
                <a:ea typeface="+mj-ea"/>
              </a:rPr>
              <a:t>11</a:t>
            </a:r>
            <a:r>
              <a:rPr kumimoji="1" lang="zh-CN" altLang="en-US" sz="4000" b="1" dirty="0">
                <a:latin typeface="+mj-ea"/>
                <a:ea typeface="+mj-ea"/>
              </a:rPr>
              <a:t>月的第</a:t>
            </a:r>
            <a:r>
              <a:rPr kumimoji="1" lang="en-US" altLang="zh-CN" sz="4000" b="1" dirty="0">
                <a:latin typeface="+mj-ea"/>
                <a:ea typeface="+mj-ea"/>
              </a:rPr>
              <a:t>4</a:t>
            </a:r>
            <a:r>
              <a:rPr kumimoji="1" lang="zh-CN" altLang="en-US" sz="4000" b="1" dirty="0">
                <a:latin typeface="+mj-ea"/>
                <a:ea typeface="+mj-ea"/>
              </a:rPr>
              <a:t>個禮拜四為感恩節。</a:t>
            </a:r>
          </a:p>
        </p:txBody>
      </p:sp>
      <p:pic>
        <p:nvPicPr>
          <p:cNvPr id="4" name="图片 3">
            <a:extLst>
              <a:ext uri="{FF2B5EF4-FFF2-40B4-BE49-F238E27FC236}">
                <a16:creationId xmlns:a16="http://schemas.microsoft.com/office/drawing/2014/main" id="{1D84FF21-8776-ADA9-3E9A-2B1B3B664E2A}"/>
              </a:ext>
            </a:extLst>
          </p:cNvPr>
          <p:cNvPicPr>
            <a:picLocks noChangeAspect="1"/>
          </p:cNvPicPr>
          <p:nvPr/>
        </p:nvPicPr>
        <p:blipFill>
          <a:blip r:embed="rId3"/>
          <a:srcRect l="10879" r="8124" b="-1"/>
          <a:stretch/>
        </p:blipFill>
        <p:spPr>
          <a:xfrm>
            <a:off x="38557" y="4001609"/>
            <a:ext cx="3716540" cy="2856392"/>
          </a:xfrm>
          <a:custGeom>
            <a:avLst/>
            <a:gdLst/>
            <a:ahLst/>
            <a:cxnLst/>
            <a:rect l="l" t="t" r="r" b="b"/>
            <a:pathLst>
              <a:path w="4059872" h="3120264">
                <a:moveTo>
                  <a:pt x="4059872" y="0"/>
                </a:moveTo>
                <a:lnTo>
                  <a:pt x="4059872" y="3120264"/>
                </a:lnTo>
                <a:lnTo>
                  <a:pt x="0" y="3120264"/>
                </a:lnTo>
                <a:lnTo>
                  <a:pt x="0" y="211569"/>
                </a:lnTo>
                <a:cubicBezTo>
                  <a:pt x="1523619" y="211569"/>
                  <a:pt x="2666334" y="142303"/>
                  <a:pt x="3618595" y="48242"/>
                </a:cubicBezTo>
                <a:close/>
              </a:path>
            </a:pathLst>
          </a:custGeom>
        </p:spPr>
      </p:pic>
      <p:pic>
        <p:nvPicPr>
          <p:cNvPr id="13314" name="Picture 2">
            <a:extLst>
              <a:ext uri="{FF2B5EF4-FFF2-40B4-BE49-F238E27FC236}">
                <a16:creationId xmlns:a16="http://schemas.microsoft.com/office/drawing/2014/main" id="{C9C096C3-1803-E652-39B0-FB6C8735E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87" r="17454" b="-1"/>
          <a:stretch/>
        </p:blipFill>
        <p:spPr bwMode="auto">
          <a:xfrm>
            <a:off x="4553277" y="3797045"/>
            <a:ext cx="3482246" cy="3050479"/>
          </a:xfrm>
          <a:custGeom>
            <a:avLst/>
            <a:gdLst/>
            <a:ahLst/>
            <a:cxnLst/>
            <a:rect l="l" t="t" r="r" b="b"/>
            <a:pathLst>
              <a:path w="4067647" h="3563296">
                <a:moveTo>
                  <a:pt x="4067647" y="0"/>
                </a:moveTo>
                <a:lnTo>
                  <a:pt x="4067647" y="3563296"/>
                </a:lnTo>
                <a:lnTo>
                  <a:pt x="0" y="3563296"/>
                </a:lnTo>
                <a:lnTo>
                  <a:pt x="0" y="443032"/>
                </a:lnTo>
                <a:lnTo>
                  <a:pt x="240185" y="416774"/>
                </a:lnTo>
                <a:cubicBezTo>
                  <a:pt x="1543593" y="261256"/>
                  <a:pt x="2525613" y="74967"/>
                  <a:pt x="3829022" y="8000"/>
                </a:cubicBezTo>
                <a:close/>
              </a:path>
            </a:pathLst>
          </a:cu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089BF56-BBFA-4762-BC43-1603D550A1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6216" b="-3"/>
          <a:stretch/>
        </p:blipFill>
        <p:spPr bwMode="auto">
          <a:xfrm>
            <a:off x="8843326" y="3928001"/>
            <a:ext cx="3325846" cy="2929999"/>
          </a:xfrm>
          <a:custGeom>
            <a:avLst/>
            <a:gdLst/>
            <a:ahLst/>
            <a:cxnLst/>
            <a:rect l="l" t="t" r="r" b="b"/>
            <a:pathLst>
              <a:path w="4064599" h="3580824">
                <a:moveTo>
                  <a:pt x="446004" y="2683"/>
                </a:moveTo>
                <a:cubicBezTo>
                  <a:pt x="1398266" y="-12666"/>
                  <a:pt x="2540980" y="36135"/>
                  <a:pt x="4064599" y="193560"/>
                </a:cubicBezTo>
                <a:lnTo>
                  <a:pt x="4064599" y="3580824"/>
                </a:lnTo>
                <a:lnTo>
                  <a:pt x="0" y="3580824"/>
                </a:lnTo>
                <a:lnTo>
                  <a:pt x="0" y="1763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903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68E91C-DF57-30EF-A947-1F8AB35D3E79}"/>
              </a:ext>
            </a:extLst>
          </p:cNvPr>
          <p:cNvSpPr>
            <a:spLocks noGrp="1"/>
          </p:cNvSpPr>
          <p:nvPr>
            <p:ph type="title"/>
          </p:nvPr>
        </p:nvSpPr>
        <p:spPr/>
        <p:txBody>
          <a:bodyPr/>
          <a:lstStyle/>
          <a:p>
            <a:pPr algn="ctr"/>
            <a:r>
              <a:rPr lang="en-US" altLang="zh-CN" b="1" i="0" dirty="0">
                <a:solidFill>
                  <a:schemeClr val="bg1"/>
                </a:solidFill>
                <a:effectLst/>
                <a:latin typeface="Microsoft YaHei" panose="020B0503020204020204" pitchFamily="34" charset="-122"/>
                <a:ea typeface="Microsoft YaHei" panose="020B0503020204020204" pitchFamily="34" charset="-122"/>
              </a:rPr>
              <a:t>George Washington's 1789 Thanksgiving Proclamation</a:t>
            </a:r>
            <a:endParaRPr kumimoji="1" lang="zh-CN" altLang="en-US" dirty="0"/>
          </a:p>
        </p:txBody>
      </p:sp>
      <p:pic>
        <p:nvPicPr>
          <p:cNvPr id="19458" name="Picture 2">
            <a:extLst>
              <a:ext uri="{FF2B5EF4-FFF2-40B4-BE49-F238E27FC236}">
                <a16:creationId xmlns:a16="http://schemas.microsoft.com/office/drawing/2014/main" id="{1CDE91EE-2E1E-9A60-DE53-8D9E5CCF9A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306072"/>
            <a:ext cx="8290700"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1CF36069-3552-3074-BBE8-DCB720D7A052}"/>
              </a:ext>
            </a:extLst>
          </p:cNvPr>
          <p:cNvSpPr txBox="1"/>
          <p:nvPr/>
        </p:nvSpPr>
        <p:spPr>
          <a:xfrm>
            <a:off x="8415580" y="2185260"/>
            <a:ext cx="3776420" cy="4540474"/>
          </a:xfrm>
          <a:prstGeom prst="rect">
            <a:avLst/>
          </a:prstGeom>
          <a:noFill/>
        </p:spPr>
        <p:txBody>
          <a:bodyPr wrap="square" rtlCol="0">
            <a:spAutoFit/>
          </a:bodyPr>
          <a:lstStyle/>
          <a:p>
            <a:pPr>
              <a:lnSpc>
                <a:spcPct val="150000"/>
              </a:lnSpc>
            </a:pPr>
            <a:r>
              <a:rPr kumimoji="1" lang="zh-CN" altLang="en-US" sz="2800" b="1" dirty="0">
                <a:solidFill>
                  <a:schemeClr val="bg1"/>
                </a:solidFill>
                <a:latin typeface="Microsoft YaHei" panose="020B0503020204020204" pitchFamily="34" charset="-122"/>
                <a:ea typeface="Microsoft YaHei" panose="020B0503020204020204" pitchFamily="34" charset="-122"/>
              </a:rPr>
              <a:t>國會兩院通過他們的聯合委員會要求我向美國人民推薦一個公開感恩和祈禱的日子，以</a:t>
            </a:r>
            <a:r>
              <a:rPr kumimoji="1" lang="zh-CN" altLang="en-US" sz="2800" b="1" dirty="0">
                <a:solidFill>
                  <a:srgbClr val="FF0000"/>
                </a:solidFill>
                <a:highlight>
                  <a:srgbClr val="FFFF00"/>
                </a:highlight>
                <a:latin typeface="Microsoft YaHei" panose="020B0503020204020204" pitchFamily="34" charset="-122"/>
                <a:ea typeface="Microsoft YaHei" panose="020B0503020204020204" pitchFamily="34" charset="-122"/>
              </a:rPr>
              <a:t>感恩的心承認全能上帝的眾多恩惠</a:t>
            </a:r>
            <a:r>
              <a:rPr kumimoji="1" lang="zh-CN" altLang="en-US" sz="2800" b="1" dirty="0">
                <a:solidFill>
                  <a:schemeClr val="bg1"/>
                </a:solidFill>
                <a:latin typeface="Microsoft YaHei" panose="020B0503020204020204" pitchFamily="34" charset="-122"/>
                <a:ea typeface="Microsoft YaHei" panose="020B0503020204020204" pitchFamily="34" charset="-122"/>
              </a:rPr>
              <a:t>。</a:t>
            </a:r>
          </a:p>
          <a:p>
            <a:pPr algn="r">
              <a:lnSpc>
                <a:spcPct val="150000"/>
              </a:lnSpc>
            </a:pPr>
            <a:r>
              <a:rPr kumimoji="1" lang="en-US" altLang="zh-CN" sz="2800" dirty="0">
                <a:solidFill>
                  <a:schemeClr val="bg1"/>
                </a:solidFill>
                <a:latin typeface="Microsoft YaHei" panose="020B0503020204020204" pitchFamily="34" charset="-122"/>
                <a:ea typeface="Microsoft YaHei" panose="020B0503020204020204" pitchFamily="34" charset="-122"/>
              </a:rPr>
              <a:t>——</a:t>
            </a:r>
            <a:r>
              <a:rPr kumimoji="1" lang="zh-CN" altLang="en-US" sz="2800" dirty="0">
                <a:solidFill>
                  <a:schemeClr val="bg1"/>
                </a:solidFill>
                <a:latin typeface="Microsoft YaHei" panose="020B0503020204020204" pitchFamily="34" charset="-122"/>
                <a:ea typeface="Microsoft YaHei" panose="020B0503020204020204" pitchFamily="34" charset="-122"/>
              </a:rPr>
              <a:t>華盛頓</a:t>
            </a:r>
          </a:p>
        </p:txBody>
      </p:sp>
    </p:spTree>
    <p:extLst>
      <p:ext uri="{BB962C8B-B14F-4D97-AF65-F5344CB8AC3E}">
        <p14:creationId xmlns:p14="http://schemas.microsoft.com/office/powerpoint/2010/main" val="222870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FD3DE4-05F7-F0B7-09B7-D2E2C42CE7EE}"/>
              </a:ext>
            </a:extLst>
          </p:cNvPr>
          <p:cNvSpPr>
            <a:spLocks noGrp="1"/>
          </p:cNvSpPr>
          <p:nvPr>
            <p:ph type="title"/>
          </p:nvPr>
        </p:nvSpPr>
        <p:spPr>
          <a:xfrm>
            <a:off x="457200" y="365125"/>
            <a:ext cx="4350327" cy="1325563"/>
          </a:xfrm>
        </p:spPr>
        <p:txBody>
          <a:bodyPr/>
          <a:lstStyle/>
          <a:p>
            <a:pPr algn="ctr"/>
            <a:r>
              <a:rPr kumimoji="1" lang="zh-CN" altLang="en-US" sz="4800" dirty="0"/>
              <a:t>成長之途</a:t>
            </a:r>
          </a:p>
        </p:txBody>
      </p:sp>
      <p:pic>
        <p:nvPicPr>
          <p:cNvPr id="16386" name="Picture 2" descr="图片预览">
            <a:extLst>
              <a:ext uri="{FF2B5EF4-FFF2-40B4-BE49-F238E27FC236}">
                <a16:creationId xmlns:a16="http://schemas.microsoft.com/office/drawing/2014/main" id="{AA868C1A-3DD7-9C18-72F4-37E3E6BC99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3" b="11534"/>
          <a:stretch/>
        </p:blipFill>
        <p:spPr bwMode="auto">
          <a:xfrm>
            <a:off x="5762172" y="-1"/>
            <a:ext cx="6428266" cy="687042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E78C54E5-F600-B1D8-80AA-1E44C70FE805}"/>
              </a:ext>
            </a:extLst>
          </p:cNvPr>
          <p:cNvSpPr txBox="1"/>
          <p:nvPr/>
        </p:nvSpPr>
        <p:spPr>
          <a:xfrm>
            <a:off x="0" y="2278084"/>
            <a:ext cx="5762173" cy="3318409"/>
          </a:xfrm>
          <a:prstGeom prst="rect">
            <a:avLst/>
          </a:prstGeom>
          <a:noFill/>
        </p:spPr>
        <p:txBody>
          <a:bodyPr wrap="square" rtlCol="0">
            <a:spAutoFit/>
          </a:bodyPr>
          <a:lstStyle/>
          <a:p>
            <a:pPr>
              <a:lnSpc>
                <a:spcPct val="150000"/>
              </a:lnSpc>
            </a:pPr>
            <a:r>
              <a:rPr kumimoji="1" lang="en-US" altLang="zh-CN" sz="3600" b="1" dirty="0">
                <a:solidFill>
                  <a:schemeClr val="bg1"/>
                </a:solidFill>
                <a:latin typeface="Microsoft YaHei" panose="020B0503020204020204" pitchFamily="34" charset="-122"/>
                <a:ea typeface="Microsoft YaHei" panose="020B0503020204020204" pitchFamily="34" charset="-122"/>
              </a:rPr>
              <a:t>1.</a:t>
            </a:r>
            <a:r>
              <a:rPr kumimoji="1" lang="zh-CN" altLang="en-US" sz="3600" b="1" dirty="0">
                <a:solidFill>
                  <a:schemeClr val="bg1"/>
                </a:solidFill>
                <a:latin typeface="Microsoft YaHei" panose="020B0503020204020204" pitchFamily="34" charset="-122"/>
                <a:ea typeface="Microsoft YaHei" panose="020B0503020204020204" pitchFamily="34" charset="-122"/>
              </a:rPr>
              <a:t>舒適區 </a:t>
            </a:r>
            <a:r>
              <a:rPr kumimoji="1" lang="en-US" altLang="zh-CN" sz="3600" b="1" dirty="0">
                <a:solidFill>
                  <a:schemeClr val="bg1"/>
                </a:solidFill>
                <a:latin typeface="Microsoft YaHei" panose="020B0503020204020204" pitchFamily="34" charset="-122"/>
                <a:ea typeface="Microsoft YaHei" panose="020B0503020204020204" pitchFamily="34" charset="-122"/>
              </a:rPr>
              <a:t>comfort Zone</a:t>
            </a:r>
          </a:p>
          <a:p>
            <a:pPr>
              <a:lnSpc>
                <a:spcPct val="150000"/>
              </a:lnSpc>
            </a:pPr>
            <a:r>
              <a:rPr kumimoji="1" lang="en-US" altLang="zh-CN" sz="3600" b="1" dirty="0">
                <a:solidFill>
                  <a:schemeClr val="bg1"/>
                </a:solidFill>
                <a:latin typeface="Microsoft YaHei" panose="020B0503020204020204" pitchFamily="34" charset="-122"/>
                <a:ea typeface="Microsoft YaHei" panose="020B0503020204020204" pitchFamily="34" charset="-122"/>
              </a:rPr>
              <a:t>2.</a:t>
            </a:r>
            <a:r>
              <a:rPr kumimoji="1" lang="zh-CN" altLang="en-US" sz="3600" b="1" dirty="0">
                <a:solidFill>
                  <a:schemeClr val="bg1"/>
                </a:solidFill>
                <a:latin typeface="Microsoft YaHei" panose="020B0503020204020204" pitchFamily="34" charset="-122"/>
                <a:ea typeface="Microsoft YaHei" panose="020B0503020204020204" pitchFamily="34" charset="-122"/>
              </a:rPr>
              <a:t>恐懼區 </a:t>
            </a:r>
            <a:r>
              <a:rPr kumimoji="1" lang="en-US" altLang="zh-CN" sz="3600" b="1" dirty="0">
                <a:solidFill>
                  <a:schemeClr val="bg1"/>
                </a:solidFill>
                <a:latin typeface="Microsoft YaHei" panose="020B0503020204020204" pitchFamily="34" charset="-122"/>
                <a:ea typeface="Microsoft YaHei" panose="020B0503020204020204" pitchFamily="34" charset="-122"/>
              </a:rPr>
              <a:t>Fear Zone</a:t>
            </a:r>
          </a:p>
          <a:p>
            <a:pPr>
              <a:lnSpc>
                <a:spcPct val="150000"/>
              </a:lnSpc>
            </a:pPr>
            <a:r>
              <a:rPr kumimoji="1" lang="en-US" altLang="zh-CN" sz="3600" b="1" dirty="0">
                <a:solidFill>
                  <a:schemeClr val="bg1"/>
                </a:solidFill>
                <a:latin typeface="Microsoft YaHei" panose="020B0503020204020204" pitchFamily="34" charset="-122"/>
                <a:ea typeface="Microsoft YaHei" panose="020B0503020204020204" pitchFamily="34" charset="-122"/>
              </a:rPr>
              <a:t>3.</a:t>
            </a:r>
            <a:r>
              <a:rPr kumimoji="1" lang="zh-CN" altLang="en-US" sz="3600" b="1" dirty="0">
                <a:solidFill>
                  <a:schemeClr val="bg1"/>
                </a:solidFill>
                <a:latin typeface="Microsoft YaHei" panose="020B0503020204020204" pitchFamily="34" charset="-122"/>
                <a:ea typeface="Microsoft YaHei" panose="020B0503020204020204" pitchFamily="34" charset="-122"/>
              </a:rPr>
              <a:t>學習區 </a:t>
            </a:r>
            <a:r>
              <a:rPr kumimoji="1" lang="en-US" altLang="zh-CN" sz="3600" b="1" dirty="0">
                <a:solidFill>
                  <a:schemeClr val="bg1"/>
                </a:solidFill>
                <a:latin typeface="Microsoft YaHei" panose="020B0503020204020204" pitchFamily="34" charset="-122"/>
                <a:ea typeface="Microsoft YaHei" panose="020B0503020204020204" pitchFamily="34" charset="-122"/>
              </a:rPr>
              <a:t>Learning Zone</a:t>
            </a:r>
          </a:p>
          <a:p>
            <a:pPr>
              <a:lnSpc>
                <a:spcPct val="150000"/>
              </a:lnSpc>
            </a:pPr>
            <a:r>
              <a:rPr kumimoji="1" lang="en-US" altLang="zh-CN" sz="3600" b="1" dirty="0">
                <a:solidFill>
                  <a:schemeClr val="bg1"/>
                </a:solidFill>
                <a:latin typeface="Microsoft YaHei" panose="020B0503020204020204" pitchFamily="34" charset="-122"/>
                <a:ea typeface="Microsoft YaHei" panose="020B0503020204020204" pitchFamily="34" charset="-122"/>
              </a:rPr>
              <a:t>4.</a:t>
            </a:r>
            <a:r>
              <a:rPr kumimoji="1" lang="zh-CN" altLang="en-US" sz="3600" b="1" dirty="0">
                <a:solidFill>
                  <a:schemeClr val="bg1"/>
                </a:solidFill>
                <a:latin typeface="Microsoft YaHei" panose="020B0503020204020204" pitchFamily="34" charset="-122"/>
                <a:ea typeface="Microsoft YaHei" panose="020B0503020204020204" pitchFamily="34" charset="-122"/>
              </a:rPr>
              <a:t>成長區 </a:t>
            </a:r>
            <a:r>
              <a:rPr kumimoji="1" lang="en-US" altLang="zh-CN" sz="3600" b="1" dirty="0">
                <a:solidFill>
                  <a:schemeClr val="bg1"/>
                </a:solidFill>
                <a:latin typeface="Microsoft YaHei" panose="020B0503020204020204" pitchFamily="34" charset="-122"/>
                <a:ea typeface="Microsoft YaHei" panose="020B0503020204020204" pitchFamily="34" charset="-122"/>
              </a:rPr>
              <a:t>Growth Zone</a:t>
            </a:r>
          </a:p>
        </p:txBody>
      </p:sp>
    </p:spTree>
    <p:extLst>
      <p:ext uri="{BB962C8B-B14F-4D97-AF65-F5344CB8AC3E}">
        <p14:creationId xmlns:p14="http://schemas.microsoft.com/office/powerpoint/2010/main" val="95548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124D4-F2FF-F9FE-5B22-10A2676C49D9}"/>
              </a:ext>
            </a:extLst>
          </p:cNvPr>
          <p:cNvSpPr>
            <a:spLocks noGrp="1"/>
          </p:cNvSpPr>
          <p:nvPr>
            <p:ph type="title"/>
          </p:nvPr>
        </p:nvSpPr>
        <p:spPr>
          <a:xfrm>
            <a:off x="955964" y="89648"/>
            <a:ext cx="5140036" cy="1325563"/>
          </a:xfrm>
        </p:spPr>
        <p:txBody>
          <a:bodyPr/>
          <a:lstStyle/>
          <a:p>
            <a:pPr algn="ctr"/>
            <a:r>
              <a:rPr kumimoji="1" lang="zh-CN" altLang="en-US" sz="6000" dirty="0"/>
              <a:t>五月花号公约</a:t>
            </a:r>
          </a:p>
        </p:txBody>
      </p:sp>
      <p:sp>
        <p:nvSpPr>
          <p:cNvPr id="4" name="文本框 3">
            <a:extLst>
              <a:ext uri="{FF2B5EF4-FFF2-40B4-BE49-F238E27FC236}">
                <a16:creationId xmlns:a16="http://schemas.microsoft.com/office/drawing/2014/main" id="{48EE37CF-9CE9-980A-4645-EEC145862BB5}"/>
              </a:ext>
            </a:extLst>
          </p:cNvPr>
          <p:cNvSpPr txBox="1"/>
          <p:nvPr/>
        </p:nvSpPr>
        <p:spPr>
          <a:xfrm>
            <a:off x="6719" y="5976883"/>
            <a:ext cx="6720916" cy="1107996"/>
          </a:xfrm>
          <a:prstGeom prst="rect">
            <a:avLst/>
          </a:prstGeom>
          <a:noFill/>
        </p:spPr>
        <p:txBody>
          <a:bodyPr wrap="square" rtlCol="0">
            <a:spAutoFit/>
          </a:bodyPr>
          <a:lstStyle/>
          <a:p>
            <a:pPr algn="l" fontAlgn="t"/>
            <a:r>
              <a:rPr lang="zh-CN" altLang="en-US" sz="2400" b="1" dirty="0">
                <a:solidFill>
                  <a:schemeClr val="bg1"/>
                </a:solidFill>
                <a:effectLst/>
                <a:latin typeface="+mj-ea"/>
                <a:ea typeface="+mj-ea"/>
              </a:rPr>
              <a:t>这则积极向上的、富有创意的社会公约在人类历史上或许是绝无仅有的。</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约翰</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昆西</a:t>
            </a:r>
            <a:r>
              <a:rPr lang="en-US" altLang="zh-CN" sz="2400" b="1" dirty="0">
                <a:solidFill>
                  <a:schemeClr val="bg1"/>
                </a:solidFill>
                <a:effectLst/>
                <a:latin typeface="+mj-ea"/>
                <a:ea typeface="+mj-ea"/>
              </a:rPr>
              <a:t>•</a:t>
            </a:r>
            <a:r>
              <a:rPr lang="zh-CN" altLang="en-US" sz="2400" b="1" dirty="0">
                <a:solidFill>
                  <a:schemeClr val="bg1"/>
                </a:solidFill>
                <a:effectLst/>
                <a:latin typeface="+mj-ea"/>
                <a:ea typeface="+mj-ea"/>
              </a:rPr>
              <a:t>亚当斯</a:t>
            </a:r>
          </a:p>
          <a:p>
            <a:endParaRPr kumimoji="1" lang="zh-CN" altLang="en-US" dirty="0"/>
          </a:p>
        </p:txBody>
      </p:sp>
      <p:pic>
        <p:nvPicPr>
          <p:cNvPr id="11266" name="Picture 2">
            <a:extLst>
              <a:ext uri="{FF2B5EF4-FFF2-40B4-BE49-F238E27FC236}">
                <a16:creationId xmlns:a16="http://schemas.microsoft.com/office/drawing/2014/main" id="{073E7B93-27F4-6136-CD3D-FCE5C43A5A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3731" y="1261412"/>
            <a:ext cx="6406891" cy="47154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e Mayflower Compact : Raum, Elizabeth: Amazon.com.be: Books">
            <a:extLst>
              <a:ext uri="{FF2B5EF4-FFF2-40B4-BE49-F238E27FC236}">
                <a16:creationId xmlns:a16="http://schemas.microsoft.com/office/drawing/2014/main" id="{C73C3DCC-1AD1-953C-E6C1-D2842A002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635" y="-15610"/>
            <a:ext cx="5457646" cy="687360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4C5AC9B1-5F6D-2D3E-0938-EB0C04FD6028}"/>
              </a:ext>
            </a:extLst>
          </p:cNvPr>
          <p:cNvPicPr>
            <a:picLocks noChangeAspect="1"/>
          </p:cNvPicPr>
          <p:nvPr/>
        </p:nvPicPr>
        <p:blipFill>
          <a:blip r:embed="rId5"/>
          <a:srcRect t="16332"/>
          <a:stretch/>
        </p:blipFill>
        <p:spPr>
          <a:xfrm>
            <a:off x="6718" y="2657973"/>
            <a:ext cx="12185282" cy="1511071"/>
          </a:xfrm>
          <a:prstGeom prst="rect">
            <a:avLst/>
          </a:prstGeom>
        </p:spPr>
      </p:pic>
    </p:spTree>
    <p:extLst>
      <p:ext uri="{BB962C8B-B14F-4D97-AF65-F5344CB8AC3E}">
        <p14:creationId xmlns:p14="http://schemas.microsoft.com/office/powerpoint/2010/main" val="279995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D79A4-6052-96D9-75E2-7258D5083CAC}"/>
              </a:ext>
            </a:extLst>
          </p:cNvPr>
          <p:cNvSpPr>
            <a:spLocks noGrp="1"/>
          </p:cNvSpPr>
          <p:nvPr>
            <p:ph type="title"/>
          </p:nvPr>
        </p:nvSpPr>
        <p:spPr>
          <a:xfrm>
            <a:off x="0" y="0"/>
            <a:ext cx="12192000" cy="3428999"/>
          </a:xfrm>
        </p:spPr>
        <p:txBody>
          <a:bodyPr/>
          <a:lstStyle/>
          <a:p>
            <a:pPr algn="ctr">
              <a:lnSpc>
                <a:spcPct val="150000"/>
              </a:lnSpc>
            </a:pPr>
            <a: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t>先有五月花（信仰），后有美利堅（繁榮）</a:t>
            </a:r>
            <a:br>
              <a:rPr kumimoji="1" lang="zh-CN" altLang="en-US" sz="4400" b="1" dirty="0">
                <a:solidFill>
                  <a:srgbClr val="FF0000"/>
                </a:solidFill>
                <a:highlight>
                  <a:srgbClr val="FFFF00"/>
                </a:highlight>
                <a:latin typeface="Microsoft YaHei" panose="020B0503020204020204" pitchFamily="34" charset="-122"/>
                <a:ea typeface="Microsoft YaHei" panose="020B0503020204020204" pitchFamily="34" charset="-122"/>
              </a:rPr>
            </a:br>
            <a:r>
              <a:rPr kumimoji="1" lang="en-US" altLang="zh-CN" sz="3600" b="1" dirty="0">
                <a:latin typeface="Microsoft YaHei" panose="020B0503020204020204" pitchFamily="34" charset="-122"/>
                <a:ea typeface="Microsoft YaHei" panose="020B0503020204020204" pitchFamily="34" charset="-122"/>
              </a:rPr>
              <a:t>The faith of the Mayflower Pilgrims laid the foundation for America’s prosperity.</a:t>
            </a:r>
            <a:endParaRPr kumimoji="1" lang="zh-CN" altLang="en-US" dirty="0"/>
          </a:p>
        </p:txBody>
      </p:sp>
      <p:pic>
        <p:nvPicPr>
          <p:cNvPr id="4" name="Picture 6" descr="3分钟了解美国政治的基因起源，《五月花号公约》为何如此重要？ - YouTube">
            <a:extLst>
              <a:ext uri="{FF2B5EF4-FFF2-40B4-BE49-F238E27FC236}">
                <a16:creationId xmlns:a16="http://schemas.microsoft.com/office/drawing/2014/main" id="{47F70CC2-782A-4A6E-0231-46B9CF9F8C8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505" b="13296"/>
          <a:stretch/>
        </p:blipFill>
        <p:spPr bwMode="auto">
          <a:xfrm>
            <a:off x="112326" y="3429000"/>
            <a:ext cx="5363029" cy="326604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21C6E9E1-9287-049C-7CB5-BE4CE0EE5E1C}"/>
              </a:ext>
            </a:extLst>
          </p:cNvPr>
          <p:cNvPicPr>
            <a:picLocks noChangeAspect="1"/>
          </p:cNvPicPr>
          <p:nvPr/>
        </p:nvPicPr>
        <p:blipFill>
          <a:blip r:embed="rId4"/>
          <a:srcRect l="8348" t="15469"/>
          <a:stretch/>
        </p:blipFill>
        <p:spPr>
          <a:xfrm>
            <a:off x="5823232" y="3645510"/>
            <a:ext cx="6256442" cy="2833023"/>
          </a:xfrm>
          <a:prstGeom prst="rect">
            <a:avLst/>
          </a:prstGeom>
        </p:spPr>
      </p:pic>
    </p:spTree>
    <p:extLst>
      <p:ext uri="{BB962C8B-B14F-4D97-AF65-F5344CB8AC3E}">
        <p14:creationId xmlns:p14="http://schemas.microsoft.com/office/powerpoint/2010/main" val="11636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487B19-F8C1-A7F7-E916-C8BAE5DFDD8B}"/>
              </a:ext>
            </a:extLst>
          </p:cNvPr>
          <p:cNvSpPr>
            <a:spLocks noGrp="1"/>
          </p:cNvSpPr>
          <p:nvPr>
            <p:ph type="title"/>
          </p:nvPr>
        </p:nvSpPr>
        <p:spPr>
          <a:xfrm>
            <a:off x="734534" y="0"/>
            <a:ext cx="10722932" cy="1325563"/>
          </a:xfrm>
        </p:spPr>
        <p:txBody>
          <a:bodyPr/>
          <a:lstStyle/>
          <a:p>
            <a:pPr algn="ctr"/>
            <a:r>
              <a:rPr kumimoji="1" lang="zh-CN" altLang="en-US" sz="4800" dirty="0"/>
              <a:t>亞伯拉罕與清教徒 經歷的對照</a:t>
            </a:r>
          </a:p>
        </p:txBody>
      </p:sp>
      <p:graphicFrame>
        <p:nvGraphicFramePr>
          <p:cNvPr id="4" name="内容占位符 3">
            <a:extLst>
              <a:ext uri="{FF2B5EF4-FFF2-40B4-BE49-F238E27FC236}">
                <a16:creationId xmlns:a16="http://schemas.microsoft.com/office/drawing/2014/main" id="{AF21DE0E-5A2C-764C-B8AD-51035E2ABB81}"/>
              </a:ext>
            </a:extLst>
          </p:cNvPr>
          <p:cNvGraphicFramePr>
            <a:graphicFrameLocks noGrp="1"/>
          </p:cNvGraphicFramePr>
          <p:nvPr>
            <p:ph idx="1"/>
            <p:extLst>
              <p:ext uri="{D42A27DB-BD31-4B8C-83A1-F6EECF244321}">
                <p14:modId xmlns:p14="http://schemas.microsoft.com/office/powerpoint/2010/main" val="1880426104"/>
              </p:ext>
            </p:extLst>
          </p:nvPr>
        </p:nvGraphicFramePr>
        <p:xfrm>
          <a:off x="0" y="1150374"/>
          <a:ext cx="12192000" cy="5715891"/>
        </p:xfrm>
        <a:graphic>
          <a:graphicData uri="http://schemas.openxmlformats.org/drawingml/2006/table">
            <a:tbl>
              <a:tblPr firstRow="1" bandRow="1">
                <a:tableStyleId>{5C22544A-7EE6-4342-B048-85BDC9FD1C3A}</a:tableStyleId>
              </a:tblPr>
              <a:tblGrid>
                <a:gridCol w="2020529">
                  <a:extLst>
                    <a:ext uri="{9D8B030D-6E8A-4147-A177-3AD203B41FA5}">
                      <a16:colId xmlns:a16="http://schemas.microsoft.com/office/drawing/2014/main" val="585624360"/>
                    </a:ext>
                  </a:extLst>
                </a:gridCol>
                <a:gridCol w="4586748">
                  <a:extLst>
                    <a:ext uri="{9D8B030D-6E8A-4147-A177-3AD203B41FA5}">
                      <a16:colId xmlns:a16="http://schemas.microsoft.com/office/drawing/2014/main" val="1656719265"/>
                    </a:ext>
                  </a:extLst>
                </a:gridCol>
                <a:gridCol w="5584723">
                  <a:extLst>
                    <a:ext uri="{9D8B030D-6E8A-4147-A177-3AD203B41FA5}">
                      <a16:colId xmlns:a16="http://schemas.microsoft.com/office/drawing/2014/main" val="729828034"/>
                    </a:ext>
                  </a:extLst>
                </a:gridCol>
              </a:tblGrid>
              <a:tr h="871907">
                <a:tc>
                  <a:txBody>
                    <a:bodyPr/>
                    <a:lstStyle/>
                    <a:p>
                      <a:pPr algn="ctr">
                        <a:lnSpc>
                          <a:spcPct val="150000"/>
                        </a:lnSpc>
                      </a:pPr>
                      <a:endParaRPr lang="zh-CN" altLang="en-US" sz="2800" dirty="0">
                        <a:latin typeface="+mj-ea"/>
                        <a:ea typeface="+mj-ea"/>
                      </a:endParaRPr>
                    </a:p>
                  </a:txBody>
                  <a:tcPr/>
                </a:tc>
                <a:tc>
                  <a:txBody>
                    <a:bodyPr/>
                    <a:lstStyle/>
                    <a:p>
                      <a:pPr algn="ctr">
                        <a:lnSpc>
                          <a:spcPct val="150000"/>
                        </a:lnSpc>
                      </a:pPr>
                      <a:r>
                        <a:rPr lang="zh-CN" altLang="en-US" sz="2800" dirty="0">
                          <a:solidFill>
                            <a:schemeClr val="tx1"/>
                          </a:solidFill>
                          <a:latin typeface="+mj-ea"/>
                          <a:ea typeface="+mj-ea"/>
                        </a:rPr>
                        <a:t>亚伯拉罕（</a:t>
                      </a:r>
                      <a:r>
                        <a:rPr lang="en-US" altLang="zh-CN" sz="2800" dirty="0">
                          <a:solidFill>
                            <a:schemeClr val="tx1"/>
                          </a:solidFill>
                          <a:latin typeface="+mj-ea"/>
                          <a:ea typeface="+mj-ea"/>
                        </a:rPr>
                        <a:t>BC2000</a:t>
                      </a:r>
                      <a:r>
                        <a:rPr lang="zh-CN" altLang="en-US" sz="2800" dirty="0">
                          <a:solidFill>
                            <a:schemeClr val="tx1"/>
                          </a:solidFill>
                          <a:latin typeface="+mj-ea"/>
                          <a:ea typeface="+mj-ea"/>
                        </a:rPr>
                        <a:t>）</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清教徒（</a:t>
                      </a:r>
                      <a:r>
                        <a:rPr lang="en-US" altLang="zh-CN" sz="2800" dirty="0">
                          <a:solidFill>
                            <a:schemeClr val="bg1"/>
                          </a:solidFill>
                          <a:latin typeface="+mj-ea"/>
                          <a:ea typeface="+mj-ea"/>
                        </a:rPr>
                        <a:t>AD1620</a:t>
                      </a:r>
                      <a:r>
                        <a:rPr lang="zh-CN" altLang="en-US" sz="2800" dirty="0">
                          <a:solidFill>
                            <a:schemeClr val="bg1"/>
                          </a:solidFill>
                          <a:latin typeface="+mj-ea"/>
                          <a:ea typeface="+mj-ea"/>
                        </a:rPr>
                        <a:t>）</a:t>
                      </a:r>
                    </a:p>
                  </a:txBody>
                  <a:tcPr>
                    <a:solidFill>
                      <a:srgbClr val="7030A0"/>
                    </a:solidFill>
                  </a:tcPr>
                </a:tc>
                <a:extLst>
                  <a:ext uri="{0D108BD9-81ED-4DB2-BD59-A6C34878D82A}">
                    <a16:rowId xmlns:a16="http://schemas.microsoft.com/office/drawing/2014/main" val="900857543"/>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年代</a:t>
                      </a:r>
                    </a:p>
                  </a:txBody>
                  <a:tcPr/>
                </a:tc>
                <a:tc>
                  <a:txBody>
                    <a:bodyPr/>
                    <a:lstStyle/>
                    <a:p>
                      <a:pPr algn="ctr">
                        <a:lnSpc>
                          <a:spcPct val="150000"/>
                        </a:lnSpc>
                      </a:pPr>
                      <a:r>
                        <a:rPr lang="zh-CN" altLang="en-US" sz="2800" dirty="0">
                          <a:latin typeface="+mj-ea"/>
                          <a:ea typeface="+mj-ea"/>
                        </a:rPr>
                        <a:t>基督降生前</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基督降生后</a:t>
                      </a:r>
                    </a:p>
                  </a:txBody>
                  <a:tcPr>
                    <a:solidFill>
                      <a:srgbClr val="7030A0"/>
                    </a:solidFill>
                  </a:tcPr>
                </a:tc>
                <a:extLst>
                  <a:ext uri="{0D108BD9-81ED-4DB2-BD59-A6C34878D82A}">
                    <a16:rowId xmlns:a16="http://schemas.microsoft.com/office/drawing/2014/main" val="3655136428"/>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起源</a:t>
                      </a:r>
                    </a:p>
                  </a:txBody>
                  <a:tcPr/>
                </a:tc>
                <a:tc>
                  <a:txBody>
                    <a:bodyPr/>
                    <a:lstStyle/>
                    <a:p>
                      <a:pPr algn="ctr">
                        <a:lnSpc>
                          <a:spcPct val="150000"/>
                        </a:lnSpc>
                      </a:pPr>
                      <a:r>
                        <a:rPr lang="zh-CN" altLang="en-US" sz="2800" dirty="0">
                          <a:latin typeface="+mj-ea"/>
                          <a:ea typeface="+mj-ea"/>
                        </a:rPr>
                        <a:t>上帝的呼召</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圣灵的感召</a:t>
                      </a:r>
                    </a:p>
                  </a:txBody>
                  <a:tcPr>
                    <a:solidFill>
                      <a:srgbClr val="7030A0"/>
                    </a:solidFill>
                  </a:tcPr>
                </a:tc>
                <a:extLst>
                  <a:ext uri="{0D108BD9-81ED-4DB2-BD59-A6C34878D82A}">
                    <a16:rowId xmlns:a16="http://schemas.microsoft.com/office/drawing/2014/main" val="2693973200"/>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目的</a:t>
                      </a:r>
                    </a:p>
                  </a:txBody>
                  <a:tcPr/>
                </a:tc>
                <a:tc>
                  <a:txBody>
                    <a:bodyPr/>
                    <a:lstStyle/>
                    <a:p>
                      <a:pPr algn="ctr">
                        <a:lnSpc>
                          <a:spcPct val="150000"/>
                        </a:lnSpc>
                      </a:pPr>
                      <a:r>
                        <a:rPr lang="zh-CN" altLang="en-US" sz="2800" dirty="0">
                          <a:latin typeface="+mj-ea"/>
                          <a:ea typeface="+mj-ea"/>
                        </a:rPr>
                        <a:t>保持信仰的纯洁</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追求信仰的自由</a:t>
                      </a:r>
                    </a:p>
                  </a:txBody>
                  <a:tcPr>
                    <a:solidFill>
                      <a:srgbClr val="7030A0"/>
                    </a:solidFill>
                  </a:tcPr>
                </a:tc>
                <a:extLst>
                  <a:ext uri="{0D108BD9-81ED-4DB2-BD59-A6C34878D82A}">
                    <a16:rowId xmlns:a16="http://schemas.microsoft.com/office/drawing/2014/main" val="3263888320"/>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经过</a:t>
                      </a:r>
                    </a:p>
                  </a:txBody>
                  <a:tcPr/>
                </a:tc>
                <a:tc>
                  <a:txBody>
                    <a:bodyPr/>
                    <a:lstStyle/>
                    <a:p>
                      <a:pPr algn="ctr">
                        <a:lnSpc>
                          <a:spcPct val="150000"/>
                        </a:lnSpc>
                      </a:pPr>
                      <a:r>
                        <a:rPr lang="zh-CN" altLang="en-US" sz="2800" dirty="0">
                          <a:latin typeface="+mj-ea"/>
                          <a:ea typeface="+mj-ea"/>
                        </a:rPr>
                        <a:t>从繁荣到贫瘠，再到繁荣</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从繁荣到贫瘠，再到繁荣</a:t>
                      </a:r>
                    </a:p>
                  </a:txBody>
                  <a:tcPr>
                    <a:solidFill>
                      <a:srgbClr val="7030A0"/>
                    </a:solidFill>
                  </a:tcPr>
                </a:tc>
                <a:extLst>
                  <a:ext uri="{0D108BD9-81ED-4DB2-BD59-A6C34878D82A}">
                    <a16:rowId xmlns:a16="http://schemas.microsoft.com/office/drawing/2014/main" val="602236557"/>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结果</a:t>
                      </a:r>
                    </a:p>
                  </a:txBody>
                  <a:tcPr/>
                </a:tc>
                <a:tc>
                  <a:txBody>
                    <a:bodyPr/>
                    <a:lstStyle/>
                    <a:p>
                      <a:pPr algn="ctr">
                        <a:lnSpc>
                          <a:spcPct val="150000"/>
                        </a:lnSpc>
                      </a:pPr>
                      <a:r>
                        <a:rPr lang="zh-CN" altLang="en-US" sz="2800" dirty="0">
                          <a:latin typeface="+mj-ea"/>
                          <a:ea typeface="+mj-ea"/>
                        </a:rPr>
                        <a:t>定居应许之地</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建立新的应许之地</a:t>
                      </a:r>
                    </a:p>
                  </a:txBody>
                  <a:tcPr>
                    <a:solidFill>
                      <a:srgbClr val="7030A0"/>
                    </a:solidFill>
                  </a:tcPr>
                </a:tc>
                <a:extLst>
                  <a:ext uri="{0D108BD9-81ED-4DB2-BD59-A6C34878D82A}">
                    <a16:rowId xmlns:a16="http://schemas.microsoft.com/office/drawing/2014/main" val="2154482958"/>
                  </a:ext>
                </a:extLst>
              </a:tr>
              <a:tr h="590795">
                <a:tc>
                  <a:txBody>
                    <a:bodyPr/>
                    <a:lstStyle/>
                    <a:p>
                      <a:pPr algn="ctr">
                        <a:lnSpc>
                          <a:spcPct val="150000"/>
                        </a:lnSpc>
                      </a:pPr>
                      <a:r>
                        <a:rPr lang="zh-CN" altLang="en-US" sz="2800" dirty="0">
                          <a:latin typeface="KaiTi" panose="02010609060101010101" pitchFamily="49" charset="-122"/>
                          <a:ea typeface="KaiTi" panose="02010609060101010101" pitchFamily="49" charset="-122"/>
                        </a:rPr>
                        <a:t>影响</a:t>
                      </a:r>
                    </a:p>
                  </a:txBody>
                  <a:tcPr/>
                </a:tc>
                <a:tc>
                  <a:txBody>
                    <a:bodyPr/>
                    <a:lstStyle/>
                    <a:p>
                      <a:pPr algn="ctr">
                        <a:lnSpc>
                          <a:spcPct val="150000"/>
                        </a:lnSpc>
                      </a:pPr>
                      <a:r>
                        <a:rPr lang="zh-CN" altLang="en-US" sz="2800" dirty="0">
                          <a:latin typeface="+mj-ea"/>
                          <a:ea typeface="+mj-ea"/>
                        </a:rPr>
                        <a:t>书写救赎历史</a:t>
                      </a:r>
                    </a:p>
                  </a:txBody>
                  <a:tcPr>
                    <a:solidFill>
                      <a:srgbClr val="FFC000"/>
                    </a:solidFill>
                  </a:tcPr>
                </a:tc>
                <a:tc>
                  <a:txBody>
                    <a:bodyPr/>
                    <a:lstStyle/>
                    <a:p>
                      <a:pPr algn="ctr">
                        <a:lnSpc>
                          <a:spcPct val="150000"/>
                        </a:lnSpc>
                      </a:pPr>
                      <a:r>
                        <a:rPr lang="zh-CN" altLang="en-US" sz="2800" dirty="0">
                          <a:solidFill>
                            <a:schemeClr val="bg1"/>
                          </a:solidFill>
                          <a:latin typeface="+mj-ea"/>
                          <a:ea typeface="+mj-ea"/>
                        </a:rPr>
                        <a:t>奠定人类文明</a:t>
                      </a:r>
                    </a:p>
                  </a:txBody>
                  <a:tcPr>
                    <a:solidFill>
                      <a:srgbClr val="7030A0"/>
                    </a:solidFill>
                  </a:tcPr>
                </a:tc>
                <a:extLst>
                  <a:ext uri="{0D108BD9-81ED-4DB2-BD59-A6C34878D82A}">
                    <a16:rowId xmlns:a16="http://schemas.microsoft.com/office/drawing/2014/main" val="3189271456"/>
                  </a:ext>
                </a:extLst>
              </a:tr>
              <a:tr h="907492">
                <a:tc>
                  <a:txBody>
                    <a:bodyPr/>
                    <a:lstStyle/>
                    <a:p>
                      <a:pPr algn="ctr">
                        <a:lnSpc>
                          <a:spcPct val="150000"/>
                        </a:lnSpc>
                      </a:pPr>
                      <a:r>
                        <a:rPr lang="zh-CN" altLang="en-US" sz="2800" dirty="0">
                          <a:latin typeface="KaiTi" panose="02010609060101010101" pitchFamily="49" charset="-122"/>
                          <a:ea typeface="KaiTi" panose="02010609060101010101" pitchFamily="49" charset="-122"/>
                        </a:rPr>
                        <a:t>与我的关系</a:t>
                      </a:r>
                    </a:p>
                  </a:txBody>
                  <a:tcPr/>
                </a:tc>
                <a:tc>
                  <a:txBody>
                    <a:bodyPr/>
                    <a:lstStyle/>
                    <a:p>
                      <a:pPr algn="ctr">
                        <a:lnSpc>
                          <a:spcPct val="150000"/>
                        </a:lnSpc>
                      </a:pPr>
                      <a:r>
                        <a:rPr lang="zh-CN" altLang="en-US" sz="2800" dirty="0">
                          <a:latin typeface="+mj-ea"/>
                          <a:ea typeface="+mj-ea"/>
                        </a:rPr>
                        <a:t>成为亚伯拉罕的信心后裔</a:t>
                      </a:r>
                      <a:endParaRPr lang="en-US" altLang="zh-CN" sz="2800" dirty="0">
                        <a:latin typeface="+mj-ea"/>
                        <a:ea typeface="+mj-ea"/>
                      </a:endParaRPr>
                    </a:p>
                  </a:txBody>
                  <a:tcPr>
                    <a:solidFill>
                      <a:srgbClr val="FFC000"/>
                    </a:solidFill>
                  </a:tcPr>
                </a:tc>
                <a:tc>
                  <a:txBody>
                    <a:bodyPr/>
                    <a:lstStyle/>
                    <a:p>
                      <a:pPr algn="ctr">
                        <a:lnSpc>
                          <a:spcPct val="150000"/>
                        </a:lnSpc>
                      </a:pPr>
                      <a:r>
                        <a:rPr lang="zh-CN" altLang="en-US" sz="2800" kern="1200" dirty="0">
                          <a:solidFill>
                            <a:schemeClr val="bg1"/>
                          </a:solidFill>
                          <a:latin typeface="+mj-ea"/>
                          <a:ea typeface="+mn-ea"/>
                          <a:cs typeface="+mn-cs"/>
                        </a:rPr>
                        <a:t>传承</a:t>
                      </a:r>
                      <a:r>
                        <a:rPr lang="zh-CN" altLang="en-US" sz="2800" dirty="0">
                          <a:solidFill>
                            <a:schemeClr val="bg1"/>
                          </a:solidFill>
                          <a:latin typeface="+mj-ea"/>
                          <a:ea typeface="+mj-ea"/>
                        </a:rPr>
                        <a:t>清教徒的信仰和精神</a:t>
                      </a:r>
                      <a:endParaRPr lang="en-US" altLang="zh-CN" sz="2800" dirty="0">
                        <a:solidFill>
                          <a:schemeClr val="bg1"/>
                        </a:solidFill>
                        <a:latin typeface="+mj-ea"/>
                        <a:ea typeface="+mj-ea"/>
                      </a:endParaRPr>
                    </a:p>
                  </a:txBody>
                  <a:tcPr>
                    <a:solidFill>
                      <a:srgbClr val="7030A0"/>
                    </a:solidFill>
                  </a:tcPr>
                </a:tc>
                <a:extLst>
                  <a:ext uri="{0D108BD9-81ED-4DB2-BD59-A6C34878D82A}">
                    <a16:rowId xmlns:a16="http://schemas.microsoft.com/office/drawing/2014/main" val="2148891039"/>
                  </a:ext>
                </a:extLst>
              </a:tr>
            </a:tbl>
          </a:graphicData>
        </a:graphic>
      </p:graphicFrame>
    </p:spTree>
    <p:extLst>
      <p:ext uri="{BB962C8B-B14F-4D97-AF65-F5344CB8AC3E}">
        <p14:creationId xmlns:p14="http://schemas.microsoft.com/office/powerpoint/2010/main" val="1576943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2647D0-7861-4AF5-28DB-04E93F464570}"/>
              </a:ext>
            </a:extLst>
          </p:cNvPr>
          <p:cNvSpPr>
            <a:spLocks noGrp="1"/>
          </p:cNvSpPr>
          <p:nvPr>
            <p:ph type="title"/>
          </p:nvPr>
        </p:nvSpPr>
        <p:spPr>
          <a:xfrm>
            <a:off x="734534" y="18255"/>
            <a:ext cx="10722932" cy="2470152"/>
          </a:xfrm>
        </p:spPr>
        <p:txBody>
          <a:bodyPr/>
          <a:lstStyle/>
          <a:p>
            <a:pPr algn="ctr"/>
            <a:r>
              <a:rPr kumimoji="1" lang="zh-CN" altLang="en-US" sz="4800" dirty="0">
                <a:solidFill>
                  <a:srgbClr val="FF0000"/>
                </a:solidFill>
                <a:highlight>
                  <a:srgbClr val="FFFF00"/>
                </a:highlight>
              </a:rPr>
              <a:t>感謝神賜我永生與今生的福分</a:t>
            </a:r>
            <a:br>
              <a:rPr kumimoji="1" lang="en-US" altLang="zh-CN" sz="4800" dirty="0"/>
            </a:br>
            <a:r>
              <a:rPr kumimoji="1" lang="en-US" altLang="zh-CN" sz="3200" dirty="0"/>
              <a:t>Thankful to God for the blessings of eternal life and present life</a:t>
            </a:r>
            <a:endParaRPr kumimoji="1" lang="zh-CN" altLang="en-US" sz="4800" dirty="0"/>
          </a:p>
        </p:txBody>
      </p:sp>
      <p:pic>
        <p:nvPicPr>
          <p:cNvPr id="4" name="图片 3">
            <a:extLst>
              <a:ext uri="{FF2B5EF4-FFF2-40B4-BE49-F238E27FC236}">
                <a16:creationId xmlns:a16="http://schemas.microsoft.com/office/drawing/2014/main" id="{1041101C-CF31-0353-A3BD-223BFFA10E1F}"/>
              </a:ext>
            </a:extLst>
          </p:cNvPr>
          <p:cNvPicPr>
            <a:picLocks noChangeAspect="1"/>
          </p:cNvPicPr>
          <p:nvPr/>
        </p:nvPicPr>
        <p:blipFill>
          <a:blip r:embed="rId3"/>
          <a:stretch>
            <a:fillRect/>
          </a:stretch>
        </p:blipFill>
        <p:spPr>
          <a:xfrm>
            <a:off x="0" y="2488407"/>
            <a:ext cx="5290477" cy="4351338"/>
          </a:xfrm>
          <a:prstGeom prst="rect">
            <a:avLst/>
          </a:prstGeom>
        </p:spPr>
      </p:pic>
      <p:pic>
        <p:nvPicPr>
          <p:cNvPr id="15364" name="Picture 4" descr="經文默想】羅馬書Romans 5:7-8 - YouTube">
            <a:extLst>
              <a:ext uri="{FF2B5EF4-FFF2-40B4-BE49-F238E27FC236}">
                <a16:creationId xmlns:a16="http://schemas.microsoft.com/office/drawing/2014/main" id="{BD47ACEB-7B97-B4C0-A52B-4932EC0CC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736" y="3149034"/>
            <a:ext cx="6561264" cy="369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83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62DC1A-3F8A-9BA1-F280-CC3500CEF111}"/>
              </a:ext>
            </a:extLst>
          </p:cNvPr>
          <p:cNvSpPr>
            <a:spLocks noGrp="1"/>
          </p:cNvSpPr>
          <p:nvPr>
            <p:ph type="title"/>
          </p:nvPr>
        </p:nvSpPr>
        <p:spPr>
          <a:xfrm>
            <a:off x="0" y="1"/>
            <a:ext cx="8741044" cy="1850588"/>
          </a:xfrm>
        </p:spPr>
        <p:txBody>
          <a:bodyPr/>
          <a:lstStyle/>
          <a:p>
            <a:pPr algn="ctr"/>
            <a:r>
              <a:rPr kumimoji="1" lang="zh-CN" altLang="en-US" dirty="0">
                <a:solidFill>
                  <a:srgbClr val="FF0000"/>
                </a:solidFill>
                <a:highlight>
                  <a:srgbClr val="FFFF00"/>
                </a:highlight>
              </a:rPr>
              <a:t>感謝神賜給愛我和我愛的人</a:t>
            </a:r>
            <a:endParaRPr kumimoji="1" lang="en-US" altLang="zh-CN" dirty="0">
              <a:solidFill>
                <a:srgbClr val="FF0000"/>
              </a:solidFill>
              <a:highlight>
                <a:srgbClr val="FFFF00"/>
              </a:highlight>
            </a:endParaRPr>
          </a:p>
          <a:p>
            <a:pPr algn="ctr"/>
            <a:r>
              <a:rPr kumimoji="1" lang="en-US" altLang="zh-CN" sz="2800" dirty="0"/>
              <a:t>Thank God for those who love me </a:t>
            </a:r>
            <a:br>
              <a:rPr kumimoji="1" lang="en-US" altLang="zh-CN" sz="2800" dirty="0"/>
            </a:br>
            <a:r>
              <a:rPr kumimoji="1" lang="en-US" altLang="zh-CN" sz="2800" dirty="0"/>
              <a:t>and those I love</a:t>
            </a:r>
            <a:endParaRPr kumimoji="1" lang="zh-CN" altLang="en-US" sz="3600" dirty="0"/>
          </a:p>
        </p:txBody>
      </p:sp>
      <p:pic>
        <p:nvPicPr>
          <p:cNvPr id="4" name="图片 3">
            <a:extLst>
              <a:ext uri="{FF2B5EF4-FFF2-40B4-BE49-F238E27FC236}">
                <a16:creationId xmlns:a16="http://schemas.microsoft.com/office/drawing/2014/main" id="{1A9B2321-A5B3-0955-6E70-2BD10830B0FE}"/>
              </a:ext>
            </a:extLst>
          </p:cNvPr>
          <p:cNvPicPr>
            <a:picLocks noChangeAspect="1"/>
          </p:cNvPicPr>
          <p:nvPr/>
        </p:nvPicPr>
        <p:blipFill>
          <a:blip r:embed="rId3"/>
          <a:stretch>
            <a:fillRect/>
          </a:stretch>
        </p:blipFill>
        <p:spPr>
          <a:xfrm>
            <a:off x="0" y="2164585"/>
            <a:ext cx="8421329" cy="4693415"/>
          </a:xfrm>
          <a:prstGeom prst="rect">
            <a:avLst/>
          </a:prstGeom>
        </p:spPr>
      </p:pic>
      <p:sp>
        <p:nvSpPr>
          <p:cNvPr id="5" name="文本框 4">
            <a:extLst>
              <a:ext uri="{FF2B5EF4-FFF2-40B4-BE49-F238E27FC236}">
                <a16:creationId xmlns:a16="http://schemas.microsoft.com/office/drawing/2014/main" id="{A1E2DC65-89C5-0158-2486-CDEFC27F284F}"/>
              </a:ext>
            </a:extLst>
          </p:cNvPr>
          <p:cNvSpPr txBox="1"/>
          <p:nvPr/>
        </p:nvSpPr>
        <p:spPr>
          <a:xfrm>
            <a:off x="8555064" y="859113"/>
            <a:ext cx="3636936" cy="599888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父母</a:t>
            </a:r>
            <a:r>
              <a:rPr kumimoji="1" lang="en-US" altLang="zh-CN" sz="2400" b="1" dirty="0">
                <a:solidFill>
                  <a:schemeClr val="bg1"/>
                </a:solidFill>
                <a:latin typeface="Microsoft YaHei" panose="020B0503020204020204" pitchFamily="34" charset="-122"/>
                <a:ea typeface="Microsoft YaHei" panose="020B0503020204020204" pitchFamily="34" charset="-122"/>
              </a:rPr>
              <a:t>parents</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配偶</a:t>
            </a:r>
            <a:r>
              <a:rPr kumimoji="1" lang="en-US" altLang="zh-CN" sz="2400" b="1" dirty="0">
                <a:solidFill>
                  <a:schemeClr val="bg1"/>
                </a:solidFill>
                <a:latin typeface="Microsoft YaHei" panose="020B0503020204020204" pitchFamily="34" charset="-122"/>
                <a:ea typeface="Microsoft YaHei" panose="020B0503020204020204" pitchFamily="34" charset="-122"/>
              </a:rPr>
              <a:t>spouse</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子女</a:t>
            </a:r>
            <a:r>
              <a:rPr kumimoji="1" lang="en-US" altLang="zh-CN" sz="2400" b="1" dirty="0">
                <a:solidFill>
                  <a:schemeClr val="bg1"/>
                </a:solidFill>
                <a:latin typeface="Microsoft YaHei" panose="020B0503020204020204" pitchFamily="34" charset="-122"/>
                <a:ea typeface="Microsoft YaHei" panose="020B0503020204020204" pitchFamily="34" charset="-122"/>
              </a:rPr>
              <a:t>children</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老师</a:t>
            </a:r>
            <a:r>
              <a:rPr kumimoji="1" lang="en-US" altLang="zh-CN" sz="2400" b="1" dirty="0">
                <a:solidFill>
                  <a:schemeClr val="bg1"/>
                </a:solidFill>
                <a:latin typeface="Microsoft YaHei" panose="020B0503020204020204" pitchFamily="34" charset="-122"/>
                <a:ea typeface="Microsoft YaHei" panose="020B0503020204020204" pitchFamily="34" charset="-122"/>
              </a:rPr>
              <a:t>teachers</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学生</a:t>
            </a:r>
            <a:r>
              <a:rPr kumimoji="1" lang="en-US" altLang="zh-CN" sz="2400" b="1" dirty="0">
                <a:solidFill>
                  <a:schemeClr val="bg1"/>
                </a:solidFill>
                <a:latin typeface="Microsoft YaHei" panose="020B0503020204020204" pitchFamily="34" charset="-122"/>
                <a:ea typeface="Microsoft YaHei" panose="020B0503020204020204" pitchFamily="34" charset="-122"/>
              </a:rPr>
              <a:t>students</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会友 </a:t>
            </a:r>
            <a:r>
              <a:rPr kumimoji="1" lang="en-US" altLang="zh-CN" sz="2400" b="1" dirty="0">
                <a:solidFill>
                  <a:schemeClr val="bg1"/>
                </a:solidFill>
                <a:latin typeface="Microsoft YaHei" panose="020B0503020204020204" pitchFamily="34" charset="-122"/>
                <a:ea typeface="Microsoft YaHei" panose="020B0503020204020204" pitchFamily="34" charset="-122"/>
              </a:rPr>
              <a:t>Church</a:t>
            </a:r>
            <a:r>
              <a:rPr kumimoji="1" lang="zh-CN" altLang="en-US" sz="2400" b="1" dirty="0">
                <a:solidFill>
                  <a:schemeClr val="bg1"/>
                </a:solidFill>
                <a:latin typeface="Microsoft YaHei" panose="020B0503020204020204" pitchFamily="34" charset="-122"/>
                <a:ea typeface="Microsoft YaHei" panose="020B0503020204020204" pitchFamily="34" charset="-122"/>
              </a:rPr>
              <a:t> </a:t>
            </a:r>
            <a:r>
              <a:rPr kumimoji="1" lang="en-US" altLang="zh-CN" sz="2400" b="1" dirty="0">
                <a:solidFill>
                  <a:schemeClr val="bg1"/>
                </a:solidFill>
                <a:latin typeface="Microsoft YaHei" panose="020B0503020204020204" pitchFamily="34" charset="-122"/>
                <a:ea typeface="Microsoft YaHei" panose="020B0503020204020204" pitchFamily="34" charset="-122"/>
              </a:rPr>
              <a:t>Friends</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领导</a:t>
            </a:r>
            <a:r>
              <a:rPr kumimoji="1" lang="en-US" altLang="zh-CN" sz="2400" b="1" dirty="0" err="1">
                <a:solidFill>
                  <a:schemeClr val="bg1"/>
                </a:solidFill>
                <a:latin typeface="Microsoft YaHei" panose="020B0503020204020204" pitchFamily="34" charset="-122"/>
                <a:ea typeface="Microsoft YaHei" panose="020B0503020204020204" pitchFamily="34" charset="-122"/>
              </a:rPr>
              <a:t>Superviser</a:t>
            </a:r>
            <a:endParaRPr kumimoji="1" lang="en-US" altLang="zh-CN" sz="2400" b="1" dirty="0">
              <a:solidFill>
                <a:schemeClr val="bg1"/>
              </a:solidFill>
              <a:latin typeface="Microsoft YaHei" panose="020B0503020204020204" pitchFamily="34" charset="-122"/>
              <a:ea typeface="Microsoft YaHei" panose="020B0503020204020204" pitchFamily="34" charset="-122"/>
            </a:endParaRP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同学</a:t>
            </a:r>
            <a:r>
              <a:rPr kumimoji="1" lang="en-US" altLang="zh-CN" sz="2400" b="1" dirty="0">
                <a:solidFill>
                  <a:schemeClr val="bg1"/>
                </a:solidFill>
                <a:latin typeface="Microsoft YaHei" panose="020B0503020204020204" pitchFamily="34" charset="-122"/>
                <a:ea typeface="Microsoft YaHei" panose="020B0503020204020204" pitchFamily="34" charset="-122"/>
              </a:rPr>
              <a:t>Schoolmate</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朋友</a:t>
            </a:r>
            <a:r>
              <a:rPr kumimoji="1" lang="en-US" altLang="zh-CN" sz="2400" b="1" dirty="0">
                <a:solidFill>
                  <a:schemeClr val="bg1"/>
                </a:solidFill>
                <a:latin typeface="Microsoft YaHei" panose="020B0503020204020204" pitchFamily="34" charset="-122"/>
                <a:ea typeface="Microsoft YaHei" panose="020B0503020204020204" pitchFamily="34" charset="-122"/>
              </a:rPr>
              <a:t>Friends</a:t>
            </a:r>
          </a:p>
          <a:p>
            <a:pPr>
              <a:lnSpc>
                <a:spcPct val="150000"/>
              </a:lnSpc>
            </a:pPr>
            <a:r>
              <a:rPr kumimoji="1" lang="zh-CN" altLang="en-US" sz="2400" b="1" dirty="0">
                <a:solidFill>
                  <a:schemeClr val="bg1"/>
                </a:solidFill>
                <a:latin typeface="Microsoft YaHei" panose="020B0503020204020204" pitchFamily="34" charset="-122"/>
                <a:ea typeface="Microsoft YaHei" panose="020B0503020204020204" pitchFamily="34" charset="-122"/>
              </a:rPr>
              <a:t>邻居</a:t>
            </a:r>
            <a:r>
              <a:rPr kumimoji="1" lang="en-US" altLang="zh-CN" sz="2400" b="1" dirty="0">
                <a:solidFill>
                  <a:schemeClr val="bg1"/>
                </a:solidFill>
                <a:latin typeface="Microsoft YaHei" panose="020B0503020204020204" pitchFamily="34" charset="-122"/>
                <a:ea typeface="Microsoft YaHei" panose="020B0503020204020204" pitchFamily="34" charset="-122"/>
              </a:rPr>
              <a:t>neighbors</a:t>
            </a:r>
          </a:p>
          <a:p>
            <a:pPr>
              <a:lnSpc>
                <a:spcPct val="150000"/>
              </a:lnSpc>
            </a:pPr>
            <a:r>
              <a:rPr kumimoji="1" lang="en-US" altLang="zh-CN" b="1" dirty="0">
                <a:solidFill>
                  <a:schemeClr val="bg1"/>
                </a:solidFill>
                <a:latin typeface="Microsoft YaHei" panose="020B0503020204020204" pitchFamily="34" charset="-122"/>
                <a:ea typeface="Microsoft YaHei" panose="020B0503020204020204" pitchFamily="34" charset="-122"/>
              </a:rPr>
              <a:t>……</a:t>
            </a:r>
            <a:endParaRPr kumimoji="1" lang="zh-CN" altLang="en-US"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187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ADF38-293F-48AD-6808-E7087DD10B6B}"/>
              </a:ext>
            </a:extLst>
          </p:cNvPr>
          <p:cNvSpPr>
            <a:spLocks noGrp="1"/>
          </p:cNvSpPr>
          <p:nvPr>
            <p:ph type="title"/>
          </p:nvPr>
        </p:nvSpPr>
        <p:spPr>
          <a:xfrm>
            <a:off x="618414" y="0"/>
            <a:ext cx="10722932" cy="1325563"/>
          </a:xfrm>
        </p:spPr>
        <p:txBody>
          <a:bodyPr/>
          <a:lstStyle/>
          <a:p>
            <a:pPr algn="ctr"/>
            <a:r>
              <a:rPr kumimoji="1" lang="zh-CN" altLang="en-US" dirty="0"/>
              <a:t>結語：表達感恩  </a:t>
            </a:r>
            <a:r>
              <a:rPr kumimoji="1" lang="en-US" altLang="zh-CN" dirty="0"/>
              <a:t>Give</a:t>
            </a:r>
            <a:r>
              <a:rPr kumimoji="1" lang="zh-CN" altLang="en-US" dirty="0"/>
              <a:t> </a:t>
            </a:r>
            <a:r>
              <a:rPr kumimoji="1" lang="en-US" altLang="zh-CN" dirty="0"/>
              <a:t>Thanks</a:t>
            </a:r>
            <a:endParaRPr kumimoji="1" lang="zh-CN" altLang="en-US" dirty="0"/>
          </a:p>
        </p:txBody>
      </p:sp>
      <p:sp>
        <p:nvSpPr>
          <p:cNvPr id="3" name="内容占位符 2">
            <a:extLst>
              <a:ext uri="{FF2B5EF4-FFF2-40B4-BE49-F238E27FC236}">
                <a16:creationId xmlns:a16="http://schemas.microsoft.com/office/drawing/2014/main" id="{256B331C-4310-E199-373B-02EBB99841DF}"/>
              </a:ext>
            </a:extLst>
          </p:cNvPr>
          <p:cNvSpPr>
            <a:spLocks noGrp="1"/>
          </p:cNvSpPr>
          <p:nvPr>
            <p:ph idx="1"/>
          </p:nvPr>
        </p:nvSpPr>
        <p:spPr>
          <a:xfrm>
            <a:off x="0" y="1317356"/>
            <a:ext cx="12192000" cy="5540643"/>
          </a:xfrm>
        </p:spPr>
        <p:txBody>
          <a:bodyPr/>
          <a:lstStyle/>
          <a:p>
            <a:pPr>
              <a:lnSpc>
                <a:spcPct val="125000"/>
              </a:lnSpc>
              <a:spcBef>
                <a:spcPts val="0"/>
              </a:spcBef>
            </a:pPr>
            <a:r>
              <a:rPr kumimoji="1" lang="zh-CN" altLang="en-US" sz="3200" b="1" dirty="0">
                <a:solidFill>
                  <a:srgbClr val="FFFF00"/>
                </a:solidFill>
                <a:highlight>
                  <a:srgbClr val="0000FF"/>
                </a:highlight>
                <a:latin typeface="+mj-ea"/>
              </a:rPr>
              <a:t>刻意地建立感恩的意識</a:t>
            </a:r>
            <a:r>
              <a:rPr kumimoji="1" lang="zh-CN" altLang="en-US" sz="3200" b="1" dirty="0">
                <a:latin typeface="+mj-ea"/>
                <a:ea typeface="+mj-ea"/>
              </a:rPr>
              <a:t>（在心中建立感恩的祭壇）</a:t>
            </a:r>
            <a:r>
              <a:rPr lang="en-US" altLang="zh-CN" sz="3200" dirty="0"/>
              <a:t> </a:t>
            </a:r>
            <a:r>
              <a:rPr lang="en-US" altLang="zh-CN" sz="3200" b="1" dirty="0">
                <a:latin typeface="Microsoft YaHei" panose="020B0503020204020204" pitchFamily="34" charset="-122"/>
                <a:ea typeface="Microsoft YaHei" panose="020B0503020204020204" pitchFamily="34" charset="-122"/>
              </a:rPr>
              <a:t>Deliberately build a sense of gratitude</a:t>
            </a:r>
            <a:endParaRPr kumimoji="1" lang="zh-CN" altLang="en-US" sz="3200" b="1" dirty="0">
              <a:latin typeface="Microsoft YaHei" panose="020B0503020204020204" pitchFamily="34" charset="-122"/>
              <a:ea typeface="Microsoft YaHei" panose="020B0503020204020204" pitchFamily="34" charset="-122"/>
            </a:endParaRPr>
          </a:p>
          <a:p>
            <a:pPr>
              <a:lnSpc>
                <a:spcPct val="125000"/>
              </a:lnSpc>
              <a:spcBef>
                <a:spcPts val="0"/>
              </a:spcBef>
            </a:pPr>
            <a:r>
              <a:rPr kumimoji="1" lang="zh-CN" altLang="en-US" sz="3200" b="1" dirty="0">
                <a:solidFill>
                  <a:srgbClr val="FFFF00"/>
                </a:solidFill>
                <a:highlight>
                  <a:srgbClr val="0000FF"/>
                </a:highlight>
                <a:latin typeface="+mj-ea"/>
                <a:ea typeface="+mj-ea"/>
              </a:rPr>
              <a:t>盡己所能慷慨施予和奉獻  </a:t>
            </a:r>
            <a:r>
              <a:rPr kumimoji="1" lang="en-US" altLang="zh-CN" sz="3200" b="1" dirty="0">
                <a:solidFill>
                  <a:schemeClr val="bg1"/>
                </a:solidFill>
                <a:latin typeface="+mj-ea"/>
                <a:ea typeface="+mj-ea"/>
              </a:rPr>
              <a:t>To</a:t>
            </a:r>
            <a:r>
              <a:rPr kumimoji="1" lang="zh-CN" altLang="en-US" sz="3200" b="1" dirty="0">
                <a:solidFill>
                  <a:schemeClr val="bg1"/>
                </a:solidFill>
                <a:latin typeface="+mj-ea"/>
                <a:ea typeface="+mj-ea"/>
              </a:rPr>
              <a:t> </a:t>
            </a:r>
            <a:r>
              <a:rPr kumimoji="1" lang="en-US" altLang="zh-CN" sz="3200" b="1" dirty="0">
                <a:latin typeface="+mj-ea"/>
                <a:ea typeface="+mj-ea"/>
              </a:rPr>
              <a:t>give as generously as you can.</a:t>
            </a:r>
            <a:endParaRPr kumimoji="1" lang="zh-CN" altLang="en-US" sz="3200" b="1" dirty="0">
              <a:latin typeface="+mj-ea"/>
              <a:ea typeface="+mj-ea"/>
            </a:endParaRPr>
          </a:p>
          <a:p>
            <a:pPr>
              <a:lnSpc>
                <a:spcPct val="125000"/>
              </a:lnSpc>
              <a:spcBef>
                <a:spcPts val="0"/>
              </a:spcBef>
            </a:pPr>
            <a:r>
              <a:rPr kumimoji="1" lang="zh-CN" altLang="en-US" sz="3200" b="1" dirty="0">
                <a:solidFill>
                  <a:srgbClr val="FFFF00"/>
                </a:solidFill>
                <a:highlight>
                  <a:srgbClr val="0000FF"/>
                </a:highlight>
                <a:latin typeface="+mj-ea"/>
                <a:ea typeface="+mj-ea"/>
              </a:rPr>
              <a:t>真诚地纪念、信靠並跟隨耶穌</a:t>
            </a:r>
            <a:r>
              <a:rPr kumimoji="1" lang="zh-CN" altLang="en-US" sz="3200" b="1" dirty="0">
                <a:latin typeface="+mj-ea"/>
                <a:ea typeface="+mj-ea"/>
              </a:rPr>
              <a:t> </a:t>
            </a:r>
            <a:r>
              <a:rPr kumimoji="1" lang="en-US" altLang="zh-CN" sz="3200" b="1" dirty="0">
                <a:latin typeface="+mj-ea"/>
                <a:ea typeface="+mj-ea"/>
              </a:rPr>
              <a:t>To</a:t>
            </a:r>
            <a:r>
              <a:rPr kumimoji="1" lang="zh-CN" altLang="en-US" sz="3200" b="1" dirty="0">
                <a:latin typeface="+mj-ea"/>
                <a:ea typeface="+mj-ea"/>
              </a:rPr>
              <a:t> </a:t>
            </a:r>
            <a:r>
              <a:rPr kumimoji="1" lang="en-US" altLang="zh-CN" sz="3200" b="1" dirty="0">
                <a:latin typeface="+mj-ea"/>
                <a:ea typeface="+mj-ea"/>
              </a:rPr>
              <a:t>remember, trust and follow Jesus.</a:t>
            </a:r>
            <a:endParaRPr kumimoji="1" lang="zh-CN" altLang="en-US" sz="3200" b="1" dirty="0">
              <a:latin typeface="+mj-ea"/>
              <a:ea typeface="+mj-ea"/>
            </a:endParaRPr>
          </a:p>
          <a:p>
            <a:pPr>
              <a:lnSpc>
                <a:spcPct val="125000"/>
              </a:lnSpc>
              <a:spcBef>
                <a:spcPts val="0"/>
              </a:spcBef>
            </a:pPr>
            <a:r>
              <a:rPr kumimoji="1" lang="zh-CN" altLang="en-US" sz="3200" b="1" dirty="0">
                <a:solidFill>
                  <a:srgbClr val="FFFF00"/>
                </a:solidFill>
                <a:highlight>
                  <a:srgbClr val="0000FF"/>
                </a:highlight>
                <a:latin typeface="+mj-ea"/>
                <a:ea typeface="+mj-ea"/>
              </a:rPr>
              <a:t>一日三餐獻上禱告</a:t>
            </a:r>
            <a:r>
              <a:rPr kumimoji="1" lang="zh-CN" altLang="en-US" sz="3200" b="1" dirty="0">
                <a:latin typeface="+mj-ea"/>
                <a:ea typeface="+mj-ea"/>
              </a:rPr>
              <a:t> </a:t>
            </a:r>
            <a:r>
              <a:rPr kumimoji="1" lang="en-US" altLang="zh-CN" sz="3200" b="1" dirty="0">
                <a:latin typeface="+mj-ea"/>
                <a:ea typeface="+mj-ea"/>
              </a:rPr>
              <a:t>Mealtime prayer</a:t>
            </a:r>
            <a:r>
              <a:rPr kumimoji="1" lang="zh-CN" altLang="en-US" sz="3200" b="1" dirty="0">
                <a:latin typeface="+mj-ea"/>
                <a:ea typeface="+mj-ea"/>
              </a:rPr>
              <a:t> </a:t>
            </a:r>
            <a:r>
              <a:rPr kumimoji="1" lang="en-US" altLang="zh-CN" sz="3200" b="1" dirty="0">
                <a:latin typeface="+mj-ea"/>
                <a:ea typeface="+mj-ea"/>
              </a:rPr>
              <a:t>everyday.</a:t>
            </a:r>
            <a:endParaRPr kumimoji="1" lang="zh-CN" altLang="en-US" sz="3200" b="1" dirty="0">
              <a:latin typeface="+mj-ea"/>
              <a:ea typeface="+mj-ea"/>
            </a:endParaRPr>
          </a:p>
          <a:p>
            <a:pPr>
              <a:lnSpc>
                <a:spcPct val="125000"/>
              </a:lnSpc>
              <a:spcBef>
                <a:spcPts val="0"/>
              </a:spcBef>
            </a:pPr>
            <a:r>
              <a:rPr kumimoji="1" lang="zh-CN" altLang="en-US" sz="3200" b="1" dirty="0">
                <a:solidFill>
                  <a:srgbClr val="FFFF00"/>
                </a:solidFill>
                <a:highlight>
                  <a:srgbClr val="0000FF"/>
                </a:highlight>
                <a:latin typeface="+mj-ea"/>
                <a:ea typeface="+mj-ea"/>
              </a:rPr>
              <a:t>珍惜愛你的人和你所愛的人</a:t>
            </a:r>
            <a:r>
              <a:rPr kumimoji="1" lang="zh-CN" altLang="en-US" sz="3200" b="1" dirty="0">
                <a:latin typeface="+mj-ea"/>
                <a:ea typeface="+mj-ea"/>
              </a:rPr>
              <a:t> </a:t>
            </a:r>
            <a:r>
              <a:rPr kumimoji="1" lang="en-US" altLang="zh-CN" sz="3200" b="1" dirty="0">
                <a:latin typeface="+mj-ea"/>
                <a:ea typeface="+mj-ea"/>
              </a:rPr>
              <a:t>To</a:t>
            </a:r>
            <a:r>
              <a:rPr kumimoji="1" lang="zh-CN" altLang="en-US" sz="3200" b="1" dirty="0">
                <a:latin typeface="+mj-ea"/>
                <a:ea typeface="+mj-ea"/>
              </a:rPr>
              <a:t> </a:t>
            </a:r>
            <a:r>
              <a:rPr kumimoji="1" lang="en-US" altLang="zh-CN" sz="3200" b="1" dirty="0">
                <a:latin typeface="+mj-ea"/>
                <a:ea typeface="+mj-ea"/>
              </a:rPr>
              <a:t>cherish those who love you and those you love.</a:t>
            </a:r>
            <a:endParaRPr kumimoji="1" lang="zh-CN" altLang="en-US" sz="3200" b="1" dirty="0">
              <a:latin typeface="+mj-ea"/>
              <a:ea typeface="+mj-ea"/>
            </a:endParaRPr>
          </a:p>
          <a:p>
            <a:pPr>
              <a:lnSpc>
                <a:spcPct val="100000"/>
              </a:lnSpc>
            </a:pPr>
            <a:endParaRPr kumimoji="1" lang="zh-CN" altLang="en-US" b="1" dirty="0">
              <a:latin typeface="+mj-ea"/>
              <a:ea typeface="+mj-ea"/>
            </a:endParaRPr>
          </a:p>
        </p:txBody>
      </p:sp>
    </p:spTree>
    <p:extLst>
      <p:ext uri="{BB962C8B-B14F-4D97-AF65-F5344CB8AC3E}">
        <p14:creationId xmlns:p14="http://schemas.microsoft.com/office/powerpoint/2010/main" val="15104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1" name="Rectangle 5130">
            <a:extLst>
              <a:ext uri="{FF2B5EF4-FFF2-40B4-BE49-F238E27FC236}">
                <a16:creationId xmlns:a16="http://schemas.microsoft.com/office/drawing/2014/main" id="{3712ED8D-807A-4E94-A9AF-C44676151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3" name="Right Triangle 5132">
            <a:extLst>
              <a:ext uri="{FF2B5EF4-FFF2-40B4-BE49-F238E27FC236}">
                <a16:creationId xmlns:a16="http://schemas.microsoft.com/office/drawing/2014/main" id="{DA1A4301-6FFC-4C82-A1FA-7634D8CAA8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60136" y="1542777"/>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lowchart: Document 8">
            <a:extLst>
              <a:ext uri="{FF2B5EF4-FFF2-40B4-BE49-F238E27FC236}">
                <a16:creationId xmlns:a16="http://schemas.microsoft.com/office/drawing/2014/main" id="{D8667B21-A39C-4ABB-9CED-0DD4CD739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70477" y="924332"/>
            <a:ext cx="6871335" cy="502267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2" h="47798">
                <a:moveTo>
                  <a:pt x="3" y="147"/>
                </a:moveTo>
                <a:lnTo>
                  <a:pt x="21623" y="0"/>
                </a:lnTo>
                <a:cubicBezTo>
                  <a:pt x="21623" y="5774"/>
                  <a:pt x="21642" y="38022"/>
                  <a:pt x="21642" y="43796"/>
                </a:cubicBezTo>
                <a:cubicBezTo>
                  <a:pt x="10842" y="43796"/>
                  <a:pt x="10842" y="50396"/>
                  <a:pt x="42" y="46646"/>
                </a:cubicBezTo>
                <a:cubicBezTo>
                  <a:pt x="61" y="31179"/>
                  <a:pt x="-16" y="15614"/>
                  <a:pt x="3" y="147"/>
                </a:cubicBez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5137" name="Group 5136">
            <a:extLst>
              <a:ext uri="{FF2B5EF4-FFF2-40B4-BE49-F238E27FC236}">
                <a16:creationId xmlns:a16="http://schemas.microsoft.com/office/drawing/2014/main" id="{8323DD1D-77DE-48B2-A0A0-6265801531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138" name="Straight Connector 5137">
              <a:extLst>
                <a:ext uri="{FF2B5EF4-FFF2-40B4-BE49-F238E27FC236}">
                  <a16:creationId xmlns:a16="http://schemas.microsoft.com/office/drawing/2014/main" id="{5C230063-C474-48F9-AD35-F649415C22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39" name="Straight Connector 5138">
              <a:extLst>
                <a:ext uri="{FF2B5EF4-FFF2-40B4-BE49-F238E27FC236}">
                  <a16:creationId xmlns:a16="http://schemas.microsoft.com/office/drawing/2014/main" id="{6251EB77-6139-46FD-BABC-8576465948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A8177B72-4955-469C-BAF0-E076263794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1" name="Straight Connector 5140">
              <a:extLst>
                <a:ext uri="{FF2B5EF4-FFF2-40B4-BE49-F238E27FC236}">
                  <a16:creationId xmlns:a16="http://schemas.microsoft.com/office/drawing/2014/main" id="{C09269C7-DB34-4A8C-BAC9-2496A058B8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2" name="Straight Connector 5141">
              <a:extLst>
                <a:ext uri="{FF2B5EF4-FFF2-40B4-BE49-F238E27FC236}">
                  <a16:creationId xmlns:a16="http://schemas.microsoft.com/office/drawing/2014/main" id="{FFA42117-D401-4236-8EAA-EC9095D4C6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3" name="Straight Connector 5142">
              <a:extLst>
                <a:ext uri="{FF2B5EF4-FFF2-40B4-BE49-F238E27FC236}">
                  <a16:creationId xmlns:a16="http://schemas.microsoft.com/office/drawing/2014/main" id="{6746B91E-6053-4974-B374-9D1B8FBD70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4" name="Straight Connector 5143">
              <a:extLst>
                <a:ext uri="{FF2B5EF4-FFF2-40B4-BE49-F238E27FC236}">
                  <a16:creationId xmlns:a16="http://schemas.microsoft.com/office/drawing/2014/main" id="{ED5DA8D3-12FB-4731-BDBC-93B6113D0C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5" name="Straight Connector 5144">
              <a:extLst>
                <a:ext uri="{FF2B5EF4-FFF2-40B4-BE49-F238E27FC236}">
                  <a16:creationId xmlns:a16="http://schemas.microsoft.com/office/drawing/2014/main" id="{7D16B49A-4893-4729-87B8-9A0B8E592D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6" name="Straight Connector 5145">
              <a:extLst>
                <a:ext uri="{FF2B5EF4-FFF2-40B4-BE49-F238E27FC236}">
                  <a16:creationId xmlns:a16="http://schemas.microsoft.com/office/drawing/2014/main" id="{406D93EE-2329-4706-89C0-BB6C94A39A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7" name="Straight Connector 5146">
              <a:extLst>
                <a:ext uri="{FF2B5EF4-FFF2-40B4-BE49-F238E27FC236}">
                  <a16:creationId xmlns:a16="http://schemas.microsoft.com/office/drawing/2014/main" id="{3DC3E76F-2DB4-40DA-8C45-943861B172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8" name="Straight Connector 5147">
              <a:extLst>
                <a:ext uri="{FF2B5EF4-FFF2-40B4-BE49-F238E27FC236}">
                  <a16:creationId xmlns:a16="http://schemas.microsoft.com/office/drawing/2014/main" id="{F56318F6-E559-4DA6-95C0-D2BB10BA6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49" name="Straight Connector 5148">
              <a:extLst>
                <a:ext uri="{FF2B5EF4-FFF2-40B4-BE49-F238E27FC236}">
                  <a16:creationId xmlns:a16="http://schemas.microsoft.com/office/drawing/2014/main" id="{83243B57-CFAA-461A-AE56-A61CF60F3A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0" name="Straight Connector 5149">
              <a:extLst>
                <a:ext uri="{FF2B5EF4-FFF2-40B4-BE49-F238E27FC236}">
                  <a16:creationId xmlns:a16="http://schemas.microsoft.com/office/drawing/2014/main" id="{86AEACE9-7BE6-4FC5-9686-47F15ABA56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1" name="Straight Connector 5150">
              <a:extLst>
                <a:ext uri="{FF2B5EF4-FFF2-40B4-BE49-F238E27FC236}">
                  <a16:creationId xmlns:a16="http://schemas.microsoft.com/office/drawing/2014/main" id="{5DCAE5B4-5700-44A8-91DA-D8415FB04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2" name="Straight Connector 5151">
              <a:extLst>
                <a:ext uri="{FF2B5EF4-FFF2-40B4-BE49-F238E27FC236}">
                  <a16:creationId xmlns:a16="http://schemas.microsoft.com/office/drawing/2014/main" id="{F2F9D9C9-D01B-4870-8B33-310D77DF5B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3" name="Straight Connector 5152">
              <a:extLst>
                <a:ext uri="{FF2B5EF4-FFF2-40B4-BE49-F238E27FC236}">
                  <a16:creationId xmlns:a16="http://schemas.microsoft.com/office/drawing/2014/main" id="{905DDC7F-2142-41F1-B1E3-A37A0B6FD1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4" name="Straight Connector 5153">
              <a:extLst>
                <a:ext uri="{FF2B5EF4-FFF2-40B4-BE49-F238E27FC236}">
                  <a16:creationId xmlns:a16="http://schemas.microsoft.com/office/drawing/2014/main" id="{51B19576-1AA2-4552-8D7D-831B137814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5" name="Straight Connector 5154">
              <a:extLst>
                <a:ext uri="{FF2B5EF4-FFF2-40B4-BE49-F238E27FC236}">
                  <a16:creationId xmlns:a16="http://schemas.microsoft.com/office/drawing/2014/main" id="{C504D005-AC5D-4160-8184-5BB45CE004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6" name="Straight Connector 5155">
              <a:extLst>
                <a:ext uri="{FF2B5EF4-FFF2-40B4-BE49-F238E27FC236}">
                  <a16:creationId xmlns:a16="http://schemas.microsoft.com/office/drawing/2014/main" id="{DA540368-C5A6-4F28-A60E-763362A6E5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7" name="Straight Connector 5156">
              <a:extLst>
                <a:ext uri="{FF2B5EF4-FFF2-40B4-BE49-F238E27FC236}">
                  <a16:creationId xmlns:a16="http://schemas.microsoft.com/office/drawing/2014/main" id="{767B4722-C810-495C-BB11-45141E367D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8" name="Straight Connector 5157">
              <a:extLst>
                <a:ext uri="{FF2B5EF4-FFF2-40B4-BE49-F238E27FC236}">
                  <a16:creationId xmlns:a16="http://schemas.microsoft.com/office/drawing/2014/main" id="{83B1706B-6FE4-44FB-B429-E59AE3B16D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59" name="Straight Connector 5158">
              <a:extLst>
                <a:ext uri="{FF2B5EF4-FFF2-40B4-BE49-F238E27FC236}">
                  <a16:creationId xmlns:a16="http://schemas.microsoft.com/office/drawing/2014/main" id="{F9DD5DAD-1CA2-48BA-94BF-70B1AC2BB5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0" name="Straight Connector 5159">
              <a:extLst>
                <a:ext uri="{FF2B5EF4-FFF2-40B4-BE49-F238E27FC236}">
                  <a16:creationId xmlns:a16="http://schemas.microsoft.com/office/drawing/2014/main" id="{076A21FA-0159-4468-9737-BDBD342618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1" name="Straight Connector 5160">
              <a:extLst>
                <a:ext uri="{FF2B5EF4-FFF2-40B4-BE49-F238E27FC236}">
                  <a16:creationId xmlns:a16="http://schemas.microsoft.com/office/drawing/2014/main" id="{0870688F-0FB0-4A4A-9F90-7EAE14CAE2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2" name="Straight Connector 5161">
              <a:extLst>
                <a:ext uri="{FF2B5EF4-FFF2-40B4-BE49-F238E27FC236}">
                  <a16:creationId xmlns:a16="http://schemas.microsoft.com/office/drawing/2014/main" id="{8F7D7D25-8970-4DD6-A3D7-0D550BA85C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3" name="Straight Connector 5162">
              <a:extLst>
                <a:ext uri="{FF2B5EF4-FFF2-40B4-BE49-F238E27FC236}">
                  <a16:creationId xmlns:a16="http://schemas.microsoft.com/office/drawing/2014/main" id="{8B480E32-418E-4DE3-B6E7-2F803A2C75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4" name="Straight Connector 5163">
              <a:extLst>
                <a:ext uri="{FF2B5EF4-FFF2-40B4-BE49-F238E27FC236}">
                  <a16:creationId xmlns:a16="http://schemas.microsoft.com/office/drawing/2014/main" id="{0985F833-A609-4B9C-A0D7-6DF88DB7BA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5" name="Straight Connector 5164">
              <a:extLst>
                <a:ext uri="{FF2B5EF4-FFF2-40B4-BE49-F238E27FC236}">
                  <a16:creationId xmlns:a16="http://schemas.microsoft.com/office/drawing/2014/main" id="{DAA9A587-B078-4028-A924-4A6DDDA2C4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66" name="Straight Connector 5165">
              <a:extLst>
                <a:ext uri="{FF2B5EF4-FFF2-40B4-BE49-F238E27FC236}">
                  <a16:creationId xmlns:a16="http://schemas.microsoft.com/office/drawing/2014/main" id="{1E2E5E8E-3025-4C93-9E63-9C47C5BBA9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126" name="Content Placeholder 5125">
            <a:extLst>
              <a:ext uri="{FF2B5EF4-FFF2-40B4-BE49-F238E27FC236}">
                <a16:creationId xmlns:a16="http://schemas.microsoft.com/office/drawing/2014/main" id="{4188715C-16CA-5129-82F5-811AADF5CE0E}"/>
              </a:ext>
            </a:extLst>
          </p:cNvPr>
          <p:cNvSpPr>
            <a:spLocks noGrp="1"/>
          </p:cNvSpPr>
          <p:nvPr>
            <p:ph idx="1"/>
          </p:nvPr>
        </p:nvSpPr>
        <p:spPr>
          <a:xfrm>
            <a:off x="37564" y="1114382"/>
            <a:ext cx="7154587" cy="5882597"/>
          </a:xfrm>
        </p:spPr>
        <p:txBody>
          <a:bodyPr>
            <a:normAutofit fontScale="92500"/>
          </a:bodyPr>
          <a:lstStyle/>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原名“亞伯蘭”，后改名為亚伯拉罕（意为“萬國之父”</a:t>
            </a:r>
            <a:r>
              <a:rPr lang="en-US" altLang="zh-CN" sz="2800" b="1" dirty="0">
                <a:solidFill>
                  <a:schemeClr val="tx1"/>
                </a:solidFill>
                <a:latin typeface="Microsoft YaHei" panose="020B0503020204020204" pitchFamily="34" charset="-122"/>
                <a:ea typeface="Microsoft YaHei" panose="020B0503020204020204" pitchFamily="34" charset="-122"/>
              </a:rPr>
              <a:t> Father of Nations</a:t>
            </a:r>
            <a:r>
              <a:rPr lang="zh-CN" altLang="en-US" sz="2800" b="1" dirty="0">
                <a:solidFill>
                  <a:schemeClr val="tx1"/>
                </a:solidFill>
                <a:latin typeface="Microsoft YaHei" panose="020B0503020204020204" pitchFamily="34" charset="-122"/>
                <a:ea typeface="Microsoft YaHei" panose="020B0503020204020204" pitchFamily="34" charset="-122"/>
              </a:rPr>
              <a:t>）</a:t>
            </a:r>
          </a:p>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約於公元前</a:t>
            </a:r>
            <a:r>
              <a:rPr lang="en-US" altLang="zh-CN" sz="2800" b="1" dirty="0">
                <a:solidFill>
                  <a:schemeClr val="tx1"/>
                </a:solidFill>
                <a:latin typeface="Microsoft YaHei" panose="020B0503020204020204" pitchFamily="34" charset="-122"/>
                <a:ea typeface="Microsoft YaHei" panose="020B0503020204020204" pitchFamily="34" charset="-122"/>
              </a:rPr>
              <a:t>2166</a:t>
            </a:r>
            <a:r>
              <a:rPr lang="zh-CN" altLang="en-US" sz="2800" b="1" dirty="0">
                <a:solidFill>
                  <a:schemeClr val="tx1"/>
                </a:solidFill>
                <a:latin typeface="Microsoft YaHei" panose="020B0503020204020204" pitchFamily="34" charset="-122"/>
                <a:ea typeface="Microsoft YaHei" panose="020B0503020204020204" pitchFamily="34" charset="-122"/>
              </a:rPr>
              <a:t>年生于迦勒底的吾珥城 </a:t>
            </a:r>
            <a:r>
              <a:rPr lang="en-US" altLang="zh-CN" sz="2800" b="1" dirty="0">
                <a:solidFill>
                  <a:schemeClr val="tx1"/>
                </a:solidFill>
                <a:latin typeface="Microsoft YaHei" panose="020B0503020204020204" pitchFamily="34" charset="-122"/>
                <a:ea typeface="Microsoft YaHei" panose="020B0503020204020204" pitchFamily="34" charset="-122"/>
              </a:rPr>
              <a:t>Born in Ur of the Chaldees in about 2166 B.C.</a:t>
            </a:r>
            <a:endParaRPr lang="zh-CN" altLang="en-US" sz="2800" b="1" dirty="0">
              <a:solidFill>
                <a:schemeClr val="tx1"/>
              </a:solidFill>
              <a:latin typeface="Microsoft YaHei" panose="020B0503020204020204" pitchFamily="34" charset="-122"/>
              <a:ea typeface="Microsoft YaHei" panose="020B0503020204020204" pitchFamily="34" charset="-122"/>
            </a:endParaRPr>
          </a:p>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享年</a:t>
            </a:r>
            <a:r>
              <a:rPr lang="en-US" altLang="zh-CN" sz="2800" b="1" dirty="0">
                <a:solidFill>
                  <a:schemeClr val="tx1"/>
                </a:solidFill>
                <a:latin typeface="Microsoft YaHei" panose="020B0503020204020204" pitchFamily="34" charset="-122"/>
                <a:ea typeface="Microsoft YaHei" panose="020B0503020204020204" pitchFamily="34" charset="-122"/>
              </a:rPr>
              <a:t>175</a:t>
            </a:r>
            <a:r>
              <a:rPr lang="zh-CN" altLang="en-US" sz="2800" b="1" dirty="0">
                <a:solidFill>
                  <a:schemeClr val="tx1"/>
                </a:solidFill>
                <a:latin typeface="Microsoft YaHei" panose="020B0503020204020204" pitchFamily="34" charset="-122"/>
                <a:ea typeface="Microsoft YaHei" panose="020B0503020204020204" pitchFamily="34" charset="-122"/>
              </a:rPr>
              <a:t>歲 </a:t>
            </a:r>
            <a:r>
              <a:rPr lang="en-US" altLang="zh-CN" sz="2800" b="1" dirty="0">
                <a:solidFill>
                  <a:schemeClr val="tx1"/>
                </a:solidFill>
                <a:latin typeface="Microsoft YaHei" panose="020B0503020204020204" pitchFamily="34" charset="-122"/>
                <a:ea typeface="Microsoft YaHei" panose="020B0503020204020204" pitchFamily="34" charset="-122"/>
              </a:rPr>
              <a:t>Aged 175</a:t>
            </a:r>
            <a:endParaRPr lang="zh-CN" altLang="en-US" sz="2800" b="1" dirty="0">
              <a:solidFill>
                <a:schemeClr val="tx1"/>
              </a:solidFill>
              <a:latin typeface="Microsoft YaHei" panose="020B0503020204020204" pitchFamily="34" charset="-122"/>
              <a:ea typeface="Microsoft YaHei" panose="020B0503020204020204" pitchFamily="34" charset="-122"/>
            </a:endParaRPr>
          </a:p>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信心之父 </a:t>
            </a:r>
            <a:r>
              <a:rPr lang="en-US" altLang="zh-CN" sz="2800" b="1" i="0" u="none" strike="noStrike" dirty="0">
                <a:solidFill>
                  <a:srgbClr val="000000"/>
                </a:solidFill>
                <a:effectLst/>
                <a:latin typeface="Microsoft YaHei" panose="020B0503020204020204" pitchFamily="34" charset="-122"/>
                <a:ea typeface="Microsoft YaHei" panose="020B0503020204020204" pitchFamily="34" charset="-122"/>
              </a:rPr>
              <a:t>Father of Faith</a:t>
            </a:r>
            <a:endParaRPr lang="zh-CN" altLang="en-US" sz="2800" b="1" dirty="0">
              <a:solidFill>
                <a:schemeClr val="tx1"/>
              </a:solidFill>
              <a:latin typeface="Microsoft YaHei" panose="020B0503020204020204" pitchFamily="34" charset="-122"/>
              <a:ea typeface="Microsoft YaHei" panose="020B0503020204020204" pitchFamily="34" charset="-122"/>
            </a:endParaRPr>
          </a:p>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以色列人先祖 </a:t>
            </a:r>
            <a:r>
              <a:rPr lang="en-US" altLang="zh-CN" sz="2800" b="1" i="0" u="none" strike="noStrike" dirty="0">
                <a:solidFill>
                  <a:srgbClr val="000000"/>
                </a:solidFill>
                <a:effectLst/>
                <a:latin typeface="Microsoft YaHei" panose="020B0503020204020204" pitchFamily="34" charset="-122"/>
                <a:ea typeface="Microsoft YaHei" panose="020B0503020204020204" pitchFamily="34" charset="-122"/>
              </a:rPr>
              <a:t>Patriarch of the Israelites</a:t>
            </a:r>
            <a:endParaRPr lang="zh-CN" altLang="en-US" sz="2800" b="1" dirty="0">
              <a:solidFill>
                <a:schemeClr val="tx1"/>
              </a:solidFill>
              <a:latin typeface="Microsoft YaHei" panose="020B0503020204020204" pitchFamily="34" charset="-122"/>
              <a:ea typeface="Microsoft YaHei" panose="020B0503020204020204" pitchFamily="34" charset="-122"/>
            </a:endParaRPr>
          </a:p>
          <a:p>
            <a:pPr>
              <a:buFont typeface="Wingdings" pitchFamily="2" charset="2"/>
              <a:buChar char="l"/>
            </a:pPr>
            <a:r>
              <a:rPr lang="zh-CN" altLang="en-US" sz="2800" b="1" dirty="0">
                <a:solidFill>
                  <a:schemeClr val="tx1"/>
                </a:solidFill>
                <a:latin typeface="Microsoft YaHei" panose="020B0503020204020204" pitchFamily="34" charset="-122"/>
                <a:ea typeface="Microsoft YaHei" panose="020B0503020204020204" pitchFamily="34" charset="-122"/>
              </a:rPr>
              <a:t>基督教、猶太教、伊斯蘭教之信仰偉人 </a:t>
            </a:r>
            <a:r>
              <a:rPr lang="en-US" altLang="zh-CN" sz="2800" b="1" dirty="0">
                <a:solidFill>
                  <a:schemeClr val="tx1"/>
                </a:solidFill>
                <a:latin typeface="Microsoft YaHei" panose="020B0503020204020204" pitchFamily="34" charset="-122"/>
                <a:ea typeface="Microsoft YaHei" panose="020B0503020204020204" pitchFamily="34" charset="-122"/>
              </a:rPr>
              <a:t>Great man of Christianity, Catholicism, Judaism, and Islamic</a:t>
            </a:r>
            <a:endParaRPr lang="zh-CN" altLang="en-US" sz="2800" b="1" dirty="0">
              <a:solidFill>
                <a:schemeClr val="tx1"/>
              </a:solidFill>
              <a:latin typeface="Microsoft YaHei" panose="020B0503020204020204" pitchFamily="34" charset="-122"/>
              <a:ea typeface="Microsoft YaHei" panose="020B0503020204020204" pitchFamily="34" charset="-122"/>
            </a:endParaRPr>
          </a:p>
        </p:txBody>
      </p:sp>
      <p:pic>
        <p:nvPicPr>
          <p:cNvPr id="5122" name="Picture 2" descr="泉源之声专栏】圣经一直提到「献祭」跟我有何关係？献祭种类一次看">
            <a:extLst>
              <a:ext uri="{FF2B5EF4-FFF2-40B4-BE49-F238E27FC236}">
                <a16:creationId xmlns:a16="http://schemas.microsoft.com/office/drawing/2014/main" id="{91335D80-37D9-82C7-B767-85B1B1B4CE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97857" y="2300398"/>
            <a:ext cx="4981711" cy="3736283"/>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a:extLst>
              <a:ext uri="{FF2B5EF4-FFF2-40B4-BE49-F238E27FC236}">
                <a16:creationId xmlns:a16="http://schemas.microsoft.com/office/drawing/2014/main" id="{5B6F887C-F479-28BF-8E56-BAE8C4A24C37}"/>
              </a:ext>
            </a:extLst>
          </p:cNvPr>
          <p:cNvSpPr>
            <a:spLocks noGrp="1"/>
          </p:cNvSpPr>
          <p:nvPr>
            <p:ph type="title"/>
          </p:nvPr>
        </p:nvSpPr>
        <p:spPr>
          <a:xfrm>
            <a:off x="457200" y="0"/>
            <a:ext cx="10722932" cy="1160456"/>
          </a:xfrm>
        </p:spPr>
        <p:txBody>
          <a:bodyPr/>
          <a:lstStyle/>
          <a:p>
            <a:pPr algn="ctr"/>
            <a:r>
              <a:rPr lang="zh-CN" altLang="en-US" dirty="0">
                <a:solidFill>
                  <a:schemeClr val="tx1"/>
                </a:solidFill>
              </a:rPr>
              <a:t>亚伯拉罕 </a:t>
            </a:r>
            <a:r>
              <a:rPr lang="en-US" altLang="zh-CN" dirty="0">
                <a:solidFill>
                  <a:schemeClr val="tx1"/>
                </a:solidFill>
              </a:rPr>
              <a:t>Abraham</a:t>
            </a:r>
            <a:endParaRPr lang="zh-CN" altLang="en-US" dirty="0">
              <a:solidFill>
                <a:schemeClr val="tx1"/>
              </a:solidFill>
            </a:endParaRPr>
          </a:p>
        </p:txBody>
      </p:sp>
    </p:spTree>
    <p:extLst>
      <p:ext uri="{BB962C8B-B14F-4D97-AF65-F5344CB8AC3E}">
        <p14:creationId xmlns:p14="http://schemas.microsoft.com/office/powerpoint/2010/main" val="1826167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89588-05E4-22A0-C53F-2BF1292472C5}"/>
              </a:ext>
            </a:extLst>
          </p:cNvPr>
          <p:cNvSpPr>
            <a:spLocks noGrp="1"/>
          </p:cNvSpPr>
          <p:nvPr>
            <p:ph type="title"/>
          </p:nvPr>
        </p:nvSpPr>
        <p:spPr/>
        <p:txBody>
          <a:bodyPr/>
          <a:lstStyle/>
          <a:p>
            <a:pPr algn="ctr"/>
            <a:r>
              <a:rPr kumimoji="1" lang="zh-CN" altLang="en-US" dirty="0"/>
              <a:t>亞伯拉罕的行程</a:t>
            </a:r>
            <a:br>
              <a:rPr kumimoji="1" lang="en-US" altLang="zh-CN" dirty="0"/>
            </a:br>
            <a:r>
              <a:rPr kumimoji="1" lang="en-US" altLang="zh-CN" dirty="0"/>
              <a:t>Abraham's Journey</a:t>
            </a:r>
            <a:endParaRPr kumimoji="1" lang="zh-CN" altLang="en-US" dirty="0"/>
          </a:p>
        </p:txBody>
      </p:sp>
      <p:pic>
        <p:nvPicPr>
          <p:cNvPr id="1026" name="Picture 2" descr="尋找亞伯拉罕的家鄉｜吾珥- 主恩旅遊Grace Tour">
            <a:extLst>
              <a:ext uri="{FF2B5EF4-FFF2-40B4-BE49-F238E27FC236}">
                <a16:creationId xmlns:a16="http://schemas.microsoft.com/office/drawing/2014/main" id="{874964E7-7408-BD9D-5199-AE0A119CEA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8342" y="1690688"/>
            <a:ext cx="7831024" cy="4385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亞伯拉罕順服上主呼召進入應許地(Abraham Obeyed Lord's Calling Entering Promised Land) ~  草戊尚土俱樂部">
            <a:extLst>
              <a:ext uri="{FF2B5EF4-FFF2-40B4-BE49-F238E27FC236}">
                <a16:creationId xmlns:a16="http://schemas.microsoft.com/office/drawing/2014/main" id="{CEED94D4-0543-C751-B1C1-F08462EC2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7712" y="1690688"/>
            <a:ext cx="5604288" cy="438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25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F6455F0-498C-D3C9-C00A-DC4952AC80E6}"/>
              </a:ext>
            </a:extLst>
          </p:cNvPr>
          <p:cNvSpPr>
            <a:spLocks noGrp="1"/>
          </p:cNvSpPr>
          <p:nvPr>
            <p:ph idx="1"/>
          </p:nvPr>
        </p:nvSpPr>
        <p:spPr>
          <a:xfrm>
            <a:off x="0" y="0"/>
            <a:ext cx="12192000" cy="6858000"/>
          </a:xfrm>
        </p:spPr>
        <p:txBody>
          <a:bodyPr/>
          <a:lstStyle/>
          <a:p>
            <a:pPr marL="0" indent="0">
              <a:buNone/>
            </a:pPr>
            <a:r>
              <a:rPr kumimoji="1" lang="zh-CN" altLang="en-US" sz="3200" b="1" dirty="0">
                <a:latin typeface="+mj-ea"/>
                <a:ea typeface="+mj-ea"/>
              </a:rPr>
              <a:t>亞伯蘭經過那地，到了示劍地方，摩利橡樹那裏。那時迦南人住在那地。耶和華向亞伯蘭顯現，說：「我要把這地賜給你的後裔。」亞伯蘭就在那裏</a:t>
            </a:r>
            <a:r>
              <a:rPr kumimoji="1" lang="zh-CN" altLang="en-US" sz="3200" b="1" dirty="0">
                <a:solidFill>
                  <a:srgbClr val="FF0000"/>
                </a:solidFill>
                <a:highlight>
                  <a:srgbClr val="FFFF00"/>
                </a:highlight>
                <a:latin typeface="+mj-ea"/>
                <a:ea typeface="+mj-ea"/>
              </a:rPr>
              <a:t>為向他顯現的耶和華築了一座壇</a:t>
            </a:r>
            <a:r>
              <a:rPr kumimoji="1" lang="zh-CN" altLang="en-US" sz="3200" b="1" dirty="0">
                <a:latin typeface="+mj-ea"/>
                <a:ea typeface="+mj-ea"/>
              </a:rPr>
              <a:t>。 </a:t>
            </a:r>
            <a:r>
              <a:rPr kumimoji="1" lang="en-US" altLang="zh-CN" sz="3200" b="1" dirty="0">
                <a:latin typeface="+mj-ea"/>
                <a:ea typeface="+mj-ea"/>
              </a:rPr>
              <a:t>(</a:t>
            </a:r>
            <a:r>
              <a:rPr kumimoji="1" lang="zh-CN" altLang="en-US" sz="3200" b="1" dirty="0">
                <a:latin typeface="+mj-ea"/>
                <a:ea typeface="+mj-ea"/>
              </a:rPr>
              <a:t>創</a:t>
            </a:r>
            <a:r>
              <a:rPr kumimoji="1" lang="en-US" altLang="zh-CN" sz="3200" b="1" dirty="0">
                <a:latin typeface="+mj-ea"/>
                <a:ea typeface="+mj-ea"/>
              </a:rPr>
              <a:t>12:6-7)</a:t>
            </a:r>
          </a:p>
          <a:p>
            <a:pPr marL="0" indent="0">
              <a:buNone/>
            </a:pPr>
            <a:r>
              <a:rPr kumimoji="1" lang="en-US" altLang="zh-CN" sz="3200" b="1" dirty="0">
                <a:latin typeface="+mj-ea"/>
                <a:ea typeface="+mj-ea"/>
              </a:rPr>
              <a:t>Abram traveled through the land as far as Shechem. There he set up camp beside the oak of Moreh. At that time, the area was inhabited by </a:t>
            </a:r>
            <a:r>
              <a:rPr kumimoji="1" lang="en-US" altLang="zh-CN" sz="3200" b="1" dirty="0" err="1">
                <a:latin typeface="+mj-ea"/>
                <a:ea typeface="+mj-ea"/>
              </a:rPr>
              <a:t>Canaanites.Then</a:t>
            </a:r>
            <a:r>
              <a:rPr kumimoji="1" lang="en-US" altLang="zh-CN" sz="3200" b="1" dirty="0">
                <a:latin typeface="+mj-ea"/>
                <a:ea typeface="+mj-ea"/>
              </a:rPr>
              <a:t> the Lord appeared to Abram and said, “I will give this land to your descendants.” And </a:t>
            </a:r>
            <a:r>
              <a:rPr kumimoji="1" lang="en-US" altLang="zh-CN" sz="3200" b="1" dirty="0">
                <a:solidFill>
                  <a:srgbClr val="FF0000"/>
                </a:solidFill>
                <a:highlight>
                  <a:srgbClr val="FFFF00"/>
                </a:highlight>
                <a:latin typeface="+mj-ea"/>
                <a:ea typeface="+mj-ea"/>
              </a:rPr>
              <a:t>Abram built an altar </a:t>
            </a:r>
            <a:r>
              <a:rPr kumimoji="1" lang="en-US" altLang="zh-CN" sz="3200" b="1" dirty="0">
                <a:latin typeface="+mj-ea"/>
                <a:ea typeface="+mj-ea"/>
              </a:rPr>
              <a:t>there and dedicated it to the Lord, who had appeared to him.(Genesis 12:6-7 NLT)</a:t>
            </a:r>
            <a:endParaRPr kumimoji="1" lang="zh-CN" altLang="en-US" sz="3200" b="1" dirty="0">
              <a:latin typeface="+mj-ea"/>
              <a:ea typeface="+mj-ea"/>
            </a:endParaRPr>
          </a:p>
        </p:txBody>
      </p:sp>
    </p:spTree>
    <p:extLst>
      <p:ext uri="{BB962C8B-B14F-4D97-AF65-F5344CB8AC3E}">
        <p14:creationId xmlns:p14="http://schemas.microsoft.com/office/powerpoint/2010/main" val="414799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D6690-55FC-F9A2-116F-F3FC84B30D68}"/>
              </a:ext>
            </a:extLst>
          </p:cNvPr>
          <p:cNvSpPr>
            <a:spLocks noGrp="1"/>
          </p:cNvSpPr>
          <p:nvPr>
            <p:ph type="title"/>
          </p:nvPr>
        </p:nvSpPr>
        <p:spPr>
          <a:xfrm>
            <a:off x="0" y="0"/>
            <a:ext cx="12192000" cy="2107769"/>
          </a:xfrm>
        </p:spPr>
        <p:txBody>
          <a:bodyPr/>
          <a:lstStyle/>
          <a:p>
            <a:pPr algn="ctr"/>
            <a:r>
              <a:rPr kumimoji="1" lang="zh-CN" altLang="en-US" dirty="0"/>
              <a:t>祭壇的内涵與價值</a:t>
            </a:r>
            <a:br>
              <a:rPr kumimoji="1" lang="en-US" altLang="zh-CN" dirty="0"/>
            </a:br>
            <a:r>
              <a:rPr kumimoji="1" lang="en-US" altLang="zh-CN" dirty="0"/>
              <a:t>The meaning and value of </a:t>
            </a:r>
            <a:br>
              <a:rPr kumimoji="1" lang="en-US" altLang="zh-CN" dirty="0"/>
            </a:br>
            <a:r>
              <a:rPr kumimoji="1" lang="en-US" altLang="zh-CN" dirty="0"/>
              <a:t>the altar</a:t>
            </a:r>
            <a:endParaRPr kumimoji="1" lang="zh-CN" altLang="en-US" dirty="0"/>
          </a:p>
        </p:txBody>
      </p:sp>
      <p:pic>
        <p:nvPicPr>
          <p:cNvPr id="4098" name="Picture 2" descr="创世记第13章逐节注解、祷读– 圣经综合解读">
            <a:extLst>
              <a:ext uri="{FF2B5EF4-FFF2-40B4-BE49-F238E27FC236}">
                <a16:creationId xmlns:a16="http://schemas.microsoft.com/office/drawing/2014/main" id="{8BC47E1F-3A04-3702-D743-9D5500FEBBD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96620" y="2737213"/>
            <a:ext cx="3683000" cy="3086100"/>
          </a:xfrm>
          <a:prstGeom prst="rect">
            <a:avLst/>
          </a:prstGeom>
          <a:noFill/>
          <a:extLst>
            <a:ext uri="{909E8E84-426E-40DD-AFC4-6F175D3DCCD1}">
              <a14:hiddenFill xmlns:a14="http://schemas.microsoft.com/office/drawing/2010/main">
                <a:solidFill>
                  <a:srgbClr val="FFFFFF"/>
                </a:solidFill>
              </a14:hiddenFill>
            </a:ext>
          </a:extLst>
        </p:spPr>
      </p:pic>
      <p:sp>
        <p:nvSpPr>
          <p:cNvPr id="4" name="内容占位符 3">
            <a:extLst>
              <a:ext uri="{FF2B5EF4-FFF2-40B4-BE49-F238E27FC236}">
                <a16:creationId xmlns:a16="http://schemas.microsoft.com/office/drawing/2014/main" id="{2D3D3D92-0B54-F4F2-C2AC-3649F0664B90}"/>
              </a:ext>
            </a:extLst>
          </p:cNvPr>
          <p:cNvSpPr>
            <a:spLocks noGrp="1"/>
          </p:cNvSpPr>
          <p:nvPr>
            <p:ph sz="half" idx="2"/>
          </p:nvPr>
        </p:nvSpPr>
        <p:spPr>
          <a:xfrm>
            <a:off x="7828796" y="2452882"/>
            <a:ext cx="4363204" cy="3594693"/>
          </a:xfrm>
        </p:spPr>
        <p:txBody>
          <a:bodyPr/>
          <a:lstStyle/>
          <a:p>
            <a:r>
              <a:rPr lang="zh-CN" altLang="en-US" sz="3200" b="1" dirty="0">
                <a:latin typeface="+mj-ea"/>
                <a:ea typeface="+mj-ea"/>
              </a:rPr>
              <a:t>敬拜 </a:t>
            </a:r>
            <a:r>
              <a:rPr lang="en-US" altLang="zh-CN" sz="3200" b="1" dirty="0">
                <a:latin typeface="+mj-ea"/>
                <a:ea typeface="+mj-ea"/>
              </a:rPr>
              <a:t>Worship</a:t>
            </a:r>
          </a:p>
          <a:p>
            <a:r>
              <a:rPr lang="zh-CN" altLang="en-US" sz="3200" b="1" dirty="0">
                <a:latin typeface="+mj-ea"/>
                <a:ea typeface="+mj-ea"/>
              </a:rPr>
              <a:t>禱告 </a:t>
            </a:r>
            <a:r>
              <a:rPr lang="en-US" altLang="zh-CN" sz="3200" b="1" dirty="0">
                <a:latin typeface="+mj-ea"/>
                <a:ea typeface="+mj-ea"/>
              </a:rPr>
              <a:t>Prayer</a:t>
            </a:r>
          </a:p>
          <a:p>
            <a:r>
              <a:rPr lang="zh-CN" altLang="en-US" sz="3200" b="1" dirty="0">
                <a:latin typeface="+mj-ea"/>
                <a:ea typeface="+mj-ea"/>
              </a:rPr>
              <a:t>宣示 </a:t>
            </a:r>
            <a:r>
              <a:rPr lang="en-US" altLang="zh-CN" sz="3200" b="1" dirty="0">
                <a:latin typeface="+mj-ea"/>
                <a:ea typeface="+mj-ea"/>
              </a:rPr>
              <a:t>Declaration</a:t>
            </a:r>
          </a:p>
          <a:p>
            <a:r>
              <a:rPr lang="zh-CN" altLang="en-US" sz="3200" b="1" dirty="0">
                <a:solidFill>
                  <a:srgbClr val="FFFF00"/>
                </a:solidFill>
                <a:highlight>
                  <a:srgbClr val="0000FF"/>
                </a:highlight>
                <a:latin typeface="+mj-ea"/>
                <a:ea typeface="+mj-ea"/>
              </a:rPr>
              <a:t>感恩 </a:t>
            </a:r>
            <a:r>
              <a:rPr lang="en-US" altLang="zh-CN" sz="3200" b="1" dirty="0">
                <a:solidFill>
                  <a:srgbClr val="FFFF00"/>
                </a:solidFill>
                <a:highlight>
                  <a:srgbClr val="0000FF"/>
                </a:highlight>
                <a:latin typeface="+mj-ea"/>
                <a:ea typeface="+mj-ea"/>
              </a:rPr>
              <a:t>Thanksgiving</a:t>
            </a:r>
          </a:p>
        </p:txBody>
      </p:sp>
      <p:pic>
        <p:nvPicPr>
          <p:cNvPr id="4100" name="Picture 4" descr="Search results for: 'stones' - GoodSalt">
            <a:extLst>
              <a:ext uri="{FF2B5EF4-FFF2-40B4-BE49-F238E27FC236}">
                <a16:creationId xmlns:a16="http://schemas.microsoft.com/office/drawing/2014/main" id="{85B4AECF-6578-C089-3E93-3414ECAF7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730" y="2452882"/>
            <a:ext cx="2902857" cy="378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33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A47F05-C8AD-E894-3939-1D23F2E1C990}"/>
              </a:ext>
            </a:extLst>
          </p:cNvPr>
          <p:cNvSpPr>
            <a:spLocks noGrp="1"/>
          </p:cNvSpPr>
          <p:nvPr>
            <p:ph type="title"/>
          </p:nvPr>
        </p:nvSpPr>
        <p:spPr>
          <a:xfrm>
            <a:off x="-139485" y="1"/>
            <a:ext cx="12057682" cy="2154263"/>
          </a:xfrm>
        </p:spPr>
        <p:txBody>
          <a:bodyPr/>
          <a:lstStyle/>
          <a:p>
            <a:pPr algn="ctr"/>
            <a:r>
              <a:rPr kumimoji="1" lang="zh-CN" altLang="en-US" sz="6000" dirty="0">
                <a:solidFill>
                  <a:srgbClr val="FF0000"/>
                </a:solidFill>
                <a:highlight>
                  <a:srgbClr val="FFFF00"/>
                </a:highlight>
              </a:rPr>
              <a:t>感恩的祭壇</a:t>
            </a:r>
            <a:br>
              <a:rPr kumimoji="1" lang="en-US" altLang="zh-CN" sz="6000" dirty="0"/>
            </a:br>
            <a:r>
              <a:rPr kumimoji="1" lang="en-US" altLang="zh-CN" sz="4800" dirty="0"/>
              <a:t>The altar of Thanksgiving</a:t>
            </a:r>
            <a:endParaRPr kumimoji="1" lang="zh-CN" altLang="en-US" sz="6000" dirty="0"/>
          </a:p>
        </p:txBody>
      </p:sp>
      <p:sp>
        <p:nvSpPr>
          <p:cNvPr id="3" name="内容占位符 2">
            <a:extLst>
              <a:ext uri="{FF2B5EF4-FFF2-40B4-BE49-F238E27FC236}">
                <a16:creationId xmlns:a16="http://schemas.microsoft.com/office/drawing/2014/main" id="{F3064E70-86AE-5A52-FB7A-D76A66DC0088}"/>
              </a:ext>
            </a:extLst>
          </p:cNvPr>
          <p:cNvSpPr>
            <a:spLocks noGrp="1"/>
          </p:cNvSpPr>
          <p:nvPr>
            <p:ph idx="1"/>
          </p:nvPr>
        </p:nvSpPr>
        <p:spPr>
          <a:xfrm>
            <a:off x="160149" y="2479730"/>
            <a:ext cx="11871701" cy="4223286"/>
          </a:xfrm>
        </p:spPr>
        <p:txBody>
          <a:bodyPr/>
          <a:lstStyle/>
          <a:p>
            <a:pPr marL="857250" indent="-857250">
              <a:lnSpc>
                <a:spcPct val="150000"/>
              </a:lnSpc>
              <a:buFont typeface="+mj-lt"/>
              <a:buAutoNum type="romanUcPeriod"/>
            </a:pPr>
            <a:r>
              <a:rPr kumimoji="1" lang="zh-CN" altLang="en-US" sz="4400" b="1" dirty="0">
                <a:latin typeface="Microsoft YaHei" panose="020B0503020204020204" pitchFamily="34" charset="-122"/>
                <a:ea typeface="Microsoft YaHei" panose="020B0503020204020204" pitchFamily="34" charset="-122"/>
              </a:rPr>
              <a:t>感謝神的揀選與賜福  </a:t>
            </a:r>
            <a:r>
              <a:rPr kumimoji="1" lang="en-US" altLang="zh-CN" sz="4400" b="1" dirty="0">
                <a:latin typeface="Microsoft YaHei" panose="020B0503020204020204" pitchFamily="34" charset="-122"/>
                <a:ea typeface="Microsoft YaHei" panose="020B0503020204020204" pitchFamily="34" charset="-122"/>
              </a:rPr>
              <a:t>Thankfulness for God’s Election and Blessings</a:t>
            </a:r>
          </a:p>
          <a:p>
            <a:pPr marL="857250" indent="-857250">
              <a:lnSpc>
                <a:spcPct val="150000"/>
              </a:lnSpc>
              <a:buFont typeface="+mj-lt"/>
              <a:buAutoNum type="romanUcPeriod"/>
            </a:pPr>
            <a:r>
              <a:rPr kumimoji="1" lang="zh-CN" altLang="en-US" sz="4400" b="1" dirty="0">
                <a:latin typeface="Microsoft YaHei" panose="020B0503020204020204" pitchFamily="34" charset="-122"/>
                <a:ea typeface="Microsoft YaHei" panose="020B0503020204020204" pitchFamily="34" charset="-122"/>
              </a:rPr>
              <a:t>感謝神的顯現與同在 </a:t>
            </a:r>
            <a:r>
              <a:rPr kumimoji="1" lang="en-US" altLang="zh-CN" sz="4400" b="1" dirty="0">
                <a:latin typeface="Microsoft YaHei" panose="020B0503020204020204" pitchFamily="34" charset="-122"/>
                <a:ea typeface="Microsoft YaHei" panose="020B0503020204020204" pitchFamily="34" charset="-122"/>
              </a:rPr>
              <a:t>Thankfulness for God’s Appearance and Presence</a:t>
            </a:r>
          </a:p>
        </p:txBody>
      </p:sp>
    </p:spTree>
    <p:extLst>
      <p:ext uri="{BB962C8B-B14F-4D97-AF65-F5344CB8AC3E}">
        <p14:creationId xmlns:p14="http://schemas.microsoft.com/office/powerpoint/2010/main" val="115206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AFA4-0994-8038-DA03-DF7984C93B7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DE0C482-0558-4737-1674-F470FD9DF741}"/>
              </a:ext>
            </a:extLst>
          </p:cNvPr>
          <p:cNvSpPr>
            <a:spLocks noGrp="1"/>
          </p:cNvSpPr>
          <p:nvPr>
            <p:ph type="title"/>
          </p:nvPr>
        </p:nvSpPr>
        <p:spPr>
          <a:xfrm>
            <a:off x="-139485" y="1"/>
            <a:ext cx="12057682" cy="2154263"/>
          </a:xfrm>
        </p:spPr>
        <p:txBody>
          <a:bodyPr/>
          <a:lstStyle/>
          <a:p>
            <a:pPr algn="ctr"/>
            <a:r>
              <a:rPr kumimoji="1" lang="zh-CN" altLang="en-US" sz="6000" dirty="0"/>
              <a:t>感恩的祭壇</a:t>
            </a:r>
            <a:br>
              <a:rPr kumimoji="1" lang="en-US" altLang="zh-CN" sz="6000" dirty="0"/>
            </a:br>
            <a:r>
              <a:rPr kumimoji="1" lang="en-US" altLang="zh-CN" sz="4800" dirty="0"/>
              <a:t>The altar of Thanksgiving</a:t>
            </a:r>
            <a:endParaRPr kumimoji="1" lang="zh-CN" altLang="en-US" sz="6000" dirty="0"/>
          </a:p>
        </p:txBody>
      </p:sp>
      <p:sp>
        <p:nvSpPr>
          <p:cNvPr id="3" name="内容占位符 2">
            <a:extLst>
              <a:ext uri="{FF2B5EF4-FFF2-40B4-BE49-F238E27FC236}">
                <a16:creationId xmlns:a16="http://schemas.microsoft.com/office/drawing/2014/main" id="{238765B1-C8DA-3B09-6D85-1A1E214B65CE}"/>
              </a:ext>
            </a:extLst>
          </p:cNvPr>
          <p:cNvSpPr>
            <a:spLocks noGrp="1"/>
          </p:cNvSpPr>
          <p:nvPr>
            <p:ph idx="1"/>
          </p:nvPr>
        </p:nvSpPr>
        <p:spPr>
          <a:xfrm>
            <a:off x="160149" y="2479730"/>
            <a:ext cx="11871701" cy="4223286"/>
          </a:xfrm>
        </p:spPr>
        <p:txBody>
          <a:bodyPr/>
          <a:lstStyle/>
          <a:p>
            <a:pPr marL="0" indent="0">
              <a:lnSpc>
                <a:spcPct val="150000"/>
              </a:lnSpc>
              <a:buNone/>
            </a:pPr>
            <a:r>
              <a:rPr kumimoji="1" lang="zh-CN" altLang="en-US" sz="4400" b="1" dirty="0">
                <a:latin typeface="Microsoft YaHei" panose="020B0503020204020204" pitchFamily="34" charset="-122"/>
                <a:ea typeface="Microsoft YaHei" panose="020B0503020204020204" pitchFamily="34" charset="-122"/>
              </a:rPr>
              <a:t>一、感謝神的揀選與賜福  </a:t>
            </a:r>
            <a:r>
              <a:rPr kumimoji="1" lang="en-US" altLang="zh-CN" sz="4400" b="1" dirty="0">
                <a:latin typeface="Microsoft YaHei" panose="020B0503020204020204" pitchFamily="34" charset="-122"/>
                <a:ea typeface="Microsoft YaHei" panose="020B0503020204020204" pitchFamily="34" charset="-122"/>
              </a:rPr>
              <a:t>Thankfulness for God’s Election and Blessings</a:t>
            </a:r>
          </a:p>
          <a:p>
            <a:pPr marL="0" indent="0">
              <a:lnSpc>
                <a:spcPct val="150000"/>
              </a:lnSpc>
              <a:buNone/>
            </a:pPr>
            <a:r>
              <a:rPr kumimoji="1" lang="zh-CN" altLang="en-US" sz="3600" b="1" dirty="0">
                <a:solidFill>
                  <a:schemeClr val="bg1">
                    <a:lumMod val="65000"/>
                  </a:schemeClr>
                </a:solidFill>
                <a:latin typeface="Microsoft YaHei" panose="020B0503020204020204" pitchFamily="34" charset="-122"/>
                <a:ea typeface="Microsoft YaHei" panose="020B0503020204020204" pitchFamily="34" charset="-122"/>
              </a:rPr>
              <a:t>二、感謝神的顯現與同在 </a:t>
            </a:r>
            <a:r>
              <a:rPr kumimoji="1" lang="en-US" altLang="zh-CN" sz="3600" b="1" dirty="0">
                <a:solidFill>
                  <a:schemeClr val="bg1">
                    <a:lumMod val="65000"/>
                  </a:schemeClr>
                </a:solidFill>
                <a:latin typeface="Microsoft YaHei" panose="020B0503020204020204" pitchFamily="34" charset="-122"/>
                <a:ea typeface="Microsoft YaHei" panose="020B0503020204020204" pitchFamily="34" charset="-122"/>
              </a:rPr>
              <a:t>Thankfulness for God’s Appearance and Presence</a:t>
            </a:r>
          </a:p>
        </p:txBody>
      </p:sp>
    </p:spTree>
    <p:extLst>
      <p:ext uri="{BB962C8B-B14F-4D97-AF65-F5344CB8AC3E}">
        <p14:creationId xmlns:p14="http://schemas.microsoft.com/office/powerpoint/2010/main" val="134762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0FF3349-1AA5-350C-5B82-4993A0A9262E}"/>
              </a:ext>
            </a:extLst>
          </p:cNvPr>
          <p:cNvSpPr>
            <a:spLocks noGrp="1"/>
          </p:cNvSpPr>
          <p:nvPr>
            <p:ph idx="1"/>
          </p:nvPr>
        </p:nvSpPr>
        <p:spPr>
          <a:xfrm>
            <a:off x="0" y="0"/>
            <a:ext cx="12191999" cy="6857999"/>
          </a:xfrm>
        </p:spPr>
        <p:txBody>
          <a:bodyPr/>
          <a:lstStyle/>
          <a:p>
            <a:pPr marL="0" indent="0">
              <a:lnSpc>
                <a:spcPct val="100000"/>
              </a:lnSpc>
              <a:spcBef>
                <a:spcPts val="0"/>
              </a:spcBef>
              <a:buNone/>
            </a:pPr>
            <a:r>
              <a:rPr lang="zh-CN" altLang="en-US" sz="3600" b="1" i="0" dirty="0">
                <a:solidFill>
                  <a:schemeClr val="bg1"/>
                </a:solidFill>
                <a:effectLst/>
                <a:latin typeface="+mj-ea"/>
                <a:ea typeface="+mj-ea"/>
              </a:rPr>
              <a:t>耶和华对亚伯兰说： 「你要离开本地、本族、父家，往我所要指示你的地去。我必叫你成为</a:t>
            </a:r>
            <a:r>
              <a:rPr lang="zh-CN" altLang="en-US" sz="3600" b="1" i="0" dirty="0">
                <a:solidFill>
                  <a:srgbClr val="FF0000"/>
                </a:solidFill>
                <a:effectLst/>
                <a:highlight>
                  <a:srgbClr val="FFFF00"/>
                </a:highlight>
                <a:latin typeface="+mj-ea"/>
                <a:ea typeface="+mj-ea"/>
              </a:rPr>
              <a:t>大国</a:t>
            </a:r>
            <a:r>
              <a:rPr lang="zh-CN" altLang="en-US" sz="3600" b="1" i="0" dirty="0">
                <a:solidFill>
                  <a:schemeClr val="bg1"/>
                </a:solidFill>
                <a:effectLst/>
                <a:latin typeface="+mj-ea"/>
                <a:ea typeface="+mj-ea"/>
              </a:rPr>
              <a:t>。我必赐福给你，叫你的</a:t>
            </a:r>
            <a:r>
              <a:rPr lang="zh-CN" altLang="en-US" sz="3600" b="1" i="0" dirty="0">
                <a:solidFill>
                  <a:srgbClr val="FF0000"/>
                </a:solidFill>
                <a:effectLst/>
                <a:highlight>
                  <a:srgbClr val="FFFF00"/>
                </a:highlight>
                <a:latin typeface="+mj-ea"/>
                <a:ea typeface="+mj-ea"/>
              </a:rPr>
              <a:t>名为大</a:t>
            </a:r>
            <a:r>
              <a:rPr lang="zh-CN" altLang="en-US" sz="3600" b="1" i="0" dirty="0">
                <a:solidFill>
                  <a:schemeClr val="bg1"/>
                </a:solidFill>
                <a:effectLst/>
                <a:latin typeface="+mj-ea"/>
                <a:ea typeface="+mj-ea"/>
              </a:rPr>
              <a:t>；你也要叫别人得福。为你祝福的，我必赐福于他；那咒诅你的，我必咒诅他。地上的万族都要</a:t>
            </a:r>
            <a:r>
              <a:rPr lang="zh-CN" altLang="en-US" sz="3600" b="1" i="0" dirty="0">
                <a:solidFill>
                  <a:srgbClr val="FF0000"/>
                </a:solidFill>
                <a:effectLst/>
                <a:highlight>
                  <a:srgbClr val="FFFF00"/>
                </a:highlight>
                <a:latin typeface="+mj-ea"/>
                <a:ea typeface="+mj-ea"/>
              </a:rPr>
              <a:t>因你得福</a:t>
            </a:r>
            <a:r>
              <a:rPr lang="zh-CN" altLang="en-US" sz="3600" b="1" i="0" dirty="0">
                <a:solidFill>
                  <a:schemeClr val="bg1"/>
                </a:solidFill>
                <a:effectLst/>
                <a:latin typeface="+mj-ea"/>
                <a:ea typeface="+mj-ea"/>
              </a:rPr>
              <a:t>。」创</a:t>
            </a:r>
            <a:r>
              <a:rPr lang="en-US" altLang="zh-CN" sz="3600" b="1" i="0" dirty="0">
                <a:solidFill>
                  <a:schemeClr val="bg1"/>
                </a:solidFill>
                <a:effectLst/>
                <a:latin typeface="+mj-ea"/>
                <a:ea typeface="+mj-ea"/>
              </a:rPr>
              <a:t>12:1-3</a:t>
            </a:r>
            <a:r>
              <a:rPr lang="zh-CN" altLang="en-US" sz="3600" b="1" i="0" dirty="0">
                <a:solidFill>
                  <a:schemeClr val="bg1"/>
                </a:solidFill>
                <a:effectLst/>
                <a:latin typeface="+mj-ea"/>
                <a:ea typeface="+mj-ea"/>
              </a:rPr>
              <a:t>节</a:t>
            </a:r>
            <a:endParaRPr lang="en-US" altLang="zh-CN" sz="3600" b="1" i="0" dirty="0">
              <a:solidFill>
                <a:schemeClr val="bg1"/>
              </a:solidFill>
              <a:effectLst/>
              <a:latin typeface="+mj-ea"/>
              <a:ea typeface="+mj-ea"/>
            </a:endParaRPr>
          </a:p>
          <a:p>
            <a:pPr marL="0" indent="0">
              <a:lnSpc>
                <a:spcPct val="100000"/>
              </a:lnSpc>
              <a:spcBef>
                <a:spcPts val="0"/>
              </a:spcBef>
              <a:buNone/>
            </a:pPr>
            <a:r>
              <a:rPr lang="en-US" altLang="zh-CN" sz="3200" b="1" i="0" dirty="0">
                <a:solidFill>
                  <a:schemeClr val="bg1"/>
                </a:solidFill>
                <a:effectLst/>
                <a:latin typeface="+mj-ea"/>
                <a:ea typeface="+mj-ea"/>
              </a:rPr>
              <a:t>The Lord had said to Abram, “Leave your native country, your relatives, and your father’s family, and go to the land that I will show </a:t>
            </a:r>
            <a:r>
              <a:rPr lang="en-US" altLang="zh-CN" sz="3200" b="1" i="0" dirty="0" err="1">
                <a:solidFill>
                  <a:schemeClr val="bg1"/>
                </a:solidFill>
                <a:effectLst/>
                <a:latin typeface="+mj-ea"/>
                <a:ea typeface="+mj-ea"/>
              </a:rPr>
              <a:t>you.I</a:t>
            </a:r>
            <a:r>
              <a:rPr lang="en-US" altLang="zh-CN" sz="3200" b="1" i="0" dirty="0">
                <a:solidFill>
                  <a:schemeClr val="bg1"/>
                </a:solidFill>
                <a:effectLst/>
                <a:latin typeface="+mj-ea"/>
                <a:ea typeface="+mj-ea"/>
              </a:rPr>
              <a:t> will make you into a great nation. I will bless you and make you famous, and you will be a blessing to </a:t>
            </a:r>
            <a:r>
              <a:rPr lang="en-US" altLang="zh-CN" sz="3200" b="1" i="0" dirty="0" err="1">
                <a:solidFill>
                  <a:schemeClr val="bg1"/>
                </a:solidFill>
                <a:effectLst/>
                <a:latin typeface="+mj-ea"/>
                <a:ea typeface="+mj-ea"/>
              </a:rPr>
              <a:t>others.I</a:t>
            </a:r>
            <a:r>
              <a:rPr lang="en-US" altLang="zh-CN" sz="3200" b="1" i="0" dirty="0">
                <a:solidFill>
                  <a:schemeClr val="bg1"/>
                </a:solidFill>
                <a:effectLst/>
                <a:latin typeface="+mj-ea"/>
                <a:ea typeface="+mj-ea"/>
              </a:rPr>
              <a:t> will bless those who bless you and curse those who treat you with contempt. All the families on earth will be blessed through you.”(Genesis 12:1-3 NLT)</a:t>
            </a:r>
          </a:p>
          <a:p>
            <a:pPr marL="0" indent="0">
              <a:lnSpc>
                <a:spcPct val="150000"/>
              </a:lnSpc>
              <a:buNone/>
            </a:pPr>
            <a:endParaRPr kumimoji="1" lang="zh-CN" altLang="en-US" sz="3600" dirty="0">
              <a:solidFill>
                <a:schemeClr val="bg1"/>
              </a:solidFill>
              <a:latin typeface="+mj-ea"/>
              <a:ea typeface="+mj-ea"/>
            </a:endParaRPr>
          </a:p>
        </p:txBody>
      </p:sp>
    </p:spTree>
    <p:extLst>
      <p:ext uri="{BB962C8B-B14F-4D97-AF65-F5344CB8AC3E}">
        <p14:creationId xmlns:p14="http://schemas.microsoft.com/office/powerpoint/2010/main" val="2537340935"/>
      </p:ext>
    </p:extLst>
  </p:cSld>
  <p:clrMapOvr>
    <a:masterClrMapping/>
  </p:clrMapOvr>
</p:sld>
</file>

<file path=ppt/theme/theme1.xml><?xml version="1.0" encoding="utf-8"?>
<a:theme xmlns:a="http://schemas.openxmlformats.org/drawingml/2006/main" name="SineVTI">
  <a:themeElements>
    <a:clrScheme name="AnalogousFromRegularSeed_2SEEDS">
      <a:dk1>
        <a:srgbClr val="000000"/>
      </a:dk1>
      <a:lt1>
        <a:srgbClr val="FFFFFF"/>
      </a:lt1>
      <a:dk2>
        <a:srgbClr val="23323E"/>
      </a:dk2>
      <a:lt2>
        <a:srgbClr val="E8E3E2"/>
      </a:lt2>
      <a:accent1>
        <a:srgbClr val="3B94B1"/>
      </a:accent1>
      <a:accent2>
        <a:srgbClr val="46B4A1"/>
      </a:accent2>
      <a:accent3>
        <a:srgbClr val="4D74C3"/>
      </a:accent3>
      <a:accent4>
        <a:srgbClr val="B13B58"/>
      </a:accent4>
      <a:accent5>
        <a:srgbClr val="C3604D"/>
      </a:accent5>
      <a:accent6>
        <a:srgbClr val="B1803B"/>
      </a:accent6>
      <a:hlink>
        <a:srgbClr val="BF5F3F"/>
      </a:hlink>
      <a:folHlink>
        <a:srgbClr val="7F7F7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5965</TotalTime>
  <Words>4807</Words>
  <Application>Microsoft Macintosh PowerPoint</Application>
  <PresentationFormat>宽屏</PresentationFormat>
  <Paragraphs>225</Paragraphs>
  <Slides>25</Slides>
  <Notes>23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25</vt:i4>
      </vt:variant>
    </vt:vector>
  </HeadingPairs>
  <TitlesOfParts>
    <vt:vector size="43" baseType="lpstr">
      <vt:lpstr>-apple-system</vt:lpstr>
      <vt:lpstr>.SF NS</vt:lpstr>
      <vt:lpstr>等线</vt:lpstr>
      <vt:lpstr>KaiTi</vt:lpstr>
      <vt:lpstr>Microsoft YaHei</vt:lpstr>
      <vt:lpstr>apercu</vt:lpstr>
      <vt:lpstr>inherit</vt:lpstr>
      <vt:lpstr>PingFang SC</vt:lpstr>
      <vt:lpstr>Arial</vt:lpstr>
      <vt:lpstr>Arial Black</vt:lpstr>
      <vt:lpstr>Georgia</vt:lpstr>
      <vt:lpstr>Helvetica Neue Roman</vt:lpstr>
      <vt:lpstr>Montserrat</vt:lpstr>
      <vt:lpstr>Open Sans</vt:lpstr>
      <vt:lpstr>Times New Roman</vt:lpstr>
      <vt:lpstr>Verdana</vt:lpstr>
      <vt:lpstr>Wingdings</vt:lpstr>
      <vt:lpstr>SineVTI</vt:lpstr>
      <vt:lpstr>感恩的祭壇 The altar of Thanksgiving</vt:lpstr>
      <vt:lpstr>成長之途</vt:lpstr>
      <vt:lpstr>亚伯拉罕 Abraham</vt:lpstr>
      <vt:lpstr>亞伯拉罕的行程 Abraham's Journey</vt:lpstr>
      <vt:lpstr>PowerPoint 演示文稿</vt:lpstr>
      <vt:lpstr>祭壇的内涵與價值 The meaning and value of  the altar</vt:lpstr>
      <vt:lpstr>感恩的祭壇 The altar of Thanksgiving</vt:lpstr>
      <vt:lpstr>感恩的祭壇 The altar of Thanksgiving</vt:lpstr>
      <vt:lpstr>PowerPoint 演示文稿</vt:lpstr>
      <vt:lpstr>亚伯拉罕以信心跟随神 Abraham followed God in faith</vt:lpstr>
      <vt:lpstr>神賜的恩典和特權 God-given grace and privilege</vt:lpstr>
      <vt:lpstr>创世之前的拣选</vt:lpstr>
      <vt:lpstr>感恩的祭壇 The altar of Thanksgiving</vt:lpstr>
      <vt:lpstr>PowerPoint 演示文稿</vt:lpstr>
      <vt:lpstr>顯現：神与人互动的特殊方式 The Lord appeared to Abram</vt:lpstr>
      <vt:lpstr>美国感恩节来历 History of Thanksgiving Day</vt:lpstr>
      <vt:lpstr>美国感恩节的来历 History of Thanksgiving Day</vt:lpstr>
      <vt:lpstr>PowerPoint 演示文稿</vt:lpstr>
      <vt:lpstr>George Washington's 1789 Thanksgiving Proclamation</vt:lpstr>
      <vt:lpstr>五月花号公约</vt:lpstr>
      <vt:lpstr>先有五月花（信仰），后有美利堅（繁榮） The faith of the Mayflower Pilgrims laid the foundation for America’s prosperity.</vt:lpstr>
      <vt:lpstr>亞伯拉罕與清教徒 經歷的對照</vt:lpstr>
      <vt:lpstr>感謝神賜我永生與今生的福分 Thankful to God for the blessings of eternal life and present life</vt:lpstr>
      <vt:lpstr>感謝神賜給愛我和我愛的人 Thank God for those who love me  and those I love</vt:lpstr>
      <vt:lpstr>結語：表達感恩  Give 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Victor</dc:creator>
  <cp:keywords/>
  <dc:description/>
  <cp:lastModifiedBy>Victor</cp:lastModifiedBy>
  <cp:revision>46</cp:revision>
  <dcterms:created xsi:type="dcterms:W3CDTF">2024-10-30T15:23:05Z</dcterms:created>
  <dcterms:modified xsi:type="dcterms:W3CDTF">2024-11-03T18:49:01Z</dcterms:modified>
  <cp:category/>
</cp:coreProperties>
</file>