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16372" r:id="rId3"/>
    <p:sldId id="16373" r:id="rId4"/>
    <p:sldId id="16366" r:id="rId5"/>
    <p:sldId id="16329" r:id="rId6"/>
    <p:sldId id="16330" r:id="rId7"/>
    <p:sldId id="16354" r:id="rId8"/>
    <p:sldId id="16339" r:id="rId9"/>
    <p:sldId id="16340" r:id="rId10"/>
    <p:sldId id="16378" r:id="rId11"/>
    <p:sldId id="16331" r:id="rId12"/>
    <p:sldId id="16341" r:id="rId13"/>
    <p:sldId id="16355" r:id="rId14"/>
    <p:sldId id="16342" r:id="rId15"/>
    <p:sldId id="16356" r:id="rId16"/>
    <p:sldId id="16374" r:id="rId17"/>
    <p:sldId id="16332" r:id="rId18"/>
    <p:sldId id="16357" r:id="rId19"/>
    <p:sldId id="16343" r:id="rId20"/>
    <p:sldId id="16358" r:id="rId21"/>
    <p:sldId id="16344" r:id="rId22"/>
    <p:sldId id="16375" r:id="rId23"/>
    <p:sldId id="16333" r:id="rId24"/>
    <p:sldId id="16345" r:id="rId25"/>
    <p:sldId id="16346" r:id="rId26"/>
    <p:sldId id="16368" r:id="rId27"/>
    <p:sldId id="16367" r:id="rId28"/>
    <p:sldId id="16334" r:id="rId29"/>
    <p:sldId id="16359" r:id="rId30"/>
    <p:sldId id="16347" r:id="rId31"/>
    <p:sldId id="16369" r:id="rId32"/>
    <p:sldId id="16348" r:id="rId33"/>
    <p:sldId id="16370" r:id="rId34"/>
    <p:sldId id="16376" r:id="rId35"/>
    <p:sldId id="16335" r:id="rId36"/>
    <p:sldId id="16360" r:id="rId37"/>
    <p:sldId id="16349" r:id="rId38"/>
    <p:sldId id="16350" r:id="rId39"/>
    <p:sldId id="16377" r:id="rId40"/>
    <p:sldId id="16364" r:id="rId41"/>
    <p:sldId id="16336" r:id="rId42"/>
    <p:sldId id="16371" r:id="rId43"/>
    <p:sldId id="16351" r:id="rId44"/>
    <p:sldId id="16352" r:id="rId45"/>
    <p:sldId id="16361" r:id="rId46"/>
    <p:sldId id="16337" r:id="rId47"/>
    <p:sldId id="16353" r:id="rId48"/>
    <p:sldId id="16338" r:id="rId49"/>
    <p:sldId id="16362" r:id="rId50"/>
    <p:sldId id="16365" r:id="rId51"/>
    <p:sldId id="16363"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78359"/>
  </p:normalViewPr>
  <p:slideViewPr>
    <p:cSldViewPr snapToGrid="0">
      <p:cViewPr varScale="1">
        <p:scale>
          <a:sx n="107" d="100"/>
          <a:sy n="107" d="100"/>
        </p:scale>
        <p:origin x="1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0E2D9-11CE-A54A-9D0F-D87694FCD86E}" type="datetimeFigureOut">
              <a:rPr kumimoji="1" lang="zh-CN" altLang="en-US" smtClean="0"/>
              <a:t>2025/4/2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9294F-F6BB-C644-8311-12EF948A1910}" type="slidenum">
              <a:rPr kumimoji="1" lang="zh-CN" altLang="en-US" smtClean="0"/>
              <a:t>‹#›</a:t>
            </a:fld>
            <a:endParaRPr kumimoji="1" lang="zh-CN" altLang="en-US"/>
          </a:p>
        </p:txBody>
      </p:sp>
    </p:spTree>
    <p:extLst>
      <p:ext uri="{BB962C8B-B14F-4D97-AF65-F5344CB8AC3E}">
        <p14:creationId xmlns:p14="http://schemas.microsoft.com/office/powerpoint/2010/main" val="315383443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a:t>
            </a:fld>
            <a:endParaRPr kumimoji="1" lang="zh-CN" altLang="en-US"/>
          </a:p>
        </p:txBody>
      </p:sp>
    </p:spTree>
    <p:extLst>
      <p:ext uri="{BB962C8B-B14F-4D97-AF65-F5344CB8AC3E}">
        <p14:creationId xmlns:p14="http://schemas.microsoft.com/office/powerpoint/2010/main" val="2880966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13</a:t>
            </a:fld>
            <a:endParaRPr kumimoji="1" lang="zh-CN" altLang="en-US"/>
          </a:p>
        </p:txBody>
      </p:sp>
    </p:spTree>
    <p:extLst>
      <p:ext uri="{BB962C8B-B14F-4D97-AF65-F5344CB8AC3E}">
        <p14:creationId xmlns:p14="http://schemas.microsoft.com/office/powerpoint/2010/main" val="259000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约</a:t>
            </a:r>
            <a:r>
              <a:rPr kumimoji="1" lang="en-US" altLang="zh-CN" dirty="0"/>
              <a:t>13:11.</a:t>
            </a:r>
            <a:r>
              <a:rPr kumimoji="1" lang="zh-CN" altLang="en-US" dirty="0"/>
              <a:t>耶稣愿知道谁要卖他。</a:t>
            </a:r>
            <a:endParaRPr kumimoji="1" lang="en-US" altLang="zh-CN" dirty="0"/>
          </a:p>
          <a:p>
            <a:pPr indent="0">
              <a:lnSpc>
                <a:spcPct val="150000"/>
              </a:lnSpc>
              <a:spcBef>
                <a:spcPts val="0"/>
              </a:spcBef>
            </a:pPr>
            <a:r>
              <a:rPr kumimoji="1" lang="zh-CN" altLang="en-US" sz="1200" b="1" dirty="0">
                <a:latin typeface="Microsoft YaHei" panose="020B0503020204020204" pitchFamily="34" charset="-122"/>
                <a:ea typeface="Microsoft YaHei" panose="020B0503020204020204" pitchFamily="34" charset="-122"/>
              </a:rPr>
              <a:t>亲密的同工：被耶稣赏识且管理钱财。</a:t>
            </a:r>
            <a:endParaRPr kumimoji="1" lang="en-US" altLang="zh-CN" sz="1200" b="1" dirty="0">
              <a:latin typeface="Microsoft YaHei" panose="020B0503020204020204" pitchFamily="34" charset="-122"/>
              <a:ea typeface="Microsoft YaHei" panose="020B0503020204020204" pitchFamily="34" charset="-122"/>
            </a:endParaRPr>
          </a:p>
          <a:p>
            <a:pPr indent="0">
              <a:lnSpc>
                <a:spcPct val="150000"/>
              </a:lnSpc>
              <a:spcBef>
                <a:spcPts val="0"/>
              </a:spcBef>
            </a:pPr>
            <a:r>
              <a:rPr kumimoji="1" lang="zh-CN" altLang="en-US" sz="1200" b="1" dirty="0">
                <a:latin typeface="Microsoft YaHei" panose="020B0503020204020204" pitchFamily="34" charset="-122"/>
                <a:ea typeface="Microsoft YaHei" panose="020B0503020204020204" pitchFamily="34" charset="-122"/>
              </a:rPr>
              <a:t>贪财的本性：心术不正且财迷心窍。</a:t>
            </a:r>
            <a:endParaRPr kumimoji="1" lang="en-US" altLang="zh-CN" sz="1200" b="1" dirty="0">
              <a:latin typeface="Microsoft YaHei" panose="020B0503020204020204" pitchFamily="34" charset="-122"/>
              <a:ea typeface="Microsoft YaHei" panose="020B0503020204020204" pitchFamily="34" charset="-122"/>
            </a:endParaRPr>
          </a:p>
          <a:p>
            <a:pPr indent="0">
              <a:lnSpc>
                <a:spcPct val="150000"/>
              </a:lnSpc>
              <a:spcBef>
                <a:spcPts val="0"/>
              </a:spcBef>
            </a:pPr>
            <a:r>
              <a:rPr kumimoji="1" lang="zh-CN" altLang="en-US" sz="1200" b="1" dirty="0">
                <a:latin typeface="Microsoft YaHei" panose="020B0503020204020204" pitchFamily="34" charset="-122"/>
                <a:ea typeface="Microsoft YaHei" panose="020B0503020204020204" pitchFamily="34" charset="-122"/>
              </a:rPr>
              <a:t>主动出卖耶稣：向法利赛人汇报并讨价。</a:t>
            </a:r>
            <a:endParaRPr kumimoji="1" lang="en-US" altLang="zh-CN" sz="1200" b="1" dirty="0">
              <a:latin typeface="Microsoft YaHei" panose="020B0503020204020204" pitchFamily="34" charset="-122"/>
              <a:ea typeface="Microsoft YaHei" panose="020B0503020204020204" pitchFamily="34" charset="-122"/>
            </a:endParaRPr>
          </a:p>
          <a:p>
            <a:pPr indent="0">
              <a:lnSpc>
                <a:spcPct val="150000"/>
              </a:lnSpc>
              <a:spcBef>
                <a:spcPts val="0"/>
              </a:spcBef>
            </a:pPr>
            <a:r>
              <a:rPr kumimoji="1" lang="zh-CN" altLang="en-US" sz="1200" b="1" dirty="0">
                <a:latin typeface="Microsoft YaHei" panose="020B0503020204020204" pitchFamily="34" charset="-122"/>
                <a:ea typeface="Microsoft YaHei" panose="020B0503020204020204" pitchFamily="34" charset="-122"/>
              </a:rPr>
              <a:t>获得三十块钱：成年人一年的收入；名利双收。</a:t>
            </a:r>
            <a:endParaRPr kumimoji="1" lang="en-US" altLang="zh-CN" sz="1200" b="1" dirty="0">
              <a:latin typeface="Microsoft YaHei" panose="020B0503020204020204" pitchFamily="34" charset="-122"/>
              <a:ea typeface="Microsoft YaHei" panose="020B0503020204020204" pitchFamily="34" charset="-122"/>
            </a:endParaRPr>
          </a:p>
          <a:p>
            <a:pPr indent="0">
              <a:lnSpc>
                <a:spcPct val="150000"/>
              </a:lnSpc>
              <a:spcBef>
                <a:spcPts val="0"/>
              </a:spcBef>
            </a:pPr>
            <a:r>
              <a:rPr kumimoji="1" lang="zh-CN" altLang="en-US" sz="1200" b="1" dirty="0">
                <a:latin typeface="Microsoft YaHei" panose="020B0503020204020204" pitchFamily="34" charset="-122"/>
                <a:ea typeface="Microsoft YaHei" panose="020B0503020204020204" pitchFamily="34" charset="-122"/>
              </a:rPr>
              <a:t>耶稣的回应：多次提醒他；为犹大洗脚；留给最后的机会。</a:t>
            </a:r>
            <a:endParaRPr kumimoji="1" lang="en-US" altLang="zh-CN" sz="1200" b="1"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14</a:t>
            </a:fld>
            <a:endParaRPr kumimoji="1" lang="zh-CN" altLang="en-US"/>
          </a:p>
        </p:txBody>
      </p:sp>
    </p:spTree>
    <p:extLst>
      <p:ext uri="{BB962C8B-B14F-4D97-AF65-F5344CB8AC3E}">
        <p14:creationId xmlns:p14="http://schemas.microsoft.com/office/powerpoint/2010/main" val="58950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latin typeface="Microsoft YaHei" panose="020B0503020204020204" pitchFamily="34" charset="-122"/>
                <a:ea typeface="Microsoft YaHei" panose="020B0503020204020204" pitchFamily="34" charset="-122"/>
              </a:rPr>
              <a:t>因贪财而堕落，</a:t>
            </a:r>
            <a:r>
              <a:rPr lang="zh-CN" altLang="en-US" b="1" dirty="0">
                <a:latin typeface="Microsoft YaHei" panose="020B0503020204020204" pitchFamily="34" charset="-122"/>
                <a:ea typeface="Microsoft YaHei" panose="020B0503020204020204" pitchFamily="34" charset="-122"/>
              </a:rPr>
              <a:t>被金钱蒙蔽心灵</a:t>
            </a:r>
            <a:r>
              <a:rPr lang="zh-CN" altLang="en-US" dirty="0">
                <a:latin typeface="Microsoft YaHei" panose="020B0503020204020204" pitchFamily="34" charset="-122"/>
                <a:ea typeface="Microsoft YaHei" panose="020B0503020204020204" pitchFamily="34" charset="-122"/>
              </a:rPr>
              <a:t>：他出卖耶稣，仅为“三十块钱”，显示他已经完全被物质利益控制了判断力和道德感。</a:t>
            </a:r>
            <a:endParaRPr lang="en-US" altLang="zh-CN"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15</a:t>
            </a:fld>
            <a:endParaRPr kumimoji="1" lang="zh-CN" altLang="en-US"/>
          </a:p>
        </p:txBody>
      </p:sp>
    </p:spTree>
    <p:extLst>
      <p:ext uri="{BB962C8B-B14F-4D97-AF65-F5344CB8AC3E}">
        <p14:creationId xmlns:p14="http://schemas.microsoft.com/office/powerpoint/2010/main" val="186231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EF21-570F-3127-F514-8F04E7B258B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EFB2C4-105A-F4ED-7DD4-D6C95D21AA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B2229C-53E9-19FF-EB1C-59CA9ED57E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latin typeface="Microsoft YaHei" panose="020B0503020204020204" pitchFamily="34" charset="-122"/>
                <a:ea typeface="Microsoft YaHei" panose="020B0503020204020204" pitchFamily="34" charset="-122"/>
              </a:rPr>
              <a:t>因贪财而堕落，</a:t>
            </a:r>
            <a:r>
              <a:rPr lang="zh-CN" altLang="en-US" b="1" dirty="0">
                <a:latin typeface="Microsoft YaHei" panose="020B0503020204020204" pitchFamily="34" charset="-122"/>
                <a:ea typeface="Microsoft YaHei" panose="020B0503020204020204" pitchFamily="34" charset="-122"/>
              </a:rPr>
              <a:t>被金钱蒙蔽心灵</a:t>
            </a:r>
            <a:r>
              <a:rPr lang="zh-CN" altLang="en-US" dirty="0">
                <a:latin typeface="Microsoft YaHei" panose="020B0503020204020204" pitchFamily="34" charset="-122"/>
                <a:ea typeface="Microsoft YaHei" panose="020B0503020204020204" pitchFamily="34" charset="-122"/>
              </a:rPr>
              <a:t>：他出卖耶稣，仅为“三十块钱”，显示他已经完全被物质利益控制了判断力和道德感。</a:t>
            </a:r>
            <a:endParaRPr lang="en-US" altLang="zh-CN"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a:extLst>
              <a:ext uri="{FF2B5EF4-FFF2-40B4-BE49-F238E27FC236}">
                <a16:creationId xmlns:a16="http://schemas.microsoft.com/office/drawing/2014/main" id="{786D97C5-BF9A-4DC2-C024-7C39BF609DC2}"/>
              </a:ext>
            </a:extLst>
          </p:cNvPr>
          <p:cNvSpPr>
            <a:spLocks noGrp="1"/>
          </p:cNvSpPr>
          <p:nvPr>
            <p:ph type="sldNum" sz="quarter" idx="5"/>
          </p:nvPr>
        </p:nvSpPr>
        <p:spPr/>
        <p:txBody>
          <a:bodyPr/>
          <a:lstStyle/>
          <a:p>
            <a:fld id="{89C9294F-F6BB-C644-8311-12EF948A1910}" type="slidenum">
              <a:rPr kumimoji="1" lang="zh-CN" altLang="en-US" smtClean="0"/>
              <a:t>16</a:t>
            </a:fld>
            <a:endParaRPr kumimoji="1" lang="zh-CN" altLang="en-US"/>
          </a:p>
        </p:txBody>
      </p:sp>
    </p:spTree>
    <p:extLst>
      <p:ext uri="{BB962C8B-B14F-4D97-AF65-F5344CB8AC3E}">
        <p14:creationId xmlns:p14="http://schemas.microsoft.com/office/powerpoint/2010/main" val="4792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17</a:t>
            </a:fld>
            <a:endParaRPr kumimoji="1" lang="zh-CN" altLang="en-US"/>
          </a:p>
        </p:txBody>
      </p:sp>
    </p:spTree>
    <p:extLst>
      <p:ext uri="{BB962C8B-B14F-4D97-AF65-F5344CB8AC3E}">
        <p14:creationId xmlns:p14="http://schemas.microsoft.com/office/powerpoint/2010/main" val="1708796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彼得的表态</a:t>
            </a:r>
            <a:r>
              <a:rPr lang="en-US" altLang="zh-CN" dirty="0"/>
              <a:t>——“</a:t>
            </a:r>
            <a:r>
              <a:rPr lang="zh-CN" altLang="en-US" dirty="0"/>
              <a:t>我總不能跌倒”、“我就是必須和你同死，也總不能不認你”</a:t>
            </a:r>
            <a:r>
              <a:rPr lang="en-US" altLang="zh-CN" dirty="0"/>
              <a:t>——</a:t>
            </a:r>
            <a:r>
              <a:rPr lang="zh-CN" altLang="en-US" dirty="0"/>
              <a:t>反映出他对主的忠心与爱是发自内心的。他并非说谎，而是真心认为自己会坚守到底。</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虽然他们愿意为主而死，但他们并没有进入祷告、警醒、属灵预备的状态。很快他们就在客西马尼园睡着了，面对捉拿耶稣的兵丁时也四散奔逃。</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慈爱的预告</a:t>
            </a:r>
            <a:r>
              <a:rPr lang="zh-CN" altLang="en-US" dirty="0"/>
              <a:t>：耶稣告诉彼得他将三次不认主，目的是叫彼得警醒，而不是羞辱他。</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a:lnSpc>
                <a:spcPct val="150000"/>
              </a:lnSpc>
            </a:pPr>
            <a:r>
              <a:rPr lang="zh-CN" altLang="en-US" b="1" dirty="0">
                <a:latin typeface="Microsoft YaHei" panose="020B0503020204020204" pitchFamily="34" charset="-122"/>
                <a:ea typeface="Microsoft YaHei" panose="020B0503020204020204" pitchFamily="34" charset="-122"/>
              </a:rPr>
              <a:t>耶稣预言中的怜悯</a:t>
            </a:r>
            <a:r>
              <a:rPr kumimoji="1" lang="zh-CN" altLang="en-US" dirty="0">
                <a:latin typeface="Microsoft YaHei" panose="020B0503020204020204" pitchFamily="34" charset="-122"/>
                <a:ea typeface="Microsoft YaHei" panose="020B0503020204020204" pitchFamily="34" charset="-122"/>
              </a:rPr>
              <a:t>：</a:t>
            </a:r>
            <a:r>
              <a:rPr kumimoji="1" lang="en-US" altLang="zh-CN" dirty="0">
                <a:latin typeface="Microsoft YaHei" panose="020B0503020204020204" pitchFamily="34" charset="-122"/>
                <a:ea typeface="Microsoft YaHei" panose="020B0503020204020204" pitchFamily="34" charset="-122"/>
              </a:rPr>
              <a:t> Jesus' Prophecy in Mercy:</a:t>
            </a:r>
            <a:r>
              <a:rPr kumimoji="1" lang="zh-CN" altLang="en-US" dirty="0">
                <a:latin typeface="Microsoft YaHei" panose="020B0503020204020204" pitchFamily="34" charset="-122"/>
                <a:ea typeface="Microsoft YaHei" panose="020B0503020204020204" pitchFamily="34" charset="-122"/>
              </a:rPr>
              <a:t>目的是警告而非羞辱</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lang="zh-CN" altLang="en-US" b="1" dirty="0">
                <a:latin typeface="Microsoft YaHei" panose="020B0503020204020204" pitchFamily="34" charset="-122"/>
                <a:ea typeface="Microsoft YaHei" panose="020B0503020204020204" pitchFamily="34" charset="-122"/>
              </a:rPr>
              <a:t>彼得：真诚但自信过度</a:t>
            </a:r>
            <a:endParaRPr lang="en-US" altLang="zh-CN" b="1" dirty="0">
              <a:latin typeface="Microsoft YaHei" panose="020B0503020204020204" pitchFamily="34" charset="-122"/>
              <a:ea typeface="Microsoft YaHei" panose="020B0503020204020204" pitchFamily="34" charset="-122"/>
            </a:endParaRPr>
          </a:p>
          <a:p>
            <a:pPr>
              <a:lnSpc>
                <a:spcPct val="150000"/>
              </a:lnSpc>
            </a:pPr>
            <a:r>
              <a:rPr lang="zh-CN" altLang="en-US" b="1" dirty="0">
                <a:latin typeface="Microsoft YaHei" panose="020B0503020204020204" pitchFamily="34" charset="-122"/>
                <a:ea typeface="Microsoft YaHei" panose="020B0503020204020204" pitchFamily="34" charset="-122"/>
              </a:rPr>
              <a:t>众门徒：缺乏属灵警醒与预备</a:t>
            </a:r>
            <a:endParaRPr lang="en-US" altLang="zh-CN" b="1" dirty="0">
              <a:latin typeface="Microsoft YaHei" panose="020B0503020204020204" pitchFamily="34" charset="-122"/>
              <a:ea typeface="Microsoft YaHei" panose="020B0503020204020204" pitchFamily="34" charset="-122"/>
            </a:endParaRPr>
          </a:p>
          <a:p>
            <a:pPr>
              <a:lnSpc>
                <a:spcPct val="150000"/>
              </a:lnSpc>
            </a:pPr>
            <a:r>
              <a:rPr lang="zh-CN" altLang="en-US" b="1" dirty="0">
                <a:latin typeface="Microsoft YaHei" panose="020B0503020204020204" pitchFamily="34" charset="-122"/>
                <a:ea typeface="Microsoft YaHei" panose="020B0503020204020204" pitchFamily="34" charset="-122"/>
              </a:rPr>
              <a:t>理想与现实的落差</a:t>
            </a:r>
            <a:endParaRPr lang="zh-CN" altLang="en-US" dirty="0">
              <a:latin typeface="Microsoft YaHei" panose="020B0503020204020204" pitchFamily="34" charset="-122"/>
              <a:ea typeface="Microsoft YaHei" panose="020B0503020204020204" pitchFamily="34" charset="-122"/>
            </a:endParaRPr>
          </a:p>
          <a:p>
            <a:pPr>
              <a:lnSpc>
                <a:spcPct val="150000"/>
              </a:lnSpc>
            </a:pPr>
            <a:r>
              <a:rPr lang="zh-CN" altLang="en-US" b="1" dirty="0">
                <a:latin typeface="Microsoft YaHei" panose="020B0503020204020204" pitchFamily="34" charset="-122"/>
                <a:ea typeface="Microsoft YaHei" panose="020B0503020204020204" pitchFamily="34" charset="-122"/>
              </a:rPr>
              <a:t>耶稣给出盼望之言</a:t>
            </a:r>
            <a:r>
              <a:rPr lang="zh-CN" altLang="en-US" dirty="0">
                <a:latin typeface="Microsoft YaHei" panose="020B0503020204020204" pitchFamily="34" charset="-122"/>
                <a:ea typeface="Microsoft YaHei" panose="020B0503020204020204" pitchFamily="34" charset="-122"/>
              </a:rPr>
              <a:t>：为他们的跌倒留了复合的余地，预备了重聚的应许。</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19</a:t>
            </a:fld>
            <a:endParaRPr kumimoji="1" lang="zh-CN" altLang="en-US"/>
          </a:p>
        </p:txBody>
      </p:sp>
    </p:spTree>
    <p:extLst>
      <p:ext uri="{BB962C8B-B14F-4D97-AF65-F5344CB8AC3E}">
        <p14:creationId xmlns:p14="http://schemas.microsoft.com/office/powerpoint/2010/main" val="5966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21</a:t>
            </a:fld>
            <a:endParaRPr kumimoji="1" lang="zh-CN" altLang="en-US"/>
          </a:p>
        </p:txBody>
      </p:sp>
    </p:spTree>
    <p:extLst>
      <p:ext uri="{BB962C8B-B14F-4D97-AF65-F5344CB8AC3E}">
        <p14:creationId xmlns:p14="http://schemas.microsoft.com/office/powerpoint/2010/main" val="4284227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22</a:t>
            </a:fld>
            <a:endParaRPr kumimoji="1" lang="zh-CN" altLang="en-US"/>
          </a:p>
        </p:txBody>
      </p:sp>
    </p:spTree>
    <p:extLst>
      <p:ext uri="{BB962C8B-B14F-4D97-AF65-F5344CB8AC3E}">
        <p14:creationId xmlns:p14="http://schemas.microsoft.com/office/powerpoint/2010/main" val="3912377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23</a:t>
            </a:fld>
            <a:endParaRPr kumimoji="1" lang="zh-CN" altLang="en-US"/>
          </a:p>
        </p:txBody>
      </p:sp>
    </p:spTree>
    <p:extLst>
      <p:ext uri="{BB962C8B-B14F-4D97-AF65-F5344CB8AC3E}">
        <p14:creationId xmlns:p14="http://schemas.microsoft.com/office/powerpoint/2010/main" val="4063550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门徒不理解耶稣的忧伤，仍沉浸在自己的思绪中</a:t>
            </a:r>
            <a:endParaRPr lang="en-US" altLang="zh-CN" b="1" dirty="0"/>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25</a:t>
            </a:fld>
            <a:endParaRPr kumimoji="1" lang="zh-CN" altLang="en-US"/>
          </a:p>
        </p:txBody>
      </p:sp>
    </p:spTree>
    <p:extLst>
      <p:ext uri="{BB962C8B-B14F-4D97-AF65-F5344CB8AC3E}">
        <p14:creationId xmlns:p14="http://schemas.microsoft.com/office/powerpoint/2010/main" val="59371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a:t>
            </a:fld>
            <a:endParaRPr kumimoji="1" lang="zh-CN" altLang="en-US"/>
          </a:p>
        </p:txBody>
      </p:sp>
    </p:spTree>
    <p:extLst>
      <p:ext uri="{BB962C8B-B14F-4D97-AF65-F5344CB8AC3E}">
        <p14:creationId xmlns:p14="http://schemas.microsoft.com/office/powerpoint/2010/main" val="4068385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26</a:t>
            </a:fld>
            <a:endParaRPr kumimoji="1" lang="zh-CN" altLang="en-US"/>
          </a:p>
        </p:txBody>
      </p:sp>
    </p:spTree>
    <p:extLst>
      <p:ext uri="{BB962C8B-B14F-4D97-AF65-F5344CB8AC3E}">
        <p14:creationId xmlns:p14="http://schemas.microsoft.com/office/powerpoint/2010/main" val="216691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27</a:t>
            </a:fld>
            <a:endParaRPr kumimoji="1" lang="zh-CN" altLang="en-US"/>
          </a:p>
        </p:txBody>
      </p:sp>
    </p:spTree>
    <p:extLst>
      <p:ext uri="{BB962C8B-B14F-4D97-AF65-F5344CB8AC3E}">
        <p14:creationId xmlns:p14="http://schemas.microsoft.com/office/powerpoint/2010/main" val="3970532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28</a:t>
            </a:fld>
            <a:endParaRPr kumimoji="1" lang="zh-CN" altLang="en-US"/>
          </a:p>
        </p:txBody>
      </p:sp>
    </p:spTree>
    <p:extLst>
      <p:ext uri="{BB962C8B-B14F-4D97-AF65-F5344CB8AC3E}">
        <p14:creationId xmlns:p14="http://schemas.microsoft.com/office/powerpoint/2010/main" val="852659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30</a:t>
            </a:fld>
            <a:endParaRPr kumimoji="1" lang="zh-CN" altLang="en-US"/>
          </a:p>
        </p:txBody>
      </p:sp>
    </p:spTree>
    <p:extLst>
      <p:ext uri="{BB962C8B-B14F-4D97-AF65-F5344CB8AC3E}">
        <p14:creationId xmlns:p14="http://schemas.microsoft.com/office/powerpoint/2010/main" val="1228469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31</a:t>
            </a:fld>
            <a:endParaRPr kumimoji="1" lang="zh-CN" altLang="en-US"/>
          </a:p>
        </p:txBody>
      </p:sp>
    </p:spTree>
    <p:extLst>
      <p:ext uri="{BB962C8B-B14F-4D97-AF65-F5344CB8AC3E}">
        <p14:creationId xmlns:p14="http://schemas.microsoft.com/office/powerpoint/2010/main" val="1812641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32</a:t>
            </a:fld>
            <a:endParaRPr kumimoji="1" lang="zh-CN" altLang="en-US"/>
          </a:p>
        </p:txBody>
      </p:sp>
    </p:spTree>
    <p:extLst>
      <p:ext uri="{BB962C8B-B14F-4D97-AF65-F5344CB8AC3E}">
        <p14:creationId xmlns:p14="http://schemas.microsoft.com/office/powerpoint/2010/main" val="3588836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33</a:t>
            </a:fld>
            <a:endParaRPr kumimoji="1" lang="zh-CN" altLang="en-US"/>
          </a:p>
        </p:txBody>
      </p:sp>
    </p:spTree>
    <p:extLst>
      <p:ext uri="{BB962C8B-B14F-4D97-AF65-F5344CB8AC3E}">
        <p14:creationId xmlns:p14="http://schemas.microsoft.com/office/powerpoint/2010/main" val="2525487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34</a:t>
            </a:fld>
            <a:endParaRPr kumimoji="1" lang="zh-CN" altLang="en-US"/>
          </a:p>
        </p:txBody>
      </p:sp>
    </p:spTree>
    <p:extLst>
      <p:ext uri="{BB962C8B-B14F-4D97-AF65-F5344CB8AC3E}">
        <p14:creationId xmlns:p14="http://schemas.microsoft.com/office/powerpoint/2010/main" val="123007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35</a:t>
            </a:fld>
            <a:endParaRPr kumimoji="1" lang="zh-CN" altLang="en-US"/>
          </a:p>
        </p:txBody>
      </p:sp>
    </p:spTree>
    <p:extLst>
      <p:ext uri="{BB962C8B-B14F-4D97-AF65-F5344CB8AC3E}">
        <p14:creationId xmlns:p14="http://schemas.microsoft.com/office/powerpoint/2010/main" val="1151391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icrosoft YaHei" panose="020B0503020204020204" pitchFamily="34" charset="-122"/>
                <a:ea typeface="Microsoft YaHei" panose="020B0503020204020204" pitchFamily="34" charset="-122"/>
              </a:rPr>
              <a:t>被钉十字架的人通常是被视为最卑贱、十恶不赦的罪犯。</a:t>
            </a:r>
            <a:endParaRPr lang="zh-CN" altLang="en-US"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38</a:t>
            </a:fld>
            <a:endParaRPr kumimoji="1" lang="zh-CN" altLang="en-US"/>
          </a:p>
        </p:txBody>
      </p:sp>
    </p:spTree>
    <p:extLst>
      <p:ext uri="{BB962C8B-B14F-4D97-AF65-F5344CB8AC3E}">
        <p14:creationId xmlns:p14="http://schemas.microsoft.com/office/powerpoint/2010/main" val="204910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dirty="0">
                <a:solidFill>
                  <a:srgbClr val="333333"/>
                </a:solidFill>
                <a:effectLst/>
                <a:latin typeface="Microsoft YaHei" panose="020B0503020204020204" pitchFamily="34" charset="-122"/>
                <a:ea typeface="Microsoft YaHei" panose="020B0503020204020204" pitchFamily="34" charset="-122"/>
              </a:rPr>
              <a:t>每一年春分后第一个满月</a:t>
            </a:r>
            <a:r>
              <a:rPr lang="en-US" altLang="zh-CN" sz="1200" b="0" i="0" dirty="0">
                <a:solidFill>
                  <a:srgbClr val="333333"/>
                </a:solidFill>
                <a:effectLst/>
                <a:latin typeface="Microsoft YaHei" panose="020B0503020204020204" pitchFamily="34" charset="-122"/>
                <a:ea typeface="Microsoft YaHei" panose="020B0503020204020204" pitchFamily="34" charset="-122"/>
              </a:rPr>
              <a:t>(Full Moon</a:t>
            </a:r>
            <a:r>
              <a:rPr lang="zh-CN" altLang="en-US" sz="1200" b="0" i="0" dirty="0">
                <a:solidFill>
                  <a:srgbClr val="333333"/>
                </a:solidFill>
                <a:effectLst/>
                <a:latin typeface="Microsoft YaHei" panose="020B0503020204020204" pitchFamily="34" charset="-122"/>
                <a:ea typeface="Microsoft YaHei" panose="020B0503020204020204" pitchFamily="34" charset="-122"/>
              </a:rPr>
              <a:t>月圆）后的第一个礼拜日，就是复活节。而复活节之前的那个周五，就是受难节。</a:t>
            </a:r>
            <a:endParaRPr lang="en-US" altLang="zh-CN" sz="1200" b="0" i="0" dirty="0">
              <a:solidFill>
                <a:srgbClr val="333333"/>
              </a:solidFill>
              <a:effectLst/>
              <a:latin typeface="Microsoft YaHei" panose="020B0503020204020204" pitchFamily="34" charset="-122"/>
              <a:ea typeface="Microsoft YaHei" panose="020B0503020204020204" pitchFamily="34" charset="-122"/>
            </a:endParaRPr>
          </a:p>
          <a:p>
            <a:r>
              <a:rPr lang="zh-CN" altLang="en-US" sz="1200" b="0" i="0" dirty="0">
                <a:solidFill>
                  <a:srgbClr val="333333"/>
                </a:solidFill>
                <a:effectLst/>
                <a:latin typeface="Microsoft YaHei" panose="020B0503020204020204" pitchFamily="34" charset="-122"/>
                <a:ea typeface="Microsoft YaHei" panose="020B0503020204020204" pitchFamily="34" charset="-122"/>
              </a:rPr>
              <a:t>早期的基督徒开始每年在逾越节期间纪念主的复活。公元</a:t>
            </a:r>
            <a:r>
              <a:rPr lang="en-US" altLang="zh-CN" sz="1200" b="0" i="0" dirty="0">
                <a:solidFill>
                  <a:srgbClr val="333333"/>
                </a:solidFill>
                <a:effectLst/>
                <a:latin typeface="Microsoft YaHei" panose="020B0503020204020204" pitchFamily="34" charset="-122"/>
                <a:ea typeface="Microsoft YaHei" panose="020B0503020204020204" pitchFamily="34" charset="-122"/>
              </a:rPr>
              <a:t>325</a:t>
            </a:r>
            <a:r>
              <a:rPr lang="zh-CN" altLang="en-US" sz="1200" b="0" i="0" dirty="0">
                <a:solidFill>
                  <a:srgbClr val="333333"/>
                </a:solidFill>
                <a:effectLst/>
                <a:latin typeface="Microsoft YaHei" panose="020B0503020204020204" pitchFamily="34" charset="-122"/>
                <a:ea typeface="Microsoft YaHei" panose="020B0503020204020204" pitchFamily="34" charset="-122"/>
              </a:rPr>
              <a:t>年，尼西亚会议确定了春分之后的第一个满月（月圆）后的第一个礼拜日就是复活节。</a:t>
            </a:r>
            <a:endParaRPr lang="en-US" altLang="zh-CN" sz="1200" b="0" i="0" dirty="0">
              <a:solidFill>
                <a:srgbClr val="333333"/>
              </a:solidFill>
              <a:effectLst/>
              <a:latin typeface="Microsoft YaHei" panose="020B0503020204020204" pitchFamily="34" charset="-122"/>
              <a:ea typeface="Microsoft YaHei" panose="020B0503020204020204" pitchFamily="34" charset="-122"/>
            </a:endParaRPr>
          </a:p>
          <a:p>
            <a:r>
              <a:rPr lang="zh-CN" altLang="en-US" sz="1200" b="0" i="0" dirty="0">
                <a:solidFill>
                  <a:srgbClr val="333333"/>
                </a:solidFill>
                <a:effectLst/>
                <a:latin typeface="Microsoft YaHei" panose="020B0503020204020204" pitchFamily="34" charset="-122"/>
                <a:ea typeface="Microsoft YaHei" panose="020B0503020204020204" pitchFamily="34" charset="-122"/>
              </a:rPr>
              <a:t>英文名称是“</a:t>
            </a:r>
            <a:r>
              <a:rPr lang="en-US" altLang="zh-CN" sz="1200" b="0" i="0" dirty="0">
                <a:solidFill>
                  <a:srgbClr val="333333"/>
                </a:solidFill>
                <a:effectLst/>
                <a:latin typeface="Microsoft YaHei" panose="020B0503020204020204" pitchFamily="34" charset="-122"/>
                <a:ea typeface="Microsoft YaHei" panose="020B0503020204020204" pitchFamily="34" charset="-122"/>
              </a:rPr>
              <a:t>Good Friday”</a:t>
            </a:r>
            <a:r>
              <a:rPr lang="zh-CN" altLang="en-US" sz="1200" b="0" i="0" dirty="0">
                <a:solidFill>
                  <a:srgbClr val="333333"/>
                </a:solidFill>
                <a:effectLst/>
                <a:latin typeface="Microsoft YaHei" panose="020B0503020204020204" pitchFamily="34" charset="-122"/>
                <a:ea typeface="Microsoft YaHei" panose="020B0503020204020204" pitchFamily="34" charset="-122"/>
              </a:rPr>
              <a:t>的来源：</a:t>
            </a:r>
            <a:endParaRPr lang="en-US" altLang="zh-CN" sz="1200" b="0" i="0" dirty="0">
              <a:solidFill>
                <a:srgbClr val="333333"/>
              </a:solidFill>
              <a:effectLst/>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1200" b="0" i="0" dirty="0">
                <a:solidFill>
                  <a:srgbClr val="333333"/>
                </a:solidFill>
                <a:effectLst/>
                <a:latin typeface="Microsoft YaHei" panose="020B0503020204020204" pitchFamily="34" charset="-122"/>
                <a:ea typeface="Microsoft YaHei" panose="020B0503020204020204" pitchFamily="34" charset="-122"/>
              </a:rPr>
              <a:t>1909 </a:t>
            </a:r>
            <a:r>
              <a:rPr lang="zh-CN" altLang="en-US" sz="1200" b="0" i="0" dirty="0">
                <a:solidFill>
                  <a:srgbClr val="333333"/>
                </a:solidFill>
                <a:effectLst/>
                <a:latin typeface="Microsoft YaHei" panose="020B0503020204020204" pitchFamily="34" charset="-122"/>
                <a:ea typeface="Microsoft YaHei" panose="020B0503020204020204" pitchFamily="34" charset="-122"/>
              </a:rPr>
              <a:t>年</a:t>
            </a:r>
            <a:r>
              <a:rPr lang="en-US" altLang="zh-CN" sz="1200" b="0" i="0" dirty="0">
                <a:solidFill>
                  <a:srgbClr val="333333"/>
                </a:solidFill>
                <a:effectLst/>
                <a:latin typeface="Microsoft YaHei" panose="020B0503020204020204" pitchFamily="34" charset="-122"/>
                <a:ea typeface="Microsoft YaHei" panose="020B0503020204020204" pitchFamily="34" charset="-122"/>
              </a:rPr>
              <a:t>《</a:t>
            </a:r>
            <a:r>
              <a:rPr lang="zh-CN" altLang="en-US" sz="1200" b="0" i="0" dirty="0">
                <a:solidFill>
                  <a:srgbClr val="333333"/>
                </a:solidFill>
                <a:effectLst/>
                <a:latin typeface="Microsoft YaHei" panose="020B0503020204020204" pitchFamily="34" charset="-122"/>
                <a:ea typeface="Microsoft YaHei" panose="020B0503020204020204" pitchFamily="34" charset="-122"/>
              </a:rPr>
              <a:t>天主教百科全书</a:t>
            </a:r>
            <a:r>
              <a:rPr lang="en-US" altLang="zh-CN" sz="1200" b="0" i="0" dirty="0">
                <a:solidFill>
                  <a:srgbClr val="333333"/>
                </a:solidFill>
                <a:effectLst/>
                <a:latin typeface="Microsoft YaHei" panose="020B0503020204020204" pitchFamily="34" charset="-122"/>
                <a:ea typeface="Microsoft YaHei" panose="020B0503020204020204" pitchFamily="34" charset="-122"/>
              </a:rPr>
              <a:t>》</a:t>
            </a:r>
            <a:r>
              <a:rPr lang="zh-CN" altLang="en-US" sz="1200" b="0" i="0" dirty="0">
                <a:solidFill>
                  <a:srgbClr val="333333"/>
                </a:solidFill>
                <a:effectLst/>
                <a:latin typeface="Microsoft YaHei" panose="020B0503020204020204" pitchFamily="34" charset="-122"/>
                <a:ea typeface="Microsoft YaHei" panose="020B0503020204020204" pitchFamily="34" charset="-122"/>
              </a:rPr>
              <a:t>中的一个条目，提出“</a:t>
            </a:r>
            <a:r>
              <a:rPr lang="en-US" altLang="zh-CN" sz="1200" b="0" i="0" dirty="0">
                <a:solidFill>
                  <a:srgbClr val="333333"/>
                </a:solidFill>
                <a:effectLst/>
                <a:latin typeface="Microsoft YaHei" panose="020B0503020204020204" pitchFamily="34" charset="-122"/>
                <a:ea typeface="Microsoft YaHei" panose="020B0503020204020204" pitchFamily="34" charset="-122"/>
              </a:rPr>
              <a:t>Good”</a:t>
            </a:r>
            <a:r>
              <a:rPr lang="zh-CN" altLang="en-US" sz="1200" b="0" i="0" dirty="0">
                <a:solidFill>
                  <a:srgbClr val="333333"/>
                </a:solidFill>
                <a:effectLst/>
                <a:latin typeface="Microsoft YaHei" panose="020B0503020204020204" pitchFamily="34" charset="-122"/>
                <a:ea typeface="Microsoft YaHei" panose="020B0503020204020204" pitchFamily="34" charset="-122"/>
              </a:rPr>
              <a:t>（好）这个词，是从“</a:t>
            </a:r>
            <a:r>
              <a:rPr lang="en-US" altLang="zh-CN" sz="1200" b="0" i="0" dirty="0">
                <a:solidFill>
                  <a:srgbClr val="333333"/>
                </a:solidFill>
                <a:effectLst/>
                <a:latin typeface="Microsoft YaHei" panose="020B0503020204020204" pitchFamily="34" charset="-122"/>
                <a:ea typeface="Microsoft YaHei" panose="020B0503020204020204" pitchFamily="34" charset="-122"/>
              </a:rPr>
              <a:t>God’s”</a:t>
            </a:r>
            <a:r>
              <a:rPr lang="zh-CN" altLang="en-US" sz="1200" b="0" i="0" dirty="0">
                <a:solidFill>
                  <a:srgbClr val="333333"/>
                </a:solidFill>
                <a:effectLst/>
                <a:latin typeface="Microsoft YaHei" panose="020B0503020204020204" pitchFamily="34" charset="-122"/>
                <a:ea typeface="Microsoft YaHei" panose="020B0503020204020204" pitchFamily="34" charset="-122"/>
              </a:rPr>
              <a:t>（上帝的）转化而来的，就是说“好周五”可以理解为“上帝的周五”。</a:t>
            </a:r>
            <a:endParaRPr lang="en-US" altLang="zh-CN" sz="1200" b="0" i="0" dirty="0">
              <a:solidFill>
                <a:srgbClr val="333333"/>
              </a:solidFill>
              <a:effectLst/>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200" b="0" i="0" dirty="0">
                <a:solidFill>
                  <a:srgbClr val="333333"/>
                </a:solidFill>
                <a:effectLst/>
                <a:latin typeface="Microsoft YaHei" panose="020B0503020204020204" pitchFamily="34" charset="-122"/>
                <a:ea typeface="Microsoft YaHei" panose="020B0503020204020204" pitchFamily="34" charset="-122"/>
              </a:rPr>
              <a:t>牛津英语词典以及许多语言学家都认为，“</a:t>
            </a:r>
            <a:r>
              <a:rPr lang="en-US" altLang="zh-CN" sz="1200" b="0" i="0" dirty="0">
                <a:solidFill>
                  <a:srgbClr val="333333"/>
                </a:solidFill>
                <a:effectLst/>
                <a:latin typeface="Microsoft YaHei" panose="020B0503020204020204" pitchFamily="34" charset="-122"/>
                <a:ea typeface="Microsoft YaHei" panose="020B0503020204020204" pitchFamily="34" charset="-122"/>
              </a:rPr>
              <a:t>Good”</a:t>
            </a:r>
            <a:r>
              <a:rPr lang="zh-CN" altLang="en-US" sz="1200" b="0" i="0" dirty="0">
                <a:solidFill>
                  <a:srgbClr val="333333"/>
                </a:solidFill>
                <a:effectLst/>
                <a:latin typeface="Microsoft YaHei" panose="020B0503020204020204" pitchFamily="34" charset="-122"/>
                <a:ea typeface="Microsoft YaHei" panose="020B0503020204020204" pitchFamily="34" charset="-122"/>
              </a:rPr>
              <a:t>这个英文词，其古时的含义中包括了“</a:t>
            </a:r>
            <a:r>
              <a:rPr lang="en-US" altLang="zh-CN" sz="1200" b="0" i="0" dirty="0">
                <a:solidFill>
                  <a:srgbClr val="333333"/>
                </a:solidFill>
                <a:effectLst/>
                <a:latin typeface="Microsoft YaHei" panose="020B0503020204020204" pitchFamily="34" charset="-122"/>
                <a:ea typeface="Microsoft YaHei" panose="020B0503020204020204" pitchFamily="34" charset="-122"/>
              </a:rPr>
              <a:t>Holy”</a:t>
            </a:r>
            <a:r>
              <a:rPr lang="zh-CN" altLang="en-US" sz="1200" b="0" i="0" dirty="0">
                <a:solidFill>
                  <a:srgbClr val="333333"/>
                </a:solidFill>
                <a:effectLst/>
                <a:latin typeface="Microsoft YaHei" panose="020B0503020204020204" pitchFamily="34" charset="-122"/>
                <a:ea typeface="Microsoft YaHei" panose="020B0503020204020204" pitchFamily="34" charset="-122"/>
              </a:rPr>
              <a:t>（神圣）的意思，所以 “</a:t>
            </a:r>
            <a:r>
              <a:rPr lang="en-US" altLang="zh-CN" sz="1200" b="0" i="0" dirty="0">
                <a:solidFill>
                  <a:srgbClr val="333333"/>
                </a:solidFill>
                <a:effectLst/>
                <a:latin typeface="Microsoft YaHei" panose="020B0503020204020204" pitchFamily="34" charset="-122"/>
                <a:ea typeface="Microsoft YaHei" panose="020B0503020204020204" pitchFamily="34" charset="-122"/>
              </a:rPr>
              <a:t>Good Friday”</a:t>
            </a:r>
            <a:r>
              <a:rPr lang="zh-CN" altLang="en-US" sz="1200" b="0" i="0" dirty="0">
                <a:solidFill>
                  <a:srgbClr val="333333"/>
                </a:solidFill>
                <a:effectLst/>
                <a:latin typeface="Microsoft YaHei" panose="020B0503020204020204" pitchFamily="34" charset="-122"/>
                <a:ea typeface="Microsoft YaHei" panose="020B0503020204020204" pitchFamily="34" charset="-122"/>
              </a:rPr>
              <a:t>的意思就是“神圣周五”。</a:t>
            </a:r>
            <a:endParaRPr kumimoji="1" lang="zh-CN" altLang="en-US" sz="1200"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a:t>
            </a:fld>
            <a:endParaRPr kumimoji="1" lang="zh-CN" altLang="en-US"/>
          </a:p>
        </p:txBody>
      </p:sp>
    </p:spTree>
    <p:extLst>
      <p:ext uri="{BB962C8B-B14F-4D97-AF65-F5344CB8AC3E}">
        <p14:creationId xmlns:p14="http://schemas.microsoft.com/office/powerpoint/2010/main" val="267313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39</a:t>
            </a:fld>
            <a:endParaRPr kumimoji="1" lang="zh-CN" altLang="en-US"/>
          </a:p>
        </p:txBody>
      </p:sp>
    </p:spTree>
    <p:extLst>
      <p:ext uri="{BB962C8B-B14F-4D97-AF65-F5344CB8AC3E}">
        <p14:creationId xmlns:p14="http://schemas.microsoft.com/office/powerpoint/2010/main" val="890981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40</a:t>
            </a:fld>
            <a:endParaRPr kumimoji="1" lang="zh-CN" altLang="en-US"/>
          </a:p>
        </p:txBody>
      </p:sp>
    </p:spTree>
    <p:extLst>
      <p:ext uri="{BB962C8B-B14F-4D97-AF65-F5344CB8AC3E}">
        <p14:creationId xmlns:p14="http://schemas.microsoft.com/office/powerpoint/2010/main" val="1824665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41</a:t>
            </a:fld>
            <a:endParaRPr kumimoji="1" lang="zh-CN" altLang="en-US"/>
          </a:p>
        </p:txBody>
      </p:sp>
    </p:spTree>
    <p:extLst>
      <p:ext uri="{BB962C8B-B14F-4D97-AF65-F5344CB8AC3E}">
        <p14:creationId xmlns:p14="http://schemas.microsoft.com/office/powerpoint/2010/main" val="4093307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42</a:t>
            </a:fld>
            <a:endParaRPr kumimoji="1" lang="zh-CN" altLang="en-US"/>
          </a:p>
        </p:txBody>
      </p:sp>
    </p:spTree>
    <p:extLst>
      <p:ext uri="{BB962C8B-B14F-4D97-AF65-F5344CB8AC3E}">
        <p14:creationId xmlns:p14="http://schemas.microsoft.com/office/powerpoint/2010/main" val="3475255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spcBef>
                <a:spcPts val="0"/>
              </a:spcBef>
            </a:pPr>
            <a:r>
              <a:rPr lang="zh-CN" altLang="en-US" sz="1200" b="1" dirty="0">
                <a:latin typeface="Microsoft YaHei" panose="020B0503020204020204" pitchFamily="34" charset="-122"/>
                <a:ea typeface="Microsoft YaHei" panose="020B0503020204020204" pitchFamily="34" charset="-122"/>
              </a:rPr>
              <a:t>日正中天卻遍地黑暗：代表了罪的力量和耶穌所經歷的最深痛苦。</a:t>
            </a:r>
          </a:p>
          <a:p>
            <a:pPr>
              <a:lnSpc>
                <a:spcPct val="150000"/>
              </a:lnSpc>
              <a:spcBef>
                <a:spcPts val="0"/>
              </a:spcBef>
            </a:pPr>
            <a:r>
              <a:rPr lang="zh-CN" altLang="en-US" sz="1200" b="1" dirty="0">
                <a:latin typeface="Microsoft YaHei" panose="020B0503020204020204" pitchFamily="34" charset="-122"/>
                <a:ea typeface="Microsoft YaHei" panose="020B0503020204020204" pitchFamily="34" charset="-122"/>
              </a:rPr>
              <a:t>耶穌斷氣：受苦的最高峰。</a:t>
            </a:r>
          </a:p>
          <a:p>
            <a:pPr>
              <a:lnSpc>
                <a:spcPct val="150000"/>
              </a:lnSpc>
              <a:spcBef>
                <a:spcPts val="0"/>
              </a:spcBef>
            </a:pPr>
            <a:r>
              <a:rPr lang="zh-CN" altLang="en-US" sz="1200" b="1" dirty="0">
                <a:latin typeface="Microsoft YaHei" panose="020B0503020204020204" pitchFamily="34" charset="-122"/>
                <a:ea typeface="Microsoft YaHei" panose="020B0503020204020204" pitchFamily="34" charset="-122"/>
              </a:rPr>
              <a:t>殿里的幔子從上到下裂為兩半：神與人的障礙清除。</a:t>
            </a:r>
          </a:p>
          <a:p>
            <a:pPr>
              <a:lnSpc>
                <a:spcPct val="150000"/>
              </a:lnSpc>
              <a:spcBef>
                <a:spcPts val="0"/>
              </a:spcBef>
            </a:pPr>
            <a:r>
              <a:rPr lang="zh-CN" altLang="en-US" sz="1200" b="1" dirty="0">
                <a:latin typeface="Microsoft YaHei" panose="020B0503020204020204" pitchFamily="34" charset="-122"/>
                <a:ea typeface="Microsoft YaHei" panose="020B0503020204020204" pitchFamily="34" charset="-122"/>
              </a:rPr>
              <a:t>百夫長的宣告：耶穌是神的兒子</a:t>
            </a:r>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44</a:t>
            </a:fld>
            <a:endParaRPr kumimoji="1" lang="zh-CN" altLang="en-US"/>
          </a:p>
        </p:txBody>
      </p:sp>
    </p:spTree>
    <p:extLst>
      <p:ext uri="{BB962C8B-B14F-4D97-AF65-F5344CB8AC3E}">
        <p14:creationId xmlns:p14="http://schemas.microsoft.com/office/powerpoint/2010/main" val="309326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45</a:t>
            </a:fld>
            <a:endParaRPr kumimoji="1" lang="zh-CN" altLang="en-US"/>
          </a:p>
        </p:txBody>
      </p:sp>
    </p:spTree>
    <p:extLst>
      <p:ext uri="{BB962C8B-B14F-4D97-AF65-F5344CB8AC3E}">
        <p14:creationId xmlns:p14="http://schemas.microsoft.com/office/powerpoint/2010/main" val="3990192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46</a:t>
            </a:fld>
            <a:endParaRPr kumimoji="1" lang="zh-CN" altLang="en-US"/>
          </a:p>
        </p:txBody>
      </p:sp>
    </p:spTree>
    <p:extLst>
      <p:ext uri="{BB962C8B-B14F-4D97-AF65-F5344CB8AC3E}">
        <p14:creationId xmlns:p14="http://schemas.microsoft.com/office/powerpoint/2010/main" val="3069136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根据罗马的刑法，钉十字架的刑罚通常是非常缓慢的死亡过程，通常会持续数小时甚至数天。耶稣在短短几小时内便死去，令彼拉多感到惊讶。</a:t>
            </a:r>
            <a:endParaRPr lang="en-US" altLang="zh-CN" dirty="0"/>
          </a:p>
          <a:p>
            <a:pPr>
              <a:lnSpc>
                <a:spcPct val="150000"/>
              </a:lnSpc>
            </a:pPr>
            <a:r>
              <a:rPr lang="zh-CN" altLang="en-US" b="1" dirty="0">
                <a:latin typeface="Microsoft YaHei" panose="020B0503020204020204" pitchFamily="34" charset="-122"/>
                <a:ea typeface="Microsoft YaHei" panose="020B0503020204020204" pitchFamily="34" charset="-122"/>
              </a:rPr>
              <a:t>彼拉多驚訝耶穌的死亡：</a:t>
            </a:r>
          </a:p>
          <a:p>
            <a:pPr>
              <a:lnSpc>
                <a:spcPct val="150000"/>
              </a:lnSpc>
            </a:pPr>
            <a:r>
              <a:rPr lang="zh-CN" altLang="en-US" b="1" dirty="0">
                <a:latin typeface="Microsoft YaHei" panose="020B0503020204020204" pitchFamily="34" charset="-122"/>
                <a:ea typeface="Microsoft YaHei" panose="020B0503020204020204" pitchFamily="34" charset="-122"/>
              </a:rPr>
              <a:t>約瑟的愛心與敬意：秘密的門徒，以尊貴的方式安葬耶穌。</a:t>
            </a:r>
          </a:p>
          <a:p>
            <a:pPr>
              <a:lnSpc>
                <a:spcPct val="150000"/>
              </a:lnSpc>
            </a:pPr>
            <a:r>
              <a:rPr lang="zh-CN" altLang="en-US" b="1" dirty="0">
                <a:latin typeface="Microsoft YaHei" panose="020B0503020204020204" pitchFamily="34" charset="-122"/>
                <a:ea typeface="Microsoft YaHei" panose="020B0503020204020204" pitchFamily="34" charset="-122"/>
              </a:rPr>
              <a:t>耶穌真的死了：非虛構的故事，而是歷史事實；十字架的死亡不是終結，而是復活與永生的起點。</a:t>
            </a:r>
          </a:p>
          <a:p>
            <a:pPr>
              <a:lnSpc>
                <a:spcPct val="150000"/>
              </a:lnSpc>
            </a:pPr>
            <a:r>
              <a:rPr lang="zh-CN" altLang="en-US" b="1" dirty="0">
                <a:latin typeface="Microsoft YaHei" panose="020B0503020204020204" pitchFamily="34" charset="-122"/>
                <a:ea typeface="Microsoft YaHei" panose="020B0503020204020204" pitchFamily="34" charset="-122"/>
              </a:rPr>
              <a:t>我實實在在地告訴你們，一粒麥子不落在地裏死了，仍舊是一粒，若是死了，就結出許多子粒來。</a:t>
            </a:r>
            <a:r>
              <a:rPr lang="en-US" altLang="zh-CN" b="1"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約翰福音 </a:t>
            </a:r>
            <a:r>
              <a:rPr lang="en-US" altLang="zh-CN" b="1" dirty="0">
                <a:latin typeface="Microsoft YaHei" panose="020B0503020204020204" pitchFamily="34" charset="-122"/>
                <a:ea typeface="Microsoft YaHei" panose="020B0503020204020204" pitchFamily="34" charset="-122"/>
              </a:rPr>
              <a:t>12:24 )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49</a:t>
            </a:fld>
            <a:endParaRPr kumimoji="1" lang="zh-CN" altLang="en-US"/>
          </a:p>
        </p:txBody>
      </p:sp>
    </p:spTree>
    <p:extLst>
      <p:ext uri="{BB962C8B-B14F-4D97-AF65-F5344CB8AC3E}">
        <p14:creationId xmlns:p14="http://schemas.microsoft.com/office/powerpoint/2010/main" val="64820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buNone/>
            </a:pPr>
            <a:r>
              <a:rPr lang="zh-CN" altLang="en-US" b="1" dirty="0">
                <a:latin typeface="Microsoft YaHei" panose="020B0503020204020204" pitchFamily="34" charset="-122"/>
                <a:ea typeface="Microsoft YaHei" panose="020B0503020204020204" pitchFamily="34" charset="-122"/>
              </a:rPr>
              <a:t>“耶稣的死是神圣的爱的一部分，它消除了罪的权势，恢复了我们与神的关系。”奥古斯丁（</a:t>
            </a:r>
            <a:r>
              <a:rPr lang="en-US" altLang="zh-CN" b="1" dirty="0">
                <a:latin typeface="Microsoft YaHei" panose="020B0503020204020204" pitchFamily="34" charset="-122"/>
                <a:ea typeface="Microsoft YaHei" panose="020B0503020204020204" pitchFamily="34" charset="-122"/>
              </a:rPr>
              <a:t>Augustine of Hippo</a:t>
            </a:r>
            <a:r>
              <a:rPr lang="zh-CN" altLang="en-US" b="1"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a:lnSpc>
                <a:spcPct val="120000"/>
              </a:lnSpc>
              <a:buNone/>
            </a:pPr>
            <a:r>
              <a:rPr lang="zh-CN" altLang="en-US" b="1" dirty="0">
                <a:latin typeface="Microsoft YaHei" panose="020B0503020204020204" pitchFamily="34" charset="-122"/>
                <a:ea typeface="Microsoft YaHei" panose="020B0503020204020204" pitchFamily="34" charset="-122"/>
              </a:rPr>
              <a:t>“耶稣的死并非仅仅为我们作了牺牲，它打破了死亡的锁链并让复活的力量进入了世界。”</a:t>
            </a:r>
            <a:r>
              <a:rPr lang="en-US" altLang="zh-CN" b="1" dirty="0">
                <a:latin typeface="Microsoft YaHei" panose="020B0503020204020204" pitchFamily="34" charset="-122"/>
                <a:ea typeface="Microsoft YaHei" panose="020B0503020204020204" pitchFamily="34" charset="-122"/>
              </a:rPr>
              <a:t> C.S. </a:t>
            </a:r>
            <a:r>
              <a:rPr lang="zh-CN" altLang="en-US" b="1" dirty="0">
                <a:latin typeface="Microsoft YaHei" panose="020B0503020204020204" pitchFamily="34" charset="-122"/>
                <a:ea typeface="Microsoft YaHei" panose="020B0503020204020204" pitchFamily="34" charset="-122"/>
              </a:rPr>
              <a:t>路易斯（</a:t>
            </a:r>
            <a:r>
              <a:rPr lang="en-US" altLang="zh-CN" b="1" dirty="0">
                <a:latin typeface="Microsoft YaHei" panose="020B0503020204020204" pitchFamily="34" charset="-122"/>
                <a:ea typeface="Microsoft YaHei" panose="020B0503020204020204" pitchFamily="34" charset="-122"/>
              </a:rPr>
              <a:t>C.S. Lewis</a:t>
            </a:r>
            <a:r>
              <a:rPr lang="zh-CN" altLang="en-US" b="1"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a:lnSpc>
                <a:spcPct val="120000"/>
              </a:lnSpc>
              <a:buNone/>
            </a:pPr>
            <a:r>
              <a:rPr lang="zh-CN" altLang="en-US" b="1" dirty="0">
                <a:latin typeface="Microsoft YaHei" panose="020B0503020204020204" pitchFamily="34" charset="-122"/>
                <a:ea typeface="Microsoft YaHei" panose="020B0503020204020204" pitchFamily="34" charset="-122"/>
              </a:rPr>
              <a:t>“耶稣的死标志着一个新时代的开始。祂的死不仅是人类罪的审判，也是永生的开始。”鲍勃</a:t>
            </a:r>
            <a:r>
              <a:rPr lang="en-US" altLang="zh-CN" b="1"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索菲尔（</a:t>
            </a:r>
            <a:r>
              <a:rPr lang="en-US" altLang="zh-CN" b="1" dirty="0">
                <a:latin typeface="Microsoft YaHei" panose="020B0503020204020204" pitchFamily="34" charset="-122"/>
                <a:ea typeface="Microsoft YaHei" panose="020B0503020204020204" pitchFamily="34" charset="-122"/>
              </a:rPr>
              <a:t>Bob Sofield</a:t>
            </a:r>
            <a:r>
              <a:rPr lang="zh-CN" altLang="en-US" b="1"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50</a:t>
            </a:fld>
            <a:endParaRPr kumimoji="1" lang="zh-CN" altLang="en-US"/>
          </a:p>
        </p:txBody>
      </p:sp>
    </p:spTree>
    <p:extLst>
      <p:ext uri="{BB962C8B-B14F-4D97-AF65-F5344CB8AC3E}">
        <p14:creationId xmlns:p14="http://schemas.microsoft.com/office/powerpoint/2010/main" val="364128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51</a:t>
            </a:fld>
            <a:endParaRPr kumimoji="1" lang="zh-CN" altLang="en-US"/>
          </a:p>
        </p:txBody>
      </p:sp>
    </p:spTree>
    <p:extLst>
      <p:ext uri="{BB962C8B-B14F-4D97-AF65-F5344CB8AC3E}">
        <p14:creationId xmlns:p14="http://schemas.microsoft.com/office/powerpoint/2010/main" val="383888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5</a:t>
            </a:fld>
            <a:endParaRPr kumimoji="1" lang="zh-CN" altLang="en-US"/>
          </a:p>
        </p:txBody>
      </p:sp>
    </p:spTree>
    <p:extLst>
      <p:ext uri="{BB962C8B-B14F-4D97-AF65-F5344CB8AC3E}">
        <p14:creationId xmlns:p14="http://schemas.microsoft.com/office/powerpoint/2010/main" val="82748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6</a:t>
            </a:fld>
            <a:endParaRPr kumimoji="1" lang="zh-CN" altLang="en-US"/>
          </a:p>
        </p:txBody>
      </p:sp>
    </p:spTree>
    <p:extLst>
      <p:ext uri="{BB962C8B-B14F-4D97-AF65-F5344CB8AC3E}">
        <p14:creationId xmlns:p14="http://schemas.microsoft.com/office/powerpoint/2010/main" val="205404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逾越节是纪念犹太人出埃及的重要节日，耶路撒冷会聚集大量朝圣者，气氛紧张，罗马当局也高度警惕任何可能引发骚乱的因素。耶稣作为一个吸引群众的人物，他的言行（如进入耶路撒冷时受到民众欢呼，约翰福音</a:t>
            </a:r>
            <a:r>
              <a:rPr lang="en-US" altLang="zh-CN" dirty="0"/>
              <a:t>12:12-19</a:t>
            </a:r>
            <a:r>
              <a:rPr lang="zh-CN" altLang="en-US" dirty="0"/>
              <a:t>）让法利赛人担心会引发混乱，甚至招致罗马的镇压。</a:t>
            </a:r>
          </a:p>
          <a:p>
            <a:endParaRPr kumimoji="1" lang="en-US" altLang="zh-CN" dirty="0"/>
          </a:p>
          <a:p>
            <a:pPr>
              <a:lnSpc>
                <a:spcPct val="100000"/>
              </a:lnSpc>
            </a:pPr>
            <a:r>
              <a:rPr lang="zh-CN" altLang="en-US" sz="900" b="1" dirty="0">
                <a:highlight>
                  <a:srgbClr val="FFFF00"/>
                </a:highlight>
                <a:latin typeface="Microsoft YaHei" panose="020B0503020204020204" pitchFamily="34" charset="-122"/>
                <a:ea typeface="Microsoft YaHei" panose="020B0503020204020204" pitchFamily="34" charset="-122"/>
              </a:rPr>
              <a:t>逾越节 </a:t>
            </a:r>
            <a:r>
              <a:rPr lang="en-US" altLang="zh-CN" sz="900" b="1" dirty="0">
                <a:highlight>
                  <a:srgbClr val="FFFF00"/>
                </a:highlight>
                <a:latin typeface="Microsoft YaHei" panose="020B0503020204020204" pitchFamily="34" charset="-122"/>
                <a:ea typeface="Microsoft YaHei" panose="020B0503020204020204" pitchFamily="34" charset="-122"/>
              </a:rPr>
              <a:t>Passover</a:t>
            </a:r>
            <a:r>
              <a:rPr lang="zh-CN" altLang="en-US" sz="900" b="1" dirty="0">
                <a:latin typeface="Microsoft YaHei" panose="020B0503020204020204" pitchFamily="34" charset="-122"/>
                <a:ea typeface="Microsoft YaHei" panose="020B0503020204020204" pitchFamily="34" charset="-122"/>
              </a:rPr>
              <a:t>：纪念神拯救的日子；朝圣者的聚集日。</a:t>
            </a:r>
            <a:endParaRPr lang="en-US" altLang="zh-CN" sz="900" b="1" dirty="0">
              <a:latin typeface="Microsoft YaHei" panose="020B0503020204020204" pitchFamily="34" charset="-122"/>
              <a:ea typeface="Microsoft YaHei" panose="020B0503020204020204" pitchFamily="34" charset="-122"/>
            </a:endParaRPr>
          </a:p>
          <a:p>
            <a:pPr>
              <a:lnSpc>
                <a:spcPct val="100000"/>
              </a:lnSpc>
            </a:pPr>
            <a:r>
              <a:rPr lang="zh-CN" altLang="en-US" sz="900" b="1" dirty="0">
                <a:highlight>
                  <a:srgbClr val="FFFF00"/>
                </a:highlight>
                <a:latin typeface="Microsoft YaHei" panose="020B0503020204020204" pitchFamily="34" charset="-122"/>
                <a:ea typeface="Microsoft YaHei" panose="020B0503020204020204" pitchFamily="34" charset="-122"/>
              </a:rPr>
              <a:t>宗教领袖的仇恨 </a:t>
            </a:r>
            <a:r>
              <a:rPr lang="en-US" altLang="zh-CN" sz="900" b="1" dirty="0">
                <a:highlight>
                  <a:srgbClr val="FFFF00"/>
                </a:highlight>
                <a:latin typeface="Microsoft YaHei" panose="020B0503020204020204" pitchFamily="34" charset="-122"/>
                <a:ea typeface="Microsoft YaHei" panose="020B0503020204020204" pitchFamily="34" charset="-122"/>
              </a:rPr>
              <a:t>Hatred of religious leaders</a:t>
            </a:r>
            <a:r>
              <a:rPr lang="zh-CN" altLang="en-US" sz="900" b="1" dirty="0">
                <a:latin typeface="Microsoft YaHei" panose="020B0503020204020204" pitchFamily="34" charset="-122"/>
                <a:ea typeface="Microsoft YaHei" panose="020B0503020204020204" pitchFamily="34" charset="-122"/>
              </a:rPr>
              <a:t>：源于嫉妒与心硬。</a:t>
            </a:r>
            <a:endParaRPr lang="en-US" altLang="zh-CN" sz="900" b="1" dirty="0">
              <a:latin typeface="Microsoft YaHei" panose="020B0503020204020204" pitchFamily="34" charset="-122"/>
              <a:ea typeface="Microsoft YaHei" panose="020B0503020204020204" pitchFamily="34" charset="-122"/>
            </a:endParaRPr>
          </a:p>
          <a:p>
            <a:pPr>
              <a:lnSpc>
                <a:spcPct val="100000"/>
              </a:lnSpc>
            </a:pPr>
            <a:r>
              <a:rPr lang="zh-CN" altLang="en-US" sz="900" b="1" dirty="0">
                <a:highlight>
                  <a:srgbClr val="FFFF00"/>
                </a:highlight>
                <a:latin typeface="Microsoft YaHei" panose="020B0503020204020204" pitchFamily="34" charset="-122"/>
                <a:ea typeface="Microsoft YaHei" panose="020B0503020204020204" pitchFamily="34" charset="-122"/>
              </a:rPr>
              <a:t>宗教与政治结盟 </a:t>
            </a:r>
            <a:r>
              <a:rPr lang="en-US" altLang="zh-CN" sz="900" b="1" dirty="0">
                <a:highlight>
                  <a:srgbClr val="FFFF00"/>
                </a:highlight>
                <a:latin typeface="Microsoft YaHei" panose="020B0503020204020204" pitchFamily="34" charset="-122"/>
                <a:ea typeface="Microsoft YaHei" panose="020B0503020204020204" pitchFamily="34" charset="-122"/>
              </a:rPr>
              <a:t>Religion and politics were aligned</a:t>
            </a:r>
            <a:r>
              <a:rPr lang="zh-CN" altLang="en-US" sz="900" b="1" dirty="0">
                <a:latin typeface="Microsoft YaHei" panose="020B0503020204020204" pitchFamily="34" charset="-122"/>
                <a:ea typeface="Microsoft YaHei" panose="020B0503020204020204" pitchFamily="34" charset="-122"/>
              </a:rPr>
              <a:t>：文士（法利赛人）与祭司（撒都该人）</a:t>
            </a:r>
            <a:endParaRPr lang="en-US" altLang="zh-CN" sz="900" b="1" dirty="0">
              <a:latin typeface="Microsoft YaHei" panose="020B0503020204020204" pitchFamily="34" charset="-122"/>
              <a:ea typeface="Microsoft YaHei" panose="020B0503020204020204" pitchFamily="34" charset="-122"/>
            </a:endParaRPr>
          </a:p>
          <a:p>
            <a:pPr>
              <a:lnSpc>
                <a:spcPct val="100000"/>
              </a:lnSpc>
            </a:pPr>
            <a:r>
              <a:rPr lang="zh-CN" altLang="en-US" sz="900" b="1" dirty="0">
                <a:highlight>
                  <a:srgbClr val="FFFF00"/>
                </a:highlight>
                <a:latin typeface="Microsoft YaHei" panose="020B0503020204020204" pitchFamily="34" charset="-122"/>
                <a:ea typeface="Microsoft YaHei" panose="020B0503020204020204" pitchFamily="34" charset="-122"/>
              </a:rPr>
              <a:t>矛盾与讽刺 </a:t>
            </a:r>
            <a:r>
              <a:rPr lang="en-US" altLang="zh-CN" sz="900" b="1" dirty="0">
                <a:highlight>
                  <a:srgbClr val="FFFF00"/>
                </a:highlight>
                <a:latin typeface="Microsoft YaHei" panose="020B0503020204020204" pitchFamily="34" charset="-122"/>
                <a:ea typeface="Microsoft YaHei" panose="020B0503020204020204" pitchFamily="34" charset="-122"/>
              </a:rPr>
              <a:t>Contradiction and irony</a:t>
            </a:r>
            <a:r>
              <a:rPr lang="zh-CN" altLang="en-US" sz="900" b="1" dirty="0">
                <a:latin typeface="Microsoft YaHei" panose="020B0503020204020204" pitchFamily="34" charset="-122"/>
                <a:ea typeface="Microsoft YaHei" panose="020B0503020204020204" pitchFamily="34" charset="-122"/>
              </a:rPr>
              <a:t>：借外族势力杀害同族人；互相为敌变为朋友。</a:t>
            </a:r>
            <a:endParaRPr lang="en-US" altLang="zh-CN" sz="900" b="1" dirty="0">
              <a:latin typeface="Microsoft YaHei" panose="020B0503020204020204" pitchFamily="34" charset="-122"/>
              <a:ea typeface="Microsoft YaHei" panose="020B0503020204020204" pitchFamily="34" charset="-122"/>
            </a:endParaRPr>
          </a:p>
          <a:p>
            <a:pPr>
              <a:lnSpc>
                <a:spcPct val="100000"/>
              </a:lnSpc>
            </a:pPr>
            <a:r>
              <a:rPr lang="zh-CN" altLang="en-US" sz="900" b="1" dirty="0">
                <a:highlight>
                  <a:srgbClr val="FFFF00"/>
                </a:highlight>
                <a:latin typeface="Microsoft YaHei" panose="020B0503020204020204" pitchFamily="34" charset="-122"/>
                <a:ea typeface="Microsoft YaHei" panose="020B0503020204020204" pitchFamily="34" charset="-122"/>
              </a:rPr>
              <a:t>耶稣的反应 </a:t>
            </a:r>
            <a:r>
              <a:rPr lang="en-US" altLang="zh-CN" sz="900" b="1" dirty="0">
                <a:highlight>
                  <a:srgbClr val="FFFF00"/>
                </a:highlight>
                <a:latin typeface="Microsoft YaHei" panose="020B0503020204020204" pitchFamily="34" charset="-122"/>
                <a:ea typeface="Microsoft YaHei" panose="020B0503020204020204" pitchFamily="34" charset="-122"/>
              </a:rPr>
              <a:t>Jesus' reaction</a:t>
            </a:r>
            <a:r>
              <a:rPr lang="zh-CN" altLang="en-US" sz="900" b="1" dirty="0">
                <a:latin typeface="Microsoft YaHei" panose="020B0503020204020204" pitchFamily="34" charset="-122"/>
                <a:ea typeface="Microsoft YaHei" panose="020B0503020204020204" pitchFamily="34" charset="-122"/>
              </a:rPr>
              <a:t>：将自己交托于神且勇于面对强权。</a:t>
            </a:r>
            <a:endParaRPr lang="en-US" altLang="zh-CN" sz="900" b="1"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8</a:t>
            </a:fld>
            <a:endParaRPr kumimoji="1" lang="zh-CN" altLang="en-US"/>
          </a:p>
        </p:txBody>
      </p:sp>
    </p:spTree>
    <p:extLst>
      <p:ext uri="{BB962C8B-B14F-4D97-AF65-F5344CB8AC3E}">
        <p14:creationId xmlns:p14="http://schemas.microsoft.com/office/powerpoint/2010/main" val="70573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Microsoft YaHei" panose="020B0503020204020204" pitchFamily="34" charset="-122"/>
                <a:ea typeface="Microsoft YaHei" panose="020B0503020204020204" pitchFamily="34" charset="-122"/>
              </a:rPr>
              <a:t>默想耶稣的牺牲与逾越节的意义：</a:t>
            </a:r>
            <a:r>
              <a:rPr lang="zh-CN" altLang="en-US" sz="1200" dirty="0">
                <a:latin typeface="Microsoft YaHei" panose="020B0503020204020204" pitchFamily="34" charset="-122"/>
                <a:ea typeface="Microsoft YaHei" panose="020B0503020204020204" pitchFamily="34" charset="-122"/>
              </a:rPr>
              <a:t>看重除酵节的属灵清洁与生命的更新。</a:t>
            </a:r>
          </a:p>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9</a:t>
            </a:fld>
            <a:endParaRPr kumimoji="1" lang="zh-CN" altLang="en-US"/>
          </a:p>
        </p:txBody>
      </p:sp>
    </p:spTree>
    <p:extLst>
      <p:ext uri="{BB962C8B-B14F-4D97-AF65-F5344CB8AC3E}">
        <p14:creationId xmlns:p14="http://schemas.microsoft.com/office/powerpoint/2010/main" val="344831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CDCB9-488E-F5B0-B989-E8C48EF89C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4E7F93-D5B3-64CA-AAEE-A0FEBE25432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DF7E8F7-013F-ADF0-04B1-230398F167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Microsoft YaHei" panose="020B0503020204020204" pitchFamily="34" charset="-122"/>
                <a:ea typeface="Microsoft YaHei" panose="020B0503020204020204" pitchFamily="34" charset="-122"/>
              </a:rPr>
              <a:t>默想耶稣的牺牲与逾越节的意义：</a:t>
            </a:r>
            <a:r>
              <a:rPr lang="zh-CN" altLang="en-US" sz="1200" dirty="0">
                <a:latin typeface="Microsoft YaHei" panose="020B0503020204020204" pitchFamily="34" charset="-122"/>
                <a:ea typeface="Microsoft YaHei" panose="020B0503020204020204" pitchFamily="34" charset="-122"/>
              </a:rPr>
              <a:t>看重除酵节的属灵清洁与生命的更新。</a:t>
            </a:r>
          </a:p>
          <a:p>
            <a:endParaRPr kumimoji="1" lang="zh-CN" altLang="en-US" dirty="0"/>
          </a:p>
        </p:txBody>
      </p:sp>
      <p:sp>
        <p:nvSpPr>
          <p:cNvPr id="4" name="灯片编号占位符 3">
            <a:extLst>
              <a:ext uri="{FF2B5EF4-FFF2-40B4-BE49-F238E27FC236}">
                <a16:creationId xmlns:a16="http://schemas.microsoft.com/office/drawing/2014/main" id="{E8C73711-7F9E-9A16-1B23-9FC2988BB033}"/>
              </a:ext>
            </a:extLst>
          </p:cNvPr>
          <p:cNvSpPr>
            <a:spLocks noGrp="1"/>
          </p:cNvSpPr>
          <p:nvPr>
            <p:ph type="sldNum" sz="quarter" idx="5"/>
          </p:nvPr>
        </p:nvSpPr>
        <p:spPr/>
        <p:txBody>
          <a:bodyPr/>
          <a:lstStyle/>
          <a:p>
            <a:fld id="{89C9294F-F6BB-C644-8311-12EF948A1910}" type="slidenum">
              <a:rPr kumimoji="1" lang="zh-CN" altLang="en-US" smtClean="0"/>
              <a:t>10</a:t>
            </a:fld>
            <a:endParaRPr kumimoji="1" lang="zh-CN" altLang="en-US"/>
          </a:p>
        </p:txBody>
      </p:sp>
    </p:spTree>
    <p:extLst>
      <p:ext uri="{BB962C8B-B14F-4D97-AF65-F5344CB8AC3E}">
        <p14:creationId xmlns:p14="http://schemas.microsoft.com/office/powerpoint/2010/main" val="254390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9C9294F-F6BB-C644-8311-12EF948A1910}" type="slidenum">
              <a:rPr kumimoji="1" lang="zh-CN" altLang="en-US" smtClean="0"/>
              <a:t>11</a:t>
            </a:fld>
            <a:endParaRPr kumimoji="1" lang="zh-CN" altLang="en-US"/>
          </a:p>
        </p:txBody>
      </p:sp>
    </p:spTree>
    <p:extLst>
      <p:ext uri="{BB962C8B-B14F-4D97-AF65-F5344CB8AC3E}">
        <p14:creationId xmlns:p14="http://schemas.microsoft.com/office/powerpoint/2010/main" val="112660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110853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307046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122471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43811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1016242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192598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320699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68360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110046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385016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0E918EB-B888-354D-925F-7B3CC6CC4C35}" type="datetimeFigureOut">
              <a:rPr kumimoji="1" lang="zh-CN" altLang="en-US" smtClean="0"/>
              <a:t>2025/4/2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196520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0E918EB-B888-354D-925F-7B3CC6CC4C35}" type="datetimeFigureOut">
              <a:rPr kumimoji="1" lang="zh-CN" altLang="en-US" smtClean="0"/>
              <a:t>2025/4/2</a:t>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79BD6146-A453-D847-80C9-D3D2FD3711FB}" type="slidenum">
              <a:rPr kumimoji="1" lang="zh-CN" altLang="en-US" smtClean="0"/>
              <a:t>‹#›</a:t>
            </a:fld>
            <a:endParaRPr kumimoji="1" lang="zh-CN" altLang="en-US"/>
          </a:p>
        </p:txBody>
      </p:sp>
    </p:spTree>
    <p:extLst>
      <p:ext uri="{BB962C8B-B14F-4D97-AF65-F5344CB8AC3E}">
        <p14:creationId xmlns:p14="http://schemas.microsoft.com/office/powerpoint/2010/main" val="2480138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19"/>
            <a:ext cx="9143998" cy="3280596"/>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31539" y="-2948881"/>
            <a:ext cx="3280918"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2522" y="-2777901"/>
            <a:ext cx="3280596"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7017"/>
            <a:ext cx="6406863" cy="3280594"/>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774039"/>
            <a:ext cx="3742610" cy="3329347"/>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标题 1">
            <a:extLst>
              <a:ext uri="{FF2B5EF4-FFF2-40B4-BE49-F238E27FC236}">
                <a16:creationId xmlns:a16="http://schemas.microsoft.com/office/drawing/2014/main" id="{2405C1BA-2EEE-A783-E91E-F6E265E2351B}"/>
              </a:ext>
            </a:extLst>
          </p:cNvPr>
          <p:cNvSpPr>
            <a:spLocks noGrp="1"/>
          </p:cNvSpPr>
          <p:nvPr>
            <p:ph type="ctrTitle"/>
          </p:nvPr>
        </p:nvSpPr>
        <p:spPr>
          <a:xfrm>
            <a:off x="605642" y="551329"/>
            <a:ext cx="7920798" cy="2196353"/>
          </a:xfrm>
        </p:spPr>
        <p:txBody>
          <a:bodyPr anchor="b">
            <a:normAutofit fontScale="90000"/>
          </a:bodyPr>
          <a:lstStyle/>
          <a:p>
            <a:pPr>
              <a:lnSpc>
                <a:spcPct val="150000"/>
              </a:lnSpc>
            </a:pPr>
            <a:r>
              <a:rPr kumimoji="1" lang="zh-CN" altLang="en-US" sz="4400" b="1" dirty="0">
                <a:solidFill>
                  <a:srgbClr val="FFFFFF"/>
                </a:solidFill>
                <a:latin typeface="Microsoft YaHei" panose="020B0503020204020204" pitchFamily="34" charset="-122"/>
                <a:ea typeface="Microsoft YaHei" panose="020B0503020204020204" pitchFamily="34" charset="-122"/>
              </a:rPr>
              <a:t>耶穌的受苦之路</a:t>
            </a:r>
            <a:br>
              <a:rPr kumimoji="1" lang="zh-CN" altLang="en-US" sz="4400" b="1" dirty="0">
                <a:solidFill>
                  <a:srgbClr val="FFFFFF"/>
                </a:solidFill>
                <a:latin typeface="Microsoft YaHei" panose="020B0503020204020204" pitchFamily="34" charset="-122"/>
                <a:ea typeface="Microsoft YaHei" panose="020B0503020204020204" pitchFamily="34" charset="-122"/>
              </a:rPr>
            </a:br>
            <a:r>
              <a:rPr kumimoji="1" lang="en-US" altLang="zh-CN" sz="4400" b="1" dirty="0">
                <a:solidFill>
                  <a:srgbClr val="FFFFFF"/>
                </a:solidFill>
                <a:latin typeface="Microsoft YaHei" panose="020B0503020204020204" pitchFamily="34" charset="-122"/>
                <a:ea typeface="Microsoft YaHei" panose="020B0503020204020204" pitchFamily="34" charset="-122"/>
              </a:rPr>
              <a:t>The Path of Jesus' Suffering</a:t>
            </a:r>
          </a:p>
        </p:txBody>
      </p:sp>
      <p:sp>
        <p:nvSpPr>
          <p:cNvPr id="3" name="副标题 2">
            <a:extLst>
              <a:ext uri="{FF2B5EF4-FFF2-40B4-BE49-F238E27FC236}">
                <a16:creationId xmlns:a16="http://schemas.microsoft.com/office/drawing/2014/main" id="{C91B2BE4-E084-3619-5F8B-B1557A304B1D}"/>
              </a:ext>
            </a:extLst>
          </p:cNvPr>
          <p:cNvSpPr>
            <a:spLocks noGrp="1"/>
          </p:cNvSpPr>
          <p:nvPr>
            <p:ph type="subTitle" idx="1"/>
          </p:nvPr>
        </p:nvSpPr>
        <p:spPr>
          <a:xfrm>
            <a:off x="1013011" y="3653118"/>
            <a:ext cx="7504463" cy="1093693"/>
          </a:xfrm>
        </p:spPr>
        <p:txBody>
          <a:bodyPr anchor="ctr">
            <a:normAutofit/>
          </a:bodyPr>
          <a:lstStyle/>
          <a:p>
            <a:pPr algn="l"/>
            <a:r>
              <a:rPr kumimoji="1" lang="zh-CN" altLang="en-US" b="1">
                <a:latin typeface="Microsoft YaHei" panose="020B0503020204020204" pitchFamily="34" charset="-122"/>
                <a:ea typeface="Microsoft YaHei" panose="020B0503020204020204" pitchFamily="34" charset="-122"/>
              </a:rPr>
              <a:t>馬可福音</a:t>
            </a:r>
            <a:r>
              <a:rPr kumimoji="1" lang="en-US" altLang="zh-CN" b="1">
                <a:latin typeface="Microsoft YaHei" panose="020B0503020204020204" pitchFamily="34" charset="-122"/>
                <a:ea typeface="Microsoft YaHei" panose="020B0503020204020204" pitchFamily="34" charset="-122"/>
              </a:rPr>
              <a:t>14-15</a:t>
            </a:r>
            <a:r>
              <a:rPr kumimoji="1" lang="zh-CN" altLang="en-US" b="1">
                <a:latin typeface="Microsoft YaHei" panose="020B0503020204020204" pitchFamily="34" charset="-122"/>
                <a:ea typeface="Microsoft YaHei" panose="020B0503020204020204" pitchFamily="34" charset="-122"/>
              </a:rPr>
              <a:t>章</a:t>
            </a:r>
          </a:p>
          <a:p>
            <a:pPr algn="l"/>
            <a:r>
              <a:rPr kumimoji="1" lang="zh-CN" altLang="en-US" b="1">
                <a:latin typeface="Microsoft YaHei" panose="020B0503020204020204" pitchFamily="34" charset="-122"/>
                <a:ea typeface="Microsoft YaHei" panose="020B0503020204020204" pitchFamily="34" charset="-122"/>
              </a:rPr>
              <a:t>選讀 </a:t>
            </a:r>
            <a:r>
              <a:rPr kumimoji="1" lang="en-US" altLang="zh-CN" b="1">
                <a:latin typeface="Microsoft YaHei" panose="020B0503020204020204" pitchFamily="34" charset="-122"/>
                <a:ea typeface="Microsoft YaHei" panose="020B0503020204020204" pitchFamily="34" charset="-122"/>
              </a:rPr>
              <a:t>14:1-2</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10-11</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29-31</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32-34</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15:9-13</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22-24</a:t>
            </a:r>
            <a:r>
              <a:rPr kumimoji="1" lang="zh-CN" altLang="en-US" b="1">
                <a:latin typeface="Microsoft YaHei" panose="020B0503020204020204" pitchFamily="34" charset="-122"/>
                <a:ea typeface="Microsoft YaHei" panose="020B0503020204020204" pitchFamily="34" charset="-122"/>
              </a:rPr>
              <a:t>，</a:t>
            </a:r>
            <a:r>
              <a:rPr kumimoji="1" lang="en-US" altLang="zh-CN" b="1">
                <a:latin typeface="Microsoft YaHei" panose="020B0503020204020204" pitchFamily="34" charset="-122"/>
                <a:ea typeface="Microsoft YaHei" panose="020B0503020204020204" pitchFamily="34" charset="-122"/>
              </a:rPr>
              <a:t>27</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33-39</a:t>
            </a:r>
            <a:r>
              <a:rPr kumimoji="1" lang="zh-CN" altLang="en-US" b="1">
                <a:latin typeface="Microsoft YaHei" panose="020B0503020204020204" pitchFamily="34" charset="-122"/>
                <a:ea typeface="Microsoft YaHei" panose="020B0503020204020204" pitchFamily="34" charset="-122"/>
              </a:rPr>
              <a:t>節，</a:t>
            </a:r>
            <a:r>
              <a:rPr kumimoji="1" lang="en-US" altLang="zh-CN" b="1">
                <a:latin typeface="Microsoft YaHei" panose="020B0503020204020204" pitchFamily="34" charset="-122"/>
                <a:ea typeface="Microsoft YaHei" panose="020B0503020204020204" pitchFamily="34" charset="-122"/>
              </a:rPr>
              <a:t>44-46</a:t>
            </a:r>
            <a:r>
              <a:rPr kumimoji="1" lang="zh-CN" altLang="en-US" b="1">
                <a:latin typeface="Microsoft YaHei" panose="020B0503020204020204" pitchFamily="34" charset="-122"/>
                <a:ea typeface="Microsoft YaHei" panose="020B0503020204020204" pitchFamily="34" charset="-122"/>
              </a:rPr>
              <a:t>節</a:t>
            </a:r>
          </a:p>
        </p:txBody>
      </p:sp>
    </p:spTree>
    <p:extLst>
      <p:ext uri="{BB962C8B-B14F-4D97-AF65-F5344CB8AC3E}">
        <p14:creationId xmlns:p14="http://schemas.microsoft.com/office/powerpoint/2010/main" val="1945438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118FD0-C2B7-515F-22AD-910014328B6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FC1B989-D091-1024-F198-EA1242525056}"/>
              </a:ext>
            </a:extLst>
          </p:cNvPr>
          <p:cNvSpPr>
            <a:spLocks noGrp="1"/>
          </p:cNvSpPr>
          <p:nvPr>
            <p:ph type="title"/>
          </p:nvPr>
        </p:nvSpPr>
        <p:spPr>
          <a:xfrm>
            <a:off x="627508" y="50857"/>
            <a:ext cx="7886700" cy="804166"/>
          </a:xfrm>
        </p:spPr>
        <p:txBody>
          <a:bodyPr>
            <a:normAutofit/>
          </a:bodyPr>
          <a:lstStyle/>
          <a:p>
            <a:pPr algn="ctr"/>
            <a:r>
              <a:rPr kumimoji="1" lang="zh-CN" altLang="en-US" sz="4050" b="1" dirty="0">
                <a:latin typeface="Microsoft YaHei" panose="020B0503020204020204" pitchFamily="34" charset="-122"/>
                <a:ea typeface="Microsoft YaHei" panose="020B0503020204020204" pitchFamily="34" charset="-122"/>
              </a:rPr>
              <a:t>祷告 </a:t>
            </a:r>
            <a:r>
              <a:rPr kumimoji="1" lang="en-US" altLang="zh-CN" sz="4050" b="1" dirty="0">
                <a:latin typeface="Microsoft YaHei" panose="020B0503020204020204" pitchFamily="34" charset="-122"/>
                <a:ea typeface="Microsoft YaHei" panose="020B0503020204020204" pitchFamily="34" charset="-122"/>
              </a:rPr>
              <a:t>Prayer</a:t>
            </a:r>
            <a:endParaRPr kumimoji="1" lang="zh-CN" altLang="en-US" sz="405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5F0A2AA5-6618-3833-9B31-11799727C12E}"/>
              </a:ext>
            </a:extLst>
          </p:cNvPr>
          <p:cNvSpPr>
            <a:spLocks noGrp="1"/>
          </p:cNvSpPr>
          <p:nvPr>
            <p:ph idx="1"/>
          </p:nvPr>
        </p:nvSpPr>
        <p:spPr>
          <a:xfrm>
            <a:off x="1" y="771897"/>
            <a:ext cx="9141714" cy="4371604"/>
          </a:xfrm>
        </p:spPr>
        <p:txBody>
          <a:bodyPr>
            <a:normAutofit fontScale="85000" lnSpcReduction="20000"/>
          </a:bodyPr>
          <a:lstStyle/>
          <a:p>
            <a:pPr marL="414900" indent="-342900">
              <a:lnSpc>
                <a:spcPct val="120000"/>
              </a:lnSpc>
              <a:spcBef>
                <a:spcPts val="0"/>
              </a:spcBef>
            </a:pPr>
            <a:r>
              <a:rPr lang="zh-CN" altLang="en-US" sz="2400" dirty="0">
                <a:latin typeface="Microsoft YaHei" panose="020B0503020204020204" pitchFamily="34" charset="-122"/>
                <a:ea typeface="Microsoft YaHei" panose="020B0503020204020204" pitchFamily="34" charset="-122"/>
              </a:rPr>
              <a:t>親愛的主耶穌，感謝你為我成為逾越節的羔羊，用你的寶血洗淨我的罪，賜下救贖的大愛。求你鑒察我的心，幫助我除去生命中的虛偽與驕傲，讓我的信仰不只在外表，而是在內心。在面對反對和挑戰時，求你賜我信心和順服，像你一樣依靠父神的旨意。主啊，也求你教我以愛和寬恕對待他人，即使在仇恨面前也能彰顯你的恩典。</a:t>
            </a:r>
            <a:endParaRPr lang="en-US" altLang="zh-CN" sz="2400" dirty="0">
              <a:latin typeface="Microsoft YaHei" panose="020B0503020204020204" pitchFamily="34" charset="-122"/>
              <a:ea typeface="Microsoft YaHei" panose="020B0503020204020204" pitchFamily="34" charset="-122"/>
            </a:endParaRPr>
          </a:p>
          <a:p>
            <a:pPr marL="414900" indent="-342900">
              <a:lnSpc>
                <a:spcPct val="120000"/>
              </a:lnSpc>
              <a:spcBef>
                <a:spcPts val="0"/>
              </a:spcBef>
            </a:pPr>
            <a:r>
              <a:rPr lang="en-US" altLang="zh-CN" sz="2400" dirty="0">
                <a:latin typeface="Microsoft YaHei" panose="020B0503020204020204" pitchFamily="34" charset="-122"/>
                <a:ea typeface="Microsoft YaHei" panose="020B0503020204020204" pitchFamily="34" charset="-122"/>
              </a:rPr>
              <a:t>Dear Lord Jesus, thank you for being the Passover lamb for me, cleansing me from sin with your precious blood and giving me redemption love. Search my heart, help me to remove the hypocrisy and pride of my life, and let my faith not be just outwardly but inwardly. In the face of opposition and challenges, please give me faith and obedience, relying on the will of God the Father as you do. Lord, teach me to treat others with love and forgiveness, and to show your grace even in the face of hatred.</a:t>
            </a:r>
            <a:endParaRPr lang="zh-CN" alt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3708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32BF696-C7F3-5725-300A-62940B7C6A1E}"/>
              </a:ext>
            </a:extLst>
          </p:cNvPr>
          <p:cNvSpPr>
            <a:spLocks noGrp="1"/>
          </p:cNvSpPr>
          <p:nvPr>
            <p:ph type="title"/>
          </p:nvPr>
        </p:nvSpPr>
        <p:spPr>
          <a:xfrm>
            <a:off x="201881" y="154380"/>
            <a:ext cx="2713544" cy="4749804"/>
          </a:xfrm>
        </p:spPr>
        <p:txBody>
          <a:bodyPr>
            <a:normAutofit/>
          </a:bodyPr>
          <a:lstStyle/>
          <a:p>
            <a:pPr algn="ctr">
              <a:lnSpc>
                <a:spcPct val="100000"/>
              </a:lnSpc>
              <a:spcBef>
                <a:spcPts val="0"/>
              </a:spcBef>
            </a:pP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II. He Was Betrayed by His Disciple Judas </a:t>
            </a: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他被門徒猶大出賣</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(14:10-11)</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50A687B3-EF4F-7BA9-3F19-F5A1F2D443B0}"/>
              </a:ext>
            </a:extLst>
          </p:cNvPr>
          <p:cNvSpPr>
            <a:spLocks noGrp="1"/>
          </p:cNvSpPr>
          <p:nvPr>
            <p:ph idx="1"/>
          </p:nvPr>
        </p:nvSpPr>
        <p:spPr>
          <a:xfrm>
            <a:off x="3125450" y="3219"/>
            <a:ext cx="6016263" cy="5137062"/>
          </a:xfrm>
        </p:spPr>
        <p:txBody>
          <a:bodyPr anchor="ctr">
            <a:normAutofit fontScale="85000" lnSpcReduction="10000"/>
          </a:bodyPr>
          <a:lstStyle/>
          <a:p>
            <a:pPr>
              <a:lnSpc>
                <a:spcPct val="120000"/>
              </a:lnSpc>
              <a:spcBef>
                <a:spcPts val="0"/>
              </a:spcBef>
            </a:pPr>
            <a:r>
              <a:rPr kumimoji="1" lang="zh-CN" altLang="en-US" sz="2800" b="1" dirty="0">
                <a:latin typeface="Microsoft YaHei" panose="020B0503020204020204" pitchFamily="34" charset="-122"/>
                <a:ea typeface="Microsoft YaHei" panose="020B0503020204020204" pitchFamily="34" charset="-122"/>
                <a:cs typeface="Aptos Serif" panose="02020604070405020304" pitchFamily="18" charset="0"/>
              </a:rPr>
              <a:t>十二門徒之中，有一個加略人猶大去見祭司長，要把耶穌交給他們。他們聽見就歡喜，又應許給他銀子；他就尋思如何得便把耶穌交給他們。</a:t>
            </a:r>
            <a:endParaRPr kumimoji="1" lang="en-US" altLang="zh-CN" sz="2800" b="1" dirty="0">
              <a:latin typeface="Microsoft YaHei" panose="020B0503020204020204" pitchFamily="34" charset="-122"/>
              <a:ea typeface="Microsoft YaHei" panose="020B0503020204020204" pitchFamily="34" charset="-122"/>
              <a:cs typeface="Aptos Serif" panose="02020604070405020304" pitchFamily="18" charset="0"/>
            </a:endParaRPr>
          </a:p>
          <a:p>
            <a:pPr>
              <a:lnSpc>
                <a:spcPct val="120000"/>
              </a:lnSpc>
              <a:spcBef>
                <a:spcPts val="0"/>
              </a:spcBef>
            </a:pPr>
            <a:r>
              <a:rPr kumimoji="1" lang="en-US" altLang="zh-CN" sz="2800" b="1" dirty="0">
                <a:latin typeface="Aptos Serif" panose="02020604070405020304" pitchFamily="18" charset="0"/>
                <a:cs typeface="Aptos Serif" panose="02020604070405020304" pitchFamily="18" charset="0"/>
              </a:rPr>
              <a:t>Then Judas Iscariot, one of the twelve disciples, went to the leading priests to arrange to betray Jesus to them.</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They were delighted when they heard why he had come, and they promised to give him money. So he began looking for an opportunity to betray Jesus.(Mark 14:10-11 NLT)</a:t>
            </a:r>
            <a:endParaRPr kumimoji="1" lang="zh-CN" altLang="en-US" sz="2800" b="1"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280813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免费圣经图片 :: 犹大约定出卖耶稣">
            <a:extLst>
              <a:ext uri="{FF2B5EF4-FFF2-40B4-BE49-F238E27FC236}">
                <a16:creationId xmlns:a16="http://schemas.microsoft.com/office/drawing/2014/main" id="{E095041E-56EB-CBCB-FB7C-A19EF6623D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887" r="-2" b="24217"/>
          <a:stretch/>
        </p:blipFill>
        <p:spPr bwMode="auto">
          <a:xfrm>
            <a:off x="241298" y="241299"/>
            <a:ext cx="4256173" cy="22630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在犹大出卖耶稣的地方发现了宗教浴 | 新唐人电视台">
            <a:extLst>
              <a:ext uri="{FF2B5EF4-FFF2-40B4-BE49-F238E27FC236}">
                <a16:creationId xmlns:a16="http://schemas.microsoft.com/office/drawing/2014/main" id="{E60FE713-AFC8-F8B5-836A-4E9E2E897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2597"/>
          <a:stretch/>
        </p:blipFill>
        <p:spPr bwMode="auto">
          <a:xfrm>
            <a:off x="241298" y="2633140"/>
            <a:ext cx="4256173" cy="2092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犹大出卖耶稣_倩倩倩-站酷ZCOOL">
            <a:extLst>
              <a:ext uri="{FF2B5EF4-FFF2-40B4-BE49-F238E27FC236}">
                <a16:creationId xmlns:a16="http://schemas.microsoft.com/office/drawing/2014/main" id="{341C55D2-CF7E-0604-AD59-917B9A3F7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816" r="-1" b="-1"/>
          <a:stretch/>
        </p:blipFill>
        <p:spPr bwMode="auto">
          <a:xfrm>
            <a:off x="4646530" y="241300"/>
            <a:ext cx="4256173" cy="448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23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7E4C9-E017-AFF9-AFA4-9D0CEE1063AA}"/>
              </a:ext>
            </a:extLst>
          </p:cNvPr>
          <p:cNvSpPr>
            <a:spLocks noGrp="1"/>
          </p:cNvSpPr>
          <p:nvPr>
            <p:ph type="title"/>
          </p:nvPr>
        </p:nvSpPr>
        <p:spPr>
          <a:xfrm>
            <a:off x="0" y="2449"/>
            <a:ext cx="9144000" cy="994172"/>
          </a:xfrm>
        </p:spPr>
        <p:txBody>
          <a:bodyPr>
            <a:normAutofit fontScale="90000"/>
          </a:bodyPr>
          <a:lstStyle/>
          <a:p>
            <a:pPr algn="ctr"/>
            <a:r>
              <a:rPr kumimoji="1" lang="zh-CN" altLang="en-US" b="1" dirty="0">
                <a:latin typeface="Microsoft YaHei" panose="020B0503020204020204" pitchFamily="34" charset="-122"/>
                <a:ea typeface="Microsoft YaHei" panose="020B0503020204020204" pitchFamily="34" charset="-122"/>
              </a:rPr>
              <a:t>哪個人是賣耶穌的猶大？</a:t>
            </a:r>
            <a:br>
              <a:rPr kumimoji="1" lang="en-US" altLang="zh-CN" b="1" dirty="0">
                <a:latin typeface="Microsoft YaHei" panose="020B0503020204020204" pitchFamily="34" charset="-122"/>
                <a:ea typeface="Microsoft YaHei" panose="020B0503020204020204" pitchFamily="34" charset="-122"/>
              </a:rPr>
            </a:br>
            <a:r>
              <a:rPr kumimoji="1" lang="en-US" altLang="zh-CN" b="1" dirty="0">
                <a:latin typeface="Microsoft YaHei" panose="020B0503020204020204" pitchFamily="34" charset="-122"/>
                <a:ea typeface="Microsoft YaHei" panose="020B0503020204020204" pitchFamily="34" charset="-122"/>
              </a:rPr>
              <a:t>Which man is Judas the betrayer of Jesus?</a:t>
            </a:r>
            <a:endParaRPr kumimoji="1" lang="zh-CN" altLang="en-US" b="1" dirty="0">
              <a:latin typeface="Microsoft YaHei" panose="020B0503020204020204" pitchFamily="34" charset="-122"/>
              <a:ea typeface="Microsoft YaHei" panose="020B0503020204020204" pitchFamily="34" charset="-122"/>
            </a:endParaRPr>
          </a:p>
        </p:txBody>
      </p:sp>
      <p:pic>
        <p:nvPicPr>
          <p:cNvPr id="3074" name="Picture 2">
            <a:extLst>
              <a:ext uri="{FF2B5EF4-FFF2-40B4-BE49-F238E27FC236}">
                <a16:creationId xmlns:a16="http://schemas.microsoft.com/office/drawing/2014/main" id="{E4DE4F49-DBF0-55D0-0BA7-4C93B49AE0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79760" y="1368425"/>
            <a:ext cx="5784480" cy="3263900"/>
          </a:xfrm>
          <a:prstGeom prst="rect">
            <a:avLst/>
          </a:prstGeom>
          <a:noFill/>
          <a:extLst>
            <a:ext uri="{909E8E84-426E-40DD-AFC4-6F175D3DCCD1}">
              <a14:hiddenFill xmlns:a14="http://schemas.microsoft.com/office/drawing/2010/main">
                <a:solidFill>
                  <a:srgbClr val="FFFFFF"/>
                </a:solidFill>
              </a14:hiddenFill>
            </a:ext>
          </a:extLst>
        </p:spPr>
      </p:pic>
      <p:sp>
        <p:nvSpPr>
          <p:cNvPr id="4" name="闪电形 3">
            <a:extLst>
              <a:ext uri="{FF2B5EF4-FFF2-40B4-BE49-F238E27FC236}">
                <a16:creationId xmlns:a16="http://schemas.microsoft.com/office/drawing/2014/main" id="{63756DE4-AA8B-494C-0E86-B7D7164FD445}"/>
              </a:ext>
            </a:extLst>
          </p:cNvPr>
          <p:cNvSpPr/>
          <p:nvPr/>
        </p:nvSpPr>
        <p:spPr>
          <a:xfrm rot="21037333">
            <a:off x="6307111" y="1787130"/>
            <a:ext cx="1068049" cy="1267606"/>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p>
        </p:txBody>
      </p:sp>
    </p:spTree>
    <p:extLst>
      <p:ext uri="{BB962C8B-B14F-4D97-AF65-F5344CB8AC3E}">
        <p14:creationId xmlns:p14="http://schemas.microsoft.com/office/powerpoint/2010/main" val="98812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89CC270-2560-4F77-29EC-67D8EAD57939}"/>
              </a:ext>
            </a:extLst>
          </p:cNvPr>
          <p:cNvSpPr>
            <a:spLocks noGrp="1"/>
          </p:cNvSpPr>
          <p:nvPr>
            <p:ph type="title"/>
          </p:nvPr>
        </p:nvSpPr>
        <p:spPr>
          <a:xfrm>
            <a:off x="166255" y="443508"/>
            <a:ext cx="2749170" cy="4189214"/>
          </a:xfrm>
        </p:spPr>
        <p:txBody>
          <a:bodyPr>
            <a:normAutofit/>
          </a:bodyPr>
          <a:lstStyle/>
          <a:p>
            <a:pPr algn="ctr">
              <a:lnSpc>
                <a:spcPct val="100000"/>
              </a:lnSpc>
            </a:pPr>
            <a:r>
              <a:rPr kumimoji="1" lang="zh-CN" altLang="en-US" sz="3200" b="1" dirty="0">
                <a:solidFill>
                  <a:srgbClr val="FFFFFF"/>
                </a:solidFill>
                <a:latin typeface="Microsoft YaHei" panose="020B0503020204020204" pitchFamily="34" charset="-122"/>
                <a:ea typeface="Microsoft YaHei" panose="020B0503020204020204" pitchFamily="34" charset="-122"/>
              </a:rPr>
              <a:t>耶穌被猶大視為“搖錢樹”</a:t>
            </a:r>
            <a:br>
              <a:rPr kumimoji="1" lang="en-US" altLang="zh-CN" sz="3200" b="1" dirty="0">
                <a:solidFill>
                  <a:srgbClr val="FFFFFF"/>
                </a:solidFill>
                <a:latin typeface="Microsoft YaHei" panose="020B0503020204020204" pitchFamily="34" charset="-122"/>
                <a:ea typeface="Microsoft YaHei" panose="020B0503020204020204" pitchFamily="34" charset="-122"/>
              </a:rPr>
            </a:br>
            <a:r>
              <a:rPr kumimoji="1" lang="en-US" altLang="zh-CN" sz="32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J</a:t>
            </a:r>
            <a:r>
              <a:rPr lang="en-US" altLang="zh-CN" sz="3200" b="1" dirty="0">
                <a:solidFill>
                  <a:srgbClr val="FFFFFF"/>
                </a:solidFill>
                <a:latin typeface="Aptos Serif" panose="02020604070405020304" pitchFamily="18" charset="0"/>
                <a:cs typeface="Aptos Serif" panose="02020604070405020304" pitchFamily="18" charset="0"/>
              </a:rPr>
              <a:t>udas saw Jesus as a money-making opportunity.</a:t>
            </a:r>
            <a:endParaRPr kumimoji="1" lang="zh-CN" altLang="en-US" sz="32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1D5D2E28-AE2F-172E-C7AA-BA8DB65FB6F7}"/>
              </a:ext>
            </a:extLst>
          </p:cNvPr>
          <p:cNvSpPr>
            <a:spLocks noGrp="1"/>
          </p:cNvSpPr>
          <p:nvPr>
            <p:ph idx="1"/>
          </p:nvPr>
        </p:nvSpPr>
        <p:spPr>
          <a:xfrm>
            <a:off x="3125452" y="3219"/>
            <a:ext cx="6016262" cy="5137061"/>
          </a:xfrm>
        </p:spPr>
        <p:txBody>
          <a:bodyPr anchor="ctr">
            <a:normAutofit/>
          </a:bodyPr>
          <a:lstStyle/>
          <a:p>
            <a:pPr indent="0">
              <a:spcBef>
                <a:spcPts val="0"/>
              </a:spcBef>
              <a:spcAft>
                <a:spcPts val="600"/>
              </a:spcAft>
            </a:pPr>
            <a:r>
              <a:rPr kumimoji="1" lang="zh-CN" altLang="en-US" sz="3200" b="1" dirty="0">
                <a:latin typeface="Microsoft YaHei" panose="020B0503020204020204" pitchFamily="34" charset="-122"/>
                <a:ea typeface="Microsoft YaHei" panose="020B0503020204020204" pitchFamily="34" charset="-122"/>
              </a:rPr>
              <a:t>親密的同工 </a:t>
            </a:r>
            <a:r>
              <a:rPr kumimoji="1" lang="en-US" altLang="zh-CN" sz="3200" b="1" dirty="0">
                <a:latin typeface="Aptos Serif" panose="02020604070405020304" pitchFamily="18" charset="0"/>
                <a:cs typeface="Aptos Serif" panose="02020604070405020304" pitchFamily="18" charset="0"/>
              </a:rPr>
              <a:t>Close Co-Workers</a:t>
            </a:r>
            <a:endParaRPr kumimoji="1" lang="zh-CN" altLang="en-US" sz="3200" b="1" dirty="0">
              <a:latin typeface="Microsoft YaHei" panose="020B0503020204020204" pitchFamily="34" charset="-122"/>
              <a:ea typeface="Microsoft YaHei" panose="020B0503020204020204" pitchFamily="34" charset="-122"/>
            </a:endParaRPr>
          </a:p>
          <a:p>
            <a:pPr indent="0">
              <a:spcBef>
                <a:spcPts val="0"/>
              </a:spcBef>
              <a:spcAft>
                <a:spcPts val="600"/>
              </a:spcAft>
            </a:pPr>
            <a:r>
              <a:rPr kumimoji="1" lang="zh-CN" altLang="en-US" sz="3200" b="1" dirty="0">
                <a:latin typeface="Microsoft YaHei" panose="020B0503020204020204" pitchFamily="34" charset="-122"/>
                <a:ea typeface="Microsoft YaHei" panose="020B0503020204020204" pitchFamily="34" charset="-122"/>
              </a:rPr>
              <a:t>貪財的本性 </a:t>
            </a:r>
            <a:r>
              <a:rPr kumimoji="1" lang="en-US" altLang="zh-CN" sz="3200" b="1" dirty="0">
                <a:latin typeface="Aptos Serif" panose="02020604070405020304" pitchFamily="18" charset="0"/>
                <a:cs typeface="Aptos Serif" panose="02020604070405020304" pitchFamily="18" charset="0"/>
              </a:rPr>
              <a:t>The nature of greed for money</a:t>
            </a:r>
            <a:endParaRPr kumimoji="1" lang="zh-CN" altLang="en-US" sz="3200" b="1" dirty="0">
              <a:latin typeface="Microsoft YaHei" panose="020B0503020204020204" pitchFamily="34" charset="-122"/>
              <a:ea typeface="Microsoft YaHei" panose="020B0503020204020204" pitchFamily="34" charset="-122"/>
            </a:endParaRPr>
          </a:p>
          <a:p>
            <a:pPr indent="0">
              <a:spcBef>
                <a:spcPts val="0"/>
              </a:spcBef>
              <a:spcAft>
                <a:spcPts val="600"/>
              </a:spcAft>
            </a:pPr>
            <a:r>
              <a:rPr kumimoji="1" lang="zh-CN" altLang="en-US" sz="3200" b="1" dirty="0">
                <a:latin typeface="Microsoft YaHei" panose="020B0503020204020204" pitchFamily="34" charset="-122"/>
                <a:ea typeface="Microsoft YaHei" panose="020B0503020204020204" pitchFamily="34" charset="-122"/>
              </a:rPr>
              <a:t>自愿背叛耶穌 </a:t>
            </a:r>
            <a:r>
              <a:rPr kumimoji="1" lang="en-US" altLang="zh-CN" sz="3200" b="1" dirty="0">
                <a:latin typeface="Aptos Serif" panose="02020604070405020304" pitchFamily="18" charset="0"/>
                <a:cs typeface="Aptos Serif" panose="02020604070405020304" pitchFamily="18" charset="0"/>
              </a:rPr>
              <a:t>Voluntary Betrayal of Jesus</a:t>
            </a:r>
            <a:endParaRPr kumimoji="1" lang="zh-CN" altLang="en-US" sz="3200" b="1" dirty="0">
              <a:latin typeface="Microsoft YaHei" panose="020B0503020204020204" pitchFamily="34" charset="-122"/>
              <a:ea typeface="Microsoft YaHei" panose="020B0503020204020204" pitchFamily="34" charset="-122"/>
            </a:endParaRPr>
          </a:p>
          <a:p>
            <a:pPr indent="0">
              <a:spcBef>
                <a:spcPts val="0"/>
              </a:spcBef>
              <a:spcAft>
                <a:spcPts val="600"/>
              </a:spcAft>
            </a:pPr>
            <a:r>
              <a:rPr kumimoji="1" lang="zh-CN" altLang="en-US" sz="3200" b="1" dirty="0">
                <a:latin typeface="Microsoft YaHei" panose="020B0503020204020204" pitchFamily="34" charset="-122"/>
                <a:ea typeface="Microsoft YaHei" panose="020B0503020204020204" pitchFamily="34" charset="-122"/>
              </a:rPr>
              <a:t>獲得三十塊錢 </a:t>
            </a:r>
            <a:r>
              <a:rPr kumimoji="1" lang="en-US" altLang="zh-CN" sz="3200" b="1" dirty="0">
                <a:latin typeface="Aptos Serif" panose="02020604070405020304" pitchFamily="18" charset="0"/>
                <a:cs typeface="Aptos Serif" panose="02020604070405020304" pitchFamily="18" charset="0"/>
              </a:rPr>
              <a:t>Get Thirty pieces</a:t>
            </a:r>
            <a:r>
              <a:rPr kumimoji="1" lang="zh-CN" altLang="en-US" sz="3200" b="1" dirty="0">
                <a:latin typeface="Aptos Serif" panose="02020604070405020304" pitchFamily="18" charset="0"/>
                <a:cs typeface="Aptos Serif" panose="02020604070405020304" pitchFamily="18" charset="0"/>
              </a:rPr>
              <a:t> </a:t>
            </a:r>
            <a:r>
              <a:rPr kumimoji="1" lang="en-US" altLang="zh-CN" sz="3200" b="1" dirty="0">
                <a:latin typeface="Aptos Serif" panose="02020604070405020304" pitchFamily="18" charset="0"/>
                <a:cs typeface="Aptos Serif" panose="02020604070405020304" pitchFamily="18" charset="0"/>
              </a:rPr>
              <a:t>of</a:t>
            </a:r>
            <a:r>
              <a:rPr kumimoji="1" lang="zh-CN" altLang="en-US" sz="3200" b="1" dirty="0">
                <a:latin typeface="Aptos Serif" panose="02020604070405020304" pitchFamily="18" charset="0"/>
                <a:cs typeface="Aptos Serif" panose="02020604070405020304" pitchFamily="18" charset="0"/>
              </a:rPr>
              <a:t> </a:t>
            </a:r>
            <a:r>
              <a:rPr kumimoji="1" lang="en-US" altLang="zh-CN" sz="3200" b="1" dirty="0">
                <a:latin typeface="Aptos Serif" panose="02020604070405020304" pitchFamily="18" charset="0"/>
                <a:cs typeface="Aptos Serif" panose="02020604070405020304" pitchFamily="18" charset="0"/>
              </a:rPr>
              <a:t>silver</a:t>
            </a:r>
            <a:endParaRPr kumimoji="1" lang="zh-CN" altLang="en-US" sz="3200" b="1" dirty="0">
              <a:latin typeface="Microsoft YaHei" panose="020B0503020204020204" pitchFamily="34" charset="-122"/>
              <a:ea typeface="Microsoft YaHei" panose="020B0503020204020204" pitchFamily="34" charset="-122"/>
            </a:endParaRPr>
          </a:p>
          <a:p>
            <a:pPr indent="0">
              <a:spcBef>
                <a:spcPts val="0"/>
              </a:spcBef>
              <a:spcAft>
                <a:spcPts val="600"/>
              </a:spcAft>
            </a:pPr>
            <a:r>
              <a:rPr kumimoji="1" lang="zh-CN" altLang="en-US" sz="3200" b="1" dirty="0">
                <a:latin typeface="Microsoft YaHei" panose="020B0503020204020204" pitchFamily="34" charset="-122"/>
                <a:ea typeface="Microsoft YaHei" panose="020B0503020204020204" pitchFamily="34" charset="-122"/>
              </a:rPr>
              <a:t>耶穌的回應 </a:t>
            </a:r>
            <a:r>
              <a:rPr kumimoji="1" lang="en-US" altLang="zh-CN" sz="3200" b="1" dirty="0">
                <a:latin typeface="Aptos Serif" panose="02020604070405020304" pitchFamily="18" charset="0"/>
                <a:cs typeface="Aptos Serif" panose="02020604070405020304" pitchFamily="18" charset="0"/>
              </a:rPr>
              <a:t>Jesus' Response</a:t>
            </a:r>
            <a:endParaRPr kumimoji="1" lang="zh-CN" alt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6615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E3800-0EE5-99A1-EE90-9FA0B9F28DDF}"/>
              </a:ext>
            </a:extLst>
          </p:cNvPr>
          <p:cNvSpPr>
            <a:spLocks noGrp="1"/>
          </p:cNvSpPr>
          <p:nvPr>
            <p:ph type="title"/>
          </p:nvPr>
        </p:nvSpPr>
        <p:spPr/>
        <p:txBody>
          <a:bodyPr>
            <a:normAutofit fontScale="90000"/>
          </a:bodyPr>
          <a:lstStyle/>
          <a:p>
            <a:pPr algn="ctr"/>
            <a:r>
              <a:rPr kumimoji="1" lang="zh-CN" altLang="en-US" sz="4050" b="1" dirty="0">
                <a:latin typeface="Microsoft YaHei" panose="020B0503020204020204" pitchFamily="34" charset="-122"/>
                <a:ea typeface="Microsoft YaHei" panose="020B0503020204020204" pitchFamily="34" charset="-122"/>
              </a:rPr>
              <a:t>個人反思 </a:t>
            </a:r>
            <a:br>
              <a:rPr kumimoji="1" lang="en-US" altLang="zh-CN" sz="4050" b="1" dirty="0">
                <a:latin typeface="Microsoft YaHei" panose="020B0503020204020204" pitchFamily="34" charset="-122"/>
                <a:ea typeface="Microsoft YaHei" panose="020B0503020204020204" pitchFamily="34" charset="-122"/>
              </a:rPr>
            </a:br>
            <a:r>
              <a:rPr kumimoji="1" lang="en-US" altLang="zh-CN" sz="4050" b="1" dirty="0">
                <a:latin typeface="Microsoft YaHei" panose="020B0503020204020204" pitchFamily="34" charset="-122"/>
                <a:ea typeface="Microsoft YaHei" panose="020B0503020204020204" pitchFamily="34" charset="-122"/>
              </a:rPr>
              <a:t>Personal Reflection</a:t>
            </a:r>
            <a:endParaRPr kumimoji="1" lang="zh-CN" altLang="en-US" sz="405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0DD480EB-99BE-9FCB-E55B-1785AE527151}"/>
              </a:ext>
            </a:extLst>
          </p:cNvPr>
          <p:cNvSpPr>
            <a:spLocks noGrp="1"/>
          </p:cNvSpPr>
          <p:nvPr>
            <p:ph idx="1"/>
          </p:nvPr>
        </p:nvSpPr>
        <p:spPr>
          <a:xfrm>
            <a:off x="216568" y="1553916"/>
            <a:ext cx="8710863" cy="3188970"/>
          </a:xfrm>
        </p:spPr>
        <p:txBody>
          <a:bodyPr>
            <a:normAutofit fontScale="92500" lnSpcReduction="10000"/>
          </a:bodyPr>
          <a:lstStyle/>
          <a:p>
            <a:pPr>
              <a:lnSpc>
                <a:spcPct val="150000"/>
              </a:lnSpc>
            </a:pPr>
            <a:r>
              <a:rPr kumimoji="1" lang="zh-CN" altLang="en-US" sz="3000" b="1" dirty="0">
                <a:latin typeface="Microsoft YaHei" panose="020B0503020204020204" pitchFamily="34" charset="-122"/>
                <a:ea typeface="Microsoft YaHei" panose="020B0503020204020204" pitchFamily="34" charset="-122"/>
              </a:rPr>
              <a:t>誰是“利己主義”的猶大？誰是靠近耶穌，卻離真理最遠的人？</a:t>
            </a:r>
            <a:endParaRPr kumimoji="1" lang="en-US" altLang="zh-CN" sz="3000" b="1" dirty="0">
              <a:latin typeface="Microsoft YaHei" panose="020B0503020204020204" pitchFamily="34" charset="-122"/>
              <a:ea typeface="Microsoft YaHei" panose="020B0503020204020204" pitchFamily="34" charset="-122"/>
            </a:endParaRPr>
          </a:p>
          <a:p>
            <a:pPr>
              <a:lnSpc>
                <a:spcPct val="150000"/>
              </a:lnSpc>
            </a:pPr>
            <a:r>
              <a:rPr kumimoji="1" lang="en-US" altLang="zh-CN" sz="3000" b="1" dirty="0">
                <a:latin typeface="Microsoft YaHei" panose="020B0503020204020204" pitchFamily="34" charset="-122"/>
                <a:ea typeface="Microsoft YaHei" panose="020B0503020204020204" pitchFamily="34" charset="-122"/>
              </a:rPr>
              <a:t>Who is the "egoistic" Judas? Who is the one who is closest to Jesus, but furthest from the truth?</a:t>
            </a:r>
            <a:endParaRPr kumimoji="1" lang="zh-CN" altLang="en-US" sz="3000" b="1" dirty="0">
              <a:latin typeface="Microsoft YaHei" panose="020B0503020204020204" pitchFamily="34" charset="-122"/>
              <a:ea typeface="Microsoft YaHei" panose="020B0503020204020204" pitchFamily="34" charset="-122"/>
            </a:endParaRPr>
          </a:p>
          <a:p>
            <a:pPr marL="0" indent="0">
              <a:buNone/>
            </a:pPr>
            <a:endParaRPr lang="en-US" altLang="zh-CN" sz="165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6025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1738-60C1-8079-2AAE-B527B30996D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F43F1D1-E3D0-006B-1BCF-95C295F4D858}"/>
              </a:ext>
            </a:extLst>
          </p:cNvPr>
          <p:cNvSpPr>
            <a:spLocks noGrp="1"/>
          </p:cNvSpPr>
          <p:nvPr>
            <p:ph type="title"/>
          </p:nvPr>
        </p:nvSpPr>
        <p:spPr>
          <a:xfrm>
            <a:off x="436145" y="1"/>
            <a:ext cx="7886700" cy="994172"/>
          </a:xfrm>
        </p:spPr>
        <p:txBody>
          <a:bodyPr/>
          <a:lstStyle/>
          <a:p>
            <a:pPr algn="ctr"/>
            <a:r>
              <a:rPr kumimoji="1" lang="zh-CN" altLang="en-US" b="1" dirty="0">
                <a:latin typeface="Microsoft YaHei" panose="020B0503020204020204" pitchFamily="34" charset="-122"/>
                <a:ea typeface="Microsoft YaHei" panose="020B0503020204020204" pitchFamily="34" charset="-122"/>
              </a:rPr>
              <a:t>禱告 </a:t>
            </a:r>
            <a:r>
              <a:rPr kumimoji="1" lang="en-US" altLang="zh-CN" b="1" dirty="0">
                <a:latin typeface="Microsoft YaHei" panose="020B0503020204020204" pitchFamily="34" charset="-122"/>
                <a:ea typeface="Microsoft YaHei" panose="020B0503020204020204" pitchFamily="34" charset="-122"/>
              </a:rPr>
              <a:t>Prayer</a:t>
            </a:r>
            <a:endParaRPr kumimoji="1" lang="zh-CN" altLang="en-US"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5A770C1B-BE9F-8D38-FDF9-D5C89983CF31}"/>
              </a:ext>
            </a:extLst>
          </p:cNvPr>
          <p:cNvSpPr>
            <a:spLocks noGrp="1"/>
          </p:cNvSpPr>
          <p:nvPr>
            <p:ph idx="1"/>
          </p:nvPr>
        </p:nvSpPr>
        <p:spPr>
          <a:xfrm>
            <a:off x="1" y="783771"/>
            <a:ext cx="9144000" cy="4359730"/>
          </a:xfrm>
        </p:spPr>
        <p:txBody>
          <a:bodyPr>
            <a:normAutofit lnSpcReduction="10000"/>
          </a:bodyPr>
          <a:lstStyle/>
          <a:p>
            <a:pPr>
              <a:lnSpc>
                <a:spcPct val="110000"/>
              </a:lnSpc>
              <a:spcBef>
                <a:spcPts val="0"/>
              </a:spcBef>
            </a:pPr>
            <a:r>
              <a:rPr kumimoji="1" lang="zh-CN" altLang="en-US" b="1" dirty="0">
                <a:latin typeface="Microsoft YaHei" panose="020B0503020204020204" pitchFamily="34" charset="-122"/>
                <a:ea typeface="Microsoft YaHei" panose="020B0503020204020204" pitchFamily="34" charset="-122"/>
              </a:rPr>
              <a:t>主啊，求你憐憫我，不讓猶大的悲劇重演在我生命中。賜我一顆清潔的心、正直的靈，讓我渴慕你勝過渴慕金錢，讓我忠於你勝過忠於自己。讓我時常思想：你是那無價之寶，世界上一切都不能與你相比。讓我在每一個小決定中，都選擇忠誠。謝謝你仍然愛我，仍然給我悔改的機會。幫助我天天背起十字架，跟隨你，直到見你面的那日。</a:t>
            </a:r>
          </a:p>
          <a:p>
            <a:pPr>
              <a:lnSpc>
                <a:spcPct val="110000"/>
              </a:lnSpc>
            </a:pPr>
            <a:r>
              <a:rPr kumimoji="1" lang="en-US" altLang="zh-CN" b="1" dirty="0">
                <a:latin typeface="Microsoft YaHei" panose="020B0503020204020204" pitchFamily="34" charset="-122"/>
                <a:ea typeface="Microsoft YaHei" panose="020B0503020204020204" pitchFamily="34" charset="-122"/>
              </a:rPr>
              <a:t>Lord, have mercy on me and prevent the tragedy of Judah from repeating itself in my life. Give me a clean heart, a spirit of integrity, that I will desire you more than money, that I will be faithful to you more than to myself. Let me think often: you are priceless, and nothing in the world can compare to you. Let me choose loyalty in every small decision. Thank you for still loving me and still giving me a chance to repent. Help me to take up my cross daily and follow you until the day I see you.</a:t>
            </a:r>
            <a:endParaRPr kumimoji="1" lang="zh-CN" altLang="en-US" b="1" dirty="0">
              <a:latin typeface="Microsoft YaHei" panose="020B0503020204020204" pitchFamily="34" charset="-122"/>
              <a:ea typeface="Microsoft YaHei" panose="020B0503020204020204" pitchFamily="34" charset="-122"/>
            </a:endParaRPr>
          </a:p>
          <a:p>
            <a:pPr marL="0" indent="0">
              <a:buNone/>
            </a:pPr>
            <a:endParaRPr lang="en-US" altLang="zh-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46632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B75DB9BA-4CC5-36A3-60C8-01873E256AB9}"/>
              </a:ext>
            </a:extLst>
          </p:cNvPr>
          <p:cNvSpPr>
            <a:spLocks noGrp="1"/>
          </p:cNvSpPr>
          <p:nvPr>
            <p:ph type="title"/>
          </p:nvPr>
        </p:nvSpPr>
        <p:spPr>
          <a:xfrm>
            <a:off x="130629" y="273132"/>
            <a:ext cx="2784796" cy="4359590"/>
          </a:xfrm>
        </p:spPr>
        <p:txBody>
          <a:bodyPr>
            <a:normAutofit/>
          </a:bodyPr>
          <a:lstStyle/>
          <a:p>
            <a:pPr algn="ctr">
              <a:lnSpc>
                <a:spcPct val="100000"/>
              </a:lnSpc>
            </a:pPr>
            <a:r>
              <a:rPr lang="en-US" altLang="zh-CN" sz="36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III. He Was Abandoned by All His Disciples </a:t>
            </a:r>
            <a:r>
              <a:rPr lang="zh-CN" altLang="en-US" sz="36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sz="36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sz="36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他的眾門徒离棄他</a:t>
            </a:r>
            <a:br>
              <a:rPr lang="en-US" altLang="zh-CN" sz="36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sz="36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(14:27-31)</a:t>
            </a:r>
            <a:endParaRPr kumimoji="1" lang="zh-CN" altLang="en-US" sz="3600"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B3A0729A-693A-65B9-670D-7186BA9C36A7}"/>
              </a:ext>
            </a:extLst>
          </p:cNvPr>
          <p:cNvSpPr>
            <a:spLocks noGrp="1"/>
          </p:cNvSpPr>
          <p:nvPr>
            <p:ph idx="1"/>
          </p:nvPr>
        </p:nvSpPr>
        <p:spPr>
          <a:xfrm>
            <a:off x="3125450" y="3219"/>
            <a:ext cx="6016263" cy="5137062"/>
          </a:xfrm>
        </p:spPr>
        <p:txBody>
          <a:bodyPr anchor="ctr">
            <a:noAutofit/>
          </a:bodyPr>
          <a:lstStyle/>
          <a:p>
            <a:pPr>
              <a:lnSpc>
                <a:spcPct val="110000"/>
              </a:lnSpc>
              <a:spcBef>
                <a:spcPts val="0"/>
              </a:spcBef>
            </a:pPr>
            <a:r>
              <a:rPr kumimoji="1" lang="zh-CN" altLang="en-US" sz="1700" b="1" dirty="0">
                <a:latin typeface="Aptos Serif" panose="02020604070405020304" pitchFamily="18" charset="0"/>
                <a:ea typeface="Microsoft YaHei" panose="020B0503020204020204" pitchFamily="34" charset="-122"/>
                <a:cs typeface="Aptos Serif" panose="02020604070405020304" pitchFamily="18" charset="0"/>
              </a:rPr>
              <a:t>耶穌對他們說：「你們都要跌倒了，因為經上記著說：我要擊打牧人，羊就分散了。但我復活以後，要在你們以先往加利利去。」</a:t>
            </a:r>
            <a:r>
              <a:rPr kumimoji="1" lang="zh-CN" altLang="en-US" sz="17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彼得說：「眾人雖然跌倒，我總不能。」</a:t>
            </a:r>
            <a:r>
              <a:rPr kumimoji="1" lang="zh-CN" altLang="en-US" sz="1700" b="1" dirty="0">
                <a:latin typeface="Aptos Serif" panose="02020604070405020304" pitchFamily="18" charset="0"/>
                <a:ea typeface="Microsoft YaHei" panose="020B0503020204020204" pitchFamily="34" charset="-122"/>
                <a:cs typeface="Aptos Serif" panose="02020604070405020304" pitchFamily="18" charset="0"/>
              </a:rPr>
              <a:t>耶穌對他說：「我實在告訴你，就在今天夜裏，雞叫兩遍以先，你要三次不認我。」彼得卻極力地說：「我就是必須和你同死，也總不能不認你。」眾門徒都是這樣說。</a:t>
            </a:r>
            <a:endParaRPr kumimoji="1" lang="en-US" altLang="zh-CN" sz="1700" b="1" dirty="0">
              <a:latin typeface="Aptos Serif" panose="02020604070405020304" pitchFamily="18" charset="0"/>
              <a:ea typeface="Microsoft YaHei" panose="020B0503020204020204" pitchFamily="34" charset="-122"/>
              <a:cs typeface="Aptos Serif" panose="02020604070405020304" pitchFamily="18" charset="0"/>
            </a:endParaRPr>
          </a:p>
          <a:p>
            <a:pPr>
              <a:lnSpc>
                <a:spcPct val="110000"/>
              </a:lnSpc>
              <a:spcBef>
                <a:spcPts val="0"/>
              </a:spcBef>
            </a:pPr>
            <a:r>
              <a:rPr kumimoji="1" lang="en-US" altLang="zh-CN" sz="1700" b="1" dirty="0">
                <a:latin typeface="Aptos Serif" panose="02020604070405020304" pitchFamily="18" charset="0"/>
                <a:cs typeface="Aptos Serif" panose="02020604070405020304" pitchFamily="18" charset="0"/>
              </a:rPr>
              <a:t>On the way, Jesus told them, “All of you will desert me. For the Scriptures say,</a:t>
            </a:r>
            <a:r>
              <a:rPr kumimoji="1" lang="zh-CN" altLang="en-US" sz="1700" b="1" dirty="0">
                <a:latin typeface="Aptos Serif" panose="02020604070405020304" pitchFamily="18" charset="0"/>
                <a:cs typeface="Aptos Serif" panose="02020604070405020304" pitchFamily="18" charset="0"/>
              </a:rPr>
              <a:t> </a:t>
            </a:r>
            <a:r>
              <a:rPr kumimoji="1" lang="en-US" altLang="zh-CN" sz="1700" b="1" dirty="0">
                <a:latin typeface="Aptos Serif" panose="02020604070405020304" pitchFamily="18" charset="0"/>
                <a:cs typeface="Aptos Serif" panose="02020604070405020304" pitchFamily="18" charset="0"/>
              </a:rPr>
              <a:t>‘</a:t>
            </a:r>
            <a:r>
              <a:rPr kumimoji="1" lang="zh-CN" altLang="en-US" sz="1700" b="1" dirty="0">
                <a:latin typeface="Aptos Serif" panose="02020604070405020304" pitchFamily="18" charset="0"/>
                <a:cs typeface="Aptos Serif" panose="02020604070405020304" pitchFamily="18" charset="0"/>
              </a:rPr>
              <a:t> </a:t>
            </a:r>
            <a:r>
              <a:rPr kumimoji="1" lang="en-US" altLang="zh-CN" sz="1700" b="1" dirty="0">
                <a:latin typeface="Aptos Serif" panose="02020604070405020304" pitchFamily="18" charset="0"/>
                <a:cs typeface="Aptos Serif" panose="02020604070405020304" pitchFamily="18" charset="0"/>
              </a:rPr>
              <a:t>God will strike the Shepherd, and the sheep will be scattered.’</a:t>
            </a:r>
            <a:r>
              <a:rPr kumimoji="1" lang="zh-CN" altLang="en-US" sz="1700" b="1" dirty="0">
                <a:latin typeface="Aptos Serif" panose="02020604070405020304" pitchFamily="18" charset="0"/>
                <a:cs typeface="Aptos Serif" panose="02020604070405020304" pitchFamily="18" charset="0"/>
              </a:rPr>
              <a:t> </a:t>
            </a:r>
            <a:r>
              <a:rPr kumimoji="1" lang="en-US" altLang="zh-CN" sz="1700" b="1" dirty="0">
                <a:latin typeface="Aptos Serif" panose="02020604070405020304" pitchFamily="18" charset="0"/>
                <a:cs typeface="Aptos Serif" panose="02020604070405020304" pitchFamily="18" charset="0"/>
              </a:rPr>
              <a:t>But after I am raised from the dead, I will go ahead of you to Galilee and meet you there. Peter said to him, </a:t>
            </a:r>
            <a:r>
              <a:rPr kumimoji="1" lang="en-US" altLang="zh-CN" sz="1700" b="1" dirty="0">
                <a:highlight>
                  <a:srgbClr val="FFFF00"/>
                </a:highlight>
                <a:latin typeface="Aptos Serif" panose="02020604070405020304" pitchFamily="18" charset="0"/>
                <a:cs typeface="Aptos Serif" panose="02020604070405020304" pitchFamily="18" charset="0"/>
              </a:rPr>
              <a:t>“Even if everyone else deserts you, I never will.”</a:t>
            </a:r>
            <a:r>
              <a:rPr kumimoji="1" lang="zh-CN" altLang="en-US" sz="1700" b="1" dirty="0">
                <a:highlight>
                  <a:srgbClr val="FFFF00"/>
                </a:highlight>
                <a:latin typeface="Aptos Serif" panose="02020604070405020304" pitchFamily="18" charset="0"/>
                <a:cs typeface="Aptos Serif" panose="02020604070405020304" pitchFamily="18" charset="0"/>
              </a:rPr>
              <a:t> </a:t>
            </a:r>
            <a:r>
              <a:rPr kumimoji="1" lang="en-US" altLang="zh-CN" sz="1700" b="1" dirty="0">
                <a:latin typeface="Aptos Serif" panose="02020604070405020304" pitchFamily="18" charset="0"/>
                <a:cs typeface="Aptos Serif" panose="02020604070405020304" pitchFamily="18" charset="0"/>
              </a:rPr>
              <a:t>Jesus replied, “I tell you the truth, Peter—this very night, before the rooster crows twice, you will deny three times that you even know me.”</a:t>
            </a:r>
            <a:r>
              <a:rPr kumimoji="1" lang="zh-CN" altLang="en-US" sz="1700" b="1" dirty="0">
                <a:latin typeface="Aptos Serif" panose="02020604070405020304" pitchFamily="18" charset="0"/>
                <a:cs typeface="Aptos Serif" panose="02020604070405020304" pitchFamily="18" charset="0"/>
              </a:rPr>
              <a:t> </a:t>
            </a:r>
            <a:r>
              <a:rPr kumimoji="1" lang="en-US" altLang="zh-CN" sz="1700" b="1" dirty="0">
                <a:latin typeface="Aptos Serif" panose="02020604070405020304" pitchFamily="18" charset="0"/>
                <a:cs typeface="Aptos Serif" panose="02020604070405020304" pitchFamily="18" charset="0"/>
              </a:rPr>
              <a:t>“No!” Peter declared emphatically. </a:t>
            </a:r>
            <a:r>
              <a:rPr kumimoji="1" lang="en-US" altLang="zh-CN" sz="1700" b="1" dirty="0">
                <a:highlight>
                  <a:srgbClr val="FFFF00"/>
                </a:highlight>
                <a:latin typeface="Aptos Serif" panose="02020604070405020304" pitchFamily="18" charset="0"/>
                <a:cs typeface="Aptos Serif" panose="02020604070405020304" pitchFamily="18" charset="0"/>
              </a:rPr>
              <a:t>“Even if I have to die with you, I will never deny you!” </a:t>
            </a:r>
            <a:r>
              <a:rPr kumimoji="1" lang="en-US" altLang="zh-CN" sz="1700" b="1" dirty="0">
                <a:latin typeface="Aptos Serif" panose="02020604070405020304" pitchFamily="18" charset="0"/>
                <a:cs typeface="Aptos Serif" panose="02020604070405020304" pitchFamily="18" charset="0"/>
              </a:rPr>
              <a:t>And all the others vowed the same.(Mark 14:27-31 NLT)</a:t>
            </a:r>
            <a:endParaRPr kumimoji="1" lang="zh-CN" altLang="en-US" sz="1700" b="1"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422551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名画赏析丨《最后的晚餐》，世界名画背后的悲壮-世界游网World Travel Online">
            <a:extLst>
              <a:ext uri="{FF2B5EF4-FFF2-40B4-BE49-F238E27FC236}">
                <a16:creationId xmlns:a16="http://schemas.microsoft.com/office/drawing/2014/main" id="{B445963F-228C-F857-36A1-4FA625BDB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677" r="18310" b="1"/>
          <a:stretch/>
        </p:blipFill>
        <p:spPr bwMode="auto">
          <a:xfrm>
            <a:off x="146211" y="130139"/>
            <a:ext cx="5852458" cy="48845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耶稣为门徒洗脚，《约翰福音》。">
            <a:extLst>
              <a:ext uri="{FF2B5EF4-FFF2-40B4-BE49-F238E27FC236}">
                <a16:creationId xmlns:a16="http://schemas.microsoft.com/office/drawing/2014/main" id="{437FCE6D-1FA8-5108-E485-C4E0266D9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24" r="17512" b="-2"/>
          <a:stretch/>
        </p:blipFill>
        <p:spPr bwMode="auto">
          <a:xfrm>
            <a:off x="6139211" y="127438"/>
            <a:ext cx="2855733" cy="488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26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97C535-BB33-F09C-938B-B9FBA52DEC64}"/>
              </a:ext>
            </a:extLst>
          </p:cNvPr>
          <p:cNvSpPr>
            <a:spLocks noGrp="1"/>
          </p:cNvSpPr>
          <p:nvPr>
            <p:ph type="title"/>
          </p:nvPr>
        </p:nvSpPr>
        <p:spPr>
          <a:xfrm>
            <a:off x="179883" y="95003"/>
            <a:ext cx="8964118" cy="1300660"/>
          </a:xfrm>
        </p:spPr>
        <p:txBody>
          <a:bodyPr>
            <a:normAutofit fontScale="90000"/>
          </a:bodyPr>
          <a:lstStyle/>
          <a:p>
            <a:pPr algn="ctr"/>
            <a:r>
              <a:rPr kumimoji="1" lang="zh-CN" altLang="en-US" b="1" dirty="0">
                <a:latin typeface="Microsoft YaHei" panose="020B0503020204020204" pitchFamily="34" charset="-122"/>
                <a:ea typeface="Microsoft YaHei" panose="020B0503020204020204" pitchFamily="34" charset="-122"/>
              </a:rPr>
              <a:t>門徒不認識自己的“情緒化忠誠”</a:t>
            </a:r>
            <a:br>
              <a:rPr kumimoji="1" lang="en-US" altLang="zh-CN" b="1" dirty="0">
                <a:latin typeface="Microsoft YaHei" panose="020B0503020204020204" pitchFamily="34" charset="-122"/>
                <a:ea typeface="Microsoft YaHei" panose="020B0503020204020204" pitchFamily="34" charset="-122"/>
              </a:rPr>
            </a:br>
            <a:r>
              <a:rPr kumimoji="1" lang="en-US" altLang="zh-CN" b="1" dirty="0">
                <a:latin typeface="Microsoft YaHei" panose="020B0503020204020204" pitchFamily="34" charset="-122"/>
                <a:ea typeface="Microsoft YaHei" panose="020B0503020204020204" pitchFamily="34" charset="-122"/>
              </a:rPr>
              <a:t>The disciples did not recognize their own "emotional loyalty"</a:t>
            </a:r>
            <a:endParaRPr kumimoji="1" lang="zh-CN" altLang="en-US"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E016FB99-DA45-BCE2-EC64-80DA831A47C3}"/>
              </a:ext>
            </a:extLst>
          </p:cNvPr>
          <p:cNvSpPr>
            <a:spLocks noGrp="1"/>
          </p:cNvSpPr>
          <p:nvPr>
            <p:ph idx="1"/>
          </p:nvPr>
        </p:nvSpPr>
        <p:spPr>
          <a:xfrm>
            <a:off x="1" y="1268016"/>
            <a:ext cx="9144000" cy="3875484"/>
          </a:xfrm>
        </p:spPr>
        <p:txBody>
          <a:bodyPr>
            <a:normAutofit/>
          </a:bodyPr>
          <a:lstStyle/>
          <a:p>
            <a:pPr>
              <a:lnSpc>
                <a:spcPct val="150000"/>
              </a:lnSpc>
              <a:spcBef>
                <a:spcPts val="0"/>
              </a:spcBef>
            </a:pPr>
            <a:r>
              <a:rPr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耶稣预言中的怜悯</a:t>
            </a:r>
            <a:r>
              <a:rPr kumimoji="1"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 </a:t>
            </a:r>
            <a:r>
              <a:rPr kumimoji="1" lang="en-US" altLang="zh-CN" sz="2400" b="1" dirty="0">
                <a:latin typeface="Microsoft YaHei" panose="020B0503020204020204" pitchFamily="34" charset="-122"/>
                <a:ea typeface="Microsoft YaHei" panose="020B0503020204020204" pitchFamily="34" charset="-122"/>
                <a:cs typeface="Aptos Serif" panose="02020604070405020304" pitchFamily="18" charset="0"/>
              </a:rPr>
              <a:t>Jesus' Prophecy in Mercy</a:t>
            </a:r>
          </a:p>
          <a:p>
            <a:pPr>
              <a:lnSpc>
                <a:spcPct val="150000"/>
              </a:lnSpc>
              <a:spcBef>
                <a:spcPts val="0"/>
              </a:spcBef>
            </a:pPr>
            <a:r>
              <a:rPr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彼得</a:t>
            </a:r>
            <a:r>
              <a:rPr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：真诚但自信过度 </a:t>
            </a:r>
            <a:r>
              <a:rPr lang="en-US" altLang="zh-CN" sz="2400" b="1" dirty="0">
                <a:solidFill>
                  <a:srgbClr val="000000"/>
                </a:solidFill>
                <a:latin typeface="Microsoft YaHei" panose="020B0503020204020204" pitchFamily="34" charset="-122"/>
                <a:ea typeface="Microsoft YaHei" panose="020B0503020204020204" pitchFamily="34" charset="-122"/>
                <a:cs typeface="Aptos Serif" panose="02020604070405020304" pitchFamily="18" charset="0"/>
              </a:rPr>
              <a:t>Peter: Sincere, but overconfident</a:t>
            </a:r>
            <a:endParaRPr lang="en-US" altLang="zh-CN" sz="2400" b="1" dirty="0">
              <a:latin typeface="Microsoft YaHei" panose="020B0503020204020204" pitchFamily="34" charset="-122"/>
              <a:ea typeface="Microsoft YaHei" panose="020B0503020204020204" pitchFamily="34" charset="-122"/>
              <a:cs typeface="Aptos Serif" panose="02020604070405020304" pitchFamily="18" charset="0"/>
            </a:endParaRPr>
          </a:p>
          <a:p>
            <a:pPr>
              <a:lnSpc>
                <a:spcPct val="150000"/>
              </a:lnSpc>
              <a:spcBef>
                <a:spcPts val="0"/>
              </a:spcBef>
            </a:pPr>
            <a:r>
              <a:rPr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众门徒</a:t>
            </a:r>
            <a:r>
              <a:rPr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：缺乏属灵警醒与预备 </a:t>
            </a:r>
            <a:r>
              <a:rPr lang="en-US" altLang="zh-CN" sz="2400" b="1" dirty="0">
                <a:solidFill>
                  <a:srgbClr val="000000"/>
                </a:solidFill>
                <a:latin typeface="Microsoft YaHei" panose="020B0503020204020204" pitchFamily="34" charset="-122"/>
                <a:ea typeface="Microsoft YaHei" panose="020B0503020204020204" pitchFamily="34" charset="-122"/>
                <a:cs typeface="Aptos Serif" panose="02020604070405020304" pitchFamily="18" charset="0"/>
              </a:rPr>
              <a:t>The Disciples: Lack of spiritual vigilance and preparation</a:t>
            </a:r>
            <a:endParaRPr lang="en-US" altLang="zh-CN" sz="2400" b="1" dirty="0">
              <a:latin typeface="Microsoft YaHei" panose="020B0503020204020204" pitchFamily="34" charset="-122"/>
              <a:ea typeface="Microsoft YaHei" panose="020B0503020204020204" pitchFamily="34" charset="-122"/>
              <a:cs typeface="Aptos Serif" panose="02020604070405020304" pitchFamily="18" charset="0"/>
            </a:endParaRPr>
          </a:p>
          <a:p>
            <a:pPr>
              <a:lnSpc>
                <a:spcPct val="150000"/>
              </a:lnSpc>
              <a:spcBef>
                <a:spcPts val="0"/>
              </a:spcBef>
            </a:pPr>
            <a:r>
              <a:rPr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理想与现实的巨大落差 </a:t>
            </a:r>
            <a:r>
              <a:rPr lang="en-US" altLang="zh-CN" sz="2400" b="1" dirty="0">
                <a:latin typeface="Microsoft YaHei" panose="020B0503020204020204" pitchFamily="34" charset="-122"/>
                <a:ea typeface="Microsoft YaHei" panose="020B0503020204020204" pitchFamily="34" charset="-122"/>
                <a:cs typeface="Aptos Serif" panose="02020604070405020304" pitchFamily="18" charset="0"/>
              </a:rPr>
              <a:t>The</a:t>
            </a:r>
            <a:r>
              <a:rPr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 </a:t>
            </a:r>
            <a:r>
              <a:rPr lang="en-US" altLang="zh-CN" sz="2400" b="1" dirty="0">
                <a:solidFill>
                  <a:srgbClr val="000000"/>
                </a:solidFill>
                <a:latin typeface="Microsoft YaHei" panose="020B0503020204020204" pitchFamily="34" charset="-122"/>
                <a:ea typeface="Microsoft YaHei" panose="020B0503020204020204" pitchFamily="34" charset="-122"/>
                <a:cs typeface="Aptos Serif" panose="02020604070405020304" pitchFamily="18" charset="0"/>
              </a:rPr>
              <a:t>huge gap between ideal and reality</a:t>
            </a:r>
            <a:endParaRPr lang="zh-CN" altLang="en-US" sz="2400" b="1" dirty="0">
              <a:latin typeface="Microsoft YaHei" panose="020B0503020204020204" pitchFamily="34" charset="-122"/>
              <a:ea typeface="Microsoft YaHei" panose="020B0503020204020204" pitchFamily="34" charset="-122"/>
              <a:cs typeface="Aptos Serif" panose="02020604070405020304" pitchFamily="18" charset="0"/>
            </a:endParaRPr>
          </a:p>
          <a:p>
            <a:pPr>
              <a:lnSpc>
                <a:spcPct val="150000"/>
              </a:lnSpc>
              <a:spcBef>
                <a:spcPts val="0"/>
              </a:spcBef>
            </a:pPr>
            <a:r>
              <a:rPr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耶稣给出盼望之言 </a:t>
            </a:r>
            <a:r>
              <a:rPr lang="en-US" altLang="zh-CN" sz="2400" b="1" dirty="0">
                <a:solidFill>
                  <a:srgbClr val="000000"/>
                </a:solidFill>
                <a:latin typeface="Microsoft YaHei" panose="020B0503020204020204" pitchFamily="34" charset="-122"/>
                <a:ea typeface="Microsoft YaHei" panose="020B0503020204020204" pitchFamily="34" charset="-122"/>
                <a:cs typeface="Aptos Serif" panose="02020604070405020304" pitchFamily="18" charset="0"/>
              </a:rPr>
              <a:t>Jesus gave the word of hope</a:t>
            </a:r>
            <a:endParaRPr lang="zh-CN" altLang="en-US" sz="2400" b="1" dirty="0">
              <a:latin typeface="Microsoft YaHei" panose="020B0503020204020204" pitchFamily="34" charset="-122"/>
              <a:ea typeface="Microsoft YaHei" panose="020B0503020204020204" pitchFamily="34" charset="-122"/>
              <a:cs typeface="Aptos Serif" panose="02020604070405020304" pitchFamily="18" charset="0"/>
            </a:endParaRPr>
          </a:p>
        </p:txBody>
      </p:sp>
    </p:spTree>
    <p:extLst>
      <p:ext uri="{BB962C8B-B14F-4D97-AF65-F5344CB8AC3E}">
        <p14:creationId xmlns:p14="http://schemas.microsoft.com/office/powerpoint/2010/main" val="165843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汽车零部件市场：头部效应明显、新能源汽车配件火爆 | GPLP">
            <a:extLst>
              <a:ext uri="{FF2B5EF4-FFF2-40B4-BE49-F238E27FC236}">
                <a16:creationId xmlns:a16="http://schemas.microsoft.com/office/drawing/2014/main" id="{FE1EE75A-D372-4FB2-9670-831FBC4505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5746"/>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A4F4B855-0BE0-7CD7-0261-564D63481030}"/>
              </a:ext>
            </a:extLst>
          </p:cNvPr>
          <p:cNvPicPr>
            <a:picLocks noChangeAspect="1"/>
          </p:cNvPicPr>
          <p:nvPr/>
        </p:nvPicPr>
        <p:blipFill>
          <a:blip r:embed="rId4"/>
          <a:stretch>
            <a:fillRect/>
          </a:stretch>
        </p:blipFill>
        <p:spPr>
          <a:xfrm>
            <a:off x="0" y="24103"/>
            <a:ext cx="9227818" cy="5095295"/>
          </a:xfrm>
          <a:prstGeom prst="rect">
            <a:avLst/>
          </a:prstGeom>
        </p:spPr>
      </p:pic>
      <p:sp>
        <p:nvSpPr>
          <p:cNvPr id="5" name="同心圆 4">
            <a:extLst>
              <a:ext uri="{FF2B5EF4-FFF2-40B4-BE49-F238E27FC236}">
                <a16:creationId xmlns:a16="http://schemas.microsoft.com/office/drawing/2014/main" id="{725ABAE9-95DA-809F-C36D-1D28D1D5C9EF}"/>
              </a:ext>
            </a:extLst>
          </p:cNvPr>
          <p:cNvSpPr/>
          <p:nvPr/>
        </p:nvSpPr>
        <p:spPr>
          <a:xfrm>
            <a:off x="830180" y="986590"/>
            <a:ext cx="1913021" cy="1687430"/>
          </a:xfrm>
          <a:prstGeom prst="donut">
            <a:avLst>
              <a:gd name="adj" fmla="val 2648"/>
            </a:avLst>
          </a:prstGeom>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zh-CN" altLang="en-US" sz="1013">
              <a:solidFill>
                <a:schemeClr val="tx1"/>
              </a:solidFill>
            </a:endParaRPr>
          </a:p>
        </p:txBody>
      </p:sp>
      <p:sp>
        <p:nvSpPr>
          <p:cNvPr id="6" name="同心圆 5">
            <a:extLst>
              <a:ext uri="{FF2B5EF4-FFF2-40B4-BE49-F238E27FC236}">
                <a16:creationId xmlns:a16="http://schemas.microsoft.com/office/drawing/2014/main" id="{A62587CD-4D12-72E2-F463-E2DA71C7921E}"/>
              </a:ext>
            </a:extLst>
          </p:cNvPr>
          <p:cNvSpPr/>
          <p:nvPr/>
        </p:nvSpPr>
        <p:spPr>
          <a:xfrm>
            <a:off x="-83802" y="2571750"/>
            <a:ext cx="1780256" cy="1687430"/>
          </a:xfrm>
          <a:prstGeom prst="donut">
            <a:avLst>
              <a:gd name="adj" fmla="val 2648"/>
            </a:avLst>
          </a:prstGeom>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zh-CN" altLang="en-US" sz="1013">
              <a:solidFill>
                <a:schemeClr val="tx1"/>
              </a:solidFill>
            </a:endParaRPr>
          </a:p>
        </p:txBody>
      </p:sp>
      <p:sp>
        <p:nvSpPr>
          <p:cNvPr id="7" name="同心圆 6">
            <a:extLst>
              <a:ext uri="{FF2B5EF4-FFF2-40B4-BE49-F238E27FC236}">
                <a16:creationId xmlns:a16="http://schemas.microsoft.com/office/drawing/2014/main" id="{C8D5584E-E650-96B5-DE72-2E38316AF00F}"/>
              </a:ext>
            </a:extLst>
          </p:cNvPr>
          <p:cNvSpPr/>
          <p:nvPr/>
        </p:nvSpPr>
        <p:spPr>
          <a:xfrm>
            <a:off x="4283244" y="863265"/>
            <a:ext cx="1798721" cy="1588169"/>
          </a:xfrm>
          <a:prstGeom prst="donut">
            <a:avLst>
              <a:gd name="adj" fmla="val 2648"/>
            </a:avLst>
          </a:prstGeom>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zh-CN" altLang="en-US" sz="1013">
              <a:solidFill>
                <a:schemeClr val="tx1"/>
              </a:solidFill>
            </a:endParaRPr>
          </a:p>
        </p:txBody>
      </p:sp>
      <p:sp>
        <p:nvSpPr>
          <p:cNvPr id="8" name="同心圆 7">
            <a:extLst>
              <a:ext uri="{FF2B5EF4-FFF2-40B4-BE49-F238E27FC236}">
                <a16:creationId xmlns:a16="http://schemas.microsoft.com/office/drawing/2014/main" id="{0D18FD5E-EFF6-9C23-D95F-23C2D566C3A4}"/>
              </a:ext>
            </a:extLst>
          </p:cNvPr>
          <p:cNvSpPr/>
          <p:nvPr/>
        </p:nvSpPr>
        <p:spPr>
          <a:xfrm>
            <a:off x="7267074" y="983580"/>
            <a:ext cx="1559954" cy="1323474"/>
          </a:xfrm>
          <a:prstGeom prst="donut">
            <a:avLst>
              <a:gd name="adj" fmla="val 2648"/>
            </a:avLst>
          </a:prstGeom>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zh-CN" altLang="en-US" sz="1013">
              <a:solidFill>
                <a:schemeClr val="tx1"/>
              </a:solidFill>
            </a:endParaRPr>
          </a:p>
        </p:txBody>
      </p:sp>
    </p:spTree>
    <p:extLst>
      <p:ext uri="{BB962C8B-B14F-4D97-AF65-F5344CB8AC3E}">
        <p14:creationId xmlns:p14="http://schemas.microsoft.com/office/powerpoint/2010/main" val="213657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彼得三次不认主 - 海外华人福音网">
            <a:extLst>
              <a:ext uri="{FF2B5EF4-FFF2-40B4-BE49-F238E27FC236}">
                <a16:creationId xmlns:a16="http://schemas.microsoft.com/office/drawing/2014/main" id="{17DAEAAF-5E56-D291-00EB-66FF6272D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158" b="-1"/>
          <a:stretch/>
        </p:blipFill>
        <p:spPr bwMode="auto">
          <a:xfrm>
            <a:off x="4064448" y="2448810"/>
            <a:ext cx="4596952" cy="2694694"/>
          </a:xfrm>
          <a:prstGeom prst="rect">
            <a:avLst/>
          </a:prstGeom>
          <a:noFill/>
          <a:extLst>
            <a:ext uri="{909E8E84-426E-40DD-AFC4-6F175D3DCCD1}">
              <a14:hiddenFill xmlns:a14="http://schemas.microsoft.com/office/drawing/2010/main">
                <a:solidFill>
                  <a:srgbClr val="FFFFFF"/>
                </a:solidFill>
              </a14:hiddenFill>
            </a:ext>
          </a:extLst>
        </p:spPr>
      </p:pic>
      <p:pic>
        <p:nvPicPr>
          <p:cNvPr id="4" name="内容占位符 3">
            <a:extLst>
              <a:ext uri="{FF2B5EF4-FFF2-40B4-BE49-F238E27FC236}">
                <a16:creationId xmlns:a16="http://schemas.microsoft.com/office/drawing/2014/main" id="{5E170594-A6DB-6281-59EE-E608C028FAC0}"/>
              </a:ext>
            </a:extLst>
          </p:cNvPr>
          <p:cNvPicPr>
            <a:picLocks noGrp="1" noChangeAspect="1"/>
          </p:cNvPicPr>
          <p:nvPr>
            <p:ph idx="1"/>
          </p:nvPr>
        </p:nvPicPr>
        <p:blipFill>
          <a:blip r:embed="rId3"/>
          <a:srcRect r="1" b="15204"/>
          <a:stretch/>
        </p:blipFill>
        <p:spPr>
          <a:xfrm>
            <a:off x="482601" y="-4"/>
            <a:ext cx="4562033" cy="2940033"/>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Tree>
    <p:extLst>
      <p:ext uri="{BB962C8B-B14F-4D97-AF65-F5344CB8AC3E}">
        <p14:creationId xmlns:p14="http://schemas.microsoft.com/office/powerpoint/2010/main" val="66671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9CE44-F1FC-46E9-B07A-B5F9A1D94FD5}"/>
              </a:ext>
            </a:extLst>
          </p:cNvPr>
          <p:cNvSpPr>
            <a:spLocks noGrp="1"/>
          </p:cNvSpPr>
          <p:nvPr>
            <p:ph type="title"/>
          </p:nvPr>
        </p:nvSpPr>
        <p:spPr>
          <a:xfrm>
            <a:off x="156410" y="0"/>
            <a:ext cx="4415590" cy="1481037"/>
          </a:xfrm>
        </p:spPr>
        <p:txBody>
          <a:bodyPr anchor="ctr">
            <a:normAutofit/>
          </a:bodyPr>
          <a:lstStyle/>
          <a:p>
            <a:pPr algn="ctr"/>
            <a:r>
              <a:rPr kumimoji="1" lang="zh-CN" altLang="en-US" sz="3600" b="1" dirty="0">
                <a:latin typeface="Microsoft YaHei" panose="020B0503020204020204" pitchFamily="34" charset="-122"/>
                <a:ea typeface="Microsoft YaHei" panose="020B0503020204020204" pitchFamily="34" charset="-122"/>
              </a:rPr>
              <a:t>個人反思 </a:t>
            </a:r>
            <a:br>
              <a:rPr kumimoji="1" lang="en-US" altLang="zh-CN" sz="3000" b="1" dirty="0">
                <a:latin typeface="Microsoft YaHei" panose="020B0503020204020204" pitchFamily="34" charset="-122"/>
                <a:ea typeface="Microsoft YaHei" panose="020B0503020204020204" pitchFamily="34" charset="-122"/>
              </a:rPr>
            </a:br>
            <a:r>
              <a:rPr kumimoji="1" lang="en-US" altLang="zh-CN" sz="3000" b="1" dirty="0">
                <a:latin typeface="Microsoft YaHei" panose="020B0503020204020204" pitchFamily="34" charset="-122"/>
                <a:ea typeface="Microsoft YaHei" panose="020B0503020204020204" pitchFamily="34" charset="-122"/>
              </a:rPr>
              <a:t>Personal Reflection</a:t>
            </a:r>
          </a:p>
        </p:txBody>
      </p:sp>
      <p:sp>
        <p:nvSpPr>
          <p:cNvPr id="3" name="内容占位符 2">
            <a:extLst>
              <a:ext uri="{FF2B5EF4-FFF2-40B4-BE49-F238E27FC236}">
                <a16:creationId xmlns:a16="http://schemas.microsoft.com/office/drawing/2014/main" id="{8B2D9E13-CF33-65FF-545C-C924B7CCB97D}"/>
              </a:ext>
            </a:extLst>
          </p:cNvPr>
          <p:cNvSpPr>
            <a:spLocks noGrp="1"/>
          </p:cNvSpPr>
          <p:nvPr>
            <p:ph idx="1"/>
          </p:nvPr>
        </p:nvSpPr>
        <p:spPr>
          <a:xfrm>
            <a:off x="0" y="1743684"/>
            <a:ext cx="4566880" cy="3399816"/>
          </a:xfrm>
        </p:spPr>
        <p:txBody>
          <a:bodyPr anchor="ctr">
            <a:normAutofit/>
          </a:bodyPr>
          <a:lstStyle/>
          <a:p>
            <a:pPr>
              <a:lnSpc>
                <a:spcPct val="100000"/>
              </a:lnSpc>
              <a:spcBef>
                <a:spcPts val="0"/>
              </a:spcBef>
            </a:pPr>
            <a:r>
              <a:rPr lang="zh-CN" altLang="en-US" sz="3000" b="1" dirty="0">
                <a:latin typeface="Microsoft YaHei" panose="020B0503020204020204" pitchFamily="34" charset="-122"/>
                <a:ea typeface="Microsoft YaHei" panose="020B0503020204020204" pitchFamily="34" charset="-122"/>
              </a:rPr>
              <a:t>是否高估自己的屬靈狀態？是否有跟風</a:t>
            </a:r>
            <a:r>
              <a:rPr lang="en-US" altLang="zh-CN" sz="3000" b="1" dirty="0">
                <a:latin typeface="Microsoft YaHei" panose="020B0503020204020204" pitchFamily="34" charset="-122"/>
                <a:ea typeface="Microsoft YaHei" panose="020B0503020204020204" pitchFamily="34" charset="-122"/>
              </a:rPr>
              <a:t>/</a:t>
            </a:r>
            <a:r>
              <a:rPr lang="zh-CN" altLang="en-US" sz="3000" b="1" dirty="0">
                <a:latin typeface="Microsoft YaHei" panose="020B0503020204020204" pitchFamily="34" charset="-122"/>
                <a:ea typeface="Microsoft YaHei" panose="020B0503020204020204" pitchFamily="34" charset="-122"/>
              </a:rPr>
              <a:t>從眾心理？</a:t>
            </a:r>
          </a:p>
          <a:p>
            <a:pPr>
              <a:lnSpc>
                <a:spcPct val="100000"/>
              </a:lnSpc>
              <a:spcBef>
                <a:spcPts val="0"/>
              </a:spcBef>
            </a:pPr>
            <a:r>
              <a:rPr lang="en-US" altLang="zh-CN" sz="3000" b="1" dirty="0">
                <a:latin typeface="Microsoft YaHei" panose="020B0503020204020204" pitchFamily="34" charset="-122"/>
                <a:ea typeface="Microsoft YaHei" panose="020B0503020204020204" pitchFamily="34" charset="-122"/>
              </a:rPr>
              <a:t>Have I overestimated my spiritual condition? Am I simply following the crowd?</a:t>
            </a:r>
            <a:endParaRPr lang="en-US" altLang="zh-CN" b="1" dirty="0">
              <a:latin typeface="Microsoft YaHei" panose="020B0503020204020204" pitchFamily="34" charset="-122"/>
              <a:ea typeface="Microsoft YaHei" panose="020B0503020204020204" pitchFamily="34" charset="-122"/>
            </a:endParaRPr>
          </a:p>
          <a:p>
            <a:endParaRPr lang="zh-CN" altLang="en-US" sz="1500" dirty="0">
              <a:latin typeface="Microsoft YaHei" panose="020B0503020204020204" pitchFamily="34" charset="-122"/>
              <a:ea typeface="Microsoft YaHei" panose="020B0503020204020204" pitchFamily="34" charset="-122"/>
            </a:endParaRPr>
          </a:p>
        </p:txBody>
      </p:sp>
      <p:pic>
        <p:nvPicPr>
          <p:cNvPr id="20482" name="Picture 2" descr="But they cried, saying, Crucify him, crucify him. Luke 23:21 | Gospel of luke, Luke, Lds memes">
            <a:extLst>
              <a:ext uri="{FF2B5EF4-FFF2-40B4-BE49-F238E27FC236}">
                <a16:creationId xmlns:a16="http://schemas.microsoft.com/office/drawing/2014/main" id="{5DB74515-00CB-EBE4-6B4D-4F6D018D0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853" y="0"/>
            <a:ext cx="423690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1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AEB81-639C-49C8-4AF4-B31F61B6770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6332D5D-0904-B602-B05A-7E8D5B5BF175}"/>
              </a:ext>
            </a:extLst>
          </p:cNvPr>
          <p:cNvSpPr>
            <a:spLocks noGrp="1"/>
          </p:cNvSpPr>
          <p:nvPr>
            <p:ph type="title"/>
          </p:nvPr>
        </p:nvSpPr>
        <p:spPr>
          <a:xfrm>
            <a:off x="576184" y="127691"/>
            <a:ext cx="7886700" cy="654363"/>
          </a:xfrm>
        </p:spPr>
        <p:txBody>
          <a:bodyPr>
            <a:normAutofit/>
          </a:bodyPr>
          <a:lstStyle/>
          <a:p>
            <a:pPr algn="ctr"/>
            <a:r>
              <a:rPr kumimoji="1" lang="zh-CN" altLang="en-US" sz="4050" b="1" dirty="0">
                <a:latin typeface="Microsoft YaHei" panose="020B0503020204020204" pitchFamily="34" charset="-122"/>
                <a:ea typeface="Microsoft YaHei" panose="020B0503020204020204" pitchFamily="34" charset="-122"/>
              </a:rPr>
              <a:t>禱告 </a:t>
            </a:r>
            <a:r>
              <a:rPr kumimoji="1" lang="en-US" altLang="zh-CN" sz="4050" b="1" dirty="0">
                <a:latin typeface="Microsoft YaHei" panose="020B0503020204020204" pitchFamily="34" charset="-122"/>
                <a:ea typeface="Microsoft YaHei" panose="020B0503020204020204" pitchFamily="34" charset="-122"/>
              </a:rPr>
              <a:t>Prayer</a:t>
            </a:r>
          </a:p>
        </p:txBody>
      </p:sp>
      <p:sp>
        <p:nvSpPr>
          <p:cNvPr id="3" name="内容占位符 2">
            <a:extLst>
              <a:ext uri="{FF2B5EF4-FFF2-40B4-BE49-F238E27FC236}">
                <a16:creationId xmlns:a16="http://schemas.microsoft.com/office/drawing/2014/main" id="{F18E745F-589C-4F20-74AE-BCCFD8D33A6B}"/>
              </a:ext>
            </a:extLst>
          </p:cNvPr>
          <p:cNvSpPr>
            <a:spLocks noGrp="1"/>
          </p:cNvSpPr>
          <p:nvPr>
            <p:ph idx="1"/>
          </p:nvPr>
        </p:nvSpPr>
        <p:spPr>
          <a:xfrm>
            <a:off x="1" y="878305"/>
            <a:ext cx="9144000" cy="4265195"/>
          </a:xfrm>
        </p:spPr>
        <p:txBody>
          <a:bodyPr>
            <a:normAutofit lnSpcReduction="10000"/>
          </a:bodyPr>
          <a:lstStyle/>
          <a:p>
            <a:pPr>
              <a:lnSpc>
                <a:spcPct val="120000"/>
              </a:lnSpc>
              <a:spcBef>
                <a:spcPts val="0"/>
              </a:spcBef>
            </a:pPr>
            <a:r>
              <a:rPr lang="zh-CN" altLang="en-US" b="1" dirty="0">
                <a:latin typeface="Microsoft YaHei" panose="020B0503020204020204" pitchFamily="34" charset="-122"/>
                <a:ea typeface="Microsoft YaHei" panose="020B0503020204020204" pitchFamily="34" charset="-122"/>
              </a:rPr>
              <a:t>主啊，賜我一個謙卑的心，不以自己為剛強，不倚靠情緒的熱情，而是天天倚靠聖靈的能力，警醒禱告，警惕自己的驕傲。當我跌倒時，求你用復活的大能再次扶起我；當我退後時，求你用你不變的愛吸引我。讓我不只是說“我愛你”，更讓我在風雨中站穩腳步，忠心到底。</a:t>
            </a:r>
          </a:p>
          <a:p>
            <a:pPr>
              <a:lnSpc>
                <a:spcPct val="120000"/>
              </a:lnSpc>
              <a:spcBef>
                <a:spcPts val="0"/>
              </a:spcBef>
            </a:pPr>
            <a:r>
              <a:rPr lang="en-US" altLang="zh-CN" b="1" dirty="0">
                <a:latin typeface="Microsoft YaHei" panose="020B0503020204020204" pitchFamily="34" charset="-122"/>
                <a:ea typeface="Microsoft YaHei" panose="020B0503020204020204" pitchFamily="34" charset="-122"/>
              </a:rPr>
              <a:t>Lord, grant me a humble heart that does not rely on the strength of myself, not in the passion of the emotions, but in the power of the Holy Spirit daily, watchful in prayer and on the watchful eye for pride. When I fall, lift me up again with the power of the resurrection. As I step back, draw me in with your unchanging love. Let me not only say “I love you”,  but also let me stand firm in the wind and rain and be faithful to the end.</a:t>
            </a:r>
          </a:p>
        </p:txBody>
      </p:sp>
    </p:spTree>
    <p:extLst>
      <p:ext uri="{BB962C8B-B14F-4D97-AF65-F5344CB8AC3E}">
        <p14:creationId xmlns:p14="http://schemas.microsoft.com/office/powerpoint/2010/main" val="351182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D8854C3-7228-A2A2-0024-C187F3163133}"/>
              </a:ext>
            </a:extLst>
          </p:cNvPr>
          <p:cNvSpPr>
            <a:spLocks noGrp="1"/>
          </p:cNvSpPr>
          <p:nvPr>
            <p:ph type="title"/>
          </p:nvPr>
        </p:nvSpPr>
        <p:spPr>
          <a:xfrm>
            <a:off x="0" y="443508"/>
            <a:ext cx="2915425" cy="4189214"/>
          </a:xfrm>
        </p:spPr>
        <p:txBody>
          <a:bodyPr>
            <a:normAutofit/>
          </a:bodyPr>
          <a:lstStyle/>
          <a:p>
            <a:pPr algn="ctr">
              <a:lnSpc>
                <a:spcPct val="100000"/>
              </a:lnSpc>
              <a:spcBef>
                <a:spcPts val="0"/>
              </a:spcBef>
            </a:pP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IV. He Suffered Alone and Prayed in Agony</a:t>
            </a: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他獨自痛苦並禱告</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(14:32-34)</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0564C87A-D5AF-C87B-CEA8-FECF2E543D5C}"/>
              </a:ext>
            </a:extLst>
          </p:cNvPr>
          <p:cNvSpPr>
            <a:spLocks noGrp="1"/>
          </p:cNvSpPr>
          <p:nvPr>
            <p:ph idx="1"/>
          </p:nvPr>
        </p:nvSpPr>
        <p:spPr>
          <a:xfrm>
            <a:off x="3125450" y="3219"/>
            <a:ext cx="6016263" cy="5137062"/>
          </a:xfrm>
        </p:spPr>
        <p:txBody>
          <a:bodyPr anchor="ctr">
            <a:normAutofit fontScale="92500"/>
          </a:bodyPr>
          <a:lstStyle/>
          <a:p>
            <a:pPr>
              <a:lnSpc>
                <a:spcPct val="110000"/>
              </a:lnSpc>
            </a:pP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他們來到一個地方，名叫客西馬尼。耶穌對門徒說：「你們坐在這裏，等我禱告。」於是帶著彼得、雅各、約翰同去，就</a:t>
            </a:r>
            <a:r>
              <a:rPr kumimoji="1"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驚恐起來，極其難過</a:t>
            </a: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，對他們說：「</a:t>
            </a:r>
            <a:r>
              <a:rPr kumimoji="1"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我心裏甚是憂傷，幾乎要死；你們在這裏等候，警醒。</a:t>
            </a: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a:t>
            </a:r>
            <a:endParaRPr kumimoji="1" lang="en-US" altLang="zh-CN" sz="2400" b="1" dirty="0">
              <a:latin typeface="Microsoft YaHei" panose="020B0503020204020204" pitchFamily="34" charset="-122"/>
              <a:ea typeface="Microsoft YaHei" panose="020B0503020204020204" pitchFamily="34" charset="-122"/>
              <a:cs typeface="Aptos Serif" panose="02020604070405020304" pitchFamily="18" charset="0"/>
            </a:endParaRPr>
          </a:p>
          <a:p>
            <a:pPr>
              <a:lnSpc>
                <a:spcPct val="110000"/>
              </a:lnSpc>
            </a:pPr>
            <a:r>
              <a:rPr kumimoji="1" lang="en-US" altLang="zh-CN" sz="2400" b="1" dirty="0">
                <a:latin typeface="Aptos Serif" panose="02020604070405020304" pitchFamily="18" charset="0"/>
                <a:ea typeface="Microsoft YaHei" panose="020B0503020204020204" pitchFamily="34" charset="-122"/>
                <a:cs typeface="Aptos Serif" panose="02020604070405020304" pitchFamily="18" charset="0"/>
              </a:rPr>
              <a:t>They went to the olive grove called Gethsemane, and Jesus said, “Sit here while I go and pray.”</a:t>
            </a:r>
            <a:r>
              <a:rPr kumimoji="1" lang="zh-CN" altLang="en-US" sz="2400" b="1" dirty="0">
                <a:latin typeface="Aptos Serif" panose="02020604070405020304" pitchFamily="18" charset="0"/>
                <a:ea typeface="Microsoft YaHei" panose="020B0503020204020204" pitchFamily="34" charset="-122"/>
                <a:cs typeface="Aptos Serif" panose="02020604070405020304" pitchFamily="18" charset="0"/>
              </a:rPr>
              <a:t> </a:t>
            </a:r>
            <a:r>
              <a:rPr kumimoji="1" lang="en-US" altLang="zh-CN" sz="2400" b="1" dirty="0">
                <a:latin typeface="Aptos Serif" panose="02020604070405020304" pitchFamily="18" charset="0"/>
                <a:ea typeface="Microsoft YaHei" panose="020B0503020204020204" pitchFamily="34" charset="-122"/>
                <a:cs typeface="Aptos Serif" panose="02020604070405020304" pitchFamily="18" charset="0"/>
              </a:rPr>
              <a:t>He took Peter, James, and John with him, and he became deeply troubled and distressed.</a:t>
            </a:r>
            <a:r>
              <a:rPr kumimoji="1" lang="zh-CN" altLang="en-US" sz="2400" b="1" dirty="0">
                <a:latin typeface="Aptos Serif" panose="02020604070405020304" pitchFamily="18" charset="0"/>
                <a:ea typeface="Microsoft YaHei" panose="020B0503020204020204" pitchFamily="34" charset="-122"/>
                <a:cs typeface="Aptos Serif" panose="02020604070405020304" pitchFamily="18" charset="0"/>
              </a:rPr>
              <a:t> </a:t>
            </a:r>
            <a:r>
              <a:rPr kumimoji="1" lang="en-US" altLang="zh-CN" sz="2400" b="1" dirty="0">
                <a:latin typeface="Aptos Serif" panose="02020604070405020304" pitchFamily="18" charset="0"/>
                <a:ea typeface="Microsoft YaHei" panose="020B0503020204020204" pitchFamily="34" charset="-122"/>
                <a:cs typeface="Aptos Serif" panose="02020604070405020304" pitchFamily="18" charset="0"/>
              </a:rPr>
              <a:t>He told them, “My soul is crushed with grief to the point of death. Stay here and keep watch with me.”(Mark 14:32-34 NLT)</a:t>
            </a:r>
            <a:endParaRPr kumimoji="1" lang="zh-CN" altLang="en-US" sz="2400" b="1" dirty="0">
              <a:latin typeface="Aptos Serif" panose="02020604070405020304" pitchFamily="18" charset="0"/>
              <a:ea typeface="Microsoft YaHei" panose="020B0503020204020204" pitchFamily="34" charset="-122"/>
              <a:cs typeface="Aptos Serif" panose="02020604070405020304" pitchFamily="18" charset="0"/>
            </a:endParaRPr>
          </a:p>
        </p:txBody>
      </p:sp>
    </p:spTree>
    <p:extLst>
      <p:ext uri="{BB962C8B-B14F-4D97-AF65-F5344CB8AC3E}">
        <p14:creationId xmlns:p14="http://schemas.microsoft.com/office/powerpoint/2010/main" val="47196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五饼二鱼 Five loaves Two fish: 在客西马尼园走一圈">
            <a:extLst>
              <a:ext uri="{FF2B5EF4-FFF2-40B4-BE49-F238E27FC236}">
                <a16:creationId xmlns:a16="http://schemas.microsoft.com/office/drawing/2014/main" id="{40692982-0BEF-7C32-D419-A1D78F184C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5353" y="241300"/>
            <a:ext cx="2905170" cy="21788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乔凡尼·贝利尼《园中祈祷》 - 金玉米 | 专注热门资讯视频">
            <a:extLst>
              <a:ext uri="{FF2B5EF4-FFF2-40B4-BE49-F238E27FC236}">
                <a16:creationId xmlns:a16="http://schemas.microsoft.com/office/drawing/2014/main" id="{22634E0D-6D12-9413-5ED7-7E6E65F3C5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685" y="2723322"/>
            <a:ext cx="3260504" cy="20704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极度痛苦在庭院里，耶稣在客西马尼园庭院里 库存照片. 图片 包括有 格西曼, 庭院, 大教堂, 叠更, 保佑的 - 137301074">
            <a:extLst>
              <a:ext uri="{FF2B5EF4-FFF2-40B4-BE49-F238E27FC236}">
                <a16:creationId xmlns:a16="http://schemas.microsoft.com/office/drawing/2014/main" id="{DFFA1005-D4F5-DC72-4471-8577A5FEADD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195470" y="241300"/>
            <a:ext cx="3141185" cy="455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843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2E5B60-0E62-2C3E-E985-E54B67949F78}"/>
              </a:ext>
            </a:extLst>
          </p:cNvPr>
          <p:cNvSpPr>
            <a:spLocks noGrp="1"/>
          </p:cNvSpPr>
          <p:nvPr>
            <p:ph type="title"/>
          </p:nvPr>
        </p:nvSpPr>
        <p:spPr>
          <a:xfrm>
            <a:off x="628650" y="1"/>
            <a:ext cx="7886700" cy="1612230"/>
          </a:xfrm>
        </p:spPr>
        <p:txBody>
          <a:bodyPr>
            <a:normAutofit fontScale="90000"/>
          </a:bodyPr>
          <a:lstStyle/>
          <a:p>
            <a:pPr algn="ctr">
              <a:lnSpc>
                <a:spcPct val="100000"/>
              </a:lnSpc>
            </a:pPr>
            <a:r>
              <a:rPr kumimoji="1" lang="zh-CN" altLang="en-US" sz="4050" b="1" dirty="0">
                <a:latin typeface="Microsoft YaHei" panose="020B0503020204020204" pitchFamily="34" charset="-122"/>
                <a:ea typeface="Microsoft YaHei" panose="020B0503020204020204" pitchFamily="34" charset="-122"/>
              </a:rPr>
              <a:t>耶穌成為“孤勇者”</a:t>
            </a:r>
            <a:br>
              <a:rPr kumimoji="1" lang="en-US" altLang="zh-CN" sz="4050" b="1" dirty="0">
                <a:latin typeface="Microsoft YaHei" panose="020B0503020204020204" pitchFamily="34" charset="-122"/>
                <a:ea typeface="Microsoft YaHei" panose="020B0503020204020204" pitchFamily="34" charset="-122"/>
              </a:rPr>
            </a:br>
            <a:r>
              <a:rPr kumimoji="1" lang="en-US" altLang="zh-CN" sz="4050" b="1" dirty="0">
                <a:latin typeface="Microsoft YaHei" panose="020B0503020204020204" pitchFamily="34" charset="-122"/>
                <a:ea typeface="Microsoft YaHei" panose="020B0503020204020204" pitchFamily="34" charset="-122"/>
              </a:rPr>
              <a:t>Jesus became the “Lone Ranger”</a:t>
            </a:r>
            <a:endParaRPr kumimoji="1" lang="zh-CN" altLang="en-US" sz="405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8156E95E-A1E1-E6DC-1A4A-8D1201512CE3}"/>
              </a:ext>
            </a:extLst>
          </p:cNvPr>
          <p:cNvSpPr>
            <a:spLocks noGrp="1"/>
          </p:cNvSpPr>
          <p:nvPr>
            <p:ph idx="1"/>
          </p:nvPr>
        </p:nvSpPr>
        <p:spPr>
          <a:xfrm>
            <a:off x="108285" y="1612231"/>
            <a:ext cx="9035715" cy="3441032"/>
          </a:xfrm>
        </p:spPr>
        <p:txBody>
          <a:bodyPr>
            <a:normAutofit fontScale="92500"/>
          </a:bodyPr>
          <a:lstStyle/>
          <a:p>
            <a:pPr>
              <a:lnSpc>
                <a:spcPct val="150000"/>
              </a:lnSpc>
            </a:pPr>
            <a:r>
              <a:rPr kumimoji="1" lang="zh-CN" altLang="en-US" sz="3000" b="1" dirty="0">
                <a:latin typeface="Microsoft YaHei" panose="020B0503020204020204" pitchFamily="34" charset="-122"/>
                <a:ea typeface="Microsoft YaHei" panose="020B0503020204020204" pitchFamily="34" charset="-122"/>
              </a:rPr>
              <a:t>耶穌極其痛苦 </a:t>
            </a:r>
            <a:r>
              <a:rPr kumimoji="1" lang="en-US" altLang="zh-CN" sz="3000" b="1" dirty="0">
                <a:latin typeface="Microsoft YaHei" panose="020B0503020204020204" pitchFamily="34" charset="-122"/>
                <a:ea typeface="Microsoft YaHei" panose="020B0503020204020204" pitchFamily="34" charset="-122"/>
              </a:rPr>
              <a:t>Jesus was in great pain </a:t>
            </a:r>
            <a:r>
              <a:rPr kumimoji="1" lang="zh-CN" altLang="en-US" sz="3000" b="1" dirty="0">
                <a:latin typeface="Microsoft YaHei" panose="020B0503020204020204" pitchFamily="34" charset="-122"/>
                <a:ea typeface="Microsoft YaHei" panose="020B0503020204020204" pitchFamily="34" charset="-122"/>
              </a:rPr>
              <a:t>：幾乎要死</a:t>
            </a:r>
          </a:p>
          <a:p>
            <a:pPr>
              <a:lnSpc>
                <a:spcPct val="150000"/>
              </a:lnSpc>
            </a:pPr>
            <a:r>
              <a:rPr kumimoji="1" lang="zh-CN" altLang="en-US" sz="3000" b="1" dirty="0">
                <a:latin typeface="Microsoft YaHei" panose="020B0503020204020204" pitchFamily="34" charset="-122"/>
                <a:ea typeface="Microsoft YaHei" panose="020B0503020204020204" pitchFamily="34" charset="-122"/>
              </a:rPr>
              <a:t>耶穌發出請求 </a:t>
            </a:r>
            <a:r>
              <a:rPr kumimoji="1" lang="en-US" altLang="zh-CN" sz="3000" b="1" dirty="0">
                <a:latin typeface="Microsoft YaHei" panose="020B0503020204020204" pitchFamily="34" charset="-122"/>
                <a:ea typeface="Microsoft YaHei" panose="020B0503020204020204" pitchFamily="34" charset="-122"/>
              </a:rPr>
              <a:t>Jesus made a request</a:t>
            </a:r>
          </a:p>
          <a:p>
            <a:pPr>
              <a:lnSpc>
                <a:spcPct val="150000"/>
              </a:lnSpc>
            </a:pPr>
            <a:r>
              <a:rPr kumimoji="1" lang="zh-CN" altLang="en-US" sz="3000" b="1" dirty="0">
                <a:latin typeface="Microsoft YaHei" panose="020B0503020204020204" pitchFamily="34" charset="-122"/>
                <a:ea typeface="Microsoft YaHei" panose="020B0503020204020204" pitchFamily="34" charset="-122"/>
              </a:rPr>
              <a:t>門徒有心無力 </a:t>
            </a:r>
            <a:r>
              <a:rPr kumimoji="1" lang="en-US" altLang="zh-CN" sz="3000" b="1" dirty="0">
                <a:latin typeface="Microsoft YaHei" panose="020B0503020204020204" pitchFamily="34" charset="-122"/>
                <a:ea typeface="Microsoft YaHei" panose="020B0503020204020204" pitchFamily="34" charset="-122"/>
              </a:rPr>
              <a:t>They want to, but they are not able</a:t>
            </a:r>
          </a:p>
          <a:p>
            <a:pPr>
              <a:lnSpc>
                <a:spcPct val="150000"/>
              </a:lnSpc>
            </a:pPr>
            <a:r>
              <a:rPr kumimoji="1" lang="zh-CN" altLang="en-US" sz="3000" b="1" dirty="0">
                <a:latin typeface="Microsoft YaHei" panose="020B0503020204020204" pitchFamily="34" charset="-122"/>
                <a:ea typeface="Microsoft YaHei" panose="020B0503020204020204" pitchFamily="34" charset="-122"/>
              </a:rPr>
              <a:t>耶穌孤身奮戰 </a:t>
            </a:r>
            <a:r>
              <a:rPr kumimoji="1" lang="en-US" altLang="zh-CN" sz="3000" b="1" dirty="0">
                <a:latin typeface="Microsoft YaHei" panose="020B0503020204020204" pitchFamily="34" charset="-122"/>
                <a:ea typeface="Microsoft YaHei" panose="020B0503020204020204" pitchFamily="34" charset="-122"/>
              </a:rPr>
              <a:t>Jesus fought alone </a:t>
            </a:r>
            <a:r>
              <a:rPr kumimoji="1" lang="zh-CN" altLang="en-US" sz="3000" b="1" dirty="0">
                <a:latin typeface="Microsoft YaHei" panose="020B0503020204020204" pitchFamily="34" charset="-122"/>
                <a:ea typeface="Microsoft YaHei" panose="020B0503020204020204" pitchFamily="34" charset="-122"/>
              </a:rPr>
              <a:t>：三次禱告。</a:t>
            </a:r>
          </a:p>
        </p:txBody>
      </p:sp>
    </p:spTree>
    <p:extLst>
      <p:ext uri="{BB962C8B-B14F-4D97-AF65-F5344CB8AC3E}">
        <p14:creationId xmlns:p14="http://schemas.microsoft.com/office/powerpoint/2010/main" val="264231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Easter Art: Gethsemane Pictures &amp; Crucifixion Paintings – Altus Fine Art">
            <a:extLst>
              <a:ext uri="{FF2B5EF4-FFF2-40B4-BE49-F238E27FC236}">
                <a16:creationId xmlns:a16="http://schemas.microsoft.com/office/drawing/2014/main" id="{91C2FAB5-36ED-AFC7-D579-D1571675AB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746"/>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954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0F0E5-9381-1D0A-790E-0746FF7465AA}"/>
              </a:ext>
            </a:extLst>
          </p:cNvPr>
          <p:cNvSpPr>
            <a:spLocks noGrp="1"/>
          </p:cNvSpPr>
          <p:nvPr>
            <p:ph type="title"/>
          </p:nvPr>
        </p:nvSpPr>
        <p:spPr>
          <a:xfrm>
            <a:off x="4586488" y="304264"/>
            <a:ext cx="4098726" cy="1169476"/>
          </a:xfrm>
        </p:spPr>
        <p:txBody>
          <a:bodyPr>
            <a:normAutofit/>
          </a:bodyPr>
          <a:lstStyle/>
          <a:p>
            <a:pPr algn="ctr"/>
            <a:r>
              <a:rPr kumimoji="1" lang="zh-CN" altLang="en-US" sz="3000" b="1" dirty="0">
                <a:latin typeface="Microsoft YaHei" panose="020B0503020204020204" pitchFamily="34" charset="-122"/>
                <a:ea typeface="Microsoft YaHei" panose="020B0503020204020204" pitchFamily="34" charset="-122"/>
              </a:rPr>
              <a:t>個人反思 </a:t>
            </a:r>
            <a:br>
              <a:rPr kumimoji="1" lang="en-US" altLang="zh-CN" sz="3000" b="1" dirty="0">
                <a:latin typeface="Microsoft YaHei" panose="020B0503020204020204" pitchFamily="34" charset="-122"/>
                <a:ea typeface="Microsoft YaHei" panose="020B0503020204020204" pitchFamily="34" charset="-122"/>
              </a:rPr>
            </a:br>
            <a:r>
              <a:rPr kumimoji="1" lang="en-US" altLang="zh-CN" sz="3000" b="1" dirty="0">
                <a:latin typeface="Microsoft YaHei" panose="020B0503020204020204" pitchFamily="34" charset="-122"/>
                <a:ea typeface="Microsoft YaHei" panose="020B0503020204020204" pitchFamily="34" charset="-122"/>
              </a:rPr>
              <a:t>Personal Reflection</a:t>
            </a:r>
            <a:endParaRPr kumimoji="1" lang="zh-CN" altLang="en-US" sz="30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8D2BF658-555E-4A4A-39A3-68830EC11F4D}"/>
              </a:ext>
            </a:extLst>
          </p:cNvPr>
          <p:cNvSpPr>
            <a:spLocks noGrp="1"/>
          </p:cNvSpPr>
          <p:nvPr>
            <p:ph idx="1"/>
          </p:nvPr>
        </p:nvSpPr>
        <p:spPr>
          <a:xfrm>
            <a:off x="4174958" y="1778004"/>
            <a:ext cx="4872789" cy="3365497"/>
          </a:xfrm>
        </p:spPr>
        <p:txBody>
          <a:bodyPr anchor="ctr">
            <a:normAutofit/>
          </a:bodyPr>
          <a:lstStyle/>
          <a:p>
            <a:pPr>
              <a:lnSpc>
                <a:spcPct val="110000"/>
              </a:lnSpc>
              <a:spcBef>
                <a:spcPts val="0"/>
              </a:spcBef>
            </a:pPr>
            <a:r>
              <a:rPr lang="zh-CN" altLang="en-US" sz="2400" b="1" dirty="0">
                <a:latin typeface="Microsoft YaHei" panose="020B0503020204020204" pitchFamily="34" charset="-122"/>
                <a:ea typeface="Microsoft YaHei" panose="020B0503020204020204" pitchFamily="34" charset="-122"/>
              </a:rPr>
              <a:t>是否能體貼主的心腸？是否僅僅向主索求而不懂得回報於他？</a:t>
            </a:r>
          </a:p>
          <a:p>
            <a:pPr>
              <a:lnSpc>
                <a:spcPct val="110000"/>
              </a:lnSpc>
              <a:spcBef>
                <a:spcPts val="0"/>
              </a:spcBef>
            </a:pPr>
            <a:r>
              <a:rPr lang="en-US" altLang="zh-CN" sz="2400" b="1" dirty="0">
                <a:latin typeface="Microsoft YaHei" panose="020B0503020204020204" pitchFamily="34" charset="-122"/>
                <a:ea typeface="Microsoft YaHei" panose="020B0503020204020204" pitchFamily="34" charset="-122"/>
              </a:rPr>
              <a:t>Are you considerate of the heart of the Lord? Do you just ask the Lord and not know how to reciprocate it?</a:t>
            </a:r>
          </a:p>
        </p:txBody>
      </p:sp>
      <p:pic>
        <p:nvPicPr>
          <p:cNvPr id="21506" name="Picture 2" descr="Oh, How I Love Jesus. Church Wall Art. Nursery Decor. Kids Room Decor. Christian Wall Art ...">
            <a:extLst>
              <a:ext uri="{FF2B5EF4-FFF2-40B4-BE49-F238E27FC236}">
                <a16:creationId xmlns:a16="http://schemas.microsoft.com/office/drawing/2014/main" id="{D809B874-A951-71BF-E293-67C665393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3" y="0"/>
            <a:ext cx="41124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56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2991FD-1BB2-4035-0CB3-090937612D3C}"/>
              </a:ext>
            </a:extLst>
          </p:cNvPr>
          <p:cNvSpPr>
            <a:spLocks noGrp="1"/>
          </p:cNvSpPr>
          <p:nvPr>
            <p:ph type="title"/>
          </p:nvPr>
        </p:nvSpPr>
        <p:spPr>
          <a:xfrm>
            <a:off x="78698" y="1"/>
            <a:ext cx="8982856" cy="1349115"/>
          </a:xfrm>
        </p:spPr>
        <p:txBody>
          <a:bodyPr>
            <a:normAutofit/>
          </a:bodyPr>
          <a:lstStyle/>
          <a:p>
            <a:pPr algn="ctr"/>
            <a:r>
              <a:rPr lang="en-US" altLang="zh-CN" b="1" dirty="0">
                <a:latin typeface="Aptos Serif" panose="02020604070405020304" pitchFamily="18" charset="0"/>
                <a:ea typeface="Microsoft YaHei" panose="020B0503020204020204" pitchFamily="34" charset="-122"/>
                <a:cs typeface="Aptos Serif" panose="02020604070405020304" pitchFamily="18" charset="0"/>
              </a:rPr>
              <a:t>V. He Was Sentenced to Death by Pilate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a:t>
            </a:r>
            <a:br>
              <a:rPr lang="en-US" altLang="zh-CN" b="1" dirty="0">
                <a:latin typeface="Aptos Serif" panose="02020604070405020304" pitchFamily="18" charset="0"/>
                <a:ea typeface="Microsoft YaHei" panose="020B0503020204020204" pitchFamily="34" charset="-122"/>
                <a:cs typeface="Aptos Serif" panose="02020604070405020304" pitchFamily="18" charset="0"/>
              </a:rPr>
            </a:br>
            <a:r>
              <a:rPr lang="zh-CN" altLang="en-US" b="1" dirty="0">
                <a:latin typeface="Aptos Serif" panose="02020604070405020304" pitchFamily="18" charset="0"/>
                <a:ea typeface="Microsoft YaHei" panose="020B0503020204020204" pitchFamily="34" charset="-122"/>
                <a:cs typeface="Aptos Serif" panose="02020604070405020304" pitchFamily="18" charset="0"/>
              </a:rPr>
              <a:t>他被彼拉多判死罪</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(15:9-13)</a:t>
            </a:r>
            <a:endParaRPr kumimoji="1" lang="zh-CN" altLang="en-US" b="1" dirty="0"/>
          </a:p>
        </p:txBody>
      </p:sp>
      <p:sp>
        <p:nvSpPr>
          <p:cNvPr id="3" name="内容占位符 2">
            <a:extLst>
              <a:ext uri="{FF2B5EF4-FFF2-40B4-BE49-F238E27FC236}">
                <a16:creationId xmlns:a16="http://schemas.microsoft.com/office/drawing/2014/main" id="{A9AAC325-89A5-69DA-5F8F-1A17A4F3679E}"/>
              </a:ext>
            </a:extLst>
          </p:cNvPr>
          <p:cNvSpPr>
            <a:spLocks noGrp="1"/>
          </p:cNvSpPr>
          <p:nvPr>
            <p:ph idx="1"/>
          </p:nvPr>
        </p:nvSpPr>
        <p:spPr>
          <a:xfrm>
            <a:off x="78699" y="1268016"/>
            <a:ext cx="8982856" cy="3875484"/>
          </a:xfrm>
        </p:spPr>
        <p:txBody>
          <a:bodyPr>
            <a:normAutofit/>
          </a:bodyPr>
          <a:lstStyle/>
          <a:p>
            <a:pPr marL="0" indent="0">
              <a:lnSpc>
                <a:spcPct val="110000"/>
              </a:lnSpc>
              <a:buNone/>
            </a:pPr>
            <a:r>
              <a:rPr kumimoji="1" lang="zh-CN" altLang="en-US" dirty="0">
                <a:latin typeface="Microsoft YaHei" panose="020B0503020204020204" pitchFamily="34" charset="-122"/>
                <a:ea typeface="Microsoft YaHei" panose="020B0503020204020204" pitchFamily="34" charset="-122"/>
                <a:cs typeface="Aptos Serif" panose="02020604070405020304" pitchFamily="18" charset="0"/>
              </a:rPr>
              <a:t>彼拉多說：「你們要我釋放猶太人的王給你們嗎？」他原曉得，祭司長是因為嫉妒才把耶穌解了來。只是祭司長挑唆眾人，寧可釋放</a:t>
            </a:r>
            <a:r>
              <a:rPr kumimoji="1" lang="zh-CN" altLang="en-US" b="1" dirty="0">
                <a:solidFill>
                  <a:srgbClr val="FF0000"/>
                </a:solidFill>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巴拉巴</a:t>
            </a:r>
            <a:r>
              <a:rPr kumimoji="1" lang="zh-CN" altLang="en-US" dirty="0">
                <a:latin typeface="Microsoft YaHei" panose="020B0503020204020204" pitchFamily="34" charset="-122"/>
                <a:ea typeface="Microsoft YaHei" panose="020B0503020204020204" pitchFamily="34" charset="-122"/>
                <a:cs typeface="Aptos Serif" panose="02020604070405020304" pitchFamily="18" charset="0"/>
              </a:rPr>
              <a:t>給他們。彼拉多又說：「那麼樣，你們所稱為猶太人的王，我怎麼辦他呢？」他們又喊著說：「</a:t>
            </a:r>
            <a:r>
              <a:rPr kumimoji="1" lang="zh-CN" altLang="en-US" dirty="0">
                <a:solidFill>
                  <a:srgbClr val="FFFF00"/>
                </a:solidFill>
                <a:highlight>
                  <a:srgbClr val="0000FF"/>
                </a:highlight>
                <a:latin typeface="Microsoft YaHei" panose="020B0503020204020204" pitchFamily="34" charset="-122"/>
                <a:ea typeface="Microsoft YaHei" panose="020B0503020204020204" pitchFamily="34" charset="-122"/>
                <a:cs typeface="Aptos Serif" panose="02020604070405020304" pitchFamily="18" charset="0"/>
              </a:rPr>
              <a:t>把他釘十字架！</a:t>
            </a:r>
            <a:r>
              <a:rPr kumimoji="1" lang="zh-CN" altLang="en-US" dirty="0">
                <a:latin typeface="Microsoft YaHei" panose="020B0503020204020204" pitchFamily="34" charset="-122"/>
                <a:ea typeface="Microsoft YaHei" panose="020B0503020204020204" pitchFamily="34" charset="-122"/>
                <a:cs typeface="Aptos Serif" panose="02020604070405020304" pitchFamily="18" charset="0"/>
              </a:rPr>
              <a:t>」</a:t>
            </a:r>
          </a:p>
          <a:p>
            <a:pPr marL="0" indent="0">
              <a:lnSpc>
                <a:spcPct val="110000"/>
              </a:lnSpc>
              <a:buNone/>
            </a:pPr>
            <a:r>
              <a:rPr kumimoji="1" lang="en-US" altLang="zh-CN" dirty="0">
                <a:latin typeface="Aptos Serif" panose="02020604070405020304" pitchFamily="18" charset="0"/>
                <a:cs typeface="Aptos Serif" panose="02020604070405020304" pitchFamily="18" charset="0"/>
              </a:rPr>
              <a:t>“Would you like me to release to you this ‘King of the Jews’?” Pilate asked.(For he realized by now that the leading priests had arrested Jesus out of envy.)But at this point the leading priests stirred up the crowd to demand the release of </a:t>
            </a:r>
            <a:r>
              <a:rPr kumimoji="1" lang="en-US" altLang="zh-CN" dirty="0">
                <a:solidFill>
                  <a:srgbClr val="FF0000"/>
                </a:solidFill>
                <a:highlight>
                  <a:srgbClr val="FFFF00"/>
                </a:highlight>
                <a:latin typeface="Aptos Serif" panose="02020604070405020304" pitchFamily="18" charset="0"/>
                <a:cs typeface="Aptos Serif" panose="02020604070405020304" pitchFamily="18" charset="0"/>
              </a:rPr>
              <a:t>Barabbas </a:t>
            </a:r>
            <a:r>
              <a:rPr kumimoji="1" lang="en-US" altLang="zh-CN" dirty="0">
                <a:latin typeface="Aptos Serif" panose="02020604070405020304" pitchFamily="18" charset="0"/>
                <a:cs typeface="Aptos Serif" panose="02020604070405020304" pitchFamily="18" charset="0"/>
              </a:rPr>
              <a:t>instead of Jesus.</a:t>
            </a:r>
            <a:r>
              <a:rPr kumimoji="1" lang="zh-CN" altLang="en-US" dirty="0">
                <a:latin typeface="Aptos Serif" panose="02020604070405020304" pitchFamily="18" charset="0"/>
                <a:cs typeface="Aptos Serif" panose="02020604070405020304" pitchFamily="18" charset="0"/>
              </a:rPr>
              <a:t> </a:t>
            </a:r>
            <a:r>
              <a:rPr kumimoji="1" lang="en-US" altLang="zh-CN" dirty="0">
                <a:latin typeface="Aptos Serif" panose="02020604070405020304" pitchFamily="18" charset="0"/>
                <a:cs typeface="Aptos Serif" panose="02020604070405020304" pitchFamily="18" charset="0"/>
              </a:rPr>
              <a:t>Pilate asked them, “Then what should I do with this man you call the king of the Jews?”</a:t>
            </a:r>
            <a:r>
              <a:rPr kumimoji="1" lang="zh-CN" altLang="en-US" dirty="0">
                <a:latin typeface="Aptos Serif" panose="02020604070405020304" pitchFamily="18" charset="0"/>
                <a:cs typeface="Aptos Serif" panose="02020604070405020304" pitchFamily="18" charset="0"/>
              </a:rPr>
              <a:t> </a:t>
            </a:r>
            <a:r>
              <a:rPr kumimoji="1" lang="en-US" altLang="zh-CN" dirty="0">
                <a:latin typeface="Aptos Serif" panose="02020604070405020304" pitchFamily="18" charset="0"/>
                <a:cs typeface="Aptos Serif" panose="02020604070405020304" pitchFamily="18" charset="0"/>
              </a:rPr>
              <a:t>They shouted back, </a:t>
            </a:r>
            <a:r>
              <a:rPr kumimoji="1" lang="en-US" altLang="zh-CN" dirty="0">
                <a:solidFill>
                  <a:srgbClr val="FFFF00"/>
                </a:solidFill>
                <a:highlight>
                  <a:srgbClr val="0000FF"/>
                </a:highlight>
                <a:latin typeface="Aptos Serif" panose="02020604070405020304" pitchFamily="18" charset="0"/>
                <a:cs typeface="Aptos Serif" panose="02020604070405020304" pitchFamily="18" charset="0"/>
              </a:rPr>
              <a:t>“Crucify him!”(</a:t>
            </a:r>
            <a:r>
              <a:rPr kumimoji="1" lang="en-US" altLang="zh-CN" dirty="0">
                <a:latin typeface="Aptos Serif" panose="02020604070405020304" pitchFamily="18" charset="0"/>
                <a:cs typeface="Aptos Serif" panose="02020604070405020304" pitchFamily="18" charset="0"/>
              </a:rPr>
              <a:t>Mark 15:9-13 NLT)</a:t>
            </a:r>
            <a:endParaRPr kumimoji="1" lang="zh-CN" altLang="en-US"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3600133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第47单元 - 第135课 - 耶稣受审 - 畫說聖經">
            <a:extLst>
              <a:ext uri="{FF2B5EF4-FFF2-40B4-BE49-F238E27FC236}">
                <a16:creationId xmlns:a16="http://schemas.microsoft.com/office/drawing/2014/main" id="{FA51D0A5-A66A-E146-488D-91E048DACA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12" t="8064" r="3470" b="8064"/>
          <a:stretch/>
        </p:blipFill>
        <p:spPr bwMode="auto">
          <a:xfrm>
            <a:off x="1034865" y="241300"/>
            <a:ext cx="2686147" cy="2178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Ofensa a Dios archivos - Razon+Fe">
            <a:extLst>
              <a:ext uri="{FF2B5EF4-FFF2-40B4-BE49-F238E27FC236}">
                <a16:creationId xmlns:a16="http://schemas.microsoft.com/office/drawing/2014/main" id="{2E06021A-4171-97D8-C413-532801AFD5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344" y="2723322"/>
            <a:ext cx="3509186" cy="20704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都灵圣殓布|天主教信德网__中国天主教新闻网">
            <a:extLst>
              <a:ext uri="{FF2B5EF4-FFF2-40B4-BE49-F238E27FC236}">
                <a16:creationId xmlns:a16="http://schemas.microsoft.com/office/drawing/2014/main" id="{FF5E2B96-48D0-FADE-E185-FFE72130D91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474307" y="241300"/>
            <a:ext cx="2583510" cy="455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5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9D1453-1E92-ADB1-10C1-7D7EA1E4990A}"/>
              </a:ext>
            </a:extLst>
          </p:cNvPr>
          <p:cNvSpPr>
            <a:spLocks noGrp="1"/>
          </p:cNvSpPr>
          <p:nvPr>
            <p:ph type="title"/>
          </p:nvPr>
        </p:nvSpPr>
        <p:spPr>
          <a:xfrm>
            <a:off x="628650" y="0"/>
            <a:ext cx="7886700" cy="1335505"/>
          </a:xfrm>
        </p:spPr>
        <p:txBody>
          <a:bodyPr>
            <a:normAutofit fontScale="90000"/>
          </a:bodyPr>
          <a:lstStyle/>
          <a:p>
            <a:pPr algn="ctr"/>
            <a:r>
              <a:rPr kumimoji="1" lang="zh-CN" altLang="en-US" sz="4500" b="1" dirty="0">
                <a:latin typeface="Microsoft YaHei" panose="020B0503020204020204" pitchFamily="34" charset="-122"/>
                <a:ea typeface="Microsoft YaHei" panose="020B0503020204020204" pitchFamily="34" charset="-122"/>
              </a:rPr>
              <a:t>福音的核心是什麼？</a:t>
            </a:r>
            <a:br>
              <a:rPr kumimoji="1" lang="en-US" altLang="zh-CN" sz="4500" b="1" dirty="0">
                <a:latin typeface="Microsoft YaHei" panose="020B0503020204020204" pitchFamily="34" charset="-122"/>
                <a:ea typeface="Microsoft YaHei" panose="020B0503020204020204" pitchFamily="34" charset="-122"/>
              </a:rPr>
            </a:br>
            <a:r>
              <a:rPr kumimoji="1" lang="en-US" altLang="zh-CN" sz="3975" b="1" dirty="0">
                <a:latin typeface="Microsoft YaHei" panose="020B0503020204020204" pitchFamily="34" charset="-122"/>
                <a:ea typeface="Microsoft YaHei" panose="020B0503020204020204" pitchFamily="34" charset="-122"/>
              </a:rPr>
              <a:t>What is the core of the Gospel?</a:t>
            </a:r>
            <a:endParaRPr kumimoji="1" lang="zh-CN" altLang="en-US" sz="450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097F8D3D-161C-2408-79C1-8890DD40CD75}"/>
              </a:ext>
            </a:extLst>
          </p:cNvPr>
          <p:cNvSpPr>
            <a:spLocks noGrp="1"/>
          </p:cNvSpPr>
          <p:nvPr>
            <p:ph idx="1"/>
          </p:nvPr>
        </p:nvSpPr>
        <p:spPr>
          <a:xfrm>
            <a:off x="1" y="1600200"/>
            <a:ext cx="9143999" cy="3543300"/>
          </a:xfrm>
        </p:spPr>
        <p:txBody>
          <a:bodyPr>
            <a:normAutofit/>
          </a:bodyPr>
          <a:lstStyle/>
          <a:p>
            <a:pPr marL="385763" indent="-385763">
              <a:lnSpc>
                <a:spcPct val="100000"/>
              </a:lnSpc>
              <a:buFont typeface="+mj-lt"/>
              <a:buAutoNum type="arabicPeriod"/>
            </a:pPr>
            <a:r>
              <a:rPr kumimoji="1" lang="zh-CN" altLang="en-US" sz="3000" b="1" dirty="0">
                <a:highlight>
                  <a:srgbClr val="FFFF00"/>
                </a:highlight>
                <a:latin typeface="Microsoft YaHei" panose="020B0503020204020204" pitchFamily="34" charset="-122"/>
                <a:ea typeface="Microsoft YaHei" panose="020B0503020204020204" pitchFamily="34" charset="-122"/>
              </a:rPr>
              <a:t>耶穌基督的釘死（受难节）</a:t>
            </a:r>
          </a:p>
          <a:p>
            <a:pPr marL="342900" lvl="1" indent="0">
              <a:lnSpc>
                <a:spcPct val="100000"/>
              </a:lnSpc>
              <a:buNone/>
            </a:pPr>
            <a:r>
              <a:rPr kumimoji="1" lang="zh-CN" altLang="en-US" sz="2700" b="1" dirty="0">
                <a:latin typeface="Yuanti SC" panose="02010600040101010101" pitchFamily="2" charset="-122"/>
                <a:ea typeface="Yuanti SC" panose="02010600040101010101" pitchFamily="2" charset="-122"/>
              </a:rPr>
              <a:t>因為我曾定了主意，在你們中間不知道別的，只知道耶穌基督並他釘十字架。</a:t>
            </a:r>
            <a:r>
              <a:rPr kumimoji="1" lang="en-US" altLang="zh-CN" sz="2700" b="1" dirty="0">
                <a:latin typeface="Yuanti SC" panose="02010600040101010101" pitchFamily="2" charset="-122"/>
                <a:ea typeface="Yuanti SC" panose="02010600040101010101" pitchFamily="2" charset="-122"/>
              </a:rPr>
              <a:t>(</a:t>
            </a:r>
            <a:r>
              <a:rPr kumimoji="1" lang="zh-CN" altLang="en-US" sz="2700" b="1" dirty="0">
                <a:latin typeface="Yuanti SC" panose="02010600040101010101" pitchFamily="2" charset="-122"/>
                <a:ea typeface="Yuanti SC" panose="02010600040101010101" pitchFamily="2" charset="-122"/>
              </a:rPr>
              <a:t>哥林多前書 </a:t>
            </a:r>
            <a:r>
              <a:rPr kumimoji="1" lang="en-US" altLang="zh-CN" sz="2700" b="1" dirty="0">
                <a:latin typeface="Yuanti SC" panose="02010600040101010101" pitchFamily="2" charset="-122"/>
                <a:ea typeface="Yuanti SC" panose="02010600040101010101" pitchFamily="2" charset="-122"/>
              </a:rPr>
              <a:t>2:2)</a:t>
            </a:r>
          </a:p>
          <a:p>
            <a:pPr marL="385763" indent="-385763">
              <a:lnSpc>
                <a:spcPct val="100000"/>
              </a:lnSpc>
              <a:buFont typeface="+mj-lt"/>
              <a:buAutoNum type="arabicPeriod"/>
            </a:pPr>
            <a:r>
              <a:rPr kumimoji="1" lang="zh-CN" altLang="en-US" sz="3000" b="1" dirty="0">
                <a:highlight>
                  <a:srgbClr val="FFFF00"/>
                </a:highlight>
                <a:latin typeface="Microsoft YaHei" panose="020B0503020204020204" pitchFamily="34" charset="-122"/>
                <a:ea typeface="Microsoft YaHei" panose="020B0503020204020204" pitchFamily="34" charset="-122"/>
              </a:rPr>
              <a:t>耶穌基督的復活（复活节）</a:t>
            </a:r>
          </a:p>
          <a:p>
            <a:pPr marL="342900" lvl="1" indent="0">
              <a:lnSpc>
                <a:spcPct val="100000"/>
              </a:lnSpc>
              <a:buNone/>
            </a:pPr>
            <a:r>
              <a:rPr kumimoji="1" lang="zh-CN" altLang="en-US" sz="2700" b="1" dirty="0">
                <a:latin typeface="Yuanti SC" panose="02010600040101010101" pitchFamily="2" charset="-122"/>
                <a:ea typeface="Yuanti SC" panose="02010600040101010101" pitchFamily="2" charset="-122"/>
              </a:rPr>
              <a:t>你若口裏認耶穌為主，心裏信神叫他從死裏復活，就必得救。因為，人心裏相信就可以稱義，口裏承認就可以得救。</a:t>
            </a:r>
            <a:r>
              <a:rPr kumimoji="1" lang="en-US" altLang="zh-CN" sz="2700" b="1" dirty="0">
                <a:latin typeface="Yuanti SC" panose="02010600040101010101" pitchFamily="2" charset="-122"/>
                <a:ea typeface="Yuanti SC" panose="02010600040101010101" pitchFamily="2" charset="-122"/>
              </a:rPr>
              <a:t>(</a:t>
            </a:r>
            <a:r>
              <a:rPr kumimoji="1" lang="zh-CN" altLang="en-US" sz="2700" b="1" dirty="0">
                <a:latin typeface="Yuanti SC" panose="02010600040101010101" pitchFamily="2" charset="-122"/>
                <a:ea typeface="Yuanti SC" panose="02010600040101010101" pitchFamily="2" charset="-122"/>
              </a:rPr>
              <a:t>羅馬書 </a:t>
            </a:r>
            <a:r>
              <a:rPr kumimoji="1" lang="en-US" altLang="zh-CN" sz="2700" b="1" dirty="0">
                <a:latin typeface="Yuanti SC" panose="02010600040101010101" pitchFamily="2" charset="-122"/>
                <a:ea typeface="Yuanti SC" panose="02010600040101010101" pitchFamily="2" charset="-122"/>
              </a:rPr>
              <a:t>10:9-10)</a:t>
            </a:r>
          </a:p>
        </p:txBody>
      </p:sp>
    </p:spTree>
    <p:extLst>
      <p:ext uri="{BB962C8B-B14F-4D97-AF65-F5344CB8AC3E}">
        <p14:creationId xmlns:p14="http://schemas.microsoft.com/office/powerpoint/2010/main" val="21101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0" name="Picture 6" descr="耶稣被判处死刑，本丢・彼拉多洗他的手 库存图片. 图片 包括有 福音书, 历史, 艺术, 交叉, 基督 - 132001057">
            <a:extLst>
              <a:ext uri="{FF2B5EF4-FFF2-40B4-BE49-F238E27FC236}">
                <a16:creationId xmlns:a16="http://schemas.microsoft.com/office/drawing/2014/main" id="{37311D4B-D219-C6C0-ED1A-C4C3EFC56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90" r="9364" b="-2"/>
          <a:stretch/>
        </p:blipFill>
        <p:spPr bwMode="auto">
          <a:xfrm>
            <a:off x="143315" y="128787"/>
            <a:ext cx="4359898" cy="459681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ihály Munkácsy 你们看这个人! (把他钉十字架!). 片段。 基督在众人面前, 1896, 650×403 厘米：作品描述 | Arthive">
            <a:extLst>
              <a:ext uri="{FF2B5EF4-FFF2-40B4-BE49-F238E27FC236}">
                <a16:creationId xmlns:a16="http://schemas.microsoft.com/office/drawing/2014/main" id="{C01AD0F1-858C-A005-6C23-A3089A5C3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173" b="24594"/>
          <a:stretch/>
        </p:blipFill>
        <p:spPr bwMode="auto">
          <a:xfrm>
            <a:off x="4647697" y="128787"/>
            <a:ext cx="4352990" cy="237856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耶稣受难记》：耶稣生命最后12小时，到底经历了哪些苦难|耶稣受难记|耶稣|总督_新浪新闻">
            <a:extLst>
              <a:ext uri="{FF2B5EF4-FFF2-40B4-BE49-F238E27FC236}">
                <a16:creationId xmlns:a16="http://schemas.microsoft.com/office/drawing/2014/main" id="{3753FA42-8ED6-18EB-18EF-298091C170E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p:blipFill>
        <p:spPr bwMode="auto">
          <a:xfrm>
            <a:off x="1629893" y="1368425"/>
            <a:ext cx="5884214"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10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疯狂的暴力 - 圣工联会">
            <a:extLst>
              <a:ext uri="{FF2B5EF4-FFF2-40B4-BE49-F238E27FC236}">
                <a16:creationId xmlns:a16="http://schemas.microsoft.com/office/drawing/2014/main" id="{CC2B679B-CA4D-5B8B-C1D6-95946729CE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85" r="1" b="1"/>
          <a:stretch/>
        </p:blipFill>
        <p:spPr bwMode="auto">
          <a:xfrm>
            <a:off x="147638" y="130139"/>
            <a:ext cx="8848725" cy="488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82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98CDBE42-64BD-B8F5-AAD2-DBC7744EC449}"/>
              </a:ext>
            </a:extLst>
          </p:cNvPr>
          <p:cNvSpPr>
            <a:spLocks noGrp="1"/>
          </p:cNvSpPr>
          <p:nvPr>
            <p:ph type="title"/>
          </p:nvPr>
        </p:nvSpPr>
        <p:spPr>
          <a:xfrm>
            <a:off x="95003" y="443508"/>
            <a:ext cx="2820422" cy="4189214"/>
          </a:xfrm>
        </p:spPr>
        <p:txBody>
          <a:bodyPr>
            <a:normAutofit/>
          </a:bodyPr>
          <a:lstStyle/>
          <a:p>
            <a:pPr algn="ctr">
              <a:lnSpc>
                <a:spcPct val="100000"/>
              </a:lnSpc>
            </a:pPr>
            <a:r>
              <a:rPr kumimoji="1" lang="zh-CN" altLang="en-US" sz="2800" b="1" dirty="0">
                <a:solidFill>
                  <a:srgbClr val="FFFFFF"/>
                </a:solidFill>
                <a:latin typeface="Microsoft YaHei" panose="020B0503020204020204" pitchFamily="34" charset="-122"/>
                <a:ea typeface="Microsoft YaHei" panose="020B0503020204020204" pitchFamily="34" charset="-122"/>
              </a:rPr>
              <a:t>耶穌成為政教聯合下的“犧牲品”</a:t>
            </a:r>
            <a:br>
              <a:rPr kumimoji="1" lang="zh-CN" altLang="en-US" sz="2800" b="1" dirty="0">
                <a:solidFill>
                  <a:srgbClr val="FFFFFF"/>
                </a:solidFill>
                <a:latin typeface="Microsoft YaHei" panose="020B0503020204020204" pitchFamily="34" charset="-122"/>
                <a:ea typeface="Microsoft YaHei" panose="020B0503020204020204" pitchFamily="34" charset="-122"/>
              </a:rPr>
            </a:br>
            <a:r>
              <a:rPr kumimoji="1" lang="en-US" altLang="zh-CN" sz="2800" b="1" dirty="0">
                <a:solidFill>
                  <a:srgbClr val="FFFFFF"/>
                </a:solidFill>
                <a:latin typeface="Microsoft YaHei" panose="020B0503020204020204" pitchFamily="34" charset="-122"/>
                <a:ea typeface="Microsoft YaHei" panose="020B0503020204020204" pitchFamily="34" charset="-122"/>
              </a:rPr>
              <a:t>Jesus became a “victim” of the union of</a:t>
            </a:r>
            <a:r>
              <a:rPr kumimoji="1" lang="zh-CN" altLang="en-US" sz="2800" b="1" dirty="0">
                <a:solidFill>
                  <a:srgbClr val="FFFFFF"/>
                </a:solidFill>
                <a:latin typeface="Microsoft YaHei" panose="020B0503020204020204" pitchFamily="34" charset="-122"/>
                <a:ea typeface="Microsoft YaHei" panose="020B0503020204020204" pitchFamily="34" charset="-122"/>
              </a:rPr>
              <a:t> </a:t>
            </a:r>
            <a:r>
              <a:rPr kumimoji="1" lang="en-US" altLang="zh-CN" sz="2800" b="1" dirty="0">
                <a:solidFill>
                  <a:srgbClr val="FFFFFF"/>
                </a:solidFill>
                <a:latin typeface="Microsoft YaHei" panose="020B0503020204020204" pitchFamily="34" charset="-122"/>
                <a:ea typeface="Microsoft YaHei" panose="020B0503020204020204" pitchFamily="34" charset="-122"/>
              </a:rPr>
              <a:t>religion</a:t>
            </a:r>
            <a:r>
              <a:rPr kumimoji="1" lang="zh-CN" altLang="en-US" sz="2800" b="1" dirty="0">
                <a:solidFill>
                  <a:srgbClr val="FFFFFF"/>
                </a:solidFill>
                <a:latin typeface="Microsoft YaHei" panose="020B0503020204020204" pitchFamily="34" charset="-122"/>
                <a:ea typeface="Microsoft YaHei" panose="020B0503020204020204" pitchFamily="34" charset="-122"/>
              </a:rPr>
              <a:t> </a:t>
            </a:r>
            <a:r>
              <a:rPr kumimoji="1" lang="en-US" altLang="zh-CN" sz="2800" b="1" dirty="0">
                <a:solidFill>
                  <a:srgbClr val="FFFFFF"/>
                </a:solidFill>
                <a:latin typeface="Microsoft YaHei" panose="020B0503020204020204" pitchFamily="34" charset="-122"/>
                <a:ea typeface="Microsoft YaHei" panose="020B0503020204020204" pitchFamily="34" charset="-122"/>
              </a:rPr>
              <a:t>and politics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B91D1E27-D721-AC87-DDD6-213995B7794A}"/>
              </a:ext>
            </a:extLst>
          </p:cNvPr>
          <p:cNvSpPr>
            <a:spLocks noGrp="1"/>
          </p:cNvSpPr>
          <p:nvPr>
            <p:ph idx="1"/>
          </p:nvPr>
        </p:nvSpPr>
        <p:spPr>
          <a:xfrm>
            <a:off x="3125450" y="3219"/>
            <a:ext cx="6016263" cy="5137062"/>
          </a:xfrm>
        </p:spPr>
        <p:txBody>
          <a:bodyPr anchor="ctr">
            <a:normAutofit/>
          </a:bodyPr>
          <a:lstStyle/>
          <a:p>
            <a:pPr>
              <a:spcBef>
                <a:spcPts val="0"/>
              </a:spcBef>
              <a:spcAft>
                <a:spcPts val="600"/>
              </a:spcAft>
            </a:pPr>
            <a:r>
              <a:rPr lang="zh-CN" altLang="en-US" sz="2400" b="1" dirty="0">
                <a:latin typeface="Microsoft YaHei" panose="020B0503020204020204" pitchFamily="34" charset="-122"/>
                <a:ea typeface="Microsoft YaHei" panose="020B0503020204020204" pitchFamily="34" charset="-122"/>
              </a:rPr>
              <a:t>彼拉多的困惑与妥协：</a:t>
            </a:r>
            <a:r>
              <a:rPr lang="zh-CN" altLang="en-US" sz="2400" b="1" dirty="0">
                <a:highlight>
                  <a:srgbClr val="FFFF00"/>
                </a:highlight>
                <a:latin typeface="Microsoft YaHei" panose="020B0503020204020204" pitchFamily="34" charset="-122"/>
                <a:ea typeface="Microsoft YaHei" panose="020B0503020204020204" pitchFamily="34" charset="-122"/>
              </a:rPr>
              <a:t>政治的游戏</a:t>
            </a:r>
            <a:endParaRPr lang="en-US" altLang="zh-CN" sz="2400" b="1" dirty="0">
              <a:highlight>
                <a:srgbClr val="FFFF00"/>
              </a:highlight>
              <a:latin typeface="Microsoft YaHei" panose="020B0503020204020204" pitchFamily="34" charset="-122"/>
              <a:ea typeface="Microsoft YaHei" panose="020B0503020204020204" pitchFamily="34" charset="-122"/>
            </a:endParaRPr>
          </a:p>
          <a:p>
            <a:pPr marL="0" indent="0">
              <a:spcBef>
                <a:spcPts val="0"/>
              </a:spcBef>
              <a:spcAft>
                <a:spcPts val="600"/>
              </a:spcAft>
              <a:buNone/>
            </a:pPr>
            <a:r>
              <a:rPr lang="en-US" altLang="zh-CN" sz="2400" b="1" dirty="0">
                <a:latin typeface="Aptos Serif" panose="02020604070405020304" pitchFamily="18" charset="0"/>
                <a:ea typeface="Microsoft YaHei" panose="020B0503020204020204" pitchFamily="34" charset="-122"/>
                <a:cs typeface="Aptos Serif" panose="02020604070405020304" pitchFamily="18" charset="0"/>
              </a:rPr>
              <a:t>Pilate's confusion and compromise: The Game of Politics</a:t>
            </a:r>
            <a:endParaRPr lang="zh-CN" altLang="en-US" sz="2400" b="1" dirty="0">
              <a:latin typeface="Aptos Serif" panose="02020604070405020304" pitchFamily="18" charset="0"/>
              <a:ea typeface="Microsoft YaHei" panose="020B0503020204020204" pitchFamily="34" charset="-122"/>
              <a:cs typeface="Aptos Serif" panose="02020604070405020304" pitchFamily="18" charset="0"/>
            </a:endParaRPr>
          </a:p>
          <a:p>
            <a:pPr>
              <a:spcBef>
                <a:spcPts val="0"/>
              </a:spcBef>
              <a:spcAft>
                <a:spcPts val="600"/>
              </a:spcAft>
            </a:pPr>
            <a:r>
              <a:rPr lang="zh-CN" altLang="en-US" sz="2400" b="1" dirty="0">
                <a:latin typeface="Microsoft YaHei" panose="020B0503020204020204" pitchFamily="34" charset="-122"/>
                <a:ea typeface="Microsoft YaHei" panose="020B0503020204020204" pitchFamily="34" charset="-122"/>
              </a:rPr>
              <a:t>祭司长的嫉妒与恶意：</a:t>
            </a:r>
            <a:r>
              <a:rPr lang="zh-CN" altLang="en-US" sz="2400" b="1" dirty="0">
                <a:highlight>
                  <a:srgbClr val="FFFF00"/>
                </a:highlight>
                <a:latin typeface="Microsoft YaHei" panose="020B0503020204020204" pitchFamily="34" charset="-122"/>
                <a:ea typeface="Microsoft YaHei" panose="020B0503020204020204" pitchFamily="34" charset="-122"/>
              </a:rPr>
              <a:t>宗教的迫害</a:t>
            </a:r>
            <a:endParaRPr lang="en-US" altLang="zh-CN" sz="2400" b="1" dirty="0">
              <a:highlight>
                <a:srgbClr val="FFFF00"/>
              </a:highlight>
              <a:latin typeface="Microsoft YaHei" panose="020B0503020204020204" pitchFamily="34" charset="-122"/>
              <a:ea typeface="Microsoft YaHei" panose="020B0503020204020204" pitchFamily="34" charset="-122"/>
            </a:endParaRPr>
          </a:p>
          <a:p>
            <a:pPr marL="0" indent="0">
              <a:spcBef>
                <a:spcPts val="0"/>
              </a:spcBef>
              <a:spcAft>
                <a:spcPts val="600"/>
              </a:spcAft>
              <a:buNone/>
            </a:pPr>
            <a:r>
              <a:rPr lang="en-US" altLang="zh-CN" sz="2400" b="1" dirty="0">
                <a:latin typeface="Aptos Serif" panose="02020604070405020304" pitchFamily="18" charset="0"/>
                <a:ea typeface="Microsoft YaHei" panose="020B0503020204020204" pitchFamily="34" charset="-122"/>
                <a:cs typeface="Aptos Serif" panose="02020604070405020304" pitchFamily="18" charset="0"/>
              </a:rPr>
              <a:t>Jealousy and malice of the chief priests: The Radicalization of Religion</a:t>
            </a:r>
            <a:endParaRPr lang="zh-CN" altLang="en-US" sz="2400" b="1" dirty="0">
              <a:latin typeface="Aptos Serif" panose="02020604070405020304" pitchFamily="18" charset="0"/>
              <a:ea typeface="Microsoft YaHei" panose="020B0503020204020204" pitchFamily="34" charset="-122"/>
              <a:cs typeface="Aptos Serif" panose="02020604070405020304" pitchFamily="18" charset="0"/>
            </a:endParaRPr>
          </a:p>
          <a:p>
            <a:pPr>
              <a:spcBef>
                <a:spcPts val="0"/>
              </a:spcBef>
              <a:spcAft>
                <a:spcPts val="600"/>
              </a:spcAft>
            </a:pPr>
            <a:r>
              <a:rPr lang="zh-CN" altLang="en-US" sz="2400" b="1" dirty="0">
                <a:latin typeface="Microsoft YaHei" panose="020B0503020204020204" pitchFamily="34" charset="-122"/>
                <a:ea typeface="Microsoft YaHei" panose="020B0503020204020204" pitchFamily="34" charset="-122"/>
              </a:rPr>
              <a:t>群众的盲从与情绪化：</a:t>
            </a:r>
            <a:r>
              <a:rPr lang="zh-CN" altLang="en-US" sz="2400" b="1" dirty="0">
                <a:highlight>
                  <a:srgbClr val="FFFF00"/>
                </a:highlight>
                <a:latin typeface="Microsoft YaHei" panose="020B0503020204020204" pitchFamily="34" charset="-122"/>
                <a:ea typeface="Microsoft YaHei" panose="020B0503020204020204" pitchFamily="34" charset="-122"/>
              </a:rPr>
              <a:t>民心被蛊惑</a:t>
            </a:r>
            <a:endParaRPr lang="en-US" altLang="zh-CN" sz="2400" b="1" dirty="0">
              <a:highlight>
                <a:srgbClr val="FFFF00"/>
              </a:highlight>
              <a:latin typeface="Microsoft YaHei" panose="020B0503020204020204" pitchFamily="34" charset="-122"/>
              <a:ea typeface="Microsoft YaHei" panose="020B0503020204020204" pitchFamily="34" charset="-122"/>
            </a:endParaRPr>
          </a:p>
          <a:p>
            <a:pPr marL="0" indent="0">
              <a:spcBef>
                <a:spcPts val="0"/>
              </a:spcBef>
              <a:spcAft>
                <a:spcPts val="600"/>
              </a:spcAft>
              <a:buNone/>
            </a:pPr>
            <a:r>
              <a:rPr lang="en-US" altLang="zh-CN" sz="2400" b="1" dirty="0">
                <a:latin typeface="Aptos Serif" panose="02020604070405020304" pitchFamily="18" charset="0"/>
                <a:ea typeface="Microsoft YaHei" panose="020B0503020204020204" pitchFamily="34" charset="-122"/>
                <a:cs typeface="Aptos Serif" panose="02020604070405020304" pitchFamily="18" charset="0"/>
              </a:rPr>
              <a:t>The Blindness and Emotionalism of the Crowd: The People's Heart was Compelled</a:t>
            </a:r>
            <a:endParaRPr lang="zh-CN" altLang="en-US" sz="2400" b="1" dirty="0">
              <a:latin typeface="Aptos Serif" panose="02020604070405020304" pitchFamily="18" charset="0"/>
              <a:ea typeface="Microsoft YaHei" panose="020B0503020204020204" pitchFamily="34" charset="-122"/>
              <a:cs typeface="Aptos Serif" panose="02020604070405020304" pitchFamily="18" charset="0"/>
            </a:endParaRPr>
          </a:p>
          <a:p>
            <a:pPr>
              <a:spcBef>
                <a:spcPts val="0"/>
              </a:spcBef>
              <a:spcAft>
                <a:spcPts val="600"/>
              </a:spcAft>
            </a:pPr>
            <a:r>
              <a:rPr lang="zh-CN" altLang="en-US" sz="2400" b="1" dirty="0">
                <a:latin typeface="Microsoft YaHei" panose="020B0503020204020204" pitchFamily="34" charset="-122"/>
                <a:ea typeface="Microsoft YaHei" panose="020B0503020204020204" pitchFamily="34" charset="-122"/>
              </a:rPr>
              <a:t>耶稣彻底被拒绝：</a:t>
            </a:r>
            <a:r>
              <a:rPr lang="zh-CN" altLang="en-US" sz="2400" b="1" dirty="0">
                <a:solidFill>
                  <a:srgbClr val="FF0000"/>
                </a:solidFill>
                <a:highlight>
                  <a:srgbClr val="FFFF00"/>
                </a:highlight>
                <a:latin typeface="Microsoft YaHei" panose="020B0503020204020204" pitchFamily="34" charset="-122"/>
                <a:ea typeface="Microsoft YaHei" panose="020B0503020204020204" pitchFamily="34" charset="-122"/>
              </a:rPr>
              <a:t>选择暴徒弃绝救主</a:t>
            </a:r>
            <a:endParaRPr lang="en-US" altLang="zh-CN" sz="2400" b="1" dirty="0">
              <a:solidFill>
                <a:srgbClr val="FF0000"/>
              </a:solidFill>
              <a:highlight>
                <a:srgbClr val="FFFF00"/>
              </a:highlight>
              <a:latin typeface="Microsoft YaHei" panose="020B0503020204020204" pitchFamily="34" charset="-122"/>
              <a:ea typeface="Microsoft YaHei" panose="020B0503020204020204" pitchFamily="34" charset="-122"/>
            </a:endParaRPr>
          </a:p>
          <a:p>
            <a:pPr marL="0" indent="0">
              <a:spcBef>
                <a:spcPts val="0"/>
              </a:spcBef>
              <a:spcAft>
                <a:spcPts val="600"/>
              </a:spcAft>
              <a:buNone/>
            </a:pPr>
            <a:r>
              <a:rPr lang="en-US" altLang="zh-CN" sz="2400" b="1" dirty="0">
                <a:latin typeface="Aptos Serif" panose="02020604070405020304" pitchFamily="18" charset="0"/>
                <a:ea typeface="Microsoft YaHei" panose="020B0503020204020204" pitchFamily="34" charset="-122"/>
                <a:cs typeface="Aptos Serif" panose="02020604070405020304" pitchFamily="18" charset="0"/>
              </a:rPr>
              <a:t>Jesus' Total Rejection: Chose the Mob but Abandoned the Savior</a:t>
            </a:r>
            <a:endParaRPr lang="zh-CN" altLang="en-US" sz="2400" b="1" dirty="0">
              <a:latin typeface="Aptos Serif" panose="02020604070405020304" pitchFamily="18" charset="0"/>
              <a:ea typeface="Microsoft YaHei" panose="020B0503020204020204" pitchFamily="34" charset="-122"/>
              <a:cs typeface="Aptos Serif" panose="02020604070405020304" pitchFamily="18" charset="0"/>
            </a:endParaRPr>
          </a:p>
        </p:txBody>
      </p:sp>
    </p:spTree>
    <p:extLst>
      <p:ext uri="{BB962C8B-B14F-4D97-AF65-F5344CB8AC3E}">
        <p14:creationId xmlns:p14="http://schemas.microsoft.com/office/powerpoint/2010/main" val="9840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9B6865-3E2B-E86F-AA6C-20F428A7AA8B}"/>
              </a:ext>
            </a:extLst>
          </p:cNvPr>
          <p:cNvSpPr>
            <a:spLocks noGrp="1"/>
          </p:cNvSpPr>
          <p:nvPr>
            <p:ph type="title"/>
          </p:nvPr>
        </p:nvSpPr>
        <p:spPr>
          <a:xfrm>
            <a:off x="628649" y="93370"/>
            <a:ext cx="7886700" cy="994172"/>
          </a:xfrm>
        </p:spPr>
        <p:txBody>
          <a:bodyPr>
            <a:normAutofit fontScale="90000"/>
          </a:bodyPr>
          <a:lstStyle/>
          <a:p>
            <a:pPr algn="ctr"/>
            <a:r>
              <a:rPr kumimoji="1" lang="zh-CN" altLang="en-US" b="1" dirty="0">
                <a:latin typeface="Microsoft YaHei" panose="020B0503020204020204" pitchFamily="34" charset="-122"/>
                <a:ea typeface="Microsoft YaHei" panose="020B0503020204020204" pitchFamily="34" charset="-122"/>
              </a:rPr>
              <a:t>個人反思 </a:t>
            </a:r>
            <a:br>
              <a:rPr kumimoji="1" lang="en-US" altLang="zh-CN" b="1" dirty="0">
                <a:latin typeface="Microsoft YaHei" panose="020B0503020204020204" pitchFamily="34" charset="-122"/>
                <a:ea typeface="Microsoft YaHei" panose="020B0503020204020204" pitchFamily="34" charset="-122"/>
              </a:rPr>
            </a:br>
            <a:r>
              <a:rPr kumimoji="1" lang="en-US" altLang="zh-CN" b="1" dirty="0">
                <a:latin typeface="Microsoft YaHei" panose="020B0503020204020204" pitchFamily="34" charset="-122"/>
                <a:ea typeface="Microsoft YaHei" panose="020B0503020204020204" pitchFamily="34" charset="-122"/>
              </a:rPr>
              <a:t>Personal Reflection</a:t>
            </a:r>
            <a:endParaRPr kumimoji="1" lang="zh-CN" altLang="en-US"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500A6190-7699-C4B4-8F94-5B59D774DF50}"/>
              </a:ext>
            </a:extLst>
          </p:cNvPr>
          <p:cNvSpPr>
            <a:spLocks noGrp="1"/>
          </p:cNvSpPr>
          <p:nvPr>
            <p:ph idx="1"/>
          </p:nvPr>
        </p:nvSpPr>
        <p:spPr>
          <a:xfrm>
            <a:off x="1" y="1087543"/>
            <a:ext cx="9143999" cy="4055958"/>
          </a:xfrm>
        </p:spPr>
        <p:txBody>
          <a:bodyPr>
            <a:normAutofit/>
          </a:bodyPr>
          <a:lstStyle/>
          <a:p>
            <a:pPr marL="533250" indent="-342900">
              <a:lnSpc>
                <a:spcPct val="120000"/>
              </a:lnSpc>
              <a:spcBef>
                <a:spcPts val="0"/>
              </a:spcBef>
              <a:buFont typeface="Wingdings" pitchFamily="2" charset="2"/>
              <a:buChar char="l"/>
            </a:pPr>
            <a:r>
              <a:rPr lang="zh-CN" altLang="en-US" sz="2700" b="1" dirty="0">
                <a:latin typeface="Microsoft YaHei" panose="020B0503020204020204" pitchFamily="34" charset="-122"/>
                <a:ea typeface="Microsoft YaHei" panose="020B0503020204020204" pitchFamily="34" charset="-122"/>
              </a:rPr>
              <a:t>在我的生活中，我是否曾因壓力、恐懼或利益而妥協，未能堅持神的公義？我如何能在群體的影響下，保持理智和獨立思考，始終保持忠於神的真理？</a:t>
            </a:r>
            <a:endParaRPr lang="en-US" altLang="zh-CN" sz="2700" b="1" dirty="0">
              <a:latin typeface="Microsoft YaHei" panose="020B0503020204020204" pitchFamily="34" charset="-122"/>
              <a:ea typeface="Microsoft YaHei" panose="020B0503020204020204" pitchFamily="34" charset="-122"/>
            </a:endParaRPr>
          </a:p>
          <a:p>
            <a:pPr marL="533250" indent="-342900">
              <a:lnSpc>
                <a:spcPct val="120000"/>
              </a:lnSpc>
              <a:spcBef>
                <a:spcPts val="0"/>
              </a:spcBef>
              <a:buFont typeface="Wingdings" pitchFamily="2" charset="2"/>
              <a:buChar char="l"/>
            </a:pPr>
            <a:r>
              <a:rPr lang="en-US" altLang="zh-CN" sz="2700" b="1" dirty="0">
                <a:solidFill>
                  <a:srgbClr val="000000"/>
                </a:solidFill>
                <a:latin typeface="Aptos Serif" panose="02020604070405020304" pitchFamily="18" charset="0"/>
                <a:ea typeface="Microsoft YaHei" panose="020B0503020204020204" pitchFamily="34" charset="-122"/>
                <a:cs typeface="Aptos Serif" panose="02020604070405020304" pitchFamily="18" charset="0"/>
              </a:rPr>
              <a:t>Have I ever compromised in my life because of pressure, fear, or profit and failed to stand up for God's justice? How can I remain rational and independent in the face of the community, and remain faithful to God's truth?</a:t>
            </a:r>
            <a:endParaRPr lang="zh-CN" altLang="en-US" sz="2700" b="1" dirty="0">
              <a:latin typeface="Aptos Serif" panose="02020604070405020304" pitchFamily="18" charset="0"/>
              <a:ea typeface="Microsoft YaHei" panose="020B0503020204020204" pitchFamily="34" charset="-122"/>
              <a:cs typeface="Aptos Serif" panose="02020604070405020304" pitchFamily="18" charset="0"/>
            </a:endParaRPr>
          </a:p>
        </p:txBody>
      </p:sp>
    </p:spTree>
    <p:extLst>
      <p:ext uri="{BB962C8B-B14F-4D97-AF65-F5344CB8AC3E}">
        <p14:creationId xmlns:p14="http://schemas.microsoft.com/office/powerpoint/2010/main" val="46666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81222-CDE7-6787-56E4-15FFC9146D6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32F82D1-1466-4184-F6E8-CD201EF197EB}"/>
              </a:ext>
            </a:extLst>
          </p:cNvPr>
          <p:cNvSpPr>
            <a:spLocks noGrp="1"/>
          </p:cNvSpPr>
          <p:nvPr>
            <p:ph type="title"/>
          </p:nvPr>
        </p:nvSpPr>
        <p:spPr>
          <a:xfrm>
            <a:off x="628649" y="1"/>
            <a:ext cx="7886700" cy="994172"/>
          </a:xfrm>
        </p:spPr>
        <p:txBody>
          <a:bodyPr/>
          <a:lstStyle/>
          <a:p>
            <a:pPr algn="ctr"/>
            <a:r>
              <a:rPr lang="zh-CN" altLang="en-US" b="1" dirty="0">
                <a:latin typeface="Microsoft YaHei" panose="020B0503020204020204" pitchFamily="34" charset="-122"/>
                <a:ea typeface="Microsoft YaHei" panose="020B0503020204020204" pitchFamily="34" charset="-122"/>
              </a:rPr>
              <a:t>禱告 </a:t>
            </a:r>
            <a:r>
              <a:rPr lang="en-US" altLang="zh-CN" b="1" dirty="0">
                <a:latin typeface="Microsoft YaHei" panose="020B0503020204020204" pitchFamily="34" charset="-122"/>
                <a:ea typeface="Microsoft YaHei" panose="020B0503020204020204" pitchFamily="34" charset="-122"/>
              </a:rPr>
              <a:t>prayer</a:t>
            </a:r>
            <a:endParaRPr kumimoji="1" lang="zh-CN" altLang="en-US"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5BF322D6-4600-821C-0480-32474D3B5887}"/>
              </a:ext>
            </a:extLst>
          </p:cNvPr>
          <p:cNvSpPr>
            <a:spLocks noGrp="1"/>
          </p:cNvSpPr>
          <p:nvPr>
            <p:ph idx="1"/>
          </p:nvPr>
        </p:nvSpPr>
        <p:spPr>
          <a:xfrm>
            <a:off x="1" y="994172"/>
            <a:ext cx="9143999" cy="4313321"/>
          </a:xfrm>
        </p:spPr>
        <p:txBody>
          <a:bodyPr>
            <a:noAutofit/>
          </a:bodyPr>
          <a:lstStyle/>
          <a:p>
            <a:pPr marL="263250" indent="-288900">
              <a:lnSpc>
                <a:spcPct val="100000"/>
              </a:lnSpc>
              <a:spcBef>
                <a:spcPts val="0"/>
              </a:spcBef>
              <a:buFont typeface="Wingdings" pitchFamily="2" charset="2"/>
              <a:buChar char="l"/>
            </a:pPr>
            <a:r>
              <a:rPr lang="zh-CN" altLang="en-US" b="1" dirty="0">
                <a:latin typeface="Microsoft YaHei" panose="020B0503020204020204" pitchFamily="34" charset="-122"/>
                <a:ea typeface="Microsoft YaHei" panose="020B0503020204020204" pitchFamily="34" charset="-122"/>
              </a:rPr>
              <a:t>主啊，求你幫助我，在面對生活中的挑戰和選擇時，能夠堅定站立在你的真理和公義上，而不是受外界壓力的影響。賜給我一顆警醒的心，使我不会盲目跟隨群體的意見。主啊，求你在我軟弱的時候給我力量，在我迷茫的時候給我智慧，在我需要作出決策時，幫助我憑信心依靠你。願我不只是口頭上承認你是王，而是在生活的每一處都活出順服與感恩的心。</a:t>
            </a:r>
            <a:endParaRPr lang="en-US" altLang="zh-CN" b="1" dirty="0">
              <a:latin typeface="Microsoft YaHei" panose="020B0503020204020204" pitchFamily="34" charset="-122"/>
              <a:ea typeface="Microsoft YaHei" panose="020B0503020204020204" pitchFamily="34" charset="-122"/>
            </a:endParaRPr>
          </a:p>
          <a:p>
            <a:pPr marL="263250" indent="-288900">
              <a:lnSpc>
                <a:spcPct val="100000"/>
              </a:lnSpc>
              <a:spcBef>
                <a:spcPts val="0"/>
              </a:spcBef>
              <a:buFont typeface="Wingdings" pitchFamily="2" charset="2"/>
              <a:buChar char="l"/>
            </a:pPr>
            <a:r>
              <a:rPr lang="en-US" altLang="zh-CN" b="1" dirty="0">
                <a:latin typeface="Microsoft YaHei" panose="020B0503020204020204" pitchFamily="34" charset="-122"/>
                <a:ea typeface="Microsoft YaHei" panose="020B0503020204020204" pitchFamily="34" charset="-122"/>
              </a:rPr>
              <a:t>Lord, pray to help me stand firm in the truth and righteousness of prayer in the face of life‘s challenges and choices, rather than being influenced by outside pressures. Lord, pray to give me strength when I am weak, wisdom when I am confused, and help me to rely on prayer in faith when I need to make decisions. May I not just pay lip service to prayer as king, </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but live with obedience and gratitude everywhere in my life.</a:t>
            </a:r>
            <a:endParaRPr lang="zh-CN" altLang="en-US"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61107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74A505C-4591-1E3C-DD76-B7E0B0A9DAB7}"/>
              </a:ext>
            </a:extLst>
          </p:cNvPr>
          <p:cNvSpPr>
            <a:spLocks noGrp="1"/>
          </p:cNvSpPr>
          <p:nvPr>
            <p:ph type="title"/>
          </p:nvPr>
        </p:nvSpPr>
        <p:spPr>
          <a:xfrm>
            <a:off x="83127" y="443508"/>
            <a:ext cx="2832298" cy="4189214"/>
          </a:xfrm>
        </p:spPr>
        <p:txBody>
          <a:bodyPr>
            <a:normAutofit/>
          </a:bodyPr>
          <a:lstStyle/>
          <a:p>
            <a:pPr algn="ctr">
              <a:lnSpc>
                <a:spcPct val="100000"/>
              </a:lnSpc>
            </a:pP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VI. He Was Crucified Between</a:t>
            </a: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Criminals </a:t>
            </a: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他與罪犯同釘十架</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(15:22-24, 27)</a:t>
            </a:r>
            <a:endParaRPr kumimoji="1" lang="zh-CN" altLang="en-US"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AC99CEB9-6269-16C7-A428-EDD9E4E8BFF1}"/>
              </a:ext>
            </a:extLst>
          </p:cNvPr>
          <p:cNvSpPr>
            <a:spLocks noGrp="1"/>
          </p:cNvSpPr>
          <p:nvPr>
            <p:ph idx="1"/>
          </p:nvPr>
        </p:nvSpPr>
        <p:spPr>
          <a:xfrm>
            <a:off x="3125450" y="3219"/>
            <a:ext cx="6016263" cy="5137062"/>
          </a:xfrm>
        </p:spPr>
        <p:txBody>
          <a:bodyPr anchor="ctr">
            <a:normAutofit fontScale="85000" lnSpcReduction="20000"/>
          </a:bodyPr>
          <a:lstStyle/>
          <a:p>
            <a:pPr>
              <a:lnSpc>
                <a:spcPct val="110000"/>
              </a:lnSpc>
            </a:pPr>
            <a:r>
              <a:rPr kumimoji="1" lang="zh-CN" altLang="en-US" sz="2800" b="1" dirty="0">
                <a:latin typeface="Microsoft YaHei" panose="020B0503020204020204" pitchFamily="34" charset="-122"/>
                <a:ea typeface="Microsoft YaHei" panose="020B0503020204020204" pitchFamily="34" charset="-122"/>
                <a:cs typeface="Aptos Serif" panose="02020604070405020304" pitchFamily="18" charset="0"/>
              </a:rPr>
              <a:t>他們帶耶穌到了各各他地方，拿沒藥調和的酒給耶穌，他卻不受。於是將他釘在十字架上，拈鬮分他的衣服，看是誰得甚麼。</a:t>
            </a:r>
            <a:r>
              <a:rPr kumimoji="1" lang="zh-CN" altLang="en-US" sz="28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他們又把兩個強盜和他同釘十字架</a:t>
            </a:r>
            <a:r>
              <a:rPr kumimoji="1" lang="zh-CN" altLang="en-US" sz="2800" b="1" dirty="0">
                <a:latin typeface="Microsoft YaHei" panose="020B0503020204020204" pitchFamily="34" charset="-122"/>
                <a:ea typeface="Microsoft YaHei" panose="020B0503020204020204" pitchFamily="34" charset="-122"/>
                <a:cs typeface="Aptos Serif" panose="02020604070405020304" pitchFamily="18" charset="0"/>
              </a:rPr>
              <a:t>，一個在右邊，一個在左邊。</a:t>
            </a:r>
          </a:p>
          <a:p>
            <a:pPr>
              <a:lnSpc>
                <a:spcPct val="110000"/>
              </a:lnSpc>
            </a:pPr>
            <a:r>
              <a:rPr kumimoji="1" lang="en-US" altLang="zh-CN" sz="2800" b="1" dirty="0">
                <a:latin typeface="Aptos Serif" panose="02020604070405020304" pitchFamily="18" charset="0"/>
                <a:cs typeface="Aptos Serif" panose="02020604070405020304" pitchFamily="18" charset="0"/>
              </a:rPr>
              <a:t>And they brought Jesus to a place called Golgotha.</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They offered him wine drugged with myrrh, but he refused it.</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Then the soldiers nailed him to the cross. They divided his clothes and threw dice to decide who would get each piece.</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Two revolutionaries were crucified with him, one on his right and one on his left.(Mark 15:22-24,27 NLT)</a:t>
            </a:r>
            <a:endParaRPr kumimoji="1" lang="zh-CN" altLang="en-US" sz="2800" b="1"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4242909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La Bible : Photo Diogo Morgado - 25 sur 30 - AlloCiné">
            <a:extLst>
              <a:ext uri="{FF2B5EF4-FFF2-40B4-BE49-F238E27FC236}">
                <a16:creationId xmlns:a16="http://schemas.microsoft.com/office/drawing/2014/main" id="{00D1F211-CB24-4915-08B6-C1C1233C83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6712" y="921812"/>
            <a:ext cx="2469393" cy="1389033"/>
          </a:xfrm>
          <a:prstGeom prst="rect">
            <a:avLst/>
          </a:prstGeom>
          <a:noFill/>
          <a:extLst>
            <a:ext uri="{909E8E84-426E-40DD-AFC4-6F175D3DCCD1}">
              <a14:hiddenFill xmlns:a14="http://schemas.microsoft.com/office/drawing/2010/main">
                <a:solidFill>
                  <a:srgbClr val="FFFFFF"/>
                </a:solidFill>
              </a14:hiddenFill>
            </a:ext>
          </a:extLst>
        </p:spPr>
      </p:pic>
      <p:cxnSp>
        <p:nvCxnSpPr>
          <p:cNvPr id="10249" name="Straight Connector 10248">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1560" y="2571750"/>
            <a:ext cx="197739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44" name="Picture 4" descr="Crucificação: As mãos do carpinteiro – Exibir Gospel">
            <a:extLst>
              <a:ext uri="{FF2B5EF4-FFF2-40B4-BE49-F238E27FC236}">
                <a16:creationId xmlns:a16="http://schemas.microsoft.com/office/drawing/2014/main" id="{AE6169DD-92B9-1F8D-8718-63EDA9E025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6502" y="2753487"/>
            <a:ext cx="2319936" cy="1542758"/>
          </a:xfrm>
          <a:prstGeom prst="rect">
            <a:avLst/>
          </a:prstGeom>
          <a:noFill/>
          <a:extLst>
            <a:ext uri="{909E8E84-426E-40DD-AFC4-6F175D3DCCD1}">
              <a14:hiddenFill xmlns:a14="http://schemas.microsoft.com/office/drawing/2010/main">
                <a:solidFill>
                  <a:srgbClr val="FFFFFF"/>
                </a:solidFill>
              </a14:hiddenFill>
            </a:ext>
          </a:extLst>
        </p:spPr>
      </p:pic>
      <p:cxnSp>
        <p:nvCxnSpPr>
          <p:cNvPr id="10251" name="Straight Connector 10250">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6">
            <a:extLst>
              <a:ext uri="{FF2B5EF4-FFF2-40B4-BE49-F238E27FC236}">
                <a16:creationId xmlns:a16="http://schemas.microsoft.com/office/drawing/2014/main" id="{A56616F5-B100-BD73-28DD-DC30075C1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5766" r="3" b="3"/>
          <a:stretch/>
        </p:blipFill>
        <p:spPr bwMode="auto">
          <a:xfrm>
            <a:off x="3665007" y="1302168"/>
            <a:ext cx="4638435" cy="253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05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打耶稣的鞭子图片-千图网">
            <a:extLst>
              <a:ext uri="{FF2B5EF4-FFF2-40B4-BE49-F238E27FC236}">
                <a16:creationId xmlns:a16="http://schemas.microsoft.com/office/drawing/2014/main" id="{E3C5E932-8F2D-AC7A-552A-FC6FCAF7D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6" b="2"/>
          <a:stretch/>
        </p:blipFill>
        <p:spPr bwMode="auto">
          <a:xfrm>
            <a:off x="486646" y="482599"/>
            <a:ext cx="3962945" cy="41783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a钉十字架（场景20）">
            <a:extLst>
              <a:ext uri="{FF2B5EF4-FFF2-40B4-BE49-F238E27FC236}">
                <a16:creationId xmlns:a16="http://schemas.microsoft.com/office/drawing/2014/main" id="{A495779E-1398-143F-67A1-5075AC1082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82905" y="482600"/>
            <a:ext cx="3185953"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67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DE43D5-F51B-828C-FB1B-07FDD648AB47}"/>
              </a:ext>
            </a:extLst>
          </p:cNvPr>
          <p:cNvSpPr>
            <a:spLocks noGrp="1"/>
          </p:cNvSpPr>
          <p:nvPr>
            <p:ph type="title"/>
          </p:nvPr>
        </p:nvSpPr>
        <p:spPr>
          <a:xfrm>
            <a:off x="-1" y="84222"/>
            <a:ext cx="9059779" cy="1377319"/>
          </a:xfrm>
        </p:spPr>
        <p:txBody>
          <a:bodyPr>
            <a:normAutofit fontScale="90000"/>
          </a:bodyPr>
          <a:lstStyle/>
          <a:p>
            <a:pPr algn="ctr"/>
            <a:r>
              <a:rPr kumimoji="1" lang="zh-CN" altLang="en-US" sz="3675" b="1" dirty="0">
                <a:latin typeface="Microsoft YaHei" panose="020B0503020204020204" pitchFamily="34" charset="-122"/>
                <a:ea typeface="Microsoft YaHei" panose="020B0503020204020204" pitchFamily="34" charset="-122"/>
              </a:rPr>
              <a:t>耶稣被视为罪犯的“头目”</a:t>
            </a:r>
            <a:br>
              <a:rPr kumimoji="1" lang="en-US" altLang="zh-CN" sz="3675" b="1" dirty="0">
                <a:latin typeface="Microsoft YaHei" panose="020B0503020204020204" pitchFamily="34" charset="-122"/>
                <a:ea typeface="Microsoft YaHei" panose="020B0503020204020204" pitchFamily="34" charset="-122"/>
              </a:rPr>
            </a:br>
            <a:r>
              <a:rPr kumimoji="1" lang="en-US" altLang="zh-CN" b="1" dirty="0">
                <a:latin typeface="Microsoft YaHei" panose="020B0503020204020204" pitchFamily="34" charset="-122"/>
                <a:ea typeface="Microsoft YaHei" panose="020B0503020204020204" pitchFamily="34" charset="-122"/>
              </a:rPr>
              <a:t>Jesus was seen as the "ringleader" of criminals</a:t>
            </a:r>
            <a:endParaRPr kumimoji="1" lang="zh-CN" altLang="en-US" sz="4050"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9815AC53-E890-CB62-F656-8600211DFBDC}"/>
              </a:ext>
            </a:extLst>
          </p:cNvPr>
          <p:cNvSpPr>
            <a:spLocks noGrp="1"/>
          </p:cNvSpPr>
          <p:nvPr>
            <p:ph idx="1"/>
          </p:nvPr>
        </p:nvSpPr>
        <p:spPr>
          <a:xfrm>
            <a:off x="84222" y="1461541"/>
            <a:ext cx="8975556" cy="3597738"/>
          </a:xfrm>
        </p:spPr>
        <p:txBody>
          <a:bodyPr>
            <a:noAutofit/>
          </a:bodyPr>
          <a:lstStyle/>
          <a:p>
            <a:pPr>
              <a:lnSpc>
                <a:spcPct val="150000"/>
              </a:lnSpc>
            </a:pPr>
            <a:r>
              <a:rPr lang="zh-CN" altLang="en-US" sz="2800" b="1" dirty="0">
                <a:latin typeface="Microsoft YaHei" panose="020B0503020204020204" pitchFamily="34" charset="-122"/>
                <a:ea typeface="Microsoft YaHei" panose="020B0503020204020204" pitchFamily="34" charset="-122"/>
              </a:rPr>
              <a:t>耶稣被列在罪犯中 </a:t>
            </a:r>
            <a:r>
              <a:rPr lang="en-US" altLang="zh-CN" sz="2400" b="1" dirty="0">
                <a:latin typeface="Microsoft YaHei" panose="020B0503020204020204" pitchFamily="34" charset="-122"/>
                <a:ea typeface="Microsoft YaHei" panose="020B0503020204020204" pitchFamily="34" charset="-122"/>
              </a:rPr>
              <a:t>Jesus was listed among the criminals</a:t>
            </a:r>
          </a:p>
          <a:p>
            <a:pPr>
              <a:lnSpc>
                <a:spcPct val="150000"/>
              </a:lnSpc>
            </a:pPr>
            <a:r>
              <a:rPr lang="zh-CN" altLang="en-US" sz="2400" b="1" dirty="0">
                <a:latin typeface="Microsoft YaHei" panose="020B0503020204020204" pitchFamily="34" charset="-122"/>
                <a:ea typeface="Microsoft YaHei" panose="020B0503020204020204" pitchFamily="34" charset="-122"/>
              </a:rPr>
              <a:t>耶稣被钉十字架 </a:t>
            </a:r>
            <a:r>
              <a:rPr lang="en-US" altLang="zh-CN" sz="2400" b="1" dirty="0">
                <a:latin typeface="Microsoft YaHei" panose="020B0503020204020204" pitchFamily="34" charset="-122"/>
                <a:ea typeface="Microsoft YaHei" panose="020B0503020204020204" pitchFamily="34" charset="-122"/>
              </a:rPr>
              <a:t>Jesus was crucified</a:t>
            </a:r>
            <a:r>
              <a:rPr lang="zh-CN" altLang="en-US" sz="2400" b="1"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十字架是当时最为残酷的刑罚，象征着羞辱、痛苦和死刑。肉体折磨与精神羞辱并存。</a:t>
            </a:r>
            <a:r>
              <a:rPr lang="en-US" altLang="zh-CN" sz="2400" dirty="0">
                <a:latin typeface="Microsoft YaHei" panose="020B0503020204020204" pitchFamily="34" charset="-122"/>
                <a:ea typeface="Microsoft YaHei" panose="020B0503020204020204" pitchFamily="34" charset="-122"/>
              </a:rPr>
              <a:t>The cross was the most brutal punishment of the time, symbolizing humiliation, suffering, and the death penalty. Physical torture and mental humiliation coexist.</a:t>
            </a:r>
            <a:endParaRPr kumimoji="1" lang="zh-CN" altLang="en-US" sz="1800" dirty="0"/>
          </a:p>
        </p:txBody>
      </p:sp>
    </p:spTree>
    <p:extLst>
      <p:ext uri="{BB962C8B-B14F-4D97-AF65-F5344CB8AC3E}">
        <p14:creationId xmlns:p14="http://schemas.microsoft.com/office/powerpoint/2010/main" val="15939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7132C9-8E3B-5636-1C83-0367FB22CED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5C3288C1-8287-A11B-FBBA-04926109AF68}"/>
              </a:ext>
            </a:extLst>
          </p:cNvPr>
          <p:cNvSpPr>
            <a:spLocks noGrp="1"/>
          </p:cNvSpPr>
          <p:nvPr>
            <p:ph type="title"/>
          </p:nvPr>
        </p:nvSpPr>
        <p:spPr>
          <a:xfrm>
            <a:off x="515125" y="443508"/>
            <a:ext cx="2400300" cy="4189214"/>
          </a:xfrm>
        </p:spPr>
        <p:txBody>
          <a:bodyPr>
            <a:normAutofit/>
          </a:bodyPr>
          <a:lstStyle/>
          <a:p>
            <a:r>
              <a:rPr kumimoji="1" lang="zh-CN" altLang="en-US" b="1">
                <a:solidFill>
                  <a:srgbClr val="FFFFFF"/>
                </a:solidFill>
                <a:latin typeface="Microsoft YaHei" panose="020B0503020204020204" pitchFamily="34" charset="-122"/>
                <a:ea typeface="Microsoft YaHei" panose="020B0503020204020204" pitchFamily="34" charset="-122"/>
              </a:rPr>
              <a:t>個人反思 </a:t>
            </a:r>
            <a:br>
              <a:rPr kumimoji="1" lang="en-US" altLang="zh-CN" b="1">
                <a:solidFill>
                  <a:srgbClr val="FFFFFF"/>
                </a:solidFill>
                <a:latin typeface="Microsoft YaHei" panose="020B0503020204020204" pitchFamily="34" charset="-122"/>
                <a:ea typeface="Microsoft YaHei" panose="020B0503020204020204" pitchFamily="34" charset="-122"/>
              </a:rPr>
            </a:br>
            <a:r>
              <a:rPr kumimoji="1" lang="en-US" altLang="zh-CN" b="1">
                <a:solidFill>
                  <a:srgbClr val="FFFFFF"/>
                </a:solidFill>
                <a:latin typeface="Microsoft YaHei" panose="020B0503020204020204" pitchFamily="34" charset="-122"/>
                <a:ea typeface="Microsoft YaHei" panose="020B0503020204020204" pitchFamily="34" charset="-122"/>
              </a:rPr>
              <a:t>Personal Reflection</a:t>
            </a:r>
            <a:endParaRPr kumimoji="1" lang="zh-CN" altLang="en-US" b="1">
              <a:solidFill>
                <a:srgbClr val="FFFFFF"/>
              </a:solidFill>
              <a:latin typeface="Microsoft YaHei" panose="020B0503020204020204" pitchFamily="34" charset="-122"/>
              <a:ea typeface="Microsoft YaHei" panose="020B0503020204020204" pitchFamily="34" charset="-122"/>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A8BFEC62-DA57-8DD2-61EF-4AF939850BAB}"/>
              </a:ext>
            </a:extLst>
          </p:cNvPr>
          <p:cNvSpPr>
            <a:spLocks noGrp="1"/>
          </p:cNvSpPr>
          <p:nvPr>
            <p:ph idx="1"/>
          </p:nvPr>
        </p:nvSpPr>
        <p:spPr>
          <a:xfrm>
            <a:off x="3125450" y="3219"/>
            <a:ext cx="6016263" cy="5137062"/>
          </a:xfrm>
        </p:spPr>
        <p:txBody>
          <a:bodyPr anchor="ctr">
            <a:normAutofit/>
          </a:bodyPr>
          <a:lstStyle/>
          <a:p>
            <a:pPr marL="252450" indent="-225450">
              <a:lnSpc>
                <a:spcPct val="110000"/>
              </a:lnSpc>
              <a:spcBef>
                <a:spcPts val="0"/>
              </a:spcBef>
              <a:spcAft>
                <a:spcPts val="600"/>
              </a:spcAft>
              <a:buFont typeface="Wingdings" pitchFamily="2" charset="2"/>
              <a:buChar char="l"/>
            </a:pPr>
            <a:r>
              <a:rPr kumimoji="1" lang="zh-CN" altLang="en-US" sz="2800" dirty="0">
                <a:latin typeface="Microsoft YaHei" panose="020B0503020204020204" pitchFamily="34" charset="-122"/>
                <a:ea typeface="Microsoft YaHei" panose="020B0503020204020204" pitchFamily="34" charset="-122"/>
              </a:rPr>
              <a:t>是否接受被定罪的耶穌就是為我贖罪的救主呢？</a:t>
            </a:r>
            <a:r>
              <a:rPr kumimoji="1" lang="en-US" altLang="zh-CN" sz="2800" dirty="0">
                <a:latin typeface="Microsoft YaHei" panose="020B0503020204020204" pitchFamily="34" charset="-122"/>
                <a:ea typeface="Microsoft YaHei" panose="020B0503020204020204" pitchFamily="34" charset="-122"/>
              </a:rPr>
              <a:t>Do you accept that the condemned Jesus is the Savior who atoned for my sins? </a:t>
            </a:r>
          </a:p>
          <a:p>
            <a:pPr marL="252450" indent="-225450">
              <a:lnSpc>
                <a:spcPct val="110000"/>
              </a:lnSpc>
              <a:spcBef>
                <a:spcPts val="0"/>
              </a:spcBef>
              <a:spcAft>
                <a:spcPts val="600"/>
              </a:spcAft>
              <a:buFont typeface="Wingdings" pitchFamily="2" charset="2"/>
              <a:buChar char="l"/>
            </a:pPr>
            <a:r>
              <a:rPr kumimoji="1" lang="zh-CN" altLang="en-US" sz="2800" dirty="0">
                <a:latin typeface="Microsoft YaHei" panose="020B0503020204020204" pitchFamily="34" charset="-122"/>
                <a:ea typeface="Microsoft YaHei" panose="020B0503020204020204" pitchFamily="34" charset="-122"/>
              </a:rPr>
              <a:t>我是否能夠寬恕那些傷害過我、冒犯過我的人？</a:t>
            </a:r>
            <a:r>
              <a:rPr kumimoji="1" lang="en-US" altLang="zh-CN" sz="2800" dirty="0">
                <a:latin typeface="Microsoft YaHei" panose="020B0503020204020204" pitchFamily="34" charset="-122"/>
                <a:ea typeface="Microsoft YaHei" panose="020B0503020204020204" pitchFamily="34" charset="-122"/>
              </a:rPr>
              <a:t>Will I be able to forgive those who have hurt me or offended me</a:t>
            </a:r>
            <a:r>
              <a:rPr kumimoji="1" lang="zh-CN" altLang="en-US" sz="2800" dirty="0">
                <a:latin typeface="Microsoft YaHei" panose="020B0503020204020204" pitchFamily="34" charset="-122"/>
                <a:ea typeface="Microsoft YaHei" panose="020B0503020204020204" pitchFamily="34" charset="-122"/>
              </a:rPr>
              <a:t>？</a:t>
            </a:r>
            <a:endParaRPr kumimoji="1"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4359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A32E7F-5ECC-6B99-F7CB-3207390B307B}"/>
              </a:ext>
            </a:extLst>
          </p:cNvPr>
          <p:cNvSpPr>
            <a:spLocks noGrp="1"/>
          </p:cNvSpPr>
          <p:nvPr>
            <p:ph type="title"/>
          </p:nvPr>
        </p:nvSpPr>
        <p:spPr>
          <a:xfrm>
            <a:off x="228600" y="58110"/>
            <a:ext cx="5763126" cy="1365342"/>
          </a:xfrm>
        </p:spPr>
        <p:txBody>
          <a:bodyPr>
            <a:normAutofit/>
          </a:bodyPr>
          <a:lstStyle/>
          <a:p>
            <a:pPr algn="ctr"/>
            <a:r>
              <a:rPr kumimoji="1" lang="zh-CN" altLang="en-US" b="1" dirty="0">
                <a:latin typeface="Microsoft YaHei" panose="020B0503020204020204" pitchFamily="34" charset="-122"/>
                <a:ea typeface="Microsoft YaHei" panose="020B0503020204020204" pitchFamily="34" charset="-122"/>
              </a:rPr>
              <a:t>受難節 </a:t>
            </a:r>
            <a:br>
              <a:rPr kumimoji="1" lang="en-US" altLang="zh-CN" b="1" dirty="0">
                <a:latin typeface="Microsoft YaHei" panose="020B0503020204020204" pitchFamily="34" charset="-122"/>
                <a:ea typeface="Microsoft YaHei" panose="020B0503020204020204" pitchFamily="34" charset="-122"/>
              </a:rPr>
            </a:br>
            <a:r>
              <a:rPr kumimoji="1" lang="en-US" altLang="zh-CN" b="1" dirty="0">
                <a:latin typeface="Microsoft YaHei" panose="020B0503020204020204" pitchFamily="34" charset="-122"/>
                <a:ea typeface="Microsoft YaHei" panose="020B0503020204020204" pitchFamily="34" charset="-122"/>
              </a:rPr>
              <a:t>Good Friday</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April</a:t>
            </a:r>
            <a:r>
              <a:rPr kumimoji="1" lang="zh-CN" altLang="en-US" b="1" dirty="0">
                <a:latin typeface="Microsoft YaHei" panose="020B0503020204020204" pitchFamily="34" charset="-122"/>
                <a:ea typeface="Microsoft YaHei" panose="020B0503020204020204" pitchFamily="34" charset="-122"/>
              </a:rPr>
              <a:t> </a:t>
            </a:r>
            <a:r>
              <a:rPr kumimoji="1" lang="en-US" altLang="zh-CN" b="1" dirty="0">
                <a:latin typeface="Microsoft YaHei" panose="020B0503020204020204" pitchFamily="34" charset="-122"/>
                <a:ea typeface="Microsoft YaHei" panose="020B0503020204020204" pitchFamily="34" charset="-122"/>
              </a:rPr>
              <a:t>18th</a:t>
            </a:r>
            <a:r>
              <a:rPr kumimoji="1" lang="zh-CN" altLang="en-US" b="1" dirty="0">
                <a:latin typeface="Microsoft YaHei" panose="020B0503020204020204" pitchFamily="34" charset="-122"/>
                <a:ea typeface="Microsoft YaHei" panose="020B0503020204020204" pitchFamily="34" charset="-122"/>
              </a:rPr>
              <a:t>）</a:t>
            </a:r>
            <a:endParaRPr kumimoji="1" lang="en-US" altLang="zh-CN" b="1" dirty="0">
              <a:latin typeface="Microsoft YaHei" panose="020B0503020204020204" pitchFamily="34" charset="-122"/>
              <a:ea typeface="Microsoft YaHei" panose="020B0503020204020204" pitchFamily="34" charset="-122"/>
            </a:endParaRPr>
          </a:p>
        </p:txBody>
      </p:sp>
      <p:pic>
        <p:nvPicPr>
          <p:cNvPr id="15362" name="Picture 2">
            <a:extLst>
              <a:ext uri="{FF2B5EF4-FFF2-40B4-BE49-F238E27FC236}">
                <a16:creationId xmlns:a16="http://schemas.microsoft.com/office/drawing/2014/main" id="{48389928-D37E-573F-A8C2-0F0804BA72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27472" y="58109"/>
            <a:ext cx="2526632" cy="125963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50133CF5-12F3-E061-28AF-6D4E971A7B42}"/>
              </a:ext>
            </a:extLst>
          </p:cNvPr>
          <p:cNvSpPr txBox="1"/>
          <p:nvPr/>
        </p:nvSpPr>
        <p:spPr>
          <a:xfrm>
            <a:off x="0" y="1317742"/>
            <a:ext cx="9144000" cy="3417539"/>
          </a:xfrm>
          <a:prstGeom prst="rect">
            <a:avLst/>
          </a:prstGeom>
          <a:noFill/>
        </p:spPr>
        <p:txBody>
          <a:bodyPr wrap="square" rtlCol="0">
            <a:spAutoFit/>
          </a:bodyPr>
          <a:lstStyle/>
          <a:p>
            <a:pPr marL="257175" indent="-257175">
              <a:lnSpc>
                <a:spcPct val="120000"/>
              </a:lnSpc>
              <a:buFont typeface="Arial" panose="020B0604020202020204" pitchFamily="34" charset="0"/>
              <a:buChar char="•"/>
            </a:pPr>
            <a:r>
              <a:rPr lang="zh-CN" altLang="en-US" sz="2250" dirty="0">
                <a:solidFill>
                  <a:srgbClr val="333333"/>
                </a:solidFill>
                <a:latin typeface="Microsoft YaHei" panose="020B0503020204020204" pitchFamily="34" charset="-122"/>
                <a:ea typeface="Microsoft YaHei" panose="020B0503020204020204" pitchFamily="34" charset="-122"/>
              </a:rPr>
              <a:t>早期在逾越节期间纪念主的复活。</a:t>
            </a:r>
            <a:endParaRPr lang="en-US" altLang="zh-CN" sz="2250" dirty="0">
              <a:solidFill>
                <a:srgbClr val="333333"/>
              </a:solidFill>
              <a:latin typeface="Microsoft YaHei" panose="020B0503020204020204" pitchFamily="34" charset="-122"/>
              <a:ea typeface="Microsoft YaHei" panose="020B0503020204020204" pitchFamily="34" charset="-122"/>
            </a:endParaRPr>
          </a:p>
          <a:p>
            <a:pPr marL="257175" indent="-257175">
              <a:lnSpc>
                <a:spcPct val="120000"/>
              </a:lnSpc>
              <a:buFont typeface="Arial" panose="020B0604020202020204" pitchFamily="34" charset="0"/>
              <a:buChar char="•"/>
            </a:pPr>
            <a:r>
              <a:rPr lang="zh-CN" altLang="en-US" sz="2250" dirty="0">
                <a:solidFill>
                  <a:srgbClr val="333333"/>
                </a:solidFill>
                <a:latin typeface="Microsoft YaHei" panose="020B0503020204020204" pitchFamily="34" charset="-122"/>
                <a:ea typeface="Microsoft YaHei" panose="020B0503020204020204" pitchFamily="34" charset="-122"/>
              </a:rPr>
              <a:t>公元</a:t>
            </a:r>
            <a:r>
              <a:rPr lang="en-US" altLang="zh-CN" sz="2250" dirty="0">
                <a:solidFill>
                  <a:srgbClr val="333333"/>
                </a:solidFill>
                <a:latin typeface="Microsoft YaHei" panose="020B0503020204020204" pitchFamily="34" charset="-122"/>
                <a:ea typeface="Microsoft YaHei" panose="020B0503020204020204" pitchFamily="34" charset="-122"/>
              </a:rPr>
              <a:t>325</a:t>
            </a:r>
            <a:r>
              <a:rPr lang="zh-CN" altLang="en-US" sz="2250" dirty="0">
                <a:solidFill>
                  <a:srgbClr val="333333"/>
                </a:solidFill>
                <a:latin typeface="Microsoft YaHei" panose="020B0503020204020204" pitchFamily="34" charset="-122"/>
                <a:ea typeface="Microsoft YaHei" panose="020B0503020204020204" pitchFamily="34" charset="-122"/>
              </a:rPr>
              <a:t>年，尼西亚会议确定了春分之后的第一个满月（月圆）后的第一个礼拜日就是复活节。而复活节之前的那个周五，就是受难节。</a:t>
            </a:r>
            <a:endParaRPr lang="en-US" altLang="zh-CN" sz="2250" dirty="0">
              <a:solidFill>
                <a:srgbClr val="333333"/>
              </a:solidFill>
              <a:latin typeface="Microsoft YaHei" panose="020B0503020204020204" pitchFamily="34" charset="-122"/>
              <a:ea typeface="Microsoft YaHei" panose="020B0503020204020204" pitchFamily="34" charset="-122"/>
            </a:endParaRPr>
          </a:p>
          <a:p>
            <a:pPr marL="257175" indent="-257175">
              <a:lnSpc>
                <a:spcPct val="120000"/>
              </a:lnSpc>
              <a:buFont typeface="Arial" panose="020B0604020202020204" pitchFamily="34" charset="0"/>
              <a:buChar char="•"/>
            </a:pPr>
            <a:r>
              <a:rPr lang="zh-CN" altLang="en-US" sz="240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a:t>
            </a:r>
            <a:r>
              <a:rPr lang="en-US" altLang="zh-CN" sz="240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Good Friday</a:t>
            </a:r>
            <a:r>
              <a:rPr lang="zh-CN" altLang="en-US" sz="240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a:t>
            </a:r>
            <a:r>
              <a:rPr lang="zh-CN" altLang="en-US" sz="2250" dirty="0">
                <a:solidFill>
                  <a:srgbClr val="333333"/>
                </a:solidFill>
                <a:latin typeface="Microsoft YaHei" panose="020B0503020204020204" pitchFamily="34" charset="-122"/>
                <a:ea typeface="Microsoft YaHei" panose="020B0503020204020204" pitchFamily="34" charset="-122"/>
              </a:rPr>
              <a:t>的来源：</a:t>
            </a:r>
            <a:endParaRPr lang="en-US" altLang="zh-CN" sz="2250" dirty="0">
              <a:solidFill>
                <a:srgbClr val="333333"/>
              </a:solidFill>
              <a:latin typeface="Microsoft YaHei" panose="020B0503020204020204" pitchFamily="34" charset="-122"/>
              <a:ea typeface="Microsoft YaHei" panose="020B0503020204020204" pitchFamily="34" charset="-122"/>
            </a:endParaRPr>
          </a:p>
          <a:p>
            <a:pPr marL="214313" indent="-214313">
              <a:lnSpc>
                <a:spcPct val="120000"/>
              </a:lnSpc>
              <a:buFont typeface="Arial" panose="020B0604020202020204" pitchFamily="34" charset="0"/>
              <a:buChar char="•"/>
            </a:pPr>
            <a:r>
              <a:rPr lang="en-US" altLang="zh-CN" sz="2250" dirty="0">
                <a:solidFill>
                  <a:srgbClr val="333333"/>
                </a:solidFill>
                <a:latin typeface="Microsoft YaHei" panose="020B0503020204020204" pitchFamily="34" charset="-122"/>
                <a:ea typeface="Microsoft YaHei" panose="020B0503020204020204" pitchFamily="34" charset="-122"/>
              </a:rPr>
              <a:t>1909 </a:t>
            </a:r>
            <a:r>
              <a:rPr lang="zh-CN" altLang="en-US" sz="2250" dirty="0">
                <a:solidFill>
                  <a:srgbClr val="333333"/>
                </a:solidFill>
                <a:latin typeface="Microsoft YaHei" panose="020B0503020204020204" pitchFamily="34" charset="-122"/>
                <a:ea typeface="Microsoft YaHei" panose="020B0503020204020204" pitchFamily="34" charset="-122"/>
              </a:rPr>
              <a:t>年</a:t>
            </a:r>
            <a:r>
              <a:rPr lang="en-US" altLang="zh-CN" sz="2250" dirty="0">
                <a:solidFill>
                  <a:srgbClr val="333333"/>
                </a:solidFill>
                <a:latin typeface="Microsoft YaHei" panose="020B0503020204020204" pitchFamily="34" charset="-122"/>
                <a:ea typeface="Microsoft YaHei" panose="020B0503020204020204" pitchFamily="34" charset="-122"/>
              </a:rPr>
              <a:t>《</a:t>
            </a:r>
            <a:r>
              <a:rPr lang="zh-CN" altLang="en-US" sz="2250" dirty="0">
                <a:solidFill>
                  <a:srgbClr val="333333"/>
                </a:solidFill>
                <a:latin typeface="Microsoft YaHei" panose="020B0503020204020204" pitchFamily="34" charset="-122"/>
                <a:ea typeface="Microsoft YaHei" panose="020B0503020204020204" pitchFamily="34" charset="-122"/>
              </a:rPr>
              <a:t>天主教百科全书</a:t>
            </a:r>
            <a:r>
              <a:rPr lang="en-US" altLang="zh-CN" sz="2250" dirty="0">
                <a:solidFill>
                  <a:srgbClr val="333333"/>
                </a:solidFill>
                <a:latin typeface="Microsoft YaHei" panose="020B0503020204020204" pitchFamily="34" charset="-122"/>
                <a:ea typeface="Microsoft YaHei" panose="020B0503020204020204" pitchFamily="34" charset="-122"/>
              </a:rPr>
              <a:t>》</a:t>
            </a:r>
            <a:r>
              <a:rPr lang="zh-CN" altLang="en-US" sz="2250" dirty="0">
                <a:solidFill>
                  <a:srgbClr val="333333"/>
                </a:solidFill>
                <a:latin typeface="Microsoft YaHei" panose="020B0503020204020204" pitchFamily="34" charset="-122"/>
                <a:ea typeface="Microsoft YaHei" panose="020B0503020204020204" pitchFamily="34" charset="-122"/>
              </a:rPr>
              <a:t>提出</a:t>
            </a:r>
            <a:r>
              <a:rPr lang="zh-CN" altLang="en-US"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Good”</a:t>
            </a:r>
            <a:r>
              <a:rPr lang="zh-CN" altLang="en-US" sz="2250" dirty="0">
                <a:solidFill>
                  <a:srgbClr val="333333"/>
                </a:solidFill>
                <a:latin typeface="Microsoft YaHei" panose="020B0503020204020204" pitchFamily="34" charset="-122"/>
                <a:ea typeface="Microsoft YaHei" panose="020B0503020204020204" pitchFamily="34" charset="-122"/>
              </a:rPr>
              <a:t>（好）是从</a:t>
            </a:r>
            <a:r>
              <a:rPr lang="zh-CN" altLang="en-US"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God’s”</a:t>
            </a:r>
            <a:r>
              <a:rPr lang="zh-CN" altLang="en-US" sz="2250" dirty="0">
                <a:solidFill>
                  <a:srgbClr val="333333"/>
                </a:solidFill>
                <a:latin typeface="Microsoft YaHei" panose="020B0503020204020204" pitchFamily="34" charset="-122"/>
                <a:ea typeface="Microsoft YaHei" panose="020B0503020204020204" pitchFamily="34" charset="-122"/>
              </a:rPr>
              <a:t>（上帝的）转化而来的，因此</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Good Friday</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God’s Friday</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zh-CN" altLang="en-US" sz="2250" dirty="0">
                <a:solidFill>
                  <a:srgbClr val="333333"/>
                </a:solidFill>
                <a:latin typeface="Microsoft YaHei" panose="020B0503020204020204" pitchFamily="34" charset="-122"/>
                <a:ea typeface="Microsoft YaHei" panose="020B0503020204020204" pitchFamily="34" charset="-122"/>
              </a:rPr>
              <a:t>。</a:t>
            </a:r>
            <a:endParaRPr lang="en-US" altLang="zh-CN" sz="2250" dirty="0">
              <a:solidFill>
                <a:srgbClr val="333333"/>
              </a:solidFill>
              <a:latin typeface="Microsoft YaHei" panose="020B0503020204020204" pitchFamily="34" charset="-122"/>
              <a:ea typeface="Microsoft YaHei" panose="020B0503020204020204" pitchFamily="34" charset="-122"/>
            </a:endParaRPr>
          </a:p>
          <a:p>
            <a:pPr marL="214313" indent="-214313">
              <a:lnSpc>
                <a:spcPct val="120000"/>
              </a:lnSpc>
              <a:buFont typeface="Arial" panose="020B0604020202020204" pitchFamily="34" charset="0"/>
              <a:buChar char="•"/>
            </a:pPr>
            <a:r>
              <a:rPr lang="zh-CN" altLang="en-US" sz="2250" dirty="0">
                <a:solidFill>
                  <a:srgbClr val="333333"/>
                </a:solidFill>
                <a:latin typeface="Microsoft YaHei" panose="020B0503020204020204" pitchFamily="34" charset="-122"/>
                <a:ea typeface="Microsoft YaHei" panose="020B0503020204020204" pitchFamily="34" charset="-122"/>
              </a:rPr>
              <a:t>牛津英语词典及多位语言学家认为，</a:t>
            </a:r>
            <a:r>
              <a:rPr lang="zh-CN" altLang="en-US"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Good”</a:t>
            </a:r>
            <a:r>
              <a:rPr lang="zh-CN" altLang="en-US" sz="2250" dirty="0">
                <a:solidFill>
                  <a:srgbClr val="333333"/>
                </a:solidFill>
                <a:latin typeface="Microsoft YaHei" panose="020B0503020204020204" pitchFamily="34" charset="-122"/>
                <a:ea typeface="Microsoft YaHei" panose="020B0503020204020204" pitchFamily="34" charset="-122"/>
              </a:rPr>
              <a:t>在古时的含义中包括了</a:t>
            </a:r>
            <a:r>
              <a:rPr lang="zh-CN" altLang="en-US"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333333"/>
                </a:solidFill>
                <a:latin typeface="Aptos Serif" panose="02020604070405020304" pitchFamily="18" charset="0"/>
                <a:ea typeface="Microsoft YaHei" panose="020B0503020204020204" pitchFamily="34" charset="-122"/>
                <a:cs typeface="Aptos Serif" panose="02020604070405020304" pitchFamily="18" charset="0"/>
              </a:rPr>
              <a:t>Holy”</a:t>
            </a:r>
            <a:r>
              <a:rPr lang="zh-CN" altLang="en-US" sz="2250" dirty="0">
                <a:solidFill>
                  <a:srgbClr val="333333"/>
                </a:solidFill>
                <a:latin typeface="Microsoft YaHei" panose="020B0503020204020204" pitchFamily="34" charset="-122"/>
                <a:ea typeface="Microsoft YaHei" panose="020B0503020204020204" pitchFamily="34" charset="-122"/>
              </a:rPr>
              <a:t>（神圣）的意思，因此</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Good Friday”=</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en-US" altLang="zh-CN"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Holy</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 </a:t>
            </a:r>
            <a:r>
              <a:rPr lang="en-US" altLang="zh-CN"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Friday</a:t>
            </a:r>
            <a:r>
              <a:rPr lang="zh-CN" altLang="en-US" sz="2250" b="1" dirty="0">
                <a:solidFill>
                  <a:srgbClr val="FF0000"/>
                </a:solidFill>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zh-CN" altLang="en-US" sz="2250" dirty="0">
                <a:solidFill>
                  <a:srgbClr val="333333"/>
                </a:solidFill>
                <a:latin typeface="Microsoft YaHei" panose="020B0503020204020204" pitchFamily="34" charset="-122"/>
                <a:ea typeface="Microsoft YaHei" panose="020B0503020204020204" pitchFamily="34" charset="-122"/>
              </a:rPr>
              <a:t>。</a:t>
            </a:r>
            <a:endParaRPr kumimoji="1" lang="zh-CN" altLang="en-US" sz="225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8710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415F27-0890-E42F-89DB-0088A66C7706}"/>
              </a:ext>
            </a:extLst>
          </p:cNvPr>
          <p:cNvSpPr>
            <a:spLocks noGrp="1"/>
          </p:cNvSpPr>
          <p:nvPr>
            <p:ph type="title"/>
          </p:nvPr>
        </p:nvSpPr>
        <p:spPr>
          <a:xfrm>
            <a:off x="628650" y="1"/>
            <a:ext cx="7886700" cy="994172"/>
          </a:xfrm>
        </p:spPr>
        <p:txBody>
          <a:bodyPr>
            <a:normAutofit/>
          </a:bodyPr>
          <a:lstStyle/>
          <a:p>
            <a:pPr algn="ctr"/>
            <a:r>
              <a:rPr lang="zh-CN" altLang="en-US" sz="4000" b="1" dirty="0">
                <a:latin typeface="Microsoft YaHei" panose="020B0503020204020204" pitchFamily="34" charset="-122"/>
                <a:ea typeface="Microsoft YaHei" panose="020B0503020204020204" pitchFamily="34" charset="-122"/>
              </a:rPr>
              <a:t>禱告 </a:t>
            </a:r>
            <a:r>
              <a:rPr lang="en-US" altLang="zh-CN" sz="4000" b="1" dirty="0">
                <a:latin typeface="Microsoft YaHei" panose="020B0503020204020204" pitchFamily="34" charset="-122"/>
                <a:ea typeface="Microsoft YaHei" panose="020B0503020204020204" pitchFamily="34" charset="-122"/>
              </a:rPr>
              <a:t>Prayer</a:t>
            </a:r>
          </a:p>
        </p:txBody>
      </p:sp>
      <p:sp>
        <p:nvSpPr>
          <p:cNvPr id="3" name="内容占位符 2">
            <a:extLst>
              <a:ext uri="{FF2B5EF4-FFF2-40B4-BE49-F238E27FC236}">
                <a16:creationId xmlns:a16="http://schemas.microsoft.com/office/drawing/2014/main" id="{4FB6E6B7-B12A-2C47-F586-C05EE87F2975}"/>
              </a:ext>
            </a:extLst>
          </p:cNvPr>
          <p:cNvSpPr>
            <a:spLocks noGrp="1"/>
          </p:cNvSpPr>
          <p:nvPr>
            <p:ph idx="1"/>
          </p:nvPr>
        </p:nvSpPr>
        <p:spPr>
          <a:xfrm>
            <a:off x="0" y="842211"/>
            <a:ext cx="9144000" cy="4301290"/>
          </a:xfrm>
        </p:spPr>
        <p:txBody>
          <a:bodyPr>
            <a:normAutofit/>
          </a:bodyPr>
          <a:lstStyle/>
          <a:p>
            <a:pPr>
              <a:lnSpc>
                <a:spcPct val="120000"/>
              </a:lnSpc>
            </a:pPr>
            <a:r>
              <a:rPr lang="zh-CN" altLang="en-US" b="1" dirty="0">
                <a:latin typeface="Microsoft YaHei" panose="020B0503020204020204" pitchFamily="34" charset="-122"/>
                <a:ea typeface="Microsoft YaHei" panose="020B0503020204020204" pitchFamily="34" charset="-122"/>
              </a:rPr>
              <a:t>亲爱的耶稣，感谢祢为我所做的一切，感谢祢在十字架上为我展现的无条件的爱。祢为了我的罪与痛苦，不惜付出自己的生命，忍受极大的苦难，为了救我成为“罪犯”。祢的爱如此深沉，超过我的理解。主啊，求祢帮助我，让我真正体会你的爱，也能活出你的爱。</a:t>
            </a:r>
            <a:endParaRPr lang="en-US" altLang="zh-CN" b="1" i="0" u="none" strike="noStrike" dirty="0">
              <a:solidFill>
                <a:srgbClr val="000000"/>
              </a:solidFill>
              <a:effectLst/>
              <a:latin typeface="Microsoft YaHei" panose="020B0503020204020204" pitchFamily="34" charset="-122"/>
              <a:ea typeface="Microsoft YaHei" panose="020B0503020204020204" pitchFamily="34" charset="-122"/>
            </a:endParaRPr>
          </a:p>
          <a:p>
            <a:pPr>
              <a:lnSpc>
                <a:spcPct val="120000"/>
              </a:lnSpc>
            </a:pPr>
            <a:r>
              <a:rPr lang="en-US" altLang="zh-CN" b="1" i="0" u="none" strike="noStrike" dirty="0">
                <a:solidFill>
                  <a:srgbClr val="000000"/>
                </a:solidFill>
                <a:effectLst/>
                <a:latin typeface="Microsoft YaHei" panose="020B0503020204020204" pitchFamily="34" charset="-122"/>
                <a:ea typeface="Microsoft YaHei" panose="020B0503020204020204" pitchFamily="34" charset="-122"/>
              </a:rPr>
              <a:t>Dear Jesus, thank You for all that You have done for me and for the unconditional love You showed me on the cross. You have given your life and endured great suffering for my sins and pains, in order to save me from becoming a “criminal.” Your love is so deep that it is beyond my comprehension. Lord, help me to truly appreciate your love</a:t>
            </a:r>
            <a:r>
              <a:rPr lang="zh-CN" altLang="en-US" b="1" i="0" u="none" strike="noStrike" dirty="0">
                <a:solidFill>
                  <a:srgbClr val="000000"/>
                </a:solidFill>
                <a:effectLst/>
                <a:latin typeface="Microsoft YaHei" panose="020B0503020204020204" pitchFamily="34" charset="-122"/>
                <a:ea typeface="Microsoft YaHei" panose="020B0503020204020204" pitchFamily="34" charset="-122"/>
              </a:rPr>
              <a:t>，</a:t>
            </a:r>
            <a:r>
              <a:rPr lang="en-US" altLang="zh-CN" b="1" i="0" u="none" strike="noStrike" dirty="0">
                <a:solidFill>
                  <a:srgbClr val="000000"/>
                </a:solidFill>
                <a:effectLst/>
                <a:latin typeface="Microsoft YaHei" panose="020B0503020204020204" pitchFamily="34" charset="-122"/>
                <a:ea typeface="Microsoft YaHei" panose="020B0503020204020204" pitchFamily="34" charset="-122"/>
              </a:rPr>
              <a:t> and</a:t>
            </a:r>
            <a:r>
              <a:rPr lang="zh-CN" altLang="en-US" b="1" i="0" u="none" strike="noStrike" dirty="0">
                <a:solidFill>
                  <a:srgbClr val="000000"/>
                </a:solidFill>
                <a:effectLst/>
                <a:latin typeface="Microsoft YaHei" panose="020B0503020204020204" pitchFamily="34" charset="-122"/>
                <a:ea typeface="Microsoft YaHei" panose="020B0503020204020204" pitchFamily="34" charset="-122"/>
              </a:rPr>
              <a:t> </a:t>
            </a:r>
            <a:r>
              <a:rPr lang="en-US" altLang="zh-CN" b="1" i="0" u="none" strike="noStrike" dirty="0">
                <a:solidFill>
                  <a:srgbClr val="000000"/>
                </a:solidFill>
                <a:effectLst/>
                <a:latin typeface="Microsoft YaHei" panose="020B0503020204020204" pitchFamily="34" charset="-122"/>
                <a:ea typeface="Microsoft YaHei" panose="020B0503020204020204" pitchFamily="34" charset="-122"/>
              </a:rPr>
              <a:t>I can live your love too.</a:t>
            </a:r>
            <a:endParaRPr kumimoji="1" lang="zh-CN" altLang="en-US"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76558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31EC06FF-1F00-AAA7-6AB4-7F3FD45C6365}"/>
              </a:ext>
            </a:extLst>
          </p:cNvPr>
          <p:cNvSpPr>
            <a:spLocks noGrp="1"/>
          </p:cNvSpPr>
          <p:nvPr>
            <p:ph type="title"/>
          </p:nvPr>
        </p:nvSpPr>
        <p:spPr>
          <a:xfrm>
            <a:off x="178131" y="443508"/>
            <a:ext cx="2528700" cy="4189214"/>
          </a:xfrm>
        </p:spPr>
        <p:txBody>
          <a:bodyPr>
            <a:normAutofit/>
          </a:bodyPr>
          <a:lstStyle/>
          <a:p>
            <a:pPr algn="ctr">
              <a:lnSpc>
                <a:spcPct val="100000"/>
              </a:lnSpc>
            </a:pPr>
            <a:r>
              <a:rPr lang="en-US" altLang="zh-CN" sz="40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VII. He Died in Agony </a:t>
            </a:r>
            <a:r>
              <a:rPr lang="zh-CN" altLang="en-US" sz="40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sz="40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sz="40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他在痛苦中斷氣 </a:t>
            </a:r>
            <a:br>
              <a:rPr lang="en-US" altLang="zh-CN" sz="40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sz="4000"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(15:33-39)</a:t>
            </a:r>
            <a:endParaRPr kumimoji="1" lang="zh-CN" altLang="en-US" sz="4000"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F8C1AF89-18A8-FF3F-3A7A-D1D42E440FA4}"/>
              </a:ext>
            </a:extLst>
          </p:cNvPr>
          <p:cNvSpPr>
            <a:spLocks noGrp="1"/>
          </p:cNvSpPr>
          <p:nvPr>
            <p:ph idx="1"/>
          </p:nvPr>
        </p:nvSpPr>
        <p:spPr>
          <a:xfrm>
            <a:off x="3125450" y="3219"/>
            <a:ext cx="6016263" cy="5137062"/>
          </a:xfrm>
        </p:spPr>
        <p:txBody>
          <a:bodyPr anchor="ctr">
            <a:normAutofit fontScale="85000" lnSpcReduction="10000"/>
          </a:bodyPr>
          <a:lstStyle/>
          <a:p>
            <a:pPr>
              <a:lnSpc>
                <a:spcPct val="110000"/>
              </a:lnSpc>
              <a:spcBef>
                <a:spcPts val="0"/>
              </a:spcBef>
            </a:pPr>
            <a:r>
              <a:rPr kumimoji="1" lang="zh-CN" altLang="en-US" sz="2800" b="1" dirty="0">
                <a:latin typeface="Microsoft YaHei" panose="020B0503020204020204" pitchFamily="34" charset="-122"/>
                <a:ea typeface="Microsoft YaHei" panose="020B0503020204020204" pitchFamily="34" charset="-122"/>
                <a:cs typeface="Aptos Serif" panose="02020604070405020304" pitchFamily="18" charset="0"/>
              </a:rPr>
              <a:t>從午正到申初，遍地都黑暗了。</a:t>
            </a:r>
            <a:r>
              <a:rPr kumimoji="1" lang="en-US" altLang="zh-CN" sz="2800" b="1" dirty="0">
                <a:latin typeface="Microsoft YaHei" panose="020B0503020204020204" pitchFamily="34" charset="-122"/>
                <a:ea typeface="Microsoft YaHei" panose="020B0503020204020204" pitchFamily="34" charset="-122"/>
                <a:cs typeface="Aptos Serif" panose="02020604070405020304" pitchFamily="18" charset="0"/>
              </a:rPr>
              <a:t>……</a:t>
            </a:r>
            <a:r>
              <a:rPr kumimoji="1" lang="zh-CN" altLang="en-US" sz="2800" b="1" dirty="0">
                <a:latin typeface="Microsoft YaHei" panose="020B0503020204020204" pitchFamily="34" charset="-122"/>
                <a:ea typeface="Microsoft YaHei" panose="020B0503020204020204" pitchFamily="34" charset="-122"/>
                <a:cs typeface="Aptos Serif" panose="02020604070405020304" pitchFamily="18" charset="0"/>
              </a:rPr>
              <a:t>耶穌大聲喊叫，氣就斷了。殿裏的幔子從上到下裂為兩半。對面站著的百夫長看見耶穌這樣喊叫斷氣，就說：</a:t>
            </a:r>
            <a:r>
              <a:rPr kumimoji="1" lang="zh-CN" altLang="en-US" sz="28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「這人真是神的兒子！」</a:t>
            </a:r>
          </a:p>
          <a:p>
            <a:pPr>
              <a:lnSpc>
                <a:spcPct val="110000"/>
              </a:lnSpc>
              <a:spcBef>
                <a:spcPts val="0"/>
              </a:spcBef>
            </a:pPr>
            <a:r>
              <a:rPr kumimoji="1" lang="en-US" altLang="zh-CN" sz="2800" b="1" dirty="0">
                <a:latin typeface="Aptos Serif" panose="02020604070405020304" pitchFamily="18" charset="0"/>
                <a:cs typeface="Aptos Serif" panose="02020604070405020304" pitchFamily="18" charset="0"/>
              </a:rPr>
              <a:t>At noon, darkness fell across the whole land until three o’clock.</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……And the curtain in the sanctuary of the Temple was torn in two, from top to bottom.</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When the Roman officer who stood facing him saw how he had died, he exclaimed, “This man truly was the Son of God!”</a:t>
            </a:r>
            <a:r>
              <a:rPr kumimoji="1" lang="zh-CN" altLang="en-US" sz="2800" b="1" dirty="0">
                <a:latin typeface="Aptos Serif" panose="02020604070405020304" pitchFamily="18" charset="0"/>
                <a:cs typeface="Aptos Serif" panose="02020604070405020304" pitchFamily="18" charset="0"/>
              </a:rPr>
              <a:t> </a:t>
            </a:r>
            <a:r>
              <a:rPr kumimoji="1" lang="en-US" altLang="zh-CN" sz="2800" b="1" dirty="0">
                <a:latin typeface="Aptos Serif" panose="02020604070405020304" pitchFamily="18" charset="0"/>
                <a:cs typeface="Aptos Serif" panose="02020604070405020304" pitchFamily="18" charset="0"/>
              </a:rPr>
              <a:t>(Mark 15:33-34,38-39 NLT)</a:t>
            </a:r>
            <a:endParaRPr kumimoji="1" lang="zh-CN" altLang="en-US" sz="2800" b="1"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357262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没有照片描述。">
            <a:extLst>
              <a:ext uri="{FF2B5EF4-FFF2-40B4-BE49-F238E27FC236}">
                <a16:creationId xmlns:a16="http://schemas.microsoft.com/office/drawing/2014/main" id="{F4CEB566-551D-AA74-2308-60780E7404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9"/>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8A6F6AE0-3CA5-30C6-BA72-842D30895010}"/>
              </a:ext>
            </a:extLst>
          </p:cNvPr>
          <p:cNvSpPr/>
          <p:nvPr/>
        </p:nvSpPr>
        <p:spPr>
          <a:xfrm>
            <a:off x="134911" y="146154"/>
            <a:ext cx="1259174" cy="854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sz="1013"/>
          </a:p>
        </p:txBody>
      </p:sp>
    </p:spTree>
    <p:extLst>
      <p:ext uri="{BB962C8B-B14F-4D97-AF65-F5344CB8AC3E}">
        <p14:creationId xmlns:p14="http://schemas.microsoft.com/office/powerpoint/2010/main" val="1354978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2" name="Picture 4" descr="Jesus's Vagina 耶穌的側傷– 瑪娜日記❀ أنا منال">
            <a:extLst>
              <a:ext uri="{FF2B5EF4-FFF2-40B4-BE49-F238E27FC236}">
                <a16:creationId xmlns:a16="http://schemas.microsoft.com/office/drawing/2014/main" id="{43ED6B8F-62AC-C46D-A785-D0DB38366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39021"/>
          <a:stretch/>
        </p:blipFill>
        <p:spPr bwMode="auto">
          <a:xfrm>
            <a:off x="5845890" y="2629584"/>
            <a:ext cx="3298111" cy="2513916"/>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12296" name="Picture 8" descr="聖經新解(131)—耶穌被埋葬– 天主教平信徒">
            <a:extLst>
              <a:ext uri="{FF2B5EF4-FFF2-40B4-BE49-F238E27FC236}">
                <a16:creationId xmlns:a16="http://schemas.microsoft.com/office/drawing/2014/main" id="{92592FC2-B110-A767-040F-A7B01DB3A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79" r="1" b="15271"/>
          <a:stretch/>
        </p:blipFill>
        <p:spPr bwMode="auto">
          <a:xfrm>
            <a:off x="15" y="8"/>
            <a:ext cx="6866005" cy="5147606"/>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2294" name="Picture 6" descr="没有照片描述。">
            <a:extLst>
              <a:ext uri="{FF2B5EF4-FFF2-40B4-BE49-F238E27FC236}">
                <a16:creationId xmlns:a16="http://schemas.microsoft.com/office/drawing/2014/main" id="{DBD28270-8CB3-1DEA-D648-5F1EDB71E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002" r="3" b="866"/>
          <a:stretch/>
        </p:blipFill>
        <p:spPr bwMode="auto">
          <a:xfrm>
            <a:off x="4626142" y="7"/>
            <a:ext cx="4517858" cy="2509796"/>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2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918DE-9ED3-08AA-0657-867750C1C33C}"/>
              </a:ext>
            </a:extLst>
          </p:cNvPr>
          <p:cNvSpPr>
            <a:spLocks noGrp="1"/>
          </p:cNvSpPr>
          <p:nvPr>
            <p:ph type="title"/>
          </p:nvPr>
        </p:nvSpPr>
        <p:spPr>
          <a:xfrm>
            <a:off x="0" y="120316"/>
            <a:ext cx="9144000" cy="1147700"/>
          </a:xfrm>
        </p:spPr>
        <p:txBody>
          <a:bodyPr>
            <a:normAutofit/>
          </a:bodyPr>
          <a:lstStyle/>
          <a:p>
            <a:pPr algn="ctr"/>
            <a:r>
              <a:rPr kumimoji="1" lang="zh-CN" altLang="en-US" b="1" dirty="0">
                <a:latin typeface="Aptos Serif" panose="02020604070405020304" pitchFamily="18" charset="0"/>
                <a:ea typeface="Microsoft YaHei" panose="020B0503020204020204" pitchFamily="34" charset="-122"/>
                <a:cs typeface="Aptos Serif" panose="02020604070405020304" pitchFamily="18" charset="0"/>
              </a:rPr>
              <a:t>耶穌成為代罪的“羔羊”</a:t>
            </a:r>
            <a:br>
              <a:rPr kumimoji="1" lang="en-US" altLang="zh-CN" b="1" dirty="0">
                <a:latin typeface="Aptos Serif" panose="02020604070405020304" pitchFamily="18" charset="0"/>
                <a:ea typeface="Microsoft YaHei" panose="020B0503020204020204" pitchFamily="34" charset="-122"/>
                <a:cs typeface="Aptos Serif" panose="02020604070405020304" pitchFamily="18" charset="0"/>
              </a:rPr>
            </a:br>
            <a:r>
              <a:rPr kumimoji="1" lang="en-US" altLang="zh-CN" b="1" dirty="0">
                <a:latin typeface="Aptos Serif" panose="02020604070405020304" pitchFamily="18" charset="0"/>
                <a:ea typeface="Microsoft YaHei" panose="020B0503020204020204" pitchFamily="34" charset="-122"/>
                <a:cs typeface="Aptos Serif" panose="02020604070405020304" pitchFamily="18" charset="0"/>
              </a:rPr>
              <a:t>Jesus became the “Lamb” of Atonement</a:t>
            </a:r>
            <a:endParaRPr kumimoji="1" lang="zh-CN" altLang="en-US" b="1" dirty="0">
              <a:latin typeface="Aptos Serif" panose="02020604070405020304" pitchFamily="18" charset="0"/>
              <a:ea typeface="Microsoft YaHei" panose="020B0503020204020204" pitchFamily="34" charset="-122"/>
              <a:cs typeface="Aptos Serif" panose="02020604070405020304" pitchFamily="18" charset="0"/>
            </a:endParaRPr>
          </a:p>
        </p:txBody>
      </p:sp>
      <p:sp>
        <p:nvSpPr>
          <p:cNvPr id="3" name="内容占位符 2">
            <a:extLst>
              <a:ext uri="{FF2B5EF4-FFF2-40B4-BE49-F238E27FC236}">
                <a16:creationId xmlns:a16="http://schemas.microsoft.com/office/drawing/2014/main" id="{E2B7858D-31E8-1045-B366-9A3D70B50958}"/>
              </a:ext>
            </a:extLst>
          </p:cNvPr>
          <p:cNvSpPr>
            <a:spLocks noGrp="1"/>
          </p:cNvSpPr>
          <p:nvPr>
            <p:ph idx="1"/>
          </p:nvPr>
        </p:nvSpPr>
        <p:spPr>
          <a:xfrm>
            <a:off x="0" y="1268016"/>
            <a:ext cx="9144000" cy="3875484"/>
          </a:xfrm>
        </p:spPr>
        <p:txBody>
          <a:bodyPr>
            <a:normAutofit fontScale="85000" lnSpcReduction="20000"/>
          </a:bodyPr>
          <a:lstStyle/>
          <a:p>
            <a:pPr>
              <a:lnSpc>
                <a:spcPct val="150000"/>
              </a:lnSpc>
              <a:spcBef>
                <a:spcPts val="0"/>
              </a:spcBef>
            </a:pPr>
            <a:r>
              <a:rPr lang="zh-CN" altLang="en-US" sz="3000" b="1" dirty="0">
                <a:highlight>
                  <a:srgbClr val="FFFF00"/>
                </a:highlight>
                <a:latin typeface="Microsoft YaHei" panose="020B0503020204020204" pitchFamily="34" charset="-122"/>
                <a:ea typeface="Microsoft YaHei" panose="020B0503020204020204" pitchFamily="34" charset="-122"/>
              </a:rPr>
              <a:t>日正中天卻遍地黑暗 </a:t>
            </a:r>
            <a:r>
              <a:rPr lang="en-US" altLang="zh-CN"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The sky was full of darkness</a:t>
            </a:r>
            <a:r>
              <a:rPr lang="zh-CN" altLang="en-US" sz="3000" b="1" dirty="0">
                <a:latin typeface="Aptos Serif" panose="02020604070405020304" pitchFamily="18" charset="0"/>
                <a:ea typeface="Microsoft YaHei" panose="020B0503020204020204" pitchFamily="34" charset="-122"/>
                <a:cs typeface="Aptos Serif" panose="02020604070405020304" pitchFamily="18" charset="0"/>
              </a:rPr>
              <a:t>：</a:t>
            </a:r>
            <a:r>
              <a:rPr lang="zh-CN" altLang="en-US" sz="3000" dirty="0">
                <a:latin typeface="Microsoft YaHei" panose="020B0503020204020204" pitchFamily="34" charset="-122"/>
                <a:ea typeface="Microsoft YaHei" panose="020B0503020204020204" pitchFamily="34" charset="-122"/>
              </a:rPr>
              <a:t>代表罪的力量和耶穌所經歷的最深痛苦。</a:t>
            </a:r>
          </a:p>
          <a:p>
            <a:pPr>
              <a:lnSpc>
                <a:spcPct val="150000"/>
              </a:lnSpc>
              <a:spcBef>
                <a:spcPts val="0"/>
              </a:spcBef>
            </a:pPr>
            <a:r>
              <a:rPr lang="zh-CN" altLang="en-US" sz="3000" b="1" dirty="0">
                <a:highlight>
                  <a:srgbClr val="FFFF00"/>
                </a:highlight>
                <a:latin typeface="Microsoft YaHei" panose="020B0503020204020204" pitchFamily="34" charset="-122"/>
                <a:ea typeface="Microsoft YaHei" panose="020B0503020204020204" pitchFamily="34" charset="-122"/>
              </a:rPr>
              <a:t>耶穌斷氣 </a:t>
            </a:r>
            <a:r>
              <a:rPr lang="en-US" altLang="zh-CN"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Jesus' Death</a:t>
            </a:r>
            <a:r>
              <a:rPr lang="zh-CN" altLang="en-US" sz="3000" b="1" dirty="0">
                <a:latin typeface="Microsoft YaHei" panose="020B0503020204020204" pitchFamily="34" charset="-122"/>
                <a:ea typeface="Microsoft YaHei" panose="020B0503020204020204" pitchFamily="34" charset="-122"/>
              </a:rPr>
              <a:t>：</a:t>
            </a:r>
            <a:r>
              <a:rPr lang="zh-CN" altLang="en-US" sz="3000" dirty="0">
                <a:latin typeface="Microsoft YaHei" panose="020B0503020204020204" pitchFamily="34" charset="-122"/>
                <a:ea typeface="Microsoft YaHei" panose="020B0503020204020204" pitchFamily="34" charset="-122"/>
              </a:rPr>
              <a:t>受苦的最高峰。</a:t>
            </a:r>
          </a:p>
          <a:p>
            <a:pPr>
              <a:lnSpc>
                <a:spcPct val="150000"/>
              </a:lnSpc>
              <a:spcBef>
                <a:spcPts val="0"/>
              </a:spcBef>
            </a:pPr>
            <a:r>
              <a:rPr lang="zh-CN" altLang="en-US" sz="3000" b="1" dirty="0">
                <a:highlight>
                  <a:srgbClr val="FFFF00"/>
                </a:highlight>
                <a:latin typeface="Microsoft YaHei" panose="020B0503020204020204" pitchFamily="34" charset="-122"/>
                <a:ea typeface="Microsoft YaHei" panose="020B0503020204020204" pitchFamily="34" charset="-122"/>
              </a:rPr>
              <a:t>殿里的幔子裂為兩半 </a:t>
            </a:r>
            <a:r>
              <a:rPr lang="en-US" altLang="zh-CN"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The curtain in the temple was torn in two</a:t>
            </a:r>
            <a:r>
              <a:rPr lang="zh-CN" altLang="en-US" sz="3000" b="1" dirty="0">
                <a:latin typeface="Aptos Serif" panose="02020604070405020304" pitchFamily="18" charset="0"/>
                <a:ea typeface="Microsoft YaHei" panose="020B0503020204020204" pitchFamily="34" charset="-122"/>
                <a:cs typeface="Aptos Serif" panose="02020604070405020304" pitchFamily="18" charset="0"/>
              </a:rPr>
              <a:t>：</a:t>
            </a:r>
            <a:r>
              <a:rPr lang="zh-CN" altLang="en-US" sz="3000" dirty="0">
                <a:latin typeface="Microsoft YaHei" panose="020B0503020204020204" pitchFamily="34" charset="-122"/>
                <a:ea typeface="Microsoft YaHei" panose="020B0503020204020204" pitchFamily="34" charset="-122"/>
              </a:rPr>
              <a:t>神與人的障礙清除。</a:t>
            </a:r>
          </a:p>
          <a:p>
            <a:pPr>
              <a:lnSpc>
                <a:spcPct val="150000"/>
              </a:lnSpc>
              <a:spcBef>
                <a:spcPts val="0"/>
              </a:spcBef>
            </a:pPr>
            <a:r>
              <a:rPr lang="zh-CN" altLang="en-US" sz="3000" b="1" dirty="0">
                <a:highlight>
                  <a:srgbClr val="FFFF00"/>
                </a:highlight>
                <a:latin typeface="Microsoft YaHei" panose="020B0503020204020204" pitchFamily="34" charset="-122"/>
                <a:ea typeface="Microsoft YaHei" panose="020B0503020204020204" pitchFamily="34" charset="-122"/>
              </a:rPr>
              <a:t>百夫長的宣告 </a:t>
            </a:r>
            <a:r>
              <a:rPr lang="en-US" altLang="zh-CN"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The Roman officer</a:t>
            </a:r>
            <a:r>
              <a:rPr lang="zh-CN" altLang="en-US"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a:t>
            </a:r>
            <a:r>
              <a:rPr lang="en-US" altLang="zh-CN"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s</a:t>
            </a:r>
            <a:r>
              <a:rPr lang="zh-CN" altLang="en-US"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 </a:t>
            </a:r>
            <a:r>
              <a:rPr lang="en-US" altLang="zh-CN" sz="3000"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proclamation </a:t>
            </a:r>
            <a:r>
              <a:rPr lang="zh-CN" altLang="en-US" sz="3000" b="1" dirty="0">
                <a:latin typeface="Aptos Serif" panose="02020604070405020304" pitchFamily="18" charset="0"/>
                <a:ea typeface="Microsoft YaHei" panose="020B0503020204020204" pitchFamily="34" charset="-122"/>
                <a:cs typeface="Aptos Serif" panose="02020604070405020304" pitchFamily="18" charset="0"/>
              </a:rPr>
              <a:t>：</a:t>
            </a:r>
            <a:r>
              <a:rPr lang="zh-CN" altLang="en-US" sz="3000" dirty="0">
                <a:latin typeface="Microsoft YaHei" panose="020B0503020204020204" pitchFamily="34" charset="-122"/>
                <a:ea typeface="Microsoft YaHei" panose="020B0503020204020204" pitchFamily="34" charset="-122"/>
              </a:rPr>
              <a:t>耶穌是神的兒子</a:t>
            </a:r>
          </a:p>
        </p:txBody>
      </p:sp>
    </p:spTree>
    <p:extLst>
      <p:ext uri="{BB962C8B-B14F-4D97-AF65-F5344CB8AC3E}">
        <p14:creationId xmlns:p14="http://schemas.microsoft.com/office/powerpoint/2010/main" val="393877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B9765-0852-B4EE-5186-A6A8EE8CF111}"/>
              </a:ext>
            </a:extLst>
          </p:cNvPr>
          <p:cNvSpPr>
            <a:spLocks noGrp="1"/>
          </p:cNvSpPr>
          <p:nvPr>
            <p:ph type="title"/>
          </p:nvPr>
        </p:nvSpPr>
        <p:spPr>
          <a:xfrm>
            <a:off x="628650" y="0"/>
            <a:ext cx="7886700" cy="736270"/>
          </a:xfrm>
        </p:spPr>
        <p:txBody>
          <a:bodyPr/>
          <a:lstStyle/>
          <a:p>
            <a:pPr algn="ctr"/>
            <a:r>
              <a:rPr kumimoji="1" lang="zh-CN" altLang="en-US" b="1" dirty="0">
                <a:latin typeface="Microsoft YaHei" panose="020B0503020204020204" pitchFamily="34" charset="-122"/>
                <a:ea typeface="Microsoft YaHei" panose="020B0503020204020204" pitchFamily="34" charset="-122"/>
              </a:rPr>
              <a:t>禱告 </a:t>
            </a:r>
            <a:r>
              <a:rPr kumimoji="1" lang="en-US" altLang="zh-CN" b="1" dirty="0">
                <a:latin typeface="Microsoft YaHei" panose="020B0503020204020204" pitchFamily="34" charset="-122"/>
                <a:ea typeface="Microsoft YaHei" panose="020B0503020204020204" pitchFamily="34" charset="-122"/>
              </a:rPr>
              <a:t>Prayer</a:t>
            </a:r>
          </a:p>
        </p:txBody>
      </p:sp>
      <p:sp>
        <p:nvSpPr>
          <p:cNvPr id="3" name="内容占位符 2">
            <a:extLst>
              <a:ext uri="{FF2B5EF4-FFF2-40B4-BE49-F238E27FC236}">
                <a16:creationId xmlns:a16="http://schemas.microsoft.com/office/drawing/2014/main" id="{BD0D3E1B-9118-CFCB-8F7A-A0E3366C6955}"/>
              </a:ext>
            </a:extLst>
          </p:cNvPr>
          <p:cNvSpPr>
            <a:spLocks noGrp="1"/>
          </p:cNvSpPr>
          <p:nvPr>
            <p:ph idx="1"/>
          </p:nvPr>
        </p:nvSpPr>
        <p:spPr>
          <a:xfrm>
            <a:off x="0" y="878774"/>
            <a:ext cx="9144000" cy="4264726"/>
          </a:xfrm>
        </p:spPr>
        <p:txBody>
          <a:bodyPr>
            <a:normAutofit fontScale="47500" lnSpcReduction="20000"/>
          </a:bodyPr>
          <a:lstStyle/>
          <a:p>
            <a:pPr marL="237925" indent="-277200">
              <a:lnSpc>
                <a:spcPct val="120000"/>
              </a:lnSpc>
              <a:spcBef>
                <a:spcPts val="0"/>
              </a:spcBef>
            </a:pPr>
            <a:r>
              <a:rPr lang="zh-CN" altLang="en-US" sz="5100" b="1" dirty="0">
                <a:latin typeface="Microsoft YaHei" panose="020B0503020204020204" pitchFamily="34" charset="-122"/>
                <a:ea typeface="Microsoft YaHei" panose="020B0503020204020204" pitchFamily="34" charset="-122"/>
              </a:rPr>
              <a:t>親愛的耶穌，感謝你在十字架上為我承受的痛苦和犧牲。你為我承擔了所有的罪使我可以與神和好，得以親近神。主啊，幫助我更加明白你在十字架上的犧牲，懂得感恩和回應。最重要的事是願我像百夫長一樣，真誠地相信你是神的兒子，是我的救主。</a:t>
            </a:r>
            <a:endParaRPr lang="en-US" altLang="zh-CN" sz="5100" b="1" dirty="0">
              <a:latin typeface="Microsoft YaHei" panose="020B0503020204020204" pitchFamily="34" charset="-122"/>
              <a:ea typeface="Microsoft YaHei" panose="020B0503020204020204" pitchFamily="34" charset="-122"/>
            </a:endParaRPr>
          </a:p>
          <a:p>
            <a:pPr marL="237925" indent="-277200">
              <a:lnSpc>
                <a:spcPct val="120000"/>
              </a:lnSpc>
              <a:spcBef>
                <a:spcPts val="0"/>
              </a:spcBef>
            </a:pPr>
            <a:r>
              <a:rPr lang="en-US" altLang="zh-CN" sz="5100" b="1" i="0" u="none" strike="noStrike" dirty="0">
                <a:solidFill>
                  <a:srgbClr val="000000"/>
                </a:solidFill>
                <a:effectLst/>
                <a:latin typeface="Aptos Serif" panose="02020604070405020304" pitchFamily="18" charset="0"/>
                <a:cs typeface="Aptos Serif" panose="02020604070405020304" pitchFamily="18" charset="0"/>
              </a:rPr>
              <a:t>Dear Jesus, thank you for the pain and sacrifice you endured for me on the cross. You bore all your sins for me so that we could be reconciled to God and draw near to Him. Lord, help me to be more aware of your sacrifice on the cross, to be thankful and to respond. The most important thing is that I may be like a centurion and sincerely confess that you are the Son of God and my Savior.</a:t>
            </a:r>
            <a:endParaRPr lang="zh-CN" altLang="en-US" sz="5100" b="1" dirty="0">
              <a:latin typeface="Aptos Serif" panose="02020604070405020304" pitchFamily="18" charset="0"/>
              <a:ea typeface="Microsoft YaHei" panose="020B0503020204020204" pitchFamily="34" charset="-122"/>
              <a:cs typeface="Aptos Serif" panose="02020604070405020304" pitchFamily="18" charset="0"/>
            </a:endParaRPr>
          </a:p>
          <a:p>
            <a:pPr>
              <a:lnSpc>
                <a:spcPct val="100000"/>
              </a:lnSpc>
              <a:spcBef>
                <a:spcPts val="0"/>
              </a:spcBef>
            </a:pPr>
            <a:endParaRPr kumimoji="1"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45450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5A3C174-FE1E-8314-A738-9377DC47FB64}"/>
              </a:ext>
            </a:extLst>
          </p:cNvPr>
          <p:cNvSpPr>
            <a:spLocks noGrp="1"/>
          </p:cNvSpPr>
          <p:nvPr>
            <p:ph type="title"/>
          </p:nvPr>
        </p:nvSpPr>
        <p:spPr>
          <a:xfrm>
            <a:off x="130629" y="273132"/>
            <a:ext cx="2784796" cy="4359590"/>
          </a:xfrm>
        </p:spPr>
        <p:txBody>
          <a:bodyPr>
            <a:normAutofit/>
          </a:bodyPr>
          <a:lstStyle/>
          <a:p>
            <a:pPr algn="ctr">
              <a:lnSpc>
                <a:spcPct val="100000"/>
              </a:lnSpc>
            </a:pP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VIII. He Was Buried in a Borrowed Tomb </a:t>
            </a: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他借埋於他人之墓</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(15:44-46)</a:t>
            </a:r>
            <a:endParaRPr kumimoji="1" lang="zh-CN" altLang="en-US"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8F52A055-5C83-B070-CF70-8583E98AE73B}"/>
              </a:ext>
            </a:extLst>
          </p:cNvPr>
          <p:cNvSpPr>
            <a:spLocks noGrp="1"/>
          </p:cNvSpPr>
          <p:nvPr>
            <p:ph idx="1"/>
          </p:nvPr>
        </p:nvSpPr>
        <p:spPr>
          <a:xfrm>
            <a:off x="3125450" y="3219"/>
            <a:ext cx="6016263" cy="5137062"/>
          </a:xfrm>
        </p:spPr>
        <p:txBody>
          <a:bodyPr anchor="ctr">
            <a:normAutofit fontScale="92500" lnSpcReduction="10000"/>
          </a:bodyPr>
          <a:lstStyle/>
          <a:p>
            <a:pPr>
              <a:lnSpc>
                <a:spcPct val="100000"/>
              </a:lnSpc>
            </a:pP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彼拉多詫異耶穌已經死了，便叫百夫長來，問他耶穌死了久不久。既從百夫長得知實情，就把耶穌的屍首賜給</a:t>
            </a:r>
            <a:r>
              <a:rPr kumimoji="1"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約瑟</a:t>
            </a: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。約瑟買了細麻布，把耶穌取下來，用細麻布裹好，</a:t>
            </a:r>
            <a:r>
              <a:rPr kumimoji="1" lang="zh-CN" altLang="en-US" sz="2400" b="1" dirty="0">
                <a:highlight>
                  <a:srgbClr val="FFFF00"/>
                </a:highlight>
                <a:latin typeface="Microsoft YaHei" panose="020B0503020204020204" pitchFamily="34" charset="-122"/>
                <a:ea typeface="Microsoft YaHei" panose="020B0503020204020204" pitchFamily="34" charset="-122"/>
                <a:cs typeface="Aptos Serif" panose="02020604070405020304" pitchFamily="18" charset="0"/>
              </a:rPr>
              <a:t>安放在磐石中鑿出來的墳墓裏</a:t>
            </a: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，又滾過一塊石頭來擋住墓門。</a:t>
            </a:r>
          </a:p>
          <a:p>
            <a:pPr>
              <a:lnSpc>
                <a:spcPct val="100000"/>
              </a:lnSpc>
            </a:pPr>
            <a:r>
              <a:rPr kumimoji="1" lang="en-US" altLang="zh-CN" sz="2400" b="1" dirty="0">
                <a:latin typeface="Aptos Serif" panose="02020604070405020304" pitchFamily="18" charset="0"/>
                <a:cs typeface="Aptos Serif" panose="02020604070405020304" pitchFamily="18" charset="0"/>
              </a:rPr>
              <a:t>Pilate couldn’t believe that Jesus was already dead, so he called for the Roman officer and asked if he had died yet.</a:t>
            </a:r>
            <a:r>
              <a:rPr kumimoji="1" lang="zh-CN" altLang="en-US" sz="2400" b="1" dirty="0">
                <a:latin typeface="Aptos Serif" panose="02020604070405020304" pitchFamily="18" charset="0"/>
                <a:cs typeface="Aptos Serif" panose="02020604070405020304" pitchFamily="18" charset="0"/>
              </a:rPr>
              <a:t> </a:t>
            </a:r>
            <a:r>
              <a:rPr kumimoji="1" lang="en-US" altLang="zh-CN" sz="2400" b="1" dirty="0">
                <a:latin typeface="Aptos Serif" panose="02020604070405020304" pitchFamily="18" charset="0"/>
                <a:cs typeface="Aptos Serif" panose="02020604070405020304" pitchFamily="18" charset="0"/>
              </a:rPr>
              <a:t>The officer confirmed that Jesus was dead, so Pilate told Joseph he could have the body.</a:t>
            </a:r>
            <a:r>
              <a:rPr kumimoji="1" lang="zh-CN" altLang="en-US" sz="2400" b="1" dirty="0">
                <a:latin typeface="Aptos Serif" panose="02020604070405020304" pitchFamily="18" charset="0"/>
                <a:cs typeface="Aptos Serif" panose="02020604070405020304" pitchFamily="18" charset="0"/>
              </a:rPr>
              <a:t> </a:t>
            </a:r>
            <a:r>
              <a:rPr kumimoji="1" lang="en-US" altLang="zh-CN" sz="2400" b="1" dirty="0">
                <a:latin typeface="Aptos Serif" panose="02020604070405020304" pitchFamily="18" charset="0"/>
                <a:cs typeface="Aptos Serif" panose="02020604070405020304" pitchFamily="18" charset="0"/>
              </a:rPr>
              <a:t>Joseph bought a long sheet of linen cloth. Then he took Jesus’ body down from the cross, wrapped it in the cloth, and laid it in a tomb that had been carved out of the rock. Then he rolled a stone in front of the entrance.(Mark 15:44-46 NLT)</a:t>
            </a:r>
            <a:endParaRPr kumimoji="1" lang="zh-CN" altLang="en-US" sz="2400" b="1"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3511832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0" name="Picture 6" descr="在耶路撒冷，四個旅人＃10】3月11日，安息日訪聖墓教堂">
            <a:extLst>
              <a:ext uri="{FF2B5EF4-FFF2-40B4-BE49-F238E27FC236}">
                <a16:creationId xmlns:a16="http://schemas.microsoft.com/office/drawing/2014/main" id="{FBA3E6FD-FF03-2F3B-6EEE-6314E1173B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083469"/>
            <a:ext cx="3968750" cy="297656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基督教圣地，耶稣在这里遇难、安葬、复活，信徒慕名而来">
            <a:extLst>
              <a:ext uri="{FF2B5EF4-FFF2-40B4-BE49-F238E27FC236}">
                <a16:creationId xmlns:a16="http://schemas.microsoft.com/office/drawing/2014/main" id="{3C2BAF66-4265-517C-9E81-A893FBFB6A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46" r="14942" b="-3"/>
          <a:stretch/>
        </p:blipFill>
        <p:spPr bwMode="auto">
          <a:xfrm>
            <a:off x="4692649" y="1241495"/>
            <a:ext cx="3968750" cy="266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52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科学家们在打开耶稣基督的坟墓时发现了什么？_墓穴_进行_地方">
            <a:extLst>
              <a:ext uri="{FF2B5EF4-FFF2-40B4-BE49-F238E27FC236}">
                <a16:creationId xmlns:a16="http://schemas.microsoft.com/office/drawing/2014/main" id="{CCE348DC-D58F-B9E4-AD4D-F3FF4758C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02" r="786" b="-3"/>
          <a:stretch/>
        </p:blipFill>
        <p:spPr bwMode="auto">
          <a:xfrm>
            <a:off x="917285" y="842646"/>
            <a:ext cx="2308247" cy="15473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ncient Burial Of Jesus Stock Photo - Download Image Now - Jesus Christ,  Place of Burial, Tomb - iStock">
            <a:extLst>
              <a:ext uri="{FF2B5EF4-FFF2-40B4-BE49-F238E27FC236}">
                <a16:creationId xmlns:a16="http://schemas.microsoft.com/office/drawing/2014/main" id="{046787D6-8A30-C4B5-63D5-852C62AC9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76" b="3"/>
          <a:stretch/>
        </p:blipFill>
        <p:spPr bwMode="auto">
          <a:xfrm>
            <a:off x="925782" y="2753488"/>
            <a:ext cx="2301377" cy="154275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埋葬基督">
            <a:extLst>
              <a:ext uri="{FF2B5EF4-FFF2-40B4-BE49-F238E27FC236}">
                <a16:creationId xmlns:a16="http://schemas.microsoft.com/office/drawing/2014/main" id="{7159E5A0-87BD-971F-C70F-AAE8C7229D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23650" r="3" b="19202"/>
          <a:stretch/>
        </p:blipFill>
        <p:spPr bwMode="auto">
          <a:xfrm>
            <a:off x="3665007" y="1014691"/>
            <a:ext cx="4638435" cy="3109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41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7D25C-CC07-912E-6BBD-FC2100B96993}"/>
              </a:ext>
            </a:extLst>
          </p:cNvPr>
          <p:cNvSpPr>
            <a:spLocks noGrp="1"/>
          </p:cNvSpPr>
          <p:nvPr>
            <p:ph type="title"/>
          </p:nvPr>
        </p:nvSpPr>
        <p:spPr>
          <a:xfrm>
            <a:off x="166254" y="83127"/>
            <a:ext cx="8977745" cy="1286091"/>
          </a:xfrm>
        </p:spPr>
        <p:txBody>
          <a:bodyPr>
            <a:normAutofit/>
          </a:bodyPr>
          <a:lstStyle/>
          <a:p>
            <a:pPr algn="ctr"/>
            <a:r>
              <a:rPr kumimoji="1" lang="zh-CN" altLang="en-US" sz="3200" b="1" dirty="0">
                <a:latin typeface="Microsoft YaHei" panose="020B0503020204020204" pitchFamily="34" charset="-122"/>
                <a:ea typeface="Microsoft YaHei" panose="020B0503020204020204" pitchFamily="34" charset="-122"/>
              </a:rPr>
              <a:t>耶穌成为牺牲的“一粒麥子”</a:t>
            </a:r>
            <a:br>
              <a:rPr kumimoji="1" lang="zh-CN" altLang="en-US" sz="3200" b="1" dirty="0">
                <a:latin typeface="Microsoft YaHei" panose="020B0503020204020204" pitchFamily="34" charset="-122"/>
                <a:ea typeface="Microsoft YaHei" panose="020B0503020204020204" pitchFamily="34" charset="-122"/>
              </a:rPr>
            </a:br>
            <a:r>
              <a:rPr kumimoji="1" lang="en-US" altLang="zh-CN" sz="3200" b="1" dirty="0">
                <a:latin typeface="Microsoft YaHei" panose="020B0503020204020204" pitchFamily="34" charset="-122"/>
                <a:ea typeface="Microsoft YaHei" panose="020B0503020204020204" pitchFamily="34" charset="-122"/>
              </a:rPr>
              <a:t>Jesus became a dead “grain of wheat”</a:t>
            </a:r>
          </a:p>
        </p:txBody>
      </p:sp>
      <p:sp>
        <p:nvSpPr>
          <p:cNvPr id="3" name="内容占位符 2">
            <a:extLst>
              <a:ext uri="{FF2B5EF4-FFF2-40B4-BE49-F238E27FC236}">
                <a16:creationId xmlns:a16="http://schemas.microsoft.com/office/drawing/2014/main" id="{C3A145CB-822B-A545-97F8-26FD25A8969F}"/>
              </a:ext>
            </a:extLst>
          </p:cNvPr>
          <p:cNvSpPr>
            <a:spLocks noGrp="1"/>
          </p:cNvSpPr>
          <p:nvPr>
            <p:ph idx="1"/>
          </p:nvPr>
        </p:nvSpPr>
        <p:spPr>
          <a:xfrm>
            <a:off x="0" y="1369218"/>
            <a:ext cx="9143998" cy="3774282"/>
          </a:xfrm>
        </p:spPr>
        <p:txBody>
          <a:bodyPr>
            <a:normAutofit fontScale="77500" lnSpcReduction="20000"/>
          </a:bodyPr>
          <a:lstStyle/>
          <a:p>
            <a:pPr>
              <a:lnSpc>
                <a:spcPct val="140000"/>
              </a:lnSpc>
              <a:spcBef>
                <a:spcPts val="0"/>
              </a:spcBef>
            </a:pPr>
            <a:r>
              <a:rPr lang="zh-CN" altLang="en-US" sz="2600" b="1" dirty="0">
                <a:latin typeface="Microsoft YaHei" panose="020B0503020204020204" pitchFamily="34" charset="-122"/>
                <a:ea typeface="Microsoft YaHei" panose="020B0503020204020204" pitchFamily="34" charset="-122"/>
              </a:rPr>
              <a:t>彼拉多驚訝耶穌死亡 </a:t>
            </a:r>
            <a:r>
              <a:rPr lang="en-US" altLang="zh-CN" sz="2600" b="1" dirty="0">
                <a:latin typeface="Microsoft YaHei" panose="020B0503020204020204" pitchFamily="34" charset="-122"/>
                <a:ea typeface="Microsoft YaHei" panose="020B0503020204020204" pitchFamily="34" charset="-122"/>
              </a:rPr>
              <a:t>Pilate was amazed at the death of Jesus</a:t>
            </a:r>
          </a:p>
          <a:p>
            <a:pPr>
              <a:lnSpc>
                <a:spcPct val="140000"/>
              </a:lnSpc>
              <a:spcBef>
                <a:spcPts val="0"/>
              </a:spcBef>
            </a:pPr>
            <a:r>
              <a:rPr lang="zh-CN" altLang="en-US" sz="2600" b="1" dirty="0">
                <a:latin typeface="Microsoft YaHei" panose="020B0503020204020204" pitchFamily="34" charset="-122"/>
                <a:ea typeface="Microsoft YaHei" panose="020B0503020204020204" pitchFamily="34" charset="-122"/>
              </a:rPr>
              <a:t>約瑟的愛心與敬意 </a:t>
            </a:r>
            <a:r>
              <a:rPr lang="en-US" altLang="zh-CN" sz="2600" b="1" dirty="0">
                <a:latin typeface="Microsoft YaHei" panose="020B0503020204020204" pitchFamily="34" charset="-122"/>
                <a:ea typeface="Microsoft YaHei" panose="020B0503020204020204" pitchFamily="34" charset="-122"/>
              </a:rPr>
              <a:t>Joseph's Love and Respect</a:t>
            </a:r>
          </a:p>
          <a:p>
            <a:pPr>
              <a:lnSpc>
                <a:spcPct val="140000"/>
              </a:lnSpc>
              <a:spcBef>
                <a:spcPts val="0"/>
              </a:spcBef>
            </a:pPr>
            <a:r>
              <a:rPr lang="zh-CN" altLang="en-US" sz="2600" b="1" dirty="0">
                <a:latin typeface="Microsoft YaHei" panose="020B0503020204020204" pitchFamily="34" charset="-122"/>
                <a:ea typeface="Microsoft YaHei" panose="020B0503020204020204" pitchFamily="34" charset="-122"/>
              </a:rPr>
              <a:t>耶穌的身体死亡 </a:t>
            </a:r>
            <a:r>
              <a:rPr lang="en-US" altLang="zh-CN" sz="2600" b="1" dirty="0">
                <a:latin typeface="Microsoft YaHei" panose="020B0503020204020204" pitchFamily="34" charset="-122"/>
                <a:ea typeface="Microsoft YaHei" panose="020B0503020204020204" pitchFamily="34" charset="-122"/>
              </a:rPr>
              <a:t>Jesus</a:t>
            </a:r>
            <a:r>
              <a:rPr lang="zh-CN" altLang="en-US" sz="2600" b="1" dirty="0">
                <a:latin typeface="Microsoft YaHei" panose="020B0503020204020204" pitchFamily="34" charset="-122"/>
                <a:ea typeface="Microsoft YaHei" panose="020B0503020204020204" pitchFamily="34" charset="-122"/>
              </a:rPr>
              <a:t> </a:t>
            </a:r>
            <a:r>
              <a:rPr lang="en-US" altLang="zh-CN" sz="2600" b="1" dirty="0">
                <a:latin typeface="Microsoft YaHei" panose="020B0503020204020204" pitchFamily="34" charset="-122"/>
                <a:ea typeface="Microsoft YaHei" panose="020B0503020204020204" pitchFamily="34" charset="-122"/>
              </a:rPr>
              <a:t>was</a:t>
            </a:r>
            <a:r>
              <a:rPr lang="zh-CN" altLang="en-US" sz="2600" b="1" dirty="0">
                <a:latin typeface="Microsoft YaHei" panose="020B0503020204020204" pitchFamily="34" charset="-122"/>
                <a:ea typeface="Microsoft YaHei" panose="020B0503020204020204" pitchFamily="34" charset="-122"/>
              </a:rPr>
              <a:t> </a:t>
            </a:r>
            <a:r>
              <a:rPr lang="en-US" altLang="zh-CN" sz="2600" b="1" dirty="0">
                <a:latin typeface="Microsoft YaHei" panose="020B0503020204020204" pitchFamily="34" charset="-122"/>
                <a:ea typeface="Microsoft YaHei" panose="020B0503020204020204" pitchFamily="34" charset="-122"/>
              </a:rPr>
              <a:t>died</a:t>
            </a:r>
            <a:r>
              <a:rPr lang="zh-CN" altLang="en-US" sz="2600" b="1"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十字架的死亡不是終結，而是復活與永生的起點 </a:t>
            </a:r>
            <a:r>
              <a:rPr lang="en-US" altLang="zh-CN" sz="2600" dirty="0">
                <a:latin typeface="Microsoft YaHei" panose="020B0503020204020204" pitchFamily="34" charset="-122"/>
                <a:ea typeface="Microsoft YaHei" panose="020B0503020204020204" pitchFamily="34" charset="-122"/>
              </a:rPr>
              <a:t>The death of the cross is not the end, but the beginning of resurrection and eternal life.</a:t>
            </a:r>
            <a:endParaRPr lang="zh-CN" altLang="en-US" sz="2600" dirty="0">
              <a:latin typeface="Microsoft YaHei" panose="020B0503020204020204" pitchFamily="34" charset="-122"/>
              <a:ea typeface="Microsoft YaHei" panose="020B0503020204020204" pitchFamily="34" charset="-122"/>
            </a:endParaRPr>
          </a:p>
          <a:p>
            <a:pPr lvl="1">
              <a:lnSpc>
                <a:spcPct val="140000"/>
              </a:lnSpc>
              <a:spcBef>
                <a:spcPts val="0"/>
              </a:spcBef>
            </a:pPr>
            <a:r>
              <a:rPr lang="zh-CN" altLang="en-US" sz="2300" b="1" dirty="0">
                <a:latin typeface="Microsoft YaHei" panose="020B0503020204020204" pitchFamily="34" charset="-122"/>
                <a:ea typeface="Microsoft YaHei" panose="020B0503020204020204" pitchFamily="34" charset="-122"/>
              </a:rPr>
              <a:t>我實實在在地告訴你們，一粒麥子不落在地裏死了，仍舊是一粒，若是死了，就結出許多子粒來。</a:t>
            </a:r>
            <a:r>
              <a:rPr lang="en-US" altLang="zh-CN" sz="2300" b="1" dirty="0">
                <a:latin typeface="Microsoft YaHei" panose="020B0503020204020204" pitchFamily="34" charset="-122"/>
                <a:ea typeface="Microsoft YaHei" panose="020B0503020204020204" pitchFamily="34" charset="-122"/>
              </a:rPr>
              <a:t>(</a:t>
            </a:r>
            <a:r>
              <a:rPr lang="zh-CN" altLang="en-US" sz="2300" b="1" dirty="0">
                <a:latin typeface="Microsoft YaHei" panose="020B0503020204020204" pitchFamily="34" charset="-122"/>
                <a:ea typeface="Microsoft YaHei" panose="020B0503020204020204" pitchFamily="34" charset="-122"/>
              </a:rPr>
              <a:t>約翰福音 </a:t>
            </a:r>
            <a:r>
              <a:rPr lang="en-US" altLang="zh-CN" sz="2300" b="1" dirty="0">
                <a:latin typeface="Microsoft YaHei" panose="020B0503020204020204" pitchFamily="34" charset="-122"/>
                <a:ea typeface="Microsoft YaHei" panose="020B0503020204020204" pitchFamily="34" charset="-122"/>
              </a:rPr>
              <a:t>12:24 ) I tell you the truth, unless a kernel of wheat is planted in the soil and dies, it remains alone. But its death will produce many new kernels—a plentiful harvest of new lives.(John 12:24 NLT)</a:t>
            </a:r>
            <a:endParaRPr lang="zh-CN" altLang="en-US" sz="2000" dirty="0">
              <a:latin typeface="Microsoft YaHei" panose="020B0503020204020204" pitchFamily="34" charset="-122"/>
              <a:ea typeface="Microsoft YaHei" panose="020B0503020204020204" pitchFamily="34" charset="-122"/>
            </a:endParaRPr>
          </a:p>
          <a:p>
            <a:endParaRPr kumimoji="1"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200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DD1F0-D439-ECDA-F6F2-A04D3DA4F029}"/>
              </a:ext>
            </a:extLst>
          </p:cNvPr>
          <p:cNvSpPr>
            <a:spLocks noGrp="1"/>
          </p:cNvSpPr>
          <p:nvPr>
            <p:ph type="title"/>
          </p:nvPr>
        </p:nvSpPr>
        <p:spPr>
          <a:xfrm>
            <a:off x="222663" y="80159"/>
            <a:ext cx="8292688" cy="1187858"/>
          </a:xfrm>
        </p:spPr>
        <p:txBody>
          <a:bodyPr>
            <a:noAutofit/>
          </a:bodyPr>
          <a:lstStyle/>
          <a:p>
            <a:pPr algn="ctr"/>
            <a:r>
              <a:rPr kumimoji="1" lang="zh-CN" altLang="en-US" sz="4000" b="1" dirty="0">
                <a:latin typeface="Microsoft YaHei" panose="020B0503020204020204" pitchFamily="34" charset="-122"/>
                <a:ea typeface="Microsoft YaHei" panose="020B0503020204020204" pitchFamily="34" charset="-122"/>
              </a:rPr>
              <a:t>耶穌的受苦之路</a:t>
            </a:r>
            <a:br>
              <a:rPr kumimoji="1" lang="zh-CN" altLang="en-US" sz="4000" b="1" dirty="0">
                <a:latin typeface="Microsoft YaHei" panose="020B0503020204020204" pitchFamily="34" charset="-122"/>
                <a:ea typeface="Microsoft YaHei" panose="020B0503020204020204" pitchFamily="34" charset="-122"/>
              </a:rPr>
            </a:br>
            <a:r>
              <a:rPr kumimoji="1" lang="en-US" altLang="zh-CN" sz="4000" b="1" dirty="0">
                <a:latin typeface="Microsoft YaHei" panose="020B0503020204020204" pitchFamily="34" charset="-122"/>
                <a:ea typeface="Microsoft YaHei" panose="020B0503020204020204" pitchFamily="34" charset="-122"/>
              </a:rPr>
              <a:t>The Path of Jesus' Suffering</a:t>
            </a:r>
            <a:endParaRPr kumimoji="1" lang="zh-CN" altLang="en-US" b="1"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0DEA1F6E-5E68-53F7-B926-362A48061443}"/>
              </a:ext>
            </a:extLst>
          </p:cNvPr>
          <p:cNvSpPr>
            <a:spLocks noGrp="1"/>
          </p:cNvSpPr>
          <p:nvPr>
            <p:ph idx="1"/>
          </p:nvPr>
        </p:nvSpPr>
        <p:spPr>
          <a:xfrm>
            <a:off x="0" y="1377538"/>
            <a:ext cx="9144000" cy="3765962"/>
          </a:xfrm>
        </p:spPr>
        <p:txBody>
          <a:bodyPr>
            <a:noAutofit/>
          </a:bodyPr>
          <a:lstStyle/>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I. He Was Framed by Religious Leaders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他被宗教領袖</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陷害</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(14:1-2)</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II. He Was Betrayed by His Disciple Judas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他被門徒猶太</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出賣</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(14:10-11)</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III. He Was Abandoned by All His Disciples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他的眾門徒</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离棄</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他</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(14:29-31)</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IV. He Suffered Alone and Prayed in Agony</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他在</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痛苦</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中禱告</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(14:32-34)</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V. He Was Sentenced to Death by Pilate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他被彼拉多</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判死罪</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(15:9-13)</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VI. He Was Crucified Between</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Criminals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他與罪犯同</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釘十架</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(15:22-24)</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VII. He Died in Agony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他在痛苦中</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斷氣</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(15:33-39)</a:t>
            </a:r>
          </a:p>
          <a:p>
            <a:pPr marL="0" indent="0">
              <a:lnSpc>
                <a:spcPct val="130000"/>
              </a:lnSpc>
              <a:spcBef>
                <a:spcPts val="0"/>
              </a:spcBef>
              <a:buNone/>
            </a:pPr>
            <a:r>
              <a:rPr lang="en-US" altLang="zh-CN" b="1" dirty="0">
                <a:latin typeface="Aptos Serif" panose="02020604070405020304" pitchFamily="18" charset="0"/>
                <a:ea typeface="Microsoft YaHei" panose="020B0503020204020204" pitchFamily="34" charset="-122"/>
                <a:cs typeface="Aptos Serif" panose="02020604070405020304" pitchFamily="18" charset="0"/>
              </a:rPr>
              <a:t>VIII. He Was Buried in a Borrowed Tomb </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 他借</a:t>
            </a:r>
            <a:r>
              <a:rPr lang="zh-CN" altLang="en-US" b="1" dirty="0">
                <a:highlight>
                  <a:srgbClr val="FFFF00"/>
                </a:highlight>
                <a:latin typeface="Aptos Serif" panose="02020604070405020304" pitchFamily="18" charset="0"/>
                <a:ea typeface="Microsoft YaHei" panose="020B0503020204020204" pitchFamily="34" charset="-122"/>
                <a:cs typeface="Aptos Serif" panose="02020604070405020304" pitchFamily="18" charset="0"/>
              </a:rPr>
              <a:t>葬</a:t>
            </a:r>
            <a:r>
              <a:rPr lang="zh-CN" altLang="en-US" b="1" dirty="0">
                <a:latin typeface="Aptos Serif" panose="02020604070405020304" pitchFamily="18" charset="0"/>
                <a:ea typeface="Microsoft YaHei" panose="020B0503020204020204" pitchFamily="34" charset="-122"/>
                <a:cs typeface="Aptos Serif" panose="02020604070405020304" pitchFamily="18" charset="0"/>
              </a:rPr>
              <a:t>於他人之墓</a:t>
            </a:r>
            <a:r>
              <a:rPr lang="en-US" altLang="zh-CN" b="1" dirty="0">
                <a:latin typeface="Aptos Serif" panose="02020604070405020304" pitchFamily="18" charset="0"/>
                <a:ea typeface="Microsoft YaHei" panose="020B0503020204020204" pitchFamily="34" charset="-122"/>
                <a:cs typeface="Aptos Serif" panose="02020604070405020304" pitchFamily="18" charset="0"/>
              </a:rPr>
              <a:t>(15:44-46)</a:t>
            </a:r>
          </a:p>
        </p:txBody>
      </p:sp>
    </p:spTree>
    <p:extLst>
      <p:ext uri="{BB962C8B-B14F-4D97-AF65-F5344CB8AC3E}">
        <p14:creationId xmlns:p14="http://schemas.microsoft.com/office/powerpoint/2010/main" val="890265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89495F-F78A-7FE1-E72C-75C874F46923}"/>
              </a:ext>
            </a:extLst>
          </p:cNvPr>
          <p:cNvSpPr>
            <a:spLocks noGrp="1"/>
          </p:cNvSpPr>
          <p:nvPr>
            <p:ph type="title"/>
          </p:nvPr>
        </p:nvSpPr>
        <p:spPr>
          <a:xfrm>
            <a:off x="626777" y="0"/>
            <a:ext cx="7886700" cy="736270"/>
          </a:xfrm>
        </p:spPr>
        <p:txBody>
          <a:bodyPr>
            <a:normAutofit/>
          </a:bodyPr>
          <a:lstStyle/>
          <a:p>
            <a:pPr algn="ctr"/>
            <a:r>
              <a:rPr kumimoji="1" lang="zh-CN" altLang="en-US" b="1" dirty="0">
                <a:latin typeface="Microsoft YaHei" panose="020B0503020204020204" pitchFamily="34" charset="-122"/>
                <a:ea typeface="Microsoft YaHei" panose="020B0503020204020204" pitchFamily="34" charset="-122"/>
              </a:rPr>
              <a:t>祷告 </a:t>
            </a:r>
            <a:r>
              <a:rPr kumimoji="1" lang="en-US" altLang="zh-CN" b="1" dirty="0">
                <a:latin typeface="Microsoft YaHei" panose="020B0503020204020204" pitchFamily="34" charset="-122"/>
                <a:ea typeface="Microsoft YaHei" panose="020B0503020204020204" pitchFamily="34" charset="-122"/>
              </a:rPr>
              <a:t>Prayer</a:t>
            </a:r>
            <a:endParaRPr kumimoji="1" lang="zh-CN" altLang="en-US" dirty="0"/>
          </a:p>
        </p:txBody>
      </p:sp>
      <p:sp>
        <p:nvSpPr>
          <p:cNvPr id="3" name="内容占位符 2">
            <a:extLst>
              <a:ext uri="{FF2B5EF4-FFF2-40B4-BE49-F238E27FC236}">
                <a16:creationId xmlns:a16="http://schemas.microsoft.com/office/drawing/2014/main" id="{E43312A5-2333-1CB8-DD85-BF182027C66A}"/>
              </a:ext>
            </a:extLst>
          </p:cNvPr>
          <p:cNvSpPr>
            <a:spLocks noGrp="1"/>
          </p:cNvSpPr>
          <p:nvPr>
            <p:ph idx="1"/>
          </p:nvPr>
        </p:nvSpPr>
        <p:spPr>
          <a:xfrm>
            <a:off x="0" y="736270"/>
            <a:ext cx="9144000" cy="4407230"/>
          </a:xfrm>
        </p:spPr>
        <p:txBody>
          <a:bodyPr>
            <a:normAutofit fontScale="92500" lnSpcReduction="10000"/>
          </a:bodyPr>
          <a:lstStyle/>
          <a:p>
            <a:pPr>
              <a:lnSpc>
                <a:spcPct val="120000"/>
              </a:lnSpc>
              <a:spcBef>
                <a:spcPts val="0"/>
              </a:spcBef>
            </a:pPr>
            <a:r>
              <a:rPr kumimoji="1" lang="zh-CN" altLang="en-US" sz="2000" b="1" dirty="0">
                <a:latin typeface="Microsoft YaHei" panose="020B0503020204020204" pitchFamily="34" charset="-122"/>
                <a:ea typeface="Microsoft YaHei" panose="020B0503020204020204" pitchFamily="34" charset="-122"/>
              </a:rPr>
              <a:t>親愛的主耶穌，我要紀念你真實的死亡，感謝你為我的罪走上十字架。你本無罪，卻為罪人捨命；你本尊貴，卻被葬於墳墓之中。你的手被釘，為贖我的罪恶；你的血流盡，洗淨我的污穢；你被葬于墳墓，卻為我開啓了永生的盼望。願我不再為自己而活，乃為你而活，讓十架的恩典，成為我每日的力量，讓你的愛，刻在我的心上。</a:t>
            </a:r>
          </a:p>
          <a:p>
            <a:pPr>
              <a:lnSpc>
                <a:spcPct val="120000"/>
              </a:lnSpc>
              <a:spcBef>
                <a:spcPts val="0"/>
              </a:spcBef>
            </a:pPr>
            <a:r>
              <a:rPr kumimoji="1" lang="en-US" altLang="zh-CN" sz="2000" b="1" dirty="0">
                <a:latin typeface="Microsoft YaHei" panose="020B0503020204020204" pitchFamily="34" charset="-122"/>
                <a:ea typeface="Microsoft YaHei" panose="020B0503020204020204" pitchFamily="34" charset="-122"/>
              </a:rPr>
              <a:t>Dear Lord Jesus, I want to commemorate your real death and thank you for going to the cross for my sins. You were sinless, yet You gave Your life for sinners; You were honorable, yet You were buried in a tomb. Your hands were nailed to atone for my sins; Your blood was shed to cleanse me; You were buried in the tomb, but You opened up the hope of eternal life for me. May I no longer live for myself, but for you, and let the grace of the cross be my daily strength, and let your love be engraved on my heart.</a:t>
            </a:r>
          </a:p>
        </p:txBody>
      </p:sp>
    </p:spTree>
    <p:extLst>
      <p:ext uri="{BB962C8B-B14F-4D97-AF65-F5344CB8AC3E}">
        <p14:creationId xmlns:p14="http://schemas.microsoft.com/office/powerpoint/2010/main" val="3510963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7" name="Rectangle 14346">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92D498A6-C51E-4E92-4D96-4CA7311DBEE8}"/>
              </a:ext>
            </a:extLst>
          </p:cNvPr>
          <p:cNvSpPr>
            <a:spLocks noGrp="1"/>
          </p:cNvSpPr>
          <p:nvPr>
            <p:ph type="title"/>
          </p:nvPr>
        </p:nvSpPr>
        <p:spPr>
          <a:xfrm>
            <a:off x="479160" y="3355560"/>
            <a:ext cx="8182230" cy="799377"/>
          </a:xfrm>
        </p:spPr>
        <p:txBody>
          <a:bodyPr vert="horz" lIns="91440" tIns="45720" rIns="91440" bIns="45720" rtlCol="0" anchor="ctr">
            <a:normAutofit/>
          </a:bodyPr>
          <a:lstStyle/>
          <a:p>
            <a:pPr algn="ctr" defTabSz="914400"/>
            <a:r>
              <a:rPr kumimoji="1" lang="zh-CN" altLang="en-US" sz="5000" b="1" dirty="0">
                <a:latin typeface="Microsoft YaHei" panose="020B0503020204020204" pitchFamily="34" charset="-122"/>
                <a:ea typeface="Microsoft YaHei" panose="020B0503020204020204" pitchFamily="34" charset="-122"/>
              </a:rPr>
              <a:t>結語：何等恩典</a:t>
            </a:r>
          </a:p>
        </p:txBody>
      </p:sp>
      <p:pic>
        <p:nvPicPr>
          <p:cNvPr id="14340" name="Picture 4" descr="救恩的途径– 基督教海报">
            <a:extLst>
              <a:ext uri="{FF2B5EF4-FFF2-40B4-BE49-F238E27FC236}">
                <a16:creationId xmlns:a16="http://schemas.microsoft.com/office/drawing/2014/main" id="{DFBE96DB-5320-9ED2-0F05-D143F9104C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7371" y="123444"/>
            <a:ext cx="2176523" cy="3065526"/>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F70BF7F-5AD4-F936-01FA-4A303317B5D6}"/>
              </a:ext>
            </a:extLst>
          </p:cNvPr>
          <p:cNvPicPr>
            <a:picLocks noChangeAspect="1"/>
          </p:cNvPicPr>
          <p:nvPr/>
        </p:nvPicPr>
        <p:blipFill>
          <a:blip r:embed="rId4"/>
          <a:stretch>
            <a:fillRect/>
          </a:stretch>
        </p:blipFill>
        <p:spPr>
          <a:xfrm>
            <a:off x="3168396" y="616835"/>
            <a:ext cx="2818638" cy="2078744"/>
          </a:xfrm>
          <a:prstGeom prst="rect">
            <a:avLst/>
          </a:prstGeom>
        </p:spPr>
      </p:pic>
      <p:pic>
        <p:nvPicPr>
          <p:cNvPr id="14342" name="Picture 6" descr="讃美诗精选片段：What A Grace 何等恩典 - YouTube">
            <a:extLst>
              <a:ext uri="{FF2B5EF4-FFF2-40B4-BE49-F238E27FC236}">
                <a16:creationId xmlns:a16="http://schemas.microsoft.com/office/drawing/2014/main" id="{64827229-6880-3AA6-2DA1-D8CCA019AA5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10478" y="863465"/>
            <a:ext cx="2818638" cy="1585483"/>
          </a:xfrm>
          <a:prstGeom prst="rect">
            <a:avLst/>
          </a:prstGeom>
          <a:noFill/>
          <a:extLst>
            <a:ext uri="{909E8E84-426E-40DD-AFC4-6F175D3DCCD1}">
              <a14:hiddenFill xmlns:a14="http://schemas.microsoft.com/office/drawing/2010/main">
                <a:solidFill>
                  <a:srgbClr val="FFFFFF"/>
                </a:solidFill>
              </a14:hiddenFill>
            </a:ext>
          </a:extLst>
        </p:spPr>
      </p:pic>
      <p:sp>
        <p:nvSpPr>
          <p:cNvPr id="14349"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4226073"/>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88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gtEl>
                                        <p:attrNameLst>
                                          <p:attrName>style.visibility</p:attrName>
                                        </p:attrNameLst>
                                      </p:cBhvr>
                                      <p:to>
                                        <p:strVal val="visible"/>
                                      </p:to>
                                    </p:set>
                                    <p:anim calcmode="lin" valueType="num">
                                      <p:cBhvr additive="base">
                                        <p:cTn id="13" dur="500" fill="hold"/>
                                        <p:tgtEl>
                                          <p:spTgt spid="14340"/>
                                        </p:tgtEl>
                                        <p:attrNameLst>
                                          <p:attrName>ppt_x</p:attrName>
                                        </p:attrNameLst>
                                      </p:cBhvr>
                                      <p:tavLst>
                                        <p:tav tm="0">
                                          <p:val>
                                            <p:strVal val="#ppt_x"/>
                                          </p:val>
                                        </p:tav>
                                        <p:tav tm="100000">
                                          <p:val>
                                            <p:strVal val="#ppt_x"/>
                                          </p:val>
                                        </p:tav>
                                      </p:tavLst>
                                    </p:anim>
                                    <p:anim calcmode="lin" valueType="num">
                                      <p:cBhvr additive="base">
                                        <p:cTn id="14"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3EE0A58-41EF-9319-C57A-92D9C9BA5654}"/>
              </a:ext>
            </a:extLst>
          </p:cNvPr>
          <p:cNvSpPr>
            <a:spLocks noGrp="1"/>
          </p:cNvSpPr>
          <p:nvPr>
            <p:ph type="title"/>
          </p:nvPr>
        </p:nvSpPr>
        <p:spPr>
          <a:xfrm>
            <a:off x="118753" y="443508"/>
            <a:ext cx="2796672" cy="4189214"/>
          </a:xfrm>
        </p:spPr>
        <p:txBody>
          <a:bodyPr>
            <a:normAutofit/>
          </a:bodyPr>
          <a:lstStyle/>
          <a:p>
            <a:pPr algn="ctr">
              <a:lnSpc>
                <a:spcPct val="100000"/>
              </a:lnSpc>
            </a:pP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I. He Was Framed by Religious Leaders </a:t>
            </a: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 </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zh-CN" altLang="en-US"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他被宗教領袖陷害</a:t>
            </a:r>
            <a:b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br>
            <a:r>
              <a:rPr lang="en-US" altLang="zh-CN" b="1" dirty="0">
                <a:solidFill>
                  <a:srgbClr val="FFFFFF"/>
                </a:solidFill>
                <a:latin typeface="Aptos Serif" panose="02020604070405020304" pitchFamily="18" charset="0"/>
                <a:ea typeface="Microsoft YaHei" panose="020B0503020204020204" pitchFamily="34" charset="-122"/>
                <a:cs typeface="Aptos Serif" panose="02020604070405020304" pitchFamily="18" charset="0"/>
              </a:rPr>
              <a:t>(14:1-2)</a:t>
            </a:r>
            <a:endParaRPr kumimoji="1" lang="zh-CN" altLang="en-US"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a:extLst>
              <a:ext uri="{FF2B5EF4-FFF2-40B4-BE49-F238E27FC236}">
                <a16:creationId xmlns:a16="http://schemas.microsoft.com/office/drawing/2014/main" id="{A1C08A0A-D2AF-4851-47E8-86D0087F5073}"/>
              </a:ext>
            </a:extLst>
          </p:cNvPr>
          <p:cNvSpPr>
            <a:spLocks noGrp="1"/>
          </p:cNvSpPr>
          <p:nvPr>
            <p:ph idx="1"/>
          </p:nvPr>
        </p:nvSpPr>
        <p:spPr>
          <a:xfrm>
            <a:off x="3125450" y="3219"/>
            <a:ext cx="6016263" cy="5137062"/>
          </a:xfrm>
        </p:spPr>
        <p:txBody>
          <a:bodyPr anchor="ctr">
            <a:normAutofit fontScale="92500"/>
          </a:bodyPr>
          <a:lstStyle/>
          <a:p>
            <a:pPr>
              <a:lnSpc>
                <a:spcPct val="120000"/>
              </a:lnSpc>
              <a:spcBef>
                <a:spcPts val="0"/>
              </a:spcBef>
            </a:pP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過兩天是逾越節，又是除酵節，祭司長和文士想法子怎麼用詭計捉拿耶穌，殺他。只是說：「當節的日子不可，恐怕百姓生亂。」</a:t>
            </a:r>
            <a:endParaRPr kumimoji="1" lang="en-US" altLang="zh-CN" sz="2400" b="1" dirty="0">
              <a:latin typeface="Microsoft YaHei" panose="020B0503020204020204" pitchFamily="34" charset="-122"/>
              <a:ea typeface="Microsoft YaHei" panose="020B0503020204020204" pitchFamily="34" charset="-122"/>
              <a:cs typeface="Aptos Serif" panose="02020604070405020304" pitchFamily="18" charset="0"/>
            </a:endParaRPr>
          </a:p>
          <a:p>
            <a:pPr>
              <a:lnSpc>
                <a:spcPct val="120000"/>
              </a:lnSpc>
              <a:spcBef>
                <a:spcPts val="0"/>
              </a:spcBef>
            </a:pPr>
            <a:r>
              <a:rPr kumimoji="1" lang="en-US" altLang="zh-CN" sz="2400" b="1" dirty="0">
                <a:latin typeface="Microsoft YaHei" panose="020B0503020204020204" pitchFamily="34" charset="-122"/>
                <a:ea typeface="Microsoft YaHei" panose="020B0503020204020204" pitchFamily="34" charset="-122"/>
                <a:cs typeface="Aptos Serif" panose="02020604070405020304" pitchFamily="18" charset="0"/>
              </a:rPr>
              <a:t>It was now two days before Passover and the Festival of Unleavened Bread. The leading priests and the teachers of religious law were still looking for an opportunity to capture Jesus secretly and kill him.“</a:t>
            </a:r>
            <a:r>
              <a:rPr kumimoji="1" lang="zh-CN" altLang="en-US" sz="2400" b="1" dirty="0">
                <a:latin typeface="Microsoft YaHei" panose="020B0503020204020204" pitchFamily="34" charset="-122"/>
                <a:ea typeface="Microsoft YaHei" panose="020B0503020204020204" pitchFamily="34" charset="-122"/>
                <a:cs typeface="Aptos Serif" panose="02020604070405020304" pitchFamily="18" charset="0"/>
              </a:rPr>
              <a:t> </a:t>
            </a:r>
            <a:r>
              <a:rPr kumimoji="1" lang="en-US" altLang="zh-CN" sz="2400" b="1" dirty="0">
                <a:latin typeface="Microsoft YaHei" panose="020B0503020204020204" pitchFamily="34" charset="-122"/>
                <a:ea typeface="Microsoft YaHei" panose="020B0503020204020204" pitchFamily="34" charset="-122"/>
                <a:cs typeface="Aptos Serif" panose="02020604070405020304" pitchFamily="18" charset="0"/>
              </a:rPr>
              <a:t>But not during the Passover celebration,” they agreed, “or the people may riot.”</a:t>
            </a:r>
          </a:p>
          <a:p>
            <a:pPr>
              <a:lnSpc>
                <a:spcPct val="120000"/>
              </a:lnSpc>
              <a:spcBef>
                <a:spcPts val="0"/>
              </a:spcBef>
            </a:pPr>
            <a:r>
              <a:rPr kumimoji="1" lang="en-US" altLang="zh-CN" sz="2400" b="1" dirty="0">
                <a:latin typeface="Microsoft YaHei" panose="020B0503020204020204" pitchFamily="34" charset="-122"/>
                <a:ea typeface="Microsoft YaHei" panose="020B0503020204020204" pitchFamily="34" charset="-122"/>
                <a:cs typeface="Aptos Serif" panose="02020604070405020304" pitchFamily="18" charset="0"/>
              </a:rPr>
              <a:t>(Mark 14:1-2 NLT)</a:t>
            </a:r>
          </a:p>
        </p:txBody>
      </p:sp>
    </p:spTree>
    <p:extLst>
      <p:ext uri="{BB962C8B-B14F-4D97-AF65-F5344CB8AC3E}">
        <p14:creationId xmlns:p14="http://schemas.microsoft.com/office/powerpoint/2010/main" val="316650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耶稣基督的门徒 (五): 约翰成为召会领袖和新约圣经书卷作者 - 马六甲福音堂">
            <a:extLst>
              <a:ext uri="{FF2B5EF4-FFF2-40B4-BE49-F238E27FC236}">
                <a16:creationId xmlns:a16="http://schemas.microsoft.com/office/drawing/2014/main" id="{2491CB8D-53A8-229E-E830-9B90279CB1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2902" y="313221"/>
            <a:ext cx="4070073" cy="20350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看见主耶稣就是看见了神!(含音频) - 生命季刊">
            <a:extLst>
              <a:ext uri="{FF2B5EF4-FFF2-40B4-BE49-F238E27FC236}">
                <a16:creationId xmlns:a16="http://schemas.microsoft.com/office/drawing/2014/main" id="{980BFBAA-DD9C-96CE-8BF9-F6132E899F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01" y="2919080"/>
            <a:ext cx="4070073" cy="1678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聖經]新約聖經提到的文士、法利賽人是什麼人？ - 靜靜聽，聽安靜">
            <a:extLst>
              <a:ext uri="{FF2B5EF4-FFF2-40B4-BE49-F238E27FC236}">
                <a16:creationId xmlns:a16="http://schemas.microsoft.com/office/drawing/2014/main" id="{5B379169-F429-B44D-DB2D-3833EA87ED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026" y="1374509"/>
            <a:ext cx="4070073" cy="228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501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EE939EDC-3471-235E-6366-3F734EC98889}"/>
              </a:ext>
            </a:extLst>
          </p:cNvPr>
          <p:cNvSpPr>
            <a:spLocks noGrp="1"/>
          </p:cNvSpPr>
          <p:nvPr>
            <p:ph type="title"/>
          </p:nvPr>
        </p:nvSpPr>
        <p:spPr>
          <a:xfrm>
            <a:off x="0" y="0"/>
            <a:ext cx="3331582" cy="5143500"/>
          </a:xfrm>
        </p:spPr>
        <p:txBody>
          <a:bodyPr>
            <a:normAutofit/>
          </a:bodyPr>
          <a:lstStyle/>
          <a:p>
            <a:pPr algn="ctr">
              <a:lnSpc>
                <a:spcPct val="100000"/>
              </a:lnSpc>
            </a:pPr>
            <a:r>
              <a:rPr kumimoji="1" lang="zh-CN" altLang="en-US" sz="3600" b="1" dirty="0">
                <a:latin typeface="Microsoft YaHei" panose="020B0503020204020204" pitchFamily="34" charset="-122"/>
                <a:ea typeface="Microsoft YaHei" panose="020B0503020204020204" pitchFamily="34" charset="-122"/>
              </a:rPr>
              <a:t>宗教領袖視耶穌為“眼中釘”</a:t>
            </a:r>
            <a:br>
              <a:rPr kumimoji="1" lang="en-US" altLang="zh-CN" sz="3600" b="1" dirty="0">
                <a:latin typeface="Microsoft YaHei" panose="020B0503020204020204" pitchFamily="34" charset="-122"/>
                <a:ea typeface="Microsoft YaHei" panose="020B0503020204020204" pitchFamily="34" charset="-122"/>
              </a:rPr>
            </a:br>
            <a:br>
              <a:rPr kumimoji="1" lang="zh-CN" altLang="en-US" sz="3600" b="1" dirty="0">
                <a:latin typeface="Microsoft YaHei" panose="020B0503020204020204" pitchFamily="34" charset="-122"/>
                <a:ea typeface="Microsoft YaHei" panose="020B0503020204020204" pitchFamily="34" charset="-122"/>
              </a:rPr>
            </a:br>
            <a:r>
              <a:rPr kumimoji="1" lang="en-US" altLang="zh-CN" sz="3600" b="1" dirty="0">
                <a:latin typeface="Microsoft YaHei" panose="020B0503020204020204" pitchFamily="34" charset="-122"/>
                <a:ea typeface="Microsoft YaHei" panose="020B0503020204020204" pitchFamily="34" charset="-122"/>
              </a:rPr>
              <a:t>The religious leaders saw Jesus as a “thorn in their side”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FA78C04E-0D20-DDEF-0DA1-267DADECA819}"/>
              </a:ext>
            </a:extLst>
          </p:cNvPr>
          <p:cNvSpPr>
            <a:spLocks noGrp="1"/>
          </p:cNvSpPr>
          <p:nvPr>
            <p:ph idx="1"/>
          </p:nvPr>
        </p:nvSpPr>
        <p:spPr>
          <a:xfrm>
            <a:off x="3608774" y="0"/>
            <a:ext cx="5532939" cy="5143500"/>
          </a:xfrm>
        </p:spPr>
        <p:txBody>
          <a:bodyPr anchor="ctr">
            <a:normAutofit/>
          </a:bodyPr>
          <a:lstStyle/>
          <a:p>
            <a:pPr>
              <a:lnSpc>
                <a:spcPct val="150000"/>
              </a:lnSpc>
              <a:spcBef>
                <a:spcPts val="0"/>
              </a:spcBef>
            </a:pPr>
            <a:r>
              <a:rPr lang="zh-CN" altLang="en-US" sz="2400" b="1" dirty="0">
                <a:latin typeface="Microsoft YaHei" panose="020B0503020204020204" pitchFamily="34" charset="-122"/>
                <a:ea typeface="Microsoft YaHei" panose="020B0503020204020204" pitchFamily="34" charset="-122"/>
              </a:rPr>
              <a:t>逾越节 </a:t>
            </a:r>
            <a:r>
              <a:rPr lang="en-US" altLang="zh-CN" sz="2400" b="1" dirty="0">
                <a:latin typeface="Microsoft YaHei" panose="020B0503020204020204" pitchFamily="34" charset="-122"/>
                <a:ea typeface="Microsoft YaHei" panose="020B0503020204020204" pitchFamily="34" charset="-122"/>
              </a:rPr>
              <a:t>Passover</a:t>
            </a:r>
            <a:r>
              <a:rPr lang="zh-CN" altLang="en-US" sz="2400" b="1" dirty="0">
                <a:latin typeface="Microsoft YaHei" panose="020B0503020204020204" pitchFamily="34" charset="-122"/>
                <a:ea typeface="Microsoft YaHei" panose="020B0503020204020204" pitchFamily="34" charset="-122"/>
              </a:rPr>
              <a:t>：</a:t>
            </a:r>
            <a:endParaRPr lang="en-US" altLang="zh-CN" sz="2400" b="1"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2400" b="1" dirty="0">
                <a:latin typeface="Microsoft YaHei" panose="020B0503020204020204" pitchFamily="34" charset="-122"/>
                <a:ea typeface="Microsoft YaHei" panose="020B0503020204020204" pitchFamily="34" charset="-122"/>
              </a:rPr>
              <a:t>宗教领袖的仇恨 </a:t>
            </a:r>
            <a:r>
              <a:rPr lang="en-US" altLang="zh-CN" sz="2400" b="1" dirty="0">
                <a:latin typeface="Microsoft YaHei" panose="020B0503020204020204" pitchFamily="34" charset="-122"/>
                <a:ea typeface="Microsoft YaHei" panose="020B0503020204020204" pitchFamily="34" charset="-122"/>
              </a:rPr>
              <a:t>Hatred of religious leaders</a:t>
            </a:r>
            <a:r>
              <a:rPr lang="zh-CN" altLang="en-US" sz="2400" b="1" dirty="0">
                <a:latin typeface="Microsoft YaHei" panose="020B0503020204020204" pitchFamily="34" charset="-122"/>
                <a:ea typeface="Microsoft YaHei" panose="020B0503020204020204" pitchFamily="34" charset="-122"/>
              </a:rPr>
              <a:t>：</a:t>
            </a:r>
            <a:endParaRPr lang="en-US" altLang="zh-CN" sz="2400" b="1"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2400" b="1" dirty="0">
                <a:latin typeface="Microsoft YaHei" panose="020B0503020204020204" pitchFamily="34" charset="-122"/>
                <a:ea typeface="Microsoft YaHei" panose="020B0503020204020204" pitchFamily="34" charset="-122"/>
              </a:rPr>
              <a:t>宗教与政治结盟 </a:t>
            </a:r>
            <a:r>
              <a:rPr lang="en-US" altLang="zh-CN" sz="2400" b="1" dirty="0">
                <a:latin typeface="Microsoft YaHei" panose="020B0503020204020204" pitchFamily="34" charset="-122"/>
                <a:ea typeface="Microsoft YaHei" panose="020B0503020204020204" pitchFamily="34" charset="-122"/>
              </a:rPr>
              <a:t>Religion and politics were aligned</a:t>
            </a:r>
            <a:r>
              <a:rPr lang="zh-CN" altLang="en-US" sz="2400" b="1"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文士（法利赛人）与祭司（撒都该人）</a:t>
            </a:r>
            <a:endParaRPr lang="en-US" altLang="zh-CN" sz="2400"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2400" b="1" dirty="0">
                <a:latin typeface="Microsoft YaHei" panose="020B0503020204020204" pitchFamily="34" charset="-122"/>
                <a:ea typeface="Microsoft YaHei" panose="020B0503020204020204" pitchFamily="34" charset="-122"/>
              </a:rPr>
              <a:t>矛盾与讽刺 </a:t>
            </a:r>
            <a:r>
              <a:rPr lang="en-US" altLang="zh-CN" sz="2400" b="1" dirty="0">
                <a:latin typeface="Microsoft YaHei" panose="020B0503020204020204" pitchFamily="34" charset="-122"/>
                <a:ea typeface="Microsoft YaHei" panose="020B0503020204020204" pitchFamily="34" charset="-122"/>
              </a:rPr>
              <a:t>Contradiction and irony</a:t>
            </a:r>
            <a:r>
              <a:rPr lang="zh-CN" altLang="en-US" sz="2400" b="1" dirty="0">
                <a:latin typeface="Microsoft YaHei" panose="020B0503020204020204" pitchFamily="34" charset="-122"/>
                <a:ea typeface="Microsoft YaHei" panose="020B0503020204020204" pitchFamily="34" charset="-122"/>
              </a:rPr>
              <a:t>：</a:t>
            </a:r>
            <a:endParaRPr lang="en-US" altLang="zh-CN" sz="2400" b="1" dirty="0">
              <a:latin typeface="Microsoft YaHei" panose="020B0503020204020204" pitchFamily="34" charset="-122"/>
              <a:ea typeface="Microsoft YaHei" panose="020B0503020204020204" pitchFamily="34" charset="-122"/>
            </a:endParaRPr>
          </a:p>
          <a:p>
            <a:pPr>
              <a:lnSpc>
                <a:spcPct val="150000"/>
              </a:lnSpc>
              <a:spcBef>
                <a:spcPts val="0"/>
              </a:spcBef>
            </a:pPr>
            <a:r>
              <a:rPr lang="zh-CN" altLang="en-US" sz="2400" b="1" dirty="0">
                <a:latin typeface="Microsoft YaHei" panose="020B0503020204020204" pitchFamily="34" charset="-122"/>
                <a:ea typeface="Microsoft YaHei" panose="020B0503020204020204" pitchFamily="34" charset="-122"/>
              </a:rPr>
              <a:t>耶稣的反应 </a:t>
            </a:r>
            <a:r>
              <a:rPr lang="en-US" altLang="zh-CN" sz="2400" b="1" dirty="0">
                <a:latin typeface="Microsoft YaHei" panose="020B0503020204020204" pitchFamily="34" charset="-122"/>
                <a:ea typeface="Microsoft YaHei" panose="020B0503020204020204" pitchFamily="34" charset="-122"/>
              </a:rPr>
              <a:t>Jesus' reaction</a:t>
            </a:r>
            <a:r>
              <a:rPr lang="zh-CN" altLang="en-US" sz="2400" b="1" dirty="0">
                <a:latin typeface="Microsoft YaHei" panose="020B0503020204020204" pitchFamily="34" charset="-122"/>
                <a:ea typeface="Microsoft YaHei" panose="020B0503020204020204" pitchFamily="34" charset="-122"/>
              </a:rPr>
              <a:t>：</a:t>
            </a:r>
            <a:endParaRPr lang="en-US" altLang="zh-CN"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988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7" cy="1193055"/>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193056"/>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0"/>
            <a:ext cx="3057523" cy="1193055"/>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0"/>
            <a:ext cx="8799485" cy="1198074"/>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E4DD6C7-3C91-79EF-B569-D9C1BAA0BB48}"/>
              </a:ext>
            </a:extLst>
          </p:cNvPr>
          <p:cNvSpPr>
            <a:spLocks noGrp="1"/>
          </p:cNvSpPr>
          <p:nvPr>
            <p:ph type="title"/>
          </p:nvPr>
        </p:nvSpPr>
        <p:spPr>
          <a:xfrm>
            <a:off x="1028699" y="220903"/>
            <a:ext cx="7421963" cy="775252"/>
          </a:xfrm>
        </p:spPr>
        <p:txBody>
          <a:bodyPr>
            <a:noAutofit/>
          </a:bodyPr>
          <a:lstStyle/>
          <a:p>
            <a:pPr algn="ctr"/>
            <a:r>
              <a:rPr kumimoji="1" lang="zh-CN" altLang="en-US" sz="3200" b="1" dirty="0">
                <a:solidFill>
                  <a:srgbClr val="FFFFFF"/>
                </a:solidFill>
                <a:latin typeface="Microsoft YaHei" panose="020B0503020204020204" pitchFamily="34" charset="-122"/>
                <a:ea typeface="Microsoft YaHei" panose="020B0503020204020204" pitchFamily="34" charset="-122"/>
              </a:rPr>
              <a:t>個人反思 </a:t>
            </a:r>
            <a:br>
              <a:rPr kumimoji="1" lang="en-US" altLang="zh-CN" sz="3200" b="1" dirty="0">
                <a:solidFill>
                  <a:srgbClr val="FFFFFF"/>
                </a:solidFill>
                <a:latin typeface="Microsoft YaHei" panose="020B0503020204020204" pitchFamily="34" charset="-122"/>
                <a:ea typeface="Microsoft YaHei" panose="020B0503020204020204" pitchFamily="34" charset="-122"/>
              </a:rPr>
            </a:br>
            <a:r>
              <a:rPr kumimoji="1" lang="en-US" altLang="zh-CN" sz="3200" b="1" dirty="0">
                <a:solidFill>
                  <a:srgbClr val="FFFFFF"/>
                </a:solidFill>
                <a:latin typeface="Microsoft YaHei" panose="020B0503020204020204" pitchFamily="34" charset="-122"/>
                <a:ea typeface="Microsoft YaHei" panose="020B0503020204020204" pitchFamily="34" charset="-122"/>
              </a:rPr>
              <a:t>Personal Reflection</a:t>
            </a:r>
            <a:endParaRPr kumimoji="1" lang="zh-CN" altLang="en-US" sz="3200" b="1" dirty="0">
              <a:solidFill>
                <a:srgbClr val="FFFFFF"/>
              </a:solidFill>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852E89C7-9175-3A48-5E98-7DF2E53760EB}"/>
              </a:ext>
            </a:extLst>
          </p:cNvPr>
          <p:cNvSpPr>
            <a:spLocks noGrp="1"/>
          </p:cNvSpPr>
          <p:nvPr>
            <p:ph idx="1"/>
          </p:nvPr>
        </p:nvSpPr>
        <p:spPr>
          <a:xfrm>
            <a:off x="344513" y="1721923"/>
            <a:ext cx="8573856" cy="2779244"/>
          </a:xfrm>
        </p:spPr>
        <p:txBody>
          <a:bodyPr anchor="ctr">
            <a:normAutofit fontScale="92500"/>
          </a:bodyPr>
          <a:lstStyle/>
          <a:p>
            <a:pPr>
              <a:lnSpc>
                <a:spcPct val="150000"/>
              </a:lnSpc>
            </a:pPr>
            <a:r>
              <a:rPr lang="zh-CN" altLang="en-US" sz="3600" b="1" dirty="0">
                <a:latin typeface="Microsoft YaHei" panose="020B0503020204020204" pitchFamily="34" charset="-122"/>
                <a:ea typeface="Microsoft YaHei" panose="020B0503020204020204" pitchFamily="34" charset="-122"/>
              </a:rPr>
              <a:t>警惕內心的“法利賽人傾向”（驕傲與嫉妒）</a:t>
            </a:r>
            <a:endParaRPr lang="en-US" altLang="zh-CN" sz="3600" b="1" dirty="0">
              <a:latin typeface="Microsoft YaHei" panose="020B0503020204020204" pitchFamily="34" charset="-122"/>
              <a:ea typeface="Microsoft YaHei" panose="020B0503020204020204" pitchFamily="34" charset="-122"/>
            </a:endParaRPr>
          </a:p>
          <a:p>
            <a:pPr>
              <a:lnSpc>
                <a:spcPct val="150000"/>
              </a:lnSpc>
            </a:pPr>
            <a:r>
              <a:rPr lang="en-US" altLang="zh-CN" sz="3600" b="1" dirty="0">
                <a:latin typeface="Microsoft YaHei" panose="020B0503020204020204" pitchFamily="34" charset="-122"/>
                <a:ea typeface="Microsoft YaHei" panose="020B0503020204020204" pitchFamily="34" charset="-122"/>
              </a:rPr>
              <a:t>Be wary of the inner "Pharisee tendencies" (pride and jealousy)</a:t>
            </a:r>
            <a:endParaRPr lang="zh-CN" altLang="en-US" sz="3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1899784"/>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主题​​">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4722</TotalTime>
  <Words>5768</Words>
  <Application>Microsoft Macintosh PowerPoint</Application>
  <PresentationFormat>全屏显示(16:9)</PresentationFormat>
  <Paragraphs>219</Paragraphs>
  <Slides>51</Slides>
  <Notes>39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51</vt:i4>
      </vt:variant>
    </vt:vector>
  </HeadingPairs>
  <TitlesOfParts>
    <vt:vector size="60" baseType="lpstr">
      <vt:lpstr>等线</vt:lpstr>
      <vt:lpstr>Microsoft YaHei</vt:lpstr>
      <vt:lpstr>Yuanti SC</vt:lpstr>
      <vt:lpstr>Aptos</vt:lpstr>
      <vt:lpstr>Aptos Display</vt:lpstr>
      <vt:lpstr>Aptos Serif</vt:lpstr>
      <vt:lpstr>Arial</vt:lpstr>
      <vt:lpstr>Wingdings</vt:lpstr>
      <vt:lpstr>Office 主题​​</vt:lpstr>
      <vt:lpstr>耶穌的受苦之路 The Path of Jesus' Suffering</vt:lpstr>
      <vt:lpstr>PowerPoint 演示文稿</vt:lpstr>
      <vt:lpstr>福音的核心是什麼？ What is the core of the Gospel?</vt:lpstr>
      <vt:lpstr>受難節  Good Friday （April 18th）</vt:lpstr>
      <vt:lpstr>耶穌的受苦之路 The Path of Jesus' Suffering</vt:lpstr>
      <vt:lpstr>I. He Was Framed by Religious Leaders   他被宗教領袖陷害 (14:1-2)</vt:lpstr>
      <vt:lpstr>PowerPoint 演示文稿</vt:lpstr>
      <vt:lpstr>宗教領袖視耶穌為“眼中釘”  The religious leaders saw Jesus as a “thorn in their side”</vt:lpstr>
      <vt:lpstr>個人反思  Personal Reflection</vt:lpstr>
      <vt:lpstr>祷告 Prayer</vt:lpstr>
      <vt:lpstr>II. He Was Betrayed by His Disciple Judas   他被門徒猶大出賣 (14:10-11)</vt:lpstr>
      <vt:lpstr>PowerPoint 演示文稿</vt:lpstr>
      <vt:lpstr>哪個人是賣耶穌的猶大？ Which man is Judas the betrayer of Jesus?</vt:lpstr>
      <vt:lpstr>耶穌被猶大視為“搖錢樹” Judas saw Jesus as a money-making opportunity.</vt:lpstr>
      <vt:lpstr>個人反思  Personal Reflection</vt:lpstr>
      <vt:lpstr>禱告 Prayer</vt:lpstr>
      <vt:lpstr>III. He Was Abandoned by All His Disciples   他的眾門徒离棄他 (14:27-31)</vt:lpstr>
      <vt:lpstr>PowerPoint 演示文稿</vt:lpstr>
      <vt:lpstr>門徒不認識自己的“情緒化忠誠” The disciples did not recognize their own "emotional loyalty"</vt:lpstr>
      <vt:lpstr>PowerPoint 演示文稿</vt:lpstr>
      <vt:lpstr>個人反思  Personal Reflection</vt:lpstr>
      <vt:lpstr>禱告 Prayer</vt:lpstr>
      <vt:lpstr>IV. He Suffered Alone and Prayed in Agony   他獨自痛苦並禱告 (14:32-34)</vt:lpstr>
      <vt:lpstr>PowerPoint 演示文稿</vt:lpstr>
      <vt:lpstr>耶穌成為“孤勇者” Jesus became the “Lone Ranger”</vt:lpstr>
      <vt:lpstr>PowerPoint 演示文稿</vt:lpstr>
      <vt:lpstr>個人反思  Personal Reflection</vt:lpstr>
      <vt:lpstr>V. He Was Sentenced to Death by Pilate   他被彼拉多判死罪(15:9-13)</vt:lpstr>
      <vt:lpstr>PowerPoint 演示文稿</vt:lpstr>
      <vt:lpstr>PowerPoint 演示文稿</vt:lpstr>
      <vt:lpstr>PowerPoint 演示文稿</vt:lpstr>
      <vt:lpstr>耶穌成為政教聯合下的“犧牲品” Jesus became a “victim” of the union of religion and politics</vt:lpstr>
      <vt:lpstr>個人反思  Personal Reflection</vt:lpstr>
      <vt:lpstr>禱告 prayer</vt:lpstr>
      <vt:lpstr>VI. He Was Crucified Between Criminals   他與罪犯同釘十架 (15:22-24, 27)</vt:lpstr>
      <vt:lpstr>PowerPoint 演示文稿</vt:lpstr>
      <vt:lpstr>PowerPoint 演示文稿</vt:lpstr>
      <vt:lpstr>耶稣被视为罪犯的“头目” Jesus was seen as the "ringleader" of criminals</vt:lpstr>
      <vt:lpstr>個人反思  Personal Reflection</vt:lpstr>
      <vt:lpstr>禱告 Prayer</vt:lpstr>
      <vt:lpstr>VII. He Died in Agony   他在痛苦中斷氣  (15:33-39)</vt:lpstr>
      <vt:lpstr>PowerPoint 演示文稿</vt:lpstr>
      <vt:lpstr>PowerPoint 演示文稿</vt:lpstr>
      <vt:lpstr>耶穌成為代罪的“羔羊” Jesus became the “Lamb” of Atonement</vt:lpstr>
      <vt:lpstr>禱告 Prayer</vt:lpstr>
      <vt:lpstr>VIII. He Was Buried in a Borrowed Tomb   他借埋於他人之墓 (15:44-46)</vt:lpstr>
      <vt:lpstr>PowerPoint 演示文稿</vt:lpstr>
      <vt:lpstr>PowerPoint 演示文稿</vt:lpstr>
      <vt:lpstr>耶穌成为牺牲的“一粒麥子” Jesus became a dead “grain of wheat”</vt:lpstr>
      <vt:lpstr>祷告 Prayer</vt:lpstr>
      <vt:lpstr>結語：何等恩典</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Victor</dc:creator>
  <cp:keywords/>
  <dc:description/>
  <cp:lastModifiedBy>Victor</cp:lastModifiedBy>
  <cp:revision>24</cp:revision>
  <dcterms:created xsi:type="dcterms:W3CDTF">2025-04-01T15:27:28Z</dcterms:created>
  <dcterms:modified xsi:type="dcterms:W3CDTF">2025-04-06T00:24:06Z</dcterms:modified>
  <cp:category/>
</cp:coreProperties>
</file>