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27"/>
  </p:notesMasterIdLst>
  <p:sldIdLst>
    <p:sldId id="256" r:id="rId2"/>
    <p:sldId id="259" r:id="rId3"/>
    <p:sldId id="271" r:id="rId4"/>
    <p:sldId id="265" r:id="rId5"/>
    <p:sldId id="262" r:id="rId6"/>
    <p:sldId id="257" r:id="rId7"/>
    <p:sldId id="298" r:id="rId8"/>
    <p:sldId id="273" r:id="rId9"/>
    <p:sldId id="264" r:id="rId10"/>
    <p:sldId id="279" r:id="rId11"/>
    <p:sldId id="303" r:id="rId12"/>
    <p:sldId id="299" r:id="rId13"/>
    <p:sldId id="263" r:id="rId14"/>
    <p:sldId id="296" r:id="rId15"/>
    <p:sldId id="304" r:id="rId16"/>
    <p:sldId id="300" r:id="rId17"/>
    <p:sldId id="301" r:id="rId18"/>
    <p:sldId id="302" r:id="rId19"/>
    <p:sldId id="282" r:id="rId20"/>
    <p:sldId id="281" r:id="rId21"/>
    <p:sldId id="284" r:id="rId22"/>
    <p:sldId id="285" r:id="rId23"/>
    <p:sldId id="269" r:id="rId24"/>
    <p:sldId id="292" r:id="rId25"/>
    <p:sldId id="270"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3125"/>
  </p:normalViewPr>
  <p:slideViewPr>
    <p:cSldViewPr snapToGrid="0">
      <p:cViewPr varScale="1">
        <p:scale>
          <a:sx n="86" d="100"/>
          <a:sy n="86" d="100"/>
        </p:scale>
        <p:origin x="14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47EBD-23C0-A34F-8635-0310453B735A}" type="datetimeFigureOut">
              <a:rPr kumimoji="1" lang="zh-CN" altLang="en-US" smtClean="0"/>
              <a:t>2024/11/23</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414E7-BC47-5A4D-A93B-CF7E88286D9F}" type="slidenum">
              <a:rPr kumimoji="1" lang="zh-CN" altLang="en-US" smtClean="0"/>
              <a:t>‹#›</a:t>
            </a:fld>
            <a:endParaRPr kumimoji="1" lang="zh-CN" altLang="en-US"/>
          </a:p>
        </p:txBody>
      </p:sp>
    </p:spTree>
    <p:extLst>
      <p:ext uri="{BB962C8B-B14F-4D97-AF65-F5344CB8AC3E}">
        <p14:creationId xmlns:p14="http://schemas.microsoft.com/office/powerpoint/2010/main" val="4625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lrl.state.tx.us/legis/billSearch/BillDetails.cfm?legSession=71-4&amp;billTypeDetail=HR&amp;billnumberDetail=133"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legis.state.tx.us/BillLookup/History.aspx?LegSess=793&amp;Bill=HR207" TargetMode="External"/><Relationship Id="rId5" Type="http://schemas.openxmlformats.org/officeDocument/2006/relationships/hyperlink" Target="http://www.elpasomissiontrail.com/PERRY1.pdf" TargetMode="External"/><Relationship Id="rId4" Type="http://schemas.openxmlformats.org/officeDocument/2006/relationships/hyperlink" Target="http://www.lrl.state.tx.us/legis/billSearch/BillDetails.cfm?legSession=71-4&amp;billtypeDetail=SR&amp;billNumberDetail=44"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llhistory.com/detail/580f3b190bd1becd2d0aa3a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allhistory.com/detail/57c521630bd1becc12a0bda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llhistory.com/detail/5924246c55b54278ac00df79"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allhistory.com/detail/57ff48b00bd1bea443d7c186" TargetMode="External"/><Relationship Id="rId4" Type="http://schemas.openxmlformats.org/officeDocument/2006/relationships/hyperlink" Target="https://www.allhistory.com/detail/581edad905c3fbb42983cab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youtube.com/watch?v=pl1Bd-ZaGm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2</a:t>
            </a:fld>
            <a:endParaRPr kumimoji="1" lang="zh-CN" altLang="en-US"/>
          </a:p>
        </p:txBody>
      </p:sp>
    </p:spTree>
    <p:extLst>
      <p:ext uri="{BB962C8B-B14F-4D97-AF65-F5344CB8AC3E}">
        <p14:creationId xmlns:p14="http://schemas.microsoft.com/office/powerpoint/2010/main" val="363965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11</a:t>
            </a:fld>
            <a:endParaRPr kumimoji="1" lang="zh-CN" altLang="en-US"/>
          </a:p>
        </p:txBody>
      </p:sp>
    </p:spTree>
    <p:extLst>
      <p:ext uri="{BB962C8B-B14F-4D97-AF65-F5344CB8AC3E}">
        <p14:creationId xmlns:p14="http://schemas.microsoft.com/office/powerpoint/2010/main" val="3292363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A785F-F772-E9EB-2B8B-1CFC7E5FD8E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9C9E41B-A179-9F0B-3521-BB3F654872E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CFE7CC0-F6B0-2C2E-420F-48F467871C64}"/>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B164B5FF-C4E9-98C6-935B-1567C4A1DF86}"/>
              </a:ext>
            </a:extLst>
          </p:cNvPr>
          <p:cNvSpPr>
            <a:spLocks noGrp="1"/>
          </p:cNvSpPr>
          <p:nvPr>
            <p:ph type="sldNum" sz="quarter" idx="5"/>
          </p:nvPr>
        </p:nvSpPr>
        <p:spPr/>
        <p:txBody>
          <a:bodyPr/>
          <a:lstStyle/>
          <a:p>
            <a:fld id="{C8D414E7-BC47-5A4D-A93B-CF7E88286D9F}" type="slidenum">
              <a:rPr kumimoji="1" lang="zh-CN" altLang="en-US" smtClean="0"/>
              <a:t>12</a:t>
            </a:fld>
            <a:endParaRPr kumimoji="1" lang="zh-CN" altLang="en-US"/>
          </a:p>
        </p:txBody>
      </p:sp>
    </p:spTree>
    <p:extLst>
      <p:ext uri="{BB962C8B-B14F-4D97-AF65-F5344CB8AC3E}">
        <p14:creationId xmlns:p14="http://schemas.microsoft.com/office/powerpoint/2010/main" val="792267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13</a:t>
            </a:fld>
            <a:endParaRPr kumimoji="1" lang="zh-CN" altLang="en-US"/>
          </a:p>
        </p:txBody>
      </p:sp>
    </p:spTree>
    <p:extLst>
      <p:ext uri="{BB962C8B-B14F-4D97-AF65-F5344CB8AC3E}">
        <p14:creationId xmlns:p14="http://schemas.microsoft.com/office/powerpoint/2010/main" val="502583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150000"/>
              </a:lnSpc>
              <a:buNone/>
            </a:pPr>
            <a:r>
              <a:rPr kumimoji="1" lang="zh-CN" altLang="en-US" b="1" dirty="0">
                <a:latin typeface="Microsoft YaHei" panose="020B0503020204020204" pitchFamily="34" charset="-122"/>
                <a:ea typeface="Microsoft YaHei" panose="020B0503020204020204" pitchFamily="34" charset="-122"/>
              </a:rPr>
              <a:t>同在性的：亚伯拉罕不孤单。</a:t>
            </a:r>
            <a:endParaRPr kumimoji="1" lang="en-US" altLang="zh-CN" b="1" dirty="0">
              <a:latin typeface="Microsoft YaHei" panose="020B0503020204020204" pitchFamily="34" charset="-122"/>
              <a:ea typeface="Microsoft YaHei" panose="020B0503020204020204" pitchFamily="34" charset="-122"/>
            </a:endParaRPr>
          </a:p>
          <a:p>
            <a:pPr marL="0" indent="0">
              <a:lnSpc>
                <a:spcPct val="150000"/>
              </a:lnSpc>
              <a:buNone/>
            </a:pPr>
            <a:r>
              <a:rPr kumimoji="1" lang="zh-CN" altLang="en-US" b="1" dirty="0">
                <a:latin typeface="Microsoft YaHei" panose="020B0503020204020204" pitchFamily="34" charset="-122"/>
                <a:ea typeface="Microsoft YaHei" panose="020B0503020204020204" pitchFamily="34" charset="-122"/>
              </a:rPr>
              <a:t>看顾性的：亚伯拉罕不</a:t>
            </a:r>
            <a:endParaRPr kumimoji="1" lang="en-US" altLang="zh-CN" b="1" dirty="0">
              <a:latin typeface="Microsoft YaHei" panose="020B0503020204020204" pitchFamily="34" charset="-122"/>
              <a:ea typeface="Microsoft YaHei" panose="020B0503020204020204" pitchFamily="34" charset="-122"/>
            </a:endParaRPr>
          </a:p>
          <a:p>
            <a:pPr marL="0" indent="0">
              <a:lnSpc>
                <a:spcPct val="150000"/>
              </a:lnSpc>
              <a:buNone/>
            </a:pPr>
            <a:r>
              <a:rPr kumimoji="1" lang="zh-CN" altLang="en-US" b="1" dirty="0">
                <a:latin typeface="Microsoft YaHei" panose="020B0503020204020204" pitchFamily="34" charset="-122"/>
                <a:ea typeface="Microsoft YaHei" panose="020B0503020204020204" pitchFamily="34" charset="-122"/>
              </a:rPr>
              <a:t>赏赐性的：亚伯拉罕并非</a:t>
            </a:r>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14</a:t>
            </a:fld>
            <a:endParaRPr kumimoji="1" lang="zh-CN" altLang="en-US"/>
          </a:p>
        </p:txBody>
      </p:sp>
    </p:spTree>
    <p:extLst>
      <p:ext uri="{BB962C8B-B14F-4D97-AF65-F5344CB8AC3E}">
        <p14:creationId xmlns:p14="http://schemas.microsoft.com/office/powerpoint/2010/main" val="2732257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15</a:t>
            </a:fld>
            <a:endParaRPr kumimoji="1" lang="zh-CN" altLang="en-US"/>
          </a:p>
        </p:txBody>
      </p:sp>
    </p:spTree>
    <p:extLst>
      <p:ext uri="{BB962C8B-B14F-4D97-AF65-F5344CB8AC3E}">
        <p14:creationId xmlns:p14="http://schemas.microsoft.com/office/powerpoint/2010/main" val="3313678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16</a:t>
            </a:fld>
            <a:endParaRPr kumimoji="1" lang="zh-CN" altLang="en-US"/>
          </a:p>
        </p:txBody>
      </p:sp>
    </p:spTree>
    <p:extLst>
      <p:ext uri="{BB962C8B-B14F-4D97-AF65-F5344CB8AC3E}">
        <p14:creationId xmlns:p14="http://schemas.microsoft.com/office/powerpoint/2010/main" val="4057855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212529"/>
                </a:solidFill>
                <a:effectLst/>
                <a:latin typeface="Verdana" panose="020B0604030504040204" pitchFamily="34" charset="0"/>
              </a:rPr>
              <a:t>The Texas </a:t>
            </a:r>
            <a:r>
              <a:rPr lang="en-US" altLang="zh-CN" b="0" i="0" u="sng" dirty="0">
                <a:solidFill>
                  <a:srgbClr val="003366"/>
                </a:solidFill>
                <a:effectLst/>
                <a:latin typeface="Verdana" panose="020B0604030504040204" pitchFamily="34" charset="0"/>
                <a:hlinkClick r:id="rId3"/>
              </a:rPr>
              <a:t>House</a:t>
            </a:r>
            <a:r>
              <a:rPr lang="en-US" altLang="zh-CN" b="0" i="0" dirty="0">
                <a:solidFill>
                  <a:srgbClr val="212529"/>
                </a:solidFill>
                <a:effectLst/>
                <a:latin typeface="Verdana" panose="020B0604030504040204" pitchFamily="34" charset="0"/>
              </a:rPr>
              <a:t> and </a:t>
            </a:r>
            <a:r>
              <a:rPr lang="en-US" altLang="zh-CN" b="0" i="0" u="sng" dirty="0">
                <a:solidFill>
                  <a:srgbClr val="003366"/>
                </a:solidFill>
                <a:effectLst/>
                <a:latin typeface="Verdana" panose="020B0604030504040204" pitchFamily="34" charset="0"/>
                <a:hlinkClick r:id="rId4"/>
              </a:rPr>
              <a:t>Senate</a:t>
            </a:r>
            <a:r>
              <a:rPr lang="en-US" altLang="zh-CN" b="0" i="0" dirty="0">
                <a:solidFill>
                  <a:srgbClr val="212529"/>
                </a:solidFill>
                <a:effectLst/>
                <a:latin typeface="Verdana" panose="020B0604030504040204" pitchFamily="34" charset="0"/>
              </a:rPr>
              <a:t> each commemorated this historical milestone in 1990, and Gov. Rick Perry has </a:t>
            </a:r>
            <a:r>
              <a:rPr lang="en-US" altLang="zh-CN" b="0" i="0" u="sng" dirty="0">
                <a:solidFill>
                  <a:srgbClr val="003366"/>
                </a:solidFill>
                <a:effectLst/>
                <a:latin typeface="Verdana" panose="020B0604030504040204" pitchFamily="34" charset="0"/>
                <a:hlinkClick r:id="rId5"/>
              </a:rPr>
              <a:t>recognized</a:t>
            </a:r>
            <a:r>
              <a:rPr lang="en-US" altLang="zh-CN" b="0" i="0" dirty="0">
                <a:solidFill>
                  <a:srgbClr val="212529"/>
                </a:solidFill>
                <a:effectLst/>
                <a:latin typeface="Verdana" panose="020B0604030504040204" pitchFamily="34" charset="0"/>
              </a:rPr>
              <a:t> April 30 as the official day of the First Thanksgiving. For 20 years, the El Paso Mission Trail Association has conducted an annual historical reenactment of the event, and their work was </a:t>
            </a:r>
            <a:r>
              <a:rPr lang="en-US" altLang="zh-CN" b="0" i="0" u="sng" dirty="0">
                <a:solidFill>
                  <a:srgbClr val="003366"/>
                </a:solidFill>
                <a:effectLst/>
                <a:latin typeface="Verdana" panose="020B0604030504040204" pitchFamily="34" charset="0"/>
                <a:hlinkClick r:id="rId6"/>
              </a:rPr>
              <a:t>honored</a:t>
            </a:r>
            <a:r>
              <a:rPr lang="en-US" altLang="zh-CN" b="0" i="0" dirty="0">
                <a:solidFill>
                  <a:srgbClr val="212529"/>
                </a:solidFill>
                <a:effectLst/>
                <a:latin typeface="Verdana" panose="020B0604030504040204" pitchFamily="34" charset="0"/>
              </a:rPr>
              <a:t> by the Texas House in 2006.</a:t>
            </a:r>
            <a:br>
              <a:rPr lang="en-US" altLang="zh-CN" b="0" i="0" dirty="0">
                <a:solidFill>
                  <a:srgbClr val="212529"/>
                </a:solidFill>
                <a:effectLst/>
                <a:ea typeface="Verdana" panose="020B0604030504040204" pitchFamily="34" charset="0"/>
              </a:rPr>
            </a:br>
            <a:r>
              <a:rPr lang="zh-CN" altLang="en-US" b="0" i="0" dirty="0">
                <a:solidFill>
                  <a:srgbClr val="212529"/>
                </a:solidFill>
                <a:effectLst/>
                <a:ea typeface="inherit"/>
              </a:rPr>
              <a:t>德克萨斯州</a:t>
            </a:r>
            <a:r>
              <a:rPr lang="zh-CN" altLang="en-US" b="0" i="0" u="sng" dirty="0">
                <a:solidFill>
                  <a:srgbClr val="003366"/>
                </a:solidFill>
                <a:effectLst/>
                <a:ea typeface="Verdana" panose="020B0604030504040204" pitchFamily="34" charset="0"/>
                <a:hlinkClick r:id="rId3"/>
              </a:rPr>
              <a:t>众议院</a:t>
            </a:r>
            <a:r>
              <a:rPr lang="zh-CN" altLang="en-US" b="0" i="0" dirty="0">
                <a:solidFill>
                  <a:srgbClr val="212529"/>
                </a:solidFill>
                <a:effectLst/>
                <a:ea typeface="Verdana" panose="020B0604030504040204" pitchFamily="34" charset="0"/>
              </a:rPr>
              <a:t>和</a:t>
            </a:r>
            <a:r>
              <a:rPr lang="zh-CN" altLang="en-US" b="0" i="0" u="sng" dirty="0">
                <a:solidFill>
                  <a:srgbClr val="003366"/>
                </a:solidFill>
                <a:effectLst/>
                <a:ea typeface="Verdana" panose="020B0604030504040204" pitchFamily="34" charset="0"/>
                <a:hlinkClick r:id="rId4"/>
              </a:rPr>
              <a:t>参议院</a:t>
            </a:r>
            <a:r>
              <a:rPr lang="zh-CN" altLang="en-US" b="0" i="0" dirty="0">
                <a:solidFill>
                  <a:srgbClr val="212529"/>
                </a:solidFill>
                <a:effectLst/>
                <a:ea typeface="Verdana" panose="020B0604030504040204" pitchFamily="34" charset="0"/>
              </a:rPr>
              <a:t>在 </a:t>
            </a:r>
            <a:r>
              <a:rPr lang="en-US" altLang="zh-CN" b="0" i="0" dirty="0">
                <a:solidFill>
                  <a:srgbClr val="212529"/>
                </a:solidFill>
                <a:effectLst/>
                <a:ea typeface="Verdana" panose="020B0604030504040204" pitchFamily="34" charset="0"/>
              </a:rPr>
              <a:t>1990 </a:t>
            </a:r>
            <a:r>
              <a:rPr lang="zh-CN" altLang="en-US" b="0" i="0" dirty="0">
                <a:solidFill>
                  <a:srgbClr val="212529"/>
                </a:solidFill>
                <a:effectLst/>
                <a:ea typeface="Verdana" panose="020B0604030504040204" pitchFamily="34" charset="0"/>
              </a:rPr>
              <a:t>年分别纪念了这一历史里程碑，州长里克</a:t>
            </a:r>
            <a:r>
              <a:rPr lang="en-US" altLang="zh-CN" b="0" i="0" dirty="0">
                <a:solidFill>
                  <a:srgbClr val="212529"/>
                </a:solidFill>
                <a:effectLst/>
                <a:ea typeface="Verdana" panose="020B0604030504040204" pitchFamily="34" charset="0"/>
              </a:rPr>
              <a:t>·</a:t>
            </a:r>
            <a:r>
              <a:rPr lang="zh-CN" altLang="en-US" b="0" i="0" dirty="0">
                <a:solidFill>
                  <a:srgbClr val="212529"/>
                </a:solidFill>
                <a:effectLst/>
                <a:ea typeface="Verdana" panose="020B0604030504040204" pitchFamily="34" charset="0"/>
              </a:rPr>
              <a:t>佩里 （</a:t>
            </a:r>
            <a:r>
              <a:rPr lang="en-US" altLang="zh-CN" b="0" i="0" dirty="0">
                <a:solidFill>
                  <a:srgbClr val="212529"/>
                </a:solidFill>
                <a:effectLst/>
                <a:ea typeface="Verdana" panose="020B0604030504040204" pitchFamily="34" charset="0"/>
              </a:rPr>
              <a:t>Rick Perry</a:t>
            </a:r>
            <a:r>
              <a:rPr lang="zh-CN" altLang="en-US" b="0" i="0" dirty="0">
                <a:solidFill>
                  <a:srgbClr val="212529"/>
                </a:solidFill>
                <a:effectLst/>
                <a:ea typeface="Verdana" panose="020B0604030504040204" pitchFamily="34" charset="0"/>
              </a:rPr>
              <a:t>） 已</a:t>
            </a:r>
            <a:r>
              <a:rPr lang="zh-CN" altLang="en-US" b="0" i="0" u="sng" dirty="0">
                <a:solidFill>
                  <a:srgbClr val="003366"/>
                </a:solidFill>
                <a:effectLst/>
                <a:ea typeface="Verdana" panose="020B0604030504040204" pitchFamily="34" charset="0"/>
                <a:hlinkClick r:id="rId5"/>
              </a:rPr>
              <a:t>将</a:t>
            </a:r>
            <a:r>
              <a:rPr lang="zh-CN" altLang="en-US" b="0" i="0" dirty="0">
                <a:solidFill>
                  <a:srgbClr val="212529"/>
                </a:solidFill>
                <a:effectLst/>
                <a:ea typeface="Verdana" panose="020B0604030504040204" pitchFamily="34" charset="0"/>
              </a:rPr>
              <a:t> </a:t>
            </a:r>
            <a:r>
              <a:rPr lang="en-US" altLang="zh-CN" b="0" i="0" dirty="0">
                <a:solidFill>
                  <a:srgbClr val="212529"/>
                </a:solidFill>
                <a:effectLst/>
                <a:ea typeface="Verdana" panose="020B0604030504040204" pitchFamily="34" charset="0"/>
              </a:rPr>
              <a:t>4 </a:t>
            </a:r>
            <a:r>
              <a:rPr lang="zh-CN" altLang="en-US" b="0" i="0" dirty="0">
                <a:solidFill>
                  <a:srgbClr val="212529"/>
                </a:solidFill>
                <a:effectLst/>
                <a:ea typeface="Verdana" panose="020B0604030504040204" pitchFamily="34" charset="0"/>
              </a:rPr>
              <a:t>月 </a:t>
            </a:r>
            <a:r>
              <a:rPr lang="en-US" altLang="zh-CN" b="0" i="0" dirty="0">
                <a:solidFill>
                  <a:srgbClr val="212529"/>
                </a:solidFill>
                <a:effectLst/>
                <a:ea typeface="Verdana" panose="020B0604030504040204" pitchFamily="34" charset="0"/>
              </a:rPr>
              <a:t>30 </a:t>
            </a:r>
            <a:r>
              <a:rPr lang="zh-CN" altLang="en-US" b="0" i="0" dirty="0">
                <a:solidFill>
                  <a:srgbClr val="212529"/>
                </a:solidFill>
                <a:effectLst/>
                <a:ea typeface="Verdana" panose="020B0604030504040204" pitchFamily="34" charset="0"/>
              </a:rPr>
              <a:t>日定为第一个感恩节的正式日子。</a:t>
            </a:r>
            <a:r>
              <a:rPr lang="en-US" altLang="zh-CN" b="0" i="0" dirty="0">
                <a:solidFill>
                  <a:srgbClr val="212529"/>
                </a:solidFill>
                <a:effectLst/>
                <a:ea typeface="Verdana" panose="020B0604030504040204" pitchFamily="34" charset="0"/>
              </a:rPr>
              <a:t>20 </a:t>
            </a:r>
            <a:r>
              <a:rPr lang="zh-CN" altLang="en-US" b="0" i="0" dirty="0">
                <a:solidFill>
                  <a:srgbClr val="212529"/>
                </a:solidFill>
                <a:effectLst/>
                <a:ea typeface="Verdana" panose="020B0604030504040204" pitchFamily="34" charset="0"/>
              </a:rPr>
              <a:t>年来，埃尔帕索 </a:t>
            </a:r>
            <a:r>
              <a:rPr lang="en-US" altLang="zh-CN" b="0" i="0" dirty="0">
                <a:solidFill>
                  <a:srgbClr val="212529"/>
                </a:solidFill>
                <a:effectLst/>
                <a:ea typeface="Verdana" panose="020B0604030504040204" pitchFamily="34" charset="0"/>
              </a:rPr>
              <a:t>Mission Trail </a:t>
            </a:r>
            <a:r>
              <a:rPr lang="zh-CN" altLang="en-US" b="0" i="0" dirty="0">
                <a:solidFill>
                  <a:srgbClr val="212529"/>
                </a:solidFill>
                <a:effectLst/>
                <a:ea typeface="Verdana" panose="020B0604030504040204" pitchFamily="34" charset="0"/>
              </a:rPr>
              <a:t>协会每年都会对该事件进行历史重演，他们的工作 于 </a:t>
            </a:r>
            <a:r>
              <a:rPr lang="en-US" altLang="zh-CN" b="0" i="0" dirty="0">
                <a:solidFill>
                  <a:srgbClr val="212529"/>
                </a:solidFill>
                <a:effectLst/>
                <a:ea typeface="Verdana" panose="020B0604030504040204" pitchFamily="34" charset="0"/>
              </a:rPr>
              <a:t>2006 </a:t>
            </a:r>
            <a:r>
              <a:rPr lang="zh-CN" altLang="en-US" b="0" i="0" dirty="0">
                <a:solidFill>
                  <a:srgbClr val="212529"/>
                </a:solidFill>
                <a:effectLst/>
                <a:ea typeface="Verdana" panose="020B0604030504040204" pitchFamily="34" charset="0"/>
              </a:rPr>
              <a:t>年受到德克萨斯州众议院</a:t>
            </a:r>
            <a:r>
              <a:rPr lang="zh-CN" altLang="en-US" b="0" i="0" dirty="0">
                <a:solidFill>
                  <a:srgbClr val="212529"/>
                </a:solidFill>
                <a:effectLst/>
                <a:ea typeface="inherit"/>
              </a:rPr>
              <a:t>的</a:t>
            </a:r>
            <a:r>
              <a:rPr lang="zh-CN" altLang="en-US" b="0" i="0" u="sng" dirty="0">
                <a:solidFill>
                  <a:srgbClr val="003366"/>
                </a:solidFill>
                <a:effectLst/>
                <a:ea typeface="Verdana" panose="020B0604030504040204" pitchFamily="34" charset="0"/>
                <a:hlinkClick r:id="rId6"/>
              </a:rPr>
              <a:t>表彰</a:t>
            </a:r>
            <a:r>
              <a:rPr lang="zh-CN" altLang="en-US" b="0" i="0" dirty="0">
                <a:solidFill>
                  <a:srgbClr val="212529"/>
                </a:solidFill>
                <a:effectLst/>
                <a:ea typeface="inherit"/>
              </a:rPr>
              <a:t>。</a:t>
            </a:r>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17</a:t>
            </a:fld>
            <a:endParaRPr kumimoji="1" lang="zh-CN" altLang="en-US"/>
          </a:p>
        </p:txBody>
      </p:sp>
    </p:spTree>
    <p:extLst>
      <p:ext uri="{BB962C8B-B14F-4D97-AF65-F5344CB8AC3E}">
        <p14:creationId xmlns:p14="http://schemas.microsoft.com/office/powerpoint/2010/main" val="1295950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1" lang="zh-CN" altLang="en-US" sz="1200" b="1" dirty="0">
                <a:latin typeface="Microsoft YaHei" panose="020B0503020204020204" pitchFamily="34" charset="-122"/>
                <a:ea typeface="Microsoft YaHei" panose="020B0503020204020204" pitchFamily="34" charset="-122"/>
              </a:rPr>
              <a:t>经过约</a:t>
            </a:r>
            <a:r>
              <a:rPr kumimoji="1" lang="en-US" altLang="zh-CN" sz="1200" b="1" dirty="0">
                <a:latin typeface="Microsoft YaHei" panose="020B0503020204020204" pitchFamily="34" charset="-122"/>
                <a:ea typeface="Microsoft YaHei" panose="020B0503020204020204" pitchFamily="34" charset="-122"/>
              </a:rPr>
              <a:t>66</a:t>
            </a:r>
            <a:r>
              <a:rPr kumimoji="1" lang="zh-CN" altLang="en-US" sz="1200" b="1" dirty="0">
                <a:latin typeface="Microsoft YaHei" panose="020B0503020204020204" pitchFamily="34" charset="-122"/>
                <a:ea typeface="Microsoft YaHei" panose="020B0503020204020204" pitchFamily="34" charset="-122"/>
              </a:rPr>
              <a:t>天， 于</a:t>
            </a:r>
            <a:r>
              <a:rPr kumimoji="1" lang="en-US" altLang="zh-CN" sz="1200" b="1" dirty="0">
                <a:latin typeface="Microsoft YaHei" panose="020B0503020204020204" pitchFamily="34" charset="-122"/>
                <a:ea typeface="Microsoft YaHei" panose="020B0503020204020204" pitchFamily="34" charset="-122"/>
              </a:rPr>
              <a:t>1620</a:t>
            </a:r>
            <a:r>
              <a:rPr kumimoji="1" lang="zh-CN" altLang="en-US" sz="1200" b="1" dirty="0">
                <a:latin typeface="Microsoft YaHei" panose="020B0503020204020204" pitchFamily="34" charset="-122"/>
                <a:ea typeface="Microsoft YaHei" panose="020B0503020204020204" pitchFamily="34" charset="-122"/>
              </a:rPr>
              <a:t>年 </a:t>
            </a:r>
            <a:r>
              <a:rPr kumimoji="1" lang="en-US" altLang="zh-CN" sz="1200" b="1" dirty="0">
                <a:latin typeface="Microsoft YaHei" panose="020B0503020204020204" pitchFamily="34" charset="-122"/>
                <a:ea typeface="Microsoft YaHei" panose="020B0503020204020204" pitchFamily="34" charset="-122"/>
              </a:rPr>
              <a:t>11</a:t>
            </a:r>
            <a:r>
              <a:rPr kumimoji="1" lang="zh-CN" altLang="en-US" sz="1200" b="1" dirty="0">
                <a:latin typeface="Microsoft YaHei" panose="020B0503020204020204" pitchFamily="34" charset="-122"/>
                <a:ea typeface="Microsoft YaHei" panose="020B0503020204020204" pitchFamily="34" charset="-122"/>
              </a:rPr>
              <a:t> 月</a:t>
            </a:r>
            <a:r>
              <a:rPr kumimoji="1" lang="en-US" altLang="zh-CN" sz="1200" b="1" dirty="0">
                <a:latin typeface="Microsoft YaHei" panose="020B0503020204020204" pitchFamily="34" charset="-122"/>
                <a:ea typeface="Microsoft YaHei" panose="020B0503020204020204" pitchFamily="34" charset="-122"/>
              </a:rPr>
              <a:t>21</a:t>
            </a:r>
            <a:r>
              <a:rPr kumimoji="1" lang="zh-CN" altLang="en-US" sz="1200" b="1" dirty="0">
                <a:latin typeface="Microsoft YaHei" panose="020B0503020204020204" pitchFamily="34" charset="-122"/>
                <a:ea typeface="Microsoft YaHei" panose="020B0503020204020204" pitchFamily="34" charset="-122"/>
              </a:rPr>
              <a:t>日，抵达今日美国马萨诸塞州的普利茅斯，建立了第二个英格兰定居点。</a:t>
            </a:r>
            <a:r>
              <a:rPr kumimoji="1" lang="en-US" altLang="zh-CN" sz="1200" b="1" dirty="0">
                <a:latin typeface="Microsoft YaHei" panose="020B0503020204020204" pitchFamily="34" charset="-122"/>
                <a:ea typeface="Microsoft YaHei" panose="020B0503020204020204" pitchFamily="34" charset="-122"/>
              </a:rPr>
              <a:t> On November 21, 1620, they</a:t>
            </a:r>
            <a:r>
              <a:rPr kumimoji="1" lang="zh-CN" altLang="en-US" sz="1200" b="1" dirty="0">
                <a:latin typeface="Microsoft YaHei" panose="020B0503020204020204" pitchFamily="34" charset="-122"/>
                <a:ea typeface="Microsoft YaHei" panose="020B0503020204020204" pitchFamily="34" charset="-122"/>
              </a:rPr>
              <a:t> </a:t>
            </a:r>
            <a:r>
              <a:rPr kumimoji="1" lang="en-US" altLang="zh-CN" sz="1200" b="1" dirty="0">
                <a:latin typeface="Microsoft YaHei" panose="020B0503020204020204" pitchFamily="34" charset="-122"/>
                <a:ea typeface="Microsoft YaHei" panose="020B0503020204020204" pitchFamily="34" charset="-122"/>
              </a:rPr>
              <a:t>arrived in Plymouth, Massachusetts.</a:t>
            </a:r>
            <a:endParaRPr kumimoji="1" lang="en-US" altLang="zh-CN" sz="1200" b="1" dirty="0">
              <a:latin typeface="+mj-ea"/>
              <a:ea typeface="+mj-ea"/>
            </a:endParaRPr>
          </a:p>
          <a:p>
            <a:pPr>
              <a:lnSpc>
                <a:spcPct val="104000"/>
              </a:lnSpc>
            </a:pPr>
            <a:r>
              <a:rPr kumimoji="1" lang="zh-CN" altLang="en-US" sz="1200" b="1" dirty="0">
                <a:latin typeface="+mj-ea"/>
                <a:ea typeface="+mj-ea"/>
              </a:rPr>
              <a:t>登陸之後，正值冬季。</a:t>
            </a:r>
            <a:r>
              <a:rPr kumimoji="1" lang="en-US" altLang="zh-CN" sz="1200" b="1" dirty="0">
                <a:latin typeface="+mj-ea"/>
                <a:ea typeface="+mj-ea"/>
              </a:rPr>
              <a:t>102</a:t>
            </a:r>
            <a:r>
              <a:rPr kumimoji="1" lang="zh-CN" altLang="en-US" sz="1200" b="1" dirty="0">
                <a:latin typeface="+mj-ea"/>
                <a:ea typeface="+mj-ea"/>
              </a:rPr>
              <a:t>名清教徒只有</a:t>
            </a:r>
            <a:r>
              <a:rPr kumimoji="1" lang="en-US" altLang="zh-CN" sz="1200" b="1" dirty="0">
                <a:latin typeface="+mj-ea"/>
                <a:ea typeface="+mj-ea"/>
              </a:rPr>
              <a:t>50</a:t>
            </a:r>
            <a:r>
              <a:rPr kumimoji="1" lang="zh-CN" altLang="en-US" sz="1200" b="1" dirty="0">
                <a:latin typeface="+mj-ea"/>
                <a:ea typeface="+mj-ea"/>
              </a:rPr>
              <a:t>余人幸存。</a:t>
            </a:r>
            <a:endParaRPr kumimoji="1" lang="en-US" altLang="zh-CN" sz="1200" b="1" dirty="0">
              <a:latin typeface="+mj-ea"/>
              <a:ea typeface="+mj-ea"/>
            </a:endParaRPr>
          </a:p>
          <a:p>
            <a:pPr>
              <a:lnSpc>
                <a:spcPct val="104000"/>
              </a:lnSpc>
            </a:pPr>
            <a:r>
              <a:rPr kumimoji="1" lang="zh-CN" altLang="en-US" sz="1200" b="1" dirty="0">
                <a:latin typeface="+mj-ea"/>
                <a:ea typeface="+mj-ea"/>
              </a:rPr>
              <a:t>萬帕諾亞格（</a:t>
            </a:r>
            <a:r>
              <a:rPr kumimoji="1" lang="en-US" altLang="zh-CN" sz="1200" b="1" dirty="0">
                <a:latin typeface="+mj-ea"/>
                <a:ea typeface="+mj-ea"/>
              </a:rPr>
              <a:t>Wampanoag</a:t>
            </a:r>
            <a:r>
              <a:rPr kumimoji="1" lang="zh-CN" altLang="en-US" sz="1200" b="1" dirty="0">
                <a:latin typeface="+mj-ea"/>
                <a:ea typeface="+mj-ea"/>
              </a:rPr>
              <a:t>）印第安人</a:t>
            </a:r>
          </a:p>
          <a:p>
            <a:pPr>
              <a:lnSpc>
                <a:spcPct val="104000"/>
              </a:lnSpc>
            </a:pPr>
            <a:r>
              <a:rPr kumimoji="1" lang="zh-CN" altLang="en-US" sz="1200" b="1" dirty="0">
                <a:latin typeface="+mj-ea"/>
                <a:ea typeface="+mj-ea"/>
              </a:rPr>
              <a:t>玉米、土豆，野鴨、火雞，南瓜。</a:t>
            </a:r>
            <a:endParaRPr kumimoji="1" lang="en-US" altLang="zh-CN" sz="1200" b="1" dirty="0">
              <a:latin typeface="+mj-ea"/>
              <a:ea typeface="+mj-ea"/>
            </a:endParaRPr>
          </a:p>
          <a:p>
            <a:pPr>
              <a:lnSpc>
                <a:spcPct val="104000"/>
              </a:lnSpc>
            </a:pPr>
            <a:endParaRPr kumimoji="1" lang="en-US" altLang="zh-CN" sz="1200" b="1" dirty="0">
              <a:latin typeface="+mj-ea"/>
              <a:ea typeface="+mj-ea"/>
            </a:endParaRPr>
          </a:p>
          <a:p>
            <a:r>
              <a:rPr kumimoji="1" lang="zh-CN" altLang="en-US" b="1" dirty="0">
                <a:latin typeface="Microsoft YaHei" panose="020B0503020204020204" pitchFamily="34" charset="-122"/>
                <a:ea typeface="Microsoft YaHei" panose="020B0503020204020204" pitchFamily="34" charset="-122"/>
              </a:rPr>
              <a:t>登陆之后，正值</a:t>
            </a:r>
            <a:r>
              <a:rPr kumimoji="1" lang="en-US" altLang="zh-CN" b="1" dirty="0">
                <a:latin typeface="Microsoft YaHei" panose="020B0503020204020204" pitchFamily="34" charset="-122"/>
                <a:ea typeface="Microsoft YaHei" panose="020B0503020204020204" pitchFamily="34" charset="-122"/>
              </a:rPr>
              <a:t>1620</a:t>
            </a:r>
            <a:r>
              <a:rPr kumimoji="1" lang="zh-CN" altLang="en-US" b="1" dirty="0">
                <a:latin typeface="Microsoft YaHei" panose="020B0503020204020204" pitchFamily="34" charset="-122"/>
                <a:ea typeface="Microsoft YaHei" panose="020B0503020204020204" pitchFamily="34" charset="-122"/>
              </a:rPr>
              <a:t>年与</a:t>
            </a:r>
            <a:r>
              <a:rPr kumimoji="1" lang="en-US" altLang="zh-CN" b="1" dirty="0">
                <a:latin typeface="Microsoft YaHei" panose="020B0503020204020204" pitchFamily="34" charset="-122"/>
                <a:ea typeface="Microsoft YaHei" panose="020B0503020204020204" pitchFamily="34" charset="-122"/>
              </a:rPr>
              <a:t>1621</a:t>
            </a:r>
            <a:r>
              <a:rPr kumimoji="1" lang="zh-CN" altLang="en-US" b="1" dirty="0">
                <a:latin typeface="Microsoft YaHei" panose="020B0503020204020204" pitchFamily="34" charset="-122"/>
                <a:ea typeface="Microsoft YaHei" panose="020B0503020204020204" pitchFamily="34" charset="-122"/>
              </a:rPr>
              <a:t>年的冬季。由于新鲜果蔬的缺乏和坏血病流行，加上饥寒交迫，</a:t>
            </a:r>
            <a:r>
              <a:rPr kumimoji="1" lang="en-US" altLang="zh-CN" b="1" dirty="0">
                <a:latin typeface="Microsoft YaHei" panose="020B0503020204020204" pitchFamily="34" charset="-122"/>
                <a:ea typeface="Microsoft YaHei" panose="020B0503020204020204" pitchFamily="34" charset="-122"/>
              </a:rPr>
              <a:t>102</a:t>
            </a:r>
            <a:r>
              <a:rPr kumimoji="1" lang="zh-CN" altLang="en-US" b="1" dirty="0">
                <a:latin typeface="Microsoft YaHei" panose="020B0503020204020204" pitchFamily="34" charset="-122"/>
                <a:ea typeface="Microsoft YaHei" panose="020B0503020204020204" pitchFamily="34" charset="-122"/>
              </a:rPr>
              <a:t>名</a:t>
            </a:r>
            <a:r>
              <a:rPr kumimoji="1" lang="zh-CN" altLang="en-US" sz="1200" b="1" dirty="0">
                <a:latin typeface="Microsoft YaHei" panose="020B0503020204020204" pitchFamily="34" charset="-122"/>
                <a:ea typeface="Microsoft YaHei" panose="020B0503020204020204" pitchFamily="34" charset="-122"/>
              </a:rPr>
              <a:t>朝圣先辈</a:t>
            </a:r>
            <a:r>
              <a:rPr kumimoji="1" lang="zh-CN" altLang="en-US" b="1" dirty="0">
                <a:latin typeface="Microsoft YaHei" panose="020B0503020204020204" pitchFamily="34" charset="-122"/>
                <a:ea typeface="Microsoft YaHei" panose="020B0503020204020204" pitchFamily="34" charset="-122"/>
              </a:rPr>
              <a:t>只有</a:t>
            </a:r>
            <a:r>
              <a:rPr kumimoji="1" lang="en-US" altLang="zh-CN" b="1" dirty="0">
                <a:latin typeface="Microsoft YaHei" panose="020B0503020204020204" pitchFamily="34" charset="-122"/>
                <a:ea typeface="Microsoft YaHei" panose="020B0503020204020204" pitchFamily="34" charset="-122"/>
              </a:rPr>
              <a:t>50</a:t>
            </a:r>
            <a:r>
              <a:rPr kumimoji="1" lang="zh-CN" altLang="en-US" b="1" dirty="0">
                <a:latin typeface="Microsoft YaHei" panose="020B0503020204020204" pitchFamily="34" charset="-122"/>
                <a:ea typeface="Microsoft YaHei" panose="020B0503020204020204" pitchFamily="34" charset="-122"/>
              </a:rPr>
              <a:t>人幸存。</a:t>
            </a:r>
            <a:endParaRPr kumimoji="1" lang="en-US" altLang="zh-CN" b="1" dirty="0">
              <a:latin typeface="Microsoft YaHei" panose="020B0503020204020204" pitchFamily="34" charset="-122"/>
              <a:ea typeface="Microsoft YaHei" panose="020B0503020204020204" pitchFamily="34" charset="-122"/>
            </a:endParaRPr>
          </a:p>
          <a:p>
            <a:r>
              <a:rPr kumimoji="1" lang="zh-CN" altLang="en-US" b="1" dirty="0">
                <a:latin typeface="Microsoft YaHei" panose="020B0503020204020204" pitchFamily="34" charset="-122"/>
                <a:ea typeface="Microsoft YaHei" panose="020B0503020204020204" pitchFamily="34" charset="-122"/>
              </a:rPr>
              <a:t>万帕诺亚格（</a:t>
            </a:r>
            <a:r>
              <a:rPr kumimoji="1" lang="en-US" altLang="zh-CN" b="1" dirty="0">
                <a:latin typeface="Microsoft YaHei" panose="020B0503020204020204" pitchFamily="34" charset="-122"/>
                <a:ea typeface="Microsoft YaHei" panose="020B0503020204020204" pitchFamily="34" charset="-122"/>
              </a:rPr>
              <a:t>Wampanoag</a:t>
            </a:r>
            <a:r>
              <a:rPr kumimoji="1" lang="zh-CN" altLang="en-US" b="1" dirty="0">
                <a:latin typeface="Microsoft YaHei" panose="020B0503020204020204" pitchFamily="34" charset="-122"/>
                <a:ea typeface="Microsoft YaHei" panose="020B0503020204020204" pitchFamily="34" charset="-122"/>
              </a:rPr>
              <a:t>）印第安人慷慨地拿出贮藏越冬的玉米和土豆，送去猎获的野鸭和火鸡。印第安人还教</a:t>
            </a:r>
            <a:r>
              <a:rPr kumimoji="1" lang="zh-CN" altLang="en-US" sz="1200" b="1" dirty="0">
                <a:latin typeface="Microsoft YaHei" panose="020B0503020204020204" pitchFamily="34" charset="-122"/>
                <a:ea typeface="Microsoft YaHei" panose="020B0503020204020204" pitchFamily="34" charset="-122"/>
              </a:rPr>
              <a:t>朝圣先辈</a:t>
            </a:r>
            <a:r>
              <a:rPr kumimoji="1" lang="zh-CN" altLang="en-US" b="1" dirty="0">
                <a:latin typeface="Microsoft YaHei" panose="020B0503020204020204" pitchFamily="34" charset="-122"/>
                <a:ea typeface="Microsoft YaHei" panose="020B0503020204020204" pitchFamily="34" charset="-122"/>
              </a:rPr>
              <a:t>种植玉米和南瓜，饲养火鸡。</a:t>
            </a:r>
            <a:endParaRPr kumimoji="1" lang="en-US" altLang="zh-CN" b="1" dirty="0">
              <a:latin typeface="Microsoft YaHei" panose="020B0503020204020204" pitchFamily="34" charset="-122"/>
              <a:ea typeface="Microsoft YaHei" panose="020B0503020204020204" pitchFamily="34" charset="-122"/>
            </a:endParaRPr>
          </a:p>
          <a:p>
            <a:r>
              <a:rPr kumimoji="1" lang="zh-CN" altLang="en-US" b="1" dirty="0">
                <a:latin typeface="Microsoft YaHei" panose="020B0503020204020204" pitchFamily="34" charset="-122"/>
                <a:ea typeface="Microsoft YaHei" panose="020B0503020204020204" pitchFamily="34" charset="-122"/>
              </a:rPr>
              <a:t>在印第安人的帮助下，移民终于获得丰收。</a:t>
            </a:r>
            <a:r>
              <a:rPr kumimoji="1" lang="en-US" altLang="zh-CN" b="1" dirty="0">
                <a:latin typeface="Microsoft YaHei" panose="020B0503020204020204" pitchFamily="34" charset="-122"/>
                <a:ea typeface="Microsoft YaHei" panose="020B0503020204020204" pitchFamily="34" charset="-122"/>
              </a:rPr>
              <a:t> 1621</a:t>
            </a:r>
            <a:r>
              <a:rPr kumimoji="1" lang="zh-CN" altLang="en-US" b="1" dirty="0">
                <a:latin typeface="Microsoft YaHei" panose="020B0503020204020204" pitchFamily="34" charset="-122"/>
                <a:ea typeface="Microsoft YaHei" panose="020B0503020204020204" pitchFamily="34" charset="-122"/>
              </a:rPr>
              <a:t>年秋季，</a:t>
            </a:r>
            <a:r>
              <a:rPr kumimoji="1" lang="zh-CN" altLang="en-US" sz="1200" b="1" dirty="0">
                <a:latin typeface="Microsoft YaHei" panose="020B0503020204020204" pitchFamily="34" charset="-122"/>
                <a:ea typeface="Microsoft YaHei" panose="020B0503020204020204" pitchFamily="34" charset="-122"/>
              </a:rPr>
              <a:t>朝圣先辈</a:t>
            </a:r>
            <a:r>
              <a:rPr kumimoji="1" lang="zh-CN" altLang="en-US" b="1" dirty="0">
                <a:latin typeface="Microsoft YaHei" panose="020B0503020204020204" pitchFamily="34" charset="-122"/>
                <a:ea typeface="Microsoft YaHei" panose="020B0503020204020204" pitchFamily="34" charset="-122"/>
              </a:rPr>
              <a:t>们按照宗教传统习俗，移民把丰收的日子定为感恩节，邀请原住民一起过节，来感谢他们的馈赠，这就是最初感恩节的由来。后来一直延续下去。</a:t>
            </a:r>
            <a:endParaRPr kumimoji="1" lang="en-US" altLang="zh-CN" b="1" dirty="0">
              <a:latin typeface="Microsoft YaHei" panose="020B0503020204020204" pitchFamily="34" charset="-122"/>
              <a:ea typeface="Microsoft YaHei" panose="020B0503020204020204" pitchFamily="34" charset="-122"/>
            </a:endParaRPr>
          </a:p>
          <a:p>
            <a:pPr>
              <a:lnSpc>
                <a:spcPct val="104000"/>
              </a:lnSpc>
            </a:pPr>
            <a:endParaRPr kumimoji="1" lang="en-US" altLang="zh-CN" sz="1200" b="1" dirty="0">
              <a:latin typeface="+mj-ea"/>
              <a:ea typeface="+mj-ea"/>
            </a:endParaRPr>
          </a:p>
          <a:p>
            <a:pPr>
              <a:lnSpc>
                <a:spcPct val="104000"/>
              </a:lnSpc>
            </a:pPr>
            <a:endParaRPr kumimoji="1" lang="en-US" altLang="zh-CN" sz="1200" b="1" dirty="0">
              <a:latin typeface="+mj-ea"/>
              <a:ea typeface="+mj-ea"/>
            </a:endParaRPr>
          </a:p>
          <a:p>
            <a:pPr>
              <a:lnSpc>
                <a:spcPct val="104000"/>
              </a:lnSpc>
            </a:pPr>
            <a:r>
              <a:rPr kumimoji="1" lang="en-US" altLang="zh-CN" sz="1200" b="1" dirty="0">
                <a:latin typeface="Microsoft YaHei" panose="020B0503020204020204" pitchFamily="34" charset="-122"/>
                <a:ea typeface="Microsoft YaHei" panose="020B0503020204020204" pitchFamily="34" charset="-122"/>
              </a:rPr>
              <a:t>http://</a:t>
            </a:r>
            <a:r>
              <a:rPr kumimoji="1" lang="en-US" altLang="zh-CN" sz="1200" b="1" dirty="0" err="1">
                <a:latin typeface="Microsoft YaHei" panose="020B0503020204020204" pitchFamily="34" charset="-122"/>
                <a:ea typeface="Microsoft YaHei" panose="020B0503020204020204" pitchFamily="34" charset="-122"/>
              </a:rPr>
              <a:t>hx.cnd.org</a:t>
            </a:r>
            <a:r>
              <a:rPr kumimoji="1" lang="en-US" altLang="zh-CN" sz="1200" b="1" dirty="0">
                <a:latin typeface="Microsoft YaHei" panose="020B0503020204020204" pitchFamily="34" charset="-122"/>
                <a:ea typeface="Microsoft YaHei" panose="020B0503020204020204" pitchFamily="34" charset="-122"/>
              </a:rPr>
              <a:t>/2021/11/25/%E5%90%95%E4%B8%81%E5%80%A9%EF%BC%9A1621%E5%B9%B4%E7%9A%84%E6%84%9F%E6%81%A9%E8%8A%82/</a:t>
            </a:r>
          </a:p>
          <a:p>
            <a:endParaRPr kumimoji="1" lang="en-US" altLang="zh-CN" sz="1200" b="1" dirty="0">
              <a:latin typeface="Microsoft YaHei" panose="020B0503020204020204" pitchFamily="34" charset="-122"/>
              <a:ea typeface="Microsoft YaHei" panose="020B0503020204020204" pitchFamily="34" charset="-122"/>
            </a:endParaRPr>
          </a:p>
          <a:p>
            <a:r>
              <a:rPr kumimoji="1" lang="en-US" altLang="zh-CN" sz="1200" b="1" dirty="0">
                <a:latin typeface="Microsoft YaHei" panose="020B0503020204020204" pitchFamily="34" charset="-122"/>
                <a:ea typeface="Microsoft YaHei" panose="020B0503020204020204" pitchFamily="34" charset="-122"/>
              </a:rPr>
              <a:t>1607</a:t>
            </a:r>
            <a:r>
              <a:rPr kumimoji="1" lang="zh-CN" altLang="en-US" sz="1200" b="1" dirty="0">
                <a:latin typeface="Microsoft YaHei" panose="020B0503020204020204" pitchFamily="34" charset="-122"/>
                <a:ea typeface="Microsoft YaHei" panose="020B0503020204020204" pitchFamily="34" charset="-122"/>
              </a:rPr>
              <a:t>年 首批英国殖民者抵达美洲大陆，建立第一个</a:t>
            </a:r>
            <a:r>
              <a:rPr lang="zh-CN" altLang="en-US" sz="1200" b="1" i="0" dirty="0">
                <a:solidFill>
                  <a:schemeClr val="bg1"/>
                </a:solidFill>
                <a:effectLst/>
                <a:latin typeface="Microsoft YaHei" panose="020B0503020204020204" pitchFamily="34" charset="-122"/>
                <a:ea typeface="Microsoft YaHei" panose="020B0503020204020204" pitchFamily="34" charset="-122"/>
              </a:rPr>
              <a:t>英格兰定居点</a:t>
            </a:r>
            <a:r>
              <a:rPr lang="en-US" altLang="zh-CN" sz="1200" b="1" i="0" dirty="0">
                <a:solidFill>
                  <a:schemeClr val="bg1"/>
                </a:solidFill>
                <a:effectLst/>
                <a:latin typeface="Microsoft YaHei" panose="020B0503020204020204" pitchFamily="34" charset="-122"/>
                <a:ea typeface="Microsoft YaHei" panose="020B0503020204020204" pitchFamily="34" charset="-122"/>
              </a:rPr>
              <a:t>——</a:t>
            </a:r>
            <a:r>
              <a:rPr lang="zh-CN" altLang="en-US" sz="1200" b="1" i="0" dirty="0">
                <a:solidFill>
                  <a:schemeClr val="bg1"/>
                </a:solidFill>
                <a:effectLst/>
                <a:latin typeface="Microsoft YaHei" panose="020B0503020204020204" pitchFamily="34" charset="-122"/>
                <a:ea typeface="Microsoft YaHei" panose="020B0503020204020204" pitchFamily="34" charset="-122"/>
              </a:rPr>
              <a:t>詹姆斯敦。</a:t>
            </a:r>
            <a:endParaRPr kumimoji="1" lang="en-US" altLang="zh-CN" sz="1200" b="1" dirty="0">
              <a:solidFill>
                <a:schemeClr val="bg1"/>
              </a:solidFill>
              <a:latin typeface="Microsoft YaHei" panose="020B0503020204020204" pitchFamily="34" charset="-122"/>
              <a:ea typeface="Microsoft YaHei" panose="020B0503020204020204" pitchFamily="34" charset="-122"/>
            </a:endParaRPr>
          </a:p>
          <a:p>
            <a:pPr algn="l" fontAlgn="t">
              <a:spcBef>
                <a:spcPts val="1500"/>
              </a:spcBef>
              <a:spcAft>
                <a:spcPts val="1500"/>
              </a:spcAft>
            </a:pPr>
            <a:endParaRPr lang="en-US" altLang="zh-CN" b="0" i="0" u="none" strike="noStrike" dirty="0">
              <a:solidFill>
                <a:srgbClr val="0056E7"/>
              </a:solidFill>
              <a:effectLst/>
              <a:latin typeface="-apple-system"/>
              <a:hlinkClick r:id="rId3"/>
            </a:endParaRPr>
          </a:p>
          <a:p>
            <a:pPr algn="l" fontAlgn="t">
              <a:spcBef>
                <a:spcPts val="1500"/>
              </a:spcBef>
              <a:spcAft>
                <a:spcPts val="1500"/>
              </a:spcAft>
            </a:pPr>
            <a:r>
              <a:rPr lang="zh-CN" altLang="en-US" b="0" i="0" u="none" strike="noStrike" dirty="0">
                <a:solidFill>
                  <a:srgbClr val="0056E7"/>
                </a:solidFill>
                <a:effectLst/>
                <a:latin typeface="-apple-system"/>
                <a:hlinkClick r:id="rId3"/>
              </a:rPr>
              <a:t>伊丽莎白一世</a:t>
            </a:r>
            <a:r>
              <a:rPr lang="zh-CN" altLang="en-US" b="0" i="0" dirty="0">
                <a:solidFill>
                  <a:srgbClr val="333333"/>
                </a:solidFill>
                <a:effectLst/>
                <a:latin typeface="-apple-system"/>
              </a:rPr>
              <a:t>在任期间，为了维持国家稳定，英国</a:t>
            </a:r>
            <a:r>
              <a:rPr lang="zh-CN" altLang="en-US" b="0" i="0" u="none" strike="noStrike" dirty="0">
                <a:solidFill>
                  <a:srgbClr val="0056E7"/>
                </a:solidFill>
                <a:effectLst/>
                <a:latin typeface="-apple-system"/>
                <a:hlinkClick r:id="rId4"/>
              </a:rPr>
              <a:t>新教</a:t>
            </a:r>
            <a:r>
              <a:rPr lang="zh-CN" altLang="en-US" b="0" i="0" dirty="0">
                <a:solidFill>
                  <a:srgbClr val="333333"/>
                </a:solidFill>
                <a:effectLst/>
                <a:latin typeface="-apple-system"/>
              </a:rPr>
              <a:t>走的是一种折中路线。这使一部分人感到不满。他们主张在教会内部进行改革，让它更“纯净”。这些人也就是俗称的“清教徒”。</a:t>
            </a:r>
            <a:endParaRPr lang="en-US" altLang="zh-CN" b="0" i="0" dirty="0">
              <a:solidFill>
                <a:srgbClr val="333333"/>
              </a:solidFill>
              <a:effectLst/>
              <a:latin typeface="-apple-system"/>
            </a:endParaRPr>
          </a:p>
          <a:p>
            <a:pPr algn="l" fontAlgn="t">
              <a:spcBef>
                <a:spcPts val="1500"/>
              </a:spcBef>
              <a:spcAft>
                <a:spcPts val="1500"/>
              </a:spcAft>
            </a:pPr>
            <a:r>
              <a:rPr lang="zh-CN" altLang="en-US" b="0" i="0" dirty="0">
                <a:solidFill>
                  <a:srgbClr val="333333"/>
                </a:solidFill>
                <a:effectLst/>
                <a:latin typeface="-apple-system"/>
              </a:rPr>
              <a:t>清教徒，就是</a:t>
            </a:r>
            <a:r>
              <a:rPr lang="en-US" altLang="zh-CN" b="0" i="0" dirty="0">
                <a:solidFill>
                  <a:srgbClr val="333333"/>
                </a:solidFill>
                <a:effectLst/>
                <a:latin typeface="-apple-system"/>
              </a:rPr>
              <a:t>16</a:t>
            </a:r>
            <a:r>
              <a:rPr lang="zh-CN" altLang="en-US" b="0" i="0" dirty="0">
                <a:solidFill>
                  <a:srgbClr val="333333"/>
                </a:solidFill>
                <a:effectLst/>
                <a:latin typeface="-apple-system"/>
              </a:rPr>
              <a:t>世纪中叶英国国教会内以加尔文学说为旗帜的改革派。他们因为不满英国的国教而遭迫害。这群清教徒避无可避，最后只好流亡到北美。</a:t>
            </a:r>
            <a:endParaRPr lang="en-US" altLang="zh-CN" b="0" i="0" dirty="0">
              <a:solidFill>
                <a:srgbClr val="333333"/>
              </a:solidFill>
              <a:effectLst/>
              <a:latin typeface="-apple-system"/>
            </a:endParaRPr>
          </a:p>
          <a:p>
            <a:r>
              <a:rPr lang="zh-CN" altLang="en-US" b="0" i="0" dirty="0">
                <a:solidFill>
                  <a:srgbClr val="333333"/>
                </a:solidFill>
                <a:effectLst/>
                <a:latin typeface="-apple-system"/>
              </a:rPr>
              <a:t>“五月花号”上的这些人，就是第一批流亡到北美的清教徒。后来，陆续有将近十万的清教徒来到美国，后来的教徒们便将五月花号上的人奉为“始祖”。</a:t>
            </a:r>
            <a:r>
              <a:rPr lang="zh-CN" altLang="en-US" dirty="0">
                <a:solidFill>
                  <a:srgbClr val="0E0E0E"/>
                </a:solidFill>
                <a:effectLst/>
                <a:latin typeface=".SF NS"/>
              </a:rPr>
              <a:t>五月花号”的主要领袖之一是</a:t>
            </a:r>
            <a:r>
              <a:rPr lang="zh-CN" altLang="en-US" b="1" dirty="0">
                <a:solidFill>
                  <a:srgbClr val="0E0E0E"/>
                </a:solidFill>
                <a:effectLst/>
                <a:latin typeface=".SF NS"/>
              </a:rPr>
              <a:t>威廉</a:t>
            </a:r>
            <a:r>
              <a:rPr lang="en-US" altLang="zh-CN" b="1" dirty="0">
                <a:solidFill>
                  <a:srgbClr val="0E0E0E"/>
                </a:solidFill>
                <a:effectLst/>
                <a:latin typeface=".SF NS"/>
              </a:rPr>
              <a:t>·</a:t>
            </a:r>
            <a:r>
              <a:rPr lang="zh-CN" altLang="en-US" b="1" dirty="0">
                <a:solidFill>
                  <a:srgbClr val="0E0E0E"/>
                </a:solidFill>
                <a:effectLst/>
                <a:latin typeface=".SF NS"/>
              </a:rPr>
              <a:t>布拉福德</a:t>
            </a:r>
            <a:r>
              <a:rPr lang="zh-CN" altLang="en-US" dirty="0">
                <a:solidFill>
                  <a:srgbClr val="0E0E0E"/>
                </a:solidFill>
                <a:effectLst/>
                <a:latin typeface=".SF NS"/>
              </a:rPr>
              <a:t>（</a:t>
            </a:r>
            <a:r>
              <a:rPr lang="en-US" altLang="zh-CN" dirty="0">
                <a:solidFill>
                  <a:srgbClr val="0E0E0E"/>
                </a:solidFill>
                <a:effectLst/>
                <a:latin typeface=".SF NS"/>
              </a:rPr>
              <a:t>William Bradford</a:t>
            </a:r>
            <a:r>
              <a:rPr lang="zh-CN" altLang="en-US" dirty="0">
                <a:solidFill>
                  <a:srgbClr val="0E0E0E"/>
                </a:solidFill>
                <a:effectLst/>
                <a:latin typeface=".SF NS"/>
              </a:rPr>
              <a:t>）。他是清教徒中非常重要的领导人物，后来成为普利茅斯殖民地的州长。他记录了清教徒的旅程和早期殖民地的生活，撰写了</a:t>
            </a:r>
            <a:r>
              <a:rPr lang="en-US" altLang="zh-CN" dirty="0">
                <a:solidFill>
                  <a:srgbClr val="0E0E0E"/>
                </a:solidFill>
                <a:effectLst/>
                <a:latin typeface=".SF NS"/>
              </a:rPr>
              <a:t>《</a:t>
            </a:r>
            <a:r>
              <a:rPr lang="zh-CN" altLang="en-US" dirty="0">
                <a:solidFill>
                  <a:srgbClr val="0E0E0E"/>
                </a:solidFill>
                <a:effectLst/>
                <a:latin typeface=".SF NS"/>
              </a:rPr>
              <a:t>普利茅斯开拓史</a:t>
            </a:r>
            <a:r>
              <a:rPr lang="en-US" altLang="zh-CN" dirty="0">
                <a:solidFill>
                  <a:srgbClr val="0E0E0E"/>
                </a:solidFill>
                <a:effectLst/>
                <a:latin typeface=".SF NS"/>
              </a:rPr>
              <a:t>》</a:t>
            </a:r>
            <a:r>
              <a:rPr lang="zh-CN" altLang="en-US" dirty="0">
                <a:solidFill>
                  <a:srgbClr val="0E0E0E"/>
                </a:solidFill>
                <a:effectLst/>
                <a:latin typeface=".SF NS"/>
              </a:rPr>
              <a:t>（</a:t>
            </a:r>
            <a:r>
              <a:rPr lang="en-US" altLang="zh-CN" i="1" dirty="0">
                <a:solidFill>
                  <a:srgbClr val="0E0E0E"/>
                </a:solidFill>
                <a:effectLst/>
                <a:latin typeface=".SF NS"/>
              </a:rPr>
              <a:t>Of Plymouth Plantation</a:t>
            </a:r>
            <a:r>
              <a:rPr lang="zh-CN" altLang="en-US" dirty="0">
                <a:solidFill>
                  <a:srgbClr val="0E0E0E"/>
                </a:solidFill>
                <a:effectLst/>
                <a:latin typeface=".SF NS"/>
              </a:rPr>
              <a:t>），为后人留下了关于清教徒及其在美洲早期生活的宝贵历史资料。</a:t>
            </a:r>
            <a:r>
              <a:rPr lang="zh-CN" altLang="en-US" b="1" dirty="0">
                <a:solidFill>
                  <a:srgbClr val="0E0E0E"/>
                </a:solidFill>
                <a:effectLst/>
                <a:latin typeface=".SF NS"/>
              </a:rPr>
              <a:t>迈尔斯</a:t>
            </a:r>
            <a:r>
              <a:rPr lang="en-US" altLang="zh-CN" b="1" dirty="0">
                <a:solidFill>
                  <a:srgbClr val="0E0E0E"/>
                </a:solidFill>
                <a:effectLst/>
                <a:latin typeface=".SF NS"/>
              </a:rPr>
              <a:t>·</a:t>
            </a:r>
            <a:r>
              <a:rPr lang="zh-CN" altLang="en-US" b="1" dirty="0">
                <a:solidFill>
                  <a:srgbClr val="0E0E0E"/>
                </a:solidFill>
                <a:effectLst/>
                <a:latin typeface=".SF NS"/>
              </a:rPr>
              <a:t>斯坦迪什</a:t>
            </a:r>
            <a:r>
              <a:rPr lang="zh-CN" altLang="en-US" dirty="0">
                <a:solidFill>
                  <a:srgbClr val="0E0E0E"/>
                </a:solidFill>
                <a:effectLst/>
                <a:latin typeface=".SF NS"/>
              </a:rPr>
              <a:t>（</a:t>
            </a:r>
            <a:r>
              <a:rPr lang="en-US" altLang="zh-CN" dirty="0">
                <a:solidFill>
                  <a:srgbClr val="0E0E0E"/>
                </a:solidFill>
                <a:effectLst/>
                <a:latin typeface=".SF NS"/>
              </a:rPr>
              <a:t>Myles Standish</a:t>
            </a:r>
            <a:r>
              <a:rPr lang="zh-CN" altLang="en-US" dirty="0">
                <a:solidFill>
                  <a:srgbClr val="0E0E0E"/>
                </a:solidFill>
                <a:effectLst/>
                <a:latin typeface=".SF NS"/>
              </a:rPr>
              <a:t>）也是“五月花号”上的重要领袖之一，负责安全和防卫事务，被任命为殖民地的军事指挥官。</a:t>
            </a:r>
          </a:p>
          <a:p>
            <a:pPr algn="l" fontAlgn="t">
              <a:spcBef>
                <a:spcPts val="1500"/>
              </a:spcBef>
              <a:spcAft>
                <a:spcPts val="1500"/>
              </a:spcAft>
            </a:pPr>
            <a:endParaRPr lang="en-US" altLang="zh-CN" b="0" i="0" dirty="0">
              <a:solidFill>
                <a:srgbClr val="333333"/>
              </a:solidFill>
              <a:effectLst/>
              <a:latin typeface="-apple-system"/>
            </a:endParaRPr>
          </a:p>
          <a:p>
            <a:pPr algn="l" fontAlgn="t">
              <a:spcBef>
                <a:spcPts val="1500"/>
              </a:spcBef>
              <a:spcAft>
                <a:spcPts val="1500"/>
              </a:spcAft>
            </a:pPr>
            <a:r>
              <a:rPr lang="zh-CN" altLang="en-US" b="0" i="0" dirty="0">
                <a:solidFill>
                  <a:srgbClr val="333333"/>
                </a:solidFill>
                <a:effectLst/>
                <a:latin typeface="Georgia" panose="02040502050405020303" pitchFamily="18" charset="0"/>
              </a:rPr>
              <a:t>协议在船上签署时没有标题，在</a:t>
            </a:r>
            <a:r>
              <a:rPr lang="en-US" altLang="zh-CN" b="0" i="0" dirty="0">
                <a:solidFill>
                  <a:srgbClr val="333333"/>
                </a:solidFill>
                <a:effectLst/>
                <a:latin typeface="Georgia" panose="02040502050405020303" pitchFamily="18" charset="0"/>
              </a:rPr>
              <a:t>1793</a:t>
            </a:r>
            <a:r>
              <a:rPr lang="zh-CN" altLang="en-US" b="0" i="0" dirty="0">
                <a:solidFill>
                  <a:srgbClr val="333333"/>
                </a:solidFill>
                <a:effectLst/>
                <a:latin typeface="Georgia" panose="02040502050405020303" pitchFamily="18" charset="0"/>
              </a:rPr>
              <a:t>年被正式命名为</a:t>
            </a:r>
            <a:r>
              <a:rPr lang="en-US" altLang="zh-CN" b="0" i="0" dirty="0">
                <a:solidFill>
                  <a:srgbClr val="333333"/>
                </a:solidFill>
                <a:effectLst/>
                <a:latin typeface="Georgia" panose="02040502050405020303" pitchFamily="18" charset="0"/>
              </a:rPr>
              <a:t>《</a:t>
            </a:r>
            <a:r>
              <a:rPr lang="zh-CN" altLang="en-US" b="0" i="0" dirty="0">
                <a:solidFill>
                  <a:srgbClr val="333333"/>
                </a:solidFill>
                <a:effectLst/>
                <a:latin typeface="Georgia" panose="02040502050405020303" pitchFamily="18" charset="0"/>
              </a:rPr>
              <a:t>五月花公约</a:t>
            </a:r>
            <a:r>
              <a:rPr lang="en-US" altLang="zh-CN" b="0" i="0" dirty="0">
                <a:solidFill>
                  <a:srgbClr val="333333"/>
                </a:solidFill>
                <a:effectLst/>
                <a:latin typeface="Georgia" panose="02040502050405020303" pitchFamily="18" charset="0"/>
              </a:rPr>
              <a:t>》</a:t>
            </a:r>
            <a:r>
              <a:rPr lang="zh-CN" altLang="en-US" b="0" i="0" dirty="0">
                <a:solidFill>
                  <a:srgbClr val="333333"/>
                </a:solidFill>
                <a:effectLst/>
                <a:latin typeface="Georgia" panose="02040502050405020303" pitchFamily="18" charset="0"/>
              </a:rPr>
              <a:t>（以下称公约）。布雷弗特日记中写道，如果没有一个政府把人们约束在一起，将会有灾难性的结果。他又写道，公约的另一作用是上岸之后，约制所有人去遵守他们当初的选择。</a:t>
            </a:r>
            <a:r>
              <a:rPr lang="en-US" altLang="zh-CN" b="0" i="0" dirty="0">
                <a:solidFill>
                  <a:srgbClr val="333333"/>
                </a:solidFill>
                <a:effectLst/>
                <a:latin typeface="Georgia" panose="02040502050405020303" pitchFamily="18" charset="0"/>
              </a:rPr>
              <a:t>《</a:t>
            </a:r>
            <a:r>
              <a:rPr lang="zh-CN" altLang="en-US" b="0" i="0" dirty="0">
                <a:solidFill>
                  <a:srgbClr val="333333"/>
                </a:solidFill>
                <a:effectLst/>
                <a:latin typeface="Georgia" panose="02040502050405020303" pitchFamily="18" charset="0"/>
              </a:rPr>
              <a:t>五月花公约</a:t>
            </a:r>
            <a:r>
              <a:rPr lang="en-US" altLang="zh-CN" b="0" i="0" dirty="0">
                <a:solidFill>
                  <a:srgbClr val="333333"/>
                </a:solidFill>
                <a:effectLst/>
                <a:latin typeface="Georgia" panose="02040502050405020303" pitchFamily="18" charset="0"/>
              </a:rPr>
              <a:t>》</a:t>
            </a:r>
            <a:r>
              <a:rPr lang="zh-CN" altLang="en-US" b="0" i="0" dirty="0">
                <a:solidFill>
                  <a:srgbClr val="333333"/>
                </a:solidFill>
                <a:effectLst/>
                <a:latin typeface="Georgia" panose="02040502050405020303" pitchFamily="18" charset="0"/>
              </a:rPr>
              <a:t>被称为历史上第一个公平民治政府。这一典范成为以后建立各殖民地时的效仿模式，也是后来的美国国家执政模式，奠定了民治政府的基础。而且，公约直接影响美国</a:t>
            </a:r>
            <a:r>
              <a:rPr lang="en-US" altLang="zh-CN" b="0" i="0" dirty="0">
                <a:solidFill>
                  <a:srgbClr val="333333"/>
                </a:solidFill>
                <a:effectLst/>
                <a:latin typeface="Georgia" panose="02040502050405020303" pitchFamily="18" charset="0"/>
              </a:rPr>
              <a:t>《</a:t>
            </a:r>
            <a:r>
              <a:rPr lang="zh-CN" altLang="en-US" b="0" i="0" dirty="0">
                <a:solidFill>
                  <a:srgbClr val="333333"/>
                </a:solidFill>
                <a:effectLst/>
                <a:latin typeface="Georgia" panose="02040502050405020303" pitchFamily="18" charset="0"/>
              </a:rPr>
              <a:t>独立宣言</a:t>
            </a:r>
            <a:r>
              <a:rPr lang="en-US" altLang="zh-CN" b="0" i="0" dirty="0">
                <a:solidFill>
                  <a:srgbClr val="333333"/>
                </a:solidFill>
                <a:effectLst/>
                <a:latin typeface="Georgia" panose="02040502050405020303" pitchFamily="18" charset="0"/>
              </a:rPr>
              <a:t>》</a:t>
            </a:r>
            <a:r>
              <a:rPr lang="zh-CN" altLang="en-US" b="0" i="0" dirty="0">
                <a:solidFill>
                  <a:srgbClr val="333333"/>
                </a:solidFill>
                <a:effectLst/>
                <a:latin typeface="Georgia" panose="02040502050405020303" pitchFamily="18" charset="0"/>
              </a:rPr>
              <a:t>和美国宪法的两大重要文件的制定。</a:t>
            </a:r>
            <a:endParaRPr lang="en-US" altLang="zh-CN" b="0" i="0" dirty="0">
              <a:solidFill>
                <a:srgbClr val="333333"/>
              </a:solidFill>
              <a:effectLst/>
              <a:latin typeface="-apple-system"/>
            </a:endParaRPr>
          </a:p>
          <a:p>
            <a:pPr algn="l" fontAlgn="t">
              <a:spcBef>
                <a:spcPts val="1500"/>
              </a:spcBef>
              <a:spcAft>
                <a:spcPts val="1500"/>
              </a:spcAft>
            </a:pPr>
            <a:endParaRPr lang="zh-CN" altLang="en-US" b="0" i="0" dirty="0">
              <a:solidFill>
                <a:srgbClr val="333333"/>
              </a:solidFill>
              <a:effectLst/>
              <a:latin typeface="-apple-system"/>
            </a:endParaRPr>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18</a:t>
            </a:fld>
            <a:endParaRPr kumimoji="1" lang="zh-CN" altLang="en-US"/>
          </a:p>
        </p:txBody>
      </p:sp>
    </p:spTree>
    <p:extLst>
      <p:ext uri="{BB962C8B-B14F-4D97-AF65-F5344CB8AC3E}">
        <p14:creationId xmlns:p14="http://schemas.microsoft.com/office/powerpoint/2010/main" val="256780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1" dirty="0">
                <a:latin typeface="Microsoft YaHei" panose="020B0503020204020204" pitchFamily="34" charset="-122"/>
                <a:ea typeface="Microsoft YaHei" panose="020B0503020204020204" pitchFamily="34" charset="-122"/>
              </a:rPr>
              <a:t>1789</a:t>
            </a:r>
            <a:r>
              <a:rPr kumimoji="1" lang="zh-CN" altLang="en-US" b="1" dirty="0">
                <a:latin typeface="Microsoft YaHei" panose="020B0503020204020204" pitchFamily="34" charset="-122"/>
                <a:ea typeface="Microsoft YaHei" panose="020B0503020204020204" pitchFamily="34" charset="-122"/>
              </a:rPr>
              <a:t>年乔治</a:t>
            </a:r>
            <a:r>
              <a:rPr kumimoji="1" lang="en-US" altLang="zh-CN" b="1" dirty="0">
                <a:latin typeface="Microsoft YaHei" panose="020B0503020204020204" pitchFamily="34" charset="-122"/>
                <a:ea typeface="Microsoft YaHei" panose="020B0503020204020204" pitchFamily="34" charset="-122"/>
              </a:rPr>
              <a:t>·</a:t>
            </a:r>
            <a:r>
              <a:rPr kumimoji="1" lang="zh-CN" altLang="en-US" b="1" dirty="0">
                <a:latin typeface="Microsoft YaHei" panose="020B0503020204020204" pitchFamily="34" charset="-122"/>
                <a:ea typeface="Microsoft YaHei" panose="020B0503020204020204" pitchFamily="34" charset="-122"/>
              </a:rPr>
              <a:t>华盛顿宣布之后，感恩节一直在全国范围内的庆祝。在美国南北战争时期，</a:t>
            </a:r>
            <a:r>
              <a:rPr kumimoji="1" lang="en-US" altLang="zh-CN" b="1" dirty="0">
                <a:latin typeface="Microsoft YaHei" panose="020B0503020204020204" pitchFamily="34" charset="-122"/>
                <a:ea typeface="Microsoft YaHei" panose="020B0503020204020204" pitchFamily="34" charset="-122"/>
              </a:rPr>
              <a:t>1863</a:t>
            </a:r>
            <a:r>
              <a:rPr kumimoji="1" lang="zh-CN" altLang="en-US" b="1" dirty="0">
                <a:latin typeface="Microsoft YaHei" panose="020B0503020204020204" pitchFamily="34" charset="-122"/>
                <a:ea typeface="Microsoft YaHei" panose="020B0503020204020204" pitchFamily="34" charset="-122"/>
              </a:rPr>
              <a:t>年亚伯拉罕</a:t>
            </a:r>
            <a:r>
              <a:rPr kumimoji="1" lang="en-US" altLang="zh-CN" b="1" dirty="0">
                <a:latin typeface="Microsoft YaHei" panose="020B0503020204020204" pitchFamily="34" charset="-122"/>
                <a:ea typeface="Microsoft YaHei" panose="020B0503020204020204" pitchFamily="34" charset="-122"/>
              </a:rPr>
              <a:t>·</a:t>
            </a:r>
            <a:r>
              <a:rPr kumimoji="1" lang="zh-CN" altLang="en-US" b="1" dirty="0">
                <a:latin typeface="Microsoft YaHei" panose="020B0503020204020204" pitchFamily="34" charset="-122"/>
                <a:ea typeface="Microsoft YaHei" panose="020B0503020204020204" pitchFamily="34" charset="-122"/>
              </a:rPr>
              <a:t>林肯总统发表了“感恩和赞美我们在天堂的天父”的宣告 ，在那之后每年</a:t>
            </a:r>
            <a:r>
              <a:rPr kumimoji="1" lang="en-US" altLang="zh-CN" b="1" dirty="0">
                <a:latin typeface="Microsoft YaHei" panose="020B0503020204020204" pitchFamily="34" charset="-122"/>
                <a:ea typeface="Microsoft YaHei" panose="020B0503020204020204" pitchFamily="34" charset="-122"/>
              </a:rPr>
              <a:t>11</a:t>
            </a:r>
            <a:r>
              <a:rPr kumimoji="1" lang="zh-CN" altLang="en-US" b="1" dirty="0">
                <a:latin typeface="Microsoft YaHei" panose="020B0503020204020204" pitchFamily="34" charset="-122"/>
                <a:ea typeface="Microsoft YaHei" panose="020B0503020204020204" pitchFamily="34" charset="-122"/>
              </a:rPr>
              <a:t>月的第四个周四便成为了传统的国家庆祝节日。</a:t>
            </a:r>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19</a:t>
            </a:fld>
            <a:endParaRPr kumimoji="1" lang="zh-CN" altLang="en-US"/>
          </a:p>
        </p:txBody>
      </p:sp>
    </p:spTree>
    <p:extLst>
      <p:ext uri="{BB962C8B-B14F-4D97-AF65-F5344CB8AC3E}">
        <p14:creationId xmlns:p14="http://schemas.microsoft.com/office/powerpoint/2010/main" val="1483353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solidFill>
                  <a:schemeClr val="bg1"/>
                </a:solidFill>
              </a:rPr>
              <a:t>以上帝的名義，阿門。我們這些簽署人是蒙上帝保佑的大不列顛、法蘭西和愛爾蘭的國王──信仰和教會的捍衛者詹姆斯國王陛下的忠順臣民。</a:t>
            </a:r>
          </a:p>
          <a:p>
            <a:r>
              <a:rPr kumimoji="1" lang="zh-CN" altLang="en-US" dirty="0">
                <a:solidFill>
                  <a:schemeClr val="bg1"/>
                </a:solidFill>
              </a:rPr>
              <a:t>為了上帝的榮耀，為了增強基督教信仰，為了提高我們國王和國家的榮譽，我們漂洋過海，在維吉尼亞北部開發第一個殖民地。我們在上帝面前共同立誓簽約，自願結為一民眾自治團體。為了使上述目的能得到更好地實施、維護和發展，將來不時依此而制定頒佈的被認為是對這個殖民地全體人民都最適合、最方便的法律、法規、條令、憲章和公職，我們都保證遵守和服從。</a:t>
            </a:r>
            <a:br>
              <a:rPr kumimoji="1" lang="zh-CN" altLang="en-US" dirty="0">
                <a:solidFill>
                  <a:schemeClr val="bg1"/>
                </a:solidFill>
              </a:rPr>
            </a:br>
            <a:r>
              <a:rPr kumimoji="1" lang="zh-CN" altLang="en-US" dirty="0">
                <a:solidFill>
                  <a:schemeClr val="bg1"/>
                </a:solidFill>
              </a:rPr>
              <a:t>據此於主後</a:t>
            </a:r>
            <a:r>
              <a:rPr kumimoji="1" lang="en-US" altLang="zh-CN" dirty="0">
                <a:solidFill>
                  <a:schemeClr val="bg1"/>
                </a:solidFill>
              </a:rPr>
              <a:t>l620</a:t>
            </a:r>
            <a:r>
              <a:rPr kumimoji="1" lang="zh-CN" altLang="en-US" dirty="0">
                <a:solidFill>
                  <a:schemeClr val="bg1"/>
                </a:solidFill>
              </a:rPr>
              <a:t>年</a:t>
            </a:r>
            <a:r>
              <a:rPr kumimoji="1" lang="en-US" altLang="zh-CN" dirty="0">
                <a:solidFill>
                  <a:schemeClr val="bg1"/>
                </a:solidFill>
              </a:rPr>
              <a:t>11</a:t>
            </a:r>
            <a:r>
              <a:rPr kumimoji="1" lang="zh-CN" altLang="en-US" dirty="0">
                <a:solidFill>
                  <a:schemeClr val="bg1"/>
                </a:solidFill>
              </a:rPr>
              <a:t>月</a:t>
            </a:r>
            <a:r>
              <a:rPr kumimoji="1" lang="en-US" altLang="zh-CN" dirty="0">
                <a:solidFill>
                  <a:schemeClr val="bg1"/>
                </a:solidFill>
              </a:rPr>
              <a:t>11</a:t>
            </a:r>
            <a:r>
              <a:rPr kumimoji="1" lang="zh-CN" altLang="en-US" dirty="0">
                <a:solidFill>
                  <a:schemeClr val="bg1"/>
                </a:solidFill>
              </a:rPr>
              <a:t>日，於英格蘭、法蘭西、愛爾蘭第十八世國王暨蘇格蘭第五十四世國王詹姆斯陛下在位之年，我們在科德角簽名如下。</a:t>
            </a:r>
          </a:p>
          <a:p>
            <a:pPr algn="l" fontAlgn="t">
              <a:spcBef>
                <a:spcPts val="1500"/>
              </a:spcBef>
              <a:spcAft>
                <a:spcPts val="1500"/>
              </a:spcAft>
            </a:pPr>
            <a:endParaRPr lang="en-US" altLang="zh-CN" b="0" i="0" dirty="0">
              <a:solidFill>
                <a:srgbClr val="333333"/>
              </a:solidFill>
              <a:effectLst/>
              <a:latin typeface="-apple-system"/>
            </a:endParaRPr>
          </a:p>
          <a:p>
            <a:pPr algn="l" fontAlgn="t">
              <a:spcBef>
                <a:spcPts val="1500"/>
              </a:spcBef>
              <a:spcAft>
                <a:spcPts val="1500"/>
              </a:spcAft>
            </a:pPr>
            <a:endParaRPr lang="en-US" altLang="zh-CN" b="0" i="0" dirty="0">
              <a:solidFill>
                <a:srgbClr val="333333"/>
              </a:solidFill>
              <a:effectLst/>
              <a:latin typeface="-apple-system"/>
            </a:endParaRPr>
          </a:p>
          <a:p>
            <a:pPr algn="l" fontAlgn="t">
              <a:spcBef>
                <a:spcPts val="1500"/>
              </a:spcBef>
              <a:spcAft>
                <a:spcPts val="1500"/>
              </a:spcAft>
            </a:pPr>
            <a:r>
              <a:rPr lang="zh-CN" altLang="en-US" b="0" i="0" dirty="0">
                <a:solidFill>
                  <a:srgbClr val="333333"/>
                </a:solidFill>
                <a:effectLst/>
                <a:latin typeface="-apple-system"/>
              </a:rPr>
              <a:t>与</a:t>
            </a:r>
            <a:r>
              <a:rPr lang="en-US" altLang="zh-CN" b="0" i="0" dirty="0">
                <a:solidFill>
                  <a:srgbClr val="333333"/>
                </a:solidFill>
                <a:effectLst/>
                <a:latin typeface="-apple-system"/>
              </a:rPr>
              <a:t>16</a:t>
            </a:r>
            <a:r>
              <a:rPr lang="zh-CN" altLang="en-US" b="0" i="0" dirty="0">
                <a:solidFill>
                  <a:srgbClr val="333333"/>
                </a:solidFill>
                <a:effectLst/>
                <a:latin typeface="-apple-system"/>
              </a:rPr>
              <a:t>世纪初那些只想着掠夺资源、金钱的殖民者不同，五月花号上的清教徒们来到美洲是要建立一个属于他们新世界。</a:t>
            </a:r>
          </a:p>
          <a:p>
            <a:pPr algn="l" fontAlgn="t">
              <a:spcBef>
                <a:spcPts val="1500"/>
              </a:spcBef>
              <a:spcAft>
                <a:spcPts val="1500"/>
              </a:spcAft>
            </a:pPr>
            <a:r>
              <a:rPr lang="zh-CN" altLang="en-US" b="0" i="0" dirty="0">
                <a:solidFill>
                  <a:srgbClr val="333333"/>
                </a:solidFill>
                <a:effectLst/>
                <a:latin typeface="-apple-system"/>
              </a:rPr>
              <a:t>他们不想要国王，反而更希望在这里建设一个清教理想中上帝之下人人平等的世界。为此，他们协商签订了</a:t>
            </a:r>
            <a:r>
              <a:rPr lang="en-US" altLang="zh-CN" b="0" i="0" u="none" strike="noStrike" dirty="0">
                <a:solidFill>
                  <a:srgbClr val="0056E7"/>
                </a:solidFill>
                <a:effectLst/>
                <a:latin typeface="-apple-system"/>
                <a:hlinkClick r:id="rId3"/>
              </a:rPr>
              <a:t>《</a:t>
            </a:r>
            <a:r>
              <a:rPr lang="zh-CN" altLang="en-US" b="0" i="0" u="none" strike="noStrike" dirty="0">
                <a:solidFill>
                  <a:srgbClr val="0056E7"/>
                </a:solidFill>
                <a:effectLst/>
                <a:latin typeface="-apple-system"/>
                <a:hlinkClick r:id="rId3"/>
              </a:rPr>
              <a:t>五月花号公约</a:t>
            </a:r>
            <a:r>
              <a:rPr lang="en-US" altLang="zh-CN" b="0" i="0" u="none" strike="noStrike" dirty="0">
                <a:solidFill>
                  <a:srgbClr val="0056E7"/>
                </a:solidFill>
                <a:effectLst/>
                <a:latin typeface="-apple-system"/>
                <a:hlinkClick r:id="rId3"/>
              </a:rPr>
              <a:t>》</a:t>
            </a:r>
            <a:r>
              <a:rPr lang="zh-CN" altLang="en-US" b="0" i="0" dirty="0">
                <a:solidFill>
                  <a:srgbClr val="333333"/>
                </a:solidFill>
                <a:effectLst/>
                <a:latin typeface="-apple-system"/>
              </a:rPr>
              <a:t>、发展教育、推广清教思想，在北美真正组成了一个成型的社会组织。</a:t>
            </a:r>
          </a:p>
          <a:p>
            <a:pPr algn="l" fontAlgn="t">
              <a:spcBef>
                <a:spcPts val="1500"/>
              </a:spcBef>
              <a:spcAft>
                <a:spcPts val="1500"/>
              </a:spcAft>
            </a:pPr>
            <a:r>
              <a:rPr lang="zh-CN" altLang="en-US" b="0" i="0" dirty="0">
                <a:solidFill>
                  <a:srgbClr val="333333"/>
                </a:solidFill>
                <a:effectLst/>
                <a:latin typeface="-apple-system"/>
              </a:rPr>
              <a:t>后来，美国</a:t>
            </a:r>
            <a:r>
              <a:rPr lang="en-US" altLang="zh-CN" b="0" i="0" u="none" strike="noStrike" dirty="0">
                <a:solidFill>
                  <a:srgbClr val="0056E7"/>
                </a:solidFill>
                <a:effectLst/>
                <a:latin typeface="-apple-system"/>
                <a:hlinkClick r:id="rId4"/>
              </a:rPr>
              <a:t>《</a:t>
            </a:r>
            <a:r>
              <a:rPr lang="zh-CN" altLang="en-US" b="0" i="0" u="none" strike="noStrike" dirty="0">
                <a:solidFill>
                  <a:srgbClr val="0056E7"/>
                </a:solidFill>
                <a:effectLst/>
                <a:latin typeface="-apple-system"/>
                <a:hlinkClick r:id="rId4"/>
              </a:rPr>
              <a:t>独立宣言</a:t>
            </a:r>
            <a:r>
              <a:rPr lang="en-US" altLang="zh-CN" b="0" i="0" u="none" strike="noStrike" dirty="0">
                <a:solidFill>
                  <a:srgbClr val="0056E7"/>
                </a:solidFill>
                <a:effectLst/>
                <a:latin typeface="-apple-system"/>
                <a:hlinkClick r:id="rId4"/>
              </a:rPr>
              <a:t>》</a:t>
            </a:r>
            <a:r>
              <a:rPr lang="zh-CN" altLang="en-US" b="0" i="0" dirty="0">
                <a:solidFill>
                  <a:srgbClr val="333333"/>
                </a:solidFill>
                <a:effectLst/>
                <a:latin typeface="-apple-system"/>
              </a:rPr>
              <a:t>颁布、美国建国、</a:t>
            </a:r>
            <a:r>
              <a:rPr lang="zh-CN" altLang="en-US" b="0" i="0" u="none" strike="noStrike" dirty="0">
                <a:solidFill>
                  <a:srgbClr val="0056E7"/>
                </a:solidFill>
                <a:effectLst/>
                <a:latin typeface="-apple-system"/>
                <a:hlinkClick r:id="rId5"/>
              </a:rPr>
              <a:t>南北战争</a:t>
            </a:r>
            <a:r>
              <a:rPr lang="en-US" altLang="zh-CN" b="0" i="0" dirty="0">
                <a:solidFill>
                  <a:srgbClr val="333333"/>
                </a:solidFill>
                <a:effectLst/>
                <a:latin typeface="-apple-system"/>
              </a:rPr>
              <a:t>……</a:t>
            </a:r>
            <a:r>
              <a:rPr lang="zh-CN" altLang="en-US" b="0" i="0" dirty="0">
                <a:solidFill>
                  <a:srgbClr val="333333"/>
                </a:solidFill>
                <a:effectLst/>
                <a:latin typeface="-apple-system"/>
              </a:rPr>
              <a:t>这个饱经战乱的新大陆在众多移民者的努力下迅速崛起。美国建国一百多年后的</a:t>
            </a:r>
            <a:r>
              <a:rPr lang="en-US" altLang="zh-CN" b="0" i="0" dirty="0">
                <a:solidFill>
                  <a:srgbClr val="333333"/>
                </a:solidFill>
                <a:effectLst/>
                <a:latin typeface="-apple-system"/>
              </a:rPr>
              <a:t>1894</a:t>
            </a:r>
            <a:r>
              <a:rPr lang="zh-CN" altLang="en-US" b="0" i="0" dirty="0">
                <a:solidFill>
                  <a:srgbClr val="333333"/>
                </a:solidFill>
                <a:effectLst/>
                <a:latin typeface="-apple-system"/>
              </a:rPr>
              <a:t>年，工业生产总值就跃居世界首位。又经过不到一百年，美国开创的计算机产业和互联网高科技信息产业开拓了新产业革命，引领了全球经济的迅猛发展。</a:t>
            </a:r>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20</a:t>
            </a:fld>
            <a:endParaRPr kumimoji="1" lang="zh-CN" altLang="en-US"/>
          </a:p>
        </p:txBody>
      </p:sp>
    </p:spTree>
    <p:extLst>
      <p:ext uri="{BB962C8B-B14F-4D97-AF65-F5344CB8AC3E}">
        <p14:creationId xmlns:p14="http://schemas.microsoft.com/office/powerpoint/2010/main" val="119490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i="0" dirty="0">
              <a:solidFill>
                <a:srgbClr val="000000"/>
              </a:solidFill>
              <a:effectLst/>
              <a:latin typeface="Montserrat" pitchFamily="2" charset="0"/>
            </a:endParaRPr>
          </a:p>
          <a:p>
            <a:r>
              <a:rPr lang="zh-CN" altLang="en-US" b="0" i="0" dirty="0">
                <a:solidFill>
                  <a:srgbClr val="000000"/>
                </a:solidFill>
                <a:effectLst/>
                <a:latin typeface="Montserrat" pitchFamily="2" charset="0"/>
              </a:rPr>
              <a:t>应许之地位于「世界的十字路口」。「迦南地」位于各大文明古国的中间，周围陆续崛起的帝国包括东方的亚述、巴比伦、波斯，南方的埃及，北方的亚兰、赫人，西方的希腊、罗马。「迦南地」既是世界各国文化、商业、交通的枢纽，也是各大帝国争霸的必经之地。神把这样一个「世界的十字路口」赐给亚伯兰作应许之地，实在是有非常特别的意义。亚伯拉罕的后裔需要在此向全世界作祭司国度的见证，也需要在此完全仰望神的保守和供应，否则完全不可能在列强的夹缝中得以保存至今。</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3</a:t>
            </a:fld>
            <a:endParaRPr kumimoji="1" lang="zh-CN" altLang="en-US"/>
          </a:p>
        </p:txBody>
      </p:sp>
    </p:spTree>
    <p:extLst>
      <p:ext uri="{BB962C8B-B14F-4D97-AF65-F5344CB8AC3E}">
        <p14:creationId xmlns:p14="http://schemas.microsoft.com/office/powerpoint/2010/main" val="3314765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0E0E0E"/>
                </a:solidFill>
                <a:effectLst/>
                <a:latin typeface=".SF NS"/>
              </a:rPr>
              <a:t>“五月花号”清教徒信仰对美国繁荣发展的根本性影响。在</a:t>
            </a:r>
            <a:r>
              <a:rPr lang="en-US" altLang="zh-CN" dirty="0">
                <a:solidFill>
                  <a:srgbClr val="0E0E0E"/>
                </a:solidFill>
                <a:effectLst/>
                <a:latin typeface=".SF NS"/>
              </a:rPr>
              <a:t>1620</a:t>
            </a:r>
            <a:r>
              <a:rPr lang="zh-CN" altLang="en-US" dirty="0">
                <a:solidFill>
                  <a:srgbClr val="0E0E0E"/>
                </a:solidFill>
                <a:effectLst/>
                <a:latin typeface=".SF NS"/>
              </a:rPr>
              <a:t>年，乘坐五月花号的清教徒因宗教迫害逃离英国，来到新大陆寻求宗教自由。他们到达后，签署了</a:t>
            </a:r>
            <a:r>
              <a:rPr lang="en-US" altLang="zh-CN" dirty="0">
                <a:solidFill>
                  <a:srgbClr val="0E0E0E"/>
                </a:solidFill>
                <a:effectLst/>
                <a:latin typeface=".SF NS"/>
              </a:rPr>
              <a:t>《</a:t>
            </a:r>
            <a:r>
              <a:rPr lang="zh-CN" altLang="en-US" dirty="0">
                <a:solidFill>
                  <a:srgbClr val="0E0E0E"/>
                </a:solidFill>
                <a:effectLst/>
                <a:latin typeface=".SF NS"/>
              </a:rPr>
              <a:t>五月花号公约</a:t>
            </a:r>
            <a:r>
              <a:rPr lang="en-US" altLang="zh-CN" dirty="0">
                <a:solidFill>
                  <a:srgbClr val="0E0E0E"/>
                </a:solidFill>
                <a:effectLst/>
                <a:latin typeface=".SF NS"/>
              </a:rPr>
              <a:t>》</a:t>
            </a:r>
            <a:r>
              <a:rPr lang="zh-CN" altLang="en-US" dirty="0">
                <a:solidFill>
                  <a:srgbClr val="0E0E0E"/>
                </a:solidFill>
                <a:effectLst/>
                <a:latin typeface=".SF NS"/>
              </a:rPr>
              <a:t>，建立了一个由信仰驱动、强调公民参与和责任的社会结构。</a:t>
            </a:r>
          </a:p>
          <a:p>
            <a:br>
              <a:rPr lang="zh-CN" altLang="en-US" dirty="0">
                <a:solidFill>
                  <a:srgbClr val="0E0E0E"/>
                </a:solidFill>
                <a:effectLst/>
                <a:latin typeface=".SF NS"/>
              </a:rPr>
            </a:br>
            <a:endParaRPr lang="zh-CN" altLang="en-US" dirty="0">
              <a:solidFill>
                <a:srgbClr val="0E0E0E"/>
              </a:solidFill>
              <a:effectLst/>
              <a:latin typeface=".SF NS"/>
            </a:endParaRPr>
          </a:p>
          <a:p>
            <a:r>
              <a:rPr lang="zh-CN" altLang="en-US" dirty="0">
                <a:solidFill>
                  <a:srgbClr val="0E0E0E"/>
                </a:solidFill>
                <a:effectLst/>
                <a:latin typeface=".SF NS"/>
              </a:rPr>
              <a:t>清教徒的信仰重视个人与上帝的直接关系，这种信仰促使人们追求教育、道德约束和勤勉工作。这些品质奠定了新英格兰地区的社会风貌和伦理基础，也逐渐渗透到后来美国的政治、经济和文化中。可以说，这种信仰不仅仅是对上帝的虔敬，也是对人类自由和社会责任的承诺。美国的繁荣很大程度上源于这种扎根于信仰的个人自律和社区合作精神。</a:t>
            </a:r>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21</a:t>
            </a:fld>
            <a:endParaRPr kumimoji="1" lang="zh-CN" altLang="en-US"/>
          </a:p>
        </p:txBody>
      </p:sp>
    </p:spTree>
    <p:extLst>
      <p:ext uri="{BB962C8B-B14F-4D97-AF65-F5344CB8AC3E}">
        <p14:creationId xmlns:p14="http://schemas.microsoft.com/office/powerpoint/2010/main" val="1888180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22</a:t>
            </a:fld>
            <a:endParaRPr kumimoji="1" lang="zh-CN" altLang="en-US"/>
          </a:p>
        </p:txBody>
      </p:sp>
    </p:spTree>
    <p:extLst>
      <p:ext uri="{BB962C8B-B14F-4D97-AF65-F5344CB8AC3E}">
        <p14:creationId xmlns:p14="http://schemas.microsoft.com/office/powerpoint/2010/main" val="757393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spcBef>
                <a:spcPts val="900"/>
              </a:spcBef>
              <a:buNone/>
            </a:pPr>
            <a:r>
              <a:rPr lang="en-US" altLang="zh-CN" sz="1200" b="1" dirty="0">
                <a:solidFill>
                  <a:schemeClr val="bg1"/>
                </a:solidFill>
                <a:effectLst/>
                <a:latin typeface="+mj-ea"/>
                <a:ea typeface="+mj-ea"/>
              </a:rPr>
              <a:t>1. </a:t>
            </a:r>
            <a:r>
              <a:rPr lang="zh-CN" altLang="en-US" sz="1200" b="1" dirty="0">
                <a:solidFill>
                  <a:schemeClr val="bg1"/>
                </a:solidFill>
                <a:effectLst/>
                <a:latin typeface="+mj-ea"/>
                <a:ea typeface="+mj-ea"/>
              </a:rPr>
              <a:t>救贖之恩：約翰福音</a:t>
            </a:r>
            <a:r>
              <a:rPr lang="en-US" altLang="zh-CN" sz="1200" b="1" dirty="0">
                <a:solidFill>
                  <a:schemeClr val="bg1"/>
                </a:solidFill>
                <a:effectLst/>
                <a:latin typeface="+mj-ea"/>
                <a:ea typeface="+mj-ea"/>
              </a:rPr>
              <a:t>3:16</a:t>
            </a:r>
          </a:p>
          <a:p>
            <a:pPr marL="0" indent="0">
              <a:spcBef>
                <a:spcPts val="900"/>
              </a:spcBef>
              <a:buNone/>
            </a:pPr>
            <a:r>
              <a:rPr lang="en-US" altLang="zh-CN" sz="1200" b="1" dirty="0">
                <a:solidFill>
                  <a:schemeClr val="bg1"/>
                </a:solidFill>
                <a:effectLst/>
                <a:latin typeface="+mj-ea"/>
                <a:ea typeface="+mj-ea"/>
              </a:rPr>
              <a:t>2. </a:t>
            </a:r>
            <a:r>
              <a:rPr lang="zh-CN" altLang="en-US" sz="1200" b="1" dirty="0">
                <a:solidFill>
                  <a:schemeClr val="bg1"/>
                </a:solidFill>
                <a:effectLst/>
                <a:latin typeface="+mj-ea"/>
                <a:ea typeface="+mj-ea"/>
              </a:rPr>
              <a:t>生命與護理：詩篇</a:t>
            </a:r>
            <a:r>
              <a:rPr lang="en-US" altLang="zh-CN" sz="1200" b="1" dirty="0">
                <a:solidFill>
                  <a:schemeClr val="bg1"/>
                </a:solidFill>
                <a:effectLst/>
                <a:latin typeface="+mj-ea"/>
                <a:ea typeface="+mj-ea"/>
              </a:rPr>
              <a:t>139:13-14</a:t>
            </a:r>
          </a:p>
          <a:p>
            <a:pPr marL="0" indent="0">
              <a:spcBef>
                <a:spcPts val="900"/>
              </a:spcBef>
              <a:buNone/>
            </a:pPr>
            <a:r>
              <a:rPr lang="en-US" altLang="zh-CN" sz="1200" b="1" dirty="0">
                <a:solidFill>
                  <a:schemeClr val="bg1"/>
                </a:solidFill>
                <a:effectLst/>
                <a:latin typeface="+mj-ea"/>
                <a:ea typeface="+mj-ea"/>
              </a:rPr>
              <a:t>3. </a:t>
            </a:r>
            <a:r>
              <a:rPr lang="zh-CN" altLang="en-US" sz="1200" b="1" dirty="0">
                <a:solidFill>
                  <a:schemeClr val="bg1"/>
                </a:solidFill>
                <a:effectLst/>
                <a:latin typeface="+mj-ea"/>
                <a:ea typeface="+mj-ea"/>
              </a:rPr>
              <a:t>日常的供應：馬太福音</a:t>
            </a:r>
            <a:r>
              <a:rPr lang="en-US" altLang="zh-CN" sz="1200" b="1" dirty="0">
                <a:solidFill>
                  <a:schemeClr val="bg1"/>
                </a:solidFill>
                <a:effectLst/>
                <a:latin typeface="+mj-ea"/>
                <a:ea typeface="+mj-ea"/>
              </a:rPr>
              <a:t>6:11</a:t>
            </a:r>
          </a:p>
          <a:p>
            <a:pPr marL="0" indent="0">
              <a:spcBef>
                <a:spcPts val="900"/>
              </a:spcBef>
              <a:buNone/>
            </a:pPr>
            <a:r>
              <a:rPr lang="en-US" altLang="zh-CN" sz="1200" b="1" dirty="0">
                <a:solidFill>
                  <a:schemeClr val="bg1"/>
                </a:solidFill>
                <a:effectLst/>
                <a:latin typeface="+mj-ea"/>
                <a:ea typeface="+mj-ea"/>
              </a:rPr>
              <a:t>4. </a:t>
            </a:r>
            <a:r>
              <a:rPr lang="zh-CN" altLang="en-US" sz="1200" b="1" dirty="0">
                <a:solidFill>
                  <a:schemeClr val="bg1"/>
                </a:solidFill>
                <a:effectLst/>
                <a:latin typeface="+mj-ea"/>
                <a:ea typeface="+mj-ea"/>
              </a:rPr>
              <a:t>屬靈的成長與轉化：羅馬書</a:t>
            </a:r>
            <a:r>
              <a:rPr lang="en-US" altLang="zh-CN" sz="1200" b="1" dirty="0">
                <a:solidFill>
                  <a:schemeClr val="bg1"/>
                </a:solidFill>
                <a:effectLst/>
                <a:latin typeface="+mj-ea"/>
                <a:ea typeface="+mj-ea"/>
              </a:rPr>
              <a:t>12:2</a:t>
            </a:r>
          </a:p>
          <a:p>
            <a:pPr marL="0" indent="0">
              <a:spcBef>
                <a:spcPts val="900"/>
              </a:spcBef>
              <a:buNone/>
            </a:pPr>
            <a:r>
              <a:rPr lang="en-US" altLang="zh-CN" sz="1200" b="1" dirty="0">
                <a:solidFill>
                  <a:schemeClr val="bg1"/>
                </a:solidFill>
                <a:effectLst/>
                <a:latin typeface="+mj-ea"/>
                <a:ea typeface="+mj-ea"/>
              </a:rPr>
              <a:t>5. </a:t>
            </a:r>
            <a:r>
              <a:rPr lang="zh-CN" altLang="en-US" sz="1200" b="1" dirty="0">
                <a:solidFill>
                  <a:schemeClr val="bg1"/>
                </a:solidFill>
                <a:effectLst/>
                <a:latin typeface="+mj-ea"/>
                <a:ea typeface="+mj-ea"/>
              </a:rPr>
              <a:t>神的恩典與憐憫：以弗所書</a:t>
            </a:r>
            <a:r>
              <a:rPr lang="en-US" altLang="zh-CN" sz="1200" b="1" dirty="0">
                <a:solidFill>
                  <a:schemeClr val="bg1"/>
                </a:solidFill>
                <a:effectLst/>
                <a:latin typeface="+mj-ea"/>
                <a:ea typeface="+mj-ea"/>
              </a:rPr>
              <a:t>2:8-9</a:t>
            </a:r>
          </a:p>
          <a:p>
            <a:pPr marL="0" indent="0">
              <a:spcBef>
                <a:spcPts val="900"/>
              </a:spcBef>
              <a:buNone/>
            </a:pPr>
            <a:r>
              <a:rPr lang="en-US" altLang="zh-CN" sz="1200" b="1" dirty="0">
                <a:solidFill>
                  <a:schemeClr val="bg1"/>
                </a:solidFill>
                <a:effectLst/>
                <a:latin typeface="+mj-ea"/>
                <a:ea typeface="+mj-ea"/>
              </a:rPr>
              <a:t>6.</a:t>
            </a:r>
            <a:r>
              <a:rPr lang="zh-CN" altLang="en-US" sz="1200" b="1" dirty="0">
                <a:solidFill>
                  <a:schemeClr val="bg1"/>
                </a:solidFill>
                <a:effectLst/>
                <a:latin typeface="+mj-ea"/>
                <a:ea typeface="+mj-ea"/>
              </a:rPr>
              <a:t>對禱告的回應：腓立比書</a:t>
            </a:r>
            <a:r>
              <a:rPr lang="en-US" altLang="zh-CN" sz="1200" b="1" dirty="0">
                <a:solidFill>
                  <a:schemeClr val="bg1"/>
                </a:solidFill>
                <a:effectLst/>
                <a:latin typeface="+mj-ea"/>
                <a:ea typeface="+mj-ea"/>
              </a:rPr>
              <a:t>4:6-7</a:t>
            </a:r>
          </a:p>
          <a:p>
            <a:pPr marL="0" indent="0">
              <a:spcBef>
                <a:spcPts val="900"/>
              </a:spcBef>
              <a:buNone/>
            </a:pPr>
            <a:r>
              <a:rPr lang="en-US" altLang="zh-CN" sz="1200" b="1" dirty="0">
                <a:solidFill>
                  <a:schemeClr val="bg1"/>
                </a:solidFill>
                <a:effectLst/>
                <a:latin typeface="+mj-ea"/>
                <a:ea typeface="+mj-ea"/>
              </a:rPr>
              <a:t>7.</a:t>
            </a:r>
            <a:r>
              <a:rPr lang="zh-CN" altLang="en-US" sz="1200" b="1" dirty="0">
                <a:solidFill>
                  <a:schemeClr val="bg1"/>
                </a:solidFill>
                <a:effectLst/>
                <a:latin typeface="+mj-ea"/>
                <a:ea typeface="+mj-ea"/>
              </a:rPr>
              <a:t>苦難中的益處：羅馬書：</a:t>
            </a:r>
            <a:r>
              <a:rPr lang="en-US" altLang="zh-CN" sz="1200" b="1" dirty="0">
                <a:solidFill>
                  <a:schemeClr val="bg1"/>
                </a:solidFill>
                <a:effectLst/>
                <a:latin typeface="+mj-ea"/>
                <a:ea typeface="+mj-ea"/>
              </a:rPr>
              <a:t>28</a:t>
            </a:r>
          </a:p>
          <a:p>
            <a:pPr marL="0" indent="0">
              <a:spcBef>
                <a:spcPts val="900"/>
              </a:spcBef>
              <a:buNone/>
            </a:pPr>
            <a:r>
              <a:rPr lang="en-US" altLang="zh-CN" sz="1200" b="1" dirty="0">
                <a:solidFill>
                  <a:schemeClr val="bg1"/>
                </a:solidFill>
                <a:effectLst/>
                <a:latin typeface="+mj-ea"/>
                <a:ea typeface="+mj-ea"/>
              </a:rPr>
              <a:t>8.</a:t>
            </a:r>
            <a:r>
              <a:rPr lang="zh-CN" altLang="en-US" sz="1200" b="1" dirty="0">
                <a:solidFill>
                  <a:schemeClr val="bg1"/>
                </a:solidFill>
                <a:effectLst/>
                <a:latin typeface="+mj-ea"/>
                <a:ea typeface="+mj-ea"/>
              </a:rPr>
              <a:t>永恆的新天新地：啓示錄</a:t>
            </a:r>
            <a:r>
              <a:rPr lang="en-US" altLang="zh-CN" sz="1200" b="1" dirty="0">
                <a:solidFill>
                  <a:schemeClr val="bg1"/>
                </a:solidFill>
                <a:effectLst/>
                <a:latin typeface="+mj-ea"/>
                <a:ea typeface="+mj-ea"/>
              </a:rPr>
              <a:t>21:1-4</a:t>
            </a:r>
          </a:p>
          <a:p>
            <a:pPr marL="0" indent="0">
              <a:spcBef>
                <a:spcPts val="900"/>
              </a:spcBef>
              <a:buNone/>
            </a:pPr>
            <a:r>
              <a:rPr lang="en-US" altLang="zh-CN" sz="1200" b="1" dirty="0">
                <a:solidFill>
                  <a:schemeClr val="bg1"/>
                </a:solidFill>
                <a:effectLst/>
                <a:latin typeface="+mj-ea"/>
                <a:ea typeface="+mj-ea"/>
              </a:rPr>
              <a:t>9.</a:t>
            </a:r>
            <a:r>
              <a:rPr lang="zh-CN" altLang="en-US" sz="1200" b="1" dirty="0">
                <a:solidFill>
                  <a:schemeClr val="bg1"/>
                </a:solidFill>
                <a:effectLst/>
                <a:latin typeface="+mj-ea"/>
                <a:ea typeface="+mj-ea"/>
              </a:rPr>
              <a:t>神對萬物的主權：以賽亞書</a:t>
            </a:r>
            <a:r>
              <a:rPr lang="en-US" altLang="zh-CN" sz="1200" b="1" dirty="0">
                <a:solidFill>
                  <a:schemeClr val="bg1"/>
                </a:solidFill>
                <a:effectLst/>
                <a:latin typeface="+mj-ea"/>
                <a:ea typeface="+mj-ea"/>
              </a:rPr>
              <a:t>55:8-9</a:t>
            </a:r>
          </a:p>
          <a:p>
            <a:pPr marL="0" indent="0">
              <a:spcBef>
                <a:spcPts val="900"/>
              </a:spcBef>
              <a:buNone/>
            </a:pPr>
            <a:endParaRPr lang="en-US" altLang="zh-CN" sz="1200" b="1" dirty="0">
              <a:solidFill>
                <a:schemeClr val="bg1"/>
              </a:solidFill>
              <a:effectLst/>
              <a:latin typeface="+mj-ea"/>
              <a:ea typeface="+mj-ea"/>
            </a:endParaRPr>
          </a:p>
          <a:p>
            <a:pPr>
              <a:lnSpc>
                <a:spcPct val="150000"/>
              </a:lnSpc>
            </a:pPr>
            <a:r>
              <a:rPr kumimoji="1" lang="zh-CN" altLang="en-US" dirty="0"/>
              <a:t>幸福递减定律</a:t>
            </a:r>
            <a:endParaRPr kumimoji="1" lang="en-US" altLang="zh-CN" dirty="0"/>
          </a:p>
          <a:p>
            <a:pPr>
              <a:lnSpc>
                <a:spcPct val="150000"/>
              </a:lnSpc>
            </a:pPr>
            <a:r>
              <a:rPr kumimoji="1" lang="zh-CN" altLang="en-US" dirty="0"/>
              <a:t>我一直在哭着没有鞋子穿，但等到我知道连双脚也没有的人，我又感觉幸运之极了。</a:t>
            </a:r>
            <a:r>
              <a:rPr kumimoji="1" lang="en-US" altLang="zh-CN" dirty="0"/>
              <a:t>——</a:t>
            </a:r>
            <a:r>
              <a:rPr kumimoji="1" lang="zh-CN" altLang="en-US" dirty="0"/>
              <a:t>海伦凯勒</a:t>
            </a:r>
            <a:endParaRPr kumimoji="1" lang="en-US" altLang="zh-CN" dirty="0"/>
          </a:p>
          <a:p>
            <a:pPr>
              <a:lnSpc>
                <a:spcPct val="150000"/>
              </a:lnSpc>
            </a:pPr>
            <a:endParaRPr kumimoji="1" lang="en-US" altLang="zh-CN" dirty="0"/>
          </a:p>
          <a:p>
            <a:pPr>
              <a:spcBef>
                <a:spcPts val="900"/>
              </a:spcBef>
            </a:pPr>
            <a:r>
              <a:rPr lang="en-US" altLang="zh-CN" dirty="0">
                <a:solidFill>
                  <a:srgbClr val="0E0E0E"/>
                </a:solidFill>
                <a:effectLst/>
                <a:latin typeface="Times New Roman" panose="02020603050405020304" pitchFamily="18" charset="0"/>
              </a:rPr>
              <a:t>1. </a:t>
            </a:r>
            <a:r>
              <a:rPr lang="zh-CN" altLang="en-US" b="1" dirty="0">
                <a:solidFill>
                  <a:srgbClr val="0E0E0E"/>
                </a:solidFill>
                <a:effectLst/>
                <a:latin typeface=".SF NS"/>
              </a:rPr>
              <a:t>救赎之恩</a:t>
            </a:r>
            <a:r>
              <a:rPr lang="zh-CN" altLang="en-US" dirty="0">
                <a:solidFill>
                  <a:srgbClr val="0E0E0E"/>
                </a:solidFill>
                <a:effectLst/>
                <a:latin typeface=".SF NS"/>
              </a:rPr>
              <a:t>：基督徒最核心的感恩理由是神赐下了耶稣基督，祂的牺牲让人类的罪得赦免，并让人们有永生的盼望（约翰福音</a:t>
            </a:r>
            <a:r>
              <a:rPr lang="en-US" altLang="zh-CN" dirty="0">
                <a:solidFill>
                  <a:srgbClr val="0E0E0E"/>
                </a:solidFill>
                <a:effectLst/>
                <a:latin typeface=".SF NS"/>
              </a:rPr>
              <a:t>3:16</a:t>
            </a:r>
            <a:r>
              <a:rPr lang="zh-CN" altLang="en-US" dirty="0">
                <a:solidFill>
                  <a:srgbClr val="0E0E0E"/>
                </a:solidFill>
                <a:effectLst/>
                <a:latin typeface=".SF NS"/>
              </a:rPr>
              <a:t>）。这种救赎恩典是完全出于神的爱，而不是因为人的行为。</a:t>
            </a:r>
          </a:p>
          <a:p>
            <a:pPr>
              <a:spcBef>
                <a:spcPts val="900"/>
              </a:spcBef>
            </a:pPr>
            <a:r>
              <a:rPr lang="en-US" altLang="zh-CN" dirty="0">
                <a:solidFill>
                  <a:srgbClr val="0E0E0E"/>
                </a:solidFill>
                <a:effectLst/>
                <a:latin typeface="Times New Roman" panose="02020603050405020304" pitchFamily="18" charset="0"/>
              </a:rPr>
              <a:t>2. </a:t>
            </a:r>
            <a:r>
              <a:rPr lang="zh-CN" altLang="en-US" b="1" dirty="0">
                <a:solidFill>
                  <a:srgbClr val="0E0E0E"/>
                </a:solidFill>
                <a:effectLst/>
                <a:latin typeface=".SF NS"/>
              </a:rPr>
              <a:t>生命与创造</a:t>
            </a:r>
            <a:r>
              <a:rPr lang="zh-CN" altLang="en-US" dirty="0">
                <a:solidFill>
                  <a:srgbClr val="0E0E0E"/>
                </a:solidFill>
                <a:effectLst/>
                <a:latin typeface=".SF NS"/>
              </a:rPr>
              <a:t>：基督徒相信生命的本源是神，是神创造了世界并赋予了人生命，因此对神创造的奇妙和赐予生命的恩典心怀感激（诗篇</a:t>
            </a:r>
            <a:r>
              <a:rPr lang="en-US" altLang="zh-CN" dirty="0">
                <a:solidFill>
                  <a:srgbClr val="0E0E0E"/>
                </a:solidFill>
                <a:effectLst/>
                <a:latin typeface=".SF NS"/>
              </a:rPr>
              <a:t>139:13-14</a:t>
            </a:r>
            <a:r>
              <a:rPr lang="zh-CN" altLang="en-US" dirty="0">
                <a:solidFill>
                  <a:srgbClr val="0E0E0E"/>
                </a:solidFill>
                <a:effectLst/>
                <a:latin typeface=".SF NS"/>
              </a:rPr>
              <a:t>）。</a:t>
            </a:r>
          </a:p>
          <a:p>
            <a:pPr>
              <a:spcBef>
                <a:spcPts val="900"/>
              </a:spcBef>
            </a:pPr>
            <a:r>
              <a:rPr lang="en-US" altLang="zh-CN" dirty="0">
                <a:solidFill>
                  <a:srgbClr val="0E0E0E"/>
                </a:solidFill>
                <a:effectLst/>
                <a:latin typeface="Times New Roman" panose="02020603050405020304" pitchFamily="18" charset="0"/>
              </a:rPr>
              <a:t>3. </a:t>
            </a:r>
            <a:r>
              <a:rPr lang="zh-CN" altLang="en-US" b="1" dirty="0">
                <a:solidFill>
                  <a:srgbClr val="0E0E0E"/>
                </a:solidFill>
                <a:effectLst/>
                <a:latin typeface=".SF NS"/>
              </a:rPr>
              <a:t>日常供应</a:t>
            </a:r>
            <a:r>
              <a:rPr lang="zh-CN" altLang="en-US" dirty="0">
                <a:solidFill>
                  <a:srgbClr val="0E0E0E"/>
                </a:solidFill>
                <a:effectLst/>
                <a:latin typeface=".SF NS"/>
              </a:rPr>
              <a:t>：基督徒感恩于神在日常生活中的供应，包括健康、食物、家庭、朋友等。正如主祷文中祈求“我们日用的饮食，今日赐给我们”（马太福音</a:t>
            </a:r>
            <a:r>
              <a:rPr lang="en-US" altLang="zh-CN" dirty="0">
                <a:solidFill>
                  <a:srgbClr val="0E0E0E"/>
                </a:solidFill>
                <a:effectLst/>
                <a:latin typeface=".SF NS"/>
              </a:rPr>
              <a:t>6:11</a:t>
            </a:r>
            <a:r>
              <a:rPr lang="zh-CN" altLang="en-US" dirty="0">
                <a:solidFill>
                  <a:srgbClr val="0E0E0E"/>
                </a:solidFill>
                <a:effectLst/>
                <a:latin typeface=".SF NS"/>
              </a:rPr>
              <a:t>），他们认为这些生活上的供应都是神的赐予。</a:t>
            </a:r>
          </a:p>
          <a:p>
            <a:pPr>
              <a:spcBef>
                <a:spcPts val="900"/>
              </a:spcBef>
            </a:pPr>
            <a:r>
              <a:rPr lang="en-US" altLang="zh-CN" dirty="0">
                <a:solidFill>
                  <a:srgbClr val="0E0E0E"/>
                </a:solidFill>
                <a:effectLst/>
                <a:latin typeface="Times New Roman" panose="02020603050405020304" pitchFamily="18" charset="0"/>
              </a:rPr>
              <a:t>4. </a:t>
            </a:r>
            <a:r>
              <a:rPr lang="zh-CN" altLang="en-US" b="1" dirty="0">
                <a:solidFill>
                  <a:srgbClr val="0E0E0E"/>
                </a:solidFill>
                <a:effectLst/>
                <a:latin typeface=".SF NS"/>
              </a:rPr>
              <a:t>神的同在与引导</a:t>
            </a:r>
            <a:r>
              <a:rPr lang="zh-CN" altLang="en-US" dirty="0">
                <a:solidFill>
                  <a:srgbClr val="0E0E0E"/>
                </a:solidFill>
                <a:effectLst/>
                <a:latin typeface=".SF NS"/>
              </a:rPr>
              <a:t>：基督徒感恩神在生活中的同在，尤其是在困境、迷茫或痛苦的时候。神的引导和安慰让他们在面对挑战时仍能找到力量和方向（诗篇</a:t>
            </a:r>
            <a:r>
              <a:rPr lang="en-US" altLang="zh-CN" dirty="0">
                <a:solidFill>
                  <a:srgbClr val="0E0E0E"/>
                </a:solidFill>
                <a:effectLst/>
                <a:latin typeface=".SF NS"/>
              </a:rPr>
              <a:t>23:4</a:t>
            </a:r>
            <a:r>
              <a:rPr lang="zh-CN" altLang="en-US" dirty="0">
                <a:solidFill>
                  <a:srgbClr val="0E0E0E"/>
                </a:solidFill>
                <a:effectLst/>
                <a:latin typeface=".SF NS"/>
              </a:rPr>
              <a:t>）。</a:t>
            </a:r>
          </a:p>
          <a:p>
            <a:pPr>
              <a:spcBef>
                <a:spcPts val="900"/>
              </a:spcBef>
            </a:pPr>
            <a:r>
              <a:rPr lang="en-US" altLang="zh-CN" dirty="0">
                <a:solidFill>
                  <a:srgbClr val="0E0E0E"/>
                </a:solidFill>
                <a:effectLst/>
                <a:latin typeface="Times New Roman" panose="02020603050405020304" pitchFamily="18" charset="0"/>
              </a:rPr>
              <a:t>5. </a:t>
            </a:r>
            <a:r>
              <a:rPr lang="zh-CN" altLang="en-US" b="1" dirty="0">
                <a:solidFill>
                  <a:srgbClr val="0E0E0E"/>
                </a:solidFill>
                <a:effectLst/>
                <a:latin typeface=".SF NS"/>
              </a:rPr>
              <a:t>神的信实与守约</a:t>
            </a:r>
            <a:r>
              <a:rPr lang="zh-CN" altLang="en-US" dirty="0">
                <a:solidFill>
                  <a:srgbClr val="0E0E0E"/>
                </a:solidFill>
                <a:effectLst/>
                <a:latin typeface=".SF NS"/>
              </a:rPr>
              <a:t>：神的信实和守约之爱是基督徒感恩的理由。即使人不完美、失败或远离神，神仍然守信不弃。这种守约之爱让基督徒感到深深的安全和感恩（哥林多前书</a:t>
            </a:r>
            <a:r>
              <a:rPr lang="en-US" altLang="zh-CN" dirty="0">
                <a:solidFill>
                  <a:srgbClr val="0E0E0E"/>
                </a:solidFill>
                <a:effectLst/>
                <a:latin typeface=".SF NS"/>
              </a:rPr>
              <a:t>1:9</a:t>
            </a:r>
            <a:r>
              <a:rPr lang="zh-CN" altLang="en-US" dirty="0">
                <a:solidFill>
                  <a:srgbClr val="0E0E0E"/>
                </a:solidFill>
                <a:effectLst/>
                <a:latin typeface=".SF NS"/>
              </a:rPr>
              <a:t>）。</a:t>
            </a:r>
          </a:p>
          <a:p>
            <a:pPr>
              <a:spcBef>
                <a:spcPts val="900"/>
              </a:spcBef>
            </a:pPr>
            <a:r>
              <a:rPr lang="en-US" altLang="zh-CN" dirty="0">
                <a:solidFill>
                  <a:srgbClr val="0E0E0E"/>
                </a:solidFill>
                <a:effectLst/>
                <a:latin typeface="Times New Roman" panose="02020603050405020304" pitchFamily="18" charset="0"/>
              </a:rPr>
              <a:t>6. </a:t>
            </a:r>
            <a:r>
              <a:rPr lang="zh-CN" altLang="en-US" b="1" dirty="0">
                <a:solidFill>
                  <a:srgbClr val="0E0E0E"/>
                </a:solidFill>
                <a:effectLst/>
                <a:latin typeface=".SF NS"/>
              </a:rPr>
              <a:t>永生的盼望</a:t>
            </a:r>
            <a:r>
              <a:rPr lang="zh-CN" altLang="en-US" dirty="0">
                <a:solidFill>
                  <a:srgbClr val="0E0E0E"/>
                </a:solidFill>
                <a:effectLst/>
                <a:latin typeface=".SF NS"/>
              </a:rPr>
              <a:t>：基督徒感恩神赐下的永生和对来世的盼望。他们相信死亡并非终点，而是与神永远同在的开始，这带来极大的安慰和感激（约翰福音</a:t>
            </a:r>
            <a:r>
              <a:rPr lang="en-US" altLang="zh-CN" dirty="0">
                <a:solidFill>
                  <a:srgbClr val="0E0E0E"/>
                </a:solidFill>
                <a:effectLst/>
                <a:latin typeface=".SF NS"/>
              </a:rPr>
              <a:t>14:2-3</a:t>
            </a:r>
            <a:r>
              <a:rPr lang="zh-CN" altLang="en-US" dirty="0">
                <a:solidFill>
                  <a:srgbClr val="0E0E0E"/>
                </a:solidFill>
                <a:effectLst/>
                <a:latin typeface=".SF NS"/>
              </a:rPr>
              <a:t>）。</a:t>
            </a:r>
          </a:p>
          <a:p>
            <a:pPr>
              <a:spcBef>
                <a:spcPts val="900"/>
              </a:spcBef>
            </a:pPr>
            <a:r>
              <a:rPr lang="en-US" altLang="zh-CN" dirty="0">
                <a:solidFill>
                  <a:srgbClr val="0E0E0E"/>
                </a:solidFill>
                <a:effectLst/>
                <a:latin typeface="Times New Roman" panose="02020603050405020304" pitchFamily="18" charset="0"/>
              </a:rPr>
              <a:t>7. </a:t>
            </a:r>
            <a:r>
              <a:rPr lang="zh-CN" altLang="en-US" b="1" dirty="0">
                <a:solidFill>
                  <a:srgbClr val="0E0E0E"/>
                </a:solidFill>
                <a:effectLst/>
                <a:latin typeface=".SF NS"/>
              </a:rPr>
              <a:t>属灵的成长与转化</a:t>
            </a:r>
            <a:r>
              <a:rPr lang="zh-CN" altLang="en-US" dirty="0">
                <a:solidFill>
                  <a:srgbClr val="0E0E0E"/>
                </a:solidFill>
                <a:effectLst/>
                <a:latin typeface=".SF NS"/>
              </a:rPr>
              <a:t>：神通过圣灵帮助信徒在信仰中成长，克服罪恶，过一个更圣洁的生活。信徒感恩于这种持续的转化过程，看到自己在神的带领下逐渐改变和成熟（罗马书</a:t>
            </a:r>
            <a:r>
              <a:rPr lang="en-US" altLang="zh-CN" dirty="0">
                <a:solidFill>
                  <a:srgbClr val="0E0E0E"/>
                </a:solidFill>
                <a:effectLst/>
                <a:latin typeface=".SF NS"/>
              </a:rPr>
              <a:t>12:2</a:t>
            </a:r>
            <a:r>
              <a:rPr lang="zh-CN" altLang="en-US" dirty="0">
                <a:solidFill>
                  <a:srgbClr val="0E0E0E"/>
                </a:solidFill>
                <a:effectLst/>
                <a:latin typeface=".SF NS"/>
              </a:rPr>
              <a:t>）。</a:t>
            </a:r>
          </a:p>
          <a:p>
            <a:pPr>
              <a:spcBef>
                <a:spcPts val="900"/>
              </a:spcBef>
            </a:pPr>
            <a:r>
              <a:rPr lang="en-US" altLang="zh-CN" dirty="0">
                <a:solidFill>
                  <a:srgbClr val="0E0E0E"/>
                </a:solidFill>
                <a:effectLst/>
                <a:latin typeface="Times New Roman" panose="02020603050405020304" pitchFamily="18" charset="0"/>
              </a:rPr>
              <a:t>8. </a:t>
            </a:r>
            <a:r>
              <a:rPr lang="zh-CN" altLang="en-US" b="1" dirty="0">
                <a:solidFill>
                  <a:srgbClr val="0E0E0E"/>
                </a:solidFill>
                <a:effectLst/>
                <a:latin typeface=".SF NS"/>
              </a:rPr>
              <a:t>神的恩典与怜悯</a:t>
            </a:r>
            <a:r>
              <a:rPr lang="zh-CN" altLang="en-US" dirty="0">
                <a:solidFill>
                  <a:srgbClr val="0E0E0E"/>
                </a:solidFill>
                <a:effectLst/>
                <a:latin typeface=".SF NS"/>
              </a:rPr>
              <a:t>：神的恩典和怜悯是基督徒得以站立的原因，因为神的爱不取决于人的行为，而是祂的恩赐。基督徒感恩于神赦免的恩典，使他们有机会不断地悔改、更新，与神保持关系（以弗所书</a:t>
            </a:r>
            <a:r>
              <a:rPr lang="en-US" altLang="zh-CN" dirty="0">
                <a:solidFill>
                  <a:srgbClr val="0E0E0E"/>
                </a:solidFill>
                <a:effectLst/>
                <a:latin typeface=".SF NS"/>
              </a:rPr>
              <a:t>2:8-9</a:t>
            </a:r>
            <a:r>
              <a:rPr lang="zh-CN" altLang="en-US" dirty="0">
                <a:solidFill>
                  <a:srgbClr val="0E0E0E"/>
                </a:solidFill>
                <a:effectLst/>
                <a:latin typeface=".SF NS"/>
              </a:rPr>
              <a:t>）。</a:t>
            </a:r>
            <a:endParaRPr lang="en-US" altLang="zh-CN" dirty="0">
              <a:solidFill>
                <a:srgbClr val="0E0E0E"/>
              </a:solidFill>
              <a:effectLst/>
              <a:latin typeface=".SF NS"/>
            </a:endParaRPr>
          </a:p>
          <a:p>
            <a:pPr marL="0" marR="0" lvl="0" indent="0" algn="l" defTabSz="914400" rtl="0" eaLnBrk="1" fontAlgn="auto" latinLnBrk="0" hangingPunct="1">
              <a:lnSpc>
                <a:spcPct val="100000"/>
              </a:lnSpc>
              <a:spcBef>
                <a:spcPts val="900"/>
              </a:spcBef>
              <a:spcAft>
                <a:spcPts val="0"/>
              </a:spcAft>
              <a:buClrTx/>
              <a:buSzTx/>
              <a:buFontTx/>
              <a:buNone/>
              <a:tabLst/>
              <a:defRPr/>
            </a:pPr>
            <a:r>
              <a:rPr lang="en-US" altLang="zh-CN" b="1" dirty="0">
                <a:solidFill>
                  <a:srgbClr val="0E0E0E"/>
                </a:solidFill>
                <a:effectLst/>
                <a:latin typeface=".SF NS"/>
              </a:rPr>
              <a:t>9.</a:t>
            </a:r>
            <a:r>
              <a:rPr lang="zh-CN" altLang="en-US" b="1" dirty="0">
                <a:solidFill>
                  <a:srgbClr val="0E0E0E"/>
                </a:solidFill>
                <a:effectLst/>
                <a:latin typeface=".SF NS"/>
              </a:rPr>
              <a:t>对祷告的回应</a:t>
            </a:r>
            <a:r>
              <a:rPr lang="zh-CN" altLang="en-US" dirty="0">
                <a:solidFill>
                  <a:srgbClr val="0E0E0E"/>
                </a:solidFill>
                <a:effectLst/>
                <a:latin typeface=".SF NS"/>
              </a:rPr>
              <a:t>：基督徒感恩神听他们的祷告。无论是得到明确的回应或是内心的安慰与指引，他们相信神会在适当的时间和方式回应，满足他们的需要（腓立比书</a:t>
            </a:r>
            <a:r>
              <a:rPr lang="en-US" altLang="zh-CN" dirty="0">
                <a:solidFill>
                  <a:srgbClr val="0E0E0E"/>
                </a:solidFill>
                <a:effectLst/>
                <a:latin typeface=".SF NS"/>
              </a:rPr>
              <a:t>4:6-7</a:t>
            </a:r>
            <a:r>
              <a:rPr lang="zh-CN" altLang="en-US" dirty="0">
                <a:solidFill>
                  <a:srgbClr val="0E0E0E"/>
                </a:solidFill>
                <a:effectLst/>
                <a:latin typeface=".SF NS"/>
              </a:rPr>
              <a:t>）。</a:t>
            </a:r>
            <a:endParaRPr lang="en-US" altLang="zh-CN" dirty="0">
              <a:solidFill>
                <a:srgbClr val="0E0E0E"/>
              </a:solidFill>
              <a:effectLst/>
              <a:latin typeface=".SF NS"/>
            </a:endParaRPr>
          </a:p>
          <a:p>
            <a:pPr marL="0" marR="0" lvl="0" indent="0" algn="l" defTabSz="914400" rtl="0" eaLnBrk="1" fontAlgn="auto" latinLnBrk="0" hangingPunct="1">
              <a:lnSpc>
                <a:spcPct val="100000"/>
              </a:lnSpc>
              <a:spcBef>
                <a:spcPts val="900"/>
              </a:spcBef>
              <a:spcAft>
                <a:spcPts val="0"/>
              </a:spcAft>
              <a:buClrTx/>
              <a:buSzTx/>
              <a:buFontTx/>
              <a:buNone/>
              <a:tabLst/>
              <a:defRPr/>
            </a:pPr>
            <a:r>
              <a:rPr lang="en-US" altLang="zh-CN" b="1" dirty="0">
                <a:solidFill>
                  <a:srgbClr val="0E0E0E"/>
                </a:solidFill>
                <a:effectLst/>
                <a:latin typeface=".SF NS"/>
              </a:rPr>
              <a:t>10.</a:t>
            </a:r>
            <a:r>
              <a:rPr lang="zh-CN" altLang="en-US" b="1" dirty="0">
                <a:solidFill>
                  <a:srgbClr val="0E0E0E"/>
                </a:solidFill>
                <a:effectLst/>
                <a:latin typeface=".SF NS"/>
              </a:rPr>
              <a:t>苦难中的益处</a:t>
            </a:r>
            <a:r>
              <a:rPr lang="zh-CN" altLang="en-US" dirty="0">
                <a:solidFill>
                  <a:srgbClr val="0E0E0E"/>
                </a:solidFill>
                <a:effectLst/>
                <a:latin typeface=".SF NS"/>
              </a:rPr>
              <a:t>：基督徒也常常感恩于苦难带来的益处，他们相信神会使用这些经历来塑造、坚固和提升他们的信心。罗马书</a:t>
            </a:r>
            <a:r>
              <a:rPr lang="en-US" altLang="zh-CN" dirty="0">
                <a:solidFill>
                  <a:srgbClr val="0E0E0E"/>
                </a:solidFill>
                <a:effectLst/>
                <a:latin typeface=".SF NS"/>
              </a:rPr>
              <a:t>8:28</a:t>
            </a:r>
            <a:r>
              <a:rPr lang="zh-CN" altLang="en-US" dirty="0">
                <a:solidFill>
                  <a:srgbClr val="0E0E0E"/>
                </a:solidFill>
                <a:effectLst/>
                <a:latin typeface=".SF NS"/>
              </a:rPr>
              <a:t>指出“万事都互相效力，叫爱神的人得益处”，因此，即便在困境中，他们也能因神的恩典而心怀感激。</a:t>
            </a:r>
            <a:endParaRPr lang="en-US" altLang="zh-CN" dirty="0">
              <a:solidFill>
                <a:srgbClr val="0E0E0E"/>
              </a:solidFill>
              <a:effectLst/>
              <a:latin typeface=".SF NS"/>
            </a:endParaRPr>
          </a:p>
          <a:p>
            <a:pPr marL="0" marR="0" lvl="0" indent="0" algn="l" defTabSz="914400" rtl="0" eaLnBrk="1" fontAlgn="auto" latinLnBrk="0" hangingPunct="1">
              <a:lnSpc>
                <a:spcPct val="100000"/>
              </a:lnSpc>
              <a:spcBef>
                <a:spcPts val="900"/>
              </a:spcBef>
              <a:spcAft>
                <a:spcPts val="0"/>
              </a:spcAft>
              <a:buClrTx/>
              <a:buSzTx/>
              <a:buFontTx/>
              <a:buNone/>
              <a:tabLst/>
              <a:defRPr/>
            </a:pPr>
            <a:r>
              <a:rPr lang="en-US" altLang="zh-CN" dirty="0">
                <a:solidFill>
                  <a:srgbClr val="0E0E0E"/>
                </a:solidFill>
                <a:effectLst/>
                <a:latin typeface=".SF NS"/>
              </a:rPr>
              <a:t>11.</a:t>
            </a:r>
            <a:r>
              <a:rPr lang="zh-CN" altLang="en-US" b="1" dirty="0">
                <a:solidFill>
                  <a:srgbClr val="0E0E0E"/>
                </a:solidFill>
                <a:effectLst/>
                <a:latin typeface=".SF NS"/>
              </a:rPr>
              <a:t>永恒的奖赏与冠冕</a:t>
            </a:r>
            <a:r>
              <a:rPr lang="zh-CN" altLang="en-US" dirty="0">
                <a:solidFill>
                  <a:srgbClr val="0E0E0E"/>
                </a:solidFill>
                <a:effectLst/>
                <a:latin typeface=".SF NS"/>
              </a:rPr>
              <a:t>：基督徒感恩神所预备的永恒奖赏，深信今世的顺服和忠诚将被神纪念，在天国里得冠冕。这种盼望使他们在今生的生活中更加忠心和感恩（提摩太后书</a:t>
            </a:r>
            <a:r>
              <a:rPr lang="en-US" altLang="zh-CN" dirty="0">
                <a:solidFill>
                  <a:srgbClr val="0E0E0E"/>
                </a:solidFill>
                <a:effectLst/>
                <a:latin typeface=".SF NS"/>
              </a:rPr>
              <a:t>4:8</a:t>
            </a:r>
            <a:r>
              <a:rPr lang="zh-CN" altLang="en-US" dirty="0">
                <a:solidFill>
                  <a:srgbClr val="0E0E0E"/>
                </a:solidFill>
                <a:effectLst/>
                <a:latin typeface=".SF NS"/>
              </a:rPr>
              <a:t>）。</a:t>
            </a:r>
          </a:p>
          <a:p>
            <a:pPr marL="0" marR="0" lvl="0" indent="0" algn="l" defTabSz="914400" rtl="0" eaLnBrk="1" fontAlgn="auto" latinLnBrk="0" hangingPunct="1">
              <a:lnSpc>
                <a:spcPct val="100000"/>
              </a:lnSpc>
              <a:spcBef>
                <a:spcPts val="900"/>
              </a:spcBef>
              <a:spcAft>
                <a:spcPts val="0"/>
              </a:spcAft>
              <a:buClrTx/>
              <a:buSzTx/>
              <a:buFontTx/>
              <a:buNone/>
              <a:tabLst/>
              <a:defRPr/>
            </a:pPr>
            <a:r>
              <a:rPr lang="en-US" altLang="zh-CN" b="1" dirty="0">
                <a:solidFill>
                  <a:srgbClr val="0E0E0E"/>
                </a:solidFill>
                <a:effectLst/>
                <a:latin typeface=".SF NS"/>
              </a:rPr>
              <a:t>12.</a:t>
            </a:r>
            <a:r>
              <a:rPr lang="zh-CN" altLang="en-US" b="1" dirty="0">
                <a:solidFill>
                  <a:srgbClr val="0E0E0E"/>
                </a:solidFill>
                <a:effectLst/>
                <a:latin typeface=".SF NS"/>
              </a:rPr>
              <a:t>神对万物的主权</a:t>
            </a:r>
            <a:r>
              <a:rPr lang="zh-CN" altLang="en-US" dirty="0">
                <a:solidFill>
                  <a:srgbClr val="0E0E0E"/>
                </a:solidFill>
                <a:effectLst/>
                <a:latin typeface=".SF NS"/>
              </a:rPr>
              <a:t>：基督徒感恩神掌管一切，相信祂的计划高于人类的理解。即使面临不解的情况，他们能感恩于神的主权，深信祂的安排是最好的（以赛亚书</a:t>
            </a:r>
            <a:r>
              <a:rPr lang="en-US" altLang="zh-CN" dirty="0">
                <a:solidFill>
                  <a:srgbClr val="0E0E0E"/>
                </a:solidFill>
                <a:effectLst/>
                <a:latin typeface=".SF NS"/>
              </a:rPr>
              <a:t>55:8-9</a:t>
            </a:r>
            <a:r>
              <a:rPr lang="zh-CN" altLang="en-US" dirty="0">
                <a:solidFill>
                  <a:srgbClr val="0E0E0E"/>
                </a:solidFill>
                <a:effectLst/>
                <a:latin typeface=".SF NS"/>
              </a:rPr>
              <a:t>）。</a:t>
            </a:r>
          </a:p>
          <a:p>
            <a:pPr>
              <a:lnSpc>
                <a:spcPct val="150000"/>
              </a:lnSpc>
            </a:pPr>
            <a:endParaRPr kumimoji="1" lang="en-US" altLang="zh-CN" dirty="0"/>
          </a:p>
          <a:p>
            <a:pPr marL="0" indent="0">
              <a:spcBef>
                <a:spcPts val="900"/>
              </a:spcBef>
              <a:buNone/>
            </a:pPr>
            <a:endParaRPr lang="en-US" altLang="zh-CN" sz="1200" b="1" dirty="0">
              <a:solidFill>
                <a:schemeClr val="bg1"/>
              </a:solidFill>
              <a:effectLst/>
              <a:latin typeface="+mj-ea"/>
              <a:ea typeface="+mj-ea"/>
            </a:endParaRPr>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23</a:t>
            </a:fld>
            <a:endParaRPr kumimoji="1" lang="zh-CN" altLang="en-US"/>
          </a:p>
        </p:txBody>
      </p:sp>
    </p:spTree>
    <p:extLst>
      <p:ext uri="{BB962C8B-B14F-4D97-AF65-F5344CB8AC3E}">
        <p14:creationId xmlns:p14="http://schemas.microsoft.com/office/powerpoint/2010/main" val="4129741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kumimoji="1" lang="zh-CN" altLang="en-US" sz="1200" b="1" dirty="0">
                <a:solidFill>
                  <a:schemeClr val="bg1"/>
                </a:solidFill>
                <a:latin typeface="Microsoft YaHei" panose="020B0503020204020204" pitchFamily="34" charset="-122"/>
                <a:ea typeface="Microsoft YaHei" panose="020B0503020204020204" pitchFamily="34" charset="-122"/>
              </a:rPr>
              <a:t>父母</a:t>
            </a:r>
          </a:p>
          <a:p>
            <a:pPr>
              <a:lnSpc>
                <a:spcPct val="150000"/>
              </a:lnSpc>
            </a:pPr>
            <a:r>
              <a:rPr kumimoji="1" lang="zh-CN" altLang="en-US" sz="1200" b="1" dirty="0">
                <a:solidFill>
                  <a:schemeClr val="bg1"/>
                </a:solidFill>
                <a:latin typeface="Microsoft YaHei" panose="020B0503020204020204" pitchFamily="34" charset="-122"/>
                <a:ea typeface="Microsoft YaHei" panose="020B0503020204020204" pitchFamily="34" charset="-122"/>
              </a:rPr>
              <a:t>配偶</a:t>
            </a:r>
          </a:p>
          <a:p>
            <a:pPr>
              <a:lnSpc>
                <a:spcPct val="150000"/>
              </a:lnSpc>
            </a:pPr>
            <a:r>
              <a:rPr kumimoji="1" lang="zh-CN" altLang="en-US" sz="1200" b="1" dirty="0">
                <a:solidFill>
                  <a:schemeClr val="bg1"/>
                </a:solidFill>
                <a:latin typeface="Microsoft YaHei" panose="020B0503020204020204" pitchFamily="34" charset="-122"/>
                <a:ea typeface="Microsoft YaHei" panose="020B0503020204020204" pitchFamily="34" charset="-122"/>
              </a:rPr>
              <a:t>子女</a:t>
            </a:r>
          </a:p>
          <a:p>
            <a:pPr>
              <a:lnSpc>
                <a:spcPct val="150000"/>
              </a:lnSpc>
            </a:pPr>
            <a:r>
              <a:rPr kumimoji="1" lang="zh-CN" altLang="en-US" sz="1200" b="1" dirty="0">
                <a:solidFill>
                  <a:schemeClr val="bg1"/>
                </a:solidFill>
                <a:latin typeface="Microsoft YaHei" panose="020B0503020204020204" pitchFamily="34" charset="-122"/>
                <a:ea typeface="Microsoft YaHei" panose="020B0503020204020204" pitchFamily="34" charset="-122"/>
              </a:rPr>
              <a:t>老師</a:t>
            </a:r>
          </a:p>
          <a:p>
            <a:pPr>
              <a:lnSpc>
                <a:spcPct val="150000"/>
              </a:lnSpc>
            </a:pPr>
            <a:r>
              <a:rPr kumimoji="1" lang="zh-CN" altLang="en-US" sz="1200" b="1" dirty="0">
                <a:solidFill>
                  <a:schemeClr val="bg1"/>
                </a:solidFill>
                <a:latin typeface="Microsoft YaHei" panose="020B0503020204020204" pitchFamily="34" charset="-122"/>
                <a:ea typeface="Microsoft YaHei" panose="020B0503020204020204" pitchFamily="34" charset="-122"/>
              </a:rPr>
              <a:t>學生</a:t>
            </a:r>
          </a:p>
          <a:p>
            <a:pPr>
              <a:lnSpc>
                <a:spcPct val="150000"/>
              </a:lnSpc>
            </a:pPr>
            <a:r>
              <a:rPr kumimoji="1" lang="zh-CN" altLang="en-US" sz="1200" b="1" dirty="0">
                <a:solidFill>
                  <a:schemeClr val="bg1"/>
                </a:solidFill>
                <a:latin typeface="Microsoft YaHei" panose="020B0503020204020204" pitchFamily="34" charset="-122"/>
                <a:ea typeface="Microsoft YaHei" panose="020B0503020204020204" pitchFamily="34" charset="-122"/>
              </a:rPr>
              <a:t>會友 </a:t>
            </a:r>
          </a:p>
          <a:p>
            <a:pPr>
              <a:lnSpc>
                <a:spcPct val="150000"/>
              </a:lnSpc>
            </a:pPr>
            <a:r>
              <a:rPr kumimoji="1" lang="zh-CN" altLang="en-US" sz="1200" b="1" dirty="0">
                <a:solidFill>
                  <a:schemeClr val="bg1"/>
                </a:solidFill>
                <a:latin typeface="Microsoft YaHei" panose="020B0503020204020204" pitchFamily="34" charset="-122"/>
                <a:ea typeface="Microsoft YaHei" panose="020B0503020204020204" pitchFamily="34" charset="-122"/>
              </a:rPr>
              <a:t>領導</a:t>
            </a:r>
          </a:p>
          <a:p>
            <a:pPr>
              <a:lnSpc>
                <a:spcPct val="150000"/>
              </a:lnSpc>
            </a:pPr>
            <a:r>
              <a:rPr kumimoji="1" lang="zh-CN" altLang="en-US" sz="1200" b="1" dirty="0">
                <a:solidFill>
                  <a:schemeClr val="bg1"/>
                </a:solidFill>
                <a:latin typeface="Microsoft YaHei" panose="020B0503020204020204" pitchFamily="34" charset="-122"/>
                <a:ea typeface="Microsoft YaHei" panose="020B0503020204020204" pitchFamily="34" charset="-122"/>
              </a:rPr>
              <a:t>同學</a:t>
            </a:r>
          </a:p>
          <a:p>
            <a:pPr>
              <a:lnSpc>
                <a:spcPct val="150000"/>
              </a:lnSpc>
            </a:pPr>
            <a:r>
              <a:rPr kumimoji="1" lang="zh-CN" altLang="en-US" sz="1200" b="1" dirty="0">
                <a:solidFill>
                  <a:schemeClr val="bg1"/>
                </a:solidFill>
                <a:latin typeface="Microsoft YaHei" panose="020B0503020204020204" pitchFamily="34" charset="-122"/>
                <a:ea typeface="Microsoft YaHei" panose="020B0503020204020204" pitchFamily="34" charset="-122"/>
              </a:rPr>
              <a:t>朋友</a:t>
            </a:r>
          </a:p>
          <a:p>
            <a:pPr>
              <a:lnSpc>
                <a:spcPct val="150000"/>
              </a:lnSpc>
            </a:pPr>
            <a:r>
              <a:rPr kumimoji="1" lang="zh-CN" altLang="en-US" sz="1200" b="1" dirty="0">
                <a:solidFill>
                  <a:schemeClr val="bg1"/>
                </a:solidFill>
                <a:latin typeface="Microsoft YaHei" panose="020B0503020204020204" pitchFamily="34" charset="-122"/>
                <a:ea typeface="Microsoft YaHei" panose="020B0503020204020204" pitchFamily="34" charset="-122"/>
              </a:rPr>
              <a:t>鄰居</a:t>
            </a:r>
          </a:p>
          <a:p>
            <a:pPr>
              <a:lnSpc>
                <a:spcPct val="150000"/>
              </a:lnSpc>
            </a:pPr>
            <a:r>
              <a:rPr kumimoji="1" lang="en-US" altLang="zh-CN" sz="1200" b="1" dirty="0">
                <a:solidFill>
                  <a:schemeClr val="bg1"/>
                </a:solidFill>
                <a:latin typeface="Microsoft YaHei" panose="020B0503020204020204" pitchFamily="34" charset="-122"/>
                <a:ea typeface="Microsoft YaHei" panose="020B0503020204020204" pitchFamily="34" charset="-122"/>
              </a:rPr>
              <a:t>……</a:t>
            </a:r>
          </a:p>
          <a:p>
            <a:pPr algn="l"/>
            <a:endParaRPr lang="en-US" altLang="zh-CN" b="0" i="0" dirty="0">
              <a:solidFill>
                <a:srgbClr val="191919"/>
              </a:solidFill>
              <a:effectLst/>
              <a:latin typeface="PingFang SC" panose="020B0400000000000000" pitchFamily="34" charset="-122"/>
              <a:ea typeface="PingFang SC" panose="020B0400000000000000" pitchFamily="34" charset="-122"/>
            </a:endParaRPr>
          </a:p>
          <a:p>
            <a:pPr algn="l"/>
            <a:r>
              <a:rPr lang="zh-CN" altLang="en-US" b="0" i="0" dirty="0">
                <a:solidFill>
                  <a:srgbClr val="191919"/>
                </a:solidFill>
                <a:effectLst/>
                <a:latin typeface="PingFang SC" panose="020B0400000000000000" pitchFamily="34" charset="-122"/>
                <a:ea typeface="PingFang SC" panose="020B0400000000000000" pitchFamily="34" charset="-122"/>
              </a:rPr>
              <a:t>滴水之恩，当涌泉相报。</a:t>
            </a:r>
            <a:endParaRPr lang="en-US" altLang="zh-CN" b="0" i="0" dirty="0">
              <a:solidFill>
                <a:srgbClr val="191919"/>
              </a:solidFill>
              <a:effectLst/>
              <a:latin typeface="PingFang SC" panose="020B0400000000000000" pitchFamily="34" charset="-122"/>
              <a:ea typeface="PingFang SC" panose="020B0400000000000000" pitchFamily="34" charset="-122"/>
            </a:endParaRPr>
          </a:p>
          <a:p>
            <a:pPr algn="l"/>
            <a:r>
              <a:rPr lang="zh-CN" altLang="en-US" b="0" i="0" dirty="0">
                <a:solidFill>
                  <a:srgbClr val="191919"/>
                </a:solidFill>
                <a:effectLst/>
                <a:latin typeface="PingFang SC" panose="020B0400000000000000" pitchFamily="34" charset="-122"/>
                <a:ea typeface="PingFang SC" panose="020B0400000000000000" pitchFamily="34" charset="-122"/>
              </a:rPr>
              <a:t>投之以桃，报之以李。</a:t>
            </a:r>
            <a:endParaRPr lang="en-US" altLang="zh-CN" b="0" i="0" dirty="0">
              <a:solidFill>
                <a:srgbClr val="191919"/>
              </a:solidFill>
              <a:effectLst/>
              <a:latin typeface="PingFang SC" panose="020B0400000000000000" pitchFamily="34" charset="-122"/>
              <a:ea typeface="PingFang SC" panose="020B0400000000000000" pitchFamily="34" charset="-122"/>
            </a:endParaRPr>
          </a:p>
          <a:p>
            <a:pPr algn="l"/>
            <a:r>
              <a:rPr lang="zh-CN" altLang="en-US" b="0" i="0" dirty="0">
                <a:solidFill>
                  <a:srgbClr val="191919"/>
                </a:solidFill>
                <a:effectLst/>
                <a:latin typeface="PingFang SC" panose="020B0400000000000000" pitchFamily="34" charset="-122"/>
                <a:ea typeface="PingFang SC" panose="020B0400000000000000" pitchFamily="34" charset="-122"/>
              </a:rPr>
              <a:t>谁言寸草心，报得三春晖。</a:t>
            </a:r>
          </a:p>
          <a:p>
            <a:pPr algn="l"/>
            <a:r>
              <a:rPr lang="zh-CN" altLang="en-US" b="0" i="0" dirty="0">
                <a:solidFill>
                  <a:srgbClr val="191919"/>
                </a:solidFill>
                <a:effectLst/>
                <a:latin typeface="PingFang SC" panose="020B0400000000000000" pitchFamily="34" charset="-122"/>
                <a:ea typeface="PingFang SC" panose="020B0400000000000000" pitchFamily="34" charset="-122"/>
              </a:rPr>
              <a:t>一饭之恩，当永世不忘。</a:t>
            </a:r>
          </a:p>
          <a:p>
            <a:r>
              <a:rPr lang="zh-CN" altLang="en-US" b="0" i="0" dirty="0">
                <a:solidFill>
                  <a:srgbClr val="191919"/>
                </a:solidFill>
                <a:effectLst/>
                <a:latin typeface="PingFang SC" panose="020B0400000000000000" pitchFamily="34" charset="-122"/>
                <a:ea typeface="PingFang SC" panose="020B0400000000000000" pitchFamily="34" charset="-122"/>
              </a:rPr>
              <a:t>不当家，不知柴米贵；不养儿，不知报母恩。　</a:t>
            </a:r>
            <a:r>
              <a:rPr lang="en-US" altLang="zh-CN" b="0" i="0" dirty="0">
                <a:solidFill>
                  <a:srgbClr val="191919"/>
                </a:solidFill>
                <a:effectLst/>
                <a:latin typeface="PingFang SC" panose="020B0400000000000000" pitchFamily="34" charset="-122"/>
                <a:ea typeface="PingFang SC" panose="020B0400000000000000" pitchFamily="34" charset="-122"/>
              </a:rPr>
              <a:t>——</a:t>
            </a:r>
            <a:r>
              <a:rPr lang="zh-CN" altLang="en-US" b="0" i="0" dirty="0">
                <a:solidFill>
                  <a:srgbClr val="191919"/>
                </a:solidFill>
                <a:effectLst/>
                <a:latin typeface="PingFang SC" panose="020B0400000000000000" pitchFamily="34" charset="-122"/>
                <a:ea typeface="PingFang SC" panose="020B0400000000000000" pitchFamily="34" charset="-122"/>
              </a:rPr>
              <a:t>中国谚语</a:t>
            </a:r>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24</a:t>
            </a:fld>
            <a:endParaRPr kumimoji="1" lang="zh-CN" altLang="en-US"/>
          </a:p>
        </p:txBody>
      </p:sp>
    </p:spTree>
    <p:extLst>
      <p:ext uri="{BB962C8B-B14F-4D97-AF65-F5344CB8AC3E}">
        <p14:creationId xmlns:p14="http://schemas.microsoft.com/office/powerpoint/2010/main" val="160552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dirty="0">
                <a:solidFill>
                  <a:srgbClr val="222222"/>
                </a:solidFill>
                <a:effectLst/>
                <a:latin typeface="Georgia" panose="02040502050405020303" pitchFamily="18" charset="0"/>
              </a:rPr>
              <a:t>麦克阿瑟写道：“这就是为什么我们提醒自己要感谢上帝，特别是感谢这位独一的真神，他在圣经中将自己启示为一位充满恩典和宽恕的上帝，他如此爱世人，甚至将他的儿子赐给他作为根据彼得前书 </a:t>
            </a:r>
            <a:r>
              <a:rPr lang="en-US" altLang="zh-CN" b="0" i="0" dirty="0">
                <a:solidFill>
                  <a:srgbClr val="222222"/>
                </a:solidFill>
                <a:effectLst/>
                <a:latin typeface="Georgia" panose="02040502050405020303" pitchFamily="18" charset="0"/>
              </a:rPr>
              <a:t>2:24</a:t>
            </a:r>
            <a:r>
              <a:rPr lang="zh-CN" altLang="en-US" b="0" i="0" dirty="0">
                <a:solidFill>
                  <a:srgbClr val="222222"/>
                </a:solidFill>
                <a:effectLst/>
                <a:latin typeface="Georgia" panose="02040502050405020303" pitchFamily="18" charset="0"/>
              </a:rPr>
              <a:t>，赎罪祭，使我们“向罪死，向义活”。</a:t>
            </a:r>
          </a:p>
          <a:p>
            <a:pPr algn="l"/>
            <a:r>
              <a:rPr lang="zh-CN" altLang="en-US" b="0" i="0" dirty="0">
                <a:solidFill>
                  <a:srgbClr val="222222"/>
                </a:solidFill>
                <a:effectLst/>
                <a:latin typeface="Georgia" panose="02040502050405020303" pitchFamily="18" charset="0"/>
              </a:rPr>
              <a:t>“</a:t>
            </a:r>
            <a:r>
              <a:rPr lang="en-US" altLang="zh-CN" b="0" i="0" dirty="0">
                <a:solidFill>
                  <a:srgbClr val="222222"/>
                </a:solidFill>
                <a:effectLst/>
                <a:latin typeface="Georgia" panose="02040502050405020303" pitchFamily="18" charset="0"/>
              </a:rPr>
              <a:t>He graciously compels us to thank Him, and He Himself should top the list of things we are thankful for.”</a:t>
            </a:r>
            <a:br>
              <a:rPr lang="en-US" altLang="zh-CN" b="0" i="0" dirty="0">
                <a:solidFill>
                  <a:srgbClr val="222222"/>
                </a:solidFill>
                <a:effectLst/>
                <a:latin typeface="Georgia" panose="02040502050405020303" pitchFamily="18" charset="0"/>
              </a:rPr>
            </a:br>
            <a:r>
              <a:rPr lang="en-US" altLang="zh-CN" b="0" i="0" dirty="0">
                <a:solidFill>
                  <a:srgbClr val="222222"/>
                </a:solidFill>
                <a:effectLst/>
                <a:latin typeface="Georgia" panose="02040502050405020303" pitchFamily="18" charset="0"/>
              </a:rPr>
              <a:t>“</a:t>
            </a:r>
            <a:r>
              <a:rPr lang="zh-CN" altLang="en-US" b="0" i="0" dirty="0">
                <a:solidFill>
                  <a:srgbClr val="222222"/>
                </a:solidFill>
                <a:effectLst/>
                <a:latin typeface="Georgia" panose="02040502050405020303" pitchFamily="18" charset="0"/>
              </a:rPr>
              <a:t>他仁慈地迫使我们感谢他，而他本人应该是我们感恩的事情的首位。”</a:t>
            </a:r>
          </a:p>
          <a:p>
            <a:endParaRPr lang="en-US" altLang="zh-CN" b="0" i="0" dirty="0">
              <a:solidFill>
                <a:srgbClr val="333333"/>
              </a:solidFill>
              <a:effectLst/>
              <a:latin typeface="Helvetica Neue Roman" panose="02000503000000020004" pitchFamily="2" charset="0"/>
            </a:endParaRPr>
          </a:p>
          <a:p>
            <a:endParaRPr lang="en-US" altLang="zh-CN" b="0" i="0" dirty="0">
              <a:solidFill>
                <a:srgbClr val="333333"/>
              </a:solidFill>
              <a:effectLst/>
              <a:latin typeface="Helvetica Neue Roman" panose="02000503000000020004" pitchFamily="2" charset="0"/>
            </a:endParaRPr>
          </a:p>
          <a:p>
            <a:r>
              <a:rPr lang="zh-CN" altLang="en-US" b="0" i="0" dirty="0">
                <a:solidFill>
                  <a:srgbClr val="333333"/>
                </a:solidFill>
                <a:effectLst/>
                <a:latin typeface="Helvetica Neue Roman" panose="02000503000000020004" pitchFamily="2" charset="0"/>
              </a:rPr>
              <a:t>边际递减效应</a:t>
            </a:r>
            <a:endParaRPr lang="en-US" altLang="zh-CN" b="0" i="0" dirty="0">
              <a:solidFill>
                <a:srgbClr val="333333"/>
              </a:solidFill>
              <a:effectLst/>
              <a:latin typeface="Helvetica Neue Roman" panose="02000503000000020004" pitchFamily="2" charset="0"/>
            </a:endParaRPr>
          </a:p>
          <a:p>
            <a:endParaRPr lang="en-US" altLang="zh-CN" b="0" i="0" dirty="0">
              <a:solidFill>
                <a:srgbClr val="333333"/>
              </a:solidFill>
              <a:effectLst/>
              <a:latin typeface="Helvetica Neue Roman" panose="02000503000000020004" pitchFamily="2" charset="0"/>
            </a:endParaRPr>
          </a:p>
          <a:p>
            <a:pPr algn="l" latinLnBrk="1">
              <a:lnSpc>
                <a:spcPts val="2850"/>
              </a:lnSpc>
            </a:pPr>
            <a:r>
              <a:rPr lang="zh-CN" altLang="en-US" sz="2400" b="0" i="0" baseline="-25000" dirty="0">
                <a:solidFill>
                  <a:srgbClr val="000000"/>
                </a:solidFill>
                <a:effectLst/>
                <a:latin typeface="Helvetica Neue Roman" panose="02000503000000020004" pitchFamily="2" charset="0"/>
              </a:rPr>
              <a:t>幸福递减律</a:t>
            </a:r>
            <a:endParaRPr lang="en-US" altLang="zh-CN" sz="2400" b="0" i="0" baseline="-25000" dirty="0">
              <a:solidFill>
                <a:srgbClr val="000000"/>
              </a:solidFill>
              <a:effectLst/>
              <a:latin typeface="Helvetica Neue Roman" panose="02000503000000020004" pitchFamily="2" charset="0"/>
            </a:endParaRPr>
          </a:p>
          <a:p>
            <a:pPr algn="l" latinLnBrk="1">
              <a:lnSpc>
                <a:spcPts val="2850"/>
              </a:lnSpc>
            </a:pPr>
            <a:r>
              <a:rPr lang="zh-CN" altLang="en-US" b="0" i="0" dirty="0">
                <a:solidFill>
                  <a:srgbClr val="333333"/>
                </a:solidFill>
                <a:effectLst/>
                <a:latin typeface="PingFang SC" panose="020B0400000000000000" pitchFamily="34" charset="-122"/>
                <a:ea typeface="PingFang SC" panose="020B0400000000000000" pitchFamily="34" charset="-122"/>
              </a:rPr>
              <a:t>经济学术语</a:t>
            </a:r>
            <a:endParaRPr lang="en-US" altLang="zh-CN" b="0" i="0" dirty="0">
              <a:solidFill>
                <a:srgbClr val="333333"/>
              </a:solidFill>
              <a:effectLst/>
              <a:latin typeface="PingFang SC" panose="020B0400000000000000" pitchFamily="34" charset="-122"/>
              <a:ea typeface="PingFang SC" panose="020B0400000000000000" pitchFamily="34" charset="-122"/>
            </a:endParaRPr>
          </a:p>
          <a:p>
            <a:pPr algn="l" latinLnBrk="1">
              <a:lnSpc>
                <a:spcPts val="2850"/>
              </a:lnSpc>
            </a:pPr>
            <a:endParaRPr lang="zh-CN" altLang="en-US" b="0" i="0" dirty="0">
              <a:solidFill>
                <a:srgbClr val="333333"/>
              </a:solidFill>
              <a:effectLst/>
              <a:latin typeface="PingFang SC" panose="020B0400000000000000" pitchFamily="34" charset="-122"/>
              <a:ea typeface="PingFang SC" panose="020B0400000000000000" pitchFamily="34" charset="-122"/>
            </a:endParaRPr>
          </a:p>
          <a:p>
            <a:endParaRPr lang="en-US" altLang="zh-CN" b="0" i="0" dirty="0">
              <a:solidFill>
                <a:srgbClr val="333333"/>
              </a:solidFill>
              <a:effectLst/>
              <a:latin typeface="Helvetica Neue Roman" panose="02000503000000020004" pitchFamily="2" charset="0"/>
            </a:endParaRPr>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25</a:t>
            </a:fld>
            <a:endParaRPr kumimoji="1" lang="zh-CN" altLang="en-US"/>
          </a:p>
        </p:txBody>
      </p:sp>
    </p:spTree>
    <p:extLst>
      <p:ext uri="{BB962C8B-B14F-4D97-AF65-F5344CB8AC3E}">
        <p14:creationId xmlns:p14="http://schemas.microsoft.com/office/powerpoint/2010/main" val="362080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4</a:t>
            </a:fld>
            <a:endParaRPr kumimoji="1" lang="zh-CN" altLang="en-US"/>
          </a:p>
        </p:txBody>
      </p:sp>
    </p:spTree>
    <p:extLst>
      <p:ext uri="{BB962C8B-B14F-4D97-AF65-F5344CB8AC3E}">
        <p14:creationId xmlns:p14="http://schemas.microsoft.com/office/powerpoint/2010/main" val="885612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5</a:t>
            </a:fld>
            <a:endParaRPr kumimoji="1" lang="zh-CN" altLang="en-US"/>
          </a:p>
        </p:txBody>
      </p:sp>
    </p:spTree>
    <p:extLst>
      <p:ext uri="{BB962C8B-B14F-4D97-AF65-F5344CB8AC3E}">
        <p14:creationId xmlns:p14="http://schemas.microsoft.com/office/powerpoint/2010/main" val="563798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6</a:t>
            </a:fld>
            <a:endParaRPr kumimoji="1" lang="zh-CN" altLang="en-US"/>
          </a:p>
        </p:txBody>
      </p:sp>
    </p:spTree>
    <p:extLst>
      <p:ext uri="{BB962C8B-B14F-4D97-AF65-F5344CB8AC3E}">
        <p14:creationId xmlns:p14="http://schemas.microsoft.com/office/powerpoint/2010/main" val="1708819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B52D2-37DB-59BC-53FC-4F5ED48CA96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67D1917-05B0-397A-6757-99735C8F884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CD118E4-55A8-87FA-7243-E799711AB283}"/>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5D894BEE-6A36-88EF-8C5B-3B0B32C8FBCB}"/>
              </a:ext>
            </a:extLst>
          </p:cNvPr>
          <p:cNvSpPr>
            <a:spLocks noGrp="1"/>
          </p:cNvSpPr>
          <p:nvPr>
            <p:ph type="sldNum" sz="quarter" idx="5"/>
          </p:nvPr>
        </p:nvSpPr>
        <p:spPr/>
        <p:txBody>
          <a:bodyPr/>
          <a:lstStyle/>
          <a:p>
            <a:fld id="{C8D414E7-BC47-5A4D-A93B-CF7E88286D9F}" type="slidenum">
              <a:rPr kumimoji="1" lang="zh-CN" altLang="en-US" smtClean="0"/>
              <a:t>7</a:t>
            </a:fld>
            <a:endParaRPr kumimoji="1" lang="zh-CN" altLang="en-US"/>
          </a:p>
        </p:txBody>
      </p:sp>
    </p:spTree>
    <p:extLst>
      <p:ext uri="{BB962C8B-B14F-4D97-AF65-F5344CB8AC3E}">
        <p14:creationId xmlns:p14="http://schemas.microsoft.com/office/powerpoint/2010/main" val="844271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u="none" strike="noStrike" dirty="0">
                <a:effectLst/>
                <a:latin typeface="Arial" panose="020B0604020202020204" pitchFamily="34" charset="0"/>
                <a:hlinkClick r:id="rId3"/>
              </a:rPr>
              <a:t>现代社会学衡量一个文明有三个基本的条件：城市，文字、冶金技术。</a:t>
            </a:r>
            <a:endParaRPr lang="en-US" altLang="zh-CN" b="0" i="0" u="none" strike="noStrike" dirty="0">
              <a:effectLst/>
              <a:latin typeface="Arial" panose="020B060402020202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u="none" strike="noStrike" dirty="0">
              <a:effectLst/>
              <a:latin typeface="Arial" panose="020B060402020202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u="none" strike="noStrike" dirty="0">
                <a:effectLst/>
                <a:latin typeface="Arial" panose="020B0604020202020204" pitchFamily="34" charset="0"/>
                <a:hlinkClick r:id="rId3"/>
              </a:rPr>
              <a:t>吾珥的考古发现与亚伯拉罕 </a:t>
            </a:r>
            <a:r>
              <a:rPr lang="en-US" altLang="zh-CN" b="0" i="0" u="none" strike="noStrike" dirty="0">
                <a:effectLst/>
                <a:latin typeface="Arial" panose="020B0604020202020204" pitchFamily="34" charset="0"/>
                <a:hlinkClick r:id="rId3"/>
              </a:rPr>
              <a:t>(</a:t>
            </a:r>
            <a:r>
              <a:rPr lang="zh-CN" altLang="en-US" b="0" i="0" u="none" strike="noStrike" dirty="0">
                <a:effectLst/>
                <a:latin typeface="Arial" panose="020B0604020202020204" pitchFamily="34" charset="0"/>
                <a:hlinkClick r:id="rId3"/>
              </a:rPr>
              <a:t>比华夏文明早</a:t>
            </a:r>
            <a:r>
              <a:rPr lang="en-US" altLang="zh-CN" b="0" i="0" u="none" strike="noStrike" dirty="0">
                <a:effectLst/>
                <a:latin typeface="Arial" panose="020B0604020202020204" pitchFamily="34" charset="0"/>
                <a:hlinkClick r:id="rId3"/>
              </a:rPr>
              <a:t>1500</a:t>
            </a:r>
            <a:r>
              <a:rPr lang="zh-CN" altLang="en-US" b="0" i="0" u="none" strike="noStrike" dirty="0">
                <a:effectLst/>
                <a:latin typeface="Arial" panose="020B0604020202020204" pitchFamily="34" charset="0"/>
                <a:hlinkClick r:id="rId3"/>
              </a:rPr>
              <a:t>年</a:t>
            </a:r>
            <a:r>
              <a:rPr lang="en-US" altLang="zh-CN" b="0" i="0" u="none" strike="noStrike" dirty="0">
                <a:effectLst/>
                <a:latin typeface="Arial" panose="020B0604020202020204" pitchFamily="34" charset="0"/>
                <a:hlinkClick r:id="rId3"/>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effectLst/>
                <a:latin typeface="apercu"/>
              </a:rPr>
              <a:t>人们说起金字塔就联系到古埃及，谈及空中花园就想起古巴比伦，而看到万里长城就知道它是中国古代的雄伟建筑。除了我们熟知的“四大文明古国”，考古人员还发现了一个苏美尔文明，它比四大古国还要早至少数百年，其代表城市就是亚老（信心之父）的故乡</a:t>
            </a:r>
            <a:r>
              <a:rPr lang="en-US" altLang="zh-CN" b="0" i="0" dirty="0">
                <a:effectLst/>
                <a:latin typeface="apercu"/>
              </a:rPr>
              <a:t>——</a:t>
            </a:r>
            <a:r>
              <a:rPr lang="zh-CN" altLang="en-US" b="0" i="0" dirty="0">
                <a:effectLst/>
                <a:latin typeface="apercu"/>
              </a:rPr>
              <a:t>著名的吾珥城（也称为“乌尔城”）。这座城当时的科技水平之高令不少专家叹为观止。按照苏美尔泥板的记载，苏美尔人早在</a:t>
            </a:r>
            <a:r>
              <a:rPr lang="en-US" altLang="zh-CN" b="0" i="0" dirty="0">
                <a:effectLst/>
                <a:latin typeface="apercu"/>
              </a:rPr>
              <a:t>4900</a:t>
            </a:r>
            <a:r>
              <a:rPr lang="zh-CN" altLang="en-US" b="0" i="0" dirty="0">
                <a:effectLst/>
                <a:latin typeface="apercu"/>
              </a:rPr>
              <a:t>多年前就在西亚的“两河流域”（也称为“米索不达米亚”）的南部平原地区建立了众多城市</a:t>
            </a:r>
            <a:r>
              <a:rPr lang="en-US" altLang="zh-CN" b="0" i="0" dirty="0">
                <a:effectLst/>
                <a:latin typeface="apercu"/>
              </a:rPr>
              <a:t>——</a:t>
            </a:r>
            <a:r>
              <a:rPr lang="zh-CN" altLang="en-US" b="0" i="0" dirty="0">
                <a:effectLst/>
                <a:latin typeface="apercu"/>
              </a:rPr>
              <a:t>这是已知的人类最早的文明。</a:t>
            </a:r>
            <a:r>
              <a:rPr lang="zh-CN" altLang="en-US" b="0" i="0" dirty="0">
                <a:solidFill>
                  <a:srgbClr val="000000"/>
                </a:solidFill>
                <a:effectLst/>
                <a:latin typeface="Open Sans" panose="020F0502020204030204" pitchFamily="34" charset="0"/>
              </a:rPr>
              <a:t>根据现存的建筑遗址，考古学家推测整个苏美尔文明的人口超过</a:t>
            </a:r>
            <a:r>
              <a:rPr lang="en-US" altLang="zh-CN" b="1" i="0" dirty="0">
                <a:solidFill>
                  <a:srgbClr val="000000"/>
                </a:solidFill>
                <a:effectLst/>
                <a:latin typeface="Open Sans" panose="020B0606030504020204" pitchFamily="34" charset="0"/>
              </a:rPr>
              <a:t>100</a:t>
            </a:r>
            <a:r>
              <a:rPr lang="zh-CN" altLang="en-US" b="1" i="0" dirty="0">
                <a:solidFill>
                  <a:srgbClr val="000000"/>
                </a:solidFill>
                <a:effectLst/>
                <a:latin typeface="Open Sans" panose="020B0606030504020204" pitchFamily="34" charset="0"/>
              </a:rPr>
              <a:t>万人</a:t>
            </a:r>
            <a:r>
              <a:rPr lang="zh-CN" altLang="en-US" b="0" i="0" dirty="0">
                <a:solidFill>
                  <a:srgbClr val="000000"/>
                </a:solidFill>
                <a:effectLst/>
                <a:latin typeface="Open Sans" panose="020B0606030504020204" pitchFamily="34" charset="0"/>
              </a:rPr>
              <a:t>！其中吾珥城的规模之大，叫考古学家震惊不已，有学者认为吾珥城就是当时最繁荣富庶的城市。</a:t>
            </a:r>
            <a:endParaRPr lang="en-US" altLang="zh-CN" b="0" i="0" u="none" strike="noStrike" dirty="0">
              <a:effectLst/>
              <a:latin typeface="apercu"/>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u="none" strike="noStrike" dirty="0">
                <a:effectLst/>
                <a:latin typeface="Arial" panose="020B0604020202020204" pitchFamily="34" charset="0"/>
                <a:hlinkClick r:id="rId3"/>
              </a:rPr>
              <a:t>https://h.land/chuangzaokexue/blog/106362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u="none" strike="noStrike" dirty="0">
              <a:effectLst/>
              <a:latin typeface="Arial" panose="020B0604020202020204" pitchFamily="34" charset="0"/>
              <a:hlinkClick r:id="rId3"/>
            </a:endParaRPr>
          </a:p>
          <a:p>
            <a:pPr algn="l"/>
            <a:r>
              <a:rPr lang="zh-CN" altLang="en-US" sz="1800" b="0" i="0" dirty="0">
                <a:solidFill>
                  <a:srgbClr val="333333"/>
                </a:solidFill>
                <a:effectLst/>
                <a:latin typeface="Arial" panose="020B0604020202020204" pitchFamily="34" charset="0"/>
              </a:rPr>
              <a:t>古名</a:t>
            </a:r>
            <a:r>
              <a:rPr lang="en-US" altLang="zh-CN" sz="1800" b="0" i="0" dirty="0">
                <a:solidFill>
                  <a:srgbClr val="333333"/>
                </a:solidFill>
                <a:effectLst/>
                <a:latin typeface="Arial" panose="020B0604020202020204" pitchFamily="34" charset="0"/>
              </a:rPr>
              <a:t>Hurrian</a:t>
            </a:r>
            <a:r>
              <a:rPr lang="zh-CN" altLang="en-US" sz="1800" b="0" i="0" dirty="0">
                <a:solidFill>
                  <a:srgbClr val="333333"/>
                </a:solidFill>
                <a:effectLst/>
                <a:latin typeface="Arial" panose="020B0604020202020204" pitchFamily="34" charset="0"/>
              </a:rPr>
              <a:t>的亚述城哈兰（</a:t>
            </a:r>
            <a:r>
              <a:rPr lang="en-US" altLang="zh-CN" sz="1800" b="0" i="0" dirty="0">
                <a:solidFill>
                  <a:srgbClr val="333333"/>
                </a:solidFill>
                <a:effectLst/>
                <a:latin typeface="Arial" panose="020B0604020202020204" pitchFamily="34" charset="0"/>
              </a:rPr>
              <a:t>Haran</a:t>
            </a:r>
            <a:r>
              <a:rPr lang="zh-CN" altLang="en-US" sz="1800" b="0" i="0" dirty="0">
                <a:solidFill>
                  <a:srgbClr val="333333"/>
                </a:solidFill>
                <a:effectLst/>
                <a:latin typeface="Arial" panose="020B0604020202020204" pitchFamily="34" charset="0"/>
              </a:rPr>
              <a:t>），位于米所波大米西北方、幼发拉底河上游、一条名为</a:t>
            </a:r>
            <a:r>
              <a:rPr lang="en-US" altLang="zh-CN" sz="1800" b="0" i="0" dirty="0" err="1">
                <a:solidFill>
                  <a:srgbClr val="333333"/>
                </a:solidFill>
                <a:effectLst/>
                <a:latin typeface="Arial" panose="020B0604020202020204" pitchFamily="34" charset="0"/>
              </a:rPr>
              <a:t>Balikh</a:t>
            </a:r>
            <a:r>
              <a:rPr lang="zh-CN" altLang="en-US" sz="1800" b="0" i="0" dirty="0">
                <a:solidFill>
                  <a:srgbClr val="333333"/>
                </a:solidFill>
                <a:effectLst/>
                <a:latin typeface="Arial" panose="020B0604020202020204" pitchFamily="34" charset="0"/>
              </a:rPr>
              <a:t>支流的中上游，南边离现代敍利亚北境仅</a:t>
            </a:r>
            <a:r>
              <a:rPr lang="en-US" altLang="zh-CN" sz="1800" b="0" i="0" dirty="0">
                <a:solidFill>
                  <a:srgbClr val="333333"/>
                </a:solidFill>
                <a:effectLst/>
                <a:latin typeface="Arial" panose="020B0604020202020204" pitchFamily="34" charset="0"/>
              </a:rPr>
              <a:t>10</a:t>
            </a:r>
            <a:r>
              <a:rPr lang="zh-CN" altLang="en-US" sz="1800" b="0" i="0" dirty="0">
                <a:solidFill>
                  <a:srgbClr val="333333"/>
                </a:solidFill>
                <a:effectLst/>
                <a:latin typeface="Arial" panose="020B0604020202020204" pitchFamily="34" charset="0"/>
              </a:rPr>
              <a:t>英哩</a:t>
            </a:r>
            <a:r>
              <a:rPr lang="en-US" altLang="zh-CN" sz="1800" b="0" i="0" dirty="0">
                <a:solidFill>
                  <a:srgbClr val="333333"/>
                </a:solidFill>
                <a:effectLst/>
                <a:latin typeface="Arial" panose="020B0604020202020204" pitchFamily="34" charset="0"/>
              </a:rPr>
              <a:t>(16</a:t>
            </a:r>
            <a:r>
              <a:rPr lang="zh-CN" altLang="en-US" sz="1800" b="0" i="0" dirty="0">
                <a:solidFill>
                  <a:srgbClr val="333333"/>
                </a:solidFill>
                <a:effectLst/>
                <a:latin typeface="Arial" panose="020B0604020202020204" pitchFamily="34" charset="0"/>
              </a:rPr>
              <a:t>公里</a:t>
            </a:r>
            <a:r>
              <a:rPr lang="en-US" altLang="zh-CN" sz="1800" b="0" i="0" dirty="0">
                <a:solidFill>
                  <a:srgbClr val="333333"/>
                </a:solidFill>
                <a:effectLst/>
                <a:latin typeface="Arial" panose="020B0604020202020204" pitchFamily="34" charset="0"/>
              </a:rPr>
              <a:t>)</a:t>
            </a:r>
            <a:r>
              <a:rPr lang="zh-CN" altLang="en-US" sz="1800" b="0" i="0" dirty="0">
                <a:solidFill>
                  <a:srgbClr val="333333"/>
                </a:solidFill>
                <a:effectLst/>
                <a:latin typeface="Arial" panose="020B0604020202020204" pitchFamily="34" charset="0"/>
              </a:rPr>
              <a:t>。哈兰又名</a:t>
            </a:r>
            <a:r>
              <a:rPr lang="en-US" altLang="zh-CN" sz="1800" b="0" i="0" dirty="0">
                <a:solidFill>
                  <a:srgbClr val="333333"/>
                </a:solidFill>
                <a:effectLst/>
                <a:latin typeface="Arial" panose="020B0604020202020204" pitchFamily="34" charset="0"/>
              </a:rPr>
              <a:t>Charan</a:t>
            </a:r>
            <a:r>
              <a:rPr lang="zh-CN" altLang="en-US" sz="1800" b="0" i="0" dirty="0">
                <a:solidFill>
                  <a:srgbClr val="333333"/>
                </a:solidFill>
                <a:effectLst/>
                <a:latin typeface="Arial" panose="020B0604020202020204" pitchFamily="34" charset="0"/>
              </a:rPr>
              <a:t>或</a:t>
            </a:r>
            <a:r>
              <a:rPr lang="en-US" altLang="zh-CN" sz="1800" b="0" i="0" dirty="0" err="1">
                <a:solidFill>
                  <a:srgbClr val="333333"/>
                </a:solidFill>
                <a:effectLst/>
                <a:latin typeface="Arial" panose="020B0604020202020204" pitchFamily="34" charset="0"/>
              </a:rPr>
              <a:t>Charran</a:t>
            </a:r>
            <a:r>
              <a:rPr lang="zh-CN" altLang="en-US" sz="1800" b="0" i="0" dirty="0">
                <a:solidFill>
                  <a:srgbClr val="333333"/>
                </a:solidFill>
                <a:effectLst/>
                <a:latin typeface="Arial" panose="020B0604020202020204" pitchFamily="34" charset="0"/>
              </a:rPr>
              <a:t>（徒</a:t>
            </a:r>
            <a:r>
              <a:rPr lang="en-US" altLang="zh-CN" sz="1800" b="0" i="0" dirty="0">
                <a:solidFill>
                  <a:srgbClr val="333333"/>
                </a:solidFill>
                <a:effectLst/>
                <a:latin typeface="Arial" panose="020B0604020202020204" pitchFamily="34" charset="0"/>
              </a:rPr>
              <a:t>7:2, 4 -- </a:t>
            </a:r>
            <a:r>
              <a:rPr lang="zh-CN" altLang="en-US" sz="1800" b="0" i="0" dirty="0">
                <a:solidFill>
                  <a:srgbClr val="333333"/>
                </a:solidFill>
                <a:effectLst/>
                <a:latin typeface="Arial" panose="020B0604020202020204" pitchFamily="34" charset="0"/>
              </a:rPr>
              <a:t>希腊文</a:t>
            </a:r>
            <a:r>
              <a:rPr lang="el-GR" altLang="zh-CN" sz="1800" b="0" i="0" dirty="0" err="1">
                <a:solidFill>
                  <a:srgbClr val="333333"/>
                </a:solidFill>
                <a:effectLst/>
                <a:latin typeface="Arial" panose="020B0604020202020204" pitchFamily="34" charset="0"/>
              </a:rPr>
              <a:t>Κάρραι</a:t>
            </a:r>
            <a:r>
              <a:rPr lang="zh-CN" altLang="el-GR" sz="1800" b="0" i="0" dirty="0">
                <a:solidFill>
                  <a:srgbClr val="333333"/>
                </a:solidFill>
                <a:effectLst/>
                <a:latin typeface="Arial" panose="020B0604020202020204" pitchFamily="34" charset="0"/>
              </a:rPr>
              <a:t>），</a:t>
            </a:r>
            <a:r>
              <a:rPr lang="zh-CN" altLang="en-US" sz="1800" b="0" i="0" dirty="0">
                <a:solidFill>
                  <a:srgbClr val="333333"/>
                </a:solidFill>
                <a:effectLst/>
                <a:latin typeface="Arial" panose="020B0604020202020204" pitchFamily="34" charset="0"/>
              </a:rPr>
              <a:t>是巴旦亚兰（</a:t>
            </a:r>
            <a:r>
              <a:rPr lang="en-US" altLang="zh-CN" sz="1800" b="0" i="0" dirty="0" err="1">
                <a:solidFill>
                  <a:srgbClr val="333333"/>
                </a:solidFill>
                <a:effectLst/>
                <a:latin typeface="Arial" panose="020B0604020202020204" pitchFamily="34" charset="0"/>
              </a:rPr>
              <a:t>Paddan</a:t>
            </a:r>
            <a:r>
              <a:rPr lang="en-US" altLang="zh-CN" sz="1800" b="0" i="0" dirty="0">
                <a:solidFill>
                  <a:srgbClr val="333333"/>
                </a:solidFill>
                <a:effectLst/>
                <a:latin typeface="Arial" panose="020B0604020202020204" pitchFamily="34" charset="0"/>
              </a:rPr>
              <a:t> Aram </a:t>
            </a:r>
            <a:r>
              <a:rPr lang="zh-CN" altLang="en-US" sz="1800" b="0" i="0" dirty="0">
                <a:solidFill>
                  <a:srgbClr val="333333"/>
                </a:solidFill>
                <a:effectLst/>
                <a:latin typeface="Arial" panose="020B0604020202020204" pitchFamily="34" charset="0"/>
              </a:rPr>
              <a:t>或 </a:t>
            </a:r>
            <a:r>
              <a:rPr lang="en-US" altLang="zh-CN" sz="1800" b="0" i="0" dirty="0">
                <a:solidFill>
                  <a:srgbClr val="333333"/>
                </a:solidFill>
                <a:effectLst/>
                <a:latin typeface="Arial" panose="020B0604020202020204" pitchFamily="34" charset="0"/>
              </a:rPr>
              <a:t>Aram </a:t>
            </a:r>
            <a:r>
              <a:rPr lang="en-US" altLang="zh-CN" sz="1800" b="0" i="0" dirty="0" err="1">
                <a:solidFill>
                  <a:srgbClr val="333333"/>
                </a:solidFill>
                <a:effectLst/>
                <a:latin typeface="Arial" panose="020B0604020202020204" pitchFamily="34" charset="0"/>
              </a:rPr>
              <a:t>Naharaim</a:t>
            </a:r>
            <a:r>
              <a:rPr lang="zh-CN" altLang="en-US" sz="1800" b="0" i="0" dirty="0">
                <a:solidFill>
                  <a:srgbClr val="333333"/>
                </a:solidFill>
                <a:effectLst/>
                <a:latin typeface="Arial" panose="020B0604020202020204" pitchFamily="34" charset="0"/>
              </a:rPr>
              <a:t>）地区，在古代（</a:t>
            </a:r>
            <a:r>
              <a:rPr lang="en-US" altLang="zh-CN" sz="1800" b="0" i="0" dirty="0">
                <a:solidFill>
                  <a:srgbClr val="333333"/>
                </a:solidFill>
                <a:effectLst/>
                <a:latin typeface="Arial" panose="020B0604020202020204" pitchFamily="34" charset="0"/>
              </a:rPr>
              <a:t>1000 B.C.</a:t>
            </a:r>
            <a:r>
              <a:rPr lang="zh-CN" altLang="en-US" sz="1800" b="0" i="0" dirty="0">
                <a:solidFill>
                  <a:srgbClr val="333333"/>
                </a:solidFill>
                <a:effectLst/>
                <a:latin typeface="Arial" panose="020B0604020202020204" pitchFamily="34" charset="0"/>
              </a:rPr>
              <a:t>）亚述的一个重要商业经济文化和宗教重心，也是全地区的粮食供应中心。当时的谚语说</a:t>
            </a:r>
            <a:r>
              <a:rPr lang="en-US" altLang="zh-CN" sz="1800" b="0" i="0" dirty="0">
                <a:solidFill>
                  <a:srgbClr val="333333"/>
                </a:solidFill>
                <a:effectLst/>
                <a:latin typeface="Arial" panose="020B0604020202020204" pitchFamily="34" charset="0"/>
              </a:rPr>
              <a:t>︰</a:t>
            </a:r>
            <a:r>
              <a:rPr lang="zh-CN" altLang="en-US" sz="1800" b="0" i="0" dirty="0">
                <a:solidFill>
                  <a:srgbClr val="333333"/>
                </a:solidFill>
                <a:effectLst/>
                <a:latin typeface="Arial" panose="020B0604020202020204" pitchFamily="34" charset="0"/>
              </a:rPr>
              <a:t>「哈兰粮食到，大家都吃饱；哈兰粮不到，大家都饿倒」（</a:t>
            </a:r>
            <a:r>
              <a:rPr lang="en-US" altLang="zh-CN" sz="1800" b="0" i="0" dirty="0">
                <a:solidFill>
                  <a:srgbClr val="333333"/>
                </a:solidFill>
                <a:effectLst/>
                <a:latin typeface="Arial" panose="020B0604020202020204" pitchFamily="34" charset="0"/>
              </a:rPr>
              <a:t>When corn comes from Haran, then there is plenty; when no corn comes from Haran, there is hunger</a:t>
            </a:r>
            <a:r>
              <a:rPr lang="zh-CN" altLang="en-US" sz="1800" b="0" i="0" dirty="0">
                <a:solidFill>
                  <a:srgbClr val="333333"/>
                </a:solidFill>
                <a:effectLst/>
                <a:latin typeface="Arial" panose="020B0604020202020204" pitchFamily="34" charset="0"/>
              </a:rPr>
              <a:t>）。</a:t>
            </a:r>
            <a:endParaRPr lang="en-US" altLang="zh-CN" b="0" i="0" dirty="0">
              <a:solidFill>
                <a:srgbClr val="333333"/>
              </a:solidFill>
              <a:effectLst/>
              <a:latin typeface="Arial" panose="020B0604020202020204" pitchFamily="34" charset="0"/>
            </a:endParaRPr>
          </a:p>
          <a:p>
            <a:pPr algn="l"/>
            <a:r>
              <a:rPr lang="zh-CN" altLang="en-US" sz="1800" b="0" i="0" dirty="0">
                <a:solidFill>
                  <a:srgbClr val="333333"/>
                </a:solidFill>
                <a:effectLst/>
                <a:latin typeface="Arial" panose="020B0604020202020204" pitchFamily="34" charset="0"/>
              </a:rPr>
              <a:t>哈兰早年又是一个交通要地；有一条从巴比伦出发往西北走的商道，运输各种珍贵商品，经过哈兰，然后由迦南地区，往南进入埃及，或往西到地中海东岸的港口。如今，这繁忙的中继站已经没落，仅存的废墟，位于今日土耳其中部偏东以南、在尚利乌尔法（</a:t>
            </a:r>
            <a:r>
              <a:rPr lang="en-US" altLang="zh-CN" sz="1800" b="0" i="0" dirty="0" err="1">
                <a:solidFill>
                  <a:srgbClr val="333333"/>
                </a:solidFill>
                <a:effectLst/>
                <a:latin typeface="Arial" panose="020B0604020202020204" pitchFamily="34" charset="0"/>
              </a:rPr>
              <a:t>Şanliurfa</a:t>
            </a:r>
            <a:r>
              <a:rPr lang="zh-CN" altLang="en-US" sz="1800" b="0" i="0" dirty="0">
                <a:solidFill>
                  <a:srgbClr val="333333"/>
                </a:solidFill>
                <a:effectLst/>
                <a:latin typeface="Arial" panose="020B0604020202020204" pitchFamily="34" charset="0"/>
              </a:rPr>
              <a:t>）地区中的尚利乌尔法市南部</a:t>
            </a:r>
            <a:r>
              <a:rPr lang="en-US" altLang="zh-CN" sz="1800" b="0" i="0" dirty="0" err="1">
                <a:solidFill>
                  <a:srgbClr val="333333"/>
                </a:solidFill>
                <a:effectLst/>
                <a:latin typeface="Arial" panose="020B0604020202020204" pitchFamily="34" charset="0"/>
              </a:rPr>
              <a:t>Altinbask</a:t>
            </a:r>
            <a:r>
              <a:rPr lang="zh-CN" altLang="en-US" sz="1800" b="0" i="0" dirty="0">
                <a:solidFill>
                  <a:srgbClr val="333333"/>
                </a:solidFill>
                <a:effectLst/>
                <a:latin typeface="Arial" panose="020B0604020202020204" pitchFamily="34" charset="0"/>
              </a:rPr>
              <a:t>村（又名哈兰）附近。</a:t>
            </a:r>
            <a:r>
              <a:rPr lang="en-US" altLang="zh-CN" sz="1800" b="0" i="0" dirty="0">
                <a:solidFill>
                  <a:srgbClr val="333333"/>
                </a:solidFill>
                <a:effectLst/>
                <a:latin typeface="Arial" panose="020B0604020202020204" pitchFamily="34" charset="0"/>
              </a:rPr>
              <a:t>https://</a:t>
            </a:r>
            <a:r>
              <a:rPr lang="en-US" altLang="zh-CN" sz="1800" b="0" i="0" dirty="0" err="1">
                <a:solidFill>
                  <a:srgbClr val="333333"/>
                </a:solidFill>
                <a:effectLst/>
                <a:latin typeface="Arial" panose="020B0604020202020204" pitchFamily="34" charset="0"/>
              </a:rPr>
              <a:t>biblegeography.holylight.org.tw</a:t>
            </a:r>
            <a:r>
              <a:rPr lang="en-US" altLang="zh-CN" sz="1800" b="0" i="0" dirty="0">
                <a:solidFill>
                  <a:srgbClr val="333333"/>
                </a:solidFill>
                <a:effectLst/>
                <a:latin typeface="Arial" panose="020B0604020202020204" pitchFamily="34" charset="0"/>
              </a:rPr>
              <a:t>/index/</a:t>
            </a:r>
            <a:r>
              <a:rPr lang="en-US" altLang="zh-CN" sz="1800" b="0" i="0" dirty="0" err="1">
                <a:solidFill>
                  <a:srgbClr val="333333"/>
                </a:solidFill>
                <a:effectLst/>
                <a:latin typeface="Arial" panose="020B0604020202020204" pitchFamily="34" charset="0"/>
              </a:rPr>
              <a:t>city?id</a:t>
            </a:r>
            <a:r>
              <a:rPr lang="en-US" altLang="zh-CN" sz="1800" b="0" i="0" dirty="0">
                <a:solidFill>
                  <a:srgbClr val="333333"/>
                </a:solidFill>
                <a:effectLst/>
                <a:latin typeface="Arial" panose="020B0604020202020204" pitchFamily="34" charset="0"/>
              </a:rPr>
              <a:t>=164</a:t>
            </a:r>
          </a:p>
          <a:p>
            <a:pPr algn="l"/>
            <a:endParaRPr lang="en-US" altLang="zh-CN" b="0" i="0" u="none" strike="noStrike" dirty="0">
              <a:effectLst/>
              <a:latin typeface="Arial" panose="020B060402020202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u="none" strike="noStrike" dirty="0">
              <a:effectLst/>
              <a:latin typeface="Arial" panose="020B0604020202020204" pitchFamily="34" charset="0"/>
              <a:hlinkClick r:id="rId3"/>
            </a:endParaRPr>
          </a:p>
          <a:p>
            <a:r>
              <a:rPr kumimoji="1" lang="zh-CN" altLang="en-US" sz="1200" b="1" dirty="0">
                <a:latin typeface="Microsoft YaHei" panose="020B0503020204020204" pitchFamily="34" charset="-122"/>
                <a:ea typeface="Microsoft YaHei" panose="020B0503020204020204" pitchFamily="34" charset="-122"/>
              </a:rPr>
              <a:t>吾珥 ：代表过去的辉煌，偶像的聚集地，罪恶之城。</a:t>
            </a:r>
            <a:r>
              <a:rPr kumimoji="1" lang="zh-CN" altLang="en-US" sz="1200" b="0" i="0" dirty="0">
                <a:solidFill>
                  <a:srgbClr val="333333"/>
                </a:solidFill>
                <a:effectLst/>
                <a:latin typeface="Arial" panose="020B0604020202020204" pitchFamily="34" charset="0"/>
                <a:ea typeface="Microsoft YaHei" panose="020B0503020204020204" pitchFamily="34" charset="-122"/>
              </a:rPr>
              <a:t>亚伯拉罕</a:t>
            </a:r>
            <a:r>
              <a:rPr lang="zh-CN" altLang="en-US" b="0" i="0" dirty="0">
                <a:solidFill>
                  <a:srgbClr val="333333"/>
                </a:solidFill>
                <a:effectLst/>
                <a:latin typeface="Arial" panose="020B0604020202020204" pitchFamily="34" charset="0"/>
              </a:rPr>
              <a:t>原本在吾珥（</a:t>
            </a:r>
            <a:r>
              <a:rPr lang="en-US" altLang="zh-CN" b="0" i="0" dirty="0">
                <a:solidFill>
                  <a:srgbClr val="333333"/>
                </a:solidFill>
                <a:effectLst/>
                <a:latin typeface="Arial" panose="020B0604020202020204" pitchFamily="34" charset="0"/>
              </a:rPr>
              <a:t>Ur</a:t>
            </a:r>
            <a:r>
              <a:rPr lang="zh-CN" altLang="en-US" b="0" i="0" dirty="0">
                <a:solidFill>
                  <a:srgbClr val="333333"/>
                </a:solidFill>
                <a:effectLst/>
                <a:latin typeface="Arial" panose="020B0604020202020204" pitchFamily="34" charset="0"/>
              </a:rPr>
              <a:t>），过的是「都市」的生活；他是一个「都市人」（</a:t>
            </a:r>
            <a:r>
              <a:rPr lang="en-US" altLang="zh-CN" b="0" i="0" dirty="0">
                <a:solidFill>
                  <a:srgbClr val="333333"/>
                </a:solidFill>
                <a:effectLst/>
                <a:latin typeface="Arial" panose="020B0604020202020204" pitchFamily="34" charset="0"/>
              </a:rPr>
              <a:t>Urbanite</a:t>
            </a:r>
            <a:r>
              <a:rPr lang="zh-CN" altLang="en-US" b="0" i="0" dirty="0">
                <a:solidFill>
                  <a:srgbClr val="333333"/>
                </a:solidFill>
                <a:effectLst/>
                <a:latin typeface="Arial" panose="020B0604020202020204" pitchFamily="34" charset="0"/>
              </a:rPr>
              <a:t>）。</a:t>
            </a:r>
            <a:r>
              <a:rPr kumimoji="1" lang="zh-CN" altLang="en-US" sz="1200" b="1" dirty="0">
                <a:latin typeface="Microsoft YaHei" panose="020B0503020204020204" pitchFamily="34" charset="-122"/>
                <a:ea typeface="Microsoft YaHei" panose="020B0503020204020204" pitchFamily="34" charset="-122"/>
              </a:rPr>
              <a:t>有学者认为</a:t>
            </a:r>
            <a:r>
              <a:rPr lang="zh-CN" altLang="en-US" b="0" i="0" dirty="0">
                <a:solidFill>
                  <a:srgbClr val="333333"/>
                </a:solidFill>
                <a:effectLst/>
                <a:latin typeface="Arial" panose="020B0604020202020204" pitchFamily="34" charset="0"/>
              </a:rPr>
              <a:t>今天英语的</a:t>
            </a:r>
            <a:r>
              <a:rPr lang="en-US" altLang="zh-CN" b="0" i="0" dirty="0">
                <a:solidFill>
                  <a:srgbClr val="333333"/>
                </a:solidFill>
                <a:effectLst/>
                <a:latin typeface="Arial" panose="020B0604020202020204" pitchFamily="34" charset="0"/>
              </a:rPr>
              <a:t>Urban</a:t>
            </a:r>
            <a:r>
              <a:rPr lang="zh-CN" altLang="en-US" b="0" i="0" dirty="0">
                <a:solidFill>
                  <a:srgbClr val="333333"/>
                </a:solidFill>
                <a:effectLst/>
                <a:latin typeface="Arial" panose="020B0604020202020204" pitchFamily="34" charset="0"/>
              </a:rPr>
              <a:t>（都市）这个字，来自拉丁文</a:t>
            </a:r>
            <a:r>
              <a:rPr lang="en-US" altLang="zh-CN" b="0" i="0" dirty="0">
                <a:solidFill>
                  <a:srgbClr val="333333"/>
                </a:solidFill>
                <a:effectLst/>
                <a:latin typeface="Arial" panose="020B0604020202020204" pitchFamily="34" charset="0"/>
              </a:rPr>
              <a:t>urb</a:t>
            </a:r>
            <a:r>
              <a:rPr lang="zh-CN" altLang="en-US" b="0" i="0" dirty="0">
                <a:solidFill>
                  <a:srgbClr val="333333"/>
                </a:solidFill>
                <a:effectLst/>
                <a:latin typeface="Arial" panose="020B0604020202020204" pitchFamily="34" charset="0"/>
              </a:rPr>
              <a:t>（城镇），而</a:t>
            </a:r>
            <a:r>
              <a:rPr lang="en-US" altLang="zh-CN" b="0" i="0" dirty="0">
                <a:solidFill>
                  <a:srgbClr val="333333"/>
                </a:solidFill>
                <a:effectLst/>
                <a:latin typeface="Arial" panose="020B0604020202020204" pitchFamily="34" charset="0"/>
              </a:rPr>
              <a:t>urb</a:t>
            </a:r>
            <a:r>
              <a:rPr lang="zh-CN" altLang="en-US" b="0" i="0" dirty="0">
                <a:solidFill>
                  <a:srgbClr val="333333"/>
                </a:solidFill>
                <a:effectLst/>
                <a:latin typeface="Arial" panose="020B0604020202020204" pitchFamily="34" charset="0"/>
              </a:rPr>
              <a:t>的与</a:t>
            </a:r>
            <a:r>
              <a:rPr lang="en-US" altLang="zh-CN" b="0" i="0" dirty="0">
                <a:solidFill>
                  <a:srgbClr val="333333"/>
                </a:solidFill>
                <a:effectLst/>
                <a:latin typeface="Arial" panose="020B0604020202020204" pitchFamily="34" charset="0"/>
              </a:rPr>
              <a:t>Ur</a:t>
            </a:r>
            <a:r>
              <a:rPr lang="zh-CN" altLang="en-US" b="0" i="0" dirty="0">
                <a:solidFill>
                  <a:srgbClr val="333333"/>
                </a:solidFill>
                <a:effectLst/>
                <a:latin typeface="Arial" panose="020B0604020202020204" pitchFamily="34" charset="0"/>
              </a:rPr>
              <a:t>（吾珥）有极强的联系。</a:t>
            </a:r>
            <a:endParaRPr kumimoji="1" lang="en-US" altLang="zh-CN" sz="1200" b="1" dirty="0">
              <a:latin typeface="Microsoft YaHei" panose="020B0503020204020204" pitchFamily="34" charset="-122"/>
              <a:ea typeface="Microsoft YaHei" panose="020B0503020204020204" pitchFamily="34" charset="-122"/>
            </a:endParaRPr>
          </a:p>
          <a:p>
            <a:r>
              <a:rPr kumimoji="1" lang="zh-CN" altLang="en-US" sz="1200" b="1" dirty="0">
                <a:latin typeface="Microsoft YaHei" panose="020B0503020204020204" pitchFamily="34" charset="-122"/>
                <a:ea typeface="Microsoft YaHei" panose="020B0503020204020204" pitchFamily="34" charset="-122"/>
              </a:rPr>
              <a:t>迦南：代表现在与未来，信仰的归正，神同在的应许之地。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u="none" strike="noStrike" dirty="0">
              <a:effectLst/>
              <a:latin typeface="Arial" panose="020B0604020202020204" pitchFamily="34" charset="0"/>
              <a:hlinkClick r:id="rId3"/>
            </a:endParaRPr>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8</a:t>
            </a:fld>
            <a:endParaRPr kumimoji="1" lang="zh-CN" altLang="en-US"/>
          </a:p>
        </p:txBody>
      </p:sp>
    </p:spTree>
    <p:extLst>
      <p:ext uri="{BB962C8B-B14F-4D97-AF65-F5344CB8AC3E}">
        <p14:creationId xmlns:p14="http://schemas.microsoft.com/office/powerpoint/2010/main" val="2240038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9</a:t>
            </a:fld>
            <a:endParaRPr kumimoji="1" lang="zh-CN" altLang="en-US"/>
          </a:p>
        </p:txBody>
      </p:sp>
    </p:spTree>
    <p:extLst>
      <p:ext uri="{BB962C8B-B14F-4D97-AF65-F5344CB8AC3E}">
        <p14:creationId xmlns:p14="http://schemas.microsoft.com/office/powerpoint/2010/main" val="1472487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kumimoji="1" lang="zh-CN" altLang="en-US" sz="1200" b="1" dirty="0">
                <a:latin typeface="Microsoft YaHei" panose="020B0503020204020204" pitchFamily="34" charset="-122"/>
                <a:ea typeface="Microsoft YaHei" panose="020B0503020204020204" pitchFamily="34" charset="-122"/>
              </a:rPr>
              <a:t>成为大国</a:t>
            </a:r>
            <a:r>
              <a:rPr kumimoji="1" lang="zh-CN" altLang="en-US" sz="1200" b="1" dirty="0">
                <a:latin typeface="Microsoft YaHei" panose="020B0503020204020204" pitchFamily="34" charset="-122"/>
                <a:ea typeface="Microsoft YaHei" panose="020B0503020204020204" pitchFamily="34" charset="-122"/>
                <a:sym typeface="Wingdings" pitchFamily="2" charset="2"/>
              </a:rPr>
              <a:t>： （未完成式）</a:t>
            </a:r>
            <a:r>
              <a:rPr kumimoji="1" lang="zh-CN" altLang="en-US" sz="1200" b="1" dirty="0">
                <a:latin typeface="Microsoft YaHei" panose="020B0503020204020204" pitchFamily="34" charset="-122"/>
                <a:ea typeface="Microsoft YaHei" panose="020B0503020204020204" pitchFamily="34" charset="-122"/>
              </a:rPr>
              <a:t>大量的子民，强调人口数量，而非国界。</a:t>
            </a:r>
            <a:endParaRPr kumimoji="1" lang="en-US" altLang="zh-CN" sz="1200" b="1" dirty="0">
              <a:latin typeface="Microsoft YaHei" panose="020B0503020204020204" pitchFamily="34" charset="-122"/>
              <a:ea typeface="Microsoft YaHei" panose="020B0503020204020204" pitchFamily="34" charset="-122"/>
            </a:endParaRPr>
          </a:p>
          <a:p>
            <a:pPr>
              <a:lnSpc>
                <a:spcPct val="150000"/>
              </a:lnSpc>
            </a:pPr>
            <a:r>
              <a:rPr kumimoji="1" lang="zh-CN" altLang="en-US" sz="1200" b="1" dirty="0">
                <a:latin typeface="Microsoft YaHei" panose="020B0503020204020204" pitchFamily="34" charset="-122"/>
                <a:ea typeface="Microsoft YaHei" panose="020B0503020204020204" pitchFamily="34" charset="-122"/>
              </a:rPr>
              <a:t>名为大</a:t>
            </a:r>
            <a:r>
              <a:rPr kumimoji="1" lang="zh-CN" altLang="en-US" sz="1200" b="1" dirty="0">
                <a:latin typeface="Microsoft YaHei" panose="020B0503020204020204" pitchFamily="34" charset="-122"/>
                <a:ea typeface="Microsoft YaHei" panose="020B0503020204020204" pitchFamily="34" charset="-122"/>
                <a:sym typeface="Wingdings" pitchFamily="2" charset="2"/>
              </a:rPr>
              <a:t>： （</a:t>
            </a:r>
            <a:r>
              <a:rPr kumimoji="1" lang="en-US" altLang="zh-CN" sz="1200" b="1" dirty="0">
                <a:latin typeface="Microsoft YaHei" panose="020B0503020204020204" pitchFamily="34" charset="-122"/>
                <a:ea typeface="Microsoft YaHei" panose="020B0503020204020204" pitchFamily="34" charset="-122"/>
                <a:sym typeface="Wingdings" pitchFamily="2" charset="2"/>
              </a:rPr>
              <a:t>Piel</a:t>
            </a:r>
            <a:r>
              <a:rPr kumimoji="1" lang="zh-CN" altLang="en-US" sz="1200" b="1" dirty="0">
                <a:latin typeface="Microsoft YaHei" panose="020B0503020204020204" pitchFamily="34" charset="-122"/>
                <a:ea typeface="Microsoft YaHei" panose="020B0503020204020204" pitchFamily="34" charset="-122"/>
                <a:sym typeface="Wingdings" pitchFamily="2" charset="2"/>
              </a:rPr>
              <a:t>语气，未完成式）</a:t>
            </a:r>
            <a:r>
              <a:rPr kumimoji="1" lang="zh-CN" altLang="en-US" sz="1200" b="1" dirty="0">
                <a:latin typeface="Microsoft YaHei" panose="020B0503020204020204" pitchFamily="34" charset="-122"/>
                <a:ea typeface="Microsoft YaHei" panose="020B0503020204020204" pitchFamily="34" charset="-122"/>
              </a:rPr>
              <a:t>声名远播，人尽皆知。</a:t>
            </a:r>
            <a:endParaRPr kumimoji="1" lang="en-US" altLang="zh-CN" sz="1200" b="1" dirty="0">
              <a:latin typeface="Microsoft YaHei" panose="020B0503020204020204" pitchFamily="34" charset="-122"/>
              <a:ea typeface="Microsoft YaHei" panose="020B0503020204020204" pitchFamily="34" charset="-122"/>
            </a:endParaRPr>
          </a:p>
          <a:p>
            <a:pPr>
              <a:lnSpc>
                <a:spcPct val="150000"/>
              </a:lnSpc>
            </a:pPr>
            <a:r>
              <a:rPr kumimoji="1" lang="zh-CN" altLang="en-US" sz="1200" b="1" dirty="0">
                <a:latin typeface="Microsoft YaHei" panose="020B0503020204020204" pitchFamily="34" charset="-122"/>
                <a:ea typeface="Microsoft YaHei" panose="020B0503020204020204" pitchFamily="34" charset="-122"/>
              </a:rPr>
              <a:t>万族因你得福： （完成式），万民因亚伯拉罕获得神的祝福，亚伯拉罕成为神祝福万国万民的管道。</a:t>
            </a:r>
            <a:endParaRPr kumimoji="1" lang="en-US" altLang="zh-CN" sz="1200" b="1" dirty="0">
              <a:latin typeface="Microsoft YaHei" panose="020B0503020204020204" pitchFamily="34" charset="-122"/>
              <a:ea typeface="Microsoft YaHei" panose="020B0503020204020204" pitchFamily="34" charset="-122"/>
            </a:endParaRPr>
          </a:p>
          <a:p>
            <a:pPr>
              <a:lnSpc>
                <a:spcPct val="150000"/>
              </a:lnSpc>
            </a:pPr>
            <a:endParaRPr kumimoji="1" lang="en-US" altLang="zh-CN" sz="1200" b="1" dirty="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zh-CN" altLang="en-US" sz="1200" b="1" dirty="0">
                <a:latin typeface="Microsoft YaHei" panose="020B0503020204020204" pitchFamily="34" charset="-122"/>
                <a:ea typeface="Microsoft YaHei" panose="020B0503020204020204" pitchFamily="34" charset="-122"/>
              </a:rPr>
              <a:t>虽然从眼前来看迦南的繁华无法与吾珥相比，然而亚伯拉罕凭着信心感谢神赐他特殊的待遇。</a:t>
            </a:r>
            <a:endParaRPr kumimoji="1" lang="en-US" altLang="zh-CN" sz="1200" b="1" dirty="0">
              <a:latin typeface="Microsoft YaHei" panose="020B0503020204020204" pitchFamily="34" charset="-122"/>
              <a:ea typeface="Microsoft YaHei" panose="020B0503020204020204" pitchFamily="34" charset="-122"/>
            </a:endParaRPr>
          </a:p>
          <a:p>
            <a:pPr marL="0" indent="0">
              <a:lnSpc>
                <a:spcPct val="150000"/>
              </a:lnSpc>
              <a:buNone/>
            </a:pPr>
            <a:r>
              <a:rPr kumimoji="1" lang="zh-CN" altLang="en-US" sz="1200" b="1" dirty="0">
                <a:latin typeface="Microsoft YaHei" panose="020B0503020204020204" pitchFamily="34" charset="-122"/>
                <a:ea typeface="Microsoft YaHei" panose="020B0503020204020204" pitchFamily="34" charset="-122"/>
              </a:rPr>
              <a:t>亞伯拉罕所信的，是那叫死人復活、使無變為有的神，他在主面前作我們世人的父。如經上所記：「我已經立你作多國的父。」他在無可指望的時候，因信仍有指望，就得以作多國的父，正如先前所說：「你的後裔將要如此。」</a:t>
            </a:r>
            <a:r>
              <a:rPr kumimoji="1" lang="en-US" altLang="zh-CN" sz="1200" b="1" dirty="0">
                <a:latin typeface="Microsoft YaHei" panose="020B0503020204020204" pitchFamily="34" charset="-122"/>
                <a:ea typeface="Microsoft YaHei" panose="020B0503020204020204" pitchFamily="34" charset="-122"/>
              </a:rPr>
              <a:t>(</a:t>
            </a:r>
            <a:r>
              <a:rPr kumimoji="1" lang="zh-CN" altLang="en-US" sz="1200" b="1" dirty="0">
                <a:latin typeface="Microsoft YaHei" panose="020B0503020204020204" pitchFamily="34" charset="-122"/>
                <a:ea typeface="Microsoft YaHei" panose="020B0503020204020204" pitchFamily="34" charset="-122"/>
              </a:rPr>
              <a:t>羅馬書 </a:t>
            </a:r>
            <a:r>
              <a:rPr kumimoji="1" lang="en-US" altLang="zh-CN" sz="1200" b="1" dirty="0">
                <a:latin typeface="Microsoft YaHei" panose="020B0503020204020204" pitchFamily="34" charset="-122"/>
                <a:ea typeface="Microsoft YaHei" panose="020B0503020204020204" pitchFamily="34" charset="-122"/>
              </a:rPr>
              <a:t>4:17-18 </a:t>
            </a:r>
            <a:r>
              <a:rPr kumimoji="1" lang="zh-CN" altLang="en-US" sz="1200" b="1" dirty="0">
                <a:latin typeface="Microsoft YaHei" panose="020B0503020204020204" pitchFamily="34" charset="-122"/>
                <a:ea typeface="Microsoft YaHei" panose="020B0503020204020204" pitchFamily="34" charset="-122"/>
              </a:rPr>
              <a:t>新標和合本</a:t>
            </a:r>
            <a:r>
              <a:rPr kumimoji="1" lang="en-US" altLang="zh-CN" sz="1200" b="1" dirty="0">
                <a:latin typeface="Microsoft YaHei" panose="020B0503020204020204" pitchFamily="34" charset="-122"/>
                <a:ea typeface="Microsoft YaHei" panose="020B0503020204020204" pitchFamily="34" charset="-122"/>
              </a:rPr>
              <a:t>)</a:t>
            </a:r>
          </a:p>
          <a:p>
            <a:pPr marL="0" indent="0">
              <a:lnSpc>
                <a:spcPct val="150000"/>
              </a:lnSpc>
              <a:buNone/>
            </a:pPr>
            <a:r>
              <a:rPr kumimoji="1" lang="en-US" altLang="zh-CN" sz="1200" b="1" dirty="0">
                <a:latin typeface="Microsoft YaHei" panose="020B0503020204020204" pitchFamily="34" charset="-122"/>
                <a:ea typeface="Microsoft YaHei" panose="020B0503020204020204" pitchFamily="34" charset="-122"/>
              </a:rPr>
              <a:t>Even when there was no reason for hope, Abraham kept hoping—believing that he would become the father of many nations. For God had said to him, “That’s how many descendants you will have!”(Romans 4:18 NLT)</a:t>
            </a:r>
            <a:endParaRPr kumimoji="1" lang="zh-CN" altLang="en-US" sz="1200" b="1" dirty="0">
              <a:latin typeface="Microsoft YaHei" panose="020B0503020204020204" pitchFamily="34" charset="-122"/>
              <a:ea typeface="Microsoft YaHei" panose="020B0503020204020204" pitchFamily="34" charset="-122"/>
            </a:endParaRPr>
          </a:p>
          <a:p>
            <a:endParaRPr kumimoji="1" lang="en-US" altLang="zh-CN" sz="1200" dirty="0"/>
          </a:p>
          <a:p>
            <a:r>
              <a:rPr kumimoji="1" lang="zh-CN" altLang="en-US" sz="1200" dirty="0"/>
              <a:t>主耶稣称为亚伯拉罕的后裔</a:t>
            </a:r>
            <a:endParaRPr kumimoji="1" lang="en-US" altLang="zh-CN" sz="1200" dirty="0"/>
          </a:p>
          <a:p>
            <a:r>
              <a:rPr kumimoji="1" lang="zh-CN" altLang="en-US" sz="1200" dirty="0"/>
              <a:t>基督徒被称为亚伯拉罕的后裔</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zh-CN" altLang="en-US" sz="1200" b="1" dirty="0">
              <a:latin typeface="Microsoft YaHei" panose="020B0503020204020204" pitchFamily="34" charset="-122"/>
              <a:ea typeface="Microsoft YaHei" panose="020B0503020204020204" pitchFamily="34" charset="-122"/>
            </a:endParaRPr>
          </a:p>
          <a:p>
            <a:pPr>
              <a:lnSpc>
                <a:spcPct val="150000"/>
              </a:lnSpc>
            </a:pPr>
            <a:endParaRPr kumimoji="1" lang="zh-CN" altLang="en-US" sz="1200" b="1" dirty="0">
              <a:latin typeface="Microsoft YaHei" panose="020B0503020204020204" pitchFamily="34" charset="-122"/>
              <a:ea typeface="Microsoft YaHei" panose="020B0503020204020204"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10</a:t>
            </a:fld>
            <a:endParaRPr kumimoji="1" lang="zh-CN" altLang="en-US"/>
          </a:p>
        </p:txBody>
      </p:sp>
    </p:spTree>
    <p:extLst>
      <p:ext uri="{BB962C8B-B14F-4D97-AF65-F5344CB8AC3E}">
        <p14:creationId xmlns:p14="http://schemas.microsoft.com/office/powerpoint/2010/main" val="3455879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11/23/24</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694672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11/23/24</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23914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11/23/24</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416396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11/23/24</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32712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11/23/24</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57713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11/23/24</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50491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11/23/24</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694540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11/23/24</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078547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11/23/24</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645282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11/23/24</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276514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11/23/24</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66516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1413" y="0"/>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lIns="109728" tIns="109728" rIns="109728" bIns="91440"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lIns="109728" tIns="109728" rIns="109728" bIns="91440" anchor="ctr"/>
          <a:lstStyle>
            <a:lvl1pPr algn="l">
              <a:defRPr sz="900" cap="all" spc="150" baseline="0">
                <a:solidFill>
                  <a:srgbClr val="FFFFFF"/>
                </a:solidFill>
              </a:defRPr>
            </a:lvl1pPr>
          </a:lstStyle>
          <a:p>
            <a:fld id="{193BAB95-8DA7-460B-B00A-7037C8394FB0}" type="datetime1">
              <a:rPr lang="en-US" smtClean="0"/>
              <a:pPr/>
              <a:t>11/23/24</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lIns="109728" tIns="109728" rIns="109728" bIns="91440" anchor="ctr"/>
          <a:lstStyle>
            <a:lvl1pPr algn="ctr">
              <a:defRPr sz="900" cap="none"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lIns="109728" tIns="109728" rIns="109728" bIns="9144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251966263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7" r:id="rId6"/>
    <p:sldLayoutId id="2147483732" r:id="rId7"/>
    <p:sldLayoutId id="2147483733" r:id="rId8"/>
    <p:sldLayoutId id="2147483734" r:id="rId9"/>
    <p:sldLayoutId id="2147483736" r:id="rId10"/>
    <p:sldLayoutId id="2147483735" r:id="rId11"/>
  </p:sldLayoutIdLst>
  <p:hf sldNum="0" hdr="0" ftr="0" dt="0"/>
  <p:txStyles>
    <p:titleStyle>
      <a:lvl1pPr algn="l" defTabSz="914400" rtl="0" eaLnBrk="1" latinLnBrk="0" hangingPunct="1">
        <a:lnSpc>
          <a:spcPct val="100000"/>
        </a:lnSpc>
        <a:spcBef>
          <a:spcPct val="0"/>
        </a:spcBef>
        <a:buNone/>
        <a:defRPr sz="4400" b="1" kern="1200" spc="320">
          <a:solidFill>
            <a:srgbClr val="FFFFFF"/>
          </a:solidFill>
          <a:latin typeface="+mj-lt"/>
          <a:ea typeface="+mj-ea"/>
          <a:cs typeface="+mj-cs"/>
        </a:defRPr>
      </a:lvl1pPr>
    </p:titleStyle>
    <p:bodyStyle>
      <a:lvl1pPr marL="228600" indent="-228600" algn="l" defTabSz="914400" rtl="0" eaLnBrk="1" latinLnBrk="0" hangingPunct="1">
        <a:lnSpc>
          <a:spcPct val="114000"/>
        </a:lnSpc>
        <a:spcBef>
          <a:spcPts val="1000"/>
        </a:spcBef>
        <a:buClr>
          <a:schemeClr val="bg1"/>
        </a:buClr>
        <a:buSzPct val="75000"/>
        <a:buFont typeface="Arial" panose="020B0604020202020204" pitchFamily="34" charset="0"/>
        <a:buChar char="•"/>
        <a:defRPr sz="2400" kern="1200" spc="100">
          <a:solidFill>
            <a:srgbClr val="FFFFFF"/>
          </a:solidFill>
          <a:latin typeface="+mn-lt"/>
          <a:ea typeface="+mn-ea"/>
          <a:cs typeface="+mn-cs"/>
        </a:defRPr>
      </a:lvl1pPr>
      <a:lvl2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2000" kern="1200" spc="100">
          <a:solidFill>
            <a:srgbClr val="FFFFFF"/>
          </a:solidFill>
          <a:latin typeface="+mn-lt"/>
          <a:ea typeface="+mn-ea"/>
          <a:cs typeface="+mn-cs"/>
        </a:defRPr>
      </a:lvl2pPr>
      <a:lvl3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1800" kern="1200" spc="100">
          <a:solidFill>
            <a:srgbClr val="FFFFFF"/>
          </a:solidFill>
          <a:latin typeface="+mn-lt"/>
          <a:ea typeface="+mn-ea"/>
          <a:cs typeface="+mn-cs"/>
        </a:defRPr>
      </a:lvl3pPr>
      <a:lvl4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1600" kern="1200" spc="100">
          <a:solidFill>
            <a:srgbClr val="FFFFFF"/>
          </a:solidFill>
          <a:latin typeface="+mn-lt"/>
          <a:ea typeface="+mn-ea"/>
          <a:cs typeface="+mn-cs"/>
        </a:defRPr>
      </a:lvl4pPr>
      <a:lvl5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1600" kern="1200" spc="1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descr="波浪 3D 艺术">
            <a:extLst>
              <a:ext uri="{FF2B5EF4-FFF2-40B4-BE49-F238E27FC236}">
                <a16:creationId xmlns:a16="http://schemas.microsoft.com/office/drawing/2014/main" id="{47FA5D11-DD92-5F9A-DF3D-5013A4941614}"/>
              </a:ext>
            </a:extLst>
          </p:cNvPr>
          <p:cNvPicPr>
            <a:picLocks noChangeAspect="1"/>
          </p:cNvPicPr>
          <p:nvPr/>
        </p:nvPicPr>
        <p:blipFill>
          <a:blip r:embed="rId2">
            <a:alphaModFix amt="30000"/>
          </a:blip>
          <a:srcRect t="20441" r="-1" b="6959"/>
          <a:stretch/>
        </p:blipFill>
        <p:spPr>
          <a:xfrm>
            <a:off x="20" y="10"/>
            <a:ext cx="12188932" cy="6857990"/>
          </a:xfrm>
          <a:prstGeom prst="rect">
            <a:avLst/>
          </a:prstGeom>
        </p:spPr>
      </p:pic>
      <p:grpSp>
        <p:nvGrpSpPr>
          <p:cNvPr id="13" name="Group 12">
            <a:extLst>
              <a:ext uri="{FF2B5EF4-FFF2-40B4-BE49-F238E27FC236}">
                <a16:creationId xmlns:a16="http://schemas.microsoft.com/office/drawing/2014/main" id="{91108A0F-8C78-4294-B028-9F09581FC0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4" name="Straight Connector 13">
              <a:extLst>
                <a:ext uri="{FF2B5EF4-FFF2-40B4-BE49-F238E27FC236}">
                  <a16:creationId xmlns:a16="http://schemas.microsoft.com/office/drawing/2014/main" id="{313489AA-CF3C-45B5-9A6B-D686CDD1DD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BF1CE3-37BC-462F-BC4B-5EF9C8287D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21847A4-7B07-4976-81EF-E68ABFC4FB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3EBBA6-8771-481B-BACA-142F0C8053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58D94E-BB4B-436D-8172-0F5737BEEA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F75AA9A-4678-41CB-AEFA-13C324B847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95E447-C172-476B-98BE-453E4049FB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3BD247-696E-47F7-964F-89A5823D11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E31E4B8-694B-447A-AA13-36B0A4EEC9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8321B73-1AE7-4FA0-90EB-4E969A095D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5F8082-1C6D-496D-937D-964948B109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84AF1D-3604-4213-B891-4880C86F6E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3631262-5E4E-4A33-9D72-17996A538F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4C49C9-CD9F-417C-A832-DD9D6F9C4B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3BBBFA-B462-4340-82C8-3EE5CCFB1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A7D3C2E-F100-49BC-9F4E-DFB50B2F9F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46D4A85-2FF9-491B-BBF7-4D83EB8881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8F6747A-BC05-4E83-8FE8-976BBCE30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C1FEEA0-B31C-4DD8-9CC4-DAE065578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A783C12-3D0A-495D-B461-9D1FCC41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AD7D205-DA43-40B9-82B4-D570FB270F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DD4F5FF-D993-454E-AB84-8634B9E53F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4AEBB-D378-4CCE-9266-B45FC822EB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2217ABD-7AF1-44DF-9243-75E5C9792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885E59-AA75-4026-972E-4DEE1AB599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AB41BAB-F8B8-402D-BC3D-82F73208A3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7CC234-9EF0-4613-9013-F7F9AEC49E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2D8DE3-B3FD-47EC-B6D3-90CE4F037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4218772-C699-478C-9D44-9459ABA4CA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标题 1">
            <a:extLst>
              <a:ext uri="{FF2B5EF4-FFF2-40B4-BE49-F238E27FC236}">
                <a16:creationId xmlns:a16="http://schemas.microsoft.com/office/drawing/2014/main" id="{5D67D02C-BD7E-2C78-EC84-10F4234611ED}"/>
              </a:ext>
            </a:extLst>
          </p:cNvPr>
          <p:cNvSpPr>
            <a:spLocks noGrp="1"/>
          </p:cNvSpPr>
          <p:nvPr>
            <p:ph type="ctrTitle"/>
          </p:nvPr>
        </p:nvSpPr>
        <p:spPr>
          <a:xfrm>
            <a:off x="368444" y="2323396"/>
            <a:ext cx="11432283" cy="2358248"/>
          </a:xfrm>
        </p:spPr>
        <p:txBody>
          <a:bodyPr anchor="t">
            <a:normAutofit/>
          </a:bodyPr>
          <a:lstStyle/>
          <a:p>
            <a:r>
              <a:rPr kumimoji="1" lang="zh-CN" altLang="en-US" sz="9600" dirty="0">
                <a:solidFill>
                  <a:schemeClr val="tx2"/>
                </a:solidFill>
              </a:rPr>
              <a:t>感恩的祭壇</a:t>
            </a:r>
          </a:p>
        </p:txBody>
      </p:sp>
      <p:sp>
        <p:nvSpPr>
          <p:cNvPr id="44" name="Right Triangle 43">
            <a:extLst>
              <a:ext uri="{FF2B5EF4-FFF2-40B4-BE49-F238E27FC236}">
                <a16:creationId xmlns:a16="http://schemas.microsoft.com/office/drawing/2014/main" id="{94D786EB-944C-47D5-B631-899F4029B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5905012" y="-284145"/>
            <a:ext cx="568289" cy="568289"/>
          </a:xfrm>
          <a:prstGeom prst="rtTriangle">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5">
            <a:extLst>
              <a:ext uri="{FF2B5EF4-FFF2-40B4-BE49-F238E27FC236}">
                <a16:creationId xmlns:a16="http://schemas.microsoft.com/office/drawing/2014/main" id="{B66CD389-0D13-754D-AD92-BAE1634825C0}"/>
              </a:ext>
            </a:extLst>
          </p:cNvPr>
          <p:cNvSpPr txBox="1"/>
          <p:nvPr/>
        </p:nvSpPr>
        <p:spPr>
          <a:xfrm>
            <a:off x="4401519" y="5014714"/>
            <a:ext cx="3983783" cy="707886"/>
          </a:xfrm>
          <a:prstGeom prst="rect">
            <a:avLst/>
          </a:prstGeom>
          <a:noFill/>
        </p:spPr>
        <p:txBody>
          <a:bodyPr wrap="none" rtlCol="0">
            <a:spAutoFit/>
          </a:bodyPr>
          <a:lstStyle/>
          <a:p>
            <a:r>
              <a:rPr kumimoji="1" lang="zh-CN" altLang="en-US" sz="4000" b="1" dirty="0">
                <a:latin typeface="Microsoft YaHei" panose="020B0503020204020204" pitchFamily="34" charset="-122"/>
                <a:ea typeface="Microsoft YaHei" panose="020B0503020204020204" pitchFamily="34" charset="-122"/>
              </a:rPr>
              <a:t>创世记 </a:t>
            </a:r>
            <a:r>
              <a:rPr kumimoji="1" lang="en-US" altLang="zh-CN" sz="4000" b="1" dirty="0">
                <a:latin typeface="Microsoft YaHei" panose="020B0503020204020204" pitchFamily="34" charset="-122"/>
                <a:ea typeface="Microsoft YaHei" panose="020B0503020204020204" pitchFamily="34" charset="-122"/>
              </a:rPr>
              <a:t>12:6-7</a:t>
            </a:r>
            <a:r>
              <a:rPr kumimoji="1" lang="zh-CN" altLang="en-US" sz="4000" b="1" dirty="0">
                <a:latin typeface="Microsoft YaHei" panose="020B0503020204020204" pitchFamily="34" charset="-122"/>
                <a:ea typeface="Microsoft YaHei" panose="020B0503020204020204" pitchFamily="34" charset="-122"/>
              </a:rPr>
              <a:t>节</a:t>
            </a:r>
          </a:p>
        </p:txBody>
      </p:sp>
    </p:spTree>
    <p:extLst>
      <p:ext uri="{BB962C8B-B14F-4D97-AF65-F5344CB8AC3E}">
        <p14:creationId xmlns:p14="http://schemas.microsoft.com/office/powerpoint/2010/main" val="154694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7678F73-9880-405C-9E21-2CC82BD04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ight Triangle 1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1" y="1559140"/>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6" name="Straight Connector 1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标题 1">
            <a:extLst>
              <a:ext uri="{FF2B5EF4-FFF2-40B4-BE49-F238E27FC236}">
                <a16:creationId xmlns:a16="http://schemas.microsoft.com/office/drawing/2014/main" id="{1F77A079-1508-C52A-8640-187AB620531D}"/>
              </a:ext>
            </a:extLst>
          </p:cNvPr>
          <p:cNvSpPr>
            <a:spLocks noGrp="1"/>
          </p:cNvSpPr>
          <p:nvPr>
            <p:ph type="title"/>
          </p:nvPr>
        </p:nvSpPr>
        <p:spPr>
          <a:xfrm>
            <a:off x="116712" y="171715"/>
            <a:ext cx="6485564" cy="1970472"/>
          </a:xfrm>
        </p:spPr>
        <p:txBody>
          <a:bodyPr>
            <a:normAutofit/>
          </a:bodyPr>
          <a:lstStyle/>
          <a:p>
            <a:pPr algn="ctr"/>
            <a:r>
              <a:rPr kumimoji="1" lang="zh-CN" altLang="en-US" sz="5400" dirty="0">
                <a:latin typeface="Microsoft YaHei" panose="020B0503020204020204" pitchFamily="34" charset="-122"/>
                <a:ea typeface="Microsoft YaHei" panose="020B0503020204020204" pitchFamily="34" charset="-122"/>
              </a:rPr>
              <a:t>神賜的恩典和特權</a:t>
            </a:r>
            <a:endParaRPr kumimoji="1" lang="en-US" altLang="zh-CN" sz="5400"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256CF3E0-2348-FD1D-4403-B8E836513F27}"/>
              </a:ext>
            </a:extLst>
          </p:cNvPr>
          <p:cNvSpPr>
            <a:spLocks noGrp="1"/>
          </p:cNvSpPr>
          <p:nvPr>
            <p:ph idx="1"/>
          </p:nvPr>
        </p:nvSpPr>
        <p:spPr>
          <a:xfrm>
            <a:off x="0" y="2313902"/>
            <a:ext cx="6618883" cy="4544097"/>
          </a:xfrm>
        </p:spPr>
        <p:txBody>
          <a:bodyPr>
            <a:normAutofit fontScale="92500"/>
          </a:bodyPr>
          <a:lstStyle/>
          <a:p>
            <a:pPr>
              <a:lnSpc>
                <a:spcPct val="150000"/>
              </a:lnSpc>
              <a:buFont typeface="Wingdings" pitchFamily="2" charset="2"/>
              <a:buChar char="l"/>
            </a:pPr>
            <a:r>
              <a:rPr kumimoji="1" lang="zh-CN" altLang="en-US" sz="4400" b="1" dirty="0">
                <a:latin typeface="Microsoft YaHei" panose="020B0503020204020204" pitchFamily="34" charset="-122"/>
                <a:ea typeface="Microsoft YaHei" panose="020B0503020204020204" pitchFamily="34" charset="-122"/>
              </a:rPr>
              <a:t>成為大國 </a:t>
            </a:r>
            <a:r>
              <a:rPr kumimoji="1" lang="en-US" altLang="zh-CN" sz="4400" b="1" dirty="0">
                <a:latin typeface="Microsoft YaHei" panose="020B0503020204020204" pitchFamily="34" charset="-122"/>
                <a:ea typeface="Microsoft YaHei" panose="020B0503020204020204" pitchFamily="34" charset="-122"/>
              </a:rPr>
              <a:t>Great nation</a:t>
            </a:r>
          </a:p>
          <a:p>
            <a:pPr>
              <a:lnSpc>
                <a:spcPct val="150000"/>
              </a:lnSpc>
              <a:buFont typeface="Wingdings" pitchFamily="2" charset="2"/>
              <a:buChar char="l"/>
            </a:pPr>
            <a:r>
              <a:rPr kumimoji="1" lang="zh-CN" altLang="en-US" sz="4400" b="1" dirty="0">
                <a:latin typeface="Microsoft YaHei" panose="020B0503020204020204" pitchFamily="34" charset="-122"/>
                <a:ea typeface="Microsoft YaHei" panose="020B0503020204020204" pitchFamily="34" charset="-122"/>
              </a:rPr>
              <a:t>名為大 </a:t>
            </a:r>
            <a:r>
              <a:rPr kumimoji="1" lang="en-US" altLang="zh-CN" sz="4400" b="1" dirty="0">
                <a:latin typeface="Microsoft YaHei" panose="020B0503020204020204" pitchFamily="34" charset="-122"/>
                <a:ea typeface="Microsoft YaHei" panose="020B0503020204020204" pitchFamily="34" charset="-122"/>
              </a:rPr>
              <a:t>Great name</a:t>
            </a:r>
          </a:p>
          <a:p>
            <a:pPr>
              <a:lnSpc>
                <a:spcPct val="150000"/>
              </a:lnSpc>
              <a:buFont typeface="Wingdings" pitchFamily="2" charset="2"/>
              <a:buChar char="l"/>
            </a:pPr>
            <a:r>
              <a:rPr kumimoji="1" lang="zh-CN" altLang="en-US" sz="4400" b="1" dirty="0">
                <a:latin typeface="Microsoft YaHei" panose="020B0503020204020204" pitchFamily="34" charset="-122"/>
                <a:ea typeface="Microsoft YaHei" panose="020B0503020204020204" pitchFamily="34" charset="-122"/>
              </a:rPr>
              <a:t>萬族因你得福 </a:t>
            </a:r>
            <a:r>
              <a:rPr kumimoji="1" lang="en-US" altLang="zh-CN" sz="4400" b="1" dirty="0">
                <a:latin typeface="Microsoft YaHei" panose="020B0503020204020204" pitchFamily="34" charset="-122"/>
                <a:ea typeface="Microsoft YaHei" panose="020B0503020204020204" pitchFamily="34" charset="-122"/>
              </a:rPr>
              <a:t>Great blessing</a:t>
            </a:r>
          </a:p>
        </p:txBody>
      </p:sp>
      <p:pic>
        <p:nvPicPr>
          <p:cNvPr id="4" name="Picture 2" descr="我对神有信心，为何事情却无果效？来看「信心之父」亚伯拉罕怎么做！">
            <a:extLst>
              <a:ext uri="{FF2B5EF4-FFF2-40B4-BE49-F238E27FC236}">
                <a16:creationId xmlns:a16="http://schemas.microsoft.com/office/drawing/2014/main" id="{50E6A9E3-A86E-AEC9-A11E-6790D864A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45" r="2649" b="-2"/>
          <a:stretch/>
        </p:blipFill>
        <p:spPr bwMode="auto">
          <a:xfrm>
            <a:off x="6391691" y="-3440"/>
            <a:ext cx="5823132" cy="685798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753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53" name="Rectangle 21552">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555" name="Rectangle 21554">
            <a:extLst>
              <a:ext uri="{FF2B5EF4-FFF2-40B4-BE49-F238E27FC236}">
                <a16:creationId xmlns:a16="http://schemas.microsoft.com/office/drawing/2014/main" id="{29DE0A55-4738-464C-A9A4-55F2A8FA3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557" name="Right Triangle 21556">
            <a:extLst>
              <a:ext uri="{FF2B5EF4-FFF2-40B4-BE49-F238E27FC236}">
                <a16:creationId xmlns:a16="http://schemas.microsoft.com/office/drawing/2014/main" id="{A99B4474-399B-48DF-A422-A76162A18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90359" y="3787903"/>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59" name="Group 21558">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21560" name="Straight Connector 21559">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1" name="Straight Connector 21560">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2" name="Straight Connector 21561">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3" name="Straight Connector 21562">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4" name="Straight Connector 21563">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5" name="Straight Connector 21564">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6" name="Straight Connector 21565">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7" name="Straight Connector 21566">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8" name="Straight Connector 21567">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9" name="Straight Connector 21568">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0" name="Straight Connector 21569">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1" name="Straight Connector 21570">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2" name="Straight Connector 21571">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3" name="Straight Connector 21572">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4" name="Straight Connector 21573">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5" name="Straight Connector 21574">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6" name="Straight Connector 21575">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7" name="Straight Connector 21576">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8" name="Straight Connector 21577">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9" name="Straight Connector 21578">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0" name="Straight Connector 21579">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1" name="Straight Connector 21580">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2" name="Straight Connector 21581">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3" name="Straight Connector 21582">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4" name="Straight Connector 21583">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5" name="Straight Connector 21584">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6" name="Straight Connector 21585">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7" name="Straight Connector 21586">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8" name="Straight Connector 21587">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标题 1">
            <a:extLst>
              <a:ext uri="{FF2B5EF4-FFF2-40B4-BE49-F238E27FC236}">
                <a16:creationId xmlns:a16="http://schemas.microsoft.com/office/drawing/2014/main" id="{4C987ABA-582B-7C90-0A44-56C0144076E6}"/>
              </a:ext>
            </a:extLst>
          </p:cNvPr>
          <p:cNvSpPr>
            <a:spLocks noGrp="1"/>
          </p:cNvSpPr>
          <p:nvPr>
            <p:ph type="title"/>
          </p:nvPr>
        </p:nvSpPr>
        <p:spPr>
          <a:xfrm>
            <a:off x="374658" y="4289270"/>
            <a:ext cx="5552414" cy="1401942"/>
          </a:xfrm>
        </p:spPr>
        <p:txBody>
          <a:bodyPr anchor="t">
            <a:normAutofit/>
          </a:bodyPr>
          <a:lstStyle/>
          <a:p>
            <a:r>
              <a:rPr kumimoji="1" lang="zh-CN" altLang="en-US" dirty="0">
                <a:solidFill>
                  <a:schemeClr val="tx2"/>
                </a:solidFill>
              </a:rPr>
              <a:t>創世之前的揀選</a:t>
            </a:r>
          </a:p>
        </p:txBody>
      </p:sp>
      <p:pic>
        <p:nvPicPr>
          <p:cNvPr id="21508" name="Picture 4" descr="以弗所书第4章逐节注解、祷读– 圣经综合解读">
            <a:extLst>
              <a:ext uri="{FF2B5EF4-FFF2-40B4-BE49-F238E27FC236}">
                <a16:creationId xmlns:a16="http://schemas.microsoft.com/office/drawing/2014/main" id="{FF2FF54D-F849-54FD-A3B3-93285C1F9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267" r="-1" b="26507"/>
          <a:stretch/>
        </p:blipFill>
        <p:spPr bwMode="auto">
          <a:xfrm>
            <a:off x="6275" y="-17537"/>
            <a:ext cx="6086088" cy="3604514"/>
          </a:xfrm>
          <a:custGeom>
            <a:avLst/>
            <a:gdLst/>
            <a:ahLst/>
            <a:cxnLst/>
            <a:rect l="l" t="t" r="r" b="b"/>
            <a:pathLst>
              <a:path w="6077804" h="3604514">
                <a:moveTo>
                  <a:pt x="0" y="0"/>
                </a:moveTo>
                <a:lnTo>
                  <a:pt x="6077804" y="0"/>
                </a:lnTo>
                <a:lnTo>
                  <a:pt x="6077804" y="3321937"/>
                </a:lnTo>
                <a:lnTo>
                  <a:pt x="5516914" y="3420963"/>
                </a:lnTo>
                <a:cubicBezTo>
                  <a:pt x="4259631" y="3624720"/>
                  <a:pt x="2876619" y="3710676"/>
                  <a:pt x="550645" y="3402391"/>
                </a:cubicBezTo>
                <a:lnTo>
                  <a:pt x="0" y="3324581"/>
                </a:lnTo>
                <a:close/>
              </a:path>
            </a:pathLst>
          </a:custGeom>
          <a:noFill/>
          <a:extLst>
            <a:ext uri="{909E8E84-426E-40DD-AFC4-6F175D3DCCD1}">
              <a14:hiddenFill xmlns:a14="http://schemas.microsoft.com/office/drawing/2010/main">
                <a:solidFill>
                  <a:srgbClr val="FFFFFF"/>
                </a:solidFill>
              </a14:hiddenFill>
            </a:ext>
          </a:extLst>
        </p:spPr>
      </p:pic>
      <p:pic>
        <p:nvPicPr>
          <p:cNvPr id="21506" name="Picture 2" descr="主所拣选的器皿(含音频) - 生命季刊">
            <a:extLst>
              <a:ext uri="{FF2B5EF4-FFF2-40B4-BE49-F238E27FC236}">
                <a16:creationId xmlns:a16="http://schemas.microsoft.com/office/drawing/2014/main" id="{B8C6A826-2D99-49D6-B055-8527E0B736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43" r="3" b="3"/>
          <a:stretch/>
        </p:blipFill>
        <p:spPr bwMode="auto">
          <a:xfrm>
            <a:off x="6092365" y="-17525"/>
            <a:ext cx="6116243" cy="3321937"/>
          </a:xfrm>
          <a:custGeom>
            <a:avLst/>
            <a:gdLst/>
            <a:ahLst/>
            <a:cxnLst/>
            <a:rect l="l" t="t" r="r" b="b"/>
            <a:pathLst>
              <a:path w="6107918" h="3321937">
                <a:moveTo>
                  <a:pt x="0" y="0"/>
                </a:moveTo>
                <a:lnTo>
                  <a:pt x="6107918" y="0"/>
                </a:lnTo>
                <a:lnTo>
                  <a:pt x="6107918" y="2630869"/>
                </a:lnTo>
                <a:cubicBezTo>
                  <a:pt x="3060680" y="2630869"/>
                  <a:pt x="1537061" y="3032227"/>
                  <a:pt x="13442" y="3319564"/>
                </a:cubicBezTo>
                <a:lnTo>
                  <a:pt x="0" y="3321937"/>
                </a:lnTo>
                <a:close/>
              </a:path>
            </a:pathLst>
          </a:custGeom>
          <a:noFill/>
          <a:extLst>
            <a:ext uri="{909E8E84-426E-40DD-AFC4-6F175D3DCCD1}">
              <a14:hiddenFill xmlns:a14="http://schemas.microsoft.com/office/drawing/2010/main">
                <a:solidFill>
                  <a:srgbClr val="FFFFFF"/>
                </a:solidFill>
              </a14:hiddenFill>
            </a:ext>
          </a:extLst>
        </p:spPr>
      </p:pic>
      <p:sp>
        <p:nvSpPr>
          <p:cNvPr id="3" name="内容占位符 2">
            <a:extLst>
              <a:ext uri="{FF2B5EF4-FFF2-40B4-BE49-F238E27FC236}">
                <a16:creationId xmlns:a16="http://schemas.microsoft.com/office/drawing/2014/main" id="{C859A881-A9B7-068E-3E54-35EFB1FAEF23}"/>
              </a:ext>
            </a:extLst>
          </p:cNvPr>
          <p:cNvSpPr>
            <a:spLocks noGrp="1"/>
          </p:cNvSpPr>
          <p:nvPr>
            <p:ph idx="1"/>
          </p:nvPr>
        </p:nvSpPr>
        <p:spPr>
          <a:xfrm>
            <a:off x="5603989" y="3914011"/>
            <a:ext cx="6389270" cy="2789790"/>
          </a:xfrm>
        </p:spPr>
        <p:txBody>
          <a:bodyPr anchor="t">
            <a:normAutofit fontScale="92500"/>
          </a:bodyPr>
          <a:lstStyle/>
          <a:p>
            <a:r>
              <a:rPr kumimoji="1" lang="en-US" altLang="zh-CN" sz="3200" b="1" dirty="0">
                <a:solidFill>
                  <a:srgbClr val="FFFF00"/>
                </a:solidFill>
                <a:highlight>
                  <a:srgbClr val="0000FF"/>
                </a:highlight>
                <a:latin typeface="Microsoft YaHei" panose="020B0503020204020204" pitchFamily="34" charset="-122"/>
                <a:ea typeface="Microsoft YaHei" panose="020B0503020204020204" pitchFamily="34" charset="-122"/>
              </a:rPr>
              <a:t>Even before he made the world</a:t>
            </a:r>
            <a:r>
              <a:rPr kumimoji="1" lang="en-US" altLang="zh-CN" sz="3200" b="1" dirty="0">
                <a:solidFill>
                  <a:schemeClr val="tx2"/>
                </a:solidFill>
                <a:latin typeface="Microsoft YaHei" panose="020B0503020204020204" pitchFamily="34" charset="-122"/>
                <a:ea typeface="Microsoft YaHei" panose="020B0503020204020204" pitchFamily="34" charset="-122"/>
              </a:rPr>
              <a:t>, God </a:t>
            </a:r>
            <a:r>
              <a:rPr kumimoji="1" lang="en-US" altLang="zh-CN" sz="3200" b="1" dirty="0">
                <a:solidFill>
                  <a:srgbClr val="FF0000"/>
                </a:solidFill>
                <a:highlight>
                  <a:srgbClr val="FFFF00"/>
                </a:highlight>
                <a:latin typeface="Microsoft YaHei" panose="020B0503020204020204" pitchFamily="34" charset="-122"/>
                <a:ea typeface="Microsoft YaHei" panose="020B0503020204020204" pitchFamily="34" charset="-122"/>
              </a:rPr>
              <a:t>loved </a:t>
            </a:r>
            <a:r>
              <a:rPr kumimoji="1" lang="en-US" altLang="zh-CN" sz="3200" b="1" dirty="0">
                <a:solidFill>
                  <a:schemeClr val="tx2"/>
                </a:solidFill>
                <a:latin typeface="Microsoft YaHei" panose="020B0503020204020204" pitchFamily="34" charset="-122"/>
                <a:ea typeface="Microsoft YaHei" panose="020B0503020204020204" pitchFamily="34" charset="-122"/>
              </a:rPr>
              <a:t>us and </a:t>
            </a:r>
            <a:r>
              <a:rPr kumimoji="1" lang="en-US" altLang="zh-CN" sz="3200" b="1" dirty="0">
                <a:solidFill>
                  <a:srgbClr val="FF0000"/>
                </a:solidFill>
                <a:highlight>
                  <a:srgbClr val="FFFF00"/>
                </a:highlight>
                <a:latin typeface="Microsoft YaHei" panose="020B0503020204020204" pitchFamily="34" charset="-122"/>
                <a:ea typeface="Microsoft YaHei" panose="020B0503020204020204" pitchFamily="34" charset="-122"/>
              </a:rPr>
              <a:t>chose</a:t>
            </a:r>
            <a:r>
              <a:rPr kumimoji="1" lang="en-US" altLang="zh-CN" sz="3200" b="1" dirty="0">
                <a:solidFill>
                  <a:schemeClr val="tx2"/>
                </a:solidFill>
                <a:latin typeface="Microsoft YaHei" panose="020B0503020204020204" pitchFamily="34" charset="-122"/>
                <a:ea typeface="Microsoft YaHei" panose="020B0503020204020204" pitchFamily="34" charset="-122"/>
              </a:rPr>
              <a:t> us in Christ to be holy and without fault in his eyes.</a:t>
            </a:r>
            <a:r>
              <a:rPr kumimoji="1" lang="zh-CN" altLang="en-US" sz="3200" b="1" dirty="0">
                <a:solidFill>
                  <a:schemeClr val="tx2"/>
                </a:solidFill>
                <a:latin typeface="Microsoft YaHei" panose="020B0503020204020204" pitchFamily="34" charset="-122"/>
                <a:ea typeface="Microsoft YaHei" panose="020B0503020204020204" pitchFamily="34" charset="-122"/>
              </a:rPr>
              <a:t> </a:t>
            </a:r>
            <a:r>
              <a:rPr kumimoji="1" lang="en-US" altLang="zh-CN" sz="3200" b="1" dirty="0">
                <a:solidFill>
                  <a:schemeClr val="tx2"/>
                </a:solidFill>
                <a:latin typeface="Microsoft YaHei" panose="020B0503020204020204" pitchFamily="34" charset="-122"/>
                <a:ea typeface="Microsoft YaHei" panose="020B0503020204020204" pitchFamily="34" charset="-122"/>
              </a:rPr>
              <a:t>(Ephesians 1:4 NLT)</a:t>
            </a:r>
            <a:endParaRPr kumimoji="1" lang="zh-CN" altLang="en-US" sz="3200" b="1" dirty="0">
              <a:solidFill>
                <a:schemeClr val="tx2"/>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01546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4471B-BF4F-1CA6-B044-D9D16528AD5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F922EF6-93F2-559B-166D-6991CED7236E}"/>
              </a:ext>
            </a:extLst>
          </p:cNvPr>
          <p:cNvSpPr>
            <a:spLocks noGrp="1"/>
          </p:cNvSpPr>
          <p:nvPr>
            <p:ph type="title"/>
          </p:nvPr>
        </p:nvSpPr>
        <p:spPr>
          <a:xfrm>
            <a:off x="-139485" y="1"/>
            <a:ext cx="12057682" cy="2154263"/>
          </a:xfrm>
        </p:spPr>
        <p:txBody>
          <a:bodyPr/>
          <a:lstStyle/>
          <a:p>
            <a:pPr algn="ctr"/>
            <a:r>
              <a:rPr kumimoji="1" lang="zh-CN" altLang="en-US" sz="6000" dirty="0"/>
              <a:t>感恩的祭壇</a:t>
            </a:r>
          </a:p>
        </p:txBody>
      </p:sp>
      <p:sp>
        <p:nvSpPr>
          <p:cNvPr id="3" name="内容占位符 2">
            <a:extLst>
              <a:ext uri="{FF2B5EF4-FFF2-40B4-BE49-F238E27FC236}">
                <a16:creationId xmlns:a16="http://schemas.microsoft.com/office/drawing/2014/main" id="{AC0F1106-3D51-6EC8-AABA-9CF716A8A264}"/>
              </a:ext>
            </a:extLst>
          </p:cNvPr>
          <p:cNvSpPr>
            <a:spLocks noGrp="1"/>
          </p:cNvSpPr>
          <p:nvPr>
            <p:ph idx="1"/>
          </p:nvPr>
        </p:nvSpPr>
        <p:spPr>
          <a:xfrm>
            <a:off x="160149" y="2479730"/>
            <a:ext cx="11871701" cy="4223286"/>
          </a:xfrm>
        </p:spPr>
        <p:txBody>
          <a:bodyPr/>
          <a:lstStyle/>
          <a:p>
            <a:pPr marL="0" indent="0">
              <a:lnSpc>
                <a:spcPct val="150000"/>
              </a:lnSpc>
              <a:buNone/>
            </a:pPr>
            <a:r>
              <a:rPr kumimoji="1" lang="zh-CN" altLang="en-US" sz="3200" b="1" dirty="0">
                <a:solidFill>
                  <a:schemeClr val="bg1">
                    <a:lumMod val="85000"/>
                  </a:schemeClr>
                </a:solidFill>
                <a:latin typeface="Microsoft YaHei" panose="020B0503020204020204" pitchFamily="34" charset="-122"/>
                <a:ea typeface="Microsoft YaHei" panose="020B0503020204020204" pitchFamily="34" charset="-122"/>
              </a:rPr>
              <a:t>一</a:t>
            </a:r>
            <a:r>
              <a:rPr kumimoji="1" lang="zh-CN" altLang="en-US" sz="3600" b="1" dirty="0">
                <a:solidFill>
                  <a:schemeClr val="bg1">
                    <a:lumMod val="85000"/>
                  </a:schemeClr>
                </a:solidFill>
                <a:latin typeface="Microsoft YaHei" panose="020B0503020204020204" pitchFamily="34" charset="-122"/>
                <a:ea typeface="Microsoft YaHei" panose="020B0503020204020204" pitchFamily="34" charset="-122"/>
              </a:rPr>
              <a:t>、感謝神的揀選與賜福</a:t>
            </a:r>
            <a:endParaRPr kumimoji="1" lang="en-US" altLang="zh-CN" sz="3600" b="1" dirty="0">
              <a:solidFill>
                <a:schemeClr val="bg1">
                  <a:lumMod val="85000"/>
                </a:schemeClr>
              </a:solidFill>
              <a:latin typeface="Microsoft YaHei" panose="020B0503020204020204" pitchFamily="34" charset="-122"/>
              <a:ea typeface="Microsoft YaHei" panose="020B0503020204020204" pitchFamily="34" charset="-122"/>
            </a:endParaRPr>
          </a:p>
          <a:p>
            <a:pPr marL="0" indent="0">
              <a:lnSpc>
                <a:spcPct val="150000"/>
              </a:lnSpc>
              <a:buNone/>
            </a:pPr>
            <a:r>
              <a:rPr kumimoji="1" lang="zh-CN" altLang="en-US" sz="4800" b="1" dirty="0">
                <a:solidFill>
                  <a:schemeClr val="bg1"/>
                </a:solidFill>
                <a:latin typeface="Microsoft YaHei" panose="020B0503020204020204" pitchFamily="34" charset="-122"/>
                <a:ea typeface="Microsoft YaHei" panose="020B0503020204020204" pitchFamily="34" charset="-122"/>
              </a:rPr>
              <a:t>二、感謝神的顯現與同在</a:t>
            </a:r>
            <a:endParaRPr kumimoji="1" lang="en-US" altLang="zh-CN" sz="48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05093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9FF9024-2BEF-0E48-582E-BC796EA3F7F3}"/>
              </a:ext>
            </a:extLst>
          </p:cNvPr>
          <p:cNvSpPr>
            <a:spLocks noGrp="1"/>
          </p:cNvSpPr>
          <p:nvPr>
            <p:ph idx="1"/>
          </p:nvPr>
        </p:nvSpPr>
        <p:spPr>
          <a:xfrm>
            <a:off x="0" y="0"/>
            <a:ext cx="12192000" cy="6710765"/>
          </a:xfrm>
        </p:spPr>
        <p:txBody>
          <a:bodyPr/>
          <a:lstStyle/>
          <a:p>
            <a:pPr>
              <a:lnSpc>
                <a:spcPct val="150000"/>
              </a:lnSpc>
            </a:pPr>
            <a:r>
              <a:rPr kumimoji="1" lang="zh-CN" altLang="en-US" sz="4400" b="1" dirty="0">
                <a:latin typeface="Microsoft YaHei" panose="020B0503020204020204" pitchFamily="34" charset="-122"/>
                <a:ea typeface="Microsoft YaHei" panose="020B0503020204020204" pitchFamily="34" charset="-122"/>
              </a:rPr>
              <a:t>亞伯蘭</a:t>
            </a:r>
            <a:r>
              <a:rPr kumimoji="1" lang="zh-CN" altLang="en-US" sz="4400" b="1" dirty="0">
                <a:solidFill>
                  <a:srgbClr val="FF0000"/>
                </a:solidFill>
                <a:highlight>
                  <a:srgbClr val="FFFF00"/>
                </a:highlight>
                <a:latin typeface="Microsoft YaHei" panose="020B0503020204020204" pitchFamily="34" charset="-122"/>
                <a:ea typeface="Microsoft YaHei" panose="020B0503020204020204" pitchFamily="34" charset="-122"/>
              </a:rPr>
              <a:t>經過</a:t>
            </a:r>
            <a:r>
              <a:rPr kumimoji="1" lang="zh-CN" altLang="en-US" sz="4400" b="1" dirty="0">
                <a:latin typeface="Microsoft YaHei" panose="020B0503020204020204" pitchFamily="34" charset="-122"/>
                <a:ea typeface="Microsoft YaHei" panose="020B0503020204020204" pitchFamily="34" charset="-122"/>
              </a:rPr>
              <a:t>那地，</a:t>
            </a:r>
            <a:r>
              <a:rPr kumimoji="1" lang="zh-CN" altLang="en-US" sz="4400" b="1" dirty="0">
                <a:solidFill>
                  <a:schemeClr val="bg1"/>
                </a:solidFill>
                <a:latin typeface="Microsoft YaHei" panose="020B0503020204020204" pitchFamily="34" charset="-122"/>
                <a:ea typeface="Microsoft YaHei" panose="020B0503020204020204" pitchFamily="34" charset="-122"/>
              </a:rPr>
              <a:t>到了</a:t>
            </a:r>
            <a:r>
              <a:rPr kumimoji="1" lang="zh-CN" altLang="en-US" sz="4400" b="1" dirty="0">
                <a:latin typeface="Microsoft YaHei" panose="020B0503020204020204" pitchFamily="34" charset="-122"/>
                <a:ea typeface="Microsoft YaHei" panose="020B0503020204020204" pitchFamily="34" charset="-122"/>
              </a:rPr>
              <a:t>示劍地方，摩利橡樹那裏。那時迦南人住在那地。</a:t>
            </a:r>
            <a:endParaRPr kumimoji="1" lang="en-US" altLang="zh-CN" sz="4400" b="1" dirty="0">
              <a:latin typeface="Microsoft YaHei" panose="020B0503020204020204" pitchFamily="34" charset="-122"/>
              <a:ea typeface="Microsoft YaHei" panose="020B0503020204020204" pitchFamily="34" charset="-122"/>
            </a:endParaRPr>
          </a:p>
          <a:p>
            <a:pPr>
              <a:lnSpc>
                <a:spcPct val="150000"/>
              </a:lnSpc>
            </a:pPr>
            <a:r>
              <a:rPr kumimoji="1" lang="zh-CN" altLang="en-US" sz="4400" b="1" dirty="0">
                <a:latin typeface="Microsoft YaHei" panose="020B0503020204020204" pitchFamily="34" charset="-122"/>
                <a:ea typeface="Microsoft YaHei" panose="020B0503020204020204" pitchFamily="34" charset="-122"/>
              </a:rPr>
              <a:t>耶和華向亞伯蘭</a:t>
            </a:r>
            <a:r>
              <a:rPr kumimoji="1" lang="zh-CN" altLang="en-US" sz="4400" b="1" dirty="0">
                <a:solidFill>
                  <a:srgbClr val="FF0000"/>
                </a:solidFill>
                <a:highlight>
                  <a:srgbClr val="FFFF00"/>
                </a:highlight>
                <a:latin typeface="Microsoft YaHei" panose="020B0503020204020204" pitchFamily="34" charset="-122"/>
                <a:ea typeface="Microsoft YaHei" panose="020B0503020204020204" pitchFamily="34" charset="-122"/>
              </a:rPr>
              <a:t>顯現</a:t>
            </a:r>
            <a:r>
              <a:rPr kumimoji="1" lang="zh-CN" altLang="en-US" sz="4400" b="1" dirty="0">
                <a:latin typeface="Microsoft YaHei" panose="020B0503020204020204" pitchFamily="34" charset="-122"/>
                <a:ea typeface="Microsoft YaHei" panose="020B0503020204020204" pitchFamily="34" charset="-122"/>
              </a:rPr>
              <a:t>，說：「我要把這地</a:t>
            </a:r>
            <a:r>
              <a:rPr kumimoji="1" lang="zh-CN" altLang="en-US" sz="4400" b="1" dirty="0">
                <a:solidFill>
                  <a:srgbClr val="FF0000"/>
                </a:solidFill>
                <a:highlight>
                  <a:srgbClr val="FFFF00"/>
                </a:highlight>
                <a:latin typeface="Microsoft YaHei" panose="020B0503020204020204" pitchFamily="34" charset="-122"/>
                <a:ea typeface="Microsoft YaHei" panose="020B0503020204020204" pitchFamily="34" charset="-122"/>
              </a:rPr>
              <a:t>賜給</a:t>
            </a:r>
            <a:r>
              <a:rPr kumimoji="1" lang="zh-CN" altLang="en-US" sz="4400" b="1" dirty="0">
                <a:latin typeface="Microsoft YaHei" panose="020B0503020204020204" pitchFamily="34" charset="-122"/>
                <a:ea typeface="Microsoft YaHei" panose="020B0503020204020204" pitchFamily="34" charset="-122"/>
              </a:rPr>
              <a:t>你的後裔。」</a:t>
            </a:r>
            <a:endParaRPr kumimoji="1" lang="en-US" altLang="zh-CN" sz="4400" b="1" dirty="0">
              <a:latin typeface="Microsoft YaHei" panose="020B0503020204020204" pitchFamily="34" charset="-122"/>
              <a:ea typeface="Microsoft YaHei" panose="020B0503020204020204" pitchFamily="34" charset="-122"/>
            </a:endParaRPr>
          </a:p>
          <a:p>
            <a:pPr>
              <a:lnSpc>
                <a:spcPct val="150000"/>
              </a:lnSpc>
            </a:pPr>
            <a:r>
              <a:rPr kumimoji="1" lang="zh-CN" altLang="en-US" sz="4400" b="1" dirty="0">
                <a:latin typeface="Microsoft YaHei" panose="020B0503020204020204" pitchFamily="34" charset="-122"/>
                <a:ea typeface="Microsoft YaHei" panose="020B0503020204020204" pitchFamily="34" charset="-122"/>
              </a:rPr>
              <a:t>亞伯蘭就在那裏為向他顯現的耶和華</a:t>
            </a:r>
            <a:r>
              <a:rPr kumimoji="1" lang="zh-CN" altLang="en-US" sz="4400" b="1" dirty="0">
                <a:solidFill>
                  <a:srgbClr val="FF0000"/>
                </a:solidFill>
                <a:highlight>
                  <a:srgbClr val="FFFF00"/>
                </a:highlight>
                <a:latin typeface="Microsoft YaHei" panose="020B0503020204020204" pitchFamily="34" charset="-122"/>
                <a:ea typeface="Microsoft YaHei" panose="020B0503020204020204" pitchFamily="34" charset="-122"/>
              </a:rPr>
              <a:t>築了一座壇</a:t>
            </a:r>
            <a:r>
              <a:rPr kumimoji="1" lang="zh-CN" altLang="en-US" sz="4400" b="1" dirty="0">
                <a:latin typeface="Microsoft YaHei" panose="020B0503020204020204" pitchFamily="34" charset="-122"/>
                <a:ea typeface="Microsoft YaHei" panose="020B0503020204020204" pitchFamily="34" charset="-122"/>
              </a:rPr>
              <a:t>。</a:t>
            </a:r>
            <a:r>
              <a:rPr kumimoji="1" lang="en-US" altLang="zh-CN" sz="4400" b="1" dirty="0">
                <a:latin typeface="Microsoft YaHei" panose="020B0503020204020204" pitchFamily="34" charset="-122"/>
                <a:ea typeface="Microsoft YaHei" panose="020B0503020204020204" pitchFamily="34" charset="-122"/>
              </a:rPr>
              <a:t>(</a:t>
            </a:r>
            <a:r>
              <a:rPr kumimoji="1" lang="zh-CN" altLang="en-US" sz="4400" b="1" dirty="0">
                <a:latin typeface="Microsoft YaHei" panose="020B0503020204020204" pitchFamily="34" charset="-122"/>
                <a:ea typeface="Microsoft YaHei" panose="020B0503020204020204" pitchFamily="34" charset="-122"/>
              </a:rPr>
              <a:t>創世記 </a:t>
            </a:r>
            <a:r>
              <a:rPr kumimoji="1" lang="en-US" altLang="zh-CN" sz="4400" b="1" dirty="0">
                <a:latin typeface="Microsoft YaHei" panose="020B0503020204020204" pitchFamily="34" charset="-122"/>
                <a:ea typeface="Microsoft YaHei" panose="020B0503020204020204" pitchFamily="34" charset="-122"/>
              </a:rPr>
              <a:t>12:6-7)</a:t>
            </a:r>
          </a:p>
        </p:txBody>
      </p:sp>
    </p:spTree>
    <p:extLst>
      <p:ext uri="{BB962C8B-B14F-4D97-AF65-F5344CB8AC3E}">
        <p14:creationId xmlns:p14="http://schemas.microsoft.com/office/powerpoint/2010/main" val="3730073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5ED10-D87F-5148-F745-858618BB29C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CFA4DC7-984C-3B7C-47D7-72407FF922E9}"/>
              </a:ext>
            </a:extLst>
          </p:cNvPr>
          <p:cNvSpPr>
            <a:spLocks noGrp="1"/>
          </p:cNvSpPr>
          <p:nvPr>
            <p:ph type="title"/>
          </p:nvPr>
        </p:nvSpPr>
        <p:spPr>
          <a:xfrm>
            <a:off x="457200" y="108489"/>
            <a:ext cx="10722932" cy="1582200"/>
          </a:xfrm>
        </p:spPr>
        <p:txBody>
          <a:bodyPr/>
          <a:lstStyle/>
          <a:p>
            <a:pPr algn="ctr"/>
            <a:r>
              <a:rPr kumimoji="1" lang="zh-CN" altLang="en-US" sz="4800" dirty="0"/>
              <a:t>顯現：神與人互動的特殊方式</a:t>
            </a:r>
          </a:p>
        </p:txBody>
      </p:sp>
      <p:sp>
        <p:nvSpPr>
          <p:cNvPr id="3" name="内容占位符 2">
            <a:extLst>
              <a:ext uri="{FF2B5EF4-FFF2-40B4-BE49-F238E27FC236}">
                <a16:creationId xmlns:a16="http://schemas.microsoft.com/office/drawing/2014/main" id="{717546DE-0B39-536E-0CF0-80C810FDE28F}"/>
              </a:ext>
            </a:extLst>
          </p:cNvPr>
          <p:cNvSpPr>
            <a:spLocks noGrp="1"/>
          </p:cNvSpPr>
          <p:nvPr>
            <p:ph idx="1"/>
          </p:nvPr>
        </p:nvSpPr>
        <p:spPr>
          <a:xfrm>
            <a:off x="0" y="1690688"/>
            <a:ext cx="12192000" cy="5167312"/>
          </a:xfrm>
        </p:spPr>
        <p:txBody>
          <a:bodyPr/>
          <a:lstStyle/>
          <a:p>
            <a:pPr marL="0" indent="0">
              <a:lnSpc>
                <a:spcPct val="150000"/>
              </a:lnSpc>
              <a:buNone/>
            </a:pPr>
            <a:r>
              <a:rPr kumimoji="1" lang="zh-CN" altLang="en-US" sz="2800" b="1" dirty="0">
                <a:latin typeface="+mj-ea"/>
                <a:ea typeface="+mj-ea"/>
              </a:rPr>
              <a:t>顯現：</a:t>
            </a:r>
            <a:r>
              <a:rPr kumimoji="1" lang="he-IL" altLang="zh-CN" sz="2800" b="1" dirty="0">
                <a:latin typeface="+mj-ea"/>
                <a:ea typeface="+mj-ea"/>
              </a:rPr>
              <a:t>ראה   </a:t>
            </a:r>
            <a:r>
              <a:rPr kumimoji="1" lang="zh-CN" altLang="en-US" sz="2800" b="1" dirty="0">
                <a:latin typeface="+mj-ea"/>
                <a:ea typeface="+mj-ea"/>
              </a:rPr>
              <a:t> </a:t>
            </a:r>
            <a:r>
              <a:rPr kumimoji="1" lang="en-US" altLang="zh-CN" sz="2800" b="1" dirty="0" err="1">
                <a:latin typeface="+mj-ea"/>
                <a:ea typeface="+mj-ea"/>
              </a:rPr>
              <a:t>raah</a:t>
            </a:r>
            <a:r>
              <a:rPr kumimoji="1" lang="en-US" altLang="zh-CN" sz="2800" b="1" dirty="0">
                <a:latin typeface="+mj-ea"/>
                <a:ea typeface="+mj-ea"/>
              </a:rPr>
              <a:t> </a:t>
            </a:r>
            <a:r>
              <a:rPr kumimoji="1" lang="zh-CN" altLang="en-US" sz="2800" b="1" dirty="0">
                <a:latin typeface="+mj-ea"/>
                <a:ea typeface="+mj-ea"/>
              </a:rPr>
              <a:t>被看見，面對面。</a:t>
            </a:r>
          </a:p>
          <a:p>
            <a:pPr marL="0" indent="0">
              <a:lnSpc>
                <a:spcPct val="150000"/>
              </a:lnSpc>
              <a:buNone/>
            </a:pPr>
            <a:r>
              <a:rPr kumimoji="1" lang="zh-CN" altLang="en-US" sz="2800" b="1" dirty="0">
                <a:latin typeface="+mj-ea"/>
                <a:ea typeface="+mj-ea"/>
              </a:rPr>
              <a:t>四個重要的動詞 （兩個是神的動作，兩</a:t>
            </a:r>
            <a:r>
              <a:rPr kumimoji="1" lang="zh-CN" altLang="en-US" sz="2800" b="1" dirty="0">
                <a:latin typeface="+mj-ea"/>
              </a:rPr>
              <a:t>個</a:t>
            </a:r>
            <a:r>
              <a:rPr kumimoji="1" lang="zh-CN" altLang="en-US" sz="2800" b="1" dirty="0">
                <a:latin typeface="+mj-ea"/>
                <a:ea typeface="+mj-ea"/>
              </a:rPr>
              <a:t>是人的動作）</a:t>
            </a:r>
          </a:p>
          <a:p>
            <a:pPr marL="0" indent="0">
              <a:lnSpc>
                <a:spcPct val="150000"/>
              </a:lnSpc>
              <a:buNone/>
            </a:pPr>
            <a:r>
              <a:rPr kumimoji="1" lang="zh-CN" altLang="en-US" sz="2800" b="1" dirty="0">
                <a:latin typeface="+mj-ea"/>
                <a:ea typeface="+mj-ea"/>
              </a:rPr>
              <a:t>	</a:t>
            </a:r>
            <a:r>
              <a:rPr kumimoji="1" lang="zh-CN" altLang="en-US" sz="2800" b="1" dirty="0">
                <a:solidFill>
                  <a:srgbClr val="FFFF00"/>
                </a:solidFill>
                <a:highlight>
                  <a:srgbClr val="0000FF"/>
                </a:highlight>
                <a:latin typeface="+mj-ea"/>
                <a:ea typeface="+mj-ea"/>
              </a:rPr>
              <a:t>經過</a:t>
            </a:r>
            <a:r>
              <a:rPr kumimoji="1" lang="zh-CN" altLang="en-US" sz="2800" b="1" dirty="0">
                <a:latin typeface="+mj-ea"/>
                <a:ea typeface="+mj-ea"/>
              </a:rPr>
              <a:t>：亞伯拉抵達應許之地</a:t>
            </a:r>
            <a:r>
              <a:rPr kumimoji="1" lang="en-US" altLang="zh-CN" sz="2800" b="1" dirty="0">
                <a:latin typeface="+mj-ea"/>
                <a:ea typeface="+mj-ea"/>
              </a:rPr>
              <a:t>——</a:t>
            </a:r>
            <a:r>
              <a:rPr kumimoji="1" lang="zh-CN" altLang="en-US" sz="2800" b="1" dirty="0">
                <a:latin typeface="+mj-ea"/>
                <a:ea typeface="+mj-ea"/>
              </a:rPr>
              <a:t>跟隨神需付上代價，經歷艱難</a:t>
            </a:r>
          </a:p>
          <a:p>
            <a:pPr marL="0" indent="0">
              <a:lnSpc>
                <a:spcPct val="150000"/>
              </a:lnSpc>
              <a:buNone/>
            </a:pPr>
            <a:r>
              <a:rPr kumimoji="1" lang="zh-CN" altLang="en-US" sz="2800" b="1" dirty="0">
                <a:solidFill>
                  <a:srgbClr val="FF0000"/>
                </a:solidFill>
                <a:highlight>
                  <a:srgbClr val="FFFF00"/>
                </a:highlight>
                <a:latin typeface="+mj-ea"/>
                <a:ea typeface="+mj-ea"/>
              </a:rPr>
              <a:t>顯現</a:t>
            </a:r>
            <a:r>
              <a:rPr kumimoji="1" lang="zh-CN" altLang="en-US" sz="2800" b="1" dirty="0">
                <a:latin typeface="+mj-ea"/>
                <a:ea typeface="+mj-ea"/>
              </a:rPr>
              <a:t>：神贊賞亞伯拉罕</a:t>
            </a:r>
            <a:r>
              <a:rPr kumimoji="1" lang="en-US" altLang="zh-CN" sz="2800" b="1" dirty="0">
                <a:latin typeface="+mj-ea"/>
                <a:ea typeface="+mj-ea"/>
              </a:rPr>
              <a:t>——</a:t>
            </a:r>
            <a:r>
              <a:rPr kumimoji="1" lang="zh-CN" altLang="en-US" sz="2800" b="1" dirty="0">
                <a:latin typeface="+mj-ea"/>
                <a:ea typeface="+mj-ea"/>
              </a:rPr>
              <a:t>神稱贊忠心跟隨他的人</a:t>
            </a:r>
          </a:p>
          <a:p>
            <a:pPr marL="0" indent="0">
              <a:lnSpc>
                <a:spcPct val="150000"/>
              </a:lnSpc>
              <a:buNone/>
            </a:pPr>
            <a:r>
              <a:rPr kumimoji="1" lang="zh-CN" altLang="en-US" sz="2800" b="1" dirty="0">
                <a:solidFill>
                  <a:srgbClr val="FF0000"/>
                </a:solidFill>
                <a:highlight>
                  <a:srgbClr val="FFFF00"/>
                </a:highlight>
                <a:latin typeface="+mj-ea"/>
                <a:ea typeface="+mj-ea"/>
              </a:rPr>
              <a:t>賜给</a:t>
            </a:r>
            <a:r>
              <a:rPr kumimoji="1" lang="zh-CN" altLang="en-US" sz="2800" b="1" dirty="0">
                <a:latin typeface="+mj-ea"/>
                <a:ea typeface="+mj-ea"/>
              </a:rPr>
              <a:t>：神賜福亞伯拉罕</a:t>
            </a:r>
            <a:r>
              <a:rPr kumimoji="1" lang="en-US" altLang="zh-CN" sz="2800" b="1" dirty="0">
                <a:latin typeface="+mj-ea"/>
                <a:ea typeface="+mj-ea"/>
              </a:rPr>
              <a:t>——</a:t>
            </a:r>
            <a:r>
              <a:rPr kumimoji="1" lang="zh-CN" altLang="en-US" sz="2800" b="1" dirty="0">
                <a:latin typeface="+mj-ea"/>
                <a:ea typeface="+mj-ea"/>
              </a:rPr>
              <a:t>神以大能信守他的承諾</a:t>
            </a:r>
          </a:p>
          <a:p>
            <a:pPr marL="0" indent="0">
              <a:lnSpc>
                <a:spcPct val="150000"/>
              </a:lnSpc>
              <a:buNone/>
            </a:pPr>
            <a:r>
              <a:rPr kumimoji="1" lang="zh-CN" altLang="en-US" sz="2800" b="1" dirty="0">
                <a:latin typeface="+mj-ea"/>
                <a:ea typeface="+mj-ea"/>
              </a:rPr>
              <a:t>	</a:t>
            </a:r>
            <a:r>
              <a:rPr kumimoji="1" lang="zh-CN" altLang="en-US" sz="2800" b="1" dirty="0">
                <a:solidFill>
                  <a:srgbClr val="FFFF00"/>
                </a:solidFill>
                <a:highlight>
                  <a:srgbClr val="0000FF"/>
                </a:highlight>
                <a:latin typeface="+mj-ea"/>
                <a:ea typeface="+mj-ea"/>
              </a:rPr>
              <a:t>築壇</a:t>
            </a:r>
            <a:r>
              <a:rPr kumimoji="1" lang="zh-CN" altLang="en-US" sz="2800" b="1" dirty="0">
                <a:latin typeface="+mj-ea"/>
                <a:ea typeface="+mj-ea"/>
              </a:rPr>
              <a:t>：亞伯拉罕以感恩回應神</a:t>
            </a:r>
            <a:r>
              <a:rPr kumimoji="1" lang="en-US" altLang="zh-CN" sz="2800" b="1" dirty="0">
                <a:latin typeface="+mj-ea"/>
                <a:ea typeface="+mj-ea"/>
              </a:rPr>
              <a:t>——</a:t>
            </a:r>
            <a:r>
              <a:rPr kumimoji="1" lang="zh-CN" altLang="en-US" sz="2800" b="1" dirty="0">
                <a:latin typeface="+mj-ea"/>
                <a:ea typeface="+mj-ea"/>
              </a:rPr>
              <a:t>感恩是人能夠做到的最好回應</a:t>
            </a:r>
          </a:p>
        </p:txBody>
      </p:sp>
    </p:spTree>
    <p:extLst>
      <p:ext uri="{BB962C8B-B14F-4D97-AF65-F5344CB8AC3E}">
        <p14:creationId xmlns:p14="http://schemas.microsoft.com/office/powerpoint/2010/main" val="410250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57" name="Rectangle 2056">
            <a:extLst>
              <a:ext uri="{FF2B5EF4-FFF2-40B4-BE49-F238E27FC236}">
                <a16:creationId xmlns:a16="http://schemas.microsoft.com/office/drawing/2014/main" id="{7EE60796-BC52-4154-A3A9-773DE8285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59" name="Right Triangle 2058">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51324" y="1555703"/>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Flowchart: Document 2060">
            <a:extLst>
              <a:ext uri="{FF2B5EF4-FFF2-40B4-BE49-F238E27FC236}">
                <a16:creationId xmlns:a16="http://schemas.microsoft.com/office/drawing/2014/main" id="{BFEC1042-3FDC-47A3-BCD7-CA9D052F9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744293" y="1744296"/>
            <a:ext cx="6858000" cy="3369413"/>
          </a:xfrm>
          <a:prstGeom prst="flowChartDocument">
            <a:avLst/>
          </a:prstGeom>
          <a:solidFill>
            <a:schemeClr val="accent6">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063" name="Group 2062">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2064" name="Straight Connector 2063">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6" name="Straight Connector 2065">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7" name="Straight Connector 2066">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8" name="Straight Connector 2067">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9" name="Straight Connector 2068">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0" name="Straight Connector 2069">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2" name="Straight Connector 2071">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4" name="Straight Connector 2073">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5" name="Straight Connector 2074">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6" name="Straight Connector 2075">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8" name="Straight Connector 2077">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9" name="Straight Connector 2078">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0" name="Straight Connector 2079">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1" name="Straight Connector 2080">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2" name="Straight Connector 2081">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3" name="Straight Connector 2082">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4" name="Straight Connector 2083">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5" name="Straight Connector 2084">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6" name="Straight Connector 2085">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7" name="Straight Connector 2086">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8" name="Straight Connector 2087">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9" name="Straight Connector 2088">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90" name="Straight Connector 2089">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91" name="Straight Connector 2090">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92" name="Straight Connector 2091">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标题 1">
            <a:extLst>
              <a:ext uri="{FF2B5EF4-FFF2-40B4-BE49-F238E27FC236}">
                <a16:creationId xmlns:a16="http://schemas.microsoft.com/office/drawing/2014/main" id="{48AF4D38-F480-28E7-2783-B9B245F1C567}"/>
              </a:ext>
            </a:extLst>
          </p:cNvPr>
          <p:cNvSpPr>
            <a:spLocks noGrp="1"/>
          </p:cNvSpPr>
          <p:nvPr>
            <p:ph type="title"/>
          </p:nvPr>
        </p:nvSpPr>
        <p:spPr>
          <a:xfrm>
            <a:off x="3048" y="-45502"/>
            <a:ext cx="7701878" cy="939224"/>
          </a:xfrm>
        </p:spPr>
        <p:txBody>
          <a:bodyPr>
            <a:normAutofit fontScale="90000"/>
          </a:bodyPr>
          <a:lstStyle/>
          <a:p>
            <a:pPr algn="ctr"/>
            <a:r>
              <a:rPr kumimoji="1" lang="zh-CN" altLang="en-US" sz="5400" dirty="0">
                <a:solidFill>
                  <a:srgbClr val="7030A0"/>
                </a:solidFill>
                <a:highlight>
                  <a:srgbClr val="FFFF00"/>
                </a:highlight>
              </a:rPr>
              <a:t>终生蒙神赐福的亞伯拉罕</a:t>
            </a:r>
          </a:p>
        </p:txBody>
      </p:sp>
      <p:pic>
        <p:nvPicPr>
          <p:cNvPr id="2050" name="Picture 2" descr="Person Archives - 三城华人教会">
            <a:extLst>
              <a:ext uri="{FF2B5EF4-FFF2-40B4-BE49-F238E27FC236}">
                <a16:creationId xmlns:a16="http://schemas.microsoft.com/office/drawing/2014/main" id="{C650AE08-C737-03B6-11A7-86CBCD5D4B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795" y="981299"/>
            <a:ext cx="3462197" cy="5766827"/>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2">
            <a:extLst>
              <a:ext uri="{FF2B5EF4-FFF2-40B4-BE49-F238E27FC236}">
                <a16:creationId xmlns:a16="http://schemas.microsoft.com/office/drawing/2014/main" id="{66BB6A70-6E89-8765-E84F-DECF0EE7FB44}"/>
              </a:ext>
            </a:extLst>
          </p:cNvPr>
          <p:cNvSpPr>
            <a:spLocks noGrp="1"/>
          </p:cNvSpPr>
          <p:nvPr>
            <p:ph idx="1"/>
          </p:nvPr>
        </p:nvSpPr>
        <p:spPr>
          <a:xfrm>
            <a:off x="3731704" y="1114382"/>
            <a:ext cx="8454083" cy="5743613"/>
          </a:xfrm>
        </p:spPr>
        <p:txBody>
          <a:bodyPr>
            <a:normAutofit fontScale="92500"/>
          </a:bodyPr>
          <a:lstStyle/>
          <a:p>
            <a:pPr marL="0" indent="0">
              <a:lnSpc>
                <a:spcPct val="150000"/>
              </a:lnSpc>
              <a:spcBef>
                <a:spcPts val="0"/>
              </a:spcBef>
              <a:buNone/>
            </a:pPr>
            <a:r>
              <a:rPr kumimoji="1" lang="en-US" altLang="zh-CN" sz="2800" b="1" dirty="0">
                <a:solidFill>
                  <a:schemeClr val="tx2"/>
                </a:solidFill>
                <a:latin typeface="Microsoft YaHei" panose="020B0503020204020204" pitchFamily="34" charset="-122"/>
                <a:ea typeface="Microsoft YaHei" panose="020B0503020204020204" pitchFamily="34" charset="-122"/>
              </a:rPr>
              <a:t>1.</a:t>
            </a:r>
            <a:r>
              <a:rPr kumimoji="1" lang="zh-CN" altLang="en-US" sz="2800" b="1" dirty="0">
                <a:solidFill>
                  <a:schemeClr val="tx2"/>
                </a:solidFill>
                <a:latin typeface="Microsoft YaHei" panose="020B0503020204020204" pitchFamily="34" charset="-122"/>
                <a:ea typeface="Microsoft YaHei" panose="020B0503020204020204" pitchFamily="34" charset="-122"/>
              </a:rPr>
              <a:t>化解“埃及危機”（創</a:t>
            </a:r>
            <a:r>
              <a:rPr kumimoji="1" lang="en-US" altLang="zh-CN" sz="2800" b="1" dirty="0">
                <a:solidFill>
                  <a:schemeClr val="tx2"/>
                </a:solidFill>
                <a:latin typeface="Microsoft YaHei" panose="020B0503020204020204" pitchFamily="34" charset="-122"/>
                <a:ea typeface="Microsoft YaHei" panose="020B0503020204020204" pitchFamily="34" charset="-122"/>
              </a:rPr>
              <a:t>12:17-20</a:t>
            </a:r>
            <a:r>
              <a:rPr kumimoji="1" lang="zh-CN" altLang="en-US" sz="2800" b="1" dirty="0">
                <a:solidFill>
                  <a:schemeClr val="tx2"/>
                </a:solidFill>
                <a:latin typeface="Microsoft YaHei" panose="020B0503020204020204" pitchFamily="34" charset="-122"/>
                <a:ea typeface="Microsoft YaHei" panose="020B0503020204020204" pitchFamily="34" charset="-122"/>
              </a:rPr>
              <a:t>）  </a:t>
            </a:r>
            <a:r>
              <a:rPr kumimoji="1" lang="en-US" altLang="zh-CN" sz="2800" b="1" dirty="0">
                <a:solidFill>
                  <a:schemeClr val="tx2"/>
                </a:solidFill>
                <a:latin typeface="Microsoft YaHei" panose="020B0503020204020204" pitchFamily="34" charset="-122"/>
                <a:ea typeface="Microsoft YaHei" panose="020B0503020204020204" pitchFamily="34" charset="-122"/>
              </a:rPr>
              <a:t>——</a:t>
            </a:r>
            <a:r>
              <a:rPr kumimoji="1" lang="zh-CN" altLang="en-US" sz="2800" b="1" dirty="0">
                <a:solidFill>
                  <a:schemeClr val="tx2"/>
                </a:solidFill>
                <a:latin typeface="Microsoft YaHei" panose="020B0503020204020204" pitchFamily="34" charset="-122"/>
                <a:ea typeface="Microsoft YaHei" panose="020B0503020204020204" pitchFamily="34" charset="-122"/>
              </a:rPr>
              <a:t>輓救生命</a:t>
            </a:r>
          </a:p>
          <a:p>
            <a:pPr marL="0" indent="0">
              <a:lnSpc>
                <a:spcPct val="150000"/>
              </a:lnSpc>
              <a:spcBef>
                <a:spcPts val="0"/>
              </a:spcBef>
              <a:buNone/>
            </a:pPr>
            <a:r>
              <a:rPr kumimoji="1" lang="en-US" altLang="zh-CN" sz="2800" b="1" dirty="0">
                <a:solidFill>
                  <a:schemeClr val="tx2"/>
                </a:solidFill>
                <a:latin typeface="Microsoft YaHei" panose="020B0503020204020204" pitchFamily="34" charset="-122"/>
                <a:ea typeface="Microsoft YaHei" panose="020B0503020204020204" pitchFamily="34" charset="-122"/>
              </a:rPr>
              <a:t>2.</a:t>
            </a:r>
            <a:r>
              <a:rPr kumimoji="1" lang="zh-CN" altLang="en-US" sz="2800" b="1" dirty="0">
                <a:solidFill>
                  <a:schemeClr val="tx2"/>
                </a:solidFill>
                <a:latin typeface="Microsoft YaHei" panose="020B0503020204020204" pitchFamily="34" charset="-122"/>
                <a:ea typeface="Microsoft YaHei" panose="020B0503020204020204" pitchFamily="34" charset="-122"/>
              </a:rPr>
              <a:t>叔侄分離，神及時显现（創</a:t>
            </a:r>
            <a:r>
              <a:rPr kumimoji="1" lang="en-US" altLang="zh-CN" sz="2800" b="1" dirty="0">
                <a:solidFill>
                  <a:schemeClr val="tx2"/>
                </a:solidFill>
                <a:latin typeface="Microsoft YaHei" panose="020B0503020204020204" pitchFamily="34" charset="-122"/>
                <a:ea typeface="Microsoft YaHei" panose="020B0503020204020204" pitchFamily="34" charset="-122"/>
              </a:rPr>
              <a:t>13:14</a:t>
            </a:r>
            <a:r>
              <a:rPr kumimoji="1" lang="zh-CN" altLang="en-US" sz="2800" b="1" dirty="0">
                <a:solidFill>
                  <a:schemeClr val="tx2"/>
                </a:solidFill>
                <a:latin typeface="Microsoft YaHei" panose="020B0503020204020204" pitchFamily="34" charset="-122"/>
                <a:ea typeface="Microsoft YaHei" panose="020B0503020204020204" pitchFamily="34" charset="-122"/>
              </a:rPr>
              <a:t>） </a:t>
            </a:r>
            <a:r>
              <a:rPr kumimoji="1" lang="en-US" altLang="zh-CN" sz="2800" b="1" dirty="0">
                <a:solidFill>
                  <a:schemeClr val="tx2"/>
                </a:solidFill>
                <a:latin typeface="Microsoft YaHei" panose="020B0503020204020204" pitchFamily="34" charset="-122"/>
                <a:ea typeface="Microsoft YaHei" panose="020B0503020204020204" pitchFamily="34" charset="-122"/>
              </a:rPr>
              <a:t>——</a:t>
            </a:r>
            <a:r>
              <a:rPr kumimoji="1" lang="zh-CN" altLang="en-US" sz="2800" b="1" dirty="0">
                <a:solidFill>
                  <a:schemeClr val="tx2"/>
                </a:solidFill>
                <a:latin typeface="Microsoft YaHei" panose="020B0503020204020204" pitchFamily="34" charset="-122"/>
                <a:ea typeface="Microsoft YaHei" panose="020B0503020204020204" pitchFamily="34" charset="-122"/>
              </a:rPr>
              <a:t>心得安慰</a:t>
            </a:r>
          </a:p>
          <a:p>
            <a:pPr marL="0" indent="0">
              <a:lnSpc>
                <a:spcPct val="150000"/>
              </a:lnSpc>
              <a:spcBef>
                <a:spcPts val="0"/>
              </a:spcBef>
              <a:buNone/>
            </a:pPr>
            <a:r>
              <a:rPr kumimoji="1" lang="en-US" altLang="zh-CN" sz="2800" b="1" dirty="0">
                <a:solidFill>
                  <a:schemeClr val="tx2"/>
                </a:solidFill>
                <a:latin typeface="Microsoft YaHei" panose="020B0503020204020204" pitchFamily="34" charset="-122"/>
                <a:ea typeface="Microsoft YaHei" panose="020B0503020204020204" pitchFamily="34" charset="-122"/>
              </a:rPr>
              <a:t>3.</a:t>
            </a:r>
            <a:r>
              <a:rPr kumimoji="1" lang="zh-CN" altLang="en-US" sz="2800" b="1" dirty="0">
                <a:solidFill>
                  <a:schemeClr val="tx2"/>
                </a:solidFill>
                <a:latin typeface="Microsoft YaHei" panose="020B0503020204020204" pitchFamily="34" charset="-122"/>
                <a:ea typeface="Microsoft YaHei" panose="020B0503020204020204" pitchFamily="34" charset="-122"/>
              </a:rPr>
              <a:t>戰勝五王，神顯現並立約（創</a:t>
            </a:r>
            <a:r>
              <a:rPr kumimoji="1" lang="en-US" altLang="zh-CN" sz="2800" b="1" dirty="0">
                <a:solidFill>
                  <a:schemeClr val="tx2"/>
                </a:solidFill>
                <a:latin typeface="Microsoft YaHei" panose="020B0503020204020204" pitchFamily="34" charset="-122"/>
                <a:ea typeface="Microsoft YaHei" panose="020B0503020204020204" pitchFamily="34" charset="-122"/>
              </a:rPr>
              <a:t>15</a:t>
            </a:r>
            <a:r>
              <a:rPr kumimoji="1" lang="zh-CN" altLang="en-US" sz="2800" b="1" dirty="0">
                <a:solidFill>
                  <a:schemeClr val="tx2"/>
                </a:solidFill>
                <a:latin typeface="Microsoft YaHei" panose="020B0503020204020204" pitchFamily="34" charset="-122"/>
                <a:ea typeface="Microsoft YaHei" panose="020B0503020204020204" pitchFamily="34" charset="-122"/>
              </a:rPr>
              <a:t>章）</a:t>
            </a:r>
            <a:r>
              <a:rPr kumimoji="1" lang="en-US" altLang="zh-CN" sz="2800" b="1" dirty="0">
                <a:solidFill>
                  <a:schemeClr val="tx2"/>
                </a:solidFill>
                <a:latin typeface="Microsoft YaHei" panose="020B0503020204020204" pitchFamily="34" charset="-122"/>
                <a:ea typeface="Microsoft YaHei" panose="020B0503020204020204" pitchFamily="34" charset="-122"/>
              </a:rPr>
              <a:t>——</a:t>
            </a:r>
            <a:r>
              <a:rPr kumimoji="1" lang="zh-CN" altLang="en-US" sz="2800" b="1" dirty="0">
                <a:solidFill>
                  <a:schemeClr val="tx2"/>
                </a:solidFill>
                <a:latin typeface="Microsoft YaHei" panose="020B0503020204020204" pitchFamily="34" charset="-122"/>
                <a:ea typeface="Microsoft YaHei" panose="020B0503020204020204" pitchFamily="34" charset="-122"/>
              </a:rPr>
              <a:t>保障安全</a:t>
            </a:r>
          </a:p>
          <a:p>
            <a:pPr marL="0" indent="0">
              <a:lnSpc>
                <a:spcPct val="150000"/>
              </a:lnSpc>
              <a:spcBef>
                <a:spcPts val="0"/>
              </a:spcBef>
              <a:buNone/>
            </a:pPr>
            <a:r>
              <a:rPr kumimoji="1" lang="en-US" altLang="zh-CN" sz="2800" b="1" dirty="0">
                <a:solidFill>
                  <a:schemeClr val="tx2"/>
                </a:solidFill>
                <a:latin typeface="Microsoft YaHei" panose="020B0503020204020204" pitchFamily="34" charset="-122"/>
                <a:ea typeface="Microsoft YaHei" panose="020B0503020204020204" pitchFamily="34" charset="-122"/>
              </a:rPr>
              <a:t>4.</a:t>
            </a:r>
            <a:r>
              <a:rPr kumimoji="1" lang="zh-CN" altLang="en-US" sz="2800" b="1" dirty="0">
                <a:solidFill>
                  <a:schemeClr val="tx2"/>
                </a:solidFill>
                <a:latin typeface="Microsoft YaHei" panose="020B0503020204020204" pitchFamily="34" charset="-122"/>
                <a:ea typeface="Microsoft YaHei" panose="020B0503020204020204" pitchFamily="34" charset="-122"/>
              </a:rPr>
              <a:t>夏甲事件後，神為其改名（創</a:t>
            </a:r>
            <a:r>
              <a:rPr kumimoji="1" lang="en-US" altLang="zh-CN" sz="2800" b="1" dirty="0">
                <a:solidFill>
                  <a:schemeClr val="tx2"/>
                </a:solidFill>
                <a:latin typeface="Microsoft YaHei" panose="020B0503020204020204" pitchFamily="34" charset="-122"/>
                <a:ea typeface="Microsoft YaHei" panose="020B0503020204020204" pitchFamily="34" charset="-122"/>
              </a:rPr>
              <a:t>17</a:t>
            </a:r>
            <a:r>
              <a:rPr kumimoji="1" lang="zh-CN" altLang="en-US" sz="2800" b="1" dirty="0">
                <a:solidFill>
                  <a:schemeClr val="tx2"/>
                </a:solidFill>
                <a:latin typeface="Microsoft YaHei" panose="020B0503020204020204" pitchFamily="34" charset="-122"/>
                <a:ea typeface="Microsoft YaHei" panose="020B0503020204020204" pitchFamily="34" charset="-122"/>
              </a:rPr>
              <a:t>章）</a:t>
            </a:r>
            <a:r>
              <a:rPr kumimoji="1" lang="en-US" altLang="zh-CN" sz="2800" b="1" dirty="0">
                <a:solidFill>
                  <a:schemeClr val="tx2"/>
                </a:solidFill>
                <a:latin typeface="Microsoft YaHei" panose="020B0503020204020204" pitchFamily="34" charset="-122"/>
                <a:ea typeface="Microsoft YaHei" panose="020B0503020204020204" pitchFamily="34" charset="-122"/>
              </a:rPr>
              <a:t>——</a:t>
            </a:r>
            <a:r>
              <a:rPr kumimoji="1" lang="zh-CN" altLang="en-US" sz="2800" b="1" dirty="0">
                <a:solidFill>
                  <a:schemeClr val="tx2"/>
                </a:solidFill>
                <a:latin typeface="Microsoft YaHei" panose="020B0503020204020204" pitchFamily="34" charset="-122"/>
                <a:ea typeface="Microsoft YaHei" panose="020B0503020204020204" pitchFamily="34" charset="-122"/>
              </a:rPr>
              <a:t>復蘇靈性</a:t>
            </a:r>
          </a:p>
          <a:p>
            <a:pPr marL="0" indent="0">
              <a:lnSpc>
                <a:spcPct val="150000"/>
              </a:lnSpc>
              <a:spcBef>
                <a:spcPts val="0"/>
              </a:spcBef>
              <a:buNone/>
            </a:pPr>
            <a:r>
              <a:rPr kumimoji="1" lang="en-US" altLang="zh-CN" sz="2800" b="1" dirty="0">
                <a:solidFill>
                  <a:schemeClr val="tx2"/>
                </a:solidFill>
                <a:latin typeface="Microsoft YaHei" panose="020B0503020204020204" pitchFamily="34" charset="-122"/>
                <a:ea typeface="Microsoft YaHei" panose="020B0503020204020204" pitchFamily="34" charset="-122"/>
              </a:rPr>
              <a:t>5.</a:t>
            </a:r>
            <a:r>
              <a:rPr kumimoji="1" lang="zh-CN" altLang="en-US" sz="2800" b="1" dirty="0">
                <a:solidFill>
                  <a:schemeClr val="tx2"/>
                </a:solidFill>
                <a:latin typeface="Microsoft YaHei" panose="020B0503020204020204" pitchFamily="34" charset="-122"/>
                <a:ea typeface="Microsoft YaHei" panose="020B0503020204020204" pitchFamily="34" charset="-122"/>
              </a:rPr>
              <a:t>天使造訪，應許以撒出生（創</a:t>
            </a:r>
            <a:r>
              <a:rPr kumimoji="1" lang="en-US" altLang="zh-CN" sz="2800" b="1" dirty="0">
                <a:solidFill>
                  <a:schemeClr val="tx2"/>
                </a:solidFill>
                <a:latin typeface="Microsoft YaHei" panose="020B0503020204020204" pitchFamily="34" charset="-122"/>
                <a:ea typeface="Microsoft YaHei" panose="020B0503020204020204" pitchFamily="34" charset="-122"/>
              </a:rPr>
              <a:t>18</a:t>
            </a:r>
            <a:r>
              <a:rPr kumimoji="1" lang="zh-CN" altLang="en-US" sz="2800" b="1" dirty="0">
                <a:solidFill>
                  <a:schemeClr val="tx2"/>
                </a:solidFill>
                <a:latin typeface="Microsoft YaHei" panose="020B0503020204020204" pitchFamily="34" charset="-122"/>
                <a:ea typeface="Microsoft YaHei" panose="020B0503020204020204" pitchFamily="34" charset="-122"/>
              </a:rPr>
              <a:t>章）</a:t>
            </a:r>
            <a:r>
              <a:rPr kumimoji="1" lang="en-US" altLang="zh-CN" sz="2800" b="1" dirty="0">
                <a:solidFill>
                  <a:schemeClr val="tx2"/>
                </a:solidFill>
                <a:latin typeface="Microsoft YaHei" panose="020B0503020204020204" pitchFamily="34" charset="-122"/>
                <a:ea typeface="Microsoft YaHei" panose="020B0503020204020204" pitchFamily="34" charset="-122"/>
              </a:rPr>
              <a:t>——</a:t>
            </a:r>
            <a:r>
              <a:rPr kumimoji="1" lang="zh-CN" altLang="en-US" sz="2800" b="1" dirty="0">
                <a:solidFill>
                  <a:schemeClr val="tx2"/>
                </a:solidFill>
                <a:latin typeface="Microsoft YaHei" panose="020B0503020204020204" pitchFamily="34" charset="-122"/>
                <a:ea typeface="Microsoft YaHei" panose="020B0503020204020204" pitchFamily="34" charset="-122"/>
              </a:rPr>
              <a:t>老年得子</a:t>
            </a:r>
          </a:p>
          <a:p>
            <a:pPr marL="0" indent="0">
              <a:lnSpc>
                <a:spcPct val="150000"/>
              </a:lnSpc>
              <a:spcBef>
                <a:spcPts val="0"/>
              </a:spcBef>
              <a:buNone/>
            </a:pPr>
            <a:r>
              <a:rPr kumimoji="1" lang="en-US" altLang="zh-CN" sz="2800" b="1" dirty="0">
                <a:solidFill>
                  <a:schemeClr val="tx2"/>
                </a:solidFill>
                <a:latin typeface="Microsoft YaHei" panose="020B0503020204020204" pitchFamily="34" charset="-122"/>
                <a:ea typeface="Microsoft YaHei" panose="020B0503020204020204" pitchFamily="34" charset="-122"/>
              </a:rPr>
              <a:t>6.</a:t>
            </a:r>
            <a:r>
              <a:rPr kumimoji="1" lang="zh-CN" altLang="en-US" sz="2800" b="1" dirty="0">
                <a:solidFill>
                  <a:schemeClr val="tx2"/>
                </a:solidFill>
                <a:latin typeface="Microsoft YaHei" panose="020B0503020204020204" pitchFamily="34" charset="-122"/>
                <a:ea typeface="Microsoft YaHei" panose="020B0503020204020204" pitchFamily="34" charset="-122"/>
              </a:rPr>
              <a:t>化解“亞比米勒危機”（創</a:t>
            </a:r>
            <a:r>
              <a:rPr kumimoji="1" lang="en-US" altLang="zh-CN" sz="2800" b="1" dirty="0">
                <a:solidFill>
                  <a:schemeClr val="tx2"/>
                </a:solidFill>
                <a:latin typeface="Microsoft YaHei" panose="020B0503020204020204" pitchFamily="34" charset="-122"/>
                <a:ea typeface="Microsoft YaHei" panose="020B0503020204020204" pitchFamily="34" charset="-122"/>
              </a:rPr>
              <a:t>20</a:t>
            </a:r>
            <a:r>
              <a:rPr kumimoji="1" lang="zh-CN" altLang="en-US" sz="2800" b="1" dirty="0">
                <a:solidFill>
                  <a:schemeClr val="tx2"/>
                </a:solidFill>
                <a:latin typeface="Microsoft YaHei" panose="020B0503020204020204" pitchFamily="34" charset="-122"/>
                <a:ea typeface="Microsoft YaHei" panose="020B0503020204020204" pitchFamily="34" charset="-122"/>
              </a:rPr>
              <a:t>章）   </a:t>
            </a:r>
            <a:r>
              <a:rPr kumimoji="1" lang="en-US" altLang="zh-CN" sz="2800" b="1" dirty="0">
                <a:solidFill>
                  <a:schemeClr val="tx2"/>
                </a:solidFill>
                <a:latin typeface="Microsoft YaHei" panose="020B0503020204020204" pitchFamily="34" charset="-122"/>
                <a:ea typeface="Microsoft YaHei" panose="020B0503020204020204" pitchFamily="34" charset="-122"/>
              </a:rPr>
              <a:t>——</a:t>
            </a:r>
            <a:r>
              <a:rPr kumimoji="1" lang="zh-CN" altLang="en-US" sz="2800" b="1" dirty="0">
                <a:solidFill>
                  <a:schemeClr val="tx2"/>
                </a:solidFill>
                <a:latin typeface="Microsoft YaHei" panose="020B0503020204020204" pitchFamily="34" charset="-122"/>
                <a:ea typeface="Microsoft YaHei" panose="020B0503020204020204" pitchFamily="34" charset="-122"/>
              </a:rPr>
              <a:t>輓救家族</a:t>
            </a:r>
          </a:p>
          <a:p>
            <a:pPr marL="0" indent="0">
              <a:lnSpc>
                <a:spcPct val="150000"/>
              </a:lnSpc>
              <a:spcBef>
                <a:spcPts val="0"/>
              </a:spcBef>
              <a:buNone/>
            </a:pPr>
            <a:r>
              <a:rPr kumimoji="1" lang="en-US" altLang="zh-CN" sz="2800" b="1" dirty="0">
                <a:solidFill>
                  <a:schemeClr val="tx2"/>
                </a:solidFill>
                <a:latin typeface="Microsoft YaHei" panose="020B0503020204020204" pitchFamily="34" charset="-122"/>
                <a:ea typeface="Microsoft YaHei" panose="020B0503020204020204" pitchFamily="34" charset="-122"/>
              </a:rPr>
              <a:t>7.</a:t>
            </a:r>
            <a:r>
              <a:rPr kumimoji="1" lang="zh-CN" altLang="en-US" sz="2800" b="1" dirty="0">
                <a:solidFill>
                  <a:schemeClr val="tx2"/>
                </a:solidFill>
                <a:latin typeface="Microsoft YaHei" panose="020B0503020204020204" pitchFamily="34" charset="-122"/>
                <a:ea typeface="Microsoft YaHei" panose="020B0503020204020204" pitchFamily="34" charset="-122"/>
              </a:rPr>
              <a:t>獻出長子，神賜大福（創</a:t>
            </a:r>
            <a:r>
              <a:rPr kumimoji="1" lang="en-US" altLang="zh-CN" sz="2800" b="1" dirty="0">
                <a:solidFill>
                  <a:schemeClr val="tx2"/>
                </a:solidFill>
                <a:latin typeface="Microsoft YaHei" panose="020B0503020204020204" pitchFamily="34" charset="-122"/>
                <a:ea typeface="Microsoft YaHei" panose="020B0503020204020204" pitchFamily="34" charset="-122"/>
              </a:rPr>
              <a:t>22</a:t>
            </a:r>
            <a:r>
              <a:rPr kumimoji="1" lang="zh-CN" altLang="en-US" sz="2800" b="1" dirty="0">
                <a:solidFill>
                  <a:schemeClr val="tx2"/>
                </a:solidFill>
                <a:latin typeface="Microsoft YaHei" panose="020B0503020204020204" pitchFamily="34" charset="-122"/>
                <a:ea typeface="Microsoft YaHei" panose="020B0503020204020204" pitchFamily="34" charset="-122"/>
              </a:rPr>
              <a:t>章）      </a:t>
            </a:r>
            <a:r>
              <a:rPr kumimoji="1" lang="en-US" altLang="zh-CN" sz="2800" b="1" dirty="0">
                <a:solidFill>
                  <a:schemeClr val="tx2"/>
                </a:solidFill>
                <a:latin typeface="Microsoft YaHei" panose="020B0503020204020204" pitchFamily="34" charset="-122"/>
                <a:ea typeface="Microsoft YaHei" panose="020B0503020204020204" pitchFamily="34" charset="-122"/>
              </a:rPr>
              <a:t>——</a:t>
            </a:r>
            <a:r>
              <a:rPr kumimoji="1" lang="zh-CN" altLang="en-US" sz="2800" b="1" dirty="0">
                <a:solidFill>
                  <a:schemeClr val="tx2"/>
                </a:solidFill>
                <a:latin typeface="Microsoft YaHei" panose="020B0503020204020204" pitchFamily="34" charset="-122"/>
                <a:ea typeface="Microsoft YaHei" panose="020B0503020204020204" pitchFamily="34" charset="-122"/>
              </a:rPr>
              <a:t>煉淨信心</a:t>
            </a:r>
          </a:p>
          <a:p>
            <a:pPr marL="0" indent="0">
              <a:lnSpc>
                <a:spcPct val="150000"/>
              </a:lnSpc>
              <a:spcBef>
                <a:spcPts val="0"/>
              </a:spcBef>
              <a:buNone/>
            </a:pPr>
            <a:r>
              <a:rPr kumimoji="1" lang="en-US" altLang="zh-CN" sz="2800" b="1" dirty="0">
                <a:solidFill>
                  <a:schemeClr val="tx2"/>
                </a:solidFill>
                <a:latin typeface="Microsoft YaHei" panose="020B0503020204020204" pitchFamily="34" charset="-122"/>
                <a:ea typeface="Microsoft YaHei" panose="020B0503020204020204" pitchFamily="34" charset="-122"/>
              </a:rPr>
              <a:t>8.</a:t>
            </a:r>
            <a:r>
              <a:rPr kumimoji="1" lang="zh-CN" altLang="en-US" sz="2800" b="1" dirty="0">
                <a:solidFill>
                  <a:schemeClr val="tx2"/>
                </a:solidFill>
                <a:latin typeface="Microsoft YaHei" panose="020B0503020204020204" pitchFamily="34" charset="-122"/>
                <a:ea typeface="Microsoft YaHei" panose="020B0503020204020204" pitchFamily="34" charset="-122"/>
              </a:rPr>
              <a:t>為以撒娶妻，經歷神跡（創</a:t>
            </a:r>
            <a:r>
              <a:rPr kumimoji="1" lang="en-US" altLang="zh-CN" sz="2800" b="1" dirty="0">
                <a:solidFill>
                  <a:schemeClr val="tx2"/>
                </a:solidFill>
                <a:latin typeface="Microsoft YaHei" panose="020B0503020204020204" pitchFamily="34" charset="-122"/>
                <a:ea typeface="Microsoft YaHei" panose="020B0503020204020204" pitchFamily="34" charset="-122"/>
              </a:rPr>
              <a:t>24</a:t>
            </a:r>
            <a:r>
              <a:rPr kumimoji="1" lang="zh-CN" altLang="en-US" sz="2800" b="1" dirty="0">
                <a:solidFill>
                  <a:schemeClr val="tx2"/>
                </a:solidFill>
                <a:latin typeface="Microsoft YaHei" panose="020B0503020204020204" pitchFamily="34" charset="-122"/>
                <a:ea typeface="Microsoft YaHei" panose="020B0503020204020204" pitchFamily="34" charset="-122"/>
              </a:rPr>
              <a:t>章）   </a:t>
            </a:r>
            <a:r>
              <a:rPr kumimoji="1" lang="en-US" altLang="zh-CN" sz="2800" b="1" dirty="0">
                <a:solidFill>
                  <a:schemeClr val="tx2"/>
                </a:solidFill>
                <a:latin typeface="Microsoft YaHei" panose="020B0503020204020204" pitchFamily="34" charset="-122"/>
                <a:ea typeface="Microsoft YaHei" panose="020B0503020204020204" pitchFamily="34" charset="-122"/>
              </a:rPr>
              <a:t>——</a:t>
            </a:r>
            <a:r>
              <a:rPr kumimoji="1" lang="zh-CN" altLang="en-US" sz="2800" b="1" dirty="0">
                <a:solidFill>
                  <a:schemeClr val="tx2"/>
                </a:solidFill>
                <a:latin typeface="Microsoft YaHei" panose="020B0503020204020204" pitchFamily="34" charset="-122"/>
                <a:ea typeface="Microsoft YaHei" panose="020B0503020204020204" pitchFamily="34" charset="-122"/>
              </a:rPr>
              <a:t>後代蒙恩</a:t>
            </a:r>
          </a:p>
          <a:p>
            <a:pPr marL="0" indent="0">
              <a:lnSpc>
                <a:spcPct val="104000"/>
              </a:lnSpc>
              <a:buNone/>
            </a:pPr>
            <a:endParaRPr kumimoji="1" lang="zh-CN" altLang="en-US" sz="1400" dirty="0">
              <a:solidFill>
                <a:schemeClr val="tx2"/>
              </a:solidFill>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62392EF4-59CB-546F-D2B6-EFDA42122E40}"/>
              </a:ext>
            </a:extLst>
          </p:cNvPr>
          <p:cNvPicPr>
            <a:picLocks noChangeAspect="1"/>
          </p:cNvPicPr>
          <p:nvPr/>
        </p:nvPicPr>
        <p:blipFill>
          <a:blip r:embed="rId4"/>
          <a:stretch>
            <a:fillRect/>
          </a:stretch>
        </p:blipFill>
        <p:spPr>
          <a:xfrm>
            <a:off x="3566078" y="881127"/>
            <a:ext cx="8685082" cy="5934792"/>
          </a:xfrm>
          <a:prstGeom prst="rect">
            <a:avLst/>
          </a:prstGeom>
        </p:spPr>
      </p:pic>
    </p:spTree>
    <p:extLst>
      <p:ext uri="{BB962C8B-B14F-4D97-AF65-F5344CB8AC3E}">
        <p14:creationId xmlns:p14="http://schemas.microsoft.com/office/powerpoint/2010/main" val="677152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68E91C-DF57-30EF-A947-1F8AB35D3E79}"/>
              </a:ext>
            </a:extLst>
          </p:cNvPr>
          <p:cNvSpPr>
            <a:spLocks noGrp="1"/>
          </p:cNvSpPr>
          <p:nvPr>
            <p:ph type="title"/>
          </p:nvPr>
        </p:nvSpPr>
        <p:spPr/>
        <p:txBody>
          <a:bodyPr/>
          <a:lstStyle/>
          <a:p>
            <a:pPr algn="ctr"/>
            <a:r>
              <a:rPr lang="en-US" altLang="zh-CN" b="1" i="0" dirty="0">
                <a:solidFill>
                  <a:schemeClr val="bg1"/>
                </a:solidFill>
                <a:effectLst/>
                <a:latin typeface="Microsoft YaHei" panose="020B0503020204020204" pitchFamily="34" charset="-122"/>
                <a:ea typeface="Microsoft YaHei" panose="020B0503020204020204" pitchFamily="34" charset="-122"/>
              </a:rPr>
              <a:t>George Washington's 1789 Thanksgiving Proclamation</a:t>
            </a:r>
            <a:endParaRPr kumimoji="1" lang="zh-CN" altLang="en-US" dirty="0"/>
          </a:p>
        </p:txBody>
      </p:sp>
      <p:pic>
        <p:nvPicPr>
          <p:cNvPr id="19458" name="Picture 2">
            <a:extLst>
              <a:ext uri="{FF2B5EF4-FFF2-40B4-BE49-F238E27FC236}">
                <a16:creationId xmlns:a16="http://schemas.microsoft.com/office/drawing/2014/main" id="{1CDE91EE-2E1E-9A60-DE53-8D9E5CCF9AC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306072"/>
            <a:ext cx="8290700"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1CF36069-3552-3074-BBE8-DCB720D7A052}"/>
              </a:ext>
            </a:extLst>
          </p:cNvPr>
          <p:cNvSpPr txBox="1"/>
          <p:nvPr/>
        </p:nvSpPr>
        <p:spPr>
          <a:xfrm>
            <a:off x="8415580" y="2185260"/>
            <a:ext cx="3776420" cy="4540474"/>
          </a:xfrm>
          <a:prstGeom prst="rect">
            <a:avLst/>
          </a:prstGeom>
          <a:noFill/>
        </p:spPr>
        <p:txBody>
          <a:bodyPr wrap="square" rtlCol="0">
            <a:spAutoFit/>
          </a:bodyPr>
          <a:lstStyle/>
          <a:p>
            <a:pPr>
              <a:lnSpc>
                <a:spcPct val="150000"/>
              </a:lnSpc>
            </a:pPr>
            <a:r>
              <a:rPr kumimoji="1" lang="zh-CN" altLang="en-US" sz="2800" b="1" dirty="0">
                <a:solidFill>
                  <a:schemeClr val="bg1"/>
                </a:solidFill>
                <a:latin typeface="Microsoft YaHei" panose="020B0503020204020204" pitchFamily="34" charset="-122"/>
                <a:ea typeface="Microsoft YaHei" panose="020B0503020204020204" pitchFamily="34" charset="-122"/>
              </a:rPr>
              <a:t>國會兩院通過他們的聯合委員會要求我向美國人民推薦一個公開</a:t>
            </a:r>
            <a:r>
              <a:rPr kumimoji="1" lang="zh-CN" altLang="en-US" sz="2800" b="1" dirty="0">
                <a:solidFill>
                  <a:srgbClr val="FFFF00"/>
                </a:solidFill>
                <a:highlight>
                  <a:srgbClr val="0000FF"/>
                </a:highlight>
                <a:latin typeface="Microsoft YaHei" panose="020B0503020204020204" pitchFamily="34" charset="-122"/>
                <a:ea typeface="Microsoft YaHei" panose="020B0503020204020204" pitchFamily="34" charset="-122"/>
              </a:rPr>
              <a:t>感恩和祈禱</a:t>
            </a:r>
            <a:r>
              <a:rPr kumimoji="1" lang="zh-CN" altLang="en-US" sz="2800" b="1" dirty="0">
                <a:solidFill>
                  <a:schemeClr val="bg1"/>
                </a:solidFill>
                <a:latin typeface="Microsoft YaHei" panose="020B0503020204020204" pitchFamily="34" charset="-122"/>
                <a:ea typeface="Microsoft YaHei" panose="020B0503020204020204" pitchFamily="34" charset="-122"/>
              </a:rPr>
              <a:t>的日子，以</a:t>
            </a:r>
            <a:r>
              <a:rPr kumimoji="1" lang="zh-CN" altLang="en-US" sz="2800" b="1" dirty="0">
                <a:solidFill>
                  <a:srgbClr val="FF0000"/>
                </a:solidFill>
                <a:highlight>
                  <a:srgbClr val="FFFF00"/>
                </a:highlight>
                <a:latin typeface="Microsoft YaHei" panose="020B0503020204020204" pitchFamily="34" charset="-122"/>
                <a:ea typeface="Microsoft YaHei" panose="020B0503020204020204" pitchFamily="34" charset="-122"/>
              </a:rPr>
              <a:t>感恩的心承認全能上帝的眾多恩惠</a:t>
            </a:r>
            <a:r>
              <a:rPr kumimoji="1" lang="zh-CN" altLang="en-US" sz="2800" b="1" dirty="0">
                <a:solidFill>
                  <a:schemeClr val="bg1"/>
                </a:solidFill>
                <a:latin typeface="Microsoft YaHei" panose="020B0503020204020204" pitchFamily="34" charset="-122"/>
                <a:ea typeface="Microsoft YaHei" panose="020B0503020204020204" pitchFamily="34" charset="-122"/>
              </a:rPr>
              <a:t>。</a:t>
            </a:r>
          </a:p>
          <a:p>
            <a:pPr algn="r">
              <a:lnSpc>
                <a:spcPct val="150000"/>
              </a:lnSpc>
            </a:pPr>
            <a:r>
              <a:rPr kumimoji="1" lang="en-US" altLang="zh-CN" sz="2800" b="1" dirty="0">
                <a:solidFill>
                  <a:schemeClr val="bg1"/>
                </a:solidFill>
                <a:latin typeface="Microsoft YaHei" panose="020B0503020204020204" pitchFamily="34" charset="-122"/>
                <a:ea typeface="Microsoft YaHei" panose="020B0503020204020204" pitchFamily="34" charset="-122"/>
              </a:rPr>
              <a:t>——</a:t>
            </a:r>
            <a:r>
              <a:rPr kumimoji="1" lang="zh-CN" altLang="en-US" sz="2800" b="1" dirty="0">
                <a:solidFill>
                  <a:schemeClr val="bg1"/>
                </a:solidFill>
                <a:latin typeface="Microsoft YaHei" panose="020B0503020204020204" pitchFamily="34" charset="-122"/>
                <a:ea typeface="Microsoft YaHei" panose="020B0503020204020204" pitchFamily="34" charset="-122"/>
              </a:rPr>
              <a:t>華盛頓</a:t>
            </a:r>
          </a:p>
        </p:txBody>
      </p:sp>
    </p:spTree>
    <p:extLst>
      <p:ext uri="{BB962C8B-B14F-4D97-AF65-F5344CB8AC3E}">
        <p14:creationId xmlns:p14="http://schemas.microsoft.com/office/powerpoint/2010/main" val="222870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16" name="Rectangle 307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17" name="Rectangle 3080">
            <a:extLst>
              <a:ext uri="{FF2B5EF4-FFF2-40B4-BE49-F238E27FC236}">
                <a16:creationId xmlns:a16="http://schemas.microsoft.com/office/drawing/2014/main" id="{90B4ACB0-2B52-48C2-9BC9-553BE7356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18" name="Right Triangle 308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96085" y="1566850"/>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9" name="Group 308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3086" name="Straight Connector 308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87" name="Straight Connector 308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88" name="Straight Connector 308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89" name="Straight Connector 308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90" name="Straight Connector 308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91" name="Straight Connector 309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92" name="Straight Connector 309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93" name="Straight Connector 309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94" name="Straight Connector 309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95" name="Straight Connector 309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96" name="Straight Connector 309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97" name="Straight Connector 309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99" name="Straight Connector 309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01" name="Straight Connector 310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02" name="Straight Connector 310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03" name="Straight Connector 310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04" name="Straight Connector 310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05" name="Straight Connector 310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06" name="Straight Connector 310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07" name="Straight Connector 310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08" name="Straight Connector 310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09" name="Straight Connector 310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10" name="Straight Connector 310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11" name="Straight Connector 311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12" name="Straight Connector 311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13" name="Straight Connector 311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14" name="Straight Connector 311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标题 1">
            <a:extLst>
              <a:ext uri="{FF2B5EF4-FFF2-40B4-BE49-F238E27FC236}">
                <a16:creationId xmlns:a16="http://schemas.microsoft.com/office/drawing/2014/main" id="{400D27D6-001E-F7F8-2048-D9EF086997F8}"/>
              </a:ext>
            </a:extLst>
          </p:cNvPr>
          <p:cNvSpPr>
            <a:spLocks noGrp="1"/>
          </p:cNvSpPr>
          <p:nvPr>
            <p:ph type="title"/>
          </p:nvPr>
        </p:nvSpPr>
        <p:spPr>
          <a:xfrm>
            <a:off x="312683" y="95799"/>
            <a:ext cx="5683944" cy="1309606"/>
          </a:xfrm>
        </p:spPr>
        <p:txBody>
          <a:bodyPr>
            <a:normAutofit/>
          </a:bodyPr>
          <a:lstStyle/>
          <a:p>
            <a:pPr algn="ctr">
              <a:lnSpc>
                <a:spcPct val="90000"/>
              </a:lnSpc>
            </a:pPr>
            <a:r>
              <a:rPr kumimoji="1" lang="zh-CN" altLang="en-US" dirty="0">
                <a:solidFill>
                  <a:schemeClr val="tx2"/>
                </a:solidFill>
              </a:rPr>
              <a:t>美國感恩節來歷（</a:t>
            </a:r>
            <a:r>
              <a:rPr kumimoji="1" lang="en-US" altLang="zh-CN" dirty="0">
                <a:solidFill>
                  <a:schemeClr val="tx2"/>
                </a:solidFill>
              </a:rPr>
              <a:t>1</a:t>
            </a:r>
            <a:r>
              <a:rPr kumimoji="1" lang="zh-CN" altLang="en-US" dirty="0">
                <a:solidFill>
                  <a:schemeClr val="tx2"/>
                </a:solidFill>
              </a:rPr>
              <a:t>）</a:t>
            </a:r>
          </a:p>
        </p:txBody>
      </p:sp>
      <p:sp>
        <p:nvSpPr>
          <p:cNvPr id="3" name="内容占位符 2">
            <a:extLst>
              <a:ext uri="{FF2B5EF4-FFF2-40B4-BE49-F238E27FC236}">
                <a16:creationId xmlns:a16="http://schemas.microsoft.com/office/drawing/2014/main" id="{EED41806-8C11-D510-3CD3-6D830E680276}"/>
              </a:ext>
            </a:extLst>
          </p:cNvPr>
          <p:cNvSpPr>
            <a:spLocks noGrp="1"/>
          </p:cNvSpPr>
          <p:nvPr>
            <p:ph idx="1"/>
          </p:nvPr>
        </p:nvSpPr>
        <p:spPr>
          <a:xfrm>
            <a:off x="120155" y="1166791"/>
            <a:ext cx="6381672" cy="5695440"/>
          </a:xfrm>
        </p:spPr>
        <p:txBody>
          <a:bodyPr>
            <a:noAutofit/>
          </a:bodyPr>
          <a:lstStyle/>
          <a:p>
            <a:pPr marL="0" indent="0">
              <a:buNone/>
            </a:pPr>
            <a:r>
              <a:rPr kumimoji="1" lang="en-US" altLang="zh-CN" sz="3200" b="1" dirty="0">
                <a:solidFill>
                  <a:srgbClr val="FFFF00"/>
                </a:solidFill>
                <a:highlight>
                  <a:srgbClr val="FF0000"/>
                </a:highlight>
                <a:latin typeface="Microsoft YaHei" panose="020B0503020204020204" pitchFamily="34" charset="-122"/>
                <a:ea typeface="Microsoft YaHei" panose="020B0503020204020204" pitchFamily="34" charset="-122"/>
              </a:rPr>
              <a:t>1598</a:t>
            </a:r>
            <a:r>
              <a:rPr kumimoji="1" lang="zh-CN" altLang="en-US" sz="3200" b="1" dirty="0">
                <a:solidFill>
                  <a:srgbClr val="FFFF00"/>
                </a:solidFill>
                <a:highlight>
                  <a:srgbClr val="FF0000"/>
                </a:highlight>
                <a:latin typeface="Microsoft YaHei" panose="020B0503020204020204" pitchFamily="34" charset="-122"/>
                <a:ea typeface="Microsoft YaHei" panose="020B0503020204020204" pitchFamily="34" charset="-122"/>
              </a:rPr>
              <a:t>年</a:t>
            </a:r>
            <a:r>
              <a:rPr kumimoji="1" lang="zh-CN" altLang="en-US" sz="3200" b="1" dirty="0">
                <a:solidFill>
                  <a:schemeClr val="tx2"/>
                </a:solidFill>
                <a:latin typeface="Microsoft YaHei" panose="020B0503020204020204" pitchFamily="34" charset="-122"/>
                <a:ea typeface="Microsoft YaHei" panose="020B0503020204020204" pitchFamily="34" charset="-122"/>
              </a:rPr>
              <a:t>，西班牙探險家唐</a:t>
            </a:r>
            <a:r>
              <a:rPr kumimoji="1" lang="en-US" altLang="zh-CN" sz="3200" b="1" dirty="0">
                <a:solidFill>
                  <a:schemeClr val="tx2"/>
                </a:solidFill>
                <a:latin typeface="Microsoft YaHei" panose="020B0503020204020204" pitchFamily="34" charset="-122"/>
                <a:ea typeface="Microsoft YaHei" panose="020B0503020204020204" pitchFamily="34" charset="-122"/>
              </a:rPr>
              <a:t>·</a:t>
            </a:r>
            <a:r>
              <a:rPr kumimoji="1" lang="zh-CN" altLang="en-US" sz="3200" b="1" dirty="0">
                <a:solidFill>
                  <a:schemeClr val="tx2"/>
                </a:solidFill>
                <a:latin typeface="Microsoft YaHei" panose="020B0503020204020204" pitchFamily="34" charset="-122"/>
                <a:ea typeface="Microsoft YaHei" panose="020B0503020204020204" pitchFamily="34" charset="-122"/>
              </a:rPr>
              <a:t>胡安</a:t>
            </a:r>
            <a:r>
              <a:rPr kumimoji="1" lang="en-US" altLang="zh-CN" sz="3200" b="1" dirty="0">
                <a:solidFill>
                  <a:schemeClr val="tx2"/>
                </a:solidFill>
                <a:latin typeface="Microsoft YaHei" panose="020B0503020204020204" pitchFamily="34" charset="-122"/>
                <a:ea typeface="Microsoft YaHei" panose="020B0503020204020204" pitchFamily="34" charset="-122"/>
              </a:rPr>
              <a:t>·</a:t>
            </a:r>
            <a:r>
              <a:rPr kumimoji="1" lang="zh-CN" altLang="en-US" sz="3200" b="1" dirty="0">
                <a:solidFill>
                  <a:schemeClr val="tx2"/>
                </a:solidFill>
                <a:latin typeface="Microsoft YaHei" panose="020B0503020204020204" pitchFamily="34" charset="-122"/>
                <a:ea typeface="Microsoft YaHei" panose="020B0503020204020204" pitchFamily="34" charset="-122"/>
              </a:rPr>
              <a:t>德</a:t>
            </a:r>
            <a:r>
              <a:rPr kumimoji="1" lang="en-US" altLang="zh-CN" sz="3200" b="1" dirty="0">
                <a:solidFill>
                  <a:schemeClr val="tx2"/>
                </a:solidFill>
                <a:latin typeface="Microsoft YaHei" panose="020B0503020204020204" pitchFamily="34" charset="-122"/>
                <a:ea typeface="Microsoft YaHei" panose="020B0503020204020204" pitchFamily="34" charset="-122"/>
              </a:rPr>
              <a:t>·</a:t>
            </a:r>
            <a:r>
              <a:rPr kumimoji="1" lang="zh-CN" altLang="en-US" sz="3200" b="1" dirty="0">
                <a:solidFill>
                  <a:schemeClr val="tx2"/>
                </a:solidFill>
                <a:latin typeface="Microsoft YaHei" panose="020B0503020204020204" pitchFamily="34" charset="-122"/>
                <a:ea typeface="Microsoft YaHei" panose="020B0503020204020204" pitchFamily="34" charset="-122"/>
              </a:rPr>
              <a:t>奧納特 （</a:t>
            </a:r>
            <a:r>
              <a:rPr kumimoji="1" lang="en-US" altLang="zh-CN" sz="3200" b="1" dirty="0">
                <a:solidFill>
                  <a:schemeClr val="tx2"/>
                </a:solidFill>
                <a:latin typeface="Microsoft YaHei" panose="020B0503020204020204" pitchFamily="34" charset="-122"/>
                <a:ea typeface="Microsoft YaHei" panose="020B0503020204020204" pitchFamily="34" charset="-122"/>
              </a:rPr>
              <a:t>Don Juan de </a:t>
            </a:r>
            <a:r>
              <a:rPr kumimoji="1" lang="en-US" altLang="zh-CN" sz="3200" b="1" dirty="0" err="1">
                <a:solidFill>
                  <a:schemeClr val="tx2"/>
                </a:solidFill>
                <a:latin typeface="Microsoft YaHei" panose="020B0503020204020204" pitchFamily="34" charset="-122"/>
                <a:ea typeface="Microsoft YaHei" panose="020B0503020204020204" pitchFamily="34" charset="-122"/>
              </a:rPr>
              <a:t>Oñate</a:t>
            </a:r>
            <a:r>
              <a:rPr kumimoji="1" lang="zh-CN" altLang="en-US" sz="3200" b="1" dirty="0">
                <a:solidFill>
                  <a:schemeClr val="tx2"/>
                </a:solidFill>
                <a:latin typeface="Microsoft YaHei" panose="020B0503020204020204" pitchFamily="34" charset="-122"/>
                <a:ea typeface="Microsoft YaHei" panose="020B0503020204020204" pitchFamily="34" charset="-122"/>
              </a:rPr>
              <a:t>） 率領的探險隊從墨西哥出發，經過數月的艱苦旅行，抵達現在德克薩斯州埃爾帕索（</a:t>
            </a:r>
            <a:r>
              <a:rPr kumimoji="1" lang="en-US" altLang="zh-CN" sz="3200" b="1" dirty="0">
                <a:solidFill>
                  <a:schemeClr val="tx2"/>
                </a:solidFill>
                <a:latin typeface="Microsoft YaHei" panose="020B0503020204020204" pitchFamily="34" charset="-122"/>
                <a:ea typeface="Microsoft YaHei" panose="020B0503020204020204" pitchFamily="34" charset="-122"/>
              </a:rPr>
              <a:t>El Paso, Texas</a:t>
            </a:r>
            <a:r>
              <a:rPr kumimoji="1" lang="zh-CN" altLang="en-US" sz="3200" b="1" dirty="0">
                <a:solidFill>
                  <a:schemeClr val="tx2"/>
                </a:solidFill>
                <a:latin typeface="Microsoft YaHei" panose="020B0503020204020204" pitchFamily="34" charset="-122"/>
                <a:ea typeface="Microsoft YaHei" panose="020B0503020204020204" pitchFamily="34" charset="-122"/>
              </a:rPr>
              <a:t>）附近的格蘭德河，舉行了「</a:t>
            </a:r>
            <a:r>
              <a:rPr kumimoji="1" lang="zh-CN" altLang="en-US" sz="3200" b="1" dirty="0">
                <a:solidFill>
                  <a:srgbClr val="FFFF00"/>
                </a:solidFill>
                <a:highlight>
                  <a:srgbClr val="0000FF"/>
                </a:highlight>
                <a:latin typeface="Microsoft YaHei" panose="020B0503020204020204" pitchFamily="34" charset="-122"/>
                <a:ea typeface="Microsoft YaHei" panose="020B0503020204020204" pitchFamily="34" charset="-122"/>
              </a:rPr>
              <a:t>第一次感恩節宴席</a:t>
            </a:r>
            <a:r>
              <a:rPr kumimoji="1" lang="zh-CN" altLang="en-US" sz="3200" b="1" dirty="0">
                <a:solidFill>
                  <a:schemeClr val="tx2"/>
                </a:solidFill>
                <a:latin typeface="Microsoft YaHei" panose="020B0503020204020204" pitchFamily="34" charset="-122"/>
                <a:ea typeface="Microsoft YaHei" panose="020B0503020204020204" pitchFamily="34" charset="-122"/>
              </a:rPr>
              <a:t>」，探險隊員和土著人民通過盛宴和天主教儀式來慶祝他們的探險成就。</a:t>
            </a:r>
          </a:p>
        </p:txBody>
      </p:sp>
      <p:pic>
        <p:nvPicPr>
          <p:cNvPr id="3074" name="Picture 2" descr="Juan de Onate y Salazar – Spanish Conquistador – Legends of America">
            <a:extLst>
              <a:ext uri="{FF2B5EF4-FFF2-40B4-BE49-F238E27FC236}">
                <a16:creationId xmlns:a16="http://schemas.microsoft.com/office/drawing/2014/main" id="{86F82FC9-F2D1-8C07-3A1F-B0D916B40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08" b="4733"/>
          <a:stretch/>
        </p:blipFill>
        <p:spPr bwMode="auto">
          <a:xfrm>
            <a:off x="6309311" y="1"/>
            <a:ext cx="5899302" cy="6862230"/>
          </a:xfrm>
          <a:custGeom>
            <a:avLst/>
            <a:gdLst/>
            <a:ahLst/>
            <a:cxnLst/>
            <a:rect l="l" t="t" r="r" b="b"/>
            <a:pathLst>
              <a:path w="5923149" h="6857997">
                <a:moveTo>
                  <a:pt x="320173" y="0"/>
                </a:moveTo>
                <a:lnTo>
                  <a:pt x="5923149" y="0"/>
                </a:lnTo>
                <a:lnTo>
                  <a:pt x="5923149" y="6857997"/>
                </a:lnTo>
                <a:lnTo>
                  <a:pt x="1111789" y="6857997"/>
                </a:lnTo>
                <a:lnTo>
                  <a:pt x="1106562" y="6546368"/>
                </a:lnTo>
                <a:cubicBezTo>
                  <a:pt x="1000021" y="3425651"/>
                  <a:pt x="-688878" y="3321843"/>
                  <a:pt x="32017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58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5E7B52-0E36-17AC-728F-54996282572C}"/>
              </a:ext>
            </a:extLst>
          </p:cNvPr>
          <p:cNvSpPr>
            <a:spLocks noGrp="1"/>
          </p:cNvSpPr>
          <p:nvPr>
            <p:ph type="title"/>
          </p:nvPr>
        </p:nvSpPr>
        <p:spPr>
          <a:xfrm>
            <a:off x="0" y="57015"/>
            <a:ext cx="9353862" cy="2084521"/>
          </a:xfrm>
        </p:spPr>
        <p:txBody>
          <a:bodyPr/>
          <a:lstStyle/>
          <a:p>
            <a:pPr algn="ctr"/>
            <a:r>
              <a:rPr kumimoji="1" lang="zh-CN" altLang="en-US" sz="6000" dirty="0"/>
              <a:t>美國感恩節的來歷（</a:t>
            </a:r>
            <a:r>
              <a:rPr kumimoji="1" lang="en-US" altLang="zh-CN" sz="6000" dirty="0"/>
              <a:t>2</a:t>
            </a:r>
            <a:r>
              <a:rPr kumimoji="1" lang="zh-CN" altLang="en-US" sz="6000" dirty="0"/>
              <a:t>）</a:t>
            </a:r>
          </a:p>
        </p:txBody>
      </p:sp>
      <p:sp>
        <p:nvSpPr>
          <p:cNvPr id="3" name="内容占位符 2">
            <a:extLst>
              <a:ext uri="{FF2B5EF4-FFF2-40B4-BE49-F238E27FC236}">
                <a16:creationId xmlns:a16="http://schemas.microsoft.com/office/drawing/2014/main" id="{D1470584-0AB6-BA6F-F9AF-8F0067E0DFC6}"/>
              </a:ext>
            </a:extLst>
          </p:cNvPr>
          <p:cNvSpPr>
            <a:spLocks noGrp="1"/>
          </p:cNvSpPr>
          <p:nvPr>
            <p:ph idx="1"/>
          </p:nvPr>
        </p:nvSpPr>
        <p:spPr>
          <a:xfrm>
            <a:off x="0" y="2141536"/>
            <a:ext cx="7854267" cy="4716463"/>
          </a:xfrm>
        </p:spPr>
        <p:txBody>
          <a:bodyPr/>
          <a:lstStyle/>
          <a:p>
            <a:r>
              <a:rPr kumimoji="1" lang="en-US" altLang="zh-CN" sz="3600" b="1" dirty="0">
                <a:latin typeface="Microsoft YaHei" panose="020B0503020204020204" pitchFamily="34" charset="-122"/>
                <a:ea typeface="Microsoft YaHei" panose="020B0503020204020204" pitchFamily="34" charset="-122"/>
              </a:rPr>
              <a:t>1620</a:t>
            </a:r>
            <a:r>
              <a:rPr kumimoji="1" lang="zh-CN" altLang="en-US" sz="3600" b="1" dirty="0">
                <a:latin typeface="Microsoft YaHei" panose="020B0503020204020204" pitchFamily="34" charset="-122"/>
                <a:ea typeface="Microsoft YaHei" panose="020B0503020204020204" pitchFamily="34" charset="-122"/>
              </a:rPr>
              <a:t>年 </a:t>
            </a:r>
            <a:r>
              <a:rPr kumimoji="1" lang="en-US" altLang="zh-CN" sz="3600" b="1" dirty="0">
                <a:latin typeface="Microsoft YaHei" panose="020B0503020204020204" pitchFamily="34" charset="-122"/>
                <a:ea typeface="Microsoft YaHei" panose="020B0503020204020204" pitchFamily="34" charset="-122"/>
              </a:rPr>
              <a:t>Pilgrim</a:t>
            </a:r>
            <a:r>
              <a:rPr kumimoji="1" lang="zh-CN" altLang="en-US" sz="3600" b="1" dirty="0">
                <a:latin typeface="Microsoft YaHei" panose="020B0503020204020204" pitchFamily="34" charset="-122"/>
                <a:ea typeface="Microsoft YaHei" panose="020B0503020204020204" pitchFamily="34" charset="-122"/>
              </a:rPr>
              <a:t> 清教徒（</a:t>
            </a:r>
            <a:r>
              <a:rPr kumimoji="1" lang="zh-CN" altLang="en-US" sz="3600" b="1" dirty="0">
                <a:solidFill>
                  <a:srgbClr val="FF0000"/>
                </a:solidFill>
                <a:highlight>
                  <a:srgbClr val="FFFF00"/>
                </a:highlight>
                <a:latin typeface="Microsoft YaHei" panose="020B0503020204020204" pitchFamily="34" charset="-122"/>
                <a:ea typeface="Microsoft YaHei" panose="020B0503020204020204" pitchFamily="34" charset="-122"/>
              </a:rPr>
              <a:t>新教的朝圣先辈</a:t>
            </a:r>
            <a:r>
              <a:rPr kumimoji="1" lang="zh-CN" altLang="en-US" sz="3600" b="1" dirty="0">
                <a:latin typeface="Microsoft YaHei" panose="020B0503020204020204" pitchFamily="34" charset="-122"/>
                <a:ea typeface="Microsoft YaHei" panose="020B0503020204020204" pitchFamily="34" charset="-122"/>
              </a:rPr>
              <a:t>），</a:t>
            </a:r>
            <a:r>
              <a:rPr kumimoji="1" lang="en-US" altLang="zh-CN" sz="3600" b="1" dirty="0">
                <a:latin typeface="Microsoft YaHei" panose="020B0503020204020204" pitchFamily="34" charset="-122"/>
                <a:ea typeface="Microsoft YaHei" panose="020B0503020204020204" pitchFamily="34" charset="-122"/>
              </a:rPr>
              <a:t>102</a:t>
            </a:r>
            <a:r>
              <a:rPr kumimoji="1" lang="zh-CN" altLang="en-US" sz="3600" b="1" dirty="0">
                <a:latin typeface="Microsoft YaHei" panose="020B0503020204020204" pitchFamily="34" charset="-122"/>
                <a:ea typeface="Microsoft YaHei" panose="020B0503020204020204" pitchFamily="34" charset="-122"/>
              </a:rPr>
              <a:t>人乘坐“五月花号”货船，前往美洲大陆寻求宗教自由，欲建造一座“山颠之城”。</a:t>
            </a:r>
          </a:p>
          <a:p>
            <a:pPr>
              <a:lnSpc>
                <a:spcPct val="104000"/>
              </a:lnSpc>
            </a:pPr>
            <a:r>
              <a:rPr kumimoji="1" lang="en-US" altLang="zh-CN" sz="3600" b="1" dirty="0">
                <a:solidFill>
                  <a:srgbClr val="FFFF00"/>
                </a:solidFill>
                <a:highlight>
                  <a:srgbClr val="FF0000"/>
                </a:highlight>
                <a:latin typeface="Microsoft YaHei" panose="020B0503020204020204" pitchFamily="34" charset="-122"/>
                <a:ea typeface="Microsoft YaHei" panose="020B0503020204020204" pitchFamily="34" charset="-122"/>
              </a:rPr>
              <a:t>1621</a:t>
            </a:r>
            <a:r>
              <a:rPr kumimoji="1" lang="zh-CN" altLang="en-US" sz="3600" b="1" dirty="0">
                <a:latin typeface="Microsoft YaHei" panose="020B0503020204020204" pitchFamily="34" charset="-122"/>
                <a:ea typeface="Microsoft YaHei" panose="020B0503020204020204" pitchFamily="34" charset="-122"/>
              </a:rPr>
              <a:t>年秋季，他们与本地</a:t>
            </a:r>
            <a:r>
              <a:rPr kumimoji="1" lang="en-US" altLang="zh-CN" sz="3600" b="1" dirty="0">
                <a:latin typeface="Microsoft YaHei" panose="020B0503020204020204" pitchFamily="34" charset="-122"/>
                <a:ea typeface="Microsoft YaHei" panose="020B0503020204020204" pitchFamily="34" charset="-122"/>
              </a:rPr>
              <a:t>90</a:t>
            </a:r>
            <a:r>
              <a:rPr kumimoji="1" lang="zh-CN" altLang="en-US" sz="3600" b="1" dirty="0">
                <a:latin typeface="Microsoft YaHei" panose="020B0503020204020204" pitchFamily="34" charset="-122"/>
                <a:ea typeface="Microsoft YaHei" panose="020B0503020204020204" pitchFamily="34" charset="-122"/>
              </a:rPr>
              <a:t>多位印第安人</a:t>
            </a:r>
            <a:r>
              <a:rPr kumimoji="1" lang="zh-CN" altLang="en-US" sz="3600" b="1" dirty="0">
                <a:solidFill>
                  <a:srgbClr val="FFFF00"/>
                </a:solidFill>
                <a:highlight>
                  <a:srgbClr val="FF0000"/>
                </a:highlight>
                <a:latin typeface="Microsoft YaHei" panose="020B0503020204020204" pitchFamily="34" charset="-122"/>
                <a:ea typeface="Microsoft YaHei" panose="020B0503020204020204" pitchFamily="34" charset="-122"/>
              </a:rPr>
              <a:t>慶祝豐收並表達感恩</a:t>
            </a:r>
            <a:r>
              <a:rPr kumimoji="1" lang="zh-CN" altLang="en-US" sz="3600" b="1" dirty="0">
                <a:latin typeface="Microsoft YaHei" panose="020B0503020204020204" pitchFamily="34" charset="-122"/>
                <a:ea typeface="Microsoft YaHei" panose="020B0503020204020204" pitchFamily="34" charset="-122"/>
              </a:rPr>
              <a:t>。</a:t>
            </a:r>
            <a:endParaRPr kumimoji="1" lang="zh-CN" altLang="en-US" sz="3600" dirty="0">
              <a:latin typeface="Microsoft YaHei" panose="020B0503020204020204" pitchFamily="34" charset="-122"/>
              <a:ea typeface="Microsoft YaHei" panose="020B0503020204020204" pitchFamily="34" charset="-122"/>
            </a:endParaRPr>
          </a:p>
        </p:txBody>
      </p:sp>
      <p:pic>
        <p:nvPicPr>
          <p:cNvPr id="4" name="Picture 2" descr="undefined">
            <a:extLst>
              <a:ext uri="{FF2B5EF4-FFF2-40B4-BE49-F238E27FC236}">
                <a16:creationId xmlns:a16="http://schemas.microsoft.com/office/drawing/2014/main" id="{B9CB1A45-60A2-FC89-663A-E8E659031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964" r="-2" b="-2"/>
          <a:stretch/>
        </p:blipFill>
        <p:spPr bwMode="auto">
          <a:xfrm>
            <a:off x="7854268" y="4471260"/>
            <a:ext cx="4337731" cy="23867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5524 - 2020 First-Class Forever Stamp - Mayflower in Plymouth Harbor for Stamp Collectors">
            <a:extLst>
              <a:ext uri="{FF2B5EF4-FFF2-40B4-BE49-F238E27FC236}">
                <a16:creationId xmlns:a16="http://schemas.microsoft.com/office/drawing/2014/main" id="{61E5F3B1-65E9-B349-0B11-7AC739AE5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597" r="-2" b="1075"/>
          <a:stretch/>
        </p:blipFill>
        <p:spPr bwMode="auto">
          <a:xfrm>
            <a:off x="7854272" y="2084520"/>
            <a:ext cx="4337728" cy="238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3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3" name="Rectangle 13322">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325" name="Rectangle 13324">
            <a:extLst>
              <a:ext uri="{FF2B5EF4-FFF2-40B4-BE49-F238E27FC236}">
                <a16:creationId xmlns:a16="http://schemas.microsoft.com/office/drawing/2014/main" id="{FA8051D0-5A7D-4584-811D-69D3A0A30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327" name="Right Triangle 13326">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5255" y="-277985"/>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29" name="Group 13328">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3330" name="Straight Connector 13329">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1" name="Straight Connector 13330">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2" name="Straight Connector 13331">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3" name="Straight Connector 13332">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4" name="Straight Connector 13333">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5" name="Straight Connector 13334">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6" name="Straight Connector 13335">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7" name="Straight Connector 13336">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8" name="Straight Connector 13337">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9" name="Straight Connector 13338">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0" name="Straight Connector 13339">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1" name="Straight Connector 13340">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2" name="Straight Connector 13341">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3" name="Straight Connector 13342">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4" name="Straight Connector 13343">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5" name="Straight Connector 13344">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6" name="Straight Connector 13345">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7" name="Straight Connector 13346">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8" name="Straight Connector 13347">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9" name="Straight Connector 13348">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0" name="Straight Connector 13349">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1" name="Straight Connector 13350">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2" name="Straight Connector 13351">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3" name="Straight Connector 13352">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4" name="Straight Connector 13353">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5" name="Straight Connector 13354">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6" name="Straight Connector 13355">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7" name="Straight Connector 13356">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8" name="Straight Connector 13357">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内容占位符 2">
            <a:extLst>
              <a:ext uri="{FF2B5EF4-FFF2-40B4-BE49-F238E27FC236}">
                <a16:creationId xmlns:a16="http://schemas.microsoft.com/office/drawing/2014/main" id="{5299EBF8-EBEE-7D20-A6F9-0A9B739C43FD}"/>
              </a:ext>
            </a:extLst>
          </p:cNvPr>
          <p:cNvSpPr>
            <a:spLocks noGrp="1"/>
          </p:cNvSpPr>
          <p:nvPr>
            <p:ph idx="1"/>
          </p:nvPr>
        </p:nvSpPr>
        <p:spPr>
          <a:xfrm>
            <a:off x="22827" y="0"/>
            <a:ext cx="12146345" cy="4019639"/>
          </a:xfrm>
        </p:spPr>
        <p:txBody>
          <a:bodyPr anchor="t">
            <a:normAutofit/>
          </a:bodyPr>
          <a:lstStyle/>
          <a:p>
            <a:pPr>
              <a:lnSpc>
                <a:spcPct val="104000"/>
              </a:lnSpc>
            </a:pPr>
            <a:r>
              <a:rPr kumimoji="1" lang="en-US" altLang="zh-CN" sz="4000" b="1" dirty="0">
                <a:latin typeface="+mj-ea"/>
                <a:ea typeface="+mj-ea"/>
              </a:rPr>
              <a:t>1789</a:t>
            </a:r>
            <a:r>
              <a:rPr kumimoji="1" lang="zh-CN" altLang="en-US" sz="4000" b="1" dirty="0">
                <a:latin typeface="+mj-ea"/>
                <a:ea typeface="+mj-ea"/>
              </a:rPr>
              <a:t>年喬治</a:t>
            </a:r>
            <a:r>
              <a:rPr kumimoji="1" lang="en-US" altLang="zh-CN" sz="4000" b="1" dirty="0">
                <a:latin typeface="+mj-ea"/>
                <a:ea typeface="+mj-ea"/>
              </a:rPr>
              <a:t>·</a:t>
            </a:r>
            <a:r>
              <a:rPr kumimoji="1" lang="zh-CN" altLang="en-US" sz="4000" b="1" dirty="0">
                <a:latin typeface="+mj-ea"/>
                <a:ea typeface="+mj-ea"/>
              </a:rPr>
              <a:t>華盛頓宣佈感恩節為全國性節日。</a:t>
            </a:r>
          </a:p>
          <a:p>
            <a:pPr>
              <a:lnSpc>
                <a:spcPct val="104000"/>
              </a:lnSpc>
            </a:pPr>
            <a:r>
              <a:rPr kumimoji="1" lang="en-US" altLang="zh-CN" sz="4000" b="1" dirty="0">
                <a:latin typeface="+mj-ea"/>
                <a:ea typeface="+mj-ea"/>
              </a:rPr>
              <a:t>1863</a:t>
            </a:r>
            <a:r>
              <a:rPr kumimoji="1" lang="zh-CN" altLang="en-US" sz="4000" b="1" dirty="0">
                <a:latin typeface="+mj-ea"/>
                <a:ea typeface="+mj-ea"/>
              </a:rPr>
              <a:t>年亞伯拉罕</a:t>
            </a:r>
            <a:r>
              <a:rPr kumimoji="1" lang="en-US" altLang="zh-CN" sz="4000" b="1" dirty="0">
                <a:latin typeface="+mj-ea"/>
                <a:ea typeface="+mj-ea"/>
              </a:rPr>
              <a:t>·</a:t>
            </a:r>
            <a:r>
              <a:rPr kumimoji="1" lang="zh-CN" altLang="en-US" sz="4000" b="1" dirty="0">
                <a:latin typeface="+mj-ea"/>
                <a:ea typeface="+mj-ea"/>
              </a:rPr>
              <a:t>林肯 定每年</a:t>
            </a:r>
            <a:r>
              <a:rPr kumimoji="1" lang="en-US" altLang="zh-CN" sz="4000" b="1" dirty="0">
                <a:latin typeface="+mj-ea"/>
                <a:ea typeface="+mj-ea"/>
              </a:rPr>
              <a:t>11</a:t>
            </a:r>
            <a:r>
              <a:rPr kumimoji="1" lang="zh-CN" altLang="en-US" sz="4000" b="1" dirty="0">
                <a:latin typeface="+mj-ea"/>
                <a:ea typeface="+mj-ea"/>
              </a:rPr>
              <a:t>月的第四個週四慶祝感恩節。</a:t>
            </a:r>
          </a:p>
          <a:p>
            <a:pPr>
              <a:lnSpc>
                <a:spcPct val="104000"/>
              </a:lnSpc>
            </a:pPr>
            <a:r>
              <a:rPr kumimoji="1" lang="en-US" altLang="zh-CN" sz="4000" b="1" dirty="0">
                <a:latin typeface="+mj-ea"/>
                <a:ea typeface="+mj-ea"/>
              </a:rPr>
              <a:t>1941</a:t>
            </a:r>
            <a:r>
              <a:rPr kumimoji="1" lang="zh-CN" altLang="en-US" sz="4000" b="1" dirty="0">
                <a:latin typeface="+mj-ea"/>
                <a:ea typeface="+mj-ea"/>
              </a:rPr>
              <a:t>年國會立法，確定</a:t>
            </a:r>
            <a:r>
              <a:rPr kumimoji="1" lang="en-US" altLang="zh-CN" sz="4000" b="1" dirty="0">
                <a:latin typeface="+mj-ea"/>
                <a:ea typeface="+mj-ea"/>
              </a:rPr>
              <a:t>11</a:t>
            </a:r>
            <a:r>
              <a:rPr kumimoji="1" lang="zh-CN" altLang="en-US" sz="4000" b="1" dirty="0">
                <a:latin typeface="+mj-ea"/>
                <a:ea typeface="+mj-ea"/>
              </a:rPr>
              <a:t>月的第四個禮拜四為感恩節。</a:t>
            </a:r>
          </a:p>
        </p:txBody>
      </p:sp>
      <p:pic>
        <p:nvPicPr>
          <p:cNvPr id="4" name="图片 3">
            <a:extLst>
              <a:ext uri="{FF2B5EF4-FFF2-40B4-BE49-F238E27FC236}">
                <a16:creationId xmlns:a16="http://schemas.microsoft.com/office/drawing/2014/main" id="{1D84FF21-8776-ADA9-3E9A-2B1B3B664E2A}"/>
              </a:ext>
            </a:extLst>
          </p:cNvPr>
          <p:cNvPicPr>
            <a:picLocks noChangeAspect="1"/>
          </p:cNvPicPr>
          <p:nvPr/>
        </p:nvPicPr>
        <p:blipFill>
          <a:blip r:embed="rId3"/>
          <a:srcRect l="10879" r="8124" b="-1"/>
          <a:stretch/>
        </p:blipFill>
        <p:spPr>
          <a:xfrm>
            <a:off x="38557" y="4001609"/>
            <a:ext cx="3716540" cy="2856392"/>
          </a:xfrm>
          <a:custGeom>
            <a:avLst/>
            <a:gdLst/>
            <a:ahLst/>
            <a:cxnLst/>
            <a:rect l="l" t="t" r="r" b="b"/>
            <a:pathLst>
              <a:path w="4059872" h="3120264">
                <a:moveTo>
                  <a:pt x="4059872" y="0"/>
                </a:moveTo>
                <a:lnTo>
                  <a:pt x="4059872" y="3120264"/>
                </a:lnTo>
                <a:lnTo>
                  <a:pt x="0" y="3120264"/>
                </a:lnTo>
                <a:lnTo>
                  <a:pt x="0" y="211569"/>
                </a:lnTo>
                <a:cubicBezTo>
                  <a:pt x="1523619" y="211569"/>
                  <a:pt x="2666334" y="142303"/>
                  <a:pt x="3618595" y="48242"/>
                </a:cubicBezTo>
                <a:close/>
              </a:path>
            </a:pathLst>
          </a:custGeom>
        </p:spPr>
      </p:pic>
      <p:pic>
        <p:nvPicPr>
          <p:cNvPr id="13314" name="Picture 2">
            <a:extLst>
              <a:ext uri="{FF2B5EF4-FFF2-40B4-BE49-F238E27FC236}">
                <a16:creationId xmlns:a16="http://schemas.microsoft.com/office/drawing/2014/main" id="{C9C096C3-1803-E652-39B0-FB6C8735E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87" r="17454" b="-1"/>
          <a:stretch/>
        </p:blipFill>
        <p:spPr bwMode="auto">
          <a:xfrm>
            <a:off x="4553277" y="3797045"/>
            <a:ext cx="3482246" cy="3050479"/>
          </a:xfrm>
          <a:custGeom>
            <a:avLst/>
            <a:gdLst/>
            <a:ahLst/>
            <a:cxnLst/>
            <a:rect l="l" t="t" r="r" b="b"/>
            <a:pathLst>
              <a:path w="4067647" h="3563296">
                <a:moveTo>
                  <a:pt x="4067647" y="0"/>
                </a:moveTo>
                <a:lnTo>
                  <a:pt x="4067647" y="3563296"/>
                </a:lnTo>
                <a:lnTo>
                  <a:pt x="0" y="3563296"/>
                </a:lnTo>
                <a:lnTo>
                  <a:pt x="0" y="443032"/>
                </a:lnTo>
                <a:lnTo>
                  <a:pt x="240185" y="416774"/>
                </a:lnTo>
                <a:cubicBezTo>
                  <a:pt x="1543593" y="261256"/>
                  <a:pt x="2525613" y="74967"/>
                  <a:pt x="3829022" y="8000"/>
                </a:cubicBezTo>
                <a:close/>
              </a:path>
            </a:pathLst>
          </a:cu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7089BF56-BBFA-4762-BC43-1603D550A1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6216" b="-3"/>
          <a:stretch/>
        </p:blipFill>
        <p:spPr bwMode="auto">
          <a:xfrm>
            <a:off x="8843326" y="3928001"/>
            <a:ext cx="3325846" cy="2929999"/>
          </a:xfrm>
          <a:custGeom>
            <a:avLst/>
            <a:gdLst/>
            <a:ahLst/>
            <a:cxnLst/>
            <a:rect l="l" t="t" r="r" b="b"/>
            <a:pathLst>
              <a:path w="4064599" h="3580824">
                <a:moveTo>
                  <a:pt x="446004" y="2683"/>
                </a:moveTo>
                <a:cubicBezTo>
                  <a:pt x="1398266" y="-12666"/>
                  <a:pt x="2540980" y="36135"/>
                  <a:pt x="4064599" y="193560"/>
                </a:cubicBezTo>
                <a:lnTo>
                  <a:pt x="4064599" y="3580824"/>
                </a:lnTo>
                <a:lnTo>
                  <a:pt x="0" y="3580824"/>
                </a:lnTo>
                <a:lnTo>
                  <a:pt x="0" y="1763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903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31" name="Rectangle 5130">
            <a:extLst>
              <a:ext uri="{FF2B5EF4-FFF2-40B4-BE49-F238E27FC236}">
                <a16:creationId xmlns:a16="http://schemas.microsoft.com/office/drawing/2014/main" id="{3712ED8D-807A-4E94-A9AF-C44676151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33" name="Right Triangle 513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60136" y="1542777"/>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Flowchart: Document 8">
            <a:extLst>
              <a:ext uri="{FF2B5EF4-FFF2-40B4-BE49-F238E27FC236}">
                <a16:creationId xmlns:a16="http://schemas.microsoft.com/office/drawing/2014/main" id="{D8667B21-A39C-4ABB-9CED-0DD4CD739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70477" y="924332"/>
            <a:ext cx="6871335" cy="502267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 h="47798">
                <a:moveTo>
                  <a:pt x="3" y="147"/>
                </a:moveTo>
                <a:lnTo>
                  <a:pt x="21623" y="0"/>
                </a:lnTo>
                <a:cubicBezTo>
                  <a:pt x="21623" y="5774"/>
                  <a:pt x="21642" y="38022"/>
                  <a:pt x="21642" y="43796"/>
                </a:cubicBezTo>
                <a:cubicBezTo>
                  <a:pt x="10842" y="43796"/>
                  <a:pt x="10842" y="50396"/>
                  <a:pt x="42" y="46646"/>
                </a:cubicBezTo>
                <a:cubicBezTo>
                  <a:pt x="61" y="31179"/>
                  <a:pt x="-16" y="15614"/>
                  <a:pt x="3" y="147"/>
                </a:cubicBezTo>
                <a:close/>
              </a:path>
            </a:pathLst>
          </a:cu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137" name="Group 5136">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5138" name="Straight Connector 5137">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39" name="Straight Connector 5138">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0" name="Straight Connector 5139">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1" name="Straight Connector 5140">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2" name="Straight Connector 5141">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3" name="Straight Connector 5142">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4" name="Straight Connector 5143">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5" name="Straight Connector 5144">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6" name="Straight Connector 5145">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7" name="Straight Connector 5146">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8" name="Straight Connector 5147">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9" name="Straight Connector 5148">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0" name="Straight Connector 5149">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1" name="Straight Connector 5150">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2" name="Straight Connector 5151">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3" name="Straight Connector 5152">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4" name="Straight Connector 5153">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5" name="Straight Connector 5154">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6" name="Straight Connector 5155">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7" name="Straight Connector 5156">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8" name="Straight Connector 5157">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9" name="Straight Connector 5158">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0" name="Straight Connector 5159">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1" name="Straight Connector 5160">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2" name="Straight Connector 5161">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3" name="Straight Connector 5162">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4" name="Straight Connector 5163">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5" name="Straight Connector 5164">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6" name="Straight Connector 5165">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126" name="Content Placeholder 5125">
            <a:extLst>
              <a:ext uri="{FF2B5EF4-FFF2-40B4-BE49-F238E27FC236}">
                <a16:creationId xmlns:a16="http://schemas.microsoft.com/office/drawing/2014/main" id="{4188715C-16CA-5129-82F5-811AADF5CE0E}"/>
              </a:ext>
            </a:extLst>
          </p:cNvPr>
          <p:cNvSpPr>
            <a:spLocks noGrp="1"/>
          </p:cNvSpPr>
          <p:nvPr>
            <p:ph idx="1"/>
          </p:nvPr>
        </p:nvSpPr>
        <p:spPr>
          <a:xfrm>
            <a:off x="37564" y="1843287"/>
            <a:ext cx="7291074" cy="5028049"/>
          </a:xfrm>
        </p:spPr>
        <p:txBody>
          <a:bodyPr>
            <a:normAutofit/>
          </a:bodyPr>
          <a:lstStyle/>
          <a:p>
            <a:pPr>
              <a:buFont typeface="Wingdings" pitchFamily="2" charset="2"/>
              <a:buChar char="l"/>
            </a:pPr>
            <a:r>
              <a:rPr lang="zh-CN" altLang="en-US" sz="3600" b="1" dirty="0">
                <a:solidFill>
                  <a:schemeClr val="tx1"/>
                </a:solidFill>
                <a:latin typeface="Microsoft YaHei" panose="020B0503020204020204" pitchFamily="34" charset="-122"/>
                <a:ea typeface="Microsoft YaHei" panose="020B0503020204020204" pitchFamily="34" charset="-122"/>
              </a:rPr>
              <a:t>原名“亞伯蘭”，後改名為亞伯拉罕（意為“</a:t>
            </a:r>
            <a:r>
              <a:rPr lang="zh-CN" altLang="en-US" sz="3600" b="1" dirty="0">
                <a:solidFill>
                  <a:srgbClr val="FF0000"/>
                </a:solidFill>
                <a:highlight>
                  <a:srgbClr val="FFFF00"/>
                </a:highlight>
                <a:latin typeface="Microsoft YaHei" panose="020B0503020204020204" pitchFamily="34" charset="-122"/>
                <a:ea typeface="Microsoft YaHei" panose="020B0503020204020204" pitchFamily="34" charset="-122"/>
              </a:rPr>
              <a:t>萬國之父</a:t>
            </a:r>
            <a:r>
              <a:rPr lang="zh-CN" altLang="en-US" sz="3600" b="1" dirty="0">
                <a:solidFill>
                  <a:schemeClr val="tx1"/>
                </a:solidFill>
                <a:latin typeface="Microsoft YaHei" panose="020B0503020204020204" pitchFamily="34" charset="-122"/>
                <a:ea typeface="Microsoft YaHei" panose="020B0503020204020204" pitchFamily="34" charset="-122"/>
              </a:rPr>
              <a:t>” ）</a:t>
            </a:r>
          </a:p>
          <a:p>
            <a:pPr>
              <a:buFont typeface="Wingdings" pitchFamily="2" charset="2"/>
              <a:buChar char="l"/>
            </a:pPr>
            <a:r>
              <a:rPr lang="en-US" altLang="zh-CN" sz="3600" b="1" dirty="0">
                <a:solidFill>
                  <a:schemeClr val="tx1"/>
                </a:solidFill>
                <a:latin typeface="Microsoft YaHei" panose="020B0503020204020204" pitchFamily="34" charset="-122"/>
                <a:ea typeface="Microsoft YaHei" panose="020B0503020204020204" pitchFamily="34" charset="-122"/>
              </a:rPr>
              <a:t>BC2160</a:t>
            </a:r>
            <a:r>
              <a:rPr lang="zh-CN" altLang="en-US" sz="3600" b="1" dirty="0">
                <a:solidFill>
                  <a:schemeClr val="tx1"/>
                </a:solidFill>
                <a:latin typeface="Microsoft YaHei" panose="020B0503020204020204" pitchFamily="34" charset="-122"/>
                <a:ea typeface="Microsoft YaHei" panose="020B0503020204020204" pitchFamily="34" charset="-122"/>
              </a:rPr>
              <a:t>左右生於迦勒底 吾珥</a:t>
            </a:r>
          </a:p>
          <a:p>
            <a:pPr>
              <a:buFont typeface="Wingdings" pitchFamily="2" charset="2"/>
              <a:buChar char="l"/>
            </a:pPr>
            <a:r>
              <a:rPr lang="zh-CN" altLang="en-US" sz="3600" b="1" dirty="0">
                <a:solidFill>
                  <a:schemeClr val="tx1"/>
                </a:solidFill>
                <a:latin typeface="Microsoft YaHei" panose="020B0503020204020204" pitchFamily="34" charset="-122"/>
                <a:ea typeface="Microsoft YaHei" panose="020B0503020204020204" pitchFamily="34" charset="-122"/>
              </a:rPr>
              <a:t>享年</a:t>
            </a:r>
            <a:r>
              <a:rPr lang="en-US" altLang="zh-CN" sz="3600" b="1" dirty="0">
                <a:solidFill>
                  <a:schemeClr val="tx1"/>
                </a:solidFill>
                <a:latin typeface="Microsoft YaHei" panose="020B0503020204020204" pitchFamily="34" charset="-122"/>
                <a:ea typeface="Microsoft YaHei" panose="020B0503020204020204" pitchFamily="34" charset="-122"/>
              </a:rPr>
              <a:t>175</a:t>
            </a:r>
            <a:r>
              <a:rPr lang="zh-CN" altLang="en-US" sz="3600" b="1" dirty="0">
                <a:solidFill>
                  <a:schemeClr val="tx1"/>
                </a:solidFill>
                <a:latin typeface="Microsoft YaHei" panose="020B0503020204020204" pitchFamily="34" charset="-122"/>
                <a:ea typeface="Microsoft YaHei" panose="020B0503020204020204" pitchFamily="34" charset="-122"/>
              </a:rPr>
              <a:t>歲</a:t>
            </a:r>
          </a:p>
          <a:p>
            <a:pPr>
              <a:buFont typeface="Wingdings" pitchFamily="2" charset="2"/>
              <a:buChar char="l"/>
            </a:pPr>
            <a:r>
              <a:rPr lang="zh-CN" altLang="en-US" sz="3600" b="1" dirty="0">
                <a:solidFill>
                  <a:schemeClr val="tx1"/>
                </a:solidFill>
                <a:latin typeface="Microsoft YaHei" panose="020B0503020204020204" pitchFamily="34" charset="-122"/>
                <a:ea typeface="Microsoft YaHei" panose="020B0503020204020204" pitchFamily="34" charset="-122"/>
              </a:rPr>
              <a:t>基督教、天主教、猶太教、伊斯蘭教、摩門教之信仰偉人</a:t>
            </a:r>
          </a:p>
        </p:txBody>
      </p:sp>
      <p:pic>
        <p:nvPicPr>
          <p:cNvPr id="5122" name="Picture 2" descr="泉源之声专栏】圣经一直提到「献祭」跟我有何关係？献祭种类一次看">
            <a:extLst>
              <a:ext uri="{FF2B5EF4-FFF2-40B4-BE49-F238E27FC236}">
                <a16:creationId xmlns:a16="http://schemas.microsoft.com/office/drawing/2014/main" id="{91335D80-37D9-82C7-B767-85B1B1B4CEE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64677" y="2069599"/>
            <a:ext cx="4848274" cy="3636205"/>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4">
            <a:extLst>
              <a:ext uri="{FF2B5EF4-FFF2-40B4-BE49-F238E27FC236}">
                <a16:creationId xmlns:a16="http://schemas.microsoft.com/office/drawing/2014/main" id="{5B6F887C-F479-28BF-8E56-BAE8C4A24C37}"/>
              </a:ext>
            </a:extLst>
          </p:cNvPr>
          <p:cNvSpPr>
            <a:spLocks noGrp="1"/>
          </p:cNvSpPr>
          <p:nvPr>
            <p:ph type="title"/>
          </p:nvPr>
        </p:nvSpPr>
        <p:spPr>
          <a:xfrm>
            <a:off x="457200" y="-1"/>
            <a:ext cx="10722932" cy="1512409"/>
          </a:xfrm>
        </p:spPr>
        <p:txBody>
          <a:bodyPr/>
          <a:lstStyle/>
          <a:p>
            <a:pPr algn="ctr"/>
            <a:r>
              <a:rPr lang="zh-CN" altLang="en-US" sz="4800" dirty="0">
                <a:solidFill>
                  <a:schemeClr val="tx1"/>
                </a:solidFill>
              </a:rPr>
              <a:t>亞伯拉罕 簡介</a:t>
            </a:r>
          </a:p>
        </p:txBody>
      </p:sp>
    </p:spTree>
    <p:extLst>
      <p:ext uri="{BB962C8B-B14F-4D97-AF65-F5344CB8AC3E}">
        <p14:creationId xmlns:p14="http://schemas.microsoft.com/office/powerpoint/2010/main" val="1826167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124D4-F2FF-F9FE-5B22-10A2676C49D9}"/>
              </a:ext>
            </a:extLst>
          </p:cNvPr>
          <p:cNvSpPr>
            <a:spLocks noGrp="1"/>
          </p:cNvSpPr>
          <p:nvPr>
            <p:ph type="title"/>
          </p:nvPr>
        </p:nvSpPr>
        <p:spPr>
          <a:xfrm>
            <a:off x="797158" y="0"/>
            <a:ext cx="5140036" cy="1325563"/>
          </a:xfrm>
        </p:spPr>
        <p:txBody>
          <a:bodyPr/>
          <a:lstStyle/>
          <a:p>
            <a:pPr algn="ctr"/>
            <a:r>
              <a:rPr kumimoji="1" lang="zh-CN" altLang="en-US" sz="6000" dirty="0">
                <a:solidFill>
                  <a:srgbClr val="FFFF00"/>
                </a:solidFill>
                <a:highlight>
                  <a:srgbClr val="0000FF"/>
                </a:highlight>
              </a:rPr>
              <a:t>五月花號公約</a:t>
            </a:r>
          </a:p>
        </p:txBody>
      </p:sp>
      <p:sp>
        <p:nvSpPr>
          <p:cNvPr id="4" name="文本框 3">
            <a:extLst>
              <a:ext uri="{FF2B5EF4-FFF2-40B4-BE49-F238E27FC236}">
                <a16:creationId xmlns:a16="http://schemas.microsoft.com/office/drawing/2014/main" id="{48EE37CF-9CE9-980A-4645-EEC145862BB5}"/>
              </a:ext>
            </a:extLst>
          </p:cNvPr>
          <p:cNvSpPr txBox="1"/>
          <p:nvPr/>
        </p:nvSpPr>
        <p:spPr>
          <a:xfrm>
            <a:off x="6719" y="5976883"/>
            <a:ext cx="6720916" cy="1107996"/>
          </a:xfrm>
          <a:prstGeom prst="rect">
            <a:avLst/>
          </a:prstGeom>
          <a:noFill/>
        </p:spPr>
        <p:txBody>
          <a:bodyPr wrap="square" rtlCol="0">
            <a:spAutoFit/>
          </a:bodyPr>
          <a:lstStyle/>
          <a:p>
            <a:pPr algn="l" fontAlgn="t"/>
            <a:r>
              <a:rPr lang="zh-CN" altLang="en-US" sz="2400" b="1" dirty="0">
                <a:solidFill>
                  <a:schemeClr val="bg1"/>
                </a:solidFill>
                <a:effectLst/>
                <a:latin typeface="+mj-ea"/>
                <a:ea typeface="+mj-ea"/>
              </a:rPr>
              <a:t>这则积极向上的、富有创意的社会公约在人类历史上或许是绝无仅有的。</a:t>
            </a:r>
            <a:r>
              <a:rPr lang="en-US" altLang="zh-CN" sz="2400" b="1" dirty="0">
                <a:solidFill>
                  <a:schemeClr val="bg1"/>
                </a:solidFill>
                <a:effectLst/>
                <a:latin typeface="+mj-ea"/>
                <a:ea typeface="+mj-ea"/>
              </a:rPr>
              <a:t>——</a:t>
            </a:r>
            <a:r>
              <a:rPr lang="zh-CN" altLang="en-US" sz="2400" b="1" dirty="0">
                <a:solidFill>
                  <a:schemeClr val="bg1"/>
                </a:solidFill>
                <a:effectLst/>
                <a:latin typeface="+mj-ea"/>
                <a:ea typeface="+mj-ea"/>
              </a:rPr>
              <a:t>约翰</a:t>
            </a:r>
            <a:r>
              <a:rPr lang="en-US" altLang="zh-CN" sz="2400" b="1" dirty="0">
                <a:solidFill>
                  <a:schemeClr val="bg1"/>
                </a:solidFill>
                <a:effectLst/>
                <a:latin typeface="+mj-ea"/>
                <a:ea typeface="+mj-ea"/>
              </a:rPr>
              <a:t>•</a:t>
            </a:r>
            <a:r>
              <a:rPr lang="zh-CN" altLang="en-US" sz="2400" b="1" dirty="0">
                <a:solidFill>
                  <a:schemeClr val="bg1"/>
                </a:solidFill>
                <a:effectLst/>
                <a:latin typeface="+mj-ea"/>
                <a:ea typeface="+mj-ea"/>
              </a:rPr>
              <a:t>昆西</a:t>
            </a:r>
            <a:r>
              <a:rPr lang="en-US" altLang="zh-CN" sz="2400" b="1" dirty="0">
                <a:solidFill>
                  <a:schemeClr val="bg1"/>
                </a:solidFill>
                <a:effectLst/>
                <a:latin typeface="+mj-ea"/>
                <a:ea typeface="+mj-ea"/>
              </a:rPr>
              <a:t>•</a:t>
            </a:r>
            <a:r>
              <a:rPr lang="zh-CN" altLang="en-US" sz="2400" b="1" dirty="0">
                <a:solidFill>
                  <a:schemeClr val="bg1"/>
                </a:solidFill>
                <a:effectLst/>
                <a:latin typeface="+mj-ea"/>
                <a:ea typeface="+mj-ea"/>
              </a:rPr>
              <a:t>亚当斯</a:t>
            </a:r>
          </a:p>
          <a:p>
            <a:endParaRPr kumimoji="1" lang="zh-CN" altLang="en-US" dirty="0"/>
          </a:p>
        </p:txBody>
      </p:sp>
      <p:pic>
        <p:nvPicPr>
          <p:cNvPr id="11266" name="Picture 2">
            <a:extLst>
              <a:ext uri="{FF2B5EF4-FFF2-40B4-BE49-F238E27FC236}">
                <a16:creationId xmlns:a16="http://schemas.microsoft.com/office/drawing/2014/main" id="{073E7B93-27F4-6136-CD3D-FCE5C43A5AC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3731" y="1261412"/>
            <a:ext cx="6406891" cy="471547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he Mayflower Compact : Raum, Elizabeth: Amazon.com.be: Books">
            <a:extLst>
              <a:ext uri="{FF2B5EF4-FFF2-40B4-BE49-F238E27FC236}">
                <a16:creationId xmlns:a16="http://schemas.microsoft.com/office/drawing/2014/main" id="{C73C3DCC-1AD1-953C-E6C1-D2842A002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635" y="-15610"/>
            <a:ext cx="5457646" cy="6873609"/>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4C5AC9B1-5F6D-2D3E-0938-EB0C04FD6028}"/>
              </a:ext>
            </a:extLst>
          </p:cNvPr>
          <p:cNvPicPr>
            <a:picLocks noChangeAspect="1"/>
          </p:cNvPicPr>
          <p:nvPr/>
        </p:nvPicPr>
        <p:blipFill>
          <a:blip r:embed="rId5"/>
          <a:srcRect t="16332"/>
          <a:stretch/>
        </p:blipFill>
        <p:spPr>
          <a:xfrm>
            <a:off x="6718" y="2657973"/>
            <a:ext cx="12185282" cy="1511071"/>
          </a:xfrm>
          <a:prstGeom prst="rect">
            <a:avLst/>
          </a:prstGeom>
        </p:spPr>
      </p:pic>
    </p:spTree>
    <p:extLst>
      <p:ext uri="{BB962C8B-B14F-4D97-AF65-F5344CB8AC3E}">
        <p14:creationId xmlns:p14="http://schemas.microsoft.com/office/powerpoint/2010/main" val="279995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D79A4-6052-96D9-75E2-7258D5083CAC}"/>
              </a:ext>
            </a:extLst>
          </p:cNvPr>
          <p:cNvSpPr>
            <a:spLocks noGrp="1"/>
          </p:cNvSpPr>
          <p:nvPr>
            <p:ph type="title"/>
          </p:nvPr>
        </p:nvSpPr>
        <p:spPr>
          <a:xfrm>
            <a:off x="0" y="1"/>
            <a:ext cx="12192000" cy="2338466"/>
          </a:xfrm>
        </p:spPr>
        <p:txBody>
          <a:bodyPr/>
          <a:lstStyle/>
          <a:p>
            <a:pPr algn="ctr">
              <a:lnSpc>
                <a:spcPct val="150000"/>
              </a:lnSpc>
            </a:pPr>
            <a:r>
              <a:rPr kumimoji="1" lang="zh-CN" altLang="en-US" sz="4800" b="1" dirty="0">
                <a:solidFill>
                  <a:srgbClr val="FF0000"/>
                </a:solidFill>
                <a:highlight>
                  <a:srgbClr val="FFFF00"/>
                </a:highlight>
                <a:latin typeface="Microsoft YaHei" panose="020B0503020204020204" pitchFamily="34" charset="-122"/>
                <a:ea typeface="Microsoft YaHei" panose="020B0503020204020204" pitchFamily="34" charset="-122"/>
              </a:rPr>
              <a:t>先有五月花（信仰）</a:t>
            </a:r>
            <a:br>
              <a:rPr kumimoji="1" lang="en-US" altLang="zh-CN" sz="4800" b="1" dirty="0">
                <a:solidFill>
                  <a:srgbClr val="FF0000"/>
                </a:solidFill>
                <a:highlight>
                  <a:srgbClr val="FFFF00"/>
                </a:highlight>
                <a:latin typeface="Microsoft YaHei" panose="020B0503020204020204" pitchFamily="34" charset="-122"/>
                <a:ea typeface="Microsoft YaHei" panose="020B0503020204020204" pitchFamily="34" charset="-122"/>
              </a:rPr>
            </a:br>
            <a:r>
              <a:rPr kumimoji="1" lang="zh-CN" altLang="en-US" sz="4800" b="1" dirty="0">
                <a:solidFill>
                  <a:srgbClr val="FF0000"/>
                </a:solidFill>
                <a:highlight>
                  <a:srgbClr val="FFFF00"/>
                </a:highlight>
                <a:latin typeface="Microsoft YaHei" panose="020B0503020204020204" pitchFamily="34" charset="-122"/>
                <a:ea typeface="Microsoft YaHei" panose="020B0503020204020204" pitchFamily="34" charset="-122"/>
              </a:rPr>
              <a:t>后有美利堅（繁榮）</a:t>
            </a:r>
            <a:endParaRPr kumimoji="1" lang="zh-CN" altLang="en-US" sz="4800" dirty="0"/>
          </a:p>
        </p:txBody>
      </p:sp>
      <p:pic>
        <p:nvPicPr>
          <p:cNvPr id="4" name="Picture 6" descr="3分钟了解美国政治的基因起源，《五月花号公约》为何如此重要？ - YouTube">
            <a:extLst>
              <a:ext uri="{FF2B5EF4-FFF2-40B4-BE49-F238E27FC236}">
                <a16:creationId xmlns:a16="http://schemas.microsoft.com/office/drawing/2014/main" id="{47F70CC2-782A-4A6E-0231-46B9CF9F8C8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505" b="13296"/>
          <a:stretch/>
        </p:blipFill>
        <p:spPr bwMode="auto">
          <a:xfrm>
            <a:off x="112326" y="3069236"/>
            <a:ext cx="5363029" cy="3266045"/>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21C6E9E1-9287-049C-7CB5-BE4CE0EE5E1C}"/>
              </a:ext>
            </a:extLst>
          </p:cNvPr>
          <p:cNvPicPr>
            <a:picLocks noChangeAspect="1"/>
          </p:cNvPicPr>
          <p:nvPr/>
        </p:nvPicPr>
        <p:blipFill>
          <a:blip r:embed="rId4"/>
          <a:srcRect l="8348" t="15469"/>
          <a:stretch/>
        </p:blipFill>
        <p:spPr>
          <a:xfrm>
            <a:off x="5587681" y="3206984"/>
            <a:ext cx="6604319" cy="2990547"/>
          </a:xfrm>
          <a:prstGeom prst="rect">
            <a:avLst/>
          </a:prstGeom>
        </p:spPr>
      </p:pic>
    </p:spTree>
    <p:extLst>
      <p:ext uri="{BB962C8B-B14F-4D97-AF65-F5344CB8AC3E}">
        <p14:creationId xmlns:p14="http://schemas.microsoft.com/office/powerpoint/2010/main" val="1163600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487B19-F8C1-A7F7-E916-C8BAE5DFDD8B}"/>
              </a:ext>
            </a:extLst>
          </p:cNvPr>
          <p:cNvSpPr>
            <a:spLocks noGrp="1"/>
          </p:cNvSpPr>
          <p:nvPr>
            <p:ph type="title"/>
          </p:nvPr>
        </p:nvSpPr>
        <p:spPr>
          <a:xfrm>
            <a:off x="734534" y="1"/>
            <a:ext cx="10722932" cy="764498"/>
          </a:xfrm>
        </p:spPr>
        <p:txBody>
          <a:bodyPr/>
          <a:lstStyle/>
          <a:p>
            <a:pPr algn="ctr"/>
            <a:r>
              <a:rPr kumimoji="1" lang="zh-CN" altLang="en-US" sz="4000" dirty="0"/>
              <a:t>亞伯拉罕與清教徒 對照表</a:t>
            </a:r>
          </a:p>
        </p:txBody>
      </p:sp>
      <p:graphicFrame>
        <p:nvGraphicFramePr>
          <p:cNvPr id="4" name="内容占位符 3">
            <a:extLst>
              <a:ext uri="{FF2B5EF4-FFF2-40B4-BE49-F238E27FC236}">
                <a16:creationId xmlns:a16="http://schemas.microsoft.com/office/drawing/2014/main" id="{AF21DE0E-5A2C-764C-B8AD-51035E2ABB81}"/>
              </a:ext>
            </a:extLst>
          </p:cNvPr>
          <p:cNvGraphicFramePr>
            <a:graphicFrameLocks noGrp="1"/>
          </p:cNvGraphicFramePr>
          <p:nvPr>
            <p:ph idx="1"/>
            <p:extLst>
              <p:ext uri="{D42A27DB-BD31-4B8C-83A1-F6EECF244321}">
                <p14:modId xmlns:p14="http://schemas.microsoft.com/office/powerpoint/2010/main" val="569070901"/>
              </p:ext>
            </p:extLst>
          </p:nvPr>
        </p:nvGraphicFramePr>
        <p:xfrm>
          <a:off x="0" y="764499"/>
          <a:ext cx="12192000" cy="6068936"/>
        </p:xfrm>
        <a:graphic>
          <a:graphicData uri="http://schemas.openxmlformats.org/drawingml/2006/table">
            <a:tbl>
              <a:tblPr firstRow="1" bandRow="1">
                <a:tableStyleId>{5C22544A-7EE6-4342-B048-85BDC9FD1C3A}</a:tableStyleId>
              </a:tblPr>
              <a:tblGrid>
                <a:gridCol w="1738859">
                  <a:extLst>
                    <a:ext uri="{9D8B030D-6E8A-4147-A177-3AD203B41FA5}">
                      <a16:colId xmlns:a16="http://schemas.microsoft.com/office/drawing/2014/main" val="585624360"/>
                    </a:ext>
                  </a:extLst>
                </a:gridCol>
                <a:gridCol w="5006715">
                  <a:extLst>
                    <a:ext uri="{9D8B030D-6E8A-4147-A177-3AD203B41FA5}">
                      <a16:colId xmlns:a16="http://schemas.microsoft.com/office/drawing/2014/main" val="1656719265"/>
                    </a:ext>
                  </a:extLst>
                </a:gridCol>
                <a:gridCol w="5446426">
                  <a:extLst>
                    <a:ext uri="{9D8B030D-6E8A-4147-A177-3AD203B41FA5}">
                      <a16:colId xmlns:a16="http://schemas.microsoft.com/office/drawing/2014/main" val="729828034"/>
                    </a:ext>
                  </a:extLst>
                </a:gridCol>
              </a:tblGrid>
              <a:tr h="818828">
                <a:tc>
                  <a:txBody>
                    <a:bodyPr/>
                    <a:lstStyle/>
                    <a:p>
                      <a:pPr algn="ctr">
                        <a:lnSpc>
                          <a:spcPct val="150000"/>
                        </a:lnSpc>
                      </a:pPr>
                      <a:endParaRPr lang="zh-CN" altLang="en-US" sz="2800" dirty="0">
                        <a:latin typeface="+mj-ea"/>
                        <a:ea typeface="+mj-ea"/>
                      </a:endParaRPr>
                    </a:p>
                  </a:txBody>
                  <a:tcPr/>
                </a:tc>
                <a:tc>
                  <a:txBody>
                    <a:bodyPr/>
                    <a:lstStyle/>
                    <a:p>
                      <a:pPr algn="ctr">
                        <a:lnSpc>
                          <a:spcPct val="150000"/>
                        </a:lnSpc>
                      </a:pPr>
                      <a:r>
                        <a:rPr lang="zh-CN" altLang="en-US" sz="2800" dirty="0">
                          <a:solidFill>
                            <a:schemeClr val="tx1"/>
                          </a:solidFill>
                          <a:latin typeface="+mj-ea"/>
                          <a:ea typeface="+mj-ea"/>
                        </a:rPr>
                        <a:t>亚伯拉罕（</a:t>
                      </a:r>
                      <a:r>
                        <a:rPr lang="en-US" altLang="zh-CN" sz="2800" dirty="0">
                          <a:solidFill>
                            <a:schemeClr val="tx1"/>
                          </a:solidFill>
                          <a:latin typeface="+mj-ea"/>
                          <a:ea typeface="+mj-ea"/>
                        </a:rPr>
                        <a:t>BC2000</a:t>
                      </a:r>
                      <a:r>
                        <a:rPr lang="zh-CN" altLang="en-US" sz="2800" dirty="0">
                          <a:solidFill>
                            <a:schemeClr val="tx1"/>
                          </a:solidFill>
                          <a:latin typeface="+mj-ea"/>
                          <a:ea typeface="+mj-ea"/>
                        </a:rPr>
                        <a:t>）</a:t>
                      </a:r>
                    </a:p>
                  </a:txBody>
                  <a:tcPr>
                    <a:solidFill>
                      <a:srgbClr val="FFC000"/>
                    </a:solidFill>
                  </a:tcPr>
                </a:tc>
                <a:tc>
                  <a:txBody>
                    <a:bodyPr/>
                    <a:lstStyle/>
                    <a:p>
                      <a:pPr algn="ctr">
                        <a:lnSpc>
                          <a:spcPct val="150000"/>
                        </a:lnSpc>
                      </a:pPr>
                      <a:r>
                        <a:rPr lang="zh-CN" altLang="en-US" sz="2800" dirty="0">
                          <a:solidFill>
                            <a:schemeClr val="bg1"/>
                          </a:solidFill>
                          <a:latin typeface="+mj-ea"/>
                          <a:ea typeface="+mj-ea"/>
                        </a:rPr>
                        <a:t>清教徒（</a:t>
                      </a:r>
                      <a:r>
                        <a:rPr lang="en-US" altLang="zh-CN" sz="2800" dirty="0">
                          <a:solidFill>
                            <a:schemeClr val="bg1"/>
                          </a:solidFill>
                          <a:latin typeface="+mj-ea"/>
                          <a:ea typeface="+mj-ea"/>
                        </a:rPr>
                        <a:t>AD1620</a:t>
                      </a:r>
                      <a:r>
                        <a:rPr lang="zh-CN" altLang="en-US" sz="2800" dirty="0">
                          <a:solidFill>
                            <a:schemeClr val="bg1"/>
                          </a:solidFill>
                          <a:latin typeface="+mj-ea"/>
                          <a:ea typeface="+mj-ea"/>
                        </a:rPr>
                        <a:t>）</a:t>
                      </a:r>
                    </a:p>
                  </a:txBody>
                  <a:tcPr>
                    <a:solidFill>
                      <a:srgbClr val="7030A0"/>
                    </a:solidFill>
                  </a:tcPr>
                </a:tc>
                <a:extLst>
                  <a:ext uri="{0D108BD9-81ED-4DB2-BD59-A6C34878D82A}">
                    <a16:rowId xmlns:a16="http://schemas.microsoft.com/office/drawing/2014/main" val="900857543"/>
                  </a:ext>
                </a:extLst>
              </a:tr>
              <a:tr h="658991">
                <a:tc>
                  <a:txBody>
                    <a:bodyPr/>
                    <a:lstStyle/>
                    <a:p>
                      <a:pPr algn="ctr">
                        <a:lnSpc>
                          <a:spcPct val="150000"/>
                        </a:lnSpc>
                      </a:pPr>
                      <a:r>
                        <a:rPr lang="zh-CN" altLang="en-US" sz="2800" b="1" dirty="0">
                          <a:latin typeface="KaiTi" panose="02010609060101010101" pitchFamily="49" charset="-122"/>
                          <a:ea typeface="KaiTi" panose="02010609060101010101" pitchFamily="49" charset="-122"/>
                        </a:rPr>
                        <a:t>年代</a:t>
                      </a:r>
                    </a:p>
                  </a:txBody>
                  <a:tcPr/>
                </a:tc>
                <a:tc>
                  <a:txBody>
                    <a:bodyPr/>
                    <a:lstStyle/>
                    <a:p>
                      <a:pPr algn="ctr">
                        <a:lnSpc>
                          <a:spcPct val="150000"/>
                        </a:lnSpc>
                      </a:pPr>
                      <a:r>
                        <a:rPr lang="zh-CN" altLang="en-US" sz="2800" b="1" dirty="0">
                          <a:latin typeface="Microsoft YaHei" panose="020B0503020204020204" pitchFamily="34" charset="-122"/>
                          <a:ea typeface="Microsoft YaHei" panose="020B0503020204020204" pitchFamily="34" charset="-122"/>
                        </a:rPr>
                        <a:t>基督降生前</a:t>
                      </a:r>
                    </a:p>
                  </a:txBody>
                  <a:tcPr>
                    <a:solidFill>
                      <a:srgbClr val="FFC000"/>
                    </a:solidFill>
                  </a:tcPr>
                </a:tc>
                <a:tc>
                  <a:txBody>
                    <a:bodyPr/>
                    <a:lstStyle/>
                    <a:p>
                      <a:pPr algn="ctr">
                        <a:lnSpc>
                          <a:spcPct val="150000"/>
                        </a:lnSpc>
                      </a:pPr>
                      <a:r>
                        <a:rPr lang="zh-CN" altLang="en-US" sz="2800" b="1" dirty="0">
                          <a:solidFill>
                            <a:schemeClr val="bg1"/>
                          </a:solidFill>
                          <a:latin typeface="Microsoft YaHei" panose="020B0503020204020204" pitchFamily="34" charset="-122"/>
                          <a:ea typeface="Microsoft YaHei" panose="020B0503020204020204" pitchFamily="34" charset="-122"/>
                        </a:rPr>
                        <a:t>基督降生后</a:t>
                      </a:r>
                    </a:p>
                  </a:txBody>
                  <a:tcPr>
                    <a:solidFill>
                      <a:srgbClr val="7030A0"/>
                    </a:solidFill>
                  </a:tcPr>
                </a:tc>
                <a:extLst>
                  <a:ext uri="{0D108BD9-81ED-4DB2-BD59-A6C34878D82A}">
                    <a16:rowId xmlns:a16="http://schemas.microsoft.com/office/drawing/2014/main" val="3655136428"/>
                  </a:ext>
                </a:extLst>
              </a:tr>
              <a:tr h="658991">
                <a:tc>
                  <a:txBody>
                    <a:bodyPr/>
                    <a:lstStyle/>
                    <a:p>
                      <a:pPr algn="ctr">
                        <a:lnSpc>
                          <a:spcPct val="150000"/>
                        </a:lnSpc>
                      </a:pPr>
                      <a:r>
                        <a:rPr lang="zh-CN" altLang="en-US" sz="2800" b="1" dirty="0">
                          <a:latin typeface="KaiTi" panose="02010609060101010101" pitchFamily="49" charset="-122"/>
                          <a:ea typeface="KaiTi" panose="02010609060101010101" pitchFamily="49" charset="-122"/>
                        </a:rPr>
                        <a:t>起源</a:t>
                      </a:r>
                    </a:p>
                  </a:txBody>
                  <a:tcPr/>
                </a:tc>
                <a:tc>
                  <a:txBody>
                    <a:bodyPr/>
                    <a:lstStyle/>
                    <a:p>
                      <a:pPr algn="ctr">
                        <a:lnSpc>
                          <a:spcPct val="150000"/>
                        </a:lnSpc>
                      </a:pPr>
                      <a:r>
                        <a:rPr lang="zh-CN" altLang="en-US" sz="2800" b="1" dirty="0">
                          <a:latin typeface="Microsoft YaHei" panose="020B0503020204020204" pitchFamily="34" charset="-122"/>
                          <a:ea typeface="Microsoft YaHei" panose="020B0503020204020204" pitchFamily="34" charset="-122"/>
                        </a:rPr>
                        <a:t>上帝的呼召</a:t>
                      </a:r>
                    </a:p>
                  </a:txBody>
                  <a:tcPr>
                    <a:solidFill>
                      <a:srgbClr val="FFC000"/>
                    </a:solidFill>
                  </a:tcPr>
                </a:tc>
                <a:tc>
                  <a:txBody>
                    <a:bodyPr/>
                    <a:lstStyle/>
                    <a:p>
                      <a:pPr algn="ctr">
                        <a:lnSpc>
                          <a:spcPct val="150000"/>
                        </a:lnSpc>
                      </a:pPr>
                      <a:r>
                        <a:rPr lang="zh-CN" altLang="en-US" sz="2800" b="1" dirty="0">
                          <a:solidFill>
                            <a:schemeClr val="bg1"/>
                          </a:solidFill>
                          <a:latin typeface="Microsoft YaHei" panose="020B0503020204020204" pitchFamily="34" charset="-122"/>
                          <a:ea typeface="Microsoft YaHei" panose="020B0503020204020204" pitchFamily="34" charset="-122"/>
                        </a:rPr>
                        <a:t>圣灵的感召</a:t>
                      </a:r>
                    </a:p>
                  </a:txBody>
                  <a:tcPr>
                    <a:solidFill>
                      <a:srgbClr val="7030A0"/>
                    </a:solidFill>
                  </a:tcPr>
                </a:tc>
                <a:extLst>
                  <a:ext uri="{0D108BD9-81ED-4DB2-BD59-A6C34878D82A}">
                    <a16:rowId xmlns:a16="http://schemas.microsoft.com/office/drawing/2014/main" val="2693973200"/>
                  </a:ext>
                </a:extLst>
              </a:tr>
              <a:tr h="658991">
                <a:tc>
                  <a:txBody>
                    <a:bodyPr/>
                    <a:lstStyle/>
                    <a:p>
                      <a:pPr algn="ctr">
                        <a:lnSpc>
                          <a:spcPct val="150000"/>
                        </a:lnSpc>
                      </a:pPr>
                      <a:r>
                        <a:rPr lang="zh-CN" altLang="en-US" sz="2800" b="1" dirty="0">
                          <a:latin typeface="KaiTi" panose="02010609060101010101" pitchFamily="49" charset="-122"/>
                          <a:ea typeface="KaiTi" panose="02010609060101010101" pitchFamily="49" charset="-122"/>
                        </a:rPr>
                        <a:t>目的</a:t>
                      </a:r>
                    </a:p>
                  </a:txBody>
                  <a:tcPr/>
                </a:tc>
                <a:tc>
                  <a:txBody>
                    <a:bodyPr/>
                    <a:lstStyle/>
                    <a:p>
                      <a:pPr algn="ctr">
                        <a:lnSpc>
                          <a:spcPct val="150000"/>
                        </a:lnSpc>
                      </a:pPr>
                      <a:r>
                        <a:rPr lang="zh-CN" altLang="en-US" sz="2800" b="1" dirty="0">
                          <a:latin typeface="Microsoft YaHei" panose="020B0503020204020204" pitchFamily="34" charset="-122"/>
                          <a:ea typeface="Microsoft YaHei" panose="020B0503020204020204" pitchFamily="34" charset="-122"/>
                        </a:rPr>
                        <a:t>保持信仰的纯洁</a:t>
                      </a:r>
                    </a:p>
                  </a:txBody>
                  <a:tcPr>
                    <a:solidFill>
                      <a:srgbClr val="FFC000"/>
                    </a:solidFill>
                  </a:tcPr>
                </a:tc>
                <a:tc>
                  <a:txBody>
                    <a:bodyPr/>
                    <a:lstStyle/>
                    <a:p>
                      <a:pPr algn="ctr">
                        <a:lnSpc>
                          <a:spcPct val="150000"/>
                        </a:lnSpc>
                      </a:pPr>
                      <a:r>
                        <a:rPr lang="zh-CN" altLang="en-US" sz="2800" b="1" dirty="0">
                          <a:solidFill>
                            <a:schemeClr val="bg1"/>
                          </a:solidFill>
                          <a:latin typeface="Microsoft YaHei" panose="020B0503020204020204" pitchFamily="34" charset="-122"/>
                          <a:ea typeface="Microsoft YaHei" panose="020B0503020204020204" pitchFamily="34" charset="-122"/>
                        </a:rPr>
                        <a:t>追求信仰的自由</a:t>
                      </a:r>
                    </a:p>
                  </a:txBody>
                  <a:tcPr>
                    <a:solidFill>
                      <a:srgbClr val="7030A0"/>
                    </a:solidFill>
                  </a:tcPr>
                </a:tc>
                <a:extLst>
                  <a:ext uri="{0D108BD9-81ED-4DB2-BD59-A6C34878D82A}">
                    <a16:rowId xmlns:a16="http://schemas.microsoft.com/office/drawing/2014/main" val="3263888320"/>
                  </a:ext>
                </a:extLst>
              </a:tr>
              <a:tr h="658991">
                <a:tc>
                  <a:txBody>
                    <a:bodyPr/>
                    <a:lstStyle/>
                    <a:p>
                      <a:pPr algn="ctr">
                        <a:lnSpc>
                          <a:spcPct val="150000"/>
                        </a:lnSpc>
                      </a:pPr>
                      <a:r>
                        <a:rPr lang="zh-CN" altLang="en-US" sz="2800" b="1" dirty="0">
                          <a:latin typeface="KaiTi" panose="02010609060101010101" pitchFamily="49" charset="-122"/>
                          <a:ea typeface="KaiTi" panose="02010609060101010101" pitchFamily="49" charset="-122"/>
                        </a:rPr>
                        <a:t>经过</a:t>
                      </a:r>
                    </a:p>
                  </a:txBody>
                  <a:tcPr/>
                </a:tc>
                <a:tc>
                  <a:txBody>
                    <a:bodyPr/>
                    <a:lstStyle/>
                    <a:p>
                      <a:pPr algn="ctr">
                        <a:lnSpc>
                          <a:spcPct val="150000"/>
                        </a:lnSpc>
                      </a:pPr>
                      <a:r>
                        <a:rPr lang="zh-CN" altLang="en-US" sz="2800" b="1" dirty="0">
                          <a:latin typeface="Microsoft YaHei" panose="020B0503020204020204" pitchFamily="34" charset="-122"/>
                          <a:ea typeface="Microsoft YaHei" panose="020B0503020204020204" pitchFamily="34" charset="-122"/>
                        </a:rPr>
                        <a:t>从繁荣到贫瘠，再到繁荣</a:t>
                      </a:r>
                    </a:p>
                  </a:txBody>
                  <a:tcPr>
                    <a:solidFill>
                      <a:srgbClr val="FFC000"/>
                    </a:solidFill>
                  </a:tcPr>
                </a:tc>
                <a:tc>
                  <a:txBody>
                    <a:bodyPr/>
                    <a:lstStyle/>
                    <a:p>
                      <a:pPr algn="ctr">
                        <a:lnSpc>
                          <a:spcPct val="150000"/>
                        </a:lnSpc>
                      </a:pPr>
                      <a:r>
                        <a:rPr lang="zh-CN" altLang="en-US" sz="2800" b="1" dirty="0">
                          <a:solidFill>
                            <a:schemeClr val="bg1"/>
                          </a:solidFill>
                          <a:latin typeface="Microsoft YaHei" panose="020B0503020204020204" pitchFamily="34" charset="-122"/>
                          <a:ea typeface="Microsoft YaHei" panose="020B0503020204020204" pitchFamily="34" charset="-122"/>
                        </a:rPr>
                        <a:t>从繁荣到贫瘠，再到繁荣</a:t>
                      </a:r>
                    </a:p>
                  </a:txBody>
                  <a:tcPr>
                    <a:solidFill>
                      <a:srgbClr val="7030A0"/>
                    </a:solidFill>
                  </a:tcPr>
                </a:tc>
                <a:extLst>
                  <a:ext uri="{0D108BD9-81ED-4DB2-BD59-A6C34878D82A}">
                    <a16:rowId xmlns:a16="http://schemas.microsoft.com/office/drawing/2014/main" val="602236557"/>
                  </a:ext>
                </a:extLst>
              </a:tr>
              <a:tr h="658991">
                <a:tc>
                  <a:txBody>
                    <a:bodyPr/>
                    <a:lstStyle/>
                    <a:p>
                      <a:pPr algn="ctr">
                        <a:lnSpc>
                          <a:spcPct val="150000"/>
                        </a:lnSpc>
                      </a:pPr>
                      <a:r>
                        <a:rPr lang="zh-CN" altLang="en-US" sz="2800" b="1" dirty="0">
                          <a:latin typeface="KaiTi" panose="02010609060101010101" pitchFamily="49" charset="-122"/>
                          <a:ea typeface="KaiTi" panose="02010609060101010101" pitchFamily="49" charset="-122"/>
                        </a:rPr>
                        <a:t>结果</a:t>
                      </a:r>
                    </a:p>
                  </a:txBody>
                  <a:tcPr/>
                </a:tc>
                <a:tc>
                  <a:txBody>
                    <a:bodyPr/>
                    <a:lstStyle/>
                    <a:p>
                      <a:pPr algn="ctr">
                        <a:lnSpc>
                          <a:spcPct val="150000"/>
                        </a:lnSpc>
                      </a:pPr>
                      <a:r>
                        <a:rPr lang="zh-CN" altLang="en-US" sz="2800" b="1" dirty="0">
                          <a:latin typeface="Microsoft YaHei" panose="020B0503020204020204" pitchFamily="34" charset="-122"/>
                          <a:ea typeface="Microsoft YaHei" panose="020B0503020204020204" pitchFamily="34" charset="-122"/>
                        </a:rPr>
                        <a:t>定居应许之地</a:t>
                      </a:r>
                    </a:p>
                  </a:txBody>
                  <a:tcPr>
                    <a:solidFill>
                      <a:srgbClr val="FFC000"/>
                    </a:solidFill>
                  </a:tcPr>
                </a:tc>
                <a:tc>
                  <a:txBody>
                    <a:bodyPr/>
                    <a:lstStyle/>
                    <a:p>
                      <a:pPr algn="ctr">
                        <a:lnSpc>
                          <a:spcPct val="150000"/>
                        </a:lnSpc>
                      </a:pPr>
                      <a:r>
                        <a:rPr lang="zh-CN" altLang="en-US" sz="2800" b="1" dirty="0">
                          <a:solidFill>
                            <a:schemeClr val="bg1"/>
                          </a:solidFill>
                          <a:latin typeface="Microsoft YaHei" panose="020B0503020204020204" pitchFamily="34" charset="-122"/>
                          <a:ea typeface="Microsoft YaHei" panose="020B0503020204020204" pitchFamily="34" charset="-122"/>
                        </a:rPr>
                        <a:t>建立新的应许之地</a:t>
                      </a:r>
                    </a:p>
                  </a:txBody>
                  <a:tcPr>
                    <a:solidFill>
                      <a:srgbClr val="7030A0"/>
                    </a:solidFill>
                  </a:tcPr>
                </a:tc>
                <a:extLst>
                  <a:ext uri="{0D108BD9-81ED-4DB2-BD59-A6C34878D82A}">
                    <a16:rowId xmlns:a16="http://schemas.microsoft.com/office/drawing/2014/main" val="2154482958"/>
                  </a:ext>
                </a:extLst>
              </a:tr>
              <a:tr h="658991">
                <a:tc>
                  <a:txBody>
                    <a:bodyPr/>
                    <a:lstStyle/>
                    <a:p>
                      <a:pPr algn="ctr">
                        <a:lnSpc>
                          <a:spcPct val="150000"/>
                        </a:lnSpc>
                      </a:pPr>
                      <a:r>
                        <a:rPr lang="zh-CN" altLang="en-US" sz="2800" b="1" dirty="0">
                          <a:latin typeface="KaiTi" panose="02010609060101010101" pitchFamily="49" charset="-122"/>
                          <a:ea typeface="KaiTi" panose="02010609060101010101" pitchFamily="49" charset="-122"/>
                        </a:rPr>
                        <a:t>影响</a:t>
                      </a:r>
                    </a:p>
                  </a:txBody>
                  <a:tcPr/>
                </a:tc>
                <a:tc>
                  <a:txBody>
                    <a:bodyPr/>
                    <a:lstStyle/>
                    <a:p>
                      <a:pPr algn="ctr">
                        <a:lnSpc>
                          <a:spcPct val="150000"/>
                        </a:lnSpc>
                      </a:pPr>
                      <a:r>
                        <a:rPr lang="zh-CN" altLang="en-US" sz="2800" b="1" dirty="0">
                          <a:latin typeface="Microsoft YaHei" panose="020B0503020204020204" pitchFamily="34" charset="-122"/>
                          <a:ea typeface="Microsoft YaHei" panose="020B0503020204020204" pitchFamily="34" charset="-122"/>
                        </a:rPr>
                        <a:t>书写救赎历史</a:t>
                      </a:r>
                    </a:p>
                  </a:txBody>
                  <a:tcPr>
                    <a:solidFill>
                      <a:srgbClr val="FFC000"/>
                    </a:solidFill>
                  </a:tcPr>
                </a:tc>
                <a:tc>
                  <a:txBody>
                    <a:bodyPr/>
                    <a:lstStyle/>
                    <a:p>
                      <a:pPr algn="ctr">
                        <a:lnSpc>
                          <a:spcPct val="150000"/>
                        </a:lnSpc>
                      </a:pPr>
                      <a:r>
                        <a:rPr lang="zh-CN" altLang="en-US" sz="2800" b="1" dirty="0">
                          <a:solidFill>
                            <a:schemeClr val="bg1"/>
                          </a:solidFill>
                          <a:latin typeface="Microsoft YaHei" panose="020B0503020204020204" pitchFamily="34" charset="-122"/>
                          <a:ea typeface="Microsoft YaHei" panose="020B0503020204020204" pitchFamily="34" charset="-122"/>
                        </a:rPr>
                        <a:t>奠定人类文明</a:t>
                      </a:r>
                    </a:p>
                  </a:txBody>
                  <a:tcPr>
                    <a:solidFill>
                      <a:srgbClr val="7030A0"/>
                    </a:solidFill>
                  </a:tcPr>
                </a:tc>
                <a:extLst>
                  <a:ext uri="{0D108BD9-81ED-4DB2-BD59-A6C34878D82A}">
                    <a16:rowId xmlns:a16="http://schemas.microsoft.com/office/drawing/2014/main" val="3189271456"/>
                  </a:ext>
                </a:extLst>
              </a:tr>
              <a:tr h="1222789">
                <a:tc>
                  <a:txBody>
                    <a:bodyPr/>
                    <a:lstStyle/>
                    <a:p>
                      <a:pPr algn="ctr">
                        <a:lnSpc>
                          <a:spcPct val="150000"/>
                        </a:lnSpc>
                      </a:pPr>
                      <a:r>
                        <a:rPr lang="zh-CN" altLang="en-US" sz="2800" b="1" dirty="0">
                          <a:latin typeface="KaiTi" panose="02010609060101010101" pitchFamily="49" charset="-122"/>
                          <a:ea typeface="KaiTi" panose="02010609060101010101" pitchFamily="49" charset="-122"/>
                        </a:rPr>
                        <a:t>与我何干</a:t>
                      </a:r>
                    </a:p>
                  </a:txBody>
                  <a:tcPr/>
                </a:tc>
                <a:tc>
                  <a:txBody>
                    <a:bodyPr/>
                    <a:lstStyle/>
                    <a:p>
                      <a:pPr algn="ctr">
                        <a:lnSpc>
                          <a:spcPct val="150000"/>
                        </a:lnSpc>
                      </a:pPr>
                      <a:r>
                        <a:rPr lang="zh-CN" altLang="en-US" sz="2800" b="1" dirty="0">
                          <a:latin typeface="Microsoft YaHei" panose="020B0503020204020204" pitchFamily="34" charset="-122"/>
                          <a:ea typeface="Microsoft YaHei" panose="020B0503020204020204" pitchFamily="34" charset="-122"/>
                        </a:rPr>
                        <a:t>靠亚伯拉罕的后裔</a:t>
                      </a:r>
                      <a:endParaRPr lang="en-US" altLang="zh-CN" sz="2800" b="1" dirty="0">
                        <a:latin typeface="Microsoft YaHei" panose="020B0503020204020204" pitchFamily="34" charset="-122"/>
                        <a:ea typeface="Microsoft YaHei" panose="020B0503020204020204" pitchFamily="34" charset="-122"/>
                      </a:endParaRPr>
                    </a:p>
                    <a:p>
                      <a:pPr algn="ctr">
                        <a:lnSpc>
                          <a:spcPct val="150000"/>
                        </a:lnSpc>
                      </a:pPr>
                      <a:r>
                        <a:rPr lang="zh-CN" altLang="en-US" sz="2800" b="1" dirty="0">
                          <a:latin typeface="Microsoft YaHei" panose="020B0503020204020204" pitchFamily="34" charset="-122"/>
                          <a:ea typeface="Microsoft YaHei" panose="020B0503020204020204" pitchFamily="34" charset="-122"/>
                        </a:rPr>
                        <a:t>（基督）得救，永生</a:t>
                      </a:r>
                      <a:endParaRPr lang="en-US" altLang="zh-CN" sz="2400" b="1" dirty="0">
                        <a:latin typeface="Microsoft YaHei" panose="020B0503020204020204" pitchFamily="34" charset="-122"/>
                        <a:ea typeface="Microsoft YaHei" panose="020B0503020204020204" pitchFamily="34" charset="-122"/>
                      </a:endParaRPr>
                    </a:p>
                  </a:txBody>
                  <a:tcPr>
                    <a:solidFill>
                      <a:srgbClr val="FFC000"/>
                    </a:solidFill>
                  </a:tcPr>
                </a:tc>
                <a:tc>
                  <a:txBody>
                    <a:bodyPr/>
                    <a:lstStyle/>
                    <a:p>
                      <a:pPr algn="ctr">
                        <a:lnSpc>
                          <a:spcPct val="150000"/>
                        </a:lnSpc>
                      </a:pPr>
                      <a:r>
                        <a:rPr lang="zh-CN" altLang="en-US" sz="2800" b="1" kern="1200" dirty="0">
                          <a:solidFill>
                            <a:schemeClr val="bg1"/>
                          </a:solidFill>
                          <a:latin typeface="Microsoft YaHei" panose="020B0503020204020204" pitchFamily="34" charset="-122"/>
                          <a:ea typeface="Microsoft YaHei" panose="020B0503020204020204" pitchFamily="34" charset="-122"/>
                          <a:cs typeface="+mn-cs"/>
                        </a:rPr>
                        <a:t>受惠于</a:t>
                      </a:r>
                      <a:r>
                        <a:rPr lang="zh-CN" altLang="en-US" sz="2800" b="1" dirty="0">
                          <a:solidFill>
                            <a:schemeClr val="bg1"/>
                          </a:solidFill>
                          <a:latin typeface="Microsoft YaHei" panose="020B0503020204020204" pitchFamily="34" charset="-122"/>
                          <a:ea typeface="Microsoft YaHei" panose="020B0503020204020204" pitchFamily="34" charset="-122"/>
                        </a:rPr>
                        <a:t>清教徒的信仰和贡献，</a:t>
                      </a:r>
                      <a:endParaRPr lang="en-US" altLang="zh-CN" sz="2800" b="1" dirty="0">
                        <a:solidFill>
                          <a:schemeClr val="bg1"/>
                        </a:solidFill>
                        <a:latin typeface="Microsoft YaHei" panose="020B0503020204020204" pitchFamily="34" charset="-122"/>
                        <a:ea typeface="Microsoft YaHei" panose="020B0503020204020204" pitchFamily="34" charset="-122"/>
                      </a:endParaRPr>
                    </a:p>
                    <a:p>
                      <a:pPr algn="ctr">
                        <a:lnSpc>
                          <a:spcPct val="150000"/>
                        </a:lnSpc>
                      </a:pPr>
                      <a:r>
                        <a:rPr lang="zh-CN" altLang="en-US" sz="2800" b="1" dirty="0">
                          <a:solidFill>
                            <a:schemeClr val="bg1"/>
                          </a:solidFill>
                          <a:latin typeface="Microsoft YaHei" panose="020B0503020204020204" pitchFamily="34" charset="-122"/>
                          <a:ea typeface="Microsoft YaHei" panose="020B0503020204020204" pitchFamily="34" charset="-122"/>
                        </a:rPr>
                        <a:t>今生</a:t>
                      </a:r>
                      <a:endParaRPr lang="en-US" altLang="zh-CN" sz="2800" b="1" dirty="0">
                        <a:solidFill>
                          <a:schemeClr val="bg1"/>
                        </a:solidFill>
                        <a:latin typeface="Microsoft YaHei" panose="020B0503020204020204" pitchFamily="34" charset="-122"/>
                        <a:ea typeface="Microsoft YaHei" panose="020B0503020204020204" pitchFamily="34" charset="-122"/>
                      </a:endParaRPr>
                    </a:p>
                  </a:txBody>
                  <a:tcPr>
                    <a:solidFill>
                      <a:srgbClr val="7030A0"/>
                    </a:solidFill>
                  </a:tcPr>
                </a:tc>
                <a:extLst>
                  <a:ext uri="{0D108BD9-81ED-4DB2-BD59-A6C34878D82A}">
                    <a16:rowId xmlns:a16="http://schemas.microsoft.com/office/drawing/2014/main" val="2148891039"/>
                  </a:ext>
                </a:extLst>
              </a:tr>
            </a:tbl>
          </a:graphicData>
        </a:graphic>
      </p:graphicFrame>
      <p:pic>
        <p:nvPicPr>
          <p:cNvPr id="3" name="图片 2">
            <a:extLst>
              <a:ext uri="{FF2B5EF4-FFF2-40B4-BE49-F238E27FC236}">
                <a16:creationId xmlns:a16="http://schemas.microsoft.com/office/drawing/2014/main" id="{D1053EC1-6731-EB73-5FF8-FD0104FD7DCA}"/>
              </a:ext>
            </a:extLst>
          </p:cNvPr>
          <p:cNvPicPr>
            <a:picLocks noChangeAspect="1"/>
          </p:cNvPicPr>
          <p:nvPr/>
        </p:nvPicPr>
        <p:blipFill>
          <a:blip r:embed="rId3"/>
          <a:stretch>
            <a:fillRect/>
          </a:stretch>
        </p:blipFill>
        <p:spPr>
          <a:xfrm>
            <a:off x="-1" y="24565"/>
            <a:ext cx="12172531" cy="6808870"/>
          </a:xfrm>
          <a:prstGeom prst="rect">
            <a:avLst/>
          </a:prstGeom>
        </p:spPr>
      </p:pic>
    </p:spTree>
    <p:extLst>
      <p:ext uri="{BB962C8B-B14F-4D97-AF65-F5344CB8AC3E}">
        <p14:creationId xmlns:p14="http://schemas.microsoft.com/office/powerpoint/2010/main" val="1576943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2647D0-7861-4AF5-28DB-04E93F464570}"/>
              </a:ext>
            </a:extLst>
          </p:cNvPr>
          <p:cNvSpPr>
            <a:spLocks noGrp="1"/>
          </p:cNvSpPr>
          <p:nvPr>
            <p:ph type="title"/>
          </p:nvPr>
        </p:nvSpPr>
        <p:spPr>
          <a:xfrm>
            <a:off x="734534" y="18255"/>
            <a:ext cx="10722932" cy="1960447"/>
          </a:xfrm>
        </p:spPr>
        <p:txBody>
          <a:bodyPr/>
          <a:lstStyle/>
          <a:p>
            <a:pPr algn="ctr"/>
            <a:r>
              <a:rPr kumimoji="1" lang="zh-CN" altLang="en-US" sz="4800" dirty="0">
                <a:solidFill>
                  <a:srgbClr val="FF0000"/>
                </a:solidFill>
                <a:highlight>
                  <a:srgbClr val="FFFF00"/>
                </a:highlight>
              </a:rPr>
              <a:t>感謝神賜我永生與今生的福分</a:t>
            </a:r>
          </a:p>
        </p:txBody>
      </p:sp>
      <p:pic>
        <p:nvPicPr>
          <p:cNvPr id="15364" name="Picture 4" descr="經文默想】羅馬書Romans 5:7-8 - YouTube">
            <a:extLst>
              <a:ext uri="{FF2B5EF4-FFF2-40B4-BE49-F238E27FC236}">
                <a16:creationId xmlns:a16="http://schemas.microsoft.com/office/drawing/2014/main" id="{BD47ACEB-7B97-B4C0-A52B-4932EC0CC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70437"/>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tatue Of Liberty - American Patriotic Symbols - CleanPNG / KissPNG">
            <a:extLst>
              <a:ext uri="{FF2B5EF4-FFF2-40B4-BE49-F238E27FC236}">
                <a16:creationId xmlns:a16="http://schemas.microsoft.com/office/drawing/2014/main" id="{A34279B3-D9DB-A882-3CBF-6B5443C8B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70437"/>
            <a:ext cx="580119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838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62DC1A-3F8A-9BA1-F280-CC3500CEF111}"/>
              </a:ext>
            </a:extLst>
          </p:cNvPr>
          <p:cNvSpPr>
            <a:spLocks noGrp="1"/>
          </p:cNvSpPr>
          <p:nvPr>
            <p:ph type="title"/>
          </p:nvPr>
        </p:nvSpPr>
        <p:spPr>
          <a:xfrm>
            <a:off x="-1" y="1"/>
            <a:ext cx="11977141" cy="1850588"/>
          </a:xfrm>
        </p:spPr>
        <p:txBody>
          <a:bodyPr/>
          <a:lstStyle/>
          <a:p>
            <a:pPr algn="ctr"/>
            <a:r>
              <a:rPr kumimoji="1" lang="zh-CN" altLang="en-US" dirty="0">
                <a:solidFill>
                  <a:srgbClr val="FF0000"/>
                </a:solidFill>
                <a:highlight>
                  <a:srgbClr val="FFFF00"/>
                </a:highlight>
              </a:rPr>
              <a:t>感謝神賜給愛我的和我愛的人</a:t>
            </a:r>
            <a:endParaRPr kumimoji="1" lang="en-US" altLang="zh-CN" dirty="0">
              <a:solidFill>
                <a:srgbClr val="FF0000"/>
              </a:solidFill>
              <a:highlight>
                <a:srgbClr val="FFFF00"/>
              </a:highlight>
            </a:endParaRPr>
          </a:p>
        </p:txBody>
      </p:sp>
      <p:pic>
        <p:nvPicPr>
          <p:cNvPr id="4" name="图片 3">
            <a:extLst>
              <a:ext uri="{FF2B5EF4-FFF2-40B4-BE49-F238E27FC236}">
                <a16:creationId xmlns:a16="http://schemas.microsoft.com/office/drawing/2014/main" id="{1A9B2321-A5B3-0955-6E70-2BD10830B0FE}"/>
              </a:ext>
            </a:extLst>
          </p:cNvPr>
          <p:cNvPicPr>
            <a:picLocks noChangeAspect="1"/>
          </p:cNvPicPr>
          <p:nvPr/>
        </p:nvPicPr>
        <p:blipFill>
          <a:blip r:embed="rId3"/>
          <a:stretch>
            <a:fillRect/>
          </a:stretch>
        </p:blipFill>
        <p:spPr>
          <a:xfrm>
            <a:off x="1603947" y="1850589"/>
            <a:ext cx="8421329" cy="4693415"/>
          </a:xfrm>
          <a:prstGeom prst="rect">
            <a:avLst/>
          </a:prstGeom>
        </p:spPr>
      </p:pic>
    </p:spTree>
    <p:extLst>
      <p:ext uri="{BB962C8B-B14F-4D97-AF65-F5344CB8AC3E}">
        <p14:creationId xmlns:p14="http://schemas.microsoft.com/office/powerpoint/2010/main" val="818790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29" name="Rectangle 5128">
            <a:extLst>
              <a:ext uri="{FF2B5EF4-FFF2-40B4-BE49-F238E27FC236}">
                <a16:creationId xmlns:a16="http://schemas.microsoft.com/office/drawing/2014/main" id="{3712ED8D-807A-4E94-A9AF-C44676151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31" name="Right Triangle 5130">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0" y="1422741"/>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33" name="Group 5132">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5134" name="Straight Connector 5133">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35" name="Straight Connector 5134">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36" name="Straight Connector 5135">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37" name="Straight Connector 5136">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38" name="Straight Connector 5137">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39" name="Straight Connector 5138">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0" name="Straight Connector 5139">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1" name="Straight Connector 5140">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2" name="Straight Connector 5141">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3" name="Straight Connector 5142">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4" name="Straight Connector 5143">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5" name="Straight Connector 5144">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6" name="Straight Connector 5145">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7" name="Straight Connector 5146">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8" name="Straight Connector 5147">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9" name="Straight Connector 5148">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0" name="Straight Connector 5149">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1" name="Straight Connector 5150">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2" name="Straight Connector 5151">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3" name="Straight Connector 5152">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4" name="Straight Connector 5153">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5" name="Straight Connector 5154">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6" name="Straight Connector 5155">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7" name="Straight Connector 5156">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8" name="Straight Connector 5157">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9" name="Straight Connector 5158">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0" name="Straight Connector 5159">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1" name="Straight Connector 5160">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2" name="Straight Connector 5161">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标题 1">
            <a:extLst>
              <a:ext uri="{FF2B5EF4-FFF2-40B4-BE49-F238E27FC236}">
                <a16:creationId xmlns:a16="http://schemas.microsoft.com/office/drawing/2014/main" id="{842ADF38-293F-48AD-6808-E7087DD10B6B}"/>
              </a:ext>
            </a:extLst>
          </p:cNvPr>
          <p:cNvSpPr>
            <a:spLocks noGrp="1"/>
          </p:cNvSpPr>
          <p:nvPr>
            <p:ph type="title"/>
          </p:nvPr>
        </p:nvSpPr>
        <p:spPr>
          <a:xfrm>
            <a:off x="359476" y="240504"/>
            <a:ext cx="5045765" cy="1236258"/>
          </a:xfrm>
        </p:spPr>
        <p:txBody>
          <a:bodyPr>
            <a:normAutofit/>
          </a:bodyPr>
          <a:lstStyle/>
          <a:p>
            <a:r>
              <a:rPr kumimoji="1" lang="zh-CN" altLang="en-US" sz="4800" dirty="0">
                <a:latin typeface="Microsoft YaHei" panose="020B0503020204020204" pitchFamily="34" charset="-122"/>
                <a:ea typeface="Microsoft YaHei" panose="020B0503020204020204" pitchFamily="34" charset="-122"/>
              </a:rPr>
              <a:t>結語：表達感恩</a:t>
            </a:r>
          </a:p>
        </p:txBody>
      </p:sp>
      <p:sp>
        <p:nvSpPr>
          <p:cNvPr id="3" name="内容占位符 2">
            <a:extLst>
              <a:ext uri="{FF2B5EF4-FFF2-40B4-BE49-F238E27FC236}">
                <a16:creationId xmlns:a16="http://schemas.microsoft.com/office/drawing/2014/main" id="{256B331C-4310-E199-373B-02EBB99841DF}"/>
              </a:ext>
            </a:extLst>
          </p:cNvPr>
          <p:cNvSpPr>
            <a:spLocks noGrp="1"/>
          </p:cNvSpPr>
          <p:nvPr>
            <p:ph idx="1"/>
          </p:nvPr>
        </p:nvSpPr>
        <p:spPr>
          <a:xfrm>
            <a:off x="25479" y="1824346"/>
            <a:ext cx="6038575" cy="5020315"/>
          </a:xfrm>
        </p:spPr>
        <p:txBody>
          <a:bodyPr>
            <a:normAutofit/>
          </a:bodyPr>
          <a:lstStyle/>
          <a:p>
            <a:pPr>
              <a:lnSpc>
                <a:spcPct val="150000"/>
              </a:lnSpc>
              <a:spcBef>
                <a:spcPts val="0"/>
              </a:spcBef>
            </a:pPr>
            <a:r>
              <a:rPr kumimoji="1" lang="zh-CN" altLang="en-US" sz="3200" b="1" dirty="0">
                <a:solidFill>
                  <a:srgbClr val="FFFF00"/>
                </a:solidFill>
                <a:highlight>
                  <a:srgbClr val="0000FF"/>
                </a:highlight>
                <a:latin typeface="+mj-ea"/>
                <a:ea typeface="+mj-ea"/>
              </a:rPr>
              <a:t>刻意地建立感恩的意識</a:t>
            </a:r>
            <a:r>
              <a:rPr kumimoji="1" lang="zh-CN" altLang="en-US" sz="3200" b="1" dirty="0">
                <a:solidFill>
                  <a:schemeClr val="bg1"/>
                </a:solidFill>
                <a:latin typeface="+mj-ea"/>
                <a:ea typeface="+mj-ea"/>
              </a:rPr>
              <a:t>（建立感恩的祭壇）</a:t>
            </a:r>
          </a:p>
          <a:p>
            <a:pPr>
              <a:lnSpc>
                <a:spcPct val="150000"/>
              </a:lnSpc>
              <a:spcBef>
                <a:spcPts val="0"/>
              </a:spcBef>
            </a:pPr>
            <a:r>
              <a:rPr kumimoji="1" lang="zh-CN" altLang="en-US" sz="3200" b="1" dirty="0">
                <a:solidFill>
                  <a:srgbClr val="FFFF00"/>
                </a:solidFill>
                <a:highlight>
                  <a:srgbClr val="0000FF"/>
                </a:highlight>
                <a:latin typeface="+mj-ea"/>
                <a:ea typeface="+mj-ea"/>
              </a:rPr>
              <a:t>盡己所能慷慨施予和奉獻</a:t>
            </a:r>
            <a:endParaRPr kumimoji="1" lang="zh-CN" altLang="en-US" sz="3200" b="1" dirty="0">
              <a:solidFill>
                <a:srgbClr val="FFFF00"/>
              </a:solidFill>
              <a:latin typeface="+mj-ea"/>
              <a:ea typeface="+mj-ea"/>
            </a:endParaRPr>
          </a:p>
          <a:p>
            <a:pPr>
              <a:lnSpc>
                <a:spcPct val="150000"/>
              </a:lnSpc>
              <a:spcBef>
                <a:spcPts val="0"/>
              </a:spcBef>
            </a:pPr>
            <a:r>
              <a:rPr kumimoji="1" lang="zh-CN" altLang="en-US" sz="3200" b="1" dirty="0">
                <a:solidFill>
                  <a:srgbClr val="FFFF00"/>
                </a:solidFill>
                <a:highlight>
                  <a:srgbClr val="0000FF"/>
                </a:highlight>
                <a:latin typeface="+mj-ea"/>
                <a:ea typeface="+mj-ea"/>
              </a:rPr>
              <a:t>真诚地信靠並跟隨耶穌</a:t>
            </a:r>
            <a:endParaRPr kumimoji="1" lang="zh-CN" altLang="en-US" sz="3200" b="1" dirty="0">
              <a:solidFill>
                <a:srgbClr val="FFFF00"/>
              </a:solidFill>
              <a:latin typeface="+mj-ea"/>
              <a:ea typeface="+mj-ea"/>
            </a:endParaRPr>
          </a:p>
          <a:p>
            <a:pPr>
              <a:lnSpc>
                <a:spcPct val="150000"/>
              </a:lnSpc>
              <a:spcBef>
                <a:spcPts val="0"/>
              </a:spcBef>
            </a:pPr>
            <a:r>
              <a:rPr kumimoji="1" lang="zh-CN" altLang="en-US" sz="3200" b="1" dirty="0">
                <a:solidFill>
                  <a:srgbClr val="FFFF00"/>
                </a:solidFill>
                <a:highlight>
                  <a:srgbClr val="0000FF"/>
                </a:highlight>
                <a:latin typeface="+mj-ea"/>
                <a:ea typeface="+mj-ea"/>
              </a:rPr>
              <a:t>一日三餐獻上禱告</a:t>
            </a:r>
            <a:endParaRPr kumimoji="1" lang="zh-CN" altLang="en-US" sz="3200" b="1" dirty="0">
              <a:solidFill>
                <a:srgbClr val="FFFF00"/>
              </a:solidFill>
              <a:latin typeface="+mj-ea"/>
              <a:ea typeface="+mj-ea"/>
            </a:endParaRPr>
          </a:p>
          <a:p>
            <a:pPr>
              <a:lnSpc>
                <a:spcPct val="150000"/>
              </a:lnSpc>
              <a:spcBef>
                <a:spcPts val="0"/>
              </a:spcBef>
            </a:pPr>
            <a:r>
              <a:rPr kumimoji="1" lang="zh-CN" altLang="en-US" sz="3200" b="1" dirty="0">
                <a:solidFill>
                  <a:srgbClr val="FFFF00"/>
                </a:solidFill>
                <a:highlight>
                  <a:srgbClr val="0000FF"/>
                </a:highlight>
                <a:latin typeface="+mj-ea"/>
                <a:ea typeface="+mj-ea"/>
              </a:rPr>
              <a:t>珍惜愛你的人和你所愛的人</a:t>
            </a:r>
            <a:endParaRPr kumimoji="1" lang="zh-CN" altLang="en-US" sz="3200" b="1" dirty="0">
              <a:solidFill>
                <a:srgbClr val="FFFF00"/>
              </a:solidFill>
              <a:latin typeface="+mj-ea"/>
              <a:ea typeface="+mj-ea"/>
            </a:endParaRPr>
          </a:p>
          <a:p>
            <a:endParaRPr kumimoji="1" lang="zh-CN" altLang="en-US" sz="1800" b="1" dirty="0">
              <a:latin typeface="+mj-ea"/>
              <a:ea typeface="+mj-ea"/>
            </a:endParaRPr>
          </a:p>
        </p:txBody>
      </p:sp>
      <p:sp>
        <p:nvSpPr>
          <p:cNvPr id="5164" name="Flowchart: Document 8">
            <a:extLst>
              <a:ext uri="{FF2B5EF4-FFF2-40B4-BE49-F238E27FC236}">
                <a16:creationId xmlns:a16="http://schemas.microsoft.com/office/drawing/2014/main" id="{D8667B21-A39C-4ABB-9CED-0DD4CD739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70477" y="924332"/>
            <a:ext cx="6871335" cy="502267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 h="47798">
                <a:moveTo>
                  <a:pt x="3" y="147"/>
                </a:moveTo>
                <a:lnTo>
                  <a:pt x="21623" y="0"/>
                </a:lnTo>
                <a:cubicBezTo>
                  <a:pt x="21623" y="5774"/>
                  <a:pt x="21642" y="38022"/>
                  <a:pt x="21642" y="43796"/>
                </a:cubicBezTo>
                <a:cubicBezTo>
                  <a:pt x="10842" y="43796"/>
                  <a:pt x="10842" y="50396"/>
                  <a:pt x="42" y="46646"/>
                </a:cubicBezTo>
                <a:cubicBezTo>
                  <a:pt x="61" y="31179"/>
                  <a:pt x="-16" y="15614"/>
                  <a:pt x="3" y="147"/>
                </a:cubicBezTo>
                <a:close/>
              </a:path>
            </a:pathLst>
          </a:cu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pic>
        <p:nvPicPr>
          <p:cNvPr id="5122" name="Picture 2" descr="感恩节的由来和意义_手机搜狐网">
            <a:extLst>
              <a:ext uri="{FF2B5EF4-FFF2-40B4-BE49-F238E27FC236}">
                <a16:creationId xmlns:a16="http://schemas.microsoft.com/office/drawing/2014/main" id="{2F5E8521-2315-D3A5-5B3E-53D1B7C2B59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70268" y="2452886"/>
            <a:ext cx="6115518" cy="343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45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89588-05E4-22A0-C53F-2BF1292472C5}"/>
              </a:ext>
            </a:extLst>
          </p:cNvPr>
          <p:cNvSpPr>
            <a:spLocks noGrp="1"/>
          </p:cNvSpPr>
          <p:nvPr>
            <p:ph type="title"/>
          </p:nvPr>
        </p:nvSpPr>
        <p:spPr/>
        <p:txBody>
          <a:bodyPr/>
          <a:lstStyle/>
          <a:p>
            <a:pPr algn="ctr"/>
            <a:r>
              <a:rPr kumimoji="1" lang="zh-CN" altLang="en-US" dirty="0">
                <a:latin typeface="Microsoft YaHei" panose="020B0503020204020204" pitchFamily="34" charset="-122"/>
                <a:ea typeface="Microsoft YaHei" panose="020B0503020204020204" pitchFamily="34" charset="-122"/>
              </a:rPr>
              <a:t>亞伯拉罕進入應許地的行程</a:t>
            </a:r>
            <a:br>
              <a:rPr kumimoji="1" lang="zh-CN" altLang="en-US" dirty="0">
                <a:latin typeface="Microsoft YaHei" panose="020B0503020204020204" pitchFamily="34" charset="-122"/>
                <a:ea typeface="Microsoft YaHei" panose="020B0503020204020204" pitchFamily="34" charset="-122"/>
              </a:rPr>
            </a:br>
            <a:r>
              <a:rPr kumimoji="1" lang="en-US" altLang="zh-CN" dirty="0">
                <a:latin typeface="Microsoft YaHei" panose="020B0503020204020204" pitchFamily="34" charset="-122"/>
                <a:ea typeface="Microsoft YaHei" panose="020B0503020204020204" pitchFamily="34" charset="-122"/>
              </a:rPr>
              <a:t>Abraham's Journey</a:t>
            </a:r>
          </a:p>
        </p:txBody>
      </p:sp>
      <p:pic>
        <p:nvPicPr>
          <p:cNvPr id="1026" name="Picture 2" descr="尋找亞伯拉罕的家鄉｜吾珥- 主恩旅遊Grace Tour">
            <a:extLst>
              <a:ext uri="{FF2B5EF4-FFF2-40B4-BE49-F238E27FC236}">
                <a16:creationId xmlns:a16="http://schemas.microsoft.com/office/drawing/2014/main" id="{874964E7-7408-BD9D-5199-AE0A119CEA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8342" y="1690688"/>
            <a:ext cx="7831024" cy="4385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亞伯拉罕順服上主呼召進入應許地(Abraham Obeyed Lord's Calling Entering Promised Land) ~  草戊尚土俱樂部">
            <a:extLst>
              <a:ext uri="{FF2B5EF4-FFF2-40B4-BE49-F238E27FC236}">
                <a16:creationId xmlns:a16="http://schemas.microsoft.com/office/drawing/2014/main" id="{CEED94D4-0543-C751-B1C1-F08462EC2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7712" y="1690688"/>
            <a:ext cx="5604288" cy="438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253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F6455F0-498C-D3C9-C00A-DC4952AC80E6}"/>
              </a:ext>
            </a:extLst>
          </p:cNvPr>
          <p:cNvSpPr>
            <a:spLocks noGrp="1"/>
          </p:cNvSpPr>
          <p:nvPr>
            <p:ph idx="1"/>
          </p:nvPr>
        </p:nvSpPr>
        <p:spPr>
          <a:xfrm>
            <a:off x="0" y="0"/>
            <a:ext cx="12192000" cy="6857999"/>
          </a:xfrm>
        </p:spPr>
        <p:txBody>
          <a:bodyPr/>
          <a:lstStyle/>
          <a:p>
            <a:pPr>
              <a:lnSpc>
                <a:spcPct val="150000"/>
              </a:lnSpc>
              <a:spcBef>
                <a:spcPts val="0"/>
              </a:spcBef>
            </a:pPr>
            <a:r>
              <a:rPr kumimoji="1" lang="zh-CN" altLang="en-US" sz="4400" b="1" dirty="0">
                <a:latin typeface="+mj-ea"/>
                <a:ea typeface="+mj-ea"/>
              </a:rPr>
              <a:t>亞伯蘭經過那地，到了示劍地方，摩利橡樹那裏。那時迦南人住在那地。</a:t>
            </a:r>
            <a:endParaRPr kumimoji="1" lang="en-US" altLang="zh-CN" sz="4400" b="1" dirty="0">
              <a:latin typeface="+mj-ea"/>
              <a:ea typeface="+mj-ea"/>
            </a:endParaRPr>
          </a:p>
          <a:p>
            <a:pPr>
              <a:lnSpc>
                <a:spcPct val="150000"/>
              </a:lnSpc>
              <a:spcBef>
                <a:spcPts val="0"/>
              </a:spcBef>
            </a:pPr>
            <a:r>
              <a:rPr kumimoji="1" lang="zh-CN" altLang="en-US" sz="4400" b="1" dirty="0">
                <a:latin typeface="+mj-ea"/>
                <a:ea typeface="+mj-ea"/>
              </a:rPr>
              <a:t>耶和華向亞伯蘭顯現，說：「我要把這地賜給你的後裔。」</a:t>
            </a:r>
            <a:endParaRPr kumimoji="1" lang="en-US" altLang="zh-CN" sz="4400" b="1" dirty="0">
              <a:latin typeface="+mj-ea"/>
              <a:ea typeface="+mj-ea"/>
            </a:endParaRPr>
          </a:p>
          <a:p>
            <a:pPr>
              <a:lnSpc>
                <a:spcPct val="150000"/>
              </a:lnSpc>
              <a:spcBef>
                <a:spcPts val="0"/>
              </a:spcBef>
            </a:pPr>
            <a:r>
              <a:rPr kumimoji="1" lang="zh-CN" altLang="en-US" sz="4400" b="1" dirty="0">
                <a:latin typeface="+mj-ea"/>
                <a:ea typeface="+mj-ea"/>
              </a:rPr>
              <a:t>亞伯蘭就在那裏</a:t>
            </a:r>
            <a:r>
              <a:rPr kumimoji="1" lang="zh-CN" altLang="en-US" sz="4400" b="1" dirty="0">
                <a:solidFill>
                  <a:srgbClr val="FF0000"/>
                </a:solidFill>
                <a:highlight>
                  <a:srgbClr val="FFFF00"/>
                </a:highlight>
                <a:latin typeface="+mj-ea"/>
                <a:ea typeface="+mj-ea"/>
              </a:rPr>
              <a:t>為向他顯現的耶和華築了一座壇</a:t>
            </a:r>
            <a:r>
              <a:rPr kumimoji="1" lang="zh-CN" altLang="en-US" sz="4400" b="1" dirty="0">
                <a:latin typeface="+mj-ea"/>
                <a:ea typeface="+mj-ea"/>
              </a:rPr>
              <a:t>。 </a:t>
            </a:r>
            <a:r>
              <a:rPr kumimoji="1" lang="en-US" altLang="zh-CN" sz="4400" b="1" dirty="0">
                <a:latin typeface="+mj-ea"/>
                <a:ea typeface="+mj-ea"/>
              </a:rPr>
              <a:t>(</a:t>
            </a:r>
            <a:r>
              <a:rPr kumimoji="1" lang="zh-CN" altLang="en-US" sz="4400" b="1" dirty="0">
                <a:latin typeface="+mj-ea"/>
                <a:ea typeface="+mj-ea"/>
              </a:rPr>
              <a:t>創</a:t>
            </a:r>
            <a:r>
              <a:rPr kumimoji="1" lang="en-US" altLang="zh-CN" sz="4400" b="1" dirty="0">
                <a:latin typeface="+mj-ea"/>
                <a:ea typeface="+mj-ea"/>
              </a:rPr>
              <a:t>12:6-7)</a:t>
            </a:r>
          </a:p>
          <a:p>
            <a:pPr marL="0" indent="0">
              <a:lnSpc>
                <a:spcPct val="150000"/>
              </a:lnSpc>
              <a:spcBef>
                <a:spcPts val="0"/>
              </a:spcBef>
              <a:buNone/>
            </a:pPr>
            <a:endParaRPr kumimoji="1" lang="en-US" altLang="zh-CN" sz="4000" b="1" dirty="0">
              <a:latin typeface="+mj-ea"/>
              <a:ea typeface="+mj-ea"/>
            </a:endParaRPr>
          </a:p>
        </p:txBody>
      </p:sp>
    </p:spTree>
    <p:extLst>
      <p:ext uri="{BB962C8B-B14F-4D97-AF65-F5344CB8AC3E}">
        <p14:creationId xmlns:p14="http://schemas.microsoft.com/office/powerpoint/2010/main" val="4147996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D6690-55FC-F9A2-116F-F3FC84B30D68}"/>
              </a:ext>
            </a:extLst>
          </p:cNvPr>
          <p:cNvSpPr>
            <a:spLocks noGrp="1"/>
          </p:cNvSpPr>
          <p:nvPr>
            <p:ph type="title"/>
          </p:nvPr>
        </p:nvSpPr>
        <p:spPr>
          <a:xfrm>
            <a:off x="0" y="0"/>
            <a:ext cx="12192000" cy="2107769"/>
          </a:xfrm>
        </p:spPr>
        <p:txBody>
          <a:bodyPr/>
          <a:lstStyle/>
          <a:p>
            <a:pPr algn="ctr"/>
            <a:r>
              <a:rPr kumimoji="1" lang="zh-CN" altLang="en-US" sz="6000" dirty="0"/>
              <a:t>祭壇的内涵與價值</a:t>
            </a:r>
          </a:p>
        </p:txBody>
      </p:sp>
      <p:pic>
        <p:nvPicPr>
          <p:cNvPr id="4098" name="Picture 2" descr="创世记第13章逐节注解、祷读– 圣经综合解读">
            <a:extLst>
              <a:ext uri="{FF2B5EF4-FFF2-40B4-BE49-F238E27FC236}">
                <a16:creationId xmlns:a16="http://schemas.microsoft.com/office/drawing/2014/main" id="{8BC47E1F-3A04-3702-D743-9D5500FEBBD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96619" y="2431496"/>
            <a:ext cx="3683000" cy="3086100"/>
          </a:xfrm>
          <a:prstGeom prst="rect">
            <a:avLst/>
          </a:prstGeom>
          <a:noFill/>
          <a:extLst>
            <a:ext uri="{909E8E84-426E-40DD-AFC4-6F175D3DCCD1}">
              <a14:hiddenFill xmlns:a14="http://schemas.microsoft.com/office/drawing/2010/main">
                <a:solidFill>
                  <a:srgbClr val="FFFFFF"/>
                </a:solidFill>
              </a14:hiddenFill>
            </a:ext>
          </a:extLst>
        </p:spPr>
      </p:pic>
      <p:sp>
        <p:nvSpPr>
          <p:cNvPr id="4" name="内容占位符 3">
            <a:extLst>
              <a:ext uri="{FF2B5EF4-FFF2-40B4-BE49-F238E27FC236}">
                <a16:creationId xmlns:a16="http://schemas.microsoft.com/office/drawing/2014/main" id="{2D3D3D92-0B54-F4F2-C2AC-3649F0664B90}"/>
              </a:ext>
            </a:extLst>
          </p:cNvPr>
          <p:cNvSpPr>
            <a:spLocks noGrp="1"/>
          </p:cNvSpPr>
          <p:nvPr>
            <p:ph sz="half" idx="2"/>
          </p:nvPr>
        </p:nvSpPr>
        <p:spPr>
          <a:xfrm>
            <a:off x="4136274" y="2387094"/>
            <a:ext cx="4861303" cy="3469267"/>
          </a:xfrm>
        </p:spPr>
        <p:txBody>
          <a:bodyPr/>
          <a:lstStyle/>
          <a:p>
            <a:r>
              <a:rPr lang="zh-CN" altLang="en-US" sz="3600" b="1" dirty="0">
                <a:latin typeface="+mj-ea"/>
                <a:ea typeface="+mj-ea"/>
              </a:rPr>
              <a:t>敬拜 </a:t>
            </a:r>
            <a:r>
              <a:rPr lang="en-US" altLang="zh-CN" sz="3600" b="1" dirty="0">
                <a:latin typeface="+mj-ea"/>
                <a:ea typeface="+mj-ea"/>
              </a:rPr>
              <a:t>Worship</a:t>
            </a:r>
          </a:p>
          <a:p>
            <a:r>
              <a:rPr lang="zh-CN" altLang="en-US" sz="3600" b="1" dirty="0">
                <a:latin typeface="+mj-ea"/>
                <a:ea typeface="+mj-ea"/>
              </a:rPr>
              <a:t>禱告 </a:t>
            </a:r>
            <a:r>
              <a:rPr lang="en-US" altLang="zh-CN" sz="3600" b="1" dirty="0">
                <a:latin typeface="+mj-ea"/>
                <a:ea typeface="+mj-ea"/>
              </a:rPr>
              <a:t>Prayer</a:t>
            </a:r>
          </a:p>
          <a:p>
            <a:r>
              <a:rPr lang="zh-CN" altLang="en-US" sz="3600" b="1" dirty="0">
                <a:latin typeface="+mj-ea"/>
                <a:ea typeface="+mj-ea"/>
              </a:rPr>
              <a:t>宣示 </a:t>
            </a:r>
            <a:r>
              <a:rPr lang="en-US" altLang="zh-CN" sz="3600" b="1" dirty="0">
                <a:latin typeface="+mj-ea"/>
                <a:ea typeface="+mj-ea"/>
              </a:rPr>
              <a:t>Declaration</a:t>
            </a:r>
          </a:p>
          <a:p>
            <a:r>
              <a:rPr lang="zh-CN" altLang="en-US" sz="3600" b="1" dirty="0">
                <a:solidFill>
                  <a:srgbClr val="FFFF00"/>
                </a:solidFill>
                <a:highlight>
                  <a:srgbClr val="0000FF"/>
                </a:highlight>
                <a:latin typeface="+mj-ea"/>
                <a:ea typeface="+mj-ea"/>
              </a:rPr>
              <a:t>感恩 </a:t>
            </a:r>
            <a:r>
              <a:rPr lang="en-US" altLang="zh-CN" sz="3600" b="1" dirty="0">
                <a:solidFill>
                  <a:srgbClr val="FFFF00"/>
                </a:solidFill>
                <a:highlight>
                  <a:srgbClr val="0000FF"/>
                </a:highlight>
                <a:latin typeface="+mj-ea"/>
                <a:ea typeface="+mj-ea"/>
              </a:rPr>
              <a:t>Thanksgiving</a:t>
            </a:r>
          </a:p>
        </p:txBody>
      </p:sp>
      <p:pic>
        <p:nvPicPr>
          <p:cNvPr id="4100" name="Picture 4" descr="Search results for: 'stones' - GoodSalt">
            <a:extLst>
              <a:ext uri="{FF2B5EF4-FFF2-40B4-BE49-F238E27FC236}">
                <a16:creationId xmlns:a16="http://schemas.microsoft.com/office/drawing/2014/main" id="{85B4AECF-6578-C089-3E93-3414ECAF7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4232" y="2228561"/>
            <a:ext cx="2902857" cy="3786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33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A47F05-C8AD-E894-3939-1D23F2E1C990}"/>
              </a:ext>
            </a:extLst>
          </p:cNvPr>
          <p:cNvSpPr>
            <a:spLocks noGrp="1"/>
          </p:cNvSpPr>
          <p:nvPr>
            <p:ph type="title"/>
          </p:nvPr>
        </p:nvSpPr>
        <p:spPr>
          <a:xfrm>
            <a:off x="-139485" y="1"/>
            <a:ext cx="12057682" cy="2154263"/>
          </a:xfrm>
        </p:spPr>
        <p:txBody>
          <a:bodyPr/>
          <a:lstStyle/>
          <a:p>
            <a:pPr algn="ctr"/>
            <a:r>
              <a:rPr kumimoji="1" lang="zh-CN" altLang="en-US" sz="6000" dirty="0">
                <a:solidFill>
                  <a:srgbClr val="FF0000"/>
                </a:solidFill>
                <a:highlight>
                  <a:srgbClr val="FFFF00"/>
                </a:highlight>
              </a:rPr>
              <a:t>感恩的祭壇</a:t>
            </a:r>
            <a:endParaRPr kumimoji="1" lang="zh-CN" altLang="en-US" sz="6000" dirty="0"/>
          </a:p>
        </p:txBody>
      </p:sp>
      <p:sp>
        <p:nvSpPr>
          <p:cNvPr id="3" name="内容占位符 2">
            <a:extLst>
              <a:ext uri="{FF2B5EF4-FFF2-40B4-BE49-F238E27FC236}">
                <a16:creationId xmlns:a16="http://schemas.microsoft.com/office/drawing/2014/main" id="{F3064E70-86AE-5A52-FB7A-D76A66DC0088}"/>
              </a:ext>
            </a:extLst>
          </p:cNvPr>
          <p:cNvSpPr>
            <a:spLocks noGrp="1"/>
          </p:cNvSpPr>
          <p:nvPr>
            <p:ph idx="1"/>
          </p:nvPr>
        </p:nvSpPr>
        <p:spPr>
          <a:xfrm>
            <a:off x="160149" y="2479730"/>
            <a:ext cx="11871701" cy="4223286"/>
          </a:xfrm>
        </p:spPr>
        <p:txBody>
          <a:bodyPr/>
          <a:lstStyle/>
          <a:p>
            <a:pPr marL="0" indent="0" algn="ctr">
              <a:lnSpc>
                <a:spcPct val="150000"/>
              </a:lnSpc>
              <a:buNone/>
            </a:pPr>
            <a:r>
              <a:rPr kumimoji="1" lang="zh-CN" altLang="en-US" sz="5400" b="1" dirty="0">
                <a:latin typeface="Microsoft YaHei" panose="020B0503020204020204" pitchFamily="34" charset="-122"/>
                <a:ea typeface="Microsoft YaHei" panose="020B0503020204020204" pitchFamily="34" charset="-122"/>
              </a:rPr>
              <a:t>一、感謝神的揀選與賜福</a:t>
            </a:r>
            <a:endParaRPr kumimoji="1" lang="en-US" altLang="zh-CN" sz="5400" b="1" dirty="0">
              <a:latin typeface="Microsoft YaHei" panose="020B0503020204020204" pitchFamily="34" charset="-122"/>
              <a:ea typeface="Microsoft YaHei" panose="020B0503020204020204" pitchFamily="34" charset="-122"/>
            </a:endParaRPr>
          </a:p>
          <a:p>
            <a:pPr marL="0" indent="0" algn="ctr">
              <a:lnSpc>
                <a:spcPct val="150000"/>
              </a:lnSpc>
              <a:buNone/>
            </a:pPr>
            <a:r>
              <a:rPr kumimoji="1" lang="zh-CN" altLang="en-US" sz="5400" b="1" dirty="0">
                <a:latin typeface="Microsoft YaHei" panose="020B0503020204020204" pitchFamily="34" charset="-122"/>
                <a:ea typeface="Microsoft YaHei" panose="020B0503020204020204" pitchFamily="34" charset="-122"/>
              </a:rPr>
              <a:t>二、感謝神的顯現與同在</a:t>
            </a:r>
            <a:endParaRPr kumimoji="1" lang="en-US" altLang="zh-CN" sz="54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5206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4AFA4-0994-8038-DA03-DF7984C93B7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DE0C482-0558-4737-1674-F470FD9DF741}"/>
              </a:ext>
            </a:extLst>
          </p:cNvPr>
          <p:cNvSpPr>
            <a:spLocks noGrp="1"/>
          </p:cNvSpPr>
          <p:nvPr>
            <p:ph type="title"/>
          </p:nvPr>
        </p:nvSpPr>
        <p:spPr>
          <a:xfrm>
            <a:off x="-139485" y="1"/>
            <a:ext cx="12057682" cy="2154263"/>
          </a:xfrm>
        </p:spPr>
        <p:txBody>
          <a:bodyPr/>
          <a:lstStyle/>
          <a:p>
            <a:pPr algn="ctr"/>
            <a:r>
              <a:rPr kumimoji="1" lang="zh-CN" altLang="en-US" sz="6000" dirty="0"/>
              <a:t>感恩的祭壇</a:t>
            </a:r>
          </a:p>
        </p:txBody>
      </p:sp>
      <p:sp>
        <p:nvSpPr>
          <p:cNvPr id="3" name="内容占位符 2">
            <a:extLst>
              <a:ext uri="{FF2B5EF4-FFF2-40B4-BE49-F238E27FC236}">
                <a16:creationId xmlns:a16="http://schemas.microsoft.com/office/drawing/2014/main" id="{238765B1-C8DA-3B09-6D85-1A1E214B65CE}"/>
              </a:ext>
            </a:extLst>
          </p:cNvPr>
          <p:cNvSpPr>
            <a:spLocks noGrp="1"/>
          </p:cNvSpPr>
          <p:nvPr>
            <p:ph idx="1"/>
          </p:nvPr>
        </p:nvSpPr>
        <p:spPr>
          <a:xfrm>
            <a:off x="160149" y="2479730"/>
            <a:ext cx="11871701" cy="4223286"/>
          </a:xfrm>
        </p:spPr>
        <p:txBody>
          <a:bodyPr/>
          <a:lstStyle/>
          <a:p>
            <a:pPr marL="0" indent="0">
              <a:lnSpc>
                <a:spcPct val="150000"/>
              </a:lnSpc>
              <a:buNone/>
            </a:pPr>
            <a:r>
              <a:rPr kumimoji="1" lang="zh-CN" altLang="en-US" sz="5400" b="1" dirty="0">
                <a:latin typeface="Microsoft YaHei" panose="020B0503020204020204" pitchFamily="34" charset="-122"/>
                <a:ea typeface="Microsoft YaHei" panose="020B0503020204020204" pitchFamily="34" charset="-122"/>
              </a:rPr>
              <a:t>一、感謝神的揀選與賜福</a:t>
            </a:r>
            <a:endParaRPr kumimoji="1" lang="en-US" altLang="zh-CN" sz="5400" b="1" dirty="0">
              <a:latin typeface="Microsoft YaHei" panose="020B0503020204020204" pitchFamily="34" charset="-122"/>
              <a:ea typeface="Microsoft YaHei" panose="020B0503020204020204" pitchFamily="34" charset="-122"/>
            </a:endParaRPr>
          </a:p>
          <a:p>
            <a:pPr marL="0" indent="0">
              <a:lnSpc>
                <a:spcPct val="150000"/>
              </a:lnSpc>
              <a:buNone/>
            </a:pPr>
            <a:r>
              <a:rPr kumimoji="1" lang="zh-CN" altLang="en-US" sz="4400" b="1" dirty="0">
                <a:solidFill>
                  <a:schemeClr val="bg1">
                    <a:lumMod val="65000"/>
                  </a:schemeClr>
                </a:solidFill>
                <a:latin typeface="Microsoft YaHei" panose="020B0503020204020204" pitchFamily="34" charset="-122"/>
                <a:ea typeface="Microsoft YaHei" panose="020B0503020204020204" pitchFamily="34" charset="-122"/>
              </a:rPr>
              <a:t>二、感謝神的顯現與同在</a:t>
            </a:r>
            <a:endParaRPr kumimoji="1" lang="en-US" altLang="zh-CN" sz="4400" b="1" dirty="0">
              <a:solidFill>
                <a:schemeClr val="bg1">
                  <a:lumMod val="6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47629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世界上最古老的文字楔形文字距今已有五六千年(苏美尔文明)_历史之最- 狗哥世界之最">
            <a:extLst>
              <a:ext uri="{FF2B5EF4-FFF2-40B4-BE49-F238E27FC236}">
                <a16:creationId xmlns:a16="http://schemas.microsoft.com/office/drawing/2014/main" id="{E21339EF-CA94-A763-36A2-01CD9561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2952" y="-69315"/>
            <a:ext cx="5169048" cy="415405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6F4E2B31-14C9-57C3-B399-1A6B7EB8882B}"/>
              </a:ext>
            </a:extLst>
          </p:cNvPr>
          <p:cNvPicPr>
            <a:picLocks noChangeAspect="1"/>
          </p:cNvPicPr>
          <p:nvPr/>
        </p:nvPicPr>
        <p:blipFill>
          <a:blip r:embed="rId4"/>
          <a:stretch>
            <a:fillRect/>
          </a:stretch>
        </p:blipFill>
        <p:spPr>
          <a:xfrm>
            <a:off x="7022952" y="-72684"/>
            <a:ext cx="5220405" cy="3807791"/>
          </a:xfrm>
          <a:prstGeom prst="rect">
            <a:avLst/>
          </a:prstGeom>
        </p:spPr>
      </p:pic>
      <p:sp>
        <p:nvSpPr>
          <p:cNvPr id="2" name="标题 1">
            <a:extLst>
              <a:ext uri="{FF2B5EF4-FFF2-40B4-BE49-F238E27FC236}">
                <a16:creationId xmlns:a16="http://schemas.microsoft.com/office/drawing/2014/main" id="{9DB3B769-66EE-422B-5D2C-2EB0CC7B8C36}"/>
              </a:ext>
            </a:extLst>
          </p:cNvPr>
          <p:cNvSpPr>
            <a:spLocks noGrp="1"/>
          </p:cNvSpPr>
          <p:nvPr>
            <p:ph type="title"/>
          </p:nvPr>
        </p:nvSpPr>
        <p:spPr>
          <a:xfrm>
            <a:off x="-1" y="122237"/>
            <a:ext cx="7028285" cy="1584323"/>
          </a:xfrm>
        </p:spPr>
        <p:txBody>
          <a:bodyPr/>
          <a:lstStyle/>
          <a:p>
            <a:pPr algn="ctr"/>
            <a:r>
              <a:rPr kumimoji="1" lang="zh-CN" altLang="en-US" sz="4800" dirty="0"/>
              <a:t>亞伯拉罕以信心跟隨神</a:t>
            </a:r>
          </a:p>
        </p:txBody>
      </p:sp>
      <p:sp>
        <p:nvSpPr>
          <p:cNvPr id="3" name="内容占位符 2">
            <a:extLst>
              <a:ext uri="{FF2B5EF4-FFF2-40B4-BE49-F238E27FC236}">
                <a16:creationId xmlns:a16="http://schemas.microsoft.com/office/drawing/2014/main" id="{73867AB3-E818-3717-ED44-BA9FF7739DC0}"/>
              </a:ext>
            </a:extLst>
          </p:cNvPr>
          <p:cNvSpPr>
            <a:spLocks noGrp="1"/>
          </p:cNvSpPr>
          <p:nvPr>
            <p:ph idx="1"/>
          </p:nvPr>
        </p:nvSpPr>
        <p:spPr>
          <a:xfrm>
            <a:off x="97099" y="1625221"/>
            <a:ext cx="6677890" cy="1912458"/>
          </a:xfrm>
        </p:spPr>
        <p:txBody>
          <a:bodyPr/>
          <a:lstStyle/>
          <a:p>
            <a:pPr>
              <a:lnSpc>
                <a:spcPct val="150000"/>
              </a:lnSpc>
            </a:pPr>
            <a:r>
              <a:rPr kumimoji="1" lang="zh-CN" altLang="en-US" sz="4000" b="1" dirty="0">
                <a:latin typeface="Microsoft YaHei" panose="020B0503020204020204" pitchFamily="34" charset="-122"/>
                <a:ea typeface="Microsoft YaHei" panose="020B0503020204020204" pitchFamily="34" charset="-122"/>
              </a:rPr>
              <a:t>吾珥（蘇美爾文明）</a:t>
            </a:r>
          </a:p>
          <a:p>
            <a:pPr>
              <a:lnSpc>
                <a:spcPct val="150000"/>
              </a:lnSpc>
            </a:pPr>
            <a:r>
              <a:rPr kumimoji="1" lang="zh-CN" altLang="en-US" sz="4000" b="1" dirty="0">
                <a:latin typeface="Microsoft YaHei" panose="020B0503020204020204" pitchFamily="34" charset="-122"/>
                <a:ea typeface="Microsoft YaHei" panose="020B0503020204020204" pitchFamily="34" charset="-122"/>
              </a:rPr>
              <a:t>迦南 （遊牧部落）</a:t>
            </a:r>
          </a:p>
        </p:txBody>
      </p:sp>
      <p:pic>
        <p:nvPicPr>
          <p:cNvPr id="7172" name="Picture 4" descr="神对特别事奉的呼召(三): 神呼召亚伯拉罕- 马六甲福音堂">
            <a:extLst>
              <a:ext uri="{FF2B5EF4-FFF2-40B4-BE49-F238E27FC236}">
                <a16:creationId xmlns:a16="http://schemas.microsoft.com/office/drawing/2014/main" id="{7A2AE2CE-5EFB-3F26-78A7-2B2E3D943C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4265" y="2895600"/>
            <a:ext cx="5147735" cy="300856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世界最早的黄金头盔：吾珥王的金头盔">
            <a:extLst>
              <a:ext uri="{FF2B5EF4-FFF2-40B4-BE49-F238E27FC236}">
                <a16:creationId xmlns:a16="http://schemas.microsoft.com/office/drawing/2014/main" id="{3880423D-13A0-51C2-AC46-65B32FF4C0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35507" y="3710166"/>
            <a:ext cx="1880544" cy="153828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吾珥王后的金匕首及其刀鞘">
            <a:extLst>
              <a:ext uri="{FF2B5EF4-FFF2-40B4-BE49-F238E27FC236}">
                <a16:creationId xmlns:a16="http://schemas.microsoft.com/office/drawing/2014/main" id="{68B780CC-6455-7B5A-080E-7CECEDDE0A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4265" y="5210139"/>
            <a:ext cx="5147735" cy="164786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苏美尔有高效的水利系统">
            <a:extLst>
              <a:ext uri="{FF2B5EF4-FFF2-40B4-BE49-F238E27FC236}">
                <a16:creationId xmlns:a16="http://schemas.microsoft.com/office/drawing/2014/main" id="{293C8919-3204-D980-DA7A-ADE9E85703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8282" y="2912220"/>
            <a:ext cx="5158388" cy="2779461"/>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0FFF863A-34C2-0C53-5167-91A37DF4B3D2}"/>
              </a:ext>
            </a:extLst>
          </p:cNvPr>
          <p:cNvSpPr txBox="1"/>
          <p:nvPr/>
        </p:nvSpPr>
        <p:spPr>
          <a:xfrm>
            <a:off x="97099" y="3811160"/>
            <a:ext cx="6677890" cy="1384995"/>
          </a:xfrm>
          <a:prstGeom prst="rect">
            <a:avLst/>
          </a:prstGeom>
          <a:noFill/>
        </p:spPr>
        <p:txBody>
          <a:bodyPr wrap="square" rtlCol="0">
            <a:spAutoFit/>
          </a:bodyPr>
          <a:lstStyle/>
          <a:p>
            <a:r>
              <a:rPr kumimoji="1" lang="zh-CN" altLang="en-US" sz="2800" b="1" dirty="0">
                <a:solidFill>
                  <a:schemeClr val="bg1"/>
                </a:solidFill>
                <a:latin typeface="+mj-ea"/>
                <a:ea typeface="+mj-ea"/>
              </a:rPr>
              <a:t>亞伯拉罕</a:t>
            </a:r>
            <a:r>
              <a:rPr kumimoji="1" lang="zh-CN" altLang="en-US" sz="2800" b="1" dirty="0">
                <a:solidFill>
                  <a:srgbClr val="FFFF00"/>
                </a:solidFill>
                <a:highlight>
                  <a:srgbClr val="0000FF"/>
                </a:highlight>
                <a:latin typeface="+mj-ea"/>
                <a:ea typeface="+mj-ea"/>
              </a:rPr>
              <a:t>因著信</a:t>
            </a:r>
            <a:r>
              <a:rPr kumimoji="1" lang="zh-CN" altLang="en-US" sz="2800" b="1" dirty="0">
                <a:solidFill>
                  <a:schemeClr val="bg1"/>
                </a:solidFill>
                <a:latin typeface="+mj-ea"/>
                <a:ea typeface="+mj-ea"/>
              </a:rPr>
              <a:t>，蒙召的時候就遵命出去，往將來要得為業的地方去；</a:t>
            </a:r>
            <a:r>
              <a:rPr kumimoji="1" lang="zh-CN" altLang="en-US" sz="2800" b="1" dirty="0">
                <a:solidFill>
                  <a:srgbClr val="FF0000"/>
                </a:solidFill>
                <a:highlight>
                  <a:srgbClr val="FFFF00"/>
                </a:highlight>
                <a:latin typeface="+mj-ea"/>
                <a:ea typeface="+mj-ea"/>
              </a:rPr>
              <a:t>出去的時候</a:t>
            </a:r>
            <a:r>
              <a:rPr kumimoji="1" lang="zh-CN" altLang="en-US" sz="2800" b="1" dirty="0">
                <a:solidFill>
                  <a:schemeClr val="bg1"/>
                </a:solidFill>
                <a:latin typeface="+mj-ea"/>
                <a:ea typeface="+mj-ea"/>
              </a:rPr>
              <a:t>，還不知往哪裏去。</a:t>
            </a:r>
            <a:r>
              <a:rPr kumimoji="1" lang="en-US" altLang="zh-CN" sz="2800" b="1" dirty="0">
                <a:solidFill>
                  <a:schemeClr val="bg1"/>
                </a:solidFill>
                <a:latin typeface="+mj-ea"/>
                <a:ea typeface="+mj-ea"/>
              </a:rPr>
              <a:t>(</a:t>
            </a:r>
            <a:r>
              <a:rPr kumimoji="1" lang="zh-CN" altLang="en-US" sz="2800" b="1" dirty="0">
                <a:solidFill>
                  <a:schemeClr val="bg1"/>
                </a:solidFill>
                <a:latin typeface="+mj-ea"/>
                <a:ea typeface="+mj-ea"/>
              </a:rPr>
              <a:t>希伯來書 </a:t>
            </a:r>
            <a:r>
              <a:rPr kumimoji="1" lang="en-US" altLang="zh-CN" sz="2800" b="1" dirty="0">
                <a:solidFill>
                  <a:schemeClr val="bg1"/>
                </a:solidFill>
                <a:latin typeface="+mj-ea"/>
                <a:ea typeface="+mj-ea"/>
              </a:rPr>
              <a:t>11:8 )</a:t>
            </a:r>
            <a:endParaRPr kumimoji="1" lang="zh-CN" altLang="en-US" sz="2800" b="1" dirty="0">
              <a:solidFill>
                <a:schemeClr val="bg1"/>
              </a:solidFill>
              <a:latin typeface="+mj-ea"/>
              <a:ea typeface="+mj-ea"/>
            </a:endParaRPr>
          </a:p>
        </p:txBody>
      </p:sp>
      <p:sp>
        <p:nvSpPr>
          <p:cNvPr id="5" name="文本框 4">
            <a:extLst>
              <a:ext uri="{FF2B5EF4-FFF2-40B4-BE49-F238E27FC236}">
                <a16:creationId xmlns:a16="http://schemas.microsoft.com/office/drawing/2014/main" id="{CC9D7F26-7FE3-3F3D-155C-A28A785443B6}"/>
              </a:ext>
            </a:extLst>
          </p:cNvPr>
          <p:cNvSpPr txBox="1"/>
          <p:nvPr/>
        </p:nvSpPr>
        <p:spPr>
          <a:xfrm>
            <a:off x="15981" y="5469636"/>
            <a:ext cx="7028284" cy="1384995"/>
          </a:xfrm>
          <a:prstGeom prst="rect">
            <a:avLst/>
          </a:prstGeom>
          <a:noFill/>
        </p:spPr>
        <p:txBody>
          <a:bodyPr wrap="square" rtlCol="0">
            <a:spAutoFit/>
          </a:bodyPr>
          <a:lstStyle/>
          <a:p>
            <a:r>
              <a:rPr kumimoji="1" lang="zh-CN" altLang="en-US" sz="2800" b="1" dirty="0">
                <a:solidFill>
                  <a:schemeClr val="bg1"/>
                </a:solidFill>
                <a:latin typeface="+mj-ea"/>
                <a:ea typeface="+mj-ea"/>
              </a:rPr>
              <a:t>他因著信，就在所應許之地作客，好像在異地</a:t>
            </a:r>
            <a:r>
              <a:rPr kumimoji="1" lang="zh-CN" altLang="en-US" sz="2800" b="1" dirty="0">
                <a:solidFill>
                  <a:srgbClr val="FF0000"/>
                </a:solidFill>
                <a:highlight>
                  <a:srgbClr val="FFFF00"/>
                </a:highlight>
                <a:latin typeface="+mj-ea"/>
                <a:ea typeface="+mj-ea"/>
              </a:rPr>
              <a:t>居住帳棚</a:t>
            </a:r>
            <a:r>
              <a:rPr kumimoji="1" lang="zh-CN" altLang="en-US" sz="2800" b="1" dirty="0">
                <a:solidFill>
                  <a:schemeClr val="bg1"/>
                </a:solidFill>
                <a:latin typeface="+mj-ea"/>
                <a:ea typeface="+mj-ea"/>
              </a:rPr>
              <a:t>，與那同蒙一個應許的以撒、雅各一樣。</a:t>
            </a:r>
            <a:r>
              <a:rPr kumimoji="1" lang="en-US" altLang="zh-CN" sz="2800" b="1" dirty="0">
                <a:solidFill>
                  <a:schemeClr val="bg1"/>
                </a:solidFill>
                <a:latin typeface="+mj-ea"/>
                <a:ea typeface="+mj-ea"/>
              </a:rPr>
              <a:t>(</a:t>
            </a:r>
            <a:r>
              <a:rPr kumimoji="1" lang="zh-CN" altLang="en-US" sz="2800" b="1" dirty="0">
                <a:solidFill>
                  <a:schemeClr val="bg1"/>
                </a:solidFill>
                <a:latin typeface="+mj-ea"/>
                <a:ea typeface="+mj-ea"/>
              </a:rPr>
              <a:t>希伯來書 </a:t>
            </a:r>
            <a:r>
              <a:rPr kumimoji="1" lang="en-US" altLang="zh-CN" sz="2800" b="1" dirty="0">
                <a:solidFill>
                  <a:schemeClr val="bg1"/>
                </a:solidFill>
                <a:latin typeface="+mj-ea"/>
                <a:ea typeface="+mj-ea"/>
              </a:rPr>
              <a:t>11:9)</a:t>
            </a:r>
            <a:endParaRPr kumimoji="1" lang="zh-CN" altLang="en-US" sz="2800" b="1" dirty="0">
              <a:solidFill>
                <a:schemeClr val="bg1"/>
              </a:solidFill>
              <a:latin typeface="+mj-ea"/>
              <a:ea typeface="+mj-ea"/>
            </a:endParaRPr>
          </a:p>
        </p:txBody>
      </p:sp>
      <p:pic>
        <p:nvPicPr>
          <p:cNvPr id="1026" name="Picture 2">
            <a:extLst>
              <a:ext uri="{FF2B5EF4-FFF2-40B4-BE49-F238E27FC236}">
                <a16:creationId xmlns:a16="http://schemas.microsoft.com/office/drawing/2014/main" id="{37C30C58-ED1E-0645-F00D-2AA2D43D01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3614" y="-11501"/>
            <a:ext cx="5190056" cy="39909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B467FAE-8542-4F4E-5E52-4A64F8A24F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5322" y="2941942"/>
            <a:ext cx="5220291" cy="392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56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4"/>
                                        </p:tgtEl>
                                        <p:attrNameLst>
                                          <p:attrName>style.visibility</p:attrName>
                                        </p:attrNameLst>
                                      </p:cBhvr>
                                      <p:to>
                                        <p:strVal val="visible"/>
                                      </p:to>
                                    </p:set>
                                    <p:anim calcmode="lin" valueType="num">
                                      <p:cBhvr additive="base">
                                        <p:cTn id="31" dur="500" fill="hold"/>
                                        <p:tgtEl>
                                          <p:spTgt spid="7174"/>
                                        </p:tgtEl>
                                        <p:attrNameLst>
                                          <p:attrName>ppt_x</p:attrName>
                                        </p:attrNameLst>
                                      </p:cBhvr>
                                      <p:tavLst>
                                        <p:tav tm="0">
                                          <p:val>
                                            <p:strVal val="#ppt_x"/>
                                          </p:val>
                                        </p:tav>
                                        <p:tav tm="100000">
                                          <p:val>
                                            <p:strVal val="#ppt_x"/>
                                          </p:val>
                                        </p:tav>
                                      </p:tavLst>
                                    </p:anim>
                                    <p:anim calcmode="lin" valueType="num">
                                      <p:cBhvr additive="base">
                                        <p:cTn id="32"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176"/>
                                        </p:tgtEl>
                                        <p:attrNameLst>
                                          <p:attrName>style.visibility</p:attrName>
                                        </p:attrNameLst>
                                      </p:cBhvr>
                                      <p:to>
                                        <p:strVal val="visible"/>
                                      </p:to>
                                    </p:set>
                                    <p:anim calcmode="lin" valueType="num">
                                      <p:cBhvr additive="base">
                                        <p:cTn id="43" dur="500" fill="hold"/>
                                        <p:tgtEl>
                                          <p:spTgt spid="7176"/>
                                        </p:tgtEl>
                                        <p:attrNameLst>
                                          <p:attrName>ppt_x</p:attrName>
                                        </p:attrNameLst>
                                      </p:cBhvr>
                                      <p:tavLst>
                                        <p:tav tm="0">
                                          <p:val>
                                            <p:strVal val="#ppt_x"/>
                                          </p:val>
                                        </p:tav>
                                        <p:tav tm="100000">
                                          <p:val>
                                            <p:strVal val="#ppt_x"/>
                                          </p:val>
                                        </p:tav>
                                      </p:tavLst>
                                    </p:anim>
                                    <p:anim calcmode="lin" valueType="num">
                                      <p:cBhvr additive="base">
                                        <p:cTn id="44"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172"/>
                                        </p:tgtEl>
                                        <p:attrNameLst>
                                          <p:attrName>style.visibility</p:attrName>
                                        </p:attrNameLst>
                                      </p:cBhvr>
                                      <p:to>
                                        <p:strVal val="visible"/>
                                      </p:to>
                                    </p:set>
                                    <p:anim calcmode="lin" valueType="num">
                                      <p:cBhvr additive="base">
                                        <p:cTn id="49" dur="500" fill="hold"/>
                                        <p:tgtEl>
                                          <p:spTgt spid="7172"/>
                                        </p:tgtEl>
                                        <p:attrNameLst>
                                          <p:attrName>ppt_x</p:attrName>
                                        </p:attrNameLst>
                                      </p:cBhvr>
                                      <p:tavLst>
                                        <p:tav tm="0">
                                          <p:val>
                                            <p:strVal val="#ppt_x"/>
                                          </p:val>
                                        </p:tav>
                                        <p:tav tm="100000">
                                          <p:val>
                                            <p:strVal val="#ppt_x"/>
                                          </p:val>
                                        </p:tav>
                                      </p:tavLst>
                                    </p:anim>
                                    <p:anim calcmode="lin" valueType="num">
                                      <p:cBhvr additive="base">
                                        <p:cTn id="50"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178"/>
                                        </p:tgtEl>
                                        <p:attrNameLst>
                                          <p:attrName>style.visibility</p:attrName>
                                        </p:attrNameLst>
                                      </p:cBhvr>
                                      <p:to>
                                        <p:strVal val="visible"/>
                                      </p:to>
                                    </p:set>
                                    <p:anim calcmode="lin" valueType="num">
                                      <p:cBhvr additive="base">
                                        <p:cTn id="55" dur="500" fill="hold"/>
                                        <p:tgtEl>
                                          <p:spTgt spid="7178"/>
                                        </p:tgtEl>
                                        <p:attrNameLst>
                                          <p:attrName>ppt_x</p:attrName>
                                        </p:attrNameLst>
                                      </p:cBhvr>
                                      <p:tavLst>
                                        <p:tav tm="0">
                                          <p:val>
                                            <p:strVal val="#ppt_x"/>
                                          </p:val>
                                        </p:tav>
                                        <p:tav tm="100000">
                                          <p:val>
                                            <p:strVal val="#ppt_x"/>
                                          </p:val>
                                        </p:tav>
                                      </p:tavLst>
                                    </p:anim>
                                    <p:anim calcmode="lin" valueType="num">
                                      <p:cBhvr additive="base">
                                        <p:cTn id="56"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 calcmode="lin" valueType="num">
                                      <p:cBhvr additive="base">
                                        <p:cTn id="61" dur="500" fill="hold"/>
                                        <p:tgtEl>
                                          <p:spTgt spid="1026"/>
                                        </p:tgtEl>
                                        <p:attrNameLst>
                                          <p:attrName>ppt_x</p:attrName>
                                        </p:attrNameLst>
                                      </p:cBhvr>
                                      <p:tavLst>
                                        <p:tav tm="0">
                                          <p:val>
                                            <p:strVal val="#ppt_x"/>
                                          </p:val>
                                        </p:tav>
                                        <p:tav tm="100000">
                                          <p:val>
                                            <p:strVal val="#ppt_x"/>
                                          </p:val>
                                        </p:tav>
                                      </p:tavLst>
                                    </p:anim>
                                    <p:anim calcmode="lin" valueType="num">
                                      <p:cBhvr additive="base">
                                        <p:cTn id="6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28"/>
                                        </p:tgtEl>
                                        <p:attrNameLst>
                                          <p:attrName>style.visibility</p:attrName>
                                        </p:attrNameLst>
                                      </p:cBhvr>
                                      <p:to>
                                        <p:strVal val="visible"/>
                                      </p:to>
                                    </p:set>
                                    <p:anim calcmode="lin" valueType="num">
                                      <p:cBhvr additive="base">
                                        <p:cTn id="67" dur="500" fill="hold"/>
                                        <p:tgtEl>
                                          <p:spTgt spid="1028"/>
                                        </p:tgtEl>
                                        <p:attrNameLst>
                                          <p:attrName>ppt_x</p:attrName>
                                        </p:attrNameLst>
                                      </p:cBhvr>
                                      <p:tavLst>
                                        <p:tav tm="0">
                                          <p:val>
                                            <p:strVal val="#ppt_x"/>
                                          </p:val>
                                        </p:tav>
                                        <p:tav tm="100000">
                                          <p:val>
                                            <p:strVal val="#ppt_x"/>
                                          </p:val>
                                        </p:tav>
                                      </p:tavLst>
                                    </p:anim>
                                    <p:anim calcmode="lin" valueType="num">
                                      <p:cBhvr additive="base">
                                        <p:cTn id="6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ppt_x"/>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0FF3349-1AA5-350C-5B82-4993A0A9262E}"/>
              </a:ext>
            </a:extLst>
          </p:cNvPr>
          <p:cNvSpPr>
            <a:spLocks noGrp="1"/>
          </p:cNvSpPr>
          <p:nvPr>
            <p:ph idx="1"/>
          </p:nvPr>
        </p:nvSpPr>
        <p:spPr>
          <a:xfrm>
            <a:off x="0" y="127416"/>
            <a:ext cx="12191999" cy="6730583"/>
          </a:xfrm>
        </p:spPr>
        <p:txBody>
          <a:bodyPr/>
          <a:lstStyle/>
          <a:p>
            <a:pPr>
              <a:lnSpc>
                <a:spcPct val="125000"/>
              </a:lnSpc>
              <a:spcBef>
                <a:spcPts val="0"/>
              </a:spcBef>
            </a:pPr>
            <a:r>
              <a:rPr lang="zh-CN" altLang="en-US" sz="4800" b="1" i="0" dirty="0">
                <a:solidFill>
                  <a:schemeClr val="bg1"/>
                </a:solidFill>
                <a:effectLst/>
                <a:latin typeface="+mj-ea"/>
                <a:ea typeface="+mj-ea"/>
              </a:rPr>
              <a:t>耶和華對亞伯蘭說： 「你要離開本地、本族、父家，往我所要指示你的地去。我必叫你成為</a:t>
            </a:r>
            <a:r>
              <a:rPr lang="zh-CN" altLang="en-US" sz="4800" b="1" i="0" dirty="0">
                <a:solidFill>
                  <a:srgbClr val="FFFF00"/>
                </a:solidFill>
                <a:effectLst/>
                <a:highlight>
                  <a:srgbClr val="FF0000"/>
                </a:highlight>
                <a:latin typeface="+mj-ea"/>
                <a:ea typeface="+mj-ea"/>
              </a:rPr>
              <a:t>大國</a:t>
            </a:r>
            <a:r>
              <a:rPr lang="zh-CN" altLang="en-US" sz="4800" b="1" i="0" dirty="0">
                <a:solidFill>
                  <a:schemeClr val="bg1"/>
                </a:solidFill>
                <a:effectLst/>
                <a:latin typeface="+mj-ea"/>
                <a:ea typeface="+mj-ea"/>
              </a:rPr>
              <a:t>。</a:t>
            </a:r>
          </a:p>
          <a:p>
            <a:pPr>
              <a:lnSpc>
                <a:spcPct val="125000"/>
              </a:lnSpc>
              <a:spcBef>
                <a:spcPts val="0"/>
              </a:spcBef>
            </a:pPr>
            <a:r>
              <a:rPr lang="zh-CN" altLang="en-US" sz="4800" b="1" i="0" dirty="0">
                <a:solidFill>
                  <a:schemeClr val="bg1"/>
                </a:solidFill>
                <a:effectLst/>
                <a:latin typeface="+mj-ea"/>
                <a:ea typeface="+mj-ea"/>
              </a:rPr>
              <a:t>我必賜福給你，叫你的</a:t>
            </a:r>
            <a:r>
              <a:rPr lang="zh-CN" altLang="en-US" sz="4800" b="1" i="0" dirty="0">
                <a:solidFill>
                  <a:srgbClr val="FFFF00"/>
                </a:solidFill>
                <a:effectLst/>
                <a:highlight>
                  <a:srgbClr val="FF0000"/>
                </a:highlight>
                <a:latin typeface="+mj-ea"/>
                <a:ea typeface="+mj-ea"/>
              </a:rPr>
              <a:t>名為大</a:t>
            </a:r>
            <a:r>
              <a:rPr lang="zh-CN" altLang="en-US" sz="4800" b="1" i="0" dirty="0">
                <a:solidFill>
                  <a:schemeClr val="bg1"/>
                </a:solidFill>
                <a:effectLst/>
                <a:latin typeface="+mj-ea"/>
                <a:ea typeface="+mj-ea"/>
              </a:rPr>
              <a:t>；你也要叫別人得福。為你祝福的，我必賜福於他；那咒詛你的，我必咒詛他。</a:t>
            </a:r>
          </a:p>
          <a:p>
            <a:pPr>
              <a:lnSpc>
                <a:spcPct val="125000"/>
              </a:lnSpc>
              <a:spcBef>
                <a:spcPts val="0"/>
              </a:spcBef>
            </a:pPr>
            <a:r>
              <a:rPr lang="zh-CN" altLang="en-US" sz="4800" b="1" i="0" dirty="0">
                <a:solidFill>
                  <a:schemeClr val="bg1"/>
                </a:solidFill>
                <a:effectLst/>
                <a:latin typeface="+mj-ea"/>
                <a:ea typeface="+mj-ea"/>
              </a:rPr>
              <a:t>地上的</a:t>
            </a:r>
            <a:r>
              <a:rPr lang="zh-CN" altLang="en-US" sz="4800" b="1" i="0" dirty="0">
                <a:solidFill>
                  <a:srgbClr val="FFFF00"/>
                </a:solidFill>
                <a:effectLst/>
                <a:highlight>
                  <a:srgbClr val="FF0000"/>
                </a:highlight>
                <a:latin typeface="+mj-ea"/>
                <a:ea typeface="+mj-ea"/>
              </a:rPr>
              <a:t>萬族都要因你得福</a:t>
            </a:r>
            <a:r>
              <a:rPr lang="zh-CN" altLang="en-US" sz="4800" b="1" i="0" dirty="0">
                <a:solidFill>
                  <a:schemeClr val="bg1"/>
                </a:solidFill>
                <a:effectLst/>
                <a:latin typeface="+mj-ea"/>
                <a:ea typeface="+mj-ea"/>
              </a:rPr>
              <a:t>。」創</a:t>
            </a:r>
            <a:r>
              <a:rPr lang="en-US" altLang="zh-CN" sz="4800" b="1" i="0" dirty="0">
                <a:solidFill>
                  <a:schemeClr val="bg1"/>
                </a:solidFill>
                <a:effectLst/>
                <a:latin typeface="+mj-ea"/>
                <a:ea typeface="+mj-ea"/>
              </a:rPr>
              <a:t>12:1-3</a:t>
            </a:r>
            <a:r>
              <a:rPr lang="zh-CN" altLang="en-US" sz="4800" b="1" i="0" dirty="0">
                <a:solidFill>
                  <a:schemeClr val="bg1"/>
                </a:solidFill>
                <a:effectLst/>
                <a:latin typeface="+mj-ea"/>
                <a:ea typeface="+mj-ea"/>
              </a:rPr>
              <a:t>節</a:t>
            </a:r>
          </a:p>
          <a:p>
            <a:pPr marL="0" indent="0">
              <a:lnSpc>
                <a:spcPct val="150000"/>
              </a:lnSpc>
              <a:buNone/>
            </a:pPr>
            <a:endParaRPr kumimoji="1" lang="zh-CN" altLang="en-US" sz="3600" dirty="0">
              <a:solidFill>
                <a:schemeClr val="bg1"/>
              </a:solidFill>
              <a:latin typeface="+mj-ea"/>
              <a:ea typeface="+mj-ea"/>
            </a:endParaRPr>
          </a:p>
        </p:txBody>
      </p:sp>
    </p:spTree>
    <p:extLst>
      <p:ext uri="{BB962C8B-B14F-4D97-AF65-F5344CB8AC3E}">
        <p14:creationId xmlns:p14="http://schemas.microsoft.com/office/powerpoint/2010/main" val="2537340935"/>
      </p:ext>
    </p:extLst>
  </p:cSld>
  <p:clrMapOvr>
    <a:masterClrMapping/>
  </p:clrMapOvr>
</p:sld>
</file>

<file path=ppt/theme/theme1.xml><?xml version="1.0" encoding="utf-8"?>
<a:theme xmlns:a="http://schemas.openxmlformats.org/drawingml/2006/main" name="SineVTI">
  <a:themeElements>
    <a:clrScheme name="AnalogousFromRegularSeed_2SEEDS">
      <a:dk1>
        <a:srgbClr val="000000"/>
      </a:dk1>
      <a:lt1>
        <a:srgbClr val="FFFFFF"/>
      </a:lt1>
      <a:dk2>
        <a:srgbClr val="23323E"/>
      </a:dk2>
      <a:lt2>
        <a:srgbClr val="E8E3E2"/>
      </a:lt2>
      <a:accent1>
        <a:srgbClr val="3B94B1"/>
      </a:accent1>
      <a:accent2>
        <a:srgbClr val="46B4A1"/>
      </a:accent2>
      <a:accent3>
        <a:srgbClr val="4D74C3"/>
      </a:accent3>
      <a:accent4>
        <a:srgbClr val="B13B58"/>
      </a:accent4>
      <a:accent5>
        <a:srgbClr val="C3604D"/>
      </a:accent5>
      <a:accent6>
        <a:srgbClr val="B1803B"/>
      </a:accent6>
      <a:hlink>
        <a:srgbClr val="BF5F3F"/>
      </a:hlink>
      <a:folHlink>
        <a:srgbClr val="7F7F7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6138</TotalTime>
  <Words>4814</Words>
  <Application>Microsoft Macintosh PowerPoint</Application>
  <PresentationFormat>宽屏</PresentationFormat>
  <Paragraphs>241</Paragraphs>
  <Slides>25</Slides>
  <Notes>24</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25</vt:i4>
      </vt:variant>
    </vt:vector>
  </HeadingPairs>
  <TitlesOfParts>
    <vt:vector size="43" baseType="lpstr">
      <vt:lpstr>-apple-system</vt:lpstr>
      <vt:lpstr>.SF NS</vt:lpstr>
      <vt:lpstr>等线</vt:lpstr>
      <vt:lpstr>KaiTi</vt:lpstr>
      <vt:lpstr>Microsoft YaHei</vt:lpstr>
      <vt:lpstr>apercu</vt:lpstr>
      <vt:lpstr>inherit</vt:lpstr>
      <vt:lpstr>PingFang SC</vt:lpstr>
      <vt:lpstr>Arial</vt:lpstr>
      <vt:lpstr>Arial Black</vt:lpstr>
      <vt:lpstr>Georgia</vt:lpstr>
      <vt:lpstr>Helvetica Neue Roman</vt:lpstr>
      <vt:lpstr>Montserrat</vt:lpstr>
      <vt:lpstr>Open Sans</vt:lpstr>
      <vt:lpstr>Times New Roman</vt:lpstr>
      <vt:lpstr>Verdana</vt:lpstr>
      <vt:lpstr>Wingdings</vt:lpstr>
      <vt:lpstr>SineVTI</vt:lpstr>
      <vt:lpstr>感恩的祭壇</vt:lpstr>
      <vt:lpstr>亞伯拉罕 簡介</vt:lpstr>
      <vt:lpstr>亞伯拉罕進入應許地的行程 Abraham's Journey</vt:lpstr>
      <vt:lpstr>PowerPoint 演示文稿</vt:lpstr>
      <vt:lpstr>祭壇的内涵與價值</vt:lpstr>
      <vt:lpstr>感恩的祭壇</vt:lpstr>
      <vt:lpstr>感恩的祭壇</vt:lpstr>
      <vt:lpstr>亞伯拉罕以信心跟隨神</vt:lpstr>
      <vt:lpstr>PowerPoint 演示文稿</vt:lpstr>
      <vt:lpstr>神賜的恩典和特權</vt:lpstr>
      <vt:lpstr>創世之前的揀選</vt:lpstr>
      <vt:lpstr>感恩的祭壇</vt:lpstr>
      <vt:lpstr>PowerPoint 演示文稿</vt:lpstr>
      <vt:lpstr>顯現：神與人互動的特殊方式</vt:lpstr>
      <vt:lpstr>终生蒙神赐福的亞伯拉罕</vt:lpstr>
      <vt:lpstr>George Washington's 1789 Thanksgiving Proclamation</vt:lpstr>
      <vt:lpstr>美國感恩節來歷（1）</vt:lpstr>
      <vt:lpstr>美國感恩節的來歷（2）</vt:lpstr>
      <vt:lpstr>PowerPoint 演示文稿</vt:lpstr>
      <vt:lpstr>五月花號公約</vt:lpstr>
      <vt:lpstr>先有五月花（信仰） 后有美利堅（繁榮）</vt:lpstr>
      <vt:lpstr>亞伯拉罕與清教徒 對照表</vt:lpstr>
      <vt:lpstr>感謝神賜我永生與今生的福分</vt:lpstr>
      <vt:lpstr>感謝神賜給愛我的和我愛的人</vt:lpstr>
      <vt:lpstr>結語：表達感恩</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Victor</dc:creator>
  <cp:keywords/>
  <dc:description/>
  <cp:lastModifiedBy>Victor</cp:lastModifiedBy>
  <cp:revision>76</cp:revision>
  <dcterms:created xsi:type="dcterms:W3CDTF">2024-10-30T15:23:05Z</dcterms:created>
  <dcterms:modified xsi:type="dcterms:W3CDTF">2024-11-24T02:19:11Z</dcterms:modified>
  <cp:category/>
</cp:coreProperties>
</file>