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8" r:id="rId2"/>
    <p:sldId id="301" r:id="rId3"/>
    <p:sldId id="303" r:id="rId4"/>
    <p:sldId id="259" r:id="rId5"/>
    <p:sldId id="260" r:id="rId6"/>
    <p:sldId id="299" r:id="rId7"/>
    <p:sldId id="300" r:id="rId8"/>
    <p:sldId id="261" r:id="rId9"/>
    <p:sldId id="262" r:id="rId10"/>
    <p:sldId id="306" r:id="rId11"/>
    <p:sldId id="263" r:id="rId12"/>
    <p:sldId id="304" r:id="rId13"/>
    <p:sldId id="307" r:id="rId14"/>
    <p:sldId id="264" r:id="rId15"/>
    <p:sldId id="265" r:id="rId16"/>
    <p:sldId id="309" r:id="rId17"/>
    <p:sldId id="266" r:id="rId18"/>
    <p:sldId id="267" r:id="rId19"/>
    <p:sldId id="310" r:id="rId20"/>
    <p:sldId id="268" r:id="rId21"/>
    <p:sldId id="269" r:id="rId22"/>
    <p:sldId id="270" r:id="rId23"/>
    <p:sldId id="29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16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3025" y="9261475"/>
            <a:ext cx="2970213" cy="487363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id-ID" altLang="zh-CN" sz="1200" dirty="0">
                <a:ea typeface="宋体" pitchFamily="2" charset="-122"/>
              </a:rPr>
              <a:t>12</a:t>
            </a:fld>
            <a:endParaRPr lang="id-ID" altLang="zh-CN" sz="1200" dirty="0">
              <a:ea typeface="宋体" pitchFamily="2" charset="-122"/>
            </a:endParaRPr>
          </a:p>
        </p:txBody>
      </p:sp>
      <p:sp>
        <p:nvSpPr>
          <p:cNvPr id="2355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3819525"/>
            <a:ext cx="4875213" cy="3656013"/>
          </a:xfrm>
        </p:spPr>
      </p:sp>
      <p:sp>
        <p:nvSpPr>
          <p:cNvPr id="23556" name="Rectangle 3"/>
          <p:cNvSpPr>
            <a:spLocks noGrp="1"/>
          </p:cNvSpPr>
          <p:nvPr>
            <p:ph type="body" idx="1"/>
          </p:nvPr>
        </p:nvSpPr>
        <p:spPr>
          <a:xfrm>
            <a:off x="914400" y="1543050"/>
            <a:ext cx="5026025" cy="2112963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id-ID" altLang="zh-CN" dirty="0">
              <a:ea typeface="宋体" pitchFamily="2" charset="-122"/>
            </a:endParaRPr>
          </a:p>
        </p:txBody>
      </p:sp>
      <p:sp>
        <p:nvSpPr>
          <p:cNvPr id="23557" name="Text Box 4"/>
          <p:cNvSpPr txBox="1"/>
          <p:nvPr/>
        </p:nvSpPr>
        <p:spPr>
          <a:xfrm>
            <a:off x="685800" y="9018588"/>
            <a:ext cx="5483225" cy="277812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en-US" altLang="zh-CN" sz="1100" dirty="0">
                <a:ea typeface="宋体" pitchFamily="2" charset="-122"/>
              </a:rPr>
              <a:t>For use only with Duncan texts. © 2005 McGraw-Hill Companies, Inc. McGraw-Hill/Irwin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2026/2/28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176" name="picture 1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178" name="textbox 178"/>
          <p:cNvSpPr/>
          <p:nvPr/>
        </p:nvSpPr>
        <p:spPr>
          <a:xfrm>
            <a:off x="1658208" y="967706"/>
            <a:ext cx="8593455" cy="4234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/>
            <a:endParaRPr sz="1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ctr" rtl="0" eaLnBrk="0"/>
            <a:r>
              <a:rPr lang="zh-CN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谁能住在圣山之巅</a:t>
            </a:r>
          </a:p>
          <a:p>
            <a:pPr marL="12700" algn="ctr" rtl="0" eaLnBrk="0"/>
            <a:endParaRPr lang="zh-CN" sz="6000" b="1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marL="12700" algn="ctr" rtl="0" eaLnBrk="0"/>
            <a:r>
              <a:rPr lang="en-US" altLang="zh-CN" sz="60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   </a:t>
            </a:r>
            <a:r>
              <a:rPr lang="zh-CN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李复兴</a:t>
            </a:r>
            <a:r>
              <a:rPr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 </a:t>
            </a:r>
            <a:r>
              <a:rPr lang="zh-CN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牧师</a:t>
            </a:r>
          </a:p>
          <a:p>
            <a:pPr marL="12700" algn="ctr" rtl="0" eaLnBrk="0"/>
            <a:r>
              <a:rPr lang="en-US" altLang="zh-CN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2026.2.22</a:t>
            </a:r>
            <a:endParaRPr sz="60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algn="ctr" rtl="0" eaLnBrk="0"/>
            <a:endParaRPr sz="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algn="ctr" rtl="0" eaLnBrk="0">
              <a:spcBef>
                <a:spcPts val="0"/>
              </a:spcBef>
            </a:pPr>
            <a:endParaRPr sz="2700" dirty="0"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02" name="textbox 202"/>
          <p:cNvSpPr/>
          <p:nvPr/>
        </p:nvSpPr>
        <p:spPr>
          <a:xfrm>
            <a:off x="708025" y="1329055"/>
            <a:ext cx="10872470" cy="5052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亚伯拉罕</a:t>
            </a:r>
            <a:r>
              <a:rPr lang="en-US" altLang="zh-CN" sz="4400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·</a:t>
            </a:r>
            <a:r>
              <a:rPr lang="zh-CN" altLang="en-US" sz="4400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林肯（</a:t>
            </a:r>
            <a:r>
              <a:rPr lang="en-US" altLang="zh-CN" sz="4400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Abraham Lincoln</a:t>
            </a:r>
            <a:r>
              <a:rPr lang="zh-CN" altLang="en-US" sz="4400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）</a:t>
            </a:r>
            <a:endParaRPr lang="en-US" altLang="zh-CN" sz="4400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en-US" altLang="zh-CN" sz="4400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“Character is like a tree and reputation like a shadow. The shadow is what we think of it; the tree is the real thing.”</a:t>
            </a:r>
          </a:p>
          <a:p>
            <a:pPr marL="12700" algn="l" rtl="0" eaLnBrk="0">
              <a:lnSpc>
                <a:spcPct val="89000"/>
              </a:lnSpc>
            </a:pPr>
            <a:endParaRPr lang="en-US" altLang="zh-CN" sz="4400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（品格如同树木，名声不过是影子。影子只是表象，树才是真实。）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06" name="picture 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08" name="textbox 208"/>
          <p:cNvSpPr/>
          <p:nvPr/>
        </p:nvSpPr>
        <p:spPr>
          <a:xfrm>
            <a:off x="1534160" y="748030"/>
            <a:ext cx="5887085" cy="53422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6510" algn="l" rtl="0" eaLnBrk="0">
              <a:lnSpc>
                <a:spcPct val="89000"/>
              </a:lnSpc>
            </a:pPr>
            <a:r>
              <a:rPr lang="zh-CN" altLang="en-US" sz="44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第二，是内心真实的男人</a:t>
            </a:r>
          </a:p>
          <a:p>
            <a:pPr marL="16510" algn="l" rtl="0" eaLnBrk="0">
              <a:lnSpc>
                <a:spcPct val="89000"/>
              </a:lnSpc>
            </a:pPr>
            <a:endParaRPr lang="zh-CN" altLang="en-US" sz="44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6510" algn="l" rtl="0" eaLnBrk="0">
              <a:lnSpc>
                <a:spcPct val="89000"/>
              </a:lnSpc>
            </a:pPr>
            <a:r>
              <a:rPr lang="zh-CN" altLang="en-US" sz="44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他心里说实话，不虚伪、不两面。他在神面前透明，在人面前真诚。男人真正的刚强，不是外在的强势，而是内里的纯正。</a:t>
            </a:r>
          </a:p>
          <a:p>
            <a:pPr marL="16510" algn="l" rtl="0" eaLnBrk="0">
              <a:lnSpc>
                <a:spcPct val="89000"/>
              </a:lnSpc>
            </a:pPr>
            <a:endParaRPr lang="zh-CN" altLang="en-US" sz="44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260" y="0"/>
            <a:ext cx="37617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00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id-ID" altLang="zh-CN" b="1" dirty="0">
              <a:latin typeface="Times New Roman" panose="02020503050405090304" pitchFamily="18" charset="0"/>
            </a:endParaRPr>
          </a:p>
        </p:txBody>
      </p:sp>
      <p:sp>
        <p:nvSpPr>
          <p:cNvPr id="7171" name="Rectangle 3"/>
          <p:cNvSpPr/>
          <p:nvPr/>
        </p:nvSpPr>
        <p:spPr>
          <a:xfrm>
            <a:off x="1524000" y="5943600"/>
            <a:ext cx="9144000" cy="914400"/>
          </a:xfrm>
          <a:prstGeom prst="rect">
            <a:avLst/>
          </a:prstGeom>
          <a:solidFill>
            <a:srgbClr val="CC66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id-ID" altLang="zh-CN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172" name="Line 4"/>
          <p:cNvSpPr/>
          <p:nvPr/>
        </p:nvSpPr>
        <p:spPr>
          <a:xfrm>
            <a:off x="1524000" y="5943600"/>
            <a:ext cx="9144000" cy="0"/>
          </a:xfrm>
          <a:prstGeom prst="line">
            <a:avLst/>
          </a:prstGeom>
          <a:ln w="571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3" name="Rectangle 5"/>
          <p:cNvSpPr>
            <a:spLocks noGrp="1"/>
          </p:cNvSpPr>
          <p:nvPr>
            <p:ph type="title"/>
          </p:nvPr>
        </p:nvSpPr>
        <p:spPr>
          <a:xfrm>
            <a:off x="1676400" y="-76200"/>
            <a:ext cx="82296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zh-CN" altLang="en-US" dirty="0">
                <a:latin typeface="迷你简雪君" pitchFamily="2" charset="-122"/>
                <a:ea typeface="迷你简雪君" pitchFamily="2" charset="-122"/>
              </a:rPr>
              <a:t>世人眼中刚强的男人</a:t>
            </a:r>
            <a:endParaRPr lang="en-US" altLang="zh-CN" sz="5400">
              <a:latin typeface="迷你简雪君" pitchFamily="2" charset="-122"/>
              <a:ea typeface="迷你简雪君" pitchFamily="2" charset="-122"/>
            </a:endParaRPr>
          </a:p>
        </p:txBody>
      </p:sp>
      <p:sp>
        <p:nvSpPr>
          <p:cNvPr id="7174" name="AutoShape 6"/>
          <p:cNvSpPr/>
          <p:nvPr/>
        </p:nvSpPr>
        <p:spPr>
          <a:xfrm>
            <a:off x="3429000" y="3019425"/>
            <a:ext cx="7010400" cy="3457575"/>
          </a:xfrm>
          <a:prstGeom prst="roundRect">
            <a:avLst>
              <a:gd name="adj" fmla="val 4407"/>
            </a:avLst>
          </a:prstGeom>
          <a:noFill/>
          <a:ln w="762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id-ID" altLang="zh-CN" dirty="0">
              <a:latin typeface="Times New Roman" panose="02020503050405090304" pitchFamily="18" charset="0"/>
            </a:endParaRPr>
          </a:p>
        </p:txBody>
      </p:sp>
      <p:sp>
        <p:nvSpPr>
          <p:cNvPr id="7175" name="Rectangle 7"/>
          <p:cNvSpPr/>
          <p:nvPr/>
        </p:nvSpPr>
        <p:spPr>
          <a:xfrm>
            <a:off x="7010400" y="762000"/>
            <a:ext cx="381000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r>
              <a:rPr lang="zh-CN" altLang="en-US" sz="2800" b="1" dirty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根据外貌和所拥有的</a:t>
            </a:r>
            <a:endParaRPr lang="en-US" altLang="zh-CN" sz="2800" b="1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6152" name="Picture 13" descr="Shoulder Sha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1981200"/>
            <a:ext cx="2489200" cy="422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7" name="AutoShape 11"/>
          <p:cNvSpPr/>
          <p:nvPr/>
        </p:nvSpPr>
        <p:spPr>
          <a:xfrm>
            <a:off x="7434263" y="1981200"/>
            <a:ext cx="2605087" cy="4243388"/>
          </a:xfrm>
          <a:prstGeom prst="roundRect">
            <a:avLst>
              <a:gd name="adj" fmla="val 8718"/>
            </a:avLst>
          </a:prstGeom>
          <a:noFill/>
          <a:ln w="76200" cap="flat" cmpd="sng">
            <a:solidFill>
              <a:srgbClr val="99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id-ID" altLang="zh-CN" dirty="0">
              <a:latin typeface="Times New Roman" panose="02020503050405090304" pitchFamily="18" charset="0"/>
            </a:endParaRPr>
          </a:p>
        </p:txBody>
      </p:sp>
      <p:pic>
        <p:nvPicPr>
          <p:cNvPr id="6154" name="Picture 14" descr="Investigator Ta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463" y="1676400"/>
            <a:ext cx="1951037" cy="2643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9" name="AutoShape 10"/>
          <p:cNvSpPr/>
          <p:nvPr/>
        </p:nvSpPr>
        <p:spPr>
          <a:xfrm>
            <a:off x="5715000" y="1676400"/>
            <a:ext cx="1981200" cy="2700338"/>
          </a:xfrm>
          <a:prstGeom prst="roundRect">
            <a:avLst>
              <a:gd name="adj" fmla="val 8718"/>
            </a:avLst>
          </a:prstGeom>
          <a:noFill/>
          <a:ln w="76200" cap="flat" cmpd="sng">
            <a:solidFill>
              <a:srgbClr val="FF7C8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id-ID" altLang="zh-CN" dirty="0">
              <a:latin typeface="Times New Roman" panose="02020503050405090304" pitchFamily="18" charset="0"/>
            </a:endParaRPr>
          </a:p>
        </p:txBody>
      </p:sp>
      <p:sp>
        <p:nvSpPr>
          <p:cNvPr id="7180" name="AutoShape 19"/>
          <p:cNvSpPr/>
          <p:nvPr/>
        </p:nvSpPr>
        <p:spPr>
          <a:xfrm>
            <a:off x="1828800" y="4205288"/>
            <a:ext cx="3305175" cy="2514600"/>
          </a:xfrm>
          <a:prstGeom prst="roundRect">
            <a:avLst>
              <a:gd name="adj" fmla="val 8718"/>
            </a:avLst>
          </a:prstGeom>
          <a:noFill/>
          <a:ln w="762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id-ID" altLang="zh-CN" dirty="0">
              <a:latin typeface="Times New Roman" panose="02020503050405090304" pitchFamily="18" charset="0"/>
            </a:endParaRPr>
          </a:p>
        </p:txBody>
      </p:sp>
      <p:pic>
        <p:nvPicPr>
          <p:cNvPr id="6160" name="Picture 20" descr="bride_trip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663" y="4267200"/>
            <a:ext cx="3233737" cy="239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2" name="Picture 16" descr="pregnan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025" y="2700338"/>
            <a:ext cx="15240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3" name="AutoShape 12"/>
          <p:cNvSpPr/>
          <p:nvPr/>
        </p:nvSpPr>
        <p:spPr>
          <a:xfrm>
            <a:off x="4357688" y="2667000"/>
            <a:ext cx="1585912" cy="2319338"/>
          </a:xfrm>
          <a:prstGeom prst="roundRect">
            <a:avLst>
              <a:gd name="adj" fmla="val 8718"/>
            </a:avLst>
          </a:prstGeom>
          <a:noFill/>
          <a:ln w="76200" cap="flat" cmpd="sng">
            <a:solidFill>
              <a:srgbClr val="CC99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id-ID" altLang="zh-CN" dirty="0">
              <a:latin typeface="Times New Roman" panose="02020503050405090304" pitchFamily="18" charset="0"/>
            </a:endParaRPr>
          </a:p>
        </p:txBody>
      </p:sp>
      <p:pic>
        <p:nvPicPr>
          <p:cNvPr id="21" name="图片 20" descr="00219b66514e0be0e5940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4343400"/>
            <a:ext cx="2438400" cy="193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5" name="AutoShape 17"/>
          <p:cNvSpPr/>
          <p:nvPr/>
        </p:nvSpPr>
        <p:spPr>
          <a:xfrm>
            <a:off x="5486400" y="4310063"/>
            <a:ext cx="2438400" cy="2014537"/>
          </a:xfrm>
          <a:prstGeom prst="roundRect">
            <a:avLst>
              <a:gd name="adj" fmla="val 8718"/>
            </a:avLst>
          </a:prstGeom>
          <a:noFill/>
          <a:ln w="762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id-ID" altLang="zh-CN" dirty="0">
              <a:latin typeface="Times New Roman" panose="02020503050405090304" pitchFamily="18" charset="0"/>
            </a:endParaRPr>
          </a:p>
        </p:txBody>
      </p:sp>
      <p:pic>
        <p:nvPicPr>
          <p:cNvPr id="20" name="图片 19" descr="2007-11-07-09-35-44.jpg"/>
          <p:cNvPicPr>
            <a:picLocks noChangeAspect="1"/>
          </p:cNvPicPr>
          <p:nvPr/>
        </p:nvPicPr>
        <p:blipFill>
          <a:blip r:embed="rId8"/>
          <a:srcRect t="25665"/>
          <a:stretch>
            <a:fillRect/>
          </a:stretch>
        </p:blipFill>
        <p:spPr>
          <a:xfrm>
            <a:off x="1600200" y="1219200"/>
            <a:ext cx="3333750" cy="1862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7" name="AutoShape 8"/>
          <p:cNvSpPr/>
          <p:nvPr/>
        </p:nvSpPr>
        <p:spPr>
          <a:xfrm>
            <a:off x="1600200" y="1219200"/>
            <a:ext cx="3352800" cy="1862138"/>
          </a:xfrm>
          <a:prstGeom prst="roundRect">
            <a:avLst>
              <a:gd name="adj" fmla="val 8718"/>
            </a:avLst>
          </a:prstGeom>
          <a:noFill/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id-ID" altLang="zh-CN" dirty="0">
              <a:latin typeface="Times New Roman" panose="02020503050405090304" pitchFamily="18" charset="0"/>
            </a:endParaRPr>
          </a:p>
        </p:txBody>
      </p:sp>
      <p:sp>
        <p:nvSpPr>
          <p:cNvPr id="7188" name="TextBox 21"/>
          <p:cNvSpPr txBox="1"/>
          <p:nvPr/>
        </p:nvSpPr>
        <p:spPr>
          <a:xfrm>
            <a:off x="8610600" y="533400"/>
            <a:ext cx="1600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FFC000"/>
                </a:solidFill>
                <a:latin typeface="Times New Roman" panose="02020503050405090304" pitchFamily="18" charset="0"/>
                <a:ea typeface="宋体" pitchFamily="2" charset="-122"/>
              </a:rPr>
              <a:t>Strong men?</a:t>
            </a:r>
            <a:endParaRPr lang="zh-CN" altLang="en-US" b="1" dirty="0">
              <a:solidFill>
                <a:srgbClr val="FFC000"/>
              </a:solidFill>
              <a:latin typeface="Times New Roman" panose="02020503050405090304" pitchFamily="18" charset="0"/>
              <a:ea typeface="宋体" pitchFamily="2" charset="-122"/>
            </a:endParaRPr>
          </a:p>
          <a:p>
            <a:endParaRPr lang="zh-CN" altLang="en-US" dirty="0">
              <a:latin typeface="Times New Roman" panose="02020503050405090304" pitchFamily="18" charset="0"/>
              <a:ea typeface="宋体" pitchFamily="2" charset="-122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12" name="picture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14" name="textbox 214"/>
          <p:cNvSpPr/>
          <p:nvPr/>
        </p:nvSpPr>
        <p:spPr>
          <a:xfrm>
            <a:off x="1506855" y="748030"/>
            <a:ext cx="6112510" cy="54298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第三，是舌头受约束的男人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不以舌头谗谤人，不恶待朋友，不随波逐流毁谤邻舍。一个能管理口舌的男人，才是真正成熟的男人。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12" name="picture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14" name="textbox 214"/>
          <p:cNvSpPr/>
          <p:nvPr/>
        </p:nvSpPr>
        <p:spPr>
          <a:xfrm>
            <a:off x="939113" y="1272746"/>
            <a:ext cx="6457830" cy="49051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/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/>
            <a:r>
              <a:rPr lang="zh-CN" altLang="en-US" sz="44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第三，是舌头受约束的男人</a:t>
            </a:r>
          </a:p>
          <a:p>
            <a:pPr marL="12700" algn="l" rtl="0" eaLnBrk="0"/>
            <a:endParaRPr lang="zh-CN" altLang="en-US" sz="44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所罗门（《箴言》）</a:t>
            </a:r>
            <a:endParaRPr lang="en-US" altLang="zh-CN" sz="36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r>
              <a:rPr lang="en-US" altLang="zh-CN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</a:t>
            </a:r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谨守口的，得保生命；大张嘴的，必致败亡。</a:t>
            </a:r>
            <a:r>
              <a:rPr lang="en-US" altLang="zh-CN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”</a:t>
            </a:r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（箴言</a:t>
            </a:r>
            <a:r>
              <a:rPr lang="en-US" altLang="zh-CN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 13:3</a:t>
            </a:r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）</a:t>
            </a:r>
            <a:endParaRPr lang="en-US" altLang="zh-CN" sz="36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r>
              <a:rPr lang="en-US" altLang="zh-CN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</a:t>
            </a:r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多言多语难免有过，禁止嘴唇是有智慧。</a:t>
            </a:r>
            <a:r>
              <a:rPr lang="en-US" altLang="zh-CN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”</a:t>
            </a:r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（箴言</a:t>
            </a:r>
            <a:r>
              <a:rPr lang="en-US" altLang="zh-CN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 10:19</a:t>
            </a:r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）</a:t>
            </a:r>
            <a:endParaRPr lang="en-US" altLang="zh-CN" sz="36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r>
              <a:rPr lang="zh-CN" altLang="en-US" sz="36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圣经智慧文学里，节制口舌就是成熟与智慧的标志。</a:t>
            </a:r>
          </a:p>
          <a:p>
            <a:pPr marL="12700" algn="l" rtl="0" eaLnBrk="0"/>
            <a:endParaRPr lang="zh-CN" altLang="en-US" sz="36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18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20" name="textbox 220"/>
          <p:cNvSpPr/>
          <p:nvPr/>
        </p:nvSpPr>
        <p:spPr>
          <a:xfrm>
            <a:off x="849630" y="1414145"/>
            <a:ext cx="6232525" cy="39077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kern="0" spc="-420" dirty="0">
                <a:solidFill>
                  <a:srgbClr val="262626">
                    <a:alpha val="100000"/>
                  </a:srgbClr>
                </a:solidFill>
                <a:latin typeface="PingFang TC" panose="020B0400000000000000" charset="-120"/>
                <a:ea typeface="PingFang TC" panose="020B0400000000000000" charset="-120"/>
                <a:cs typeface="PingFang TC" panose="020B0400000000000000" charset="-120"/>
              </a:rPr>
              <a:t>第四，是价值观清晰的男人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kern="0" spc="-420" dirty="0">
              <a:solidFill>
                <a:srgbClr val="262626">
                  <a:alpha val="100000"/>
                </a:srgbClr>
              </a:solidFill>
              <a:latin typeface="PingFang TC" panose="020B0400000000000000" charset="-120"/>
              <a:ea typeface="PingFang TC" panose="020B0400000000000000" charset="-120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kern="0" spc="-420" dirty="0">
                <a:solidFill>
                  <a:srgbClr val="262626">
                    <a:alpha val="100000"/>
                  </a:srgbClr>
                </a:solidFill>
                <a:latin typeface="PingFang TC" panose="020B0400000000000000" charset="-120"/>
                <a:ea typeface="PingFang TC" panose="020B0400000000000000" charset="-120"/>
                <a:cs typeface="PingFang TC" panose="020B0400000000000000" charset="-120"/>
              </a:rPr>
              <a:t>他藐视卑鄙的人，却尊重敬畏耶和华的人。他知道什么该远离，什么该靠近。他不向权势低头，只向神低头。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kern="0" spc="-420" dirty="0">
              <a:solidFill>
                <a:srgbClr val="262626">
                  <a:alpha val="100000"/>
                </a:srgbClr>
              </a:solidFill>
              <a:latin typeface="PingFang TC" panose="020B0400000000000000" charset="-120"/>
              <a:ea typeface="PingFang TC" panose="020B0400000000000000" charset="-120"/>
              <a:cs typeface="PingFang TC" panose="020B0400000000000000" charset="-12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18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20" name="textbox 220"/>
          <p:cNvSpPr/>
          <p:nvPr/>
        </p:nvSpPr>
        <p:spPr>
          <a:xfrm>
            <a:off x="617219" y="160638"/>
            <a:ext cx="7002781" cy="64625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/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/>
            <a:r>
              <a:rPr lang="zh-CN" altLang="en-US" sz="4400" b="1" kern="0" spc="-42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第四，是价值观清晰的男人</a:t>
            </a:r>
          </a:p>
          <a:p>
            <a:pPr marL="12700" algn="l" rtl="0" eaLnBrk="0"/>
            <a:endParaRPr lang="zh-CN" altLang="en-US" sz="4400" b="1" kern="0" spc="-42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马丁</a:t>
            </a:r>
            <a:r>
              <a:rPr lang="en-US" altLang="zh-CN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·</a:t>
            </a: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路德（</a:t>
            </a:r>
            <a:r>
              <a:rPr lang="en-US" altLang="zh-CN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Martin Luther</a:t>
            </a: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）</a:t>
            </a:r>
            <a:endParaRPr lang="en-US" altLang="zh-CN" sz="32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在沃尔姆斯会议上他说：</a:t>
            </a:r>
            <a:endParaRPr lang="en-US" altLang="zh-CN" sz="32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en-US" altLang="zh-CN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“Here I stand. I can do no other. God help me.”</a:t>
            </a: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我站在这里，不能做别的。愿神帮助我。</a:t>
            </a:r>
            <a:endParaRPr lang="en-US" altLang="zh-CN" sz="32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en-US" altLang="zh-CN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——</a:t>
            </a: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这正是</a:t>
            </a:r>
            <a:r>
              <a:rPr lang="en-US" altLang="zh-CN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</a:t>
            </a: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不向权势低头，只向神低头</a:t>
            </a:r>
            <a:r>
              <a:rPr lang="en-US" altLang="zh-CN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”</a:t>
            </a:r>
            <a:r>
              <a:rPr lang="zh-CN" altLang="en-US" sz="32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的历史名言。</a:t>
            </a:r>
          </a:p>
          <a:p>
            <a:pPr marL="12700" algn="l" rtl="0" eaLnBrk="0"/>
            <a:endParaRPr lang="zh-CN" altLang="en-US" sz="3200" b="1" kern="0" spc="-42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24" name="picture 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26" name="textbox 226"/>
          <p:cNvSpPr/>
          <p:nvPr/>
        </p:nvSpPr>
        <p:spPr>
          <a:xfrm>
            <a:off x="544830" y="1271270"/>
            <a:ext cx="6565265" cy="43160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5240" algn="l" rtl="0" eaLnBrk="0">
              <a:lnSpc>
                <a:spcPct val="89000"/>
              </a:lnSpc>
            </a:pP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第五，是守约负责的男人</a:t>
            </a:r>
          </a:p>
          <a:p>
            <a:pPr marL="15240" algn="l" rtl="0" eaLnBrk="0">
              <a:lnSpc>
                <a:spcPct val="89000"/>
              </a:lnSpc>
            </a:pPr>
            <a:endParaRPr lang="zh-CN" altLang="en-US" sz="4400" b="1" kern="0" spc="-1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5240" algn="l" rtl="0" eaLnBrk="0">
              <a:lnSpc>
                <a:spcPct val="89000"/>
              </a:lnSpc>
            </a:pP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他发了誓，虽自己吃亏也不更改。这样的男人，在家庭中是可靠的，在教会中是可信的，在团队中是稳固的。</a:t>
            </a:r>
          </a:p>
          <a:p>
            <a:pPr marL="15240" algn="l" rtl="0" eaLnBrk="0">
              <a:lnSpc>
                <a:spcPct val="89000"/>
              </a:lnSpc>
            </a:pPr>
            <a:endParaRPr lang="zh-CN" altLang="en-US" sz="4400" b="1" kern="0" spc="-1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30" name="picture 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32" name="textbox 232"/>
          <p:cNvSpPr/>
          <p:nvPr/>
        </p:nvSpPr>
        <p:spPr>
          <a:xfrm>
            <a:off x="963930" y="1297940"/>
            <a:ext cx="6174105" cy="5560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第六，是清洁不贪的男人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b="1" kern="0" spc="-1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他不放债取利，不受贿赂害无辜。他不被金钱操控，也不让利益决定良心。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b="1" kern="0" spc="-1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30" name="picture 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32" name="textbox 232"/>
          <p:cNvSpPr/>
          <p:nvPr/>
        </p:nvSpPr>
        <p:spPr>
          <a:xfrm>
            <a:off x="963930" y="1297940"/>
            <a:ext cx="11101070" cy="5560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/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/>
            <a:r>
              <a:rPr lang="zh-CN" altLang="en-US" sz="44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第六，是清洁不贪的男人</a:t>
            </a:r>
          </a:p>
          <a:p>
            <a:pPr marL="12700" algn="l" rtl="0" eaLnBrk="0"/>
            <a:endParaRPr lang="zh-CN" altLang="en-US" sz="36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r>
              <a:rPr lang="zh-CN" altLang="en-US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甘地（</a:t>
            </a:r>
            <a:r>
              <a:rPr lang="en-US" altLang="zh-CN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Mahatma Gandhi</a:t>
            </a:r>
            <a:r>
              <a:rPr lang="zh-CN" altLang="en-US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）</a:t>
            </a:r>
            <a:endParaRPr lang="en-US" altLang="zh-CN" sz="36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r>
              <a:rPr lang="en-US" altLang="zh-CN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“Earth provides enough to satisfy every man's needs, but not every man's greed.”</a:t>
            </a:r>
          </a:p>
          <a:p>
            <a:pPr marL="12700" algn="l" rtl="0" eaLnBrk="0"/>
            <a:r>
              <a:rPr lang="zh-CN" altLang="en-US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（地球足够满足人的需要，却满足不了人的贪婪。）</a:t>
            </a:r>
            <a:endParaRPr lang="en-US" altLang="zh-CN" sz="36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endParaRPr lang="en-US" altLang="zh-CN" sz="36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r>
              <a:rPr lang="en-US" altLang="zh-CN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 </a:t>
            </a:r>
            <a:r>
              <a:rPr lang="zh-CN" altLang="en-US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孟子：</a:t>
            </a:r>
            <a:r>
              <a:rPr lang="en-US" altLang="zh-CN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</a:t>
            </a:r>
            <a:r>
              <a:rPr lang="zh-CN" altLang="en-US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富贵不能淫，贫贱不能移，威武不能屈。</a:t>
            </a:r>
            <a:r>
              <a:rPr lang="en-US" altLang="zh-CN" sz="36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”</a:t>
            </a:r>
          </a:p>
          <a:p>
            <a:pPr marL="12700" algn="l" rtl="0" eaLnBrk="0"/>
            <a:endParaRPr lang="en-US" altLang="zh-CN" sz="40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/>
            <a:endParaRPr lang="en-US" altLang="zh-CN" sz="40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60" y="260985"/>
            <a:ext cx="8164830" cy="6097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36" name="picture 2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38" name="textbox 238"/>
          <p:cNvSpPr/>
          <p:nvPr/>
        </p:nvSpPr>
        <p:spPr>
          <a:xfrm>
            <a:off x="966660" y="180752"/>
            <a:ext cx="6555105" cy="56392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诗篇最后一句给出应许：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b="1" kern="0" spc="-1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en-US" altLang="zh-CN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“</a:t>
            </a: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行这些事的人，必永不动摇。</a:t>
            </a:r>
            <a:r>
              <a:rPr lang="en-US" altLang="zh-CN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”</a:t>
            </a:r>
          </a:p>
          <a:p>
            <a:pPr marL="12700" algn="l" rtl="0" eaLnBrk="0">
              <a:lnSpc>
                <a:spcPct val="89000"/>
              </a:lnSpc>
            </a:pPr>
            <a:endParaRPr lang="en-US" altLang="zh-CN" sz="4400" b="1" kern="0" spc="-1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这是神给男人的结果</a:t>
            </a:r>
            <a:r>
              <a:rPr lang="en-US" altLang="zh-CN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——</a:t>
            </a: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他可以住在神的圣山；他的人生稳固不摇；他在风浪中仍然站立。</a:t>
            </a:r>
            <a:endParaRPr lang="zh-CN" altLang="en-US" sz="4800" b="1" kern="0" spc="-1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endParaRPr sz="3900" b="1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42" name="picture 2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44" name="textbox 244"/>
          <p:cNvSpPr/>
          <p:nvPr/>
        </p:nvSpPr>
        <p:spPr>
          <a:xfrm>
            <a:off x="995920" y="1877781"/>
            <a:ext cx="10775950" cy="4251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5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住在神的圣山，</a:t>
            </a: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5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不是位置，而是关系；</a:t>
            </a: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5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不只是荣耀，而是稳定；</a:t>
            </a: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5400" b="1" kern="0" spc="-1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不是短暂的高峰，而是持续的同在。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48" name="picture 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50" name="textbox 250"/>
          <p:cNvSpPr/>
          <p:nvPr/>
        </p:nvSpPr>
        <p:spPr>
          <a:xfrm>
            <a:off x="1000897" y="748029"/>
            <a:ext cx="10824519" cy="576398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/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ctr" rtl="0" eaLnBrk="0"/>
            <a:r>
              <a:rPr lang="zh-CN" altLang="en-US" sz="60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主啊，</a:t>
            </a:r>
          </a:p>
          <a:p>
            <a:pPr marL="12700" algn="ctr" rtl="0" eaLnBrk="0"/>
            <a:endParaRPr lang="zh-CN" altLang="en-US" sz="6000" b="1" kern="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ctr" rtl="0" eaLnBrk="0"/>
            <a:r>
              <a:rPr lang="zh-CN" altLang="en-US" sz="60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让我成为这样的男人</a:t>
            </a:r>
            <a:r>
              <a:rPr lang="en-US" altLang="zh-CN" sz="60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——</a:t>
            </a:r>
            <a:r>
              <a:rPr lang="zh-CN" altLang="en-US" sz="6000" b="1" kern="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在家中有品格，在教会有见证，在社会有影响力，在你面前，永不动摇。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4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6800" y="457200"/>
            <a:ext cx="7467600" cy="5753098"/>
          </a:xfrm>
          <a:prstGeom prst="rect">
            <a:avLst/>
          </a:prstGeom>
        </p:spPr>
      </p:pic>
      <p:sp>
        <p:nvSpPr>
          <p:cNvPr id="438" name="textbox 438"/>
          <p:cNvSpPr/>
          <p:nvPr/>
        </p:nvSpPr>
        <p:spPr>
          <a:xfrm>
            <a:off x="0" y="-22860"/>
            <a:ext cx="12192000" cy="68808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rtl="0" eaLnBrk="0"/>
            <a:endParaRPr sz="1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4572635" rtl="0" eaLnBrk="0"/>
            <a:r>
              <a:rPr sz="6000" b="1" kern="0" spc="1150" dirty="0">
                <a:solidFill>
                  <a:srgbClr val="FF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主祷文</a:t>
            </a:r>
            <a:endParaRPr sz="60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rtl="0" eaLnBrk="0"/>
            <a:endParaRPr sz="1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7145" rtl="0" eaLnBrk="0">
              <a:spcBef>
                <a:spcPts val="1180"/>
              </a:spcBef>
            </a:pPr>
            <a:r>
              <a:rPr sz="3900" b="1" kern="0" spc="-16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主耶稣教导我们祷告说：</a:t>
            </a:r>
            <a:endParaRPr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marL="1069340" rtl="0" eaLnBrk="0">
              <a:spcBef>
                <a:spcPts val="1060"/>
              </a:spcBef>
            </a:pPr>
            <a:r>
              <a:rPr sz="3900" b="1" kern="0" spc="7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我们在天上的父，愿人都尊你</a:t>
            </a:r>
            <a:r>
              <a:rPr sz="3900" b="1" kern="0" spc="6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的名为圣。</a:t>
            </a:r>
            <a:endParaRPr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marL="13970" algn="ctr" rtl="0" eaLnBrk="0">
              <a:spcBef>
                <a:spcPts val="1060"/>
              </a:spcBef>
            </a:pPr>
            <a:r>
              <a:rPr sz="3900" b="1" kern="0" spc="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愿你的国降临。愿你的旨意行在地</a:t>
            </a:r>
            <a:r>
              <a:rPr sz="3900" b="1" kern="0" spc="-1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上，如同行在天上。</a:t>
            </a:r>
            <a:endParaRPr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marL="12700" algn="ctr" rtl="0" eaLnBrk="0"/>
            <a:r>
              <a:rPr sz="3900" b="1" kern="0" spc="-10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我们日用的饮食，今日赐</a:t>
            </a:r>
            <a:r>
              <a:rPr sz="3900" b="1" kern="0" spc="-11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给我们。</a:t>
            </a:r>
            <a:endParaRPr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marL="12700" algn="ctr" rtl="0" eaLnBrk="0">
              <a:spcBef>
                <a:spcPts val="1060"/>
              </a:spcBef>
            </a:pPr>
            <a:r>
              <a:rPr sz="3900" b="1" kern="0" spc="-9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免我们的债，如同我们免了人</a:t>
            </a:r>
            <a:r>
              <a:rPr sz="3900" b="1" kern="0" spc="-10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的债。</a:t>
            </a:r>
            <a:endParaRPr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algn="ctr" rtl="0" eaLnBrk="0">
              <a:spcBef>
                <a:spcPts val="1060"/>
              </a:spcBef>
            </a:pPr>
            <a:r>
              <a:rPr sz="3900" b="1" kern="0" spc="8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不叫我们遇见试探，</a:t>
            </a:r>
            <a:r>
              <a:rPr sz="3900" kern="0" spc="-42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 </a:t>
            </a:r>
            <a:r>
              <a:rPr sz="3900" b="1" kern="0" spc="8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救我们脱离凶恶</a:t>
            </a:r>
            <a:r>
              <a:rPr sz="2700" kern="0" spc="7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（或作“脱离恶者”）</a:t>
            </a:r>
            <a:r>
              <a:rPr sz="2700" kern="0" spc="69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 </a:t>
            </a:r>
            <a:endParaRPr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marL="40640" algn="ctr" rtl="0" eaLnBrk="0"/>
            <a:r>
              <a:rPr sz="3900" b="1" kern="0" spc="-6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因为国度、权柄、荣耀，全</a:t>
            </a:r>
            <a:r>
              <a:rPr sz="3900" b="1" kern="0" spc="-7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是你的，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 </a:t>
            </a:r>
            <a:r>
              <a:rPr sz="3900" b="1" kern="0" spc="-70" dirty="0" err="1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直到永远</a:t>
            </a:r>
            <a:r>
              <a:rPr sz="3900" b="1" kern="0" spc="-7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。</a:t>
            </a:r>
            <a:endParaRPr lang="en-US"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  <a:p>
            <a:pPr marL="40640" algn="ctr" rtl="0" eaLnBrk="0"/>
            <a:r>
              <a:rPr sz="3900" b="1" kern="0" spc="160" dirty="0" err="1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阿们</a:t>
            </a:r>
            <a:r>
              <a:rPr sz="3900" kern="0" spc="53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 </a:t>
            </a:r>
            <a:r>
              <a:rPr sz="3900" b="1" kern="0" spc="20" dirty="0">
                <a:solidFill>
                  <a:srgbClr val="000000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" panose="020B0400000000000000" charset="-122"/>
              </a:rPr>
              <a:t>！</a:t>
            </a:r>
            <a:endParaRPr sz="3900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7241e0047ab82c889cc26f38128df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10" y="44450"/>
            <a:ext cx="80041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182" name="picture 1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184" name="textbox 184"/>
          <p:cNvSpPr/>
          <p:nvPr/>
        </p:nvSpPr>
        <p:spPr>
          <a:xfrm>
            <a:off x="1120225" y="0"/>
            <a:ext cx="10833100" cy="64255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/>
            <a:endParaRPr sz="1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5240" algn="l" rtl="0" eaLnBrk="0"/>
            <a:r>
              <a:rPr lang="en-US" sz="8000" b="1" kern="0" spc="1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       </a:t>
            </a:r>
            <a:r>
              <a:rPr sz="8000" b="1" kern="0" spc="1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诗篇</a:t>
            </a:r>
            <a:r>
              <a:rPr lang="en-US" sz="8000" b="1" kern="0" spc="1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15</a:t>
            </a:r>
            <a:r>
              <a:rPr lang="zh-CN" altLang="en-US" sz="8000" b="1" kern="0" spc="1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篇</a:t>
            </a:r>
            <a:endParaRPr lang="en-US" altLang="zh-CN" sz="8000" b="1" kern="0" spc="1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5240" algn="l" rtl="0" eaLnBrk="0"/>
            <a:endParaRPr lang="zh-CN" altLang="en-US" sz="8800" b="1" kern="0" spc="1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5240" algn="l" rtl="0" eaLnBrk="0"/>
            <a:r>
              <a:rPr lang="en-US" altLang="zh-CN" sz="6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1</a:t>
            </a:r>
            <a:r>
              <a:rPr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耶和华啊，谁能寄居你的帐幕？</a:t>
            </a:r>
          </a:p>
          <a:p>
            <a:pPr marL="15240" algn="l" rtl="0" eaLnBrk="0"/>
            <a:r>
              <a:rPr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谁能住在你的圣山？</a:t>
            </a:r>
          </a:p>
          <a:p>
            <a:pPr marL="15240" algn="l" rtl="0" eaLnBrk="0"/>
            <a:r>
              <a:rPr lang="en-US" altLang="zh-CN" sz="6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2</a:t>
            </a:r>
            <a:r>
              <a:rPr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就是行为正直，作事公义，</a:t>
            </a:r>
          </a:p>
          <a:p>
            <a:pPr marL="15240" algn="l" rtl="0" eaLnBrk="0"/>
            <a:r>
              <a:rPr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心里说实话的人。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188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190" name="textbox 190"/>
          <p:cNvSpPr/>
          <p:nvPr/>
        </p:nvSpPr>
        <p:spPr>
          <a:xfrm>
            <a:off x="1589542" y="738503"/>
            <a:ext cx="9881870" cy="53809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5240" algn="l" rtl="0" eaLnBrk="0">
              <a:lnSpc>
                <a:spcPct val="150000"/>
              </a:lnSpc>
            </a:pPr>
            <a:r>
              <a:rPr lang="en-US" altLang="zh-CN" sz="4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  <a:sym typeface="+mn-ea"/>
              </a:rPr>
              <a:t>3</a:t>
            </a:r>
            <a:r>
              <a:rPr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  <a:sym typeface="+mn-ea"/>
              </a:rPr>
              <a:t>他不以舌头谗谤人，不恶待朋友，也不随伙毁谤邻里；</a:t>
            </a:r>
            <a:endParaRPr lang="zh-CN" altLang="en-US" sz="4800" b="1" dirty="0"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5240" algn="l" rtl="0" eaLnBrk="0">
              <a:lnSpc>
                <a:spcPct val="150000"/>
              </a:lnSpc>
            </a:pPr>
            <a:r>
              <a:rPr lang="en-US" altLang="zh-CN" sz="4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  <a:sym typeface="+mn-ea"/>
              </a:rPr>
              <a:t>4</a:t>
            </a:r>
            <a:r>
              <a:rPr lang="zh-CN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  <a:sym typeface="+mn-ea"/>
              </a:rPr>
              <a:t>他眼中藐视匪类，却尊重那敬畏耶和华的人。他发了誓，虽然自己吃亏，也不更改。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algn="l" rtl="0" eaLnBrk="0">
              <a:lnSpc>
                <a:spcPct val="150000"/>
              </a:lnSpc>
            </a:pP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5240" algn="l" rtl="0" eaLnBrk="0">
              <a:lnSpc>
                <a:spcPct val="150000"/>
              </a:lnSpc>
            </a:pPr>
            <a:endParaRPr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188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190" name="textbox 190"/>
          <p:cNvSpPr/>
          <p:nvPr/>
        </p:nvSpPr>
        <p:spPr>
          <a:xfrm>
            <a:off x="2681103" y="747826"/>
            <a:ext cx="8703945" cy="5381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sz="48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6000"/>
              </a:lnSpc>
            </a:pPr>
            <a:endParaRPr sz="48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5240" algn="l" rtl="0" eaLnBrk="0">
              <a:lnSpc>
                <a:spcPct val="89000"/>
              </a:lnSpc>
            </a:pPr>
            <a:endParaRPr sz="36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56567" y="1349461"/>
            <a:ext cx="10946765" cy="39770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0050" indent="-17716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400" i="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660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他不放债取利，</a:t>
            </a:r>
          </a:p>
          <a:p>
            <a:pPr marL="400050" indent="-1333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660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不受贿赂以害无辜。</a:t>
            </a:r>
          </a:p>
          <a:p>
            <a:pPr marL="400050" indent="-1333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660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行这些事的人必永不动摇。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188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190" name="textbox 190"/>
          <p:cNvSpPr/>
          <p:nvPr/>
        </p:nvSpPr>
        <p:spPr>
          <a:xfrm>
            <a:off x="2681103" y="747826"/>
            <a:ext cx="8703945" cy="5381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5240" algn="l" rtl="0" eaLnBrk="0">
              <a:lnSpc>
                <a:spcPct val="89000"/>
              </a:lnSpc>
            </a:pPr>
            <a:endParaRPr sz="48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6000"/>
              </a:lnSpc>
            </a:pPr>
            <a:endParaRPr sz="48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5240" algn="l" rtl="0" eaLnBrk="0">
              <a:lnSpc>
                <a:spcPct val="89000"/>
              </a:lnSpc>
            </a:pPr>
            <a:endParaRPr sz="36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9178" y="1161535"/>
            <a:ext cx="10749452" cy="43001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39700" defTabSz="266700">
              <a:lnSpc>
                <a:spcPct val="125000"/>
              </a:lnSpc>
            </a:pPr>
            <a:r>
              <a:rPr 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“</a:t>
            </a:r>
            <a:r>
              <a:rPr lang="zh-CN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耶和华啊，谁能寄居你的帐幕？谁能住在你的圣山？</a:t>
            </a:r>
            <a:r>
              <a:rPr 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”</a:t>
            </a:r>
            <a:r>
              <a:rPr lang="zh-CN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这是大卫向神发出的提问。不是问谁一时被祝福，而是问谁能</a:t>
            </a:r>
            <a:r>
              <a:rPr 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“</a:t>
            </a:r>
            <a:r>
              <a:rPr lang="zh-CN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住</a:t>
            </a:r>
            <a:r>
              <a:rPr 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”——</a:t>
            </a:r>
            <a:r>
              <a:rPr lang="zh-CN" sz="4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宋体" charset="0"/>
              </a:rPr>
              <a:t>长久与神同在。</a:t>
            </a:r>
            <a:endParaRPr lang="zh-CN" altLang="en-US" sz="4800" b="1" dirty="0">
              <a:latin typeface="Microsoft YaHei" panose="020B0503020204020204" pitchFamily="34" charset="-122"/>
              <a:ea typeface="Microsoft YaHei" panose="020B0503020204020204" pitchFamily="34" charset="-122"/>
              <a:cs typeface="宋体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196" name="textbox 196"/>
          <p:cNvSpPr/>
          <p:nvPr/>
        </p:nvSpPr>
        <p:spPr>
          <a:xfrm>
            <a:off x="1277620" y="1719580"/>
            <a:ext cx="3977640" cy="3418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8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今天我思想：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8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8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什么样的男人，才能住在神的圣山？</a:t>
            </a:r>
            <a:endParaRPr sz="3900" b="1" dirty="0">
              <a:latin typeface="Microsoft YaHei" panose="020B0503020204020204" pitchFamily="34" charset="-122"/>
              <a:ea typeface="Microsoft YaHei" panose="020B0503020204020204" pitchFamily="34" charset="-122"/>
              <a:cs typeface="PingFang SC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851531" cy="6857998"/>
          </a:xfrm>
          <a:prstGeom prst="rect">
            <a:avLst/>
          </a:prstGeom>
        </p:spPr>
      </p:pic>
      <p:sp>
        <p:nvSpPr>
          <p:cNvPr id="202" name="textbox 202"/>
          <p:cNvSpPr/>
          <p:nvPr/>
        </p:nvSpPr>
        <p:spPr>
          <a:xfrm>
            <a:off x="1506855" y="748030"/>
            <a:ext cx="5762625" cy="5052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9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第一，是行为正直的男人</a:t>
            </a:r>
          </a:p>
          <a:p>
            <a:pPr marL="12700" algn="l" rtl="0" eaLnBrk="0">
              <a:lnSpc>
                <a:spcPct val="89000"/>
              </a:lnSpc>
            </a:pPr>
            <a:endParaRPr lang="zh-CN" altLang="en-US" sz="4400" b="1" kern="0" spc="-430" dirty="0">
              <a:solidFill>
                <a:srgbClr val="262626">
                  <a:alpha val="10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TC" panose="020B0400000000000000" charset="-120"/>
            </a:endParaRPr>
          </a:p>
          <a:p>
            <a:pPr marL="12700" algn="l" rtl="0" eaLnBrk="0">
              <a:lnSpc>
                <a:spcPct val="89000"/>
              </a:lnSpc>
            </a:pPr>
            <a:r>
              <a:rPr lang="zh-CN" altLang="en-US" sz="4400" b="1" kern="0" spc="-430" dirty="0">
                <a:solidFill>
                  <a:srgbClr val="262626">
                    <a:alpha val="10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TC" panose="020B0400000000000000" charset="-120"/>
              </a:rPr>
              <a:t>他行事完全，做事光明，不在暗中隐藏。他的生活经得起光照，也经得起时间考验。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80" y="0"/>
            <a:ext cx="492252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874</Words>
  <Application>Microsoft Macintosh PowerPoint</Application>
  <PresentationFormat>宽屏</PresentationFormat>
  <Paragraphs>109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迷你简雪君</vt:lpstr>
      <vt:lpstr>苹方-简</vt:lpstr>
      <vt:lpstr>宋体</vt:lpstr>
      <vt:lpstr>Microsoft YaHei</vt:lpstr>
      <vt:lpstr>幼圆</vt:lpstr>
      <vt:lpstr>PingFang SC</vt:lpstr>
      <vt:lpstr>PingFang TC</vt:lpstr>
      <vt:lpstr>Arial</vt:lpstr>
      <vt:lpstr>Impact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世人眼中刚强的男人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Victor</cp:lastModifiedBy>
  <cp:revision>169</cp:revision>
  <dcterms:created xsi:type="dcterms:W3CDTF">2026-02-24T01:22:17Z</dcterms:created>
  <dcterms:modified xsi:type="dcterms:W3CDTF">2026-03-01T20:35:28Z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2052-12.1.23540.23540</vt:lpwstr>
  </property>
  <property fmtid="{D5CDD505-2E9C-101B-9397-08002B2CF9AE}" pid="3" name="ICV">
    <vt:lpwstr>8EAAC4F3B1D19895FEA4FD68B710D84E_41</vt:lpwstr>
  </property>
</Properties>
</file>