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63" r:id="rId3"/>
    <p:sldId id="333" r:id="rId4"/>
    <p:sldId id="334" r:id="rId5"/>
    <p:sldId id="295" r:id="rId6"/>
    <p:sldId id="31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746D3B0-FC62-4742-B22E-1F8EA5990627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D806292-9DF5-494D-82FA-355B7D12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https://www.britishmuseum.org/blog/introducing-assyrians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2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101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57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37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42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5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68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 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6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8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08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5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9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429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0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06292-9DF5-494D-82FA-355B7D12D3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9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7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2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6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8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0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9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3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218" y="230506"/>
            <a:ext cx="11475563" cy="226524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zh-TW" altLang="en-US" sz="6600" dirty="0">
                <a:ea typeface="Calibri"/>
                <a:cs typeface="Calibri"/>
              </a:rPr>
              <a:t>不輕易發怒的神 </a:t>
            </a:r>
            <a:r>
              <a:rPr lang="en-US" altLang="zh-TW" sz="6600" dirty="0">
                <a:ea typeface="Calibri"/>
                <a:cs typeface="Calibri"/>
              </a:rPr>
              <a:t>(</a:t>
            </a:r>
            <a:r>
              <a:rPr lang="zh-TW" altLang="en-US" sz="6600" dirty="0">
                <a:ea typeface="Calibri"/>
                <a:cs typeface="Calibri"/>
              </a:rPr>
              <a:t>約拿書 </a:t>
            </a:r>
            <a:r>
              <a:rPr lang="en-US" altLang="zh-TW" sz="6600" dirty="0">
                <a:ea typeface="Calibri"/>
                <a:cs typeface="Calibri"/>
              </a:rPr>
              <a:t>3:1-10)</a:t>
            </a:r>
          </a:p>
          <a:p>
            <a:r>
              <a:rPr lang="en-US" sz="3900" dirty="0">
                <a:ea typeface="Calibri"/>
                <a:cs typeface="Calibri"/>
              </a:rPr>
              <a:t>May 3,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7221B-E309-41EE-AF97-41773B49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484" y="2394408"/>
            <a:ext cx="7035032" cy="41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神第二次呼召約拿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1-4)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珥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 2:13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他有恩典、有憐憫、</a:t>
            </a:r>
            <a:r>
              <a:rPr lang="zh-TW" altLang="en-US" sz="4400" b="1" u="sng" dirty="0">
                <a:solidFill>
                  <a:srgbClr val="212529"/>
                </a:solidFill>
                <a:ea typeface="Calibri"/>
                <a:cs typeface="Calibri"/>
              </a:rPr>
              <a:t>不輕易發怒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、有豐盛的慈愛、並且後悔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或 轉意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不降所說的災。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出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34:6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有憐憫、有恩典的神、</a:t>
            </a:r>
            <a:r>
              <a:rPr lang="zh-TW" altLang="en-US" sz="4400" b="1" u="sng" dirty="0">
                <a:solidFill>
                  <a:srgbClr val="212529"/>
                </a:solidFill>
                <a:ea typeface="Calibri"/>
                <a:cs typeface="Calibri"/>
              </a:rPr>
              <a:t>不輕易發怒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、並有豐盛的慈愛和誠實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出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32:14(CNV)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耶和華改變初衷，不把他所說的禍降在他的人民身上。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63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尼尼微人信神，並且悔改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5-9)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0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A.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尼尼微人相信神，雖然並沒有直接表達出得救的可能性。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諷刺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: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以色列，耶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 18:11-12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耶和華如此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說、我造出災禍攻擊你們、定意刑罰你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們．你們各人當回頭離開所行的惡道、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改正你們的行動作為。</a:t>
            </a:r>
            <a:r>
              <a:rPr lang="zh-TW" altLang="en-US" sz="4400" b="1" u="sng" dirty="0">
                <a:solidFill>
                  <a:srgbClr val="212529"/>
                </a:solidFill>
                <a:ea typeface="Calibri"/>
                <a:cs typeface="Calibri"/>
              </a:rPr>
              <a:t>他們卻說、這是</a:t>
            </a:r>
            <a:r>
              <a:rPr lang="en-US" altLang="zh-TW" sz="4400" b="1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b="1" u="sng" dirty="0">
                <a:solidFill>
                  <a:srgbClr val="212529"/>
                </a:solidFill>
                <a:ea typeface="Calibri"/>
                <a:cs typeface="Calibri"/>
              </a:rPr>
              <a:t>枉然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．我們要照自己的計謀去行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080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尼尼微人信神，並且悔改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5-9)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0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 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王下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17:14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他們卻不聽從、竟硬著頸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項、效法他們列祖、不信服耶和華他們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神．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「從最大的到至小」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(v. 5) ||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耶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31:34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「他們從最小的、到至大的、都必認識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我」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伏筆新約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74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尼尼微人信神，並且悔改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5-9)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0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B.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他們禁食、穿麻衣、禱告、悔改（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vv. 5-8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），雖然沒人告訴他們要這樣做（諷刺）。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珥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 2:12-13 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你們應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當禁食、哭泣、悲哀、一心歸向我。你們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要撕裂心腸、不撕裂衣服．歸向耶和華你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們的神．因為他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有恩典、有憐憫、不輕易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發怒、有豐盛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的慈愛、並且後悔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或 轉意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不降所說的災。</a:t>
            </a: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48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尼尼微人信神，並且悔改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5-9)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72" y="1414020"/>
            <a:ext cx="11253978" cy="544397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C.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像水手一樣（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1:6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），尼尼微人認為自己有可能的不滅亡（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v. 9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）。諷刺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: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與約拿不同，</a:t>
            </a:r>
            <a:r>
              <a:rPr lang="zh-TW" altLang="en-US" sz="4400" b="1" u="sng" dirty="0">
                <a:solidFill>
                  <a:srgbClr val="212529"/>
                </a:solidFill>
                <a:ea typeface="Calibri"/>
                <a:cs typeface="Calibri"/>
              </a:rPr>
              <a:t>他們尊重神給憐憫的主權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。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- 1:6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或者神顧念我們、使我們不至滅亡。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-3:9 (CNV)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或者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有誰知道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神回心轉意，不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發烈怒，使我們不致滅亡。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珥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2:14 (CNV)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有誰知道或許他會轉意，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並且施慈愛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6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IV.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神轉意，憐憫尼尼微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(v. 10)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72" y="1414020"/>
            <a:ext cx="11253978" cy="544398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742950" indent="-742950">
              <a:spcAft>
                <a:spcPts val="1200"/>
              </a:spcAft>
              <a:buAutoNum type="alphaUcPeriod"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尼尼微人「回轉」（</a:t>
            </a:r>
            <a:r>
              <a:rPr lang="en-US" altLang="zh-TW" sz="4400" i="1" dirty="0" err="1">
                <a:solidFill>
                  <a:srgbClr val="212529"/>
                </a:solidFill>
                <a:ea typeface="Calibri"/>
                <a:cs typeface="Calibri"/>
              </a:rPr>
              <a:t>shuv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）離開他們的「惡道」（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vv. 8, 10; </a:t>
            </a:r>
            <a:r>
              <a:rPr lang="en-US" altLang="zh-TW" sz="4400" i="1" dirty="0" err="1">
                <a:solidFill>
                  <a:srgbClr val="212529"/>
                </a:solidFill>
                <a:ea typeface="Calibri"/>
                <a:cs typeface="Calibri"/>
              </a:rPr>
              <a:t>ra’ah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），結果神「轉離」（</a:t>
            </a:r>
            <a:r>
              <a:rPr lang="en-US" altLang="zh-TW" sz="4400" i="1" dirty="0" err="1">
                <a:solidFill>
                  <a:srgbClr val="212529"/>
                </a:solidFill>
                <a:ea typeface="Calibri"/>
                <a:cs typeface="Calibri"/>
              </a:rPr>
              <a:t>shuv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）祂的怒氣（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v. 9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），並轉意，不降 「災禍」（</a:t>
            </a:r>
            <a:r>
              <a:rPr lang="en-US" altLang="zh-TW" sz="4400" i="1" dirty="0" err="1">
                <a:solidFill>
                  <a:srgbClr val="212529"/>
                </a:solidFill>
                <a:ea typeface="Calibri"/>
                <a:cs typeface="Calibri"/>
              </a:rPr>
              <a:t>ra’ah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 。</a:t>
            </a:r>
            <a:r>
              <a:rPr lang="en-US" altLang="zh-TW" sz="4400">
                <a:solidFill>
                  <a:srgbClr val="212529"/>
                </a:solidFill>
                <a:ea typeface="Calibri"/>
                <a:cs typeface="Calibri"/>
              </a:rPr>
              <a:t>	|| </a:t>
            </a:r>
            <a:r>
              <a:rPr lang="zh-TW" altLang="en-US" sz="4400">
                <a:solidFill>
                  <a:srgbClr val="212529"/>
                </a:solidFill>
                <a:ea typeface="Calibri"/>
                <a:cs typeface="Calibri"/>
              </a:rPr>
              <a:t>申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30:2-3</a:t>
            </a:r>
          </a:p>
          <a:p>
            <a:pPr marL="742950" indent="-742950">
              <a:spcAft>
                <a:spcPts val="1200"/>
              </a:spcAft>
              <a:buAutoNum type="alphaUcPeriod"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彼後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3:9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主所應許的尚未成就、有人以為他是耽延．其實不是耽延、乃是寬容你們、不願有一人沉淪、乃願人人都悔改。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943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20637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Calibri"/>
                <a:ea typeface="Calibri"/>
                <a:cs typeface="Calibri Light"/>
              </a:rPr>
              <a:t>引言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: 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脾氣不好或者不輕易發怒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?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F2F28B-0C84-4027-B576-CB3A976294CD}"/>
              </a:ext>
            </a:extLst>
          </p:cNvPr>
          <p:cNvSpPr txBox="1">
            <a:spLocks/>
          </p:cNvSpPr>
          <p:nvPr/>
        </p:nvSpPr>
        <p:spPr>
          <a:xfrm>
            <a:off x="416169" y="1113722"/>
            <a:ext cx="10853147" cy="4972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>
              <a:buFontTx/>
              <a:buChar char="-"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40915-4A76-44DA-A15A-88C871F78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415" y="1944855"/>
            <a:ext cx="6726654" cy="37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53768"/>
            <a:ext cx="1155412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I. </a:t>
            </a:r>
            <a:r>
              <a:rPr lang="en-US" altLang="zh-TW" b="1" dirty="0">
                <a:latin typeface="+mn-ea"/>
                <a:ea typeface="+mn-ea"/>
              </a:rPr>
              <a:t> </a:t>
            </a:r>
            <a:r>
              <a:rPr lang="zh-TW" altLang="en-US" b="1" dirty="0">
                <a:latin typeface="+mn-ea"/>
                <a:ea typeface="+mn-ea"/>
              </a:rPr>
              <a:t>復習</a:t>
            </a:r>
            <a:r>
              <a:rPr lang="en-US" altLang="zh-TW" b="1" dirty="0">
                <a:latin typeface="+mn-ea"/>
                <a:ea typeface="+mn-ea"/>
              </a:rPr>
              <a:t>: </a:t>
            </a:r>
            <a:r>
              <a:rPr lang="zh-TW" altLang="en-US" b="1" dirty="0">
                <a:latin typeface="+mn-ea"/>
                <a:ea typeface="+mn-ea"/>
              </a:rPr>
              <a:t>約拿書 第</a:t>
            </a:r>
            <a:r>
              <a:rPr lang="en-US" altLang="zh-TW" b="1" dirty="0">
                <a:latin typeface="+mn-ea"/>
                <a:ea typeface="+mn-ea"/>
              </a:rPr>
              <a:t>1-2</a:t>
            </a:r>
            <a:r>
              <a:rPr lang="zh-TW" altLang="en-US" b="1" dirty="0">
                <a:latin typeface="+mn-ea"/>
                <a:ea typeface="+mn-ea"/>
              </a:rPr>
              <a:t>章</a:t>
            </a:r>
            <a:endParaRPr lang="en-US" b="1" dirty="0">
              <a:latin typeface="+mn-lt"/>
              <a:ea typeface="+mn-e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387" y="1992875"/>
            <a:ext cx="3794613" cy="4499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神呼召約拿前往尼尼微傳道（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）。約拿卻逃走，耶和華就降下暴風（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1:3-4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A10A7-217B-4A81-BF91-100CF5C16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50" y="1623264"/>
            <a:ext cx="6473840" cy="486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53768"/>
            <a:ext cx="1155412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I. </a:t>
            </a:r>
            <a:r>
              <a:rPr lang="en-US" altLang="zh-TW" b="1" dirty="0">
                <a:latin typeface="+mn-ea"/>
                <a:ea typeface="+mn-ea"/>
              </a:rPr>
              <a:t> </a:t>
            </a:r>
            <a:r>
              <a:rPr lang="zh-TW" altLang="en-US" b="1" dirty="0">
                <a:latin typeface="+mn-ea"/>
                <a:ea typeface="+mn-ea"/>
              </a:rPr>
              <a:t>復習</a:t>
            </a:r>
            <a:r>
              <a:rPr lang="en-US" altLang="zh-TW" b="1" dirty="0">
                <a:latin typeface="+mn-ea"/>
                <a:ea typeface="+mn-ea"/>
              </a:rPr>
              <a:t>: </a:t>
            </a:r>
            <a:r>
              <a:rPr lang="zh-TW" altLang="en-US" b="1" dirty="0">
                <a:latin typeface="+mn-ea"/>
                <a:ea typeface="+mn-ea"/>
              </a:rPr>
              <a:t>約拿書 第</a:t>
            </a:r>
            <a:r>
              <a:rPr lang="en-US" altLang="zh-TW" b="1" dirty="0">
                <a:latin typeface="+mn-ea"/>
                <a:ea typeface="+mn-ea"/>
              </a:rPr>
              <a:t>1-2</a:t>
            </a:r>
            <a:r>
              <a:rPr lang="zh-TW" altLang="en-US" b="1" dirty="0">
                <a:latin typeface="+mn-ea"/>
                <a:ea typeface="+mn-ea"/>
              </a:rPr>
              <a:t>章</a:t>
            </a:r>
            <a:endParaRPr lang="en-US" b="1" dirty="0">
              <a:latin typeface="+mn-lt"/>
              <a:ea typeface="+mn-e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47" y="1847756"/>
            <a:ext cx="4846173" cy="501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約拿被發現，水手把他丟進海中（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1:15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）。神預備一條大魚來拯救約拿（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1:17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）。在魚腹中，約拿終於禱告（第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章）。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AAE4D-DD67-4741-A141-3004AF95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00" y="1679331"/>
            <a:ext cx="4779388" cy="49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9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神第二次呼召約拿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1-4)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lphaUcPeriod"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約拿原來去尼尼微「因為他們的惡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</a:t>
            </a:r>
            <a:r>
              <a:rPr lang="en-US" altLang="zh-TW" sz="4400" i="1" dirty="0" err="1">
                <a:solidFill>
                  <a:srgbClr val="212529"/>
                </a:solidFill>
                <a:ea typeface="Calibri"/>
                <a:cs typeface="Calibri"/>
              </a:rPr>
              <a:t>ra’ah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達到我面前 」（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神知道他們的罪。創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18:20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「耶和華說、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所多瑪和蛾摩拉的罪惡甚重、聲聞於我」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b="1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神是公義的，對罪有憤怒。</a:t>
            </a:r>
          </a:p>
        </p:txBody>
      </p:sp>
    </p:spTree>
    <p:extLst>
      <p:ext uri="{BB962C8B-B14F-4D97-AF65-F5344CB8AC3E}">
        <p14:creationId xmlns:p14="http://schemas.microsoft.com/office/powerpoint/2010/main" val="68413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20637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神第二次呼召約拿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1-4)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F2F28B-0C84-4027-B576-CB3A976294CD}"/>
              </a:ext>
            </a:extLst>
          </p:cNvPr>
          <p:cNvSpPr txBox="1">
            <a:spLocks/>
          </p:cNvSpPr>
          <p:nvPr/>
        </p:nvSpPr>
        <p:spPr>
          <a:xfrm>
            <a:off x="416169" y="1113722"/>
            <a:ext cx="10853147" cy="4972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021F1D-6B62-49C0-83B5-2B8847604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6484" y="1734922"/>
            <a:ext cx="5621870" cy="435133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A16A93-A399-4F6B-8173-EEA0AE35AC3A}"/>
              </a:ext>
            </a:extLst>
          </p:cNvPr>
          <p:cNvSpPr txBox="1">
            <a:spLocks/>
          </p:cNvSpPr>
          <p:nvPr/>
        </p:nvSpPr>
        <p:spPr>
          <a:xfrm>
            <a:off x="6853458" y="1734922"/>
            <a:ext cx="4846173" cy="41324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亞述的暴力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註：斬首</a:t>
            </a:r>
          </a:p>
        </p:txBody>
      </p:sp>
    </p:spTree>
    <p:extLst>
      <p:ext uri="{BB962C8B-B14F-4D97-AF65-F5344CB8AC3E}">
        <p14:creationId xmlns:p14="http://schemas.microsoft.com/office/powerpoint/2010/main" val="150877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神第二次呼召約拿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1-4)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B.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「耶和華的話、二次臨到約拿」（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v. 1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神的計劃不改變。賽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14:24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「我怎樣思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想、必照樣成就．我怎樣定意、必照樣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成立」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b="1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約拿仍然需要順服。神沒有放過他。</a:t>
            </a:r>
          </a:p>
        </p:txBody>
      </p:sp>
    </p:spTree>
    <p:extLst>
      <p:ext uri="{BB962C8B-B14F-4D97-AF65-F5344CB8AC3E}">
        <p14:creationId xmlns:p14="http://schemas.microsoft.com/office/powerpoint/2010/main" val="183976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神第二次呼召約拿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1-4)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C.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這一次，約拿順服，並宣告神的審判。（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v. 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但不是立刻，而是在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40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天之後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→ 有時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間，</a:t>
            </a:r>
            <a:r>
              <a:rPr lang="zh-TW" altLang="en-US" sz="4400" b="1" dirty="0">
                <a:solidFill>
                  <a:srgbClr val="212529"/>
                </a:solidFill>
                <a:ea typeface="Calibri"/>
                <a:cs typeface="Calibri"/>
              </a:rPr>
              <a:t>不輕易發怒的神 </a:t>
            </a: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38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神第二次呼召約拿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(vv. 1-4)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耶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18:7-8 (CNV)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「我甚麼時候宣布要拔出、拆毀、毀滅一邦或一國，如果我論到的那一邦</a:t>
            </a:r>
            <a:r>
              <a:rPr lang="zh-TW" altLang="en-US" sz="4400" b="1" u="sng" dirty="0">
                <a:solidFill>
                  <a:srgbClr val="212529"/>
                </a:solidFill>
                <a:ea typeface="Calibri"/>
                <a:cs typeface="Calibri"/>
              </a:rPr>
              <a:t>轉離他們的惡行，我就必回心轉意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，不把我原定的災禍降給他們。」 </a:t>
            </a: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75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2247</TotalTime>
  <Words>1041</Words>
  <Application>Microsoft Office PowerPoint</Application>
  <PresentationFormat>Widescreen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Wingdings</vt:lpstr>
      <vt:lpstr>Office Theme</vt:lpstr>
      <vt:lpstr>PowerPoint Presentation</vt:lpstr>
      <vt:lpstr>引言: 脾氣不好或者不輕易發怒?</vt:lpstr>
      <vt:lpstr>I.  復習: 約拿書 第1-2章</vt:lpstr>
      <vt:lpstr>I.  復習: 約拿書 第1-2章</vt:lpstr>
      <vt:lpstr>II. 神第二次呼召約拿 (vv. 1-4)</vt:lpstr>
      <vt:lpstr>II. 神第二次呼召約拿 (vv. 1-4)</vt:lpstr>
      <vt:lpstr>II. 神第二次呼召約拿 (vv. 1-4)</vt:lpstr>
      <vt:lpstr>II. 神第二次呼召約拿 (vv. 1-4)</vt:lpstr>
      <vt:lpstr>II. 神第二次呼召約拿 (vv. 1-4)</vt:lpstr>
      <vt:lpstr>II. 神第二次呼召約拿 (vv. 1-4)</vt:lpstr>
      <vt:lpstr>III. 尼尼微人信神，並且悔改(vv. 5-9)</vt:lpstr>
      <vt:lpstr>III. 尼尼微人信神，並且悔改(vv. 5-9)</vt:lpstr>
      <vt:lpstr>III. 尼尼微人信神，並且悔改(vv. 5-9)</vt:lpstr>
      <vt:lpstr>III. 尼尼微人信神，並且悔改(vv. 5-9)</vt:lpstr>
      <vt:lpstr>IV. 神轉意，憐憫尼尼微 (v. 10)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Chen</dc:creator>
  <cp:lastModifiedBy>Kevin Chen</cp:lastModifiedBy>
  <cp:revision>651</cp:revision>
  <cp:lastPrinted>2025-10-25T21:48:29Z</cp:lastPrinted>
  <dcterms:created xsi:type="dcterms:W3CDTF">2023-07-04T14:01:56Z</dcterms:created>
  <dcterms:modified xsi:type="dcterms:W3CDTF">2026-05-02T18:27:07Z</dcterms:modified>
</cp:coreProperties>
</file>