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57" r:id="rId3"/>
    <p:sldId id="333" r:id="rId4"/>
    <p:sldId id="335" r:id="rId5"/>
    <p:sldId id="344" r:id="rId6"/>
    <p:sldId id="332" r:id="rId7"/>
    <p:sldId id="346" r:id="rId8"/>
    <p:sldId id="347" r:id="rId9"/>
    <p:sldId id="348" r:id="rId10"/>
    <p:sldId id="345" r:id="rId11"/>
    <p:sldId id="349" r:id="rId12"/>
    <p:sldId id="337" r:id="rId13"/>
    <p:sldId id="338" r:id="rId14"/>
    <p:sldId id="350" r:id="rId15"/>
    <p:sldId id="351" r:id="rId16"/>
    <p:sldId id="352" r:id="rId17"/>
    <p:sldId id="336" r:id="rId18"/>
    <p:sldId id="353" r:id="rId19"/>
    <p:sldId id="354" r:id="rId20"/>
    <p:sldId id="356" r:id="rId21"/>
    <p:sldId id="355" r:id="rId22"/>
    <p:sldId id="341" r:id="rId23"/>
    <p:sldId id="342" r:id="rId24"/>
    <p:sldId id="358" r:id="rId25"/>
    <p:sldId id="357" r:id="rId26"/>
    <p:sldId id="359" r:id="rId27"/>
    <p:sldId id="343" r:id="rId28"/>
    <p:sldId id="3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235"/>
    <p:restoredTop sz="91440"/>
  </p:normalViewPr>
  <p:slideViewPr>
    <p:cSldViewPr snapToGrid="0">
      <p:cViewPr varScale="1">
        <p:scale>
          <a:sx n="83" d="100"/>
          <a:sy n="83" d="100"/>
        </p:scale>
        <p:origin x="208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E5A2D-8767-4CE5-FD52-89BEABDD0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2462AA-B2C6-6024-EBE6-06EEF455D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3C44B-B7E1-8CC6-E35F-340331EDC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14477-8D35-2881-CE64-5A9DD19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9FEC0-9C9F-8F93-2545-F6181C40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0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57A-0DCE-D8DE-867D-EADED8EE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F8E6E-E4C6-C4DD-4C09-26AD1FDAC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B50A2-3E47-6026-F457-6FF14165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80B45-CBB9-8C10-1042-0B66631A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58C72-AB28-C141-5869-BCB9127C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4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2BB76C-12F0-DDAB-47F3-1A664CF59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ECA28-6D23-AAD9-4056-BFD8B785F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0450E-3150-683D-7A31-0A61976D4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4AF1A-F6FF-D499-DB6D-99D4E923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853F-CC5C-2692-4999-D44DE638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E298B-0C85-8058-9A8A-509A3C955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19148-25C8-389A-FB3C-D43231A39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0B9EE-A252-F6F8-10CC-6E69539A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3C0E-11C9-E41C-49BC-ED5C7915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462F9-01C5-9A0E-31D9-CE6E54D4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3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DDB1-7029-9305-3D7D-EE60E903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06C08-0487-3080-B23E-21044D172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FE570-7B25-C233-109B-15C62B4A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EC422-C3EB-67A2-9B9A-B9C4425A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20BBC-E234-BB67-F88B-DD73791B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8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7F18-E197-08DE-18ED-B3235F47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956CD-D32F-F77C-6766-FADB18063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C31BB-0513-FE8B-E7BC-3DE02CE79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4BC52-C450-B20D-2CCA-95392900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7319-6154-3FBB-82B5-3A563A381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43B3C-FF46-F433-0742-8F2B02A9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9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DB4A2-CA4C-428D-B2F0-2D90E93C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C3F51-1F30-1BF2-8AE1-6EC33396B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A1AC3-4C77-B867-E46C-B348CB8D7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E6298-15D3-061D-2AAB-46E2DB558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D53F13-D400-73F0-CED3-6368B0E97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CEF52D-CA2E-E08D-3B71-A4DE560FB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09E26-B2E1-C6EF-E609-6B8BC1C6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1ABFB6-522F-D0FF-1C61-76876543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1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676D3-F713-08D6-1120-FEB48040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003C6-4471-5325-0E65-B7CFE1E5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2ED6E-B805-0D89-41C8-E1F7D96D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ED79-0789-0313-BACF-8A000627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9D7CA-29AC-C48B-4E6C-4E4991C8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D7836-DF17-1476-60BD-CDCC4ED61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51221-F3B5-A3C7-4EEE-D03FA7FF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822F-6E15-8359-E6DB-6C0E85F7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C616B-209F-B244-98F5-0015F1BC8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24592-1746-39DC-5FB6-312E1FCBE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70438-A436-3884-E9BB-93054542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D2950-4D6E-8513-491F-443D703D2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59165-758F-ADB1-4530-2443A587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0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002FA-AEA1-E949-4E8F-64A4E4B91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F4332-A621-7A2C-0AC0-03CDACD84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0C664-83C8-3590-4F4D-5D25EA694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74C81-1B74-5A7A-384C-42C2225D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E000F-1E0B-205C-BEBD-D97B1BBB3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45B0C-DF96-7230-1057-A8B4DB79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5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96DCF-8C0A-577B-E29E-358AC193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8F9ED-2396-F53E-B49C-D86718B1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02E0-39BA-6A64-8C56-FCEE943DF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DA13F0-2E18-6D47-8C04-D441A41FCCD9}" type="datetimeFigureOut">
              <a:rPr lang="en-US" smtClean="0"/>
              <a:t>12/28/25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7B21C-F005-AC3D-203F-3586013C6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44C6C-160F-B5B6-ADEF-E6A6A9BE4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742F96-33E6-BF4A-82DB-79D3E8ED5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7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3B184D-2616-8CB6-8240-207B4630D617}"/>
              </a:ext>
            </a:extLst>
          </p:cNvPr>
          <p:cNvSpPr/>
          <p:nvPr/>
        </p:nvSpPr>
        <p:spPr>
          <a:xfrm>
            <a:off x="4772560" y="0"/>
            <a:ext cx="264687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保羅書信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A1FC81-78FA-242A-601B-BE7714DFBF44}"/>
              </a:ext>
            </a:extLst>
          </p:cNvPr>
          <p:cNvSpPr/>
          <p:nvPr/>
        </p:nvSpPr>
        <p:spPr>
          <a:xfrm>
            <a:off x="112581" y="897477"/>
            <a:ext cx="3570208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宣教旅程書信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F304FF-0913-C984-BBEF-95E7424C45F5}"/>
              </a:ext>
            </a:extLst>
          </p:cNvPr>
          <p:cNvSpPr/>
          <p:nvPr/>
        </p:nvSpPr>
        <p:spPr>
          <a:xfrm>
            <a:off x="112581" y="1864454"/>
            <a:ext cx="3416320" cy="49935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加拉太書
帖撒羅尼迦前書
帖撒羅尼迦後書
哥林多前書
哥林多後書
羅馬書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C686FF-640C-1FD3-154D-DBF6C796999E}"/>
              </a:ext>
            </a:extLst>
          </p:cNvPr>
          <p:cNvSpPr/>
          <p:nvPr/>
        </p:nvSpPr>
        <p:spPr>
          <a:xfrm>
            <a:off x="4503825" y="1181879"/>
            <a:ext cx="336812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監獄書信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48C8B-492B-DD51-E7F7-728EE6EE8E23}"/>
              </a:ext>
            </a:extLst>
          </p:cNvPr>
          <p:cNvSpPr/>
          <p:nvPr/>
        </p:nvSpPr>
        <p:spPr>
          <a:xfrm>
            <a:off x="4645340" y="2302202"/>
            <a:ext cx="2441694" cy="40513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以弗所書
腓立比書
歌羅西書
腓利門書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14747C-8BB1-243C-B8A0-CD7677B0D46A}"/>
              </a:ext>
            </a:extLst>
          </p:cNvPr>
          <p:cNvSpPr/>
          <p:nvPr/>
        </p:nvSpPr>
        <p:spPr>
          <a:xfrm>
            <a:off x="9001738" y="1181879"/>
            <a:ext cx="244169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教牧書信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652D61-F746-6BC0-E112-DEEB2A76199D}"/>
              </a:ext>
            </a:extLst>
          </p:cNvPr>
          <p:cNvSpPr/>
          <p:nvPr/>
        </p:nvSpPr>
        <p:spPr>
          <a:xfrm>
            <a:off x="9001738" y="2302202"/>
            <a:ext cx="3005951" cy="30357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提摩太前書</a:t>
            </a:r>
            <a:r>
              <a:rPr lang="zh-TW" alt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
提多書
提摩太後書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90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ED1E90-838C-CAB2-DB12-B6F9E97DCBAA}"/>
              </a:ext>
            </a:extLst>
          </p:cNvPr>
          <p:cNvSpPr txBox="1"/>
          <p:nvPr/>
        </p:nvSpPr>
        <p:spPr>
          <a:xfrm>
            <a:off x="491065" y="372534"/>
            <a:ext cx="10820401" cy="5457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buNone/>
            </a:pPr>
            <a:r>
              <a:rPr lang="zh-TW" sz="6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我有三個大仇敵 都不能征服我雖然我抵擋不住 有耶穌在身邊十字架為我釘死 一切他都勝過仇敵仇敵我不怕 因有主護衛我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三個大仇敵">
            <a:hlinkClick r:id="" action="ppaction://media"/>
            <a:extLst>
              <a:ext uri="{FF2B5EF4-FFF2-40B4-BE49-F238E27FC236}">
                <a16:creationId xmlns:a16="http://schemas.microsoft.com/office/drawing/2014/main" id="{03CB6B34-6BFF-6C63-4A4E-931A80FAF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C38F9-B6B5-C4B3-420B-B1E61C8B3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A08DA4-3CBF-3A85-BEB5-B8AB6DC22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77" r="1"/>
          <a:stretch>
            <a:fillRect/>
          </a:stretch>
        </p:blipFill>
        <p:spPr>
          <a:xfrm>
            <a:off x="9888340" y="65257"/>
            <a:ext cx="2303660" cy="6936788"/>
          </a:xfrm>
          <a:prstGeom prst="rect">
            <a:avLst/>
          </a:prstGeom>
        </p:spPr>
      </p:pic>
      <p:sp>
        <p:nvSpPr>
          <p:cNvPr id="24" name="Heart 23">
            <a:extLst>
              <a:ext uri="{FF2B5EF4-FFF2-40B4-BE49-F238E27FC236}">
                <a16:creationId xmlns:a16="http://schemas.microsoft.com/office/drawing/2014/main" id="{F71725AB-258C-5C7B-9288-A1734807055C}"/>
              </a:ext>
            </a:extLst>
          </p:cNvPr>
          <p:cNvSpPr/>
          <p:nvPr/>
        </p:nvSpPr>
        <p:spPr>
          <a:xfrm rot="331799">
            <a:off x="9973266" y="1595452"/>
            <a:ext cx="1198746" cy="1820449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7F27049B-5EFD-B7B9-7CED-2B7789355CF8}"/>
              </a:ext>
            </a:extLst>
          </p:cNvPr>
          <p:cNvSpPr/>
          <p:nvPr/>
        </p:nvSpPr>
        <p:spPr>
          <a:xfrm rot="20172920">
            <a:off x="8443045" y="4025652"/>
            <a:ext cx="1508126" cy="1731156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96DB8F89-C2F2-1603-62E2-A8885FAA7F08}"/>
              </a:ext>
            </a:extLst>
          </p:cNvPr>
          <p:cNvSpPr/>
          <p:nvPr/>
        </p:nvSpPr>
        <p:spPr>
          <a:xfrm rot="20299421">
            <a:off x="8590835" y="1810043"/>
            <a:ext cx="1522614" cy="1894543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A66AF9F0-4FD6-CEF5-E8C4-0E32DD3E86E7}"/>
              </a:ext>
            </a:extLst>
          </p:cNvPr>
          <p:cNvSpPr/>
          <p:nvPr/>
        </p:nvSpPr>
        <p:spPr>
          <a:xfrm>
            <a:off x="9423805" y="3632502"/>
            <a:ext cx="1468845" cy="1573743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9A3C856F-EED4-952A-E445-424A94964B79}"/>
              </a:ext>
            </a:extLst>
          </p:cNvPr>
          <p:cNvSpPr/>
          <p:nvPr/>
        </p:nvSpPr>
        <p:spPr>
          <a:xfrm rot="20120545">
            <a:off x="9646977" y="5200339"/>
            <a:ext cx="1388233" cy="1755224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676F50-5AA4-0787-C9B7-77F138848ADB}"/>
              </a:ext>
            </a:extLst>
          </p:cNvPr>
          <p:cNvSpPr/>
          <p:nvPr/>
        </p:nvSpPr>
        <p:spPr>
          <a:xfrm rot="20347157">
            <a:off x="9270962" y="2324509"/>
            <a:ext cx="35151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公
義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187FA7FD-08A6-6FFF-C2D3-9B05FA3EF9A2}"/>
              </a:ext>
            </a:extLst>
          </p:cNvPr>
          <p:cNvSpPr/>
          <p:nvPr/>
        </p:nvSpPr>
        <p:spPr>
          <a:xfrm rot="1728137">
            <a:off x="9306782" y="94720"/>
            <a:ext cx="1243483" cy="1454366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006E2E-A379-622E-43F6-69761C5A3100}"/>
              </a:ext>
            </a:extLst>
          </p:cNvPr>
          <p:cNvSpPr/>
          <p:nvPr/>
        </p:nvSpPr>
        <p:spPr>
          <a:xfrm rot="1951788">
            <a:off x="9548379" y="393538"/>
            <a:ext cx="60685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敬</a:t>
            </a:r>
            <a:endParaRPr lang="en-US" altLang="zh-TW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虔</a:t>
            </a:r>
            <a:endParaRPr lang="en-US" altLang="zh-TW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E25C2E-E496-4CBF-0D09-19C7ACD70CFB}"/>
              </a:ext>
            </a:extLst>
          </p:cNvPr>
          <p:cNvSpPr/>
          <p:nvPr/>
        </p:nvSpPr>
        <p:spPr>
          <a:xfrm rot="672582">
            <a:off x="10197914" y="2048606"/>
            <a:ext cx="746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愛心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ADF2878-FC96-35AE-3B23-1106343BF2E2}"/>
              </a:ext>
            </a:extLst>
          </p:cNvPr>
          <p:cNvSpPr/>
          <p:nvPr/>
        </p:nvSpPr>
        <p:spPr>
          <a:xfrm rot="19484579">
            <a:off x="9163695" y="4373006"/>
            <a:ext cx="35151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信心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CE6B99-3389-5F3E-B022-707E2033FCFC}"/>
              </a:ext>
            </a:extLst>
          </p:cNvPr>
          <p:cNvSpPr/>
          <p:nvPr/>
        </p:nvSpPr>
        <p:spPr>
          <a:xfrm>
            <a:off x="10051806" y="4049432"/>
            <a:ext cx="4429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忍耐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ABEAFD-5656-082E-2558-9C184B78AE46}"/>
              </a:ext>
            </a:extLst>
          </p:cNvPr>
          <p:cNvSpPr/>
          <p:nvPr/>
        </p:nvSpPr>
        <p:spPr>
          <a:xfrm rot="20091699">
            <a:off x="10237813" y="5708630"/>
            <a:ext cx="35151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溫柔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830747B-8DCB-E90E-CD70-BFE09069F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1758">
            <a:off x="4314751" y="156150"/>
            <a:ext cx="3069677" cy="6666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282AA2-183C-72CA-26B7-2AD1AE6A3B50}"/>
              </a:ext>
            </a:extLst>
          </p:cNvPr>
          <p:cNvSpPr/>
          <p:nvPr/>
        </p:nvSpPr>
        <p:spPr>
          <a:xfrm>
            <a:off x="130959" y="65256"/>
            <a:ext cx="4230646" cy="70788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II.</a:t>
            </a:r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要追求屬靈品德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D3958-9D26-F947-552D-CD3A715C60E2}"/>
              </a:ext>
            </a:extLst>
          </p:cNvPr>
          <p:cNvSpPr txBox="1"/>
          <p:nvPr/>
        </p:nvSpPr>
        <p:spPr>
          <a:xfrm>
            <a:off x="95019" y="808875"/>
            <a:ext cx="3802712" cy="60839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400" b="1" dirty="0">
                <a:solidFill>
                  <a:srgbClr val="FF0000"/>
                </a:solidFill>
              </a:rPr>
              <a:t>11</a:t>
            </a:r>
            <a:r>
              <a:rPr lang="en-US" altLang="zh-TW" sz="4400" b="1" dirty="0"/>
              <a:t> </a:t>
            </a:r>
            <a:r>
              <a:rPr lang="zh-TW" altLang="en-US" sz="4400" b="1" dirty="0"/>
              <a:t>但你這屬 神的人、要逃避這些事、</a:t>
            </a:r>
            <a:r>
              <a:rPr lang="zh-TW" altLang="en-US" sz="4400" b="1" dirty="0">
                <a:highlight>
                  <a:srgbClr val="00FFFF"/>
                </a:highlight>
              </a:rPr>
              <a:t>追求</a:t>
            </a:r>
            <a:r>
              <a:rPr lang="zh-TW" altLang="en-US" sz="4400" b="1" dirty="0">
                <a:highlight>
                  <a:srgbClr val="FFFF00"/>
                </a:highlight>
              </a:rPr>
              <a:t>公義</a:t>
            </a:r>
            <a:r>
              <a:rPr lang="zh-TW" altLang="en-US" sz="4400" b="1" dirty="0"/>
              <a:t>、</a:t>
            </a:r>
            <a:r>
              <a:rPr lang="zh-TW" altLang="en-US" sz="4400" b="1" dirty="0">
                <a:highlight>
                  <a:srgbClr val="FFFF00"/>
                </a:highlight>
              </a:rPr>
              <a:t>敬虔</a:t>
            </a:r>
            <a:r>
              <a:rPr lang="zh-TW" altLang="en-US" sz="4400" b="1" dirty="0"/>
              <a:t>、</a:t>
            </a:r>
            <a:r>
              <a:rPr lang="zh-TW" altLang="en-US" sz="4400" b="1" dirty="0">
                <a:highlight>
                  <a:srgbClr val="FFFF00"/>
                </a:highlight>
              </a:rPr>
              <a:t>信心</a:t>
            </a:r>
            <a:r>
              <a:rPr lang="zh-TW" altLang="en-US" sz="4400" b="1" dirty="0"/>
              <a:t>、</a:t>
            </a:r>
            <a:r>
              <a:rPr lang="zh-TW" altLang="en-US" sz="4400" b="1" dirty="0">
                <a:highlight>
                  <a:srgbClr val="FFFF00"/>
                </a:highlight>
              </a:rPr>
              <a:t>愛心</a:t>
            </a:r>
            <a:r>
              <a:rPr lang="zh-TW" altLang="en-US" sz="4400" b="1" dirty="0"/>
              <a:t>、</a:t>
            </a:r>
            <a:r>
              <a:rPr lang="zh-TW" altLang="en-US" sz="4400" b="1" dirty="0">
                <a:highlight>
                  <a:srgbClr val="FFFF00"/>
                </a:highlight>
              </a:rPr>
              <a:t>忍耐</a:t>
            </a:r>
            <a:r>
              <a:rPr lang="zh-TW" altLang="en-US" sz="4400" b="1" dirty="0"/>
              <a:t>、</a:t>
            </a:r>
            <a:r>
              <a:rPr lang="zh-TW" altLang="en-US" sz="4400" b="1" dirty="0">
                <a:highlight>
                  <a:srgbClr val="FFFF00"/>
                </a:highlight>
              </a:rPr>
              <a:t>溫柔</a:t>
            </a:r>
            <a:r>
              <a:rPr lang="zh-TW" altLang="en-US" sz="4400" b="1" dirty="0"/>
              <a:t>。</a:t>
            </a:r>
            <a:endParaRPr lang="en-US" sz="4400" b="1" dirty="0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8385E79D-DD62-5BEF-230D-8CAB86A8F435}"/>
              </a:ext>
            </a:extLst>
          </p:cNvPr>
          <p:cNvSpPr/>
          <p:nvPr/>
        </p:nvSpPr>
        <p:spPr>
          <a:xfrm rot="11525218">
            <a:off x="7462513" y="-139494"/>
            <a:ext cx="986104" cy="1940430"/>
          </a:xfrm>
          <a:prstGeom prst="teardrop">
            <a:avLst>
              <a:gd name="adj" fmla="val 1626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73E1A7-FE3E-B0F4-C9FE-FAE9D122612B}"/>
              </a:ext>
            </a:extLst>
          </p:cNvPr>
          <p:cNvSpPr/>
          <p:nvPr/>
        </p:nvSpPr>
        <p:spPr>
          <a:xfrm>
            <a:off x="7684896" y="186317"/>
            <a:ext cx="54373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追
求
神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14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91A652-2092-7DC6-34CB-171E2030AEF9}"/>
              </a:ext>
            </a:extLst>
          </p:cNvPr>
          <p:cNvSpPr/>
          <p:nvPr/>
        </p:nvSpPr>
        <p:spPr>
          <a:xfrm>
            <a:off x="152600" y="65256"/>
            <a:ext cx="4187364" cy="70788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II.</a:t>
            </a:r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要追求屬靈品德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6D36E-F6BB-9139-7654-FA185C4F0EC5}"/>
              </a:ext>
            </a:extLst>
          </p:cNvPr>
          <p:cNvSpPr txBox="1"/>
          <p:nvPr/>
        </p:nvSpPr>
        <p:spPr>
          <a:xfrm>
            <a:off x="152600" y="851118"/>
            <a:ext cx="11839531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11</a:t>
            </a:r>
            <a:r>
              <a:rPr lang="en-US" altLang="zh-TW" sz="3600" b="1" dirty="0"/>
              <a:t> </a:t>
            </a:r>
            <a:r>
              <a:rPr lang="zh-TW" altLang="en-US" sz="3600" b="1" dirty="0"/>
              <a:t>但你這屬 神的人、要逃避這些事、追求</a:t>
            </a:r>
            <a:endParaRPr lang="en-US" altLang="zh-TW" sz="3600" b="1" dirty="0"/>
          </a:p>
          <a:p>
            <a:r>
              <a:rPr lang="zh-TW" altLang="en-US" sz="3600" b="1" dirty="0">
                <a:highlight>
                  <a:srgbClr val="FFFF00"/>
                </a:highlight>
              </a:rPr>
              <a:t>公義</a:t>
            </a:r>
            <a:r>
              <a:rPr lang="zh-TW" altLang="en-US" sz="3600" b="1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敬虔</a:t>
            </a:r>
            <a:r>
              <a:rPr lang="zh-TW" altLang="en-US" sz="3600" b="1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信心</a:t>
            </a:r>
            <a:r>
              <a:rPr lang="zh-TW" altLang="en-US" sz="3600" b="1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愛心</a:t>
            </a:r>
            <a:r>
              <a:rPr lang="zh-TW" altLang="en-US" sz="3600" b="1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忍耐</a:t>
            </a:r>
            <a:r>
              <a:rPr lang="zh-TW" altLang="en-US" sz="3600" b="1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溫柔</a:t>
            </a:r>
            <a:r>
              <a:rPr lang="zh-TW" altLang="en-US" sz="3600" b="1" dirty="0"/>
              <a:t>。</a:t>
            </a:r>
            <a:endParaRPr lang="en-US" sz="3600" b="1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CF76E-F0A8-0149-10A1-49AECE88EDA0}"/>
              </a:ext>
            </a:extLst>
          </p:cNvPr>
          <p:cNvSpPr txBox="1"/>
          <p:nvPr/>
        </p:nvSpPr>
        <p:spPr>
          <a:xfrm>
            <a:off x="152600" y="2380189"/>
            <a:ext cx="11839531" cy="44125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zh-TW" alt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公義</a:t>
            </a:r>
            <a:r>
              <a:rPr lang="zh-TW" alt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與</a:t>
            </a:r>
            <a:r>
              <a:rPr lang="zh-TW" alt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敬虔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  <a:p>
            <a:pPr>
              <a:lnSpc>
                <a:spcPct val="150000"/>
              </a:lnSpc>
            </a:pPr>
            <a:r>
              <a:rPr lang="zh-TW" altLang="en-US" sz="48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公義：是行義，也就是做正確的事，不是以人的標準行義，是以神的標準的。 這裡的正義源於對神有敬虔的心</a:t>
            </a:r>
            <a:r>
              <a:rPr lang="zh-TW" altLang="en-US" sz="4800" dirty="0">
                <a:effectLst/>
              </a:rPr>
              <a:t>。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41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0592C0-F3F9-5E02-9B3B-FF94A3877D08}"/>
              </a:ext>
            </a:extLst>
          </p:cNvPr>
          <p:cNvSpPr/>
          <p:nvPr/>
        </p:nvSpPr>
        <p:spPr>
          <a:xfrm>
            <a:off x="164891" y="0"/>
            <a:ext cx="326403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*信心與愛心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E6F0D-8649-95F1-5758-884B2131D874}"/>
              </a:ext>
            </a:extLst>
          </p:cNvPr>
          <p:cNvSpPr txBox="1"/>
          <p:nvPr/>
        </p:nvSpPr>
        <p:spPr>
          <a:xfrm>
            <a:off x="104931" y="963596"/>
            <a:ext cx="12087069" cy="1849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solidFill>
                  <a:srgbClr val="FF0000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提摩太前書</a:t>
            </a:r>
            <a:r>
              <a:rPr lang="en-US" altLang="zh-TW" sz="4000" b="1" dirty="0">
                <a:solidFill>
                  <a:srgbClr val="FF0000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1:5 </a:t>
            </a:r>
            <a:r>
              <a:rPr lang="en-US" altLang="zh-TW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zh-TW" alt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但命令的總歸就是</a:t>
            </a:r>
            <a:r>
              <a:rPr lang="zh-TW" altLang="en-US" sz="4000" b="1" dirty="0"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愛</a:t>
            </a:r>
            <a:r>
              <a:rPr lang="zh-TW" alt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． 這愛是從清潔的心、和無虧的良心、</a:t>
            </a:r>
            <a:r>
              <a:rPr lang="zh-TW" altLang="en-US" sz="4000" b="1" dirty="0"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無偽的信心、生出來</a:t>
            </a:r>
            <a:r>
              <a:rPr lang="zh-TW" alt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的。 </a:t>
            </a:r>
            <a:r>
              <a:rPr lang="en-US" altLang="zh-TW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》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0CAA5-3A88-2B29-64EE-77F9974F1F98}"/>
              </a:ext>
            </a:extLst>
          </p:cNvPr>
          <p:cNvSpPr txBox="1"/>
          <p:nvPr/>
        </p:nvSpPr>
        <p:spPr>
          <a:xfrm>
            <a:off x="354766" y="3235518"/>
            <a:ext cx="11587397" cy="33084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b="1" dirty="0">
                <a:highlight>
                  <a:srgbClr val="00FFFF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信心是愛的根基</a:t>
            </a:r>
            <a:r>
              <a:rPr lang="zh-TW" altLang="en-US" sz="4800" b="1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，而</a:t>
            </a:r>
            <a:r>
              <a:rPr lang="zh-TW" altLang="en-US" sz="4800" b="1" dirty="0">
                <a:highlight>
                  <a:srgbClr val="00FFFF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愛是信心結出的果子</a:t>
            </a:r>
            <a:r>
              <a:rPr lang="zh-TW" altLang="en-US" sz="4800" b="1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。 信心像是一個源頭，透過被潔淨的心靈與正直的良知，最終轉化為對神與對人的愛 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9F18E2-4B87-A1AF-520F-E909B7D242EC}"/>
              </a:ext>
            </a:extLst>
          </p:cNvPr>
          <p:cNvSpPr/>
          <p:nvPr/>
        </p:nvSpPr>
        <p:spPr>
          <a:xfrm>
            <a:off x="140263" y="0"/>
            <a:ext cx="29835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*忍耐與溫柔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80C7E-7328-B1CA-CE70-59B8F331FBC6}"/>
              </a:ext>
            </a:extLst>
          </p:cNvPr>
          <p:cNvSpPr txBox="1"/>
          <p:nvPr/>
        </p:nvSpPr>
        <p:spPr>
          <a:xfrm>
            <a:off x="140263" y="2238979"/>
            <a:ext cx="5381114" cy="46190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highlight>
                  <a:srgbClr val="00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忍耐與溫柔</a:t>
            </a:r>
            <a:r>
              <a:rPr lang="zh-TW" alt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是外在美德，就是面對反對者與艱難環境時仍保持</a:t>
            </a:r>
            <a:r>
              <a:rPr lang="zh-TW" altLang="en-US" sz="4000" b="1" dirty="0">
                <a:highlight>
                  <a:srgbClr val="00FFFF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正確的心態</a:t>
            </a:r>
            <a:r>
              <a:rPr lang="zh-TW" alt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，保持一個屬神的人應有態度和素質。</a:t>
            </a:r>
            <a:endParaRPr lang="en-US" sz="40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B143C51-8B03-1358-AEBA-E5349A1DF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32" y="757084"/>
            <a:ext cx="12087068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zh-TW" altLang="en-US" sz="3200" b="1" dirty="0">
                <a:solidFill>
                  <a:srgbClr val="FF0000"/>
                </a:solidFill>
                <a:ea typeface="-webkit-standard"/>
              </a:rPr>
              <a:t>加拉太書</a:t>
            </a:r>
            <a:r>
              <a:rPr lang="en-US" altLang="zh-TW" sz="3200" b="1" dirty="0">
                <a:solidFill>
                  <a:srgbClr val="FF0000"/>
                </a:solidFill>
                <a:ea typeface="-webkit-standard"/>
              </a:rPr>
              <a:t>5:22-23</a:t>
            </a:r>
          </a:p>
          <a:p>
            <a:pPr lvl="0"/>
            <a:r>
              <a:rPr lang="en-US" altLang="zh-TW" sz="3200" b="1" dirty="0">
                <a:solidFill>
                  <a:srgbClr val="FF0000"/>
                </a:solidFill>
                <a:ea typeface="-webkit-standard"/>
              </a:rPr>
              <a:t>22 </a:t>
            </a:r>
            <a:r>
              <a:rPr lang="zh-TW" altLang="en-US" sz="3200" dirty="0">
                <a:solidFill>
                  <a:srgbClr val="000000"/>
                </a:solidFill>
                <a:ea typeface="-webkit-standard"/>
              </a:rPr>
              <a:t>聖靈所結的果子、就是仁愛、喜樂、和平、</a:t>
            </a:r>
            <a:r>
              <a:rPr lang="zh-TW" altLang="en-US" sz="3200" b="1" dirty="0">
                <a:solidFill>
                  <a:srgbClr val="000000"/>
                </a:solidFill>
                <a:highlight>
                  <a:srgbClr val="FFFF00"/>
                </a:highlight>
                <a:ea typeface="-webkit-standard"/>
              </a:rPr>
              <a:t>忍耐</a:t>
            </a:r>
            <a:r>
              <a:rPr lang="zh-TW" altLang="en-US" sz="3200" dirty="0">
                <a:solidFill>
                  <a:srgbClr val="000000"/>
                </a:solidFill>
                <a:ea typeface="-webkit-standard"/>
              </a:rPr>
              <a:t>、恩慈、良善、信實、</a:t>
            </a:r>
            <a:r>
              <a:rPr lang="en-US" altLang="zh-TW" sz="3200" b="1" dirty="0">
                <a:solidFill>
                  <a:srgbClr val="FF0000"/>
                </a:solidFill>
                <a:ea typeface="-webkit-standard"/>
              </a:rPr>
              <a:t>23</a:t>
            </a:r>
            <a:r>
              <a:rPr lang="en-US" altLang="zh-TW" sz="3200" dirty="0">
                <a:solidFill>
                  <a:srgbClr val="000000"/>
                </a:solidFill>
                <a:ea typeface="-webkit-standard"/>
              </a:rPr>
              <a:t> </a:t>
            </a:r>
            <a:r>
              <a:rPr lang="zh-TW" altLang="en-US" sz="3200" b="1" dirty="0">
                <a:solidFill>
                  <a:srgbClr val="000000"/>
                </a:solidFill>
                <a:highlight>
                  <a:srgbClr val="FFFF00"/>
                </a:highlight>
                <a:ea typeface="-webkit-standard"/>
              </a:rPr>
              <a:t>溫柔</a:t>
            </a:r>
            <a:r>
              <a:rPr lang="zh-TW" altLang="en-US" sz="3200" dirty="0">
                <a:solidFill>
                  <a:srgbClr val="000000"/>
                </a:solidFill>
                <a:ea typeface="-webkit-standard"/>
              </a:rPr>
              <a:t>、節制． 這樣的事、沒有律法禁止。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2E7AA-8A62-EFEC-2480-9ADB245AA665}"/>
              </a:ext>
            </a:extLst>
          </p:cNvPr>
          <p:cNvSpPr txBox="1"/>
          <p:nvPr/>
        </p:nvSpPr>
        <p:spPr>
          <a:xfrm>
            <a:off x="5681271" y="2448058"/>
            <a:ext cx="6370465" cy="4166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TW" altLang="en-US" sz="36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聖靈果子不是靠自己努力去修練得來，乃是有聖靈的生命才長出聖靈的果子。 樹的生命才是核心，</a:t>
            </a:r>
            <a:r>
              <a:rPr lang="zh-TW" altLang="en-US" sz="3600" b="1" kern="100" dirty="0"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我們的生命有聖靈內主和管理才能結出聖靈果子。</a:t>
            </a:r>
            <a:endParaRPr lang="en-US" sz="1200" b="1" kern="100" dirty="0">
              <a:effectLst/>
              <a:highlight>
                <a:srgbClr val="FFFF00"/>
              </a:highlight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61095-CDE1-1216-C865-C4C160E7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EC60F7-C7B0-5A9F-7686-82AEBF60D0B2}"/>
              </a:ext>
            </a:extLst>
          </p:cNvPr>
          <p:cNvSpPr/>
          <p:nvPr/>
        </p:nvSpPr>
        <p:spPr>
          <a:xfrm>
            <a:off x="186534" y="147813"/>
            <a:ext cx="4990469" cy="83099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II.</a:t>
            </a:r>
            <a:r>
              <a:rPr lang="zh-TW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要追求屬靈品德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673E2-08C2-3C4C-2302-434CD91356D8}"/>
              </a:ext>
            </a:extLst>
          </p:cNvPr>
          <p:cNvSpPr txBox="1"/>
          <p:nvPr/>
        </p:nvSpPr>
        <p:spPr>
          <a:xfrm>
            <a:off x="0" y="1683234"/>
            <a:ext cx="3147934" cy="922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*公義</a:t>
            </a:r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與</a:t>
            </a:r>
            <a:r>
              <a:rPr lang="zh-TW" alt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敬虔</a:t>
            </a:r>
            <a:endParaRPr lang="en-US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4A0B914-A807-7351-DFEF-E85A710C4E21}"/>
              </a:ext>
            </a:extLst>
          </p:cNvPr>
          <p:cNvSpPr/>
          <p:nvPr/>
        </p:nvSpPr>
        <p:spPr>
          <a:xfrm>
            <a:off x="2938071" y="1946703"/>
            <a:ext cx="861888" cy="55463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1DEAAD-F2AA-9406-9D1D-9E254949B366}"/>
              </a:ext>
            </a:extLst>
          </p:cNvPr>
          <p:cNvSpPr/>
          <p:nvPr/>
        </p:nvSpPr>
        <p:spPr>
          <a:xfrm>
            <a:off x="3799959" y="1870078"/>
            <a:ext cx="78790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對神有敬虔的心，就會正確的行義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590AFB-0E05-DCBD-769F-FC9FD38F9011}"/>
              </a:ext>
            </a:extLst>
          </p:cNvPr>
          <p:cNvSpPr txBox="1"/>
          <p:nvPr/>
        </p:nvSpPr>
        <p:spPr>
          <a:xfrm>
            <a:off x="-104931" y="3429000"/>
            <a:ext cx="3043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*信心與愛心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7796511-2D7E-31DD-7C0D-93D8B2739F34}"/>
              </a:ext>
            </a:extLst>
          </p:cNvPr>
          <p:cNvSpPr/>
          <p:nvPr/>
        </p:nvSpPr>
        <p:spPr>
          <a:xfrm>
            <a:off x="2855625" y="3499740"/>
            <a:ext cx="884420" cy="55463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17E771-FEA7-E8BD-6455-EDED88C7FB5B}"/>
              </a:ext>
            </a:extLst>
          </p:cNvPr>
          <p:cNvSpPr/>
          <p:nvPr/>
        </p:nvSpPr>
        <p:spPr>
          <a:xfrm>
            <a:off x="3792464" y="3423115"/>
            <a:ext cx="83920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對神有信心時，就會生出愛心的果子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0F34E5-B2FD-2076-7C21-03F7D535A797}"/>
              </a:ext>
            </a:extLst>
          </p:cNvPr>
          <p:cNvSpPr txBox="1"/>
          <p:nvPr/>
        </p:nvSpPr>
        <p:spPr>
          <a:xfrm>
            <a:off x="-104931" y="5202765"/>
            <a:ext cx="3043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*忍耐與溫柔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A8E3D79-D8C4-5417-6BF5-8149AEC4BD96}"/>
              </a:ext>
            </a:extLst>
          </p:cNvPr>
          <p:cNvSpPr/>
          <p:nvPr/>
        </p:nvSpPr>
        <p:spPr>
          <a:xfrm>
            <a:off x="2908044" y="5268122"/>
            <a:ext cx="884420" cy="55463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3C3F7-8B12-D758-2F57-9140B98F18E8}"/>
              </a:ext>
            </a:extLst>
          </p:cNvPr>
          <p:cNvSpPr/>
          <p:nvPr/>
        </p:nvSpPr>
        <p:spPr>
          <a:xfrm>
            <a:off x="3979653" y="4622527"/>
            <a:ext cx="8032652" cy="18458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有聖靈管理的生命就會結出聖靈的果子如忍耐與溫柔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23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23929-5516-1EF7-E7A6-28B06869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87C370-0AF2-0BA7-919D-FC200EB2BF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77" r="1"/>
          <a:stretch>
            <a:fillRect/>
          </a:stretch>
        </p:blipFill>
        <p:spPr>
          <a:xfrm>
            <a:off x="10297624" y="0"/>
            <a:ext cx="1869382" cy="6857999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C16DA619-FA49-C7EB-AF56-5CD49702FAFA}"/>
              </a:ext>
            </a:extLst>
          </p:cNvPr>
          <p:cNvSpPr/>
          <p:nvPr/>
        </p:nvSpPr>
        <p:spPr>
          <a:xfrm rot="14566582">
            <a:off x="2168147" y="3132891"/>
            <a:ext cx="1142775" cy="1038473"/>
          </a:xfrm>
          <a:prstGeom prst="teardrop">
            <a:avLst>
              <a:gd name="adj" fmla="val 11701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5D198F15-67DD-4ACA-F727-DE2D3F1534E5}"/>
              </a:ext>
            </a:extLst>
          </p:cNvPr>
          <p:cNvSpPr/>
          <p:nvPr/>
        </p:nvSpPr>
        <p:spPr>
          <a:xfrm rot="14597455">
            <a:off x="754879" y="2159320"/>
            <a:ext cx="1410422" cy="1098581"/>
          </a:xfrm>
          <a:prstGeom prst="teardrop">
            <a:avLst>
              <a:gd name="adj" fmla="val 200000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EF4C3B94-5F2D-4CCE-4640-2F9C711BBCB3}"/>
              </a:ext>
            </a:extLst>
          </p:cNvPr>
          <p:cNvSpPr/>
          <p:nvPr/>
        </p:nvSpPr>
        <p:spPr>
          <a:xfrm rot="13078644">
            <a:off x="2926522" y="290420"/>
            <a:ext cx="1624285" cy="1150019"/>
          </a:xfrm>
          <a:prstGeom prst="teardrop">
            <a:avLst>
              <a:gd name="adj" fmla="val 161413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38B63B-9453-A8C9-976B-60353659FFF6}"/>
              </a:ext>
            </a:extLst>
          </p:cNvPr>
          <p:cNvSpPr/>
          <p:nvPr/>
        </p:nvSpPr>
        <p:spPr>
          <a:xfrm rot="20352730">
            <a:off x="2172311" y="3377543"/>
            <a:ext cx="11497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嫉妒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437DC-E050-1108-4E44-F433C4F174CF}"/>
              </a:ext>
            </a:extLst>
          </p:cNvPr>
          <p:cNvSpPr/>
          <p:nvPr/>
        </p:nvSpPr>
        <p:spPr>
          <a:xfrm rot="2641018">
            <a:off x="537813" y="2499038"/>
            <a:ext cx="14157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轉好問難</a:t>
            </a:r>
            <a:endParaRPr lang="en-US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CA78F31B-0B84-16E0-490C-A1AFA2E8BDF0}"/>
              </a:ext>
            </a:extLst>
          </p:cNvPr>
          <p:cNvSpPr/>
          <p:nvPr/>
        </p:nvSpPr>
        <p:spPr>
          <a:xfrm rot="15917397">
            <a:off x="2540907" y="4612363"/>
            <a:ext cx="1261447" cy="1231841"/>
          </a:xfrm>
          <a:prstGeom prst="teardrop">
            <a:avLst>
              <a:gd name="adj" fmla="val 132033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93DC3A03-B724-D6F5-D2C0-CC723D7D6038}"/>
              </a:ext>
            </a:extLst>
          </p:cNvPr>
          <p:cNvSpPr/>
          <p:nvPr/>
        </p:nvSpPr>
        <p:spPr>
          <a:xfrm rot="14512319">
            <a:off x="2348787" y="1791570"/>
            <a:ext cx="1142775" cy="1038473"/>
          </a:xfrm>
          <a:prstGeom prst="teardrop">
            <a:avLst>
              <a:gd name="adj" fmla="val 154715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93A3C87-B4B1-589B-C6DF-B4998E7B6843}"/>
              </a:ext>
            </a:extLst>
          </p:cNvPr>
          <p:cNvSpPr/>
          <p:nvPr/>
        </p:nvSpPr>
        <p:spPr>
          <a:xfrm rot="14394983">
            <a:off x="958890" y="3641981"/>
            <a:ext cx="1142775" cy="1038473"/>
          </a:xfrm>
          <a:prstGeom prst="teardrop">
            <a:avLst>
              <a:gd name="adj" fmla="val 160286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FCA531-05D0-3C84-F0C7-F507F153A560}"/>
              </a:ext>
            </a:extLst>
          </p:cNvPr>
          <p:cNvSpPr/>
          <p:nvPr/>
        </p:nvSpPr>
        <p:spPr>
          <a:xfrm rot="701087">
            <a:off x="951033" y="3918529"/>
            <a:ext cx="11497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紛爭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A89AC2-A23C-6E8D-0B44-29DA682BF8B1}"/>
              </a:ext>
            </a:extLst>
          </p:cNvPr>
          <p:cNvSpPr/>
          <p:nvPr/>
        </p:nvSpPr>
        <p:spPr>
          <a:xfrm rot="764950">
            <a:off x="2178595" y="1990734"/>
            <a:ext cx="11682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毀謗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6F7FF6-AD25-B0E8-FE7F-82A79F3E4963}"/>
              </a:ext>
            </a:extLst>
          </p:cNvPr>
          <p:cNvSpPr/>
          <p:nvPr/>
        </p:nvSpPr>
        <p:spPr>
          <a:xfrm rot="1678093">
            <a:off x="2273926" y="4877288"/>
            <a:ext cx="16713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爭辯言詞</a:t>
            </a:r>
            <a:endParaRPr lang="en-US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34DC621E-A5DE-337C-FAE6-A3835368B852}"/>
              </a:ext>
            </a:extLst>
          </p:cNvPr>
          <p:cNvSpPr/>
          <p:nvPr/>
        </p:nvSpPr>
        <p:spPr>
          <a:xfrm rot="451662">
            <a:off x="9221048" y="1870232"/>
            <a:ext cx="1259127" cy="1263003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A71AEA98-83ED-2417-BF96-0ABE344BF3D2}"/>
              </a:ext>
            </a:extLst>
          </p:cNvPr>
          <p:cNvSpPr/>
          <p:nvPr/>
        </p:nvSpPr>
        <p:spPr>
          <a:xfrm>
            <a:off x="8676504" y="2946174"/>
            <a:ext cx="1137865" cy="1478872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FCCB20A0-B64D-156F-4623-8CEBB7285DBF}"/>
              </a:ext>
            </a:extLst>
          </p:cNvPr>
          <p:cNvSpPr/>
          <p:nvPr/>
        </p:nvSpPr>
        <p:spPr>
          <a:xfrm rot="597831">
            <a:off x="8529174" y="78217"/>
            <a:ext cx="1060327" cy="1372831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C38C7992-ED5B-B491-3D3E-BE1243DE8F33}"/>
              </a:ext>
            </a:extLst>
          </p:cNvPr>
          <p:cNvSpPr/>
          <p:nvPr/>
        </p:nvSpPr>
        <p:spPr>
          <a:xfrm>
            <a:off x="9814369" y="3505691"/>
            <a:ext cx="1161107" cy="1808114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3438C7F9-95B6-D6C4-FE01-8B5DC857E0EA}"/>
              </a:ext>
            </a:extLst>
          </p:cNvPr>
          <p:cNvSpPr/>
          <p:nvPr/>
        </p:nvSpPr>
        <p:spPr>
          <a:xfrm rot="20120545">
            <a:off x="8866253" y="5251748"/>
            <a:ext cx="1388233" cy="1669025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881684-9074-93B0-8F77-61751E1692F4}"/>
              </a:ext>
            </a:extLst>
          </p:cNvPr>
          <p:cNvSpPr/>
          <p:nvPr/>
        </p:nvSpPr>
        <p:spPr>
          <a:xfrm rot="650158">
            <a:off x="8831412" y="358801"/>
            <a:ext cx="35151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公
義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1C2A09C1-7832-4A12-DF29-F7AE141988F0}"/>
              </a:ext>
            </a:extLst>
          </p:cNvPr>
          <p:cNvSpPr/>
          <p:nvPr/>
        </p:nvSpPr>
        <p:spPr>
          <a:xfrm rot="2150280">
            <a:off x="9506847" y="669326"/>
            <a:ext cx="1195699" cy="1159229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61CC31-5F5B-16CF-ED22-259A88DD8075}"/>
              </a:ext>
            </a:extLst>
          </p:cNvPr>
          <p:cNvSpPr/>
          <p:nvPr/>
        </p:nvSpPr>
        <p:spPr>
          <a:xfrm rot="2083332">
            <a:off x="9567532" y="945056"/>
            <a:ext cx="10984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敬虔</a:t>
            </a:r>
            <a:endParaRPr lang="en-US" altLang="zh-TW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F553F2-4CE0-B23B-611D-6D55E9E52FC1}"/>
              </a:ext>
            </a:extLst>
          </p:cNvPr>
          <p:cNvSpPr/>
          <p:nvPr/>
        </p:nvSpPr>
        <p:spPr>
          <a:xfrm rot="672582">
            <a:off x="9463306" y="2125735"/>
            <a:ext cx="746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愛心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DADA7D8-BB7E-9FC3-EF45-84CA6ECF5E3C}"/>
              </a:ext>
            </a:extLst>
          </p:cNvPr>
          <p:cNvSpPr/>
          <p:nvPr/>
        </p:nvSpPr>
        <p:spPr>
          <a:xfrm>
            <a:off x="9078147" y="3321887"/>
            <a:ext cx="35151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信心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4FF044-7B2E-5781-D85A-394447E41102}"/>
              </a:ext>
            </a:extLst>
          </p:cNvPr>
          <p:cNvSpPr/>
          <p:nvPr/>
        </p:nvSpPr>
        <p:spPr>
          <a:xfrm>
            <a:off x="10163914" y="3987877"/>
            <a:ext cx="4429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忍耐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75B8F1C-0A58-1EF8-A522-EEF0F1788215}"/>
              </a:ext>
            </a:extLst>
          </p:cNvPr>
          <p:cNvSpPr/>
          <p:nvPr/>
        </p:nvSpPr>
        <p:spPr>
          <a:xfrm rot="20091699">
            <a:off x="9440164" y="5657922"/>
            <a:ext cx="35151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溫柔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46A9700-9B90-179D-D2F6-D414586D2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918" y="-45067"/>
            <a:ext cx="2658578" cy="686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80F6CF-4D91-AF6C-B320-BE49789FE2A7}"/>
              </a:ext>
            </a:extLst>
          </p:cNvPr>
          <p:cNvSpPr/>
          <p:nvPr/>
        </p:nvSpPr>
        <p:spPr>
          <a:xfrm rot="1299447">
            <a:off x="2692296" y="597603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一無所知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6" name="Teardrop 35">
            <a:extLst>
              <a:ext uri="{FF2B5EF4-FFF2-40B4-BE49-F238E27FC236}">
                <a16:creationId xmlns:a16="http://schemas.microsoft.com/office/drawing/2014/main" id="{FE56DC9A-92B6-3BD9-FD20-E1A06BAA9BDE}"/>
              </a:ext>
            </a:extLst>
          </p:cNvPr>
          <p:cNvSpPr/>
          <p:nvPr/>
        </p:nvSpPr>
        <p:spPr>
          <a:xfrm rot="14221965">
            <a:off x="971801" y="5030908"/>
            <a:ext cx="1628021" cy="1160174"/>
          </a:xfrm>
          <a:prstGeom prst="teardrop">
            <a:avLst>
              <a:gd name="adj" fmla="val 15972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1BF3C-95E8-BDF3-3283-0D96864F3DA2}"/>
              </a:ext>
            </a:extLst>
          </p:cNvPr>
          <p:cNvSpPr/>
          <p:nvPr/>
        </p:nvSpPr>
        <p:spPr>
          <a:xfrm rot="1243524">
            <a:off x="883858" y="5278363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貪愛錢財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8" name="Teardrop 37">
            <a:extLst>
              <a:ext uri="{FF2B5EF4-FFF2-40B4-BE49-F238E27FC236}">
                <a16:creationId xmlns:a16="http://schemas.microsoft.com/office/drawing/2014/main" id="{6D05ECAA-ADE4-E793-C91F-4090F985CF1F}"/>
              </a:ext>
            </a:extLst>
          </p:cNvPr>
          <p:cNvSpPr/>
          <p:nvPr/>
        </p:nvSpPr>
        <p:spPr>
          <a:xfrm rot="14448082">
            <a:off x="933266" y="505754"/>
            <a:ext cx="1589905" cy="1095541"/>
          </a:xfrm>
          <a:prstGeom prst="teardrop">
            <a:avLst>
              <a:gd name="adj" fmla="val 161102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9EE018-212F-F92F-6D29-317A0F9D454A}"/>
              </a:ext>
            </a:extLst>
          </p:cNvPr>
          <p:cNvSpPr/>
          <p:nvPr/>
        </p:nvSpPr>
        <p:spPr>
          <a:xfrm rot="1549318">
            <a:off x="916658" y="781725"/>
            <a:ext cx="14157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自高自大</a:t>
            </a:r>
            <a:endParaRPr lang="en-US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0" name="Teardrop 39">
            <a:extLst>
              <a:ext uri="{FF2B5EF4-FFF2-40B4-BE49-F238E27FC236}">
                <a16:creationId xmlns:a16="http://schemas.microsoft.com/office/drawing/2014/main" id="{278FBEBD-65D1-052B-B2AB-C0AA5AF88B68}"/>
              </a:ext>
            </a:extLst>
          </p:cNvPr>
          <p:cNvSpPr/>
          <p:nvPr/>
        </p:nvSpPr>
        <p:spPr>
          <a:xfrm rot="13703281">
            <a:off x="3710285" y="2671312"/>
            <a:ext cx="1142775" cy="1038473"/>
          </a:xfrm>
          <a:prstGeom prst="teardrop">
            <a:avLst>
              <a:gd name="adj" fmla="val 16753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77D4B2-FD6F-C8FA-6F35-FAC7D0230CC6}"/>
              </a:ext>
            </a:extLst>
          </p:cNvPr>
          <p:cNvSpPr/>
          <p:nvPr/>
        </p:nvSpPr>
        <p:spPr>
          <a:xfrm rot="1066333">
            <a:off x="3663820" y="2978532"/>
            <a:ext cx="11497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妄疑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20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52814B-BF25-B90E-F2F6-3BC360A3ED24}"/>
              </a:ext>
            </a:extLst>
          </p:cNvPr>
          <p:cNvSpPr/>
          <p:nvPr/>
        </p:nvSpPr>
        <p:spPr>
          <a:xfrm>
            <a:off x="87442" y="121312"/>
            <a:ext cx="4485523" cy="70788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III. </a:t>
            </a:r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要打那美好的仗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413E3-57B2-8783-F682-8275923271D5}"/>
              </a:ext>
            </a:extLst>
          </p:cNvPr>
          <p:cNvSpPr txBox="1"/>
          <p:nvPr/>
        </p:nvSpPr>
        <p:spPr>
          <a:xfrm>
            <a:off x="87442" y="935407"/>
            <a:ext cx="12104558" cy="13198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rgbClr val="FF0000"/>
                </a:solidFill>
              </a:rPr>
              <a:t>12</a:t>
            </a:r>
            <a:r>
              <a:rPr lang="en-US" altLang="zh-TW" sz="2800" b="1" dirty="0"/>
              <a:t> </a:t>
            </a:r>
            <a:r>
              <a:rPr lang="zh-TW" altLang="en-US" sz="2800" b="1" dirty="0"/>
              <a:t>你要為真道</a:t>
            </a:r>
            <a:r>
              <a:rPr lang="zh-TW" altLang="en-US" sz="2800" b="1" dirty="0">
                <a:highlight>
                  <a:srgbClr val="FFFF00"/>
                </a:highlight>
              </a:rPr>
              <a:t>打那美好的仗</a:t>
            </a:r>
            <a:r>
              <a:rPr lang="zh-TW" altLang="en-US" sz="2800" b="1" dirty="0"/>
              <a:t>、</a:t>
            </a:r>
            <a:r>
              <a:rPr lang="zh-TW" altLang="en-US" sz="2800" b="1" dirty="0">
                <a:highlight>
                  <a:srgbClr val="FFFF00"/>
                </a:highlight>
              </a:rPr>
              <a:t>持定永生</a:t>
            </a:r>
            <a:r>
              <a:rPr lang="en-US" altLang="zh-TW" sz="2800" b="1" dirty="0"/>
              <a:t>. </a:t>
            </a:r>
            <a:r>
              <a:rPr lang="zh-TW" altLang="en-US" sz="2800" b="1" dirty="0"/>
              <a:t>你為此被召</a:t>
            </a:r>
            <a:r>
              <a:rPr lang="en-US" altLang="zh-TW" sz="2800" b="1" dirty="0"/>
              <a:t>. </a:t>
            </a:r>
            <a:r>
              <a:rPr lang="zh-TW" altLang="en-US" sz="2800" b="1" dirty="0"/>
              <a:t>也在許多見證人面前、已經作了那美好的見證。</a:t>
            </a: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B7EB3-A6DB-1AAD-294F-050C6A65A5D7}"/>
              </a:ext>
            </a:extLst>
          </p:cNvPr>
          <p:cNvSpPr/>
          <p:nvPr/>
        </p:nvSpPr>
        <p:spPr>
          <a:xfrm>
            <a:off x="87442" y="2386859"/>
            <a:ext cx="104438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打仗</a:t>
            </a:r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：不是軍事打仗，乃是競賽或奮鬥的意思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EAC64-F02F-2D3C-FF27-16440B2D3866}"/>
              </a:ext>
            </a:extLst>
          </p:cNvPr>
          <p:cNvSpPr txBox="1"/>
          <p:nvPr/>
        </p:nvSpPr>
        <p:spPr>
          <a:xfrm>
            <a:off x="3543300" y="3069350"/>
            <a:ext cx="8852941" cy="36956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highlight>
                  <a:srgbClr val="FF00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持定永生</a:t>
            </a:r>
            <a:r>
              <a:rPr lang="zh-TW" altLang="en-US" sz="4000" b="1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：保羅要提摩太抓住永生， 不是說救恩會失去， 而是你已經擁有了永生， 但是在日常生活中要</a:t>
            </a:r>
            <a:r>
              <a:rPr lang="zh-TW" altLang="en-US" sz="4000" b="1" dirty="0"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活出這樣永生的生命</a:t>
            </a:r>
            <a:r>
              <a:rPr lang="zh-TW" altLang="en-US" sz="4000" b="1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，就是活出有神的生命。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9579B5-4C5A-DEF0-DFD7-2754DDCA879F}"/>
              </a:ext>
            </a:extLst>
          </p:cNvPr>
          <p:cNvSpPr/>
          <p:nvPr/>
        </p:nvSpPr>
        <p:spPr>
          <a:xfrm>
            <a:off x="87442" y="3620421"/>
            <a:ext cx="3005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持定</a:t>
            </a:r>
            <a:r>
              <a:rPr lang="zh-TW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：抓住</a:t>
            </a:r>
            <a:endParaRPr lang="en-US" sz="6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D84C5-5C40-1A02-F402-A4ED42E04BEC}"/>
              </a:ext>
            </a:extLst>
          </p:cNvPr>
          <p:cNvSpPr txBox="1"/>
          <p:nvPr/>
        </p:nvSpPr>
        <p:spPr>
          <a:xfrm>
            <a:off x="166552" y="5153152"/>
            <a:ext cx="29093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highlight>
                  <a:srgbClr val="FF00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永生</a:t>
            </a:r>
            <a:r>
              <a:rPr lang="zh-TW" altLang="en-US" sz="4400" b="1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TW" altLang="en-US" sz="44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神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2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BE348-E8D6-D92A-59A5-0767B9F5FC3E}"/>
              </a:ext>
            </a:extLst>
          </p:cNvPr>
          <p:cNvSpPr txBox="1"/>
          <p:nvPr/>
        </p:nvSpPr>
        <p:spPr>
          <a:xfrm>
            <a:off x="342900" y="193210"/>
            <a:ext cx="11495314" cy="66753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TW" altLang="en-US" sz="3600" b="1" kern="1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               </a:t>
            </a:r>
            <a:r>
              <a:rPr lang="zh-TW" altLang="en-US" sz="4000" b="1" kern="100" dirty="0">
                <a:ln>
                  <a:solidFill>
                    <a:sysClr val="windowText" lastClr="000000"/>
                  </a:solidFill>
                </a:ln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當那日來臨時， 神不會問的幾件事</a:t>
            </a:r>
            <a:r>
              <a:rPr lang="zh-TW" altLang="en-US" sz="36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
*</a:t>
            </a:r>
            <a:r>
              <a:rPr lang="zh-TW" altLang="en-US" sz="32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神不會問你開哪種車，他會問你載過多少沒有交通工具的人
*神不會問你房子有多大，他會問你接待過多少人來到你家裡
*神不會問你衣櫃裡有多少件衣服，他會問你曾經幫助過多少需    </a:t>
            </a:r>
            <a:endParaRPr lang="en-US" altLang="zh-TW" sz="3200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TW" altLang="en-US" sz="32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要衣物的人
*神不會問你收入有多豐厚，他會問你是否為此而在品格上妥協
*神不會問你你的職位，他會問你是否有充分發揮自己的才幹</a:t>
            </a:r>
            <a:r>
              <a:rPr lang="zh-TW" altLang="en-US" sz="20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
</a:t>
            </a:r>
            <a:endParaRPr lang="en-US" sz="12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4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F6A3B2-4F29-6488-0D76-88066FACC4BD}"/>
              </a:ext>
            </a:extLst>
          </p:cNvPr>
          <p:cNvSpPr txBox="1"/>
          <p:nvPr/>
        </p:nvSpPr>
        <p:spPr>
          <a:xfrm>
            <a:off x="51954" y="0"/>
            <a:ext cx="12088091" cy="6784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080"/>
              </a:lnSpc>
            </a:pPr>
            <a:r>
              <a:rPr lang="zh-TW" altLang="en-US" sz="3200" b="1" dirty="0">
                <a:solidFill>
                  <a:srgbClr val="FF0000"/>
                </a:solidFill>
              </a:rPr>
              <a:t>提摩太前書</a:t>
            </a:r>
            <a:r>
              <a:rPr lang="en-US" altLang="zh-TW" sz="3200" b="1" dirty="0">
                <a:solidFill>
                  <a:srgbClr val="FF0000"/>
                </a:solidFill>
              </a:rPr>
              <a:t>6</a:t>
            </a:r>
            <a:r>
              <a:rPr lang="zh-TW" altLang="en-US" sz="3200" b="1" dirty="0">
                <a:solidFill>
                  <a:srgbClr val="FF0000"/>
                </a:solidFill>
              </a:rPr>
              <a:t>：</a:t>
            </a:r>
            <a:r>
              <a:rPr lang="en-US" altLang="zh-TW" sz="3200" b="1" dirty="0">
                <a:solidFill>
                  <a:srgbClr val="FF0000"/>
                </a:solidFill>
              </a:rPr>
              <a:t>11-14</a:t>
            </a:r>
          </a:p>
          <a:p>
            <a:pPr>
              <a:lnSpc>
                <a:spcPts val="6680"/>
              </a:lnSpc>
            </a:pPr>
            <a:r>
              <a:rPr lang="en-US" altLang="zh-TW" sz="3200" b="1" dirty="0">
                <a:solidFill>
                  <a:srgbClr val="FF0000"/>
                </a:solidFill>
              </a:rPr>
              <a:t>11 </a:t>
            </a:r>
            <a:r>
              <a:rPr lang="zh-TW" altLang="en-US" sz="3200" b="1" dirty="0"/>
              <a:t>但你這</a:t>
            </a:r>
            <a:r>
              <a:rPr lang="zh-TW" altLang="en-US" sz="3200" b="1" dirty="0">
                <a:highlight>
                  <a:srgbClr val="00FFFF"/>
                </a:highlight>
              </a:rPr>
              <a:t>屬 神的人</a:t>
            </a:r>
            <a:r>
              <a:rPr lang="zh-TW" altLang="en-US" sz="3200" b="1" dirty="0"/>
              <a:t>、</a:t>
            </a:r>
            <a:r>
              <a:rPr lang="zh-TW" altLang="en-US" sz="3200" b="1" dirty="0">
                <a:ln>
                  <a:solidFill>
                    <a:sysClr val="windowText" lastClr="000000"/>
                  </a:solidFill>
                </a:ln>
              </a:rPr>
              <a:t>要</a:t>
            </a:r>
            <a:r>
              <a:rPr lang="zh-TW" altLang="en-US" sz="3200" b="1" dirty="0">
                <a:highlight>
                  <a:srgbClr val="FFFF00"/>
                </a:highlight>
              </a:rPr>
              <a:t>逃避</a:t>
            </a:r>
            <a:r>
              <a:rPr lang="zh-TW" altLang="en-US" sz="3200" b="1" dirty="0"/>
              <a:t>這些事、</a:t>
            </a:r>
            <a:r>
              <a:rPr lang="zh-TW" altLang="en-US" sz="3200" b="1" dirty="0">
                <a:highlight>
                  <a:srgbClr val="FFFF00"/>
                </a:highlight>
              </a:rPr>
              <a:t>追求</a:t>
            </a:r>
            <a:r>
              <a:rPr lang="zh-TW" altLang="en-US" sz="3200" b="1" dirty="0"/>
              <a:t>公義、敬虔、信心、愛心、忍耐、溫柔。</a:t>
            </a:r>
            <a:endParaRPr lang="en-US" altLang="zh-TW" sz="3200" b="1" dirty="0"/>
          </a:p>
          <a:p>
            <a:pPr>
              <a:lnSpc>
                <a:spcPts val="6680"/>
              </a:lnSpc>
            </a:pPr>
            <a:r>
              <a:rPr lang="en-US" altLang="zh-TW" sz="3200" b="1" dirty="0">
                <a:solidFill>
                  <a:srgbClr val="FF0000"/>
                </a:solidFill>
              </a:rPr>
              <a:t>12 </a:t>
            </a:r>
            <a:r>
              <a:rPr lang="zh-TW" altLang="en-US" sz="3200" b="1" dirty="0"/>
              <a:t>你要為真道</a:t>
            </a:r>
            <a:r>
              <a:rPr lang="zh-TW" altLang="en-US" sz="3200" b="1" dirty="0">
                <a:highlight>
                  <a:srgbClr val="FFFF00"/>
                </a:highlight>
              </a:rPr>
              <a:t>打那美好的仗</a:t>
            </a:r>
            <a:r>
              <a:rPr lang="zh-TW" altLang="en-US" sz="3200" b="1" dirty="0"/>
              <a:t>、持定永生</a:t>
            </a:r>
            <a:r>
              <a:rPr lang="en-US" altLang="zh-TW" sz="3200" b="1" dirty="0"/>
              <a:t>. </a:t>
            </a:r>
            <a:r>
              <a:rPr lang="zh-TW" altLang="en-US" sz="3200" b="1" dirty="0"/>
              <a:t>你為此被召</a:t>
            </a:r>
            <a:r>
              <a:rPr lang="en-US" altLang="zh-TW" sz="3200" b="1" dirty="0"/>
              <a:t>. </a:t>
            </a:r>
            <a:r>
              <a:rPr lang="zh-TW" altLang="en-US" sz="3200" b="1" dirty="0"/>
              <a:t>也在許多見證人面前、已經作了那美好的見證。</a:t>
            </a:r>
            <a:endParaRPr lang="en-US" altLang="zh-TW" sz="3200" b="1" dirty="0"/>
          </a:p>
          <a:p>
            <a:pPr>
              <a:lnSpc>
                <a:spcPts val="6680"/>
              </a:lnSpc>
            </a:pPr>
            <a:r>
              <a:rPr lang="en-US" altLang="zh-TW" sz="3200" b="1" dirty="0">
                <a:solidFill>
                  <a:srgbClr val="FF0000"/>
                </a:solidFill>
              </a:rPr>
              <a:t>13</a:t>
            </a:r>
            <a:r>
              <a:rPr lang="en-US" altLang="zh-TW" sz="3200" b="1" dirty="0"/>
              <a:t> </a:t>
            </a:r>
            <a:r>
              <a:rPr lang="zh-TW" altLang="en-US" sz="3200" b="1" dirty="0"/>
              <a:t>我在叫萬物生活的 神面前、並在向本丟彼拉多作過那美好見證的基督耶穌面前囑咐你、</a:t>
            </a:r>
            <a:endParaRPr lang="en-US" altLang="zh-TW" sz="3200" b="1" dirty="0"/>
          </a:p>
          <a:p>
            <a:pPr>
              <a:lnSpc>
                <a:spcPts val="6680"/>
              </a:lnSpc>
            </a:pPr>
            <a:r>
              <a:rPr lang="en-US" altLang="zh-TW" sz="3200" b="1" dirty="0">
                <a:solidFill>
                  <a:srgbClr val="FF0000"/>
                </a:solidFill>
              </a:rPr>
              <a:t>14 </a:t>
            </a:r>
            <a:r>
              <a:rPr lang="zh-TW" altLang="en-US" sz="3200" b="1" dirty="0"/>
              <a:t>要</a:t>
            </a:r>
            <a:r>
              <a:rPr lang="zh-TW" altLang="en-US" sz="3200" b="1" dirty="0">
                <a:highlight>
                  <a:srgbClr val="FFFF00"/>
                </a:highlight>
              </a:rPr>
              <a:t>守這命令</a:t>
            </a:r>
            <a:r>
              <a:rPr lang="zh-TW" altLang="en-US" sz="3200" b="1" dirty="0"/>
              <a:t>、毫不玷污、無可指責、直到我們的主耶穌基督顯現。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304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B3B34A-89EA-B13E-726E-6F97121DC850}"/>
              </a:ext>
            </a:extLst>
          </p:cNvPr>
          <p:cNvSpPr txBox="1"/>
          <p:nvPr/>
        </p:nvSpPr>
        <p:spPr>
          <a:xfrm>
            <a:off x="0" y="587829"/>
            <a:ext cx="12192000" cy="55103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TW" altLang="en-US" sz="36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*神不會問你有多少朋友，他會問你是多少人的朋友
*神不會問你住哪個社區，他會問你如何對待你的左鄰右舍
*神不會問你的膚色，他會問你人格特質</a:t>
            </a:r>
            <a:endParaRPr lang="en-US" altLang="zh-TW" sz="3600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TW" altLang="en-US" sz="36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*神不會問你去過多少國家旅遊， 他會問你有沒有為他活著
*神不會問你怎麼花這麼長時間去尋找救恩， 他會恩慈地帶  </a:t>
            </a:r>
            <a:endParaRPr lang="en-US" altLang="zh-TW" sz="3600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TW" altLang="en-US" sz="3600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你到你在天堂的大宅， 而非地獄之門。</a:t>
            </a:r>
            <a:endParaRPr lang="en-US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947767-DED9-3D4A-0AEE-A9023EC07EFF}"/>
              </a:ext>
            </a:extLst>
          </p:cNvPr>
          <p:cNvSpPr txBox="1"/>
          <p:nvPr/>
        </p:nvSpPr>
        <p:spPr>
          <a:xfrm>
            <a:off x="234847" y="149433"/>
            <a:ext cx="7517032" cy="92576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40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IV.</a:t>
            </a:r>
            <a:r>
              <a:rPr lang="zh-TW" sz="40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要忠心持守命令 （</a:t>
            </a:r>
            <a:r>
              <a:rPr lang="en-US" sz="40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13-14</a:t>
            </a:r>
            <a:r>
              <a:rPr lang="zh-TW" sz="40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節）</a:t>
            </a:r>
            <a:endParaRPr lang="en-US" sz="2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0FDA5-9326-9241-8042-F55042F5514C}"/>
              </a:ext>
            </a:extLst>
          </p:cNvPr>
          <p:cNvSpPr txBox="1"/>
          <p:nvPr/>
        </p:nvSpPr>
        <p:spPr>
          <a:xfrm>
            <a:off x="234846" y="1169422"/>
            <a:ext cx="11824631" cy="22338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b="1" dirty="0">
                <a:solidFill>
                  <a:srgbClr val="FF0000"/>
                </a:solidFill>
              </a:rPr>
              <a:t>13</a:t>
            </a:r>
            <a:r>
              <a:rPr lang="en-US" altLang="zh-TW" sz="3200" b="1" dirty="0"/>
              <a:t> </a:t>
            </a:r>
            <a:r>
              <a:rPr lang="zh-TW" altLang="en-US" sz="3200" b="1" dirty="0"/>
              <a:t>我在叫萬物生活的 神面前、並在向本丟彼拉多作過那美好見證的基督耶穌面前囑咐你、</a:t>
            </a:r>
            <a:r>
              <a:rPr lang="en-US" altLang="zh-TW" sz="3200" b="1" dirty="0">
                <a:solidFill>
                  <a:srgbClr val="FF0000"/>
                </a:solidFill>
              </a:rPr>
              <a:t>14 </a:t>
            </a:r>
            <a:r>
              <a:rPr lang="zh-TW" altLang="en-US" sz="3200" b="1" dirty="0">
                <a:highlight>
                  <a:srgbClr val="FFFF00"/>
                </a:highlight>
              </a:rPr>
              <a:t>要守這命令</a:t>
            </a:r>
            <a:r>
              <a:rPr lang="zh-TW" altLang="en-US" sz="3200" b="1" dirty="0"/>
              <a:t>、毫不玷污、無可指責、</a:t>
            </a:r>
            <a:r>
              <a:rPr lang="zh-TW" altLang="en-US" sz="3200" b="1" dirty="0">
                <a:highlight>
                  <a:srgbClr val="00FFFF"/>
                </a:highlight>
              </a:rPr>
              <a:t>直到我們的主耶穌基督顯現</a:t>
            </a:r>
            <a:r>
              <a:rPr lang="zh-TW" altLang="en-US" sz="3200" b="1" dirty="0"/>
              <a:t>。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87F3C-8F56-111D-9FA6-2FD4B51AA20B}"/>
              </a:ext>
            </a:extLst>
          </p:cNvPr>
          <p:cNvSpPr txBox="1"/>
          <p:nvPr/>
        </p:nvSpPr>
        <p:spPr>
          <a:xfrm>
            <a:off x="7030387" y="3595006"/>
            <a:ext cx="4926768" cy="2972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b="1" dirty="0">
                <a:solidFill>
                  <a:srgbClr val="FF0000"/>
                </a:solidFill>
              </a:rPr>
              <a:t>12 </a:t>
            </a:r>
            <a:r>
              <a:rPr lang="zh-TW" altLang="en-US" sz="3200" b="1" dirty="0"/>
              <a:t>你要</a:t>
            </a:r>
            <a:r>
              <a:rPr lang="zh-TW" altLang="en-US" sz="3200" b="1" dirty="0">
                <a:highlight>
                  <a:srgbClr val="00FFFF"/>
                </a:highlight>
              </a:rPr>
              <a:t>為真道</a:t>
            </a:r>
            <a:r>
              <a:rPr lang="zh-TW" altLang="en-US" sz="3200" b="1" dirty="0"/>
              <a:t>打那美好的仗、持定永生</a:t>
            </a:r>
            <a:r>
              <a:rPr lang="en-US" altLang="zh-TW" sz="3200" b="1" dirty="0"/>
              <a:t>. </a:t>
            </a:r>
            <a:r>
              <a:rPr lang="zh-TW" altLang="en-US" sz="3200" b="1" dirty="0"/>
              <a:t>你為此被召</a:t>
            </a:r>
            <a:r>
              <a:rPr lang="en-US" altLang="zh-TW" sz="3200" b="1" dirty="0"/>
              <a:t>. </a:t>
            </a:r>
            <a:r>
              <a:rPr lang="zh-TW" altLang="en-US" sz="3200" b="1" dirty="0"/>
              <a:t>也在許多見證人面前、已經作了那美好的見證。</a:t>
            </a:r>
            <a:endParaRPr lang="en-US" altLang="zh-TW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B27B3-7D85-7089-F31C-E2E69692F1FF}"/>
              </a:ext>
            </a:extLst>
          </p:cNvPr>
          <p:cNvSpPr/>
          <p:nvPr/>
        </p:nvSpPr>
        <p:spPr>
          <a:xfrm>
            <a:off x="234845" y="3429000"/>
            <a:ext cx="6615659" cy="33045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要守這命令</a:t>
            </a:r>
            <a:r>
              <a:rPr lang="zh-TW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：維護真道，持守真道，傳揚真道，教導真道的命令。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5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r. Bill Wallace - Missionary to China - IMB">
            <a:extLst>
              <a:ext uri="{FF2B5EF4-FFF2-40B4-BE49-F238E27FC236}">
                <a16:creationId xmlns:a16="http://schemas.microsoft.com/office/drawing/2014/main" id="{6B03205A-B273-1994-3B00-630E12C7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5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1D4737-2C92-0B49-BB3D-37B71485C938}"/>
              </a:ext>
            </a:extLst>
          </p:cNvPr>
          <p:cNvSpPr txBox="1"/>
          <p:nvPr/>
        </p:nvSpPr>
        <p:spPr>
          <a:xfrm>
            <a:off x="5167744" y="96068"/>
            <a:ext cx="6719455" cy="666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/>
              <a:t>1908 — 1951
</a:t>
            </a:r>
            <a:r>
              <a:rPr lang="zh-TW" altLang="en-US" sz="3200" dirty="0"/>
              <a:t>華理士 （</a:t>
            </a:r>
            <a:r>
              <a:rPr lang="en-US" altLang="zh-TW" sz="3200" dirty="0"/>
              <a:t>Dr.</a:t>
            </a:r>
            <a:r>
              <a:rPr lang="zh-TW" altLang="en-US" sz="3200" dirty="0"/>
              <a:t> </a:t>
            </a:r>
            <a:r>
              <a:rPr lang="en-US" altLang="zh-TW" sz="3200" dirty="0"/>
              <a:t>Bill</a:t>
            </a:r>
            <a:r>
              <a:rPr lang="zh-TW" altLang="en-US" sz="3200" dirty="0"/>
              <a:t> </a:t>
            </a:r>
            <a:r>
              <a:rPr lang="en-US" altLang="zh-TW" sz="3200" dirty="0"/>
              <a:t>Wallace</a:t>
            </a:r>
            <a:r>
              <a:rPr lang="zh-TW" altLang="en-US" sz="3200" dirty="0"/>
              <a:t>）
</a:t>
            </a:r>
            <a:r>
              <a:rPr lang="zh-TW" altLang="en-US" sz="3200" b="1" dirty="0"/>
              <a:t>美南浸信會醫療宣教士。 </a:t>
            </a:r>
            <a:r>
              <a:rPr lang="en-US" altLang="zh-TW" sz="3200" b="1" dirty="0"/>
              <a:t>27</a:t>
            </a:r>
            <a:r>
              <a:rPr lang="zh-TW" altLang="en-US" sz="3200" b="1" dirty="0"/>
              <a:t>歲時被派到中國醫療宣教，在廣西梧州思達醫院以其高超的醫術，服務當地人民</a:t>
            </a:r>
            <a:endParaRPr lang="en-US" altLang="zh-TW" sz="3200" b="1" dirty="0"/>
          </a:p>
          <a:p>
            <a:pPr>
              <a:lnSpc>
                <a:spcPct val="150000"/>
              </a:lnSpc>
            </a:pPr>
            <a:r>
              <a:rPr lang="en-US" altLang="zh-TW" sz="3200" b="1" dirty="0"/>
              <a:t>16</a:t>
            </a:r>
            <a:r>
              <a:rPr lang="zh-TW" altLang="en-US" sz="3200" b="1" dirty="0"/>
              <a:t>年。 </a:t>
            </a:r>
            <a:r>
              <a:rPr lang="en-US" altLang="zh-TW" sz="3200" b="1" dirty="0"/>
              <a:t>1950</a:t>
            </a:r>
            <a:r>
              <a:rPr lang="zh-TW" altLang="en-US" sz="3200" b="1" dirty="0"/>
              <a:t>年底以間諜特務罪被捕入獄，在獄中受盡酷刑兩個月後，於</a:t>
            </a:r>
            <a:r>
              <a:rPr lang="en-US" altLang="zh-TW" sz="3200" b="1" dirty="0"/>
              <a:t>1951</a:t>
            </a:r>
            <a:r>
              <a:rPr lang="zh-TW" altLang="en-US" sz="3200" b="1" dirty="0"/>
              <a:t>年</a:t>
            </a:r>
            <a:r>
              <a:rPr lang="en-US" altLang="zh-TW" sz="3200" b="1" dirty="0"/>
              <a:t>2</a:t>
            </a:r>
            <a:r>
              <a:rPr lang="zh-TW" altLang="en-US" sz="3200" b="1" dirty="0"/>
              <a:t>月被迫害致死在獄中，年僅</a:t>
            </a:r>
            <a:endParaRPr lang="en-US" altLang="zh-TW" sz="3200" b="1" dirty="0"/>
          </a:p>
          <a:p>
            <a:pPr>
              <a:lnSpc>
                <a:spcPct val="150000"/>
              </a:lnSpc>
            </a:pPr>
            <a:r>
              <a:rPr lang="en-US" altLang="zh-TW" sz="3200" b="1" dirty="0"/>
              <a:t>43</a:t>
            </a:r>
            <a:r>
              <a:rPr lang="zh-TW" altLang="en-US" sz="3200" b="1" dirty="0"/>
              <a:t>歲。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08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out Memorial Hospital, China">
            <a:extLst>
              <a:ext uri="{FF2B5EF4-FFF2-40B4-BE49-F238E27FC236}">
                <a16:creationId xmlns:a16="http://schemas.microsoft.com/office/drawing/2014/main" id="{1EED2E97-A6BE-D032-2525-F10302A3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0"/>
            <a:ext cx="11793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968CD1-3A97-DAA0-042B-3BA1757BD050}"/>
              </a:ext>
            </a:extLst>
          </p:cNvPr>
          <p:cNvSpPr txBox="1"/>
          <p:nvPr/>
        </p:nvSpPr>
        <p:spPr>
          <a:xfrm>
            <a:off x="1" y="179089"/>
            <a:ext cx="12192000" cy="6529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sz="40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六、為主殉道</a:t>
            </a:r>
            <a:endParaRPr lang="en-US" sz="32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抗日戰爭結束後，平靜安穩的日子並沒有持續多久，國共內戰便全面爆發。到</a:t>
            </a:r>
            <a:r>
              <a:rPr lang="en-US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1949</a:t>
            </a: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年開春，時局日漸緊張。梧州的宣教士們接到在廣州的美國領事館發出的通知，建議所有美國人儘快離開華南地區。華理士和女傳道古姑娘（</a:t>
            </a:r>
            <a:r>
              <a:rPr lang="en-US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Miss Jessie Green</a:t>
            </a: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）、護士長希姑娘（</a:t>
            </a:r>
            <a:r>
              <a:rPr lang="en-US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Miss Everley Hayes</a:t>
            </a: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TW" sz="4000" b="1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決定留下來</a:t>
            </a: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lang="zh-TW" sz="40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他們深信，在戰亂的苦難當中，民眾更需要來自耶穌基督平安</a:t>
            </a:r>
            <a:r>
              <a:rPr lang="zh-TW" altLang="en-US" sz="40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TW" altLang="en-US" sz="4000" kern="100" dirty="0"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福音</a:t>
            </a:r>
            <a:r>
              <a:rPr lang="zh-TW" sz="40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，也需要教會開設的醫療救助服務</a:t>
            </a: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lang="en-US" alt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….</a:t>
            </a:r>
            <a:endParaRPr lang="en-US" sz="32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r. Bill Wallace - Missionary to China - IMB">
            <a:extLst>
              <a:ext uri="{FF2B5EF4-FFF2-40B4-BE49-F238E27FC236}">
                <a16:creationId xmlns:a16="http://schemas.microsoft.com/office/drawing/2014/main" id="{35F51A11-D210-309F-663C-269F8868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61" y="0"/>
            <a:ext cx="69441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r. Bill Wallace - Missionary to China - IMB">
            <a:extLst>
              <a:ext uri="{FF2B5EF4-FFF2-40B4-BE49-F238E27FC236}">
                <a16:creationId xmlns:a16="http://schemas.microsoft.com/office/drawing/2014/main" id="{C9205C39-6C90-D0C6-BF78-821CBF8E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09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58CB7-5A8D-0FA2-47A6-BD9C76594F31}"/>
              </a:ext>
            </a:extLst>
          </p:cNvPr>
          <p:cNvSpPr txBox="1"/>
          <p:nvPr/>
        </p:nvSpPr>
        <p:spPr>
          <a:xfrm>
            <a:off x="251791" y="459041"/>
            <a:ext cx="11688417" cy="5542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Aft>
                <a:spcPts val="800"/>
              </a:spcAft>
              <a:buNone/>
            </a:pP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梧州的基督徒冒著極大的風險，自發為他們所敬重的華醫生修建了一塊石碑，碑身上莊重地刻著腓立比書第一章第二十一節的一句經文﹕</a:t>
            </a:r>
            <a:r>
              <a:rPr lang="en-US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TW" sz="4000" b="1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我活著就是基督</a:t>
            </a: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lang="en-US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從遙遠的美國來到梧州思達醫院事奉的華醫生，效法了主耶穌基督的樣式，</a:t>
            </a:r>
            <a:r>
              <a:rPr lang="zh-TW" sz="4000" b="1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畢生為主而活，並為主把自己的生命獻上，成為了活祭</a:t>
            </a:r>
            <a:r>
              <a:rPr lang="zh-TW" sz="40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sz="32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ll Wallace's simple gravestone at his Greenwood Cemetery memorial in Knoxville, Tennessee.">
            <a:extLst>
              <a:ext uri="{FF2B5EF4-FFF2-40B4-BE49-F238E27FC236}">
                <a16:creationId xmlns:a16="http://schemas.microsoft.com/office/drawing/2014/main" id="{DF622DE5-EC9A-DDAE-F434-2CA5DCD0A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t="40884" r="23572" b="227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2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375A47-54D5-3820-559C-28664D513F92}"/>
              </a:ext>
            </a:extLst>
          </p:cNvPr>
          <p:cNvSpPr/>
          <p:nvPr/>
        </p:nvSpPr>
        <p:spPr>
          <a:xfrm>
            <a:off x="365537" y="210883"/>
            <a:ext cx="14157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結論</a:t>
            </a:r>
            <a:endParaRPr lang="en-US" sz="4800" b="1" cap="none" spc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6570D-8087-EC51-152E-D888530D9F9B}"/>
              </a:ext>
            </a:extLst>
          </p:cNvPr>
          <p:cNvSpPr/>
          <p:nvPr/>
        </p:nvSpPr>
        <p:spPr>
          <a:xfrm>
            <a:off x="4772561" y="175618"/>
            <a:ext cx="264687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屬神的人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78A4D2-E903-167C-F32D-999E7EA8401F}"/>
              </a:ext>
            </a:extLst>
          </p:cNvPr>
          <p:cNvSpPr/>
          <p:nvPr/>
        </p:nvSpPr>
        <p:spPr>
          <a:xfrm>
            <a:off x="0" y="1792788"/>
            <a:ext cx="40799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altLang="zh-TW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zh-TW" alt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要逃避作惡的事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F56C69-2E07-3871-5174-CC466B876439}"/>
              </a:ext>
            </a:extLst>
          </p:cNvPr>
          <p:cNvSpPr/>
          <p:nvPr/>
        </p:nvSpPr>
        <p:spPr>
          <a:xfrm>
            <a:off x="18554" y="3121053"/>
            <a:ext cx="4230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II.</a:t>
            </a:r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要追求屬靈品德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52908-CA7B-E9C5-6DDD-907A48DCB1A4}"/>
              </a:ext>
            </a:extLst>
          </p:cNvPr>
          <p:cNvSpPr/>
          <p:nvPr/>
        </p:nvSpPr>
        <p:spPr>
          <a:xfrm>
            <a:off x="-56788" y="4405331"/>
            <a:ext cx="43813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III.</a:t>
            </a:r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要打那美好的仗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BDD47-4B20-B4A3-2FDA-C11922A39758}"/>
              </a:ext>
            </a:extLst>
          </p:cNvPr>
          <p:cNvSpPr/>
          <p:nvPr/>
        </p:nvSpPr>
        <p:spPr>
          <a:xfrm>
            <a:off x="-56788" y="5689609"/>
            <a:ext cx="43489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</a:t>
            </a:r>
            <a:r>
              <a:rPr lang="en-US" altLang="zh-TW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要忠心持守命令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5BA1432-1832-8E19-DE29-8432D1A40D77}"/>
              </a:ext>
            </a:extLst>
          </p:cNvPr>
          <p:cNvSpPr/>
          <p:nvPr/>
        </p:nvSpPr>
        <p:spPr>
          <a:xfrm>
            <a:off x="4255661" y="2026410"/>
            <a:ext cx="751122" cy="3813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13F86A-8535-9899-C086-57CAC5272293}"/>
              </a:ext>
            </a:extLst>
          </p:cNvPr>
          <p:cNvSpPr/>
          <p:nvPr/>
        </p:nvSpPr>
        <p:spPr>
          <a:xfrm>
            <a:off x="5101355" y="1815231"/>
            <a:ext cx="71096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向魔鬼，向世界，對老我說</a:t>
            </a:r>
            <a:r>
              <a:rPr lang="en-US" altLang="zh-TW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《</a:t>
            </a:r>
            <a:r>
              <a:rPr lang="zh-TW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</a:t>
            </a:r>
            <a:r>
              <a:rPr lang="en-US" altLang="zh-TW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》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2731C23-BB82-EDE5-CE48-D43629EB649E}"/>
              </a:ext>
            </a:extLst>
          </p:cNvPr>
          <p:cNvSpPr/>
          <p:nvPr/>
        </p:nvSpPr>
        <p:spPr>
          <a:xfrm>
            <a:off x="4298937" y="3293264"/>
            <a:ext cx="751122" cy="3813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45022-90AF-B044-B14F-C48C1D65C7FA}"/>
              </a:ext>
            </a:extLst>
          </p:cNvPr>
          <p:cNvSpPr/>
          <p:nvPr/>
        </p:nvSpPr>
        <p:spPr>
          <a:xfrm>
            <a:off x="5244364" y="3028300"/>
            <a:ext cx="53142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10160">
                  <a:solidFill>
                    <a:sysClr val="windowText" lastClr="0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追求被聖靈管理的生命</a:t>
            </a:r>
            <a:endParaRPr lang="en-US" sz="6000" cap="none" spc="0" dirty="0">
              <a:ln w="10160">
                <a:solidFill>
                  <a:sysClr val="windowText" lastClr="000000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7CB1A9F-D96E-8C30-D70A-20F346BCFE96}"/>
              </a:ext>
            </a:extLst>
          </p:cNvPr>
          <p:cNvSpPr/>
          <p:nvPr/>
        </p:nvSpPr>
        <p:spPr>
          <a:xfrm>
            <a:off x="4340472" y="4560118"/>
            <a:ext cx="751122" cy="3435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3454A8-DE10-E20B-EFF8-5BD36AB9F665}"/>
              </a:ext>
            </a:extLst>
          </p:cNvPr>
          <p:cNvSpPr/>
          <p:nvPr/>
        </p:nvSpPr>
        <p:spPr>
          <a:xfrm>
            <a:off x="5050059" y="4396439"/>
            <a:ext cx="71609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全力以赴，活出有永生（有神）的生命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5E23F6F-6EBA-0C04-069A-20A45E150837}"/>
              </a:ext>
            </a:extLst>
          </p:cNvPr>
          <p:cNvSpPr/>
          <p:nvPr/>
        </p:nvSpPr>
        <p:spPr>
          <a:xfrm>
            <a:off x="4350233" y="5900303"/>
            <a:ext cx="751122" cy="3435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5D7AD8-4902-AB2B-6839-5FA76CF06C7F}"/>
              </a:ext>
            </a:extLst>
          </p:cNvPr>
          <p:cNvSpPr/>
          <p:nvPr/>
        </p:nvSpPr>
        <p:spPr>
          <a:xfrm>
            <a:off x="5394241" y="5482053"/>
            <a:ext cx="65238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至死忠心維護真道，傳揚真道，</a:t>
            </a:r>
            <a:endParaRPr lang="en-US" altLang="zh-TW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TW" alt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見證真道，活出真道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8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2F97E8-0319-5D5D-0D99-5A00D08599E2}"/>
              </a:ext>
            </a:extLst>
          </p:cNvPr>
          <p:cNvSpPr/>
          <p:nvPr/>
        </p:nvSpPr>
        <p:spPr>
          <a:xfrm>
            <a:off x="115130" y="2762151"/>
            <a:ext cx="619111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II.</a:t>
            </a:r>
            <a:r>
              <a:rPr lang="zh-TW" alt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要追求屬靈品德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0E11B2-BAF4-60F7-130B-431419B37A7E}"/>
              </a:ext>
            </a:extLst>
          </p:cNvPr>
          <p:cNvSpPr/>
          <p:nvPr/>
        </p:nvSpPr>
        <p:spPr>
          <a:xfrm>
            <a:off x="115130" y="4162014"/>
            <a:ext cx="6391494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III.</a:t>
            </a:r>
            <a:r>
              <a:rPr lang="zh-TW" alt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要打那美好的仗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D3CE94-0646-D373-B157-ABA1903FA4D0}"/>
              </a:ext>
            </a:extLst>
          </p:cNvPr>
          <p:cNvSpPr/>
          <p:nvPr/>
        </p:nvSpPr>
        <p:spPr>
          <a:xfrm>
            <a:off x="4754814" y="105461"/>
            <a:ext cx="3262433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屬神的人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BCE409-884A-9664-5EA9-90B5E5006744}"/>
              </a:ext>
            </a:extLst>
          </p:cNvPr>
          <p:cNvSpPr/>
          <p:nvPr/>
        </p:nvSpPr>
        <p:spPr>
          <a:xfrm>
            <a:off x="115130" y="5627191"/>
            <a:ext cx="6356292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IV.</a:t>
            </a:r>
            <a:r>
              <a:rPr lang="zh-TW" alt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要忠心持守命令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893742-206A-9FFF-6680-1411945D4E31}"/>
              </a:ext>
            </a:extLst>
          </p:cNvPr>
          <p:cNvSpPr/>
          <p:nvPr/>
        </p:nvSpPr>
        <p:spPr>
          <a:xfrm>
            <a:off x="105257" y="1362288"/>
            <a:ext cx="5990743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I.</a:t>
            </a:r>
            <a:r>
              <a:rPr lang="zh-TW" alt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要逃避作惡的事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43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allAtOnce" animBg="1"/>
      <p:bldP spid="7" grpId="0" build="allAtOnce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03693E-29B2-6346-E68F-1A22BC6E7EDF}"/>
              </a:ext>
            </a:extLst>
          </p:cNvPr>
          <p:cNvSpPr/>
          <p:nvPr/>
        </p:nvSpPr>
        <p:spPr>
          <a:xfrm>
            <a:off x="136448" y="71516"/>
            <a:ext cx="3690433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I.</a:t>
            </a:r>
            <a:r>
              <a:rPr lang="zh-TW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要逃避作惡的事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95AF9-70AE-B35D-EAEF-92E2BD433773}"/>
              </a:ext>
            </a:extLst>
          </p:cNvPr>
          <p:cNvSpPr txBox="1"/>
          <p:nvPr/>
        </p:nvSpPr>
        <p:spPr>
          <a:xfrm>
            <a:off x="3997234" y="71516"/>
            <a:ext cx="8194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11</a:t>
            </a:r>
            <a:r>
              <a:rPr lang="en-US" altLang="zh-TW" sz="3600" dirty="0"/>
              <a:t> </a:t>
            </a:r>
            <a:r>
              <a:rPr lang="zh-TW" altLang="en-US" sz="3600" dirty="0"/>
              <a:t>但你這屬 神的人、</a:t>
            </a:r>
            <a:r>
              <a:rPr lang="zh-TW" altLang="en-US" sz="3600" b="1" dirty="0">
                <a:highlight>
                  <a:srgbClr val="FFFF00"/>
                </a:highlight>
              </a:rPr>
              <a:t>要逃避這些事</a:t>
            </a:r>
            <a:r>
              <a:rPr lang="zh-TW" altLang="en-US" sz="3600" dirty="0"/>
              <a:t>。。。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99439-5F7A-CF44-3E56-20D9E09F8C43}"/>
              </a:ext>
            </a:extLst>
          </p:cNvPr>
          <p:cNvSpPr txBox="1"/>
          <p:nvPr/>
        </p:nvSpPr>
        <p:spPr>
          <a:xfrm>
            <a:off x="136448" y="1028343"/>
            <a:ext cx="11919104" cy="56323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3 </a:t>
            </a:r>
            <a:r>
              <a:rPr lang="zh-TW" altLang="en-US" sz="3600" dirty="0"/>
              <a:t>若有人傳異教、不服從我們主耶穌基督純正的話、與那合乎敬虔的道理．</a:t>
            </a:r>
            <a:r>
              <a:rPr lang="en-US" altLang="zh-TW" sz="3600" b="1" dirty="0">
                <a:solidFill>
                  <a:srgbClr val="FF0000"/>
                </a:solidFill>
              </a:rPr>
              <a:t>4</a:t>
            </a:r>
            <a:r>
              <a:rPr lang="en-US" altLang="zh-TW" sz="3600" dirty="0"/>
              <a:t> </a:t>
            </a:r>
            <a:r>
              <a:rPr lang="zh-TW" altLang="en-US" sz="3600" dirty="0"/>
              <a:t>他是</a:t>
            </a:r>
            <a:r>
              <a:rPr lang="zh-TW" altLang="en-US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自高自大</a:t>
            </a:r>
            <a:r>
              <a:rPr lang="zh-TW" altLang="en-US" sz="3600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一無所知</a:t>
            </a:r>
            <a:r>
              <a:rPr lang="zh-TW" altLang="en-US" sz="3600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專好問難</a:t>
            </a:r>
            <a:r>
              <a:rPr lang="zh-TW" altLang="en-US" sz="3600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爭辯言詞</a:t>
            </a:r>
            <a:r>
              <a:rPr lang="zh-TW" altLang="en-US" sz="3600" dirty="0"/>
              <a:t>、從此就生出</a:t>
            </a:r>
            <a:r>
              <a:rPr lang="zh-TW" altLang="en-US" sz="3600" b="1" dirty="0">
                <a:highlight>
                  <a:srgbClr val="FFFF00"/>
                </a:highlight>
              </a:rPr>
              <a:t>嫉妒</a:t>
            </a:r>
            <a:r>
              <a:rPr lang="zh-TW" altLang="en-US" sz="3600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分爭</a:t>
            </a:r>
            <a:r>
              <a:rPr lang="zh-TW" altLang="en-US" sz="3600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毀謗</a:t>
            </a:r>
            <a:r>
              <a:rPr lang="zh-TW" altLang="en-US" sz="3600" dirty="0"/>
              <a:t>、</a:t>
            </a:r>
            <a:r>
              <a:rPr lang="zh-TW" altLang="en-US" sz="3600" b="1" dirty="0">
                <a:highlight>
                  <a:srgbClr val="FFFF00"/>
                </a:highlight>
              </a:rPr>
              <a:t>妄疑</a:t>
            </a:r>
            <a:r>
              <a:rPr lang="zh-TW" altLang="en-US" sz="3600" dirty="0"/>
              <a:t>、</a:t>
            </a:r>
            <a:r>
              <a:rPr lang="en-US" altLang="zh-TW" sz="3600" b="1" dirty="0">
                <a:solidFill>
                  <a:srgbClr val="FF0000"/>
                </a:solidFill>
              </a:rPr>
              <a:t>5</a:t>
            </a:r>
            <a:r>
              <a:rPr lang="en-US" altLang="zh-TW" sz="3600" dirty="0"/>
              <a:t> </a:t>
            </a:r>
            <a:r>
              <a:rPr lang="zh-TW" altLang="en-US" sz="3600" dirty="0"/>
              <a:t>並那</a:t>
            </a:r>
            <a:r>
              <a:rPr lang="zh-TW" altLang="en-US" sz="3600" b="1" dirty="0">
                <a:highlight>
                  <a:srgbClr val="FFFF00"/>
                </a:highlight>
              </a:rPr>
              <a:t>壞了心術</a:t>
            </a:r>
            <a:r>
              <a:rPr lang="zh-TW" altLang="en-US" sz="3600" dirty="0"/>
              <a:t>、失喪真理之人的爭競。 他們以敬虔為得利的門路．</a:t>
            </a:r>
            <a:r>
              <a:rPr lang="en-US" altLang="zh-TW" sz="3600" b="1" dirty="0">
                <a:solidFill>
                  <a:srgbClr val="FF0000"/>
                </a:solidFill>
              </a:rPr>
              <a:t>6</a:t>
            </a:r>
            <a:r>
              <a:rPr lang="en-US" altLang="zh-TW" sz="3600" dirty="0"/>
              <a:t> </a:t>
            </a:r>
            <a:r>
              <a:rPr lang="zh-TW" altLang="en-US" sz="3600" dirty="0"/>
              <a:t>然而敬虔加上知足的心便是大利了．</a:t>
            </a:r>
            <a:r>
              <a:rPr lang="en-US" altLang="zh-TW" sz="3600" b="1" dirty="0">
                <a:solidFill>
                  <a:srgbClr val="FF0000"/>
                </a:solidFill>
              </a:rPr>
              <a:t>7</a:t>
            </a:r>
            <a:r>
              <a:rPr lang="en-US" altLang="zh-TW" sz="3600" dirty="0"/>
              <a:t> </a:t>
            </a:r>
            <a:r>
              <a:rPr lang="zh-TW" altLang="en-US" sz="3600" dirty="0"/>
              <a:t>因為我們沒有帶甚麼到世上來、也不能帶甚麼去．</a:t>
            </a:r>
            <a:r>
              <a:rPr lang="en-US" altLang="zh-TW" sz="3600" b="1" dirty="0">
                <a:solidFill>
                  <a:srgbClr val="FF0000"/>
                </a:solidFill>
              </a:rPr>
              <a:t>8 </a:t>
            </a:r>
            <a:r>
              <a:rPr lang="zh-TW" altLang="en-US" sz="3600" dirty="0"/>
              <a:t>只要有衣有食、就當知足。</a:t>
            </a:r>
            <a:r>
              <a:rPr lang="en-US" altLang="zh-TW" sz="3600" b="1" dirty="0">
                <a:solidFill>
                  <a:srgbClr val="FF0000"/>
                </a:solidFill>
              </a:rPr>
              <a:t>9 </a:t>
            </a:r>
            <a:r>
              <a:rPr lang="zh-TW" altLang="en-US" sz="3600" dirty="0"/>
              <a:t>但那些想要發財的人、就陷在迷惑、落在網羅、和許多無知有害的私慾裡、叫人沉在敗壞和滅亡中。</a:t>
            </a:r>
            <a:r>
              <a:rPr lang="en-US" altLang="zh-TW" sz="3600" b="1" dirty="0">
                <a:solidFill>
                  <a:srgbClr val="FF0000"/>
                </a:solidFill>
              </a:rPr>
              <a:t>10 </a:t>
            </a:r>
            <a:r>
              <a:rPr lang="zh-TW" altLang="en-US" sz="3600" dirty="0"/>
              <a:t>貪財是萬惡之根． 有人</a:t>
            </a:r>
            <a:r>
              <a:rPr lang="zh-TW" altLang="en-US" sz="3600" b="1" dirty="0">
                <a:highlight>
                  <a:srgbClr val="FFFF00"/>
                </a:highlight>
              </a:rPr>
              <a:t>貪戀錢財</a:t>
            </a:r>
            <a:r>
              <a:rPr lang="zh-TW" altLang="en-US" sz="3600" dirty="0"/>
              <a:t>、就被引誘</a:t>
            </a:r>
            <a:r>
              <a:rPr lang="zh-TW" altLang="en-US" sz="3600" b="1" dirty="0">
                <a:highlight>
                  <a:srgbClr val="FFFF00"/>
                </a:highlight>
              </a:rPr>
              <a:t>離了真道</a:t>
            </a:r>
            <a:r>
              <a:rPr lang="zh-TW" altLang="en-US" sz="3600" dirty="0"/>
              <a:t>、用許多愁苦把自己刺透了。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389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DD8A68-69F0-2D38-8847-14170DC9D9A5}"/>
              </a:ext>
            </a:extLst>
          </p:cNvPr>
          <p:cNvSpPr txBox="1"/>
          <p:nvPr/>
        </p:nvSpPr>
        <p:spPr>
          <a:xfrm>
            <a:off x="169334" y="157946"/>
            <a:ext cx="3403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遠離</a:t>
            </a:r>
            <a:r>
              <a:rPr lang="zh-TW" sz="40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驕傲自大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626BE-5AAD-E817-9072-5CCC73CEB27C}"/>
              </a:ext>
            </a:extLst>
          </p:cNvPr>
          <p:cNvSpPr txBox="1"/>
          <p:nvPr/>
        </p:nvSpPr>
        <p:spPr>
          <a:xfrm>
            <a:off x="169334" y="969087"/>
            <a:ext cx="2878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遠離</a:t>
            </a:r>
            <a:r>
              <a:rPr lang="zh-TW" sz="40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虛榮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78F11-9D70-955D-DD8F-37D65036842F}"/>
              </a:ext>
            </a:extLst>
          </p:cNvPr>
          <p:cNvSpPr txBox="1"/>
          <p:nvPr/>
        </p:nvSpPr>
        <p:spPr>
          <a:xfrm>
            <a:off x="177800" y="6002787"/>
            <a:ext cx="75861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遠離</a:t>
            </a:r>
            <a:r>
              <a:rPr lang="zh-TW" sz="40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因言語而起的爭論和爭吵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9AE5D-6F7F-0CD1-B0A2-1880DBEECE9F}"/>
              </a:ext>
            </a:extLst>
          </p:cNvPr>
          <p:cNvSpPr txBox="1"/>
          <p:nvPr/>
        </p:nvSpPr>
        <p:spPr>
          <a:xfrm>
            <a:off x="177800" y="175993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遠離</a:t>
            </a:r>
            <a:r>
              <a:rPr lang="zh-TW" sz="40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嫉妒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20C30-3C25-54BA-58D7-85AAB7174593}"/>
              </a:ext>
            </a:extLst>
          </p:cNvPr>
          <p:cNvSpPr txBox="1"/>
          <p:nvPr/>
        </p:nvSpPr>
        <p:spPr>
          <a:xfrm>
            <a:off x="177800" y="257107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遠離</a:t>
            </a:r>
            <a:r>
              <a:rPr lang="zh-TW" sz="40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紛爭毀謗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EA366-B85B-9FD8-F257-E0015989E6ED}"/>
              </a:ext>
            </a:extLst>
          </p:cNvPr>
          <p:cNvSpPr txBox="1"/>
          <p:nvPr/>
        </p:nvSpPr>
        <p:spPr>
          <a:xfrm>
            <a:off x="177800" y="3429000"/>
            <a:ext cx="627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遠離</a:t>
            </a:r>
            <a:r>
              <a:rPr lang="zh-TW" sz="40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敗壞的心思</a:t>
            </a:r>
            <a:r>
              <a:rPr lang="zh-TW" sz="4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957368-DE3A-F0AA-2B6F-BBD12CD80B5B}"/>
              </a:ext>
            </a:extLst>
          </p:cNvPr>
          <p:cNvSpPr txBox="1"/>
          <p:nvPr/>
        </p:nvSpPr>
        <p:spPr>
          <a:xfrm>
            <a:off x="177800" y="4286929"/>
            <a:ext cx="627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遠離</a:t>
            </a:r>
            <a:r>
              <a:rPr lang="zh-TW" sz="40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真理的缺失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A394B-33B6-D7EB-734F-EE88C3F1DB1F}"/>
              </a:ext>
            </a:extLst>
          </p:cNvPr>
          <p:cNvSpPr txBox="1"/>
          <p:nvPr/>
        </p:nvSpPr>
        <p:spPr>
          <a:xfrm>
            <a:off x="137583" y="5144858"/>
            <a:ext cx="68706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遠離</a:t>
            </a:r>
            <a:r>
              <a:rPr lang="zh-TW" sz="40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將敬虔當作謀利的手段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498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extLst>
              <a:ext uri="{FF2B5EF4-FFF2-40B4-BE49-F238E27FC236}">
                <a16:creationId xmlns:a16="http://schemas.microsoft.com/office/drawing/2014/main" id="{0631F7AD-DBEB-6D29-65DF-B257975E7197}"/>
              </a:ext>
            </a:extLst>
          </p:cNvPr>
          <p:cNvSpPr/>
          <p:nvPr/>
        </p:nvSpPr>
        <p:spPr>
          <a:xfrm rot="1449114">
            <a:off x="61567" y="209761"/>
            <a:ext cx="1588812" cy="1095541"/>
          </a:xfrm>
          <a:prstGeom prst="teardrop">
            <a:avLst>
              <a:gd name="adj" fmla="val 11701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BA6C7E-320D-63A1-8879-BCCAAA5B9445}"/>
              </a:ext>
            </a:extLst>
          </p:cNvPr>
          <p:cNvSpPr/>
          <p:nvPr/>
        </p:nvSpPr>
        <p:spPr>
          <a:xfrm rot="1549318">
            <a:off x="58021" y="495919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自高自大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8FDAB91A-08CC-69B6-B4C2-31F6F5881444}"/>
              </a:ext>
            </a:extLst>
          </p:cNvPr>
          <p:cNvSpPr/>
          <p:nvPr/>
        </p:nvSpPr>
        <p:spPr>
          <a:xfrm rot="1449114">
            <a:off x="3376269" y="2964129"/>
            <a:ext cx="1142775" cy="1038473"/>
          </a:xfrm>
          <a:prstGeom prst="teardrop">
            <a:avLst>
              <a:gd name="adj" fmla="val 11701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66B50000-FD62-9AF5-ACC0-E16D19427E3B}"/>
              </a:ext>
            </a:extLst>
          </p:cNvPr>
          <p:cNvSpPr/>
          <p:nvPr/>
        </p:nvSpPr>
        <p:spPr>
          <a:xfrm rot="1307914">
            <a:off x="1114774" y="1494889"/>
            <a:ext cx="1646283" cy="1432239"/>
          </a:xfrm>
          <a:prstGeom prst="teardrop">
            <a:avLst>
              <a:gd name="adj" fmla="val 11701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9DA332C9-4840-120C-21ED-B75B1A0AB3CC}"/>
              </a:ext>
            </a:extLst>
          </p:cNvPr>
          <p:cNvSpPr/>
          <p:nvPr/>
        </p:nvSpPr>
        <p:spPr>
          <a:xfrm rot="1449114">
            <a:off x="2574804" y="273291"/>
            <a:ext cx="1572140" cy="1185229"/>
          </a:xfrm>
          <a:prstGeom prst="teardrop">
            <a:avLst>
              <a:gd name="adj" fmla="val 163626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F74DEC7C-F5FF-BB09-7F43-23EDD9A2089F}"/>
              </a:ext>
            </a:extLst>
          </p:cNvPr>
          <p:cNvSpPr/>
          <p:nvPr/>
        </p:nvSpPr>
        <p:spPr>
          <a:xfrm>
            <a:off x="956687" y="4892558"/>
            <a:ext cx="1628021" cy="1607885"/>
          </a:xfrm>
          <a:prstGeom prst="teardrop">
            <a:avLst>
              <a:gd name="adj" fmla="val 123255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0DD5BC-EBB5-42A0-A267-735AB6C8774A}"/>
              </a:ext>
            </a:extLst>
          </p:cNvPr>
          <p:cNvSpPr/>
          <p:nvPr/>
        </p:nvSpPr>
        <p:spPr>
          <a:xfrm rot="1299447">
            <a:off x="2660315" y="455802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一無所知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0BA723-32A6-4FC1-5679-1C9985146F8A}"/>
              </a:ext>
            </a:extLst>
          </p:cNvPr>
          <p:cNvSpPr/>
          <p:nvPr/>
        </p:nvSpPr>
        <p:spPr>
          <a:xfrm rot="20352730">
            <a:off x="3396799" y="3208329"/>
            <a:ext cx="11497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嫉妒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3A5DB-308B-938C-3485-EC8E93C80031}"/>
              </a:ext>
            </a:extLst>
          </p:cNvPr>
          <p:cNvSpPr/>
          <p:nvPr/>
        </p:nvSpPr>
        <p:spPr>
          <a:xfrm>
            <a:off x="1186119" y="1934641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轉好問難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6657A2CF-8FEC-9D83-300F-0C5183CD44D5}"/>
              </a:ext>
            </a:extLst>
          </p:cNvPr>
          <p:cNvSpPr/>
          <p:nvPr/>
        </p:nvSpPr>
        <p:spPr>
          <a:xfrm rot="2015114">
            <a:off x="3595039" y="4025222"/>
            <a:ext cx="1461131" cy="1615265"/>
          </a:xfrm>
          <a:prstGeom prst="teardrop">
            <a:avLst>
              <a:gd name="adj" fmla="val 120867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D3CF1B4E-FD2C-4104-0575-FD512E6A67C8}"/>
              </a:ext>
            </a:extLst>
          </p:cNvPr>
          <p:cNvSpPr/>
          <p:nvPr/>
        </p:nvSpPr>
        <p:spPr>
          <a:xfrm rot="3456811">
            <a:off x="3319180" y="1722430"/>
            <a:ext cx="1100453" cy="1038473"/>
          </a:xfrm>
          <a:prstGeom prst="teardrop">
            <a:avLst>
              <a:gd name="adj" fmla="val 200000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4D9E9E47-BCDC-D167-BB1C-E41B27DE62D4}"/>
              </a:ext>
            </a:extLst>
          </p:cNvPr>
          <p:cNvSpPr/>
          <p:nvPr/>
        </p:nvSpPr>
        <p:spPr>
          <a:xfrm rot="3181880">
            <a:off x="4868561" y="1171924"/>
            <a:ext cx="1142775" cy="1038473"/>
          </a:xfrm>
          <a:prstGeom prst="teardrop">
            <a:avLst>
              <a:gd name="adj" fmla="val 11701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8BB0DE7F-7535-D899-0AE1-CAEDC01F4A81}"/>
              </a:ext>
            </a:extLst>
          </p:cNvPr>
          <p:cNvSpPr/>
          <p:nvPr/>
        </p:nvSpPr>
        <p:spPr>
          <a:xfrm rot="2524951">
            <a:off x="1044506" y="3133469"/>
            <a:ext cx="1289697" cy="1236208"/>
          </a:xfrm>
          <a:prstGeom prst="teardrop">
            <a:avLst>
              <a:gd name="adj" fmla="val 170986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98DC3D-6EC9-DEA9-CB8A-59334BB3BC08}"/>
              </a:ext>
            </a:extLst>
          </p:cNvPr>
          <p:cNvSpPr/>
          <p:nvPr/>
        </p:nvSpPr>
        <p:spPr>
          <a:xfrm rot="20352730">
            <a:off x="1297722" y="3456426"/>
            <a:ext cx="11497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紛爭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054EC7-06D8-40DC-AC87-428CAA4E02CC}"/>
              </a:ext>
            </a:extLst>
          </p:cNvPr>
          <p:cNvSpPr/>
          <p:nvPr/>
        </p:nvSpPr>
        <p:spPr>
          <a:xfrm rot="20352730">
            <a:off x="3334701" y="2007370"/>
            <a:ext cx="11497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毀謗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5727D0-3604-7089-ACC1-AA20BF15B537}"/>
              </a:ext>
            </a:extLst>
          </p:cNvPr>
          <p:cNvSpPr/>
          <p:nvPr/>
        </p:nvSpPr>
        <p:spPr>
          <a:xfrm rot="20352730">
            <a:off x="4993269" y="1505127"/>
            <a:ext cx="11497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妄疑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08F90C-F419-2065-8284-48AC1AD94E03}"/>
              </a:ext>
            </a:extLst>
          </p:cNvPr>
          <p:cNvSpPr/>
          <p:nvPr/>
        </p:nvSpPr>
        <p:spPr>
          <a:xfrm rot="20352730">
            <a:off x="3612904" y="4556320"/>
            <a:ext cx="16713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爭辯言詞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6AFA524-19A0-1F9A-7180-EE641DCAB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501" y="-132873"/>
            <a:ext cx="3711606" cy="6865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AEDDB7-CACF-BB0F-A719-4D40D0A6FAB7}"/>
              </a:ext>
            </a:extLst>
          </p:cNvPr>
          <p:cNvSpPr/>
          <p:nvPr/>
        </p:nvSpPr>
        <p:spPr>
          <a:xfrm rot="20079694">
            <a:off x="1062106" y="5337237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貪愛錢財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F6CFCA67-1512-8C36-9239-53C649B34FF9}"/>
              </a:ext>
            </a:extLst>
          </p:cNvPr>
          <p:cNvSpPr/>
          <p:nvPr/>
        </p:nvSpPr>
        <p:spPr>
          <a:xfrm rot="12110934">
            <a:off x="10140685" y="-11181"/>
            <a:ext cx="1910000" cy="2461767"/>
          </a:xfrm>
          <a:prstGeom prst="teardrop">
            <a:avLst>
              <a:gd name="adj" fmla="val 13470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A7C2BE-E0B1-6CDB-07D7-2BDC8D17189B}"/>
              </a:ext>
            </a:extLst>
          </p:cNvPr>
          <p:cNvSpPr/>
          <p:nvPr/>
        </p:nvSpPr>
        <p:spPr>
          <a:xfrm rot="19780339">
            <a:off x="10015866" y="1110587"/>
            <a:ext cx="19800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要逃避惡事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85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AABE55-E53A-D0D3-D2EA-2D8BFF86FD7B}"/>
              </a:ext>
            </a:extLst>
          </p:cNvPr>
          <p:cNvSpPr txBox="1"/>
          <p:nvPr/>
        </p:nvSpPr>
        <p:spPr>
          <a:xfrm>
            <a:off x="887186" y="0"/>
            <a:ext cx="10417628" cy="684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</a:rPr>
              <a:t>三個大仇敵</a:t>
            </a:r>
            <a:r>
              <a:rPr lang="zh-TW" alt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
我有三個大仇敵 </a:t>
            </a:r>
            <a:r>
              <a:rPr lang="zh-TW" altLang="en-US" sz="6000" b="1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SimSun" panose="02010600030101010101" pitchFamily="2" charset="-122"/>
              </a:rPr>
              <a:t>一個是我自己</a:t>
            </a:r>
            <a:endParaRPr lang="en-US" altLang="zh-TW" sz="6000" b="1" dirty="0">
              <a:solidFill>
                <a:srgbClr val="000000"/>
              </a:solidFill>
              <a:highlight>
                <a:srgbClr val="00FFFF"/>
              </a:highligh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TW" alt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時時不肯順服主 只體貼老肉體</a:t>
            </a:r>
            <a:endParaRPr lang="en-US" altLang="zh-TW" sz="6000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TW" alt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雖心願與主同行 但卻是不由我</a:t>
            </a:r>
            <a:endParaRPr lang="en-US" altLang="zh-TW" sz="6000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TW" alt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自己自己真可惡 攔阻了神旨意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2A7BB5-769C-059B-8DAB-AA82C60D6B5F}"/>
              </a:ext>
            </a:extLst>
          </p:cNvPr>
          <p:cNvSpPr txBox="1"/>
          <p:nvPr/>
        </p:nvSpPr>
        <p:spPr>
          <a:xfrm>
            <a:off x="524933" y="440267"/>
            <a:ext cx="10888133" cy="5457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buNone/>
            </a:pPr>
            <a:r>
              <a:rPr lang="zh-TW" sz="6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我有三個大仇敵 </a:t>
            </a:r>
            <a:r>
              <a:rPr lang="zh-TW" sz="60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SimSun" panose="02010600030101010101" pitchFamily="2" charset="-122"/>
              </a:rPr>
              <a:t>一個是老魔鬼</a:t>
            </a:r>
            <a:r>
              <a:rPr lang="zh-TW" sz="6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時時刻刻引誘我 使我常遠離主利用我信心軟弱 對主常多懷疑魔鬼魔鬼真可惡 攔阻我走天路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8A1790-7298-8DD4-2567-4EA605ADDB1A}"/>
              </a:ext>
            </a:extLst>
          </p:cNvPr>
          <p:cNvSpPr txBox="1"/>
          <p:nvPr/>
        </p:nvSpPr>
        <p:spPr>
          <a:xfrm>
            <a:off x="677333" y="541868"/>
            <a:ext cx="10837334" cy="5457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buNone/>
            </a:pPr>
            <a:r>
              <a:rPr lang="zh-TW" sz="6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我有三個大仇敵 </a:t>
            </a:r>
            <a:r>
              <a:rPr lang="zh-TW" sz="60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SimSun" panose="02010600030101010101" pitchFamily="2" charset="-122"/>
              </a:rPr>
              <a:t>一個是這世界</a:t>
            </a:r>
            <a:r>
              <a:rPr lang="zh-TW" sz="6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花花綠綠真可愛 使我不能丟開事奉瑪門服事主 二者是不能兼世界世界真可惡 分散我愛主心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9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1897</Words>
  <Application>Microsoft Macintosh PowerPoint</Application>
  <PresentationFormat>Widescreen</PresentationFormat>
  <Paragraphs>122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-webkit-standard</vt:lpstr>
      <vt:lpstr>Microsoft YaHei UI</vt:lpstr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Moore, Ruth</dc:creator>
  <cp:lastModifiedBy>Moore, Ruth</cp:lastModifiedBy>
  <cp:revision>13</cp:revision>
  <dcterms:created xsi:type="dcterms:W3CDTF">2025-12-19T14:26:02Z</dcterms:created>
  <dcterms:modified xsi:type="dcterms:W3CDTF">2025-12-28T16:03:33Z</dcterms:modified>
</cp:coreProperties>
</file>