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1186" r:id="rId3"/>
    <p:sldId id="1205" r:id="rId4"/>
    <p:sldId id="1206" r:id="rId5"/>
    <p:sldId id="1171" r:id="rId6"/>
    <p:sldId id="1187" r:id="rId7"/>
    <p:sldId id="1189" r:id="rId8"/>
    <p:sldId id="1207" r:id="rId9"/>
    <p:sldId id="1190" r:id="rId10"/>
    <p:sldId id="1208" r:id="rId11"/>
    <p:sldId id="1209" r:id="rId12"/>
    <p:sldId id="1210" r:id="rId13"/>
    <p:sldId id="1188" r:id="rId14"/>
    <p:sldId id="1212" r:id="rId15"/>
    <p:sldId id="1211" r:id="rId16"/>
    <p:sldId id="1217" r:id="rId17"/>
    <p:sldId id="1214" r:id="rId18"/>
    <p:sldId id="1218" r:id="rId19"/>
    <p:sldId id="1215" r:id="rId20"/>
    <p:sldId id="1222" r:id="rId21"/>
    <p:sldId id="1219" r:id="rId22"/>
    <p:sldId id="1223" r:id="rId23"/>
    <p:sldId id="1220" r:id="rId24"/>
    <p:sldId id="1224" r:id="rId25"/>
    <p:sldId id="1225" r:id="rId26"/>
    <p:sldId id="1221" r:id="rId27"/>
    <p:sldId id="1226" r:id="rId28"/>
    <p:sldId id="1227" r:id="rId29"/>
    <p:sldId id="1228" r:id="rId30"/>
    <p:sldId id="1229" r:id="rId31"/>
    <p:sldId id="1230" r:id="rId32"/>
    <p:sldId id="1233" r:id="rId33"/>
    <p:sldId id="1232" r:id="rId34"/>
    <p:sldId id="1235" r:id="rId35"/>
    <p:sldId id="1234" r:id="rId36"/>
    <p:sldId id="1238" r:id="rId37"/>
    <p:sldId id="1236" r:id="rId38"/>
    <p:sldId id="1237" r:id="rId39"/>
    <p:sldId id="1241" r:id="rId40"/>
    <p:sldId id="1239" r:id="rId41"/>
    <p:sldId id="124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Chun" initials="JC" lastIdx="3" clrIdx="0">
    <p:extLst>
      <p:ext uri="{19B8F6BF-5375-455C-9EA6-DF929625EA0E}">
        <p15:presenceInfo xmlns:p15="http://schemas.microsoft.com/office/powerpoint/2012/main" userId="7150adb196e4a4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 autoAdjust="0"/>
    <p:restoredTop sz="94980" autoAdjust="0"/>
  </p:normalViewPr>
  <p:slideViewPr>
    <p:cSldViewPr snapToGrid="0">
      <p:cViewPr varScale="1">
        <p:scale>
          <a:sx n="103" d="100"/>
          <a:sy n="103" d="100"/>
        </p:scale>
        <p:origin x="70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FE7CA-F09E-4AC3-BE85-9A8DAADC7EE6}" type="datetimeFigureOut">
              <a:rPr lang="en-US" smtClean="0"/>
              <a:t>3/14/26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E177F-A29B-432B-AF06-923F61EC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1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94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9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0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7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361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5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75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3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26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D5D5B8-C8F8-49A2-9BFD-A6AB70059B65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9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0EB4B1-C905-4738-8613-F5348951B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281" y="4461468"/>
            <a:ext cx="7004096" cy="7234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400"/>
              </a:lnSpc>
            </a:pPr>
            <a:r>
              <a:rPr lang="en-US" sz="12800" b="1" i="1" dirty="0"/>
              <a:t>FCBC, SGV</a:t>
            </a:r>
          </a:p>
          <a:p>
            <a:pPr>
              <a:lnSpc>
                <a:spcPts val="2400"/>
              </a:lnSpc>
            </a:pPr>
            <a:r>
              <a:rPr lang="en-US" sz="9600" b="1" i="1" dirty="0"/>
              <a:t>August 2, 2020 / Rev. Joseph Chun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71" y="0"/>
            <a:ext cx="12192000" cy="7158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058" y="1388334"/>
            <a:ext cx="114058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4800" b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6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預備主再來</a:t>
            </a:r>
            <a:endParaRPr lang="en-US" altLang="zh-TW" sz="6600" b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 </a:t>
            </a:r>
            <a:r>
              <a:rPr lang="en-US" altLang="zh-TW" sz="60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25:35–46</a:t>
            </a:r>
          </a:p>
          <a:p>
            <a:pPr algn="ctr"/>
            <a:r>
              <a:rPr lang="en-US" altLang="zh-TW" sz="44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03/15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</a:rPr>
              <a:t>/2026</a:t>
            </a:r>
          </a:p>
          <a:p>
            <a:pPr algn="ctr"/>
            <a:r>
              <a:rPr lang="ja-JP" altLang="en-US" sz="3200" b="1" i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秦民輝牧師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858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513-73AD-CF1F-4410-0CD5C353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07034"/>
            <a:ext cx="9601196" cy="1303867"/>
          </a:xfrm>
        </p:spPr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這比喻拙童女的問題</a:t>
            </a:r>
            <a:endParaRPr 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2B7CF-0336-D11B-923A-69E6B6CD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23" y="2654316"/>
            <a:ext cx="4800599" cy="331893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有燈</a:t>
            </a:r>
            <a:endParaRPr lang="en-US" altLang="zh-TW" sz="32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有位置（迎親隊伍）</a:t>
            </a:r>
            <a:endParaRPr lang="en-US" altLang="zh-TW" sz="32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等候新郎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但缺一樣：沒有預備油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7F9F2-C2F2-9D61-EAC8-B3C96B6CA1E0}"/>
              </a:ext>
            </a:extLst>
          </p:cNvPr>
          <p:cNvSpPr txBox="1"/>
          <p:nvPr/>
        </p:nvSpPr>
        <p:spPr>
          <a:xfrm>
            <a:off x="6439711" y="2654316"/>
            <a:ext cx="44568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意思是：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只有外在信仰形式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卻沒有：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屬靈生命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真實信仰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持久準備</a:t>
            </a:r>
          </a:p>
        </p:txBody>
      </p:sp>
    </p:spTree>
    <p:extLst>
      <p:ext uri="{BB962C8B-B14F-4D97-AF65-F5344CB8AC3E}">
        <p14:creationId xmlns:p14="http://schemas.microsoft.com/office/powerpoint/2010/main" val="305406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A20-31D3-3735-13AB-C7653AD2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為什麼油不能分享？</a:t>
            </a:r>
            <a:endParaRPr 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C45B-A203-337E-FAC6-FCBAB253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20" y="2556932"/>
            <a:ext cx="4085616" cy="3318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愚拙童女說：</a:t>
            </a:r>
          </a:p>
          <a:p>
            <a:pPr>
              <a:lnSpc>
                <a:spcPts val="1800"/>
              </a:lnSpc>
              <a:buNone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「分點油給我們」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聰明童女回答：</a:t>
            </a:r>
          </a:p>
          <a:p>
            <a:pPr>
              <a:lnSpc>
                <a:spcPts val="1800"/>
              </a:lnSpc>
              <a:buNone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「恐怕不夠」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這代表一個重要真理：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925B9-D57E-5C21-DA79-5A3908AA854A}"/>
              </a:ext>
            </a:extLst>
          </p:cNvPr>
          <p:cNvSpPr txBox="1"/>
          <p:nvPr/>
        </p:nvSpPr>
        <p:spPr>
          <a:xfrm>
            <a:off x="6332706" y="2556932"/>
            <a:ext cx="45638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TW" altLang="en-US" sz="32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信仰不能借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TW" altLang="en-US" sz="32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不能靠：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32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家人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32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教會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32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牧師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32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朋友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TW" altLang="en-US" sz="32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每個人要自己預備</a:t>
            </a:r>
          </a:p>
        </p:txBody>
      </p:sp>
    </p:spTree>
    <p:extLst>
      <p:ext uri="{BB962C8B-B14F-4D97-AF65-F5344CB8AC3E}">
        <p14:creationId xmlns:p14="http://schemas.microsoft.com/office/powerpoint/2010/main" val="34636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86407-904F-D47A-73B2-456862537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51D1-BCF5-74A1-8FA6-3B5837AF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新郎遲延的意義</a:t>
            </a:r>
            <a:endParaRPr 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0AB34-39C0-57DA-5F81-70783CDB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519" y="2772383"/>
            <a:ext cx="3677055" cy="30353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新郎遲延象徵</a:t>
            </a:r>
            <a:r>
              <a:rPr lang="en-US" altLang="zh-TW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主再來似乎延遲這是整個末世時代的情況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D55F7-8573-8B54-E9AE-7271D05F5BE9}"/>
              </a:ext>
            </a:extLst>
          </p:cNvPr>
          <p:cNvSpPr txBox="1"/>
          <p:nvPr/>
        </p:nvSpPr>
        <p:spPr>
          <a:xfrm>
            <a:off x="6206247" y="2858490"/>
            <a:ext cx="44487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人容易：</a:t>
            </a:r>
            <a:endParaRPr lang="en-US" altLang="zh-TW" sz="40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疲倦</a:t>
            </a:r>
            <a:endParaRPr lang="en-US" altLang="zh-TW" sz="40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鬆懈</a:t>
            </a:r>
            <a:endParaRPr lang="en-US" altLang="zh-TW" sz="40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不再警醒</a:t>
            </a:r>
            <a:endParaRPr lang="zh-TW" altLang="en-US" sz="4000" b="1" i="0" dirty="0">
              <a:solidFill>
                <a:srgbClr val="0D0D0D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23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19CD0-C069-E161-2595-1255895B4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527C-C6E3-A4B4-D429-554D3FCA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62" y="719848"/>
            <a:ext cx="9573636" cy="156615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最嚴重的一句話</a:t>
            </a:r>
            <a:br>
              <a:rPr lang="en-US" altLang="ja-JP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lang="zh-TW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我實在告訴你們，我不認識你們</a:t>
            </a:r>
            <a:r>
              <a:rPr lang="ja-JP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F4D15-AB33-898E-3788-325D9303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042" y="2616740"/>
            <a:ext cx="9289915" cy="35214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這不是：「曾經認識現在不認識」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而是：</a:t>
            </a:r>
            <a:r>
              <a:rPr lang="zh-TW" alt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從來沒有真正屬於主</a:t>
            </a:r>
            <a:endParaRPr lang="zh-TW" altLang="en-US" sz="4000" i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這與馬太福音 </a:t>
            </a:r>
            <a:r>
              <a:rPr lang="en-US" altLang="zh-TW" sz="4000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7:23 </a:t>
            </a:r>
            <a:r>
              <a:rPr lang="zh-TW" altLang="en-US" sz="4000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相同我從來不認識你們。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7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609D5-C1CD-36B3-80DE-84D3104CA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6837-575B-6E12-E8EA-76A7EE4C2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66" y="1017644"/>
            <a:ext cx="2932049" cy="1303867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真信徒與</a:t>
            </a:r>
            <a:br>
              <a:rPr lang="en-US" altLang="zh-TW" sz="4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假信徒並存</a:t>
            </a:r>
            <a:endParaRPr lang="en-US" sz="4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AE0B9-67E9-FF93-1680-6BE3D7120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677" y="2834585"/>
            <a:ext cx="2577825" cy="265698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十個童女</a:t>
            </a:r>
            <a:endParaRPr lang="en-US" altLang="zh-TW" sz="32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外表一樣</a:t>
            </a:r>
            <a:endParaRPr lang="en-US" altLang="zh-TW" sz="32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但內在不同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60EAF-246F-1840-1B7C-CE49AB88BF03}"/>
              </a:ext>
            </a:extLst>
          </p:cNvPr>
          <p:cNvSpPr txBox="1"/>
          <p:nvPr/>
        </p:nvSpPr>
        <p:spPr>
          <a:xfrm>
            <a:off x="4494996" y="2683500"/>
            <a:ext cx="2577824" cy="191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當門關上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機會就結束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1208C-82D5-49DA-E077-899ED2F6937C}"/>
              </a:ext>
            </a:extLst>
          </p:cNvPr>
          <p:cNvSpPr txBox="1"/>
          <p:nvPr/>
        </p:nvSpPr>
        <p:spPr>
          <a:xfrm>
            <a:off x="4494996" y="1017644"/>
            <a:ext cx="2284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最後時刻</a:t>
            </a:r>
            <a:endParaRPr lang="en-US" altLang="zh-TW" sz="4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不能補救</a:t>
            </a:r>
            <a:endParaRPr lang="en-US" sz="4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85753-35B3-C9B2-CF96-8016C62C5159}"/>
              </a:ext>
            </a:extLst>
          </p:cNvPr>
          <p:cNvSpPr txBox="1"/>
          <p:nvPr/>
        </p:nvSpPr>
        <p:spPr>
          <a:xfrm>
            <a:off x="7563255" y="1017644"/>
            <a:ext cx="29320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警醒</a:t>
            </a:r>
            <a:endParaRPr lang="en-US" altLang="zh-TW" sz="4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是持續的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EB62C-6DB6-0EC5-9CC3-5B248585B66E}"/>
              </a:ext>
            </a:extLst>
          </p:cNvPr>
          <p:cNvSpPr txBox="1"/>
          <p:nvPr/>
        </p:nvSpPr>
        <p:spPr>
          <a:xfrm>
            <a:off x="7563255" y="2867604"/>
            <a:ext cx="3261092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  <a:spcAft>
                <a:spcPts val="600"/>
              </a:spcAft>
            </a:pPr>
            <a:r>
              <a:rPr lang="zh-TW" altLang="en-US" sz="32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所以你們要警醒</a:t>
            </a:r>
            <a:r>
              <a:rPr lang="en-US" altLang="zh-TW" sz="32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32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TW" sz="3200" b="1" i="1" dirty="0">
                <a:solidFill>
                  <a:srgbClr val="C0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25:13)</a:t>
            </a:r>
          </a:p>
          <a:p>
            <a:pPr algn="l">
              <a:lnSpc>
                <a:spcPts val="3840"/>
              </a:lnSpc>
              <a:buNone/>
            </a:pPr>
            <a:r>
              <a:rPr lang="zh-TW" altLang="en-US" sz="32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不是一時熱心</a:t>
            </a:r>
            <a:br>
              <a:rPr lang="zh-TW" altLang="en-US" sz="32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2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而是一生預備</a:t>
            </a:r>
          </a:p>
        </p:txBody>
      </p:sp>
    </p:spTree>
    <p:extLst>
      <p:ext uri="{BB962C8B-B14F-4D97-AF65-F5344CB8AC3E}">
        <p14:creationId xmlns:p14="http://schemas.microsoft.com/office/powerpoint/2010/main" val="124258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AC1D-CA49-35F8-6454-38B2D149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是否代表失去救恩</a:t>
            </a:r>
            <a:r>
              <a:rPr lang="en-US" altLang="ja-JP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16FD-10D0-55D3-86CF-1ACD9E07D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嚴格來說這比喻不是失去救恩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而是從未真正預備的人被顯明</a:t>
            </a:r>
          </a:p>
          <a:p>
            <a:pPr algn="ctr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愚拙童女代表：</a:t>
            </a:r>
          </a:p>
          <a:p>
            <a:pPr algn="ctr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名義信徒（</a:t>
            </a:r>
            <a:r>
              <a:rPr lang="en-US" altLang="zh-TW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nominal believers</a:t>
            </a:r>
            <a:r>
              <a:rPr lang="zh-TW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8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4B88A-C70E-75CD-6B72-ABA74F15A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12AC-978A-F0A1-D1A6-B263BDFE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愚拙童女的特徵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C55F9-3CD5-BF97-2D6A-E6978A73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572" y="2933479"/>
            <a:ext cx="2906947" cy="2730952"/>
          </a:xfrm>
        </p:spPr>
        <p:txBody>
          <a:bodyPr>
            <a:normAutofit/>
          </a:bodyPr>
          <a:lstStyle/>
          <a:p>
            <a:pPr marL="282575" indent="-10795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有宗教身份</a:t>
            </a:r>
          </a:p>
          <a:p>
            <a:pPr marL="282575" indent="-107950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有宗教活動</a:t>
            </a:r>
          </a:p>
          <a:p>
            <a:pPr marL="282575" indent="-107950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有外在信仰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55419-3BF2-C56D-7503-C69E157792DA}"/>
              </a:ext>
            </a:extLst>
          </p:cNvPr>
          <p:cNvSpPr txBox="1"/>
          <p:nvPr/>
        </p:nvSpPr>
        <p:spPr>
          <a:xfrm>
            <a:off x="4308543" y="2863888"/>
            <a:ext cx="3304970" cy="249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  <a:endParaRPr lang="zh-TW" alt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33363" indent="-233363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沒有真悔改</a:t>
            </a:r>
          </a:p>
          <a:p>
            <a:pPr marL="233363" indent="-233363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沒有真生命</a:t>
            </a:r>
          </a:p>
          <a:p>
            <a:pPr marL="233363" indent="-233363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沒有持續信心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08310-B517-9A31-2658-441A6AF1C5BC}"/>
              </a:ext>
            </a:extLst>
          </p:cNvPr>
          <p:cNvSpPr txBox="1"/>
          <p:nvPr/>
        </p:nvSpPr>
        <p:spPr>
          <a:xfrm>
            <a:off x="7480571" y="2809706"/>
            <a:ext cx="3416028" cy="2389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575" indent="-282575">
              <a:lnSpc>
                <a:spcPts val="46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燈代表信仰的外表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2575" indent="-282575">
              <a:lnSpc>
                <a:spcPts val="46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油代表信仰的真實。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2575" indent="-282575">
              <a:lnSpc>
                <a:spcPts val="46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沒有油的燈終究會熄滅</a:t>
            </a:r>
            <a:endParaRPr 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369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5C23-A0DE-E638-429C-925B3725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整個比喻真正的重點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4FEC9-9A77-33DF-3A32-D6FDD1EC7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864" y="2675106"/>
            <a:ext cx="10262681" cy="3540868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「新郎遲延的時候，她們都打盹，睡著了。」</a:t>
            </a:r>
            <a:r>
              <a:rPr lang="en-US" altLang="zh-TW" sz="3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 </a:t>
            </a:r>
            <a:r>
              <a:rPr lang="en-US" altLang="zh-TW" sz="3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25:5)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注意兩個字：「都」。也就是說：五個聰明童女也睡著了。</a:t>
            </a:r>
            <a:endParaRPr lang="en-US" altLang="zh-TW" sz="30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耶穌在最後給出結論：「所以你們要警醒，因為那日子、那時辰你們不知道。」</a:t>
            </a:r>
            <a:r>
              <a:rPr lang="en-US" altLang="zh-TW" sz="3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 </a:t>
            </a:r>
            <a:r>
              <a:rPr lang="en-US" altLang="zh-TW" sz="3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25:13)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警醒不是不睡覺。而是：隨時預備。</a:t>
            </a:r>
            <a:endParaRPr lang="en-US" altLang="zh-TW" sz="30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不是等候主的人都能進入婚宴，而是「預備好的人」才能進去。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8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6F58-28FB-CF19-22D4-27DC2058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7F47A-45F8-1423-DC72-342B223B4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9043-0B86-3355-49AF-F54C48CE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 </a:t>
            </a: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要忠心</a:t>
            </a:r>
            <a:b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才幹的比喻 </a:t>
            </a:r>
            <a:r>
              <a:rPr lang="en-US" altLang="zh-TW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 </a:t>
            </a:r>
            <a:r>
              <a:rPr lang="en-US" altLang="zh-TW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25:14-30) </a:t>
            </a:r>
            <a:endParaRPr lang="en-US" sz="31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7BDF9-5C54-E00A-40E1-01C2D0549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974" y="2752928"/>
            <a:ext cx="9163456" cy="3356041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主人按能力分財產 </a:t>
            </a:r>
            <a:r>
              <a:rPr lang="en-US" altLang="zh-TW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(vv.14–15)</a:t>
            </a:r>
          </a:p>
          <a:p>
            <a:pPr>
              <a:lnSpc>
                <a:spcPts val="3000"/>
              </a:lnSpc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三個僕人的不同回應 </a:t>
            </a:r>
            <a:r>
              <a:rPr lang="en-US" altLang="zh-TW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(vv.16–18)</a:t>
            </a:r>
          </a:p>
          <a:p>
            <a:pPr>
              <a:lnSpc>
                <a:spcPts val="3000"/>
              </a:lnSpc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主人回來算帳 </a:t>
            </a:r>
            <a:r>
              <a:rPr lang="en-US" altLang="zh-TW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(v.19)</a:t>
            </a:r>
          </a:p>
          <a:p>
            <a:pPr>
              <a:lnSpc>
                <a:spcPts val="3000"/>
              </a:lnSpc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忠心僕人得稱讚 </a:t>
            </a:r>
            <a:r>
              <a:rPr lang="en-US" altLang="zh-TW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(vv.20–23)</a:t>
            </a:r>
          </a:p>
          <a:p>
            <a:pPr>
              <a:lnSpc>
                <a:spcPts val="3000"/>
              </a:lnSpc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懶惰僕人的辯解</a:t>
            </a:r>
            <a:r>
              <a:rPr lang="en-US" altLang="zh-TW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(vv.24–27)</a:t>
            </a:r>
          </a:p>
          <a:p>
            <a:pPr>
              <a:lnSpc>
                <a:spcPts val="3000"/>
              </a:lnSpc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審判與結局 </a:t>
            </a:r>
            <a:r>
              <a:rPr lang="en-US" altLang="zh-TW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(vv.28–30)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C1C1E-89CE-AF43-0C16-77CE59289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4A45-62F8-3F1D-2823-FE8D7B4E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94583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en-US" altLang="ja-JP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 </a:t>
            </a:r>
            <a:r>
              <a:rPr lang="en-US" altLang="ja-JP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24:35-39</a:t>
            </a:r>
            <a:br>
              <a:rPr lang="en-US" altLang="ja-JP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76E8C-4BA2-9C5F-E671-1B00E848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494" y="2500008"/>
            <a:ext cx="10097310" cy="36089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 地 要 廢 去 ， 我 的 話 卻 不 能 廢 去 。那 日 子 ， 那 時 辰 ， 沒 有 人 知 道 ， 連 天 上 的 使 者 也 不 知 道 ， 子 也 不 知 道 ， 惟 獨 父 知 道 。挪 亞 的 日 子 怎 樣 ， 人 子 降 臨 也 要 怎 樣 。當 洪 水 以 前 的 日 子 ， 人 照 常 吃 喝 嫁 娶 ， 直 到 挪 亞 進 方 舟 的 那 日 ；不 知 不 覺 洪 水 來 了 ， 把 他 們 全 都 沖 去 。 人 子 降 臨 也 要 這 樣 。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42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8E0F0-4857-A81C-A78A-5A04C783D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FED3-5FCE-7075-E9F2-B1452C7D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什麼是「才幹」？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8196-9A7E-A6AF-1C34-529B66F3F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227" y="2597285"/>
            <a:ext cx="4289895" cy="3540868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「才幹」原文是希臘文 </a:t>
            </a:r>
            <a:r>
              <a:rPr lang="en-US" altLang="zh-TW" sz="2800" b="1" dirty="0" err="1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τάλ</a:t>
            </a:r>
            <a:r>
              <a:rPr lang="en-US" altLang="zh-TW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αντον (talanton)</a:t>
            </a:r>
            <a:r>
              <a:rPr lang="zh-TW" altLang="en-US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28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在古代不是天賦，而是重量單位 </a:t>
            </a:r>
            <a:r>
              <a:rPr lang="en-US" altLang="zh-TW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 </a:t>
            </a:r>
            <a:r>
              <a:rPr lang="zh-TW" altLang="en-US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金錢單位。</a:t>
            </a:r>
            <a:endParaRPr lang="en-US" altLang="zh-TW" sz="28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大約相當於約 </a:t>
            </a:r>
            <a:r>
              <a:rPr lang="en-US" altLang="zh-TW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34–36</a:t>
            </a:r>
            <a:r>
              <a:rPr lang="zh-TW" altLang="en-US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公斤銀子價值相當於 </a:t>
            </a:r>
            <a:r>
              <a:rPr lang="en-US" altLang="zh-TW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TW" altLang="en-US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年工資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726E7-8D26-C9A3-06BA-D6B824F2EE6B}"/>
              </a:ext>
            </a:extLst>
          </p:cNvPr>
          <p:cNvSpPr txBox="1"/>
          <p:nvPr/>
        </p:nvSpPr>
        <p:spPr>
          <a:xfrm>
            <a:off x="6096000" y="2597284"/>
            <a:ext cx="4653064" cy="346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6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所以才幹 </a:t>
            </a:r>
            <a:r>
              <a:rPr lang="en-US" altLang="zh-TW" sz="36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= </a:t>
            </a:r>
            <a:r>
              <a:rPr lang="zh-TW" altLang="en-US" sz="36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非常巨大財富</a:t>
            </a:r>
          </a:p>
          <a:p>
            <a:pPr marL="342900" indent="-342900" algn="l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6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耶穌的比喻強調</a:t>
            </a:r>
            <a:r>
              <a:rPr lang="en-US" altLang="zh-TW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6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主人給僕人的託付非常重大</a:t>
            </a:r>
          </a:p>
          <a:p>
            <a:pPr>
              <a:buNone/>
            </a:pPr>
            <a:br>
              <a:rPr lang="zh-TW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6545-1866-2562-6C63-5D844CB2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按「各人的才幹」分配</a:t>
            </a:r>
            <a:endParaRPr lang="en-US" sz="48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25460-A63E-0E43-7C77-FB6697A97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意思是：主人不是隨機分配。</a:t>
            </a:r>
          </a:p>
          <a:p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而是：按照僕人的能力。</a:t>
            </a:r>
          </a:p>
          <a:p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所以重點不是</a:t>
            </a:r>
            <a:r>
              <a:rPr lang="en-US" altLang="zh-TW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誰得多</a:t>
            </a:r>
            <a:r>
              <a:rPr lang="en-US" altLang="zh-TW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誰得少。</a:t>
            </a:r>
          </a:p>
          <a:p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而是：是否忠心。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2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4C05A-B4F8-AD1F-997E-F7D49DE58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2405-E3FD-A7AE-53B8-D054AD88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兩種僕人的行動</a:t>
            </a:r>
            <a:endParaRPr lang="en-US" sz="48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A721-5642-0805-28C7-CE15891AB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421" y="2538919"/>
            <a:ext cx="9447176" cy="3336949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第一與第二僕人他們立刻去做買賣讓錢增</a:t>
            </a:r>
            <a:endParaRPr lang="en-US" altLang="zh-TW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結果：</a:t>
            </a:r>
            <a:r>
              <a:rPr lang="en-US" altLang="zh-TW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→ 10; 2 →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主人對他們說同樣一句話：「好，你這又良善又忠心的僕人。」</a:t>
            </a:r>
            <a:endParaRPr lang="en-US" altLang="zh-TW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36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注意：獎賞完全是一樣的 </a:t>
            </a:r>
            <a:r>
              <a:rPr lang="en-US" altLang="zh-TW" sz="36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  <a:endParaRPr lang="zh-TW" altLang="en-US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85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DC14-432A-C251-481C-1FA141F7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第三僕人</a:t>
            </a:r>
            <a:endParaRPr lang="en-US" sz="48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E99B4-A94C-D646-4F5B-6B7669F3C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他把錢埋在地裡</a:t>
            </a:r>
            <a:r>
              <a:rPr lang="en-US" altLang="zh-TW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什麼都不做</a:t>
            </a:r>
            <a:r>
              <a:rPr lang="en-US" altLang="zh-TW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理由是：「我知道你是忍心的人。」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他其實是在責怪主人。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6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26C50-809D-5C6E-B014-DF8CFA2D3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DBA9-C843-6164-502E-06750470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問題不只是懶惰</a:t>
            </a:r>
            <a:endParaRPr lang="en-US" sz="48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59BE-87AB-E529-2222-E7D22AFA3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很多人以為：第三僕人只是懶。但其實問題更深。他對主人說：「我就害怕。」然後：「把你的埋在地裡。」這表示：他根本不信任主人。所以主人稱他：「又惡又懶的僕人」</a:t>
            </a:r>
            <a:endParaRPr lang="en-US" altLang="zh-TW" sz="40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惡在前，懶在後。</a:t>
            </a:r>
            <a:endParaRPr lang="en-US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05557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6BE6F-81D1-822A-3B41-1064C0EC0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6A65-AB8D-E0A4-B1A8-A7055ECD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19848"/>
            <a:ext cx="9982198" cy="1566152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主人回來算帳</a:t>
            </a:r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「過了許久，那些僕人的主人來了，和他們算帳。」</a:t>
            </a:r>
            <a:r>
              <a:rPr lang="en-US" altLang="zh-TW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(v.19)</a:t>
            </a:r>
            <a:endParaRPr lang="en-US" sz="31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5D189-3005-DC13-159E-63EBF1AC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698" y="2966936"/>
            <a:ext cx="9270460" cy="290893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這代表基督再來的審判</a:t>
            </a:r>
            <a:endParaRPr lang="en-US" altLang="zh-TW" sz="40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門徒必須為生命恩賜的機會向主交帳</a:t>
            </a:r>
            <a:endParaRPr lang="en-US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01173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4A55-7091-BEB0-042B-F094343F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核心信息</a:t>
            </a:r>
            <a: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重點</a:t>
            </a:r>
            <a:endParaRPr 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5CE94-052A-5D41-D59A-06C426532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419" y="2548648"/>
            <a:ext cx="3210127" cy="37840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200"/>
              </a:lnSpc>
            </a:pPr>
            <a:r>
              <a:rPr lang="ja-JP" altLang="en-US" sz="33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神的託付不同</a:t>
            </a:r>
            <a:r>
              <a:rPr lang="en-US" altLang="ja-JP" sz="33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ja-JP" altLang="en-US" sz="33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</a:t>
            </a:r>
            <a:r>
              <a:rPr lang="zh-TW" altLang="en-US" sz="33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每個都人得到：</a:t>
            </a:r>
          </a:p>
          <a:p>
            <a:pPr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33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恩賜</a:t>
            </a:r>
          </a:p>
          <a:p>
            <a:pPr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33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機會</a:t>
            </a:r>
          </a:p>
          <a:p>
            <a:pPr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33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資源</a:t>
            </a:r>
          </a:p>
          <a:p>
            <a:pPr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33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雖然不同</a:t>
            </a:r>
            <a:r>
              <a:rPr lang="en-US" altLang="zh-TW" sz="33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3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神只要求人忠心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010EE-964E-C5DA-E7FD-B73D2C0BE002}"/>
              </a:ext>
            </a:extLst>
          </p:cNvPr>
          <p:cNvSpPr txBox="1"/>
          <p:nvPr/>
        </p:nvSpPr>
        <p:spPr>
          <a:xfrm>
            <a:off x="4692785" y="2728853"/>
            <a:ext cx="2393006" cy="314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32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神必要求交帳</a:t>
            </a:r>
            <a:endParaRPr lang="en-US" altLang="zh-TW" sz="3200" b="1" i="0" dirty="0">
              <a:solidFill>
                <a:srgbClr val="0D0D0D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主再來時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每個人都要面對神</a:t>
            </a:r>
          </a:p>
          <a:p>
            <a:pPr>
              <a:buNone/>
            </a:pPr>
            <a:b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TW" altLang="en-US" b="1" i="0" dirty="0">
              <a:solidFill>
                <a:srgbClr val="0D0D0D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DC544-C60E-C07B-98A7-5983CE636DE0}"/>
              </a:ext>
            </a:extLst>
          </p:cNvPr>
          <p:cNvSpPr txBox="1"/>
          <p:nvPr/>
        </p:nvSpPr>
        <p:spPr>
          <a:xfrm>
            <a:off x="7607031" y="2626468"/>
            <a:ext cx="3289568" cy="3242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2800" b="1" i="0" dirty="0">
                <a:solidFill>
                  <a:srgbClr val="0D0D0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不作為也是罪</a:t>
            </a:r>
            <a:endParaRPr lang="en-US" altLang="zh-TW" sz="2800" b="1" i="0" dirty="0">
              <a:solidFill>
                <a:srgbClr val="0D0D0D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第三僕人沒有：</a:t>
            </a:r>
          </a:p>
          <a:p>
            <a:pPr marL="339725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偷錢</a:t>
            </a:r>
          </a:p>
          <a:p>
            <a:pPr marL="339725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浪費錢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但他仍然被審判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因為他沒有使用神的託付</a:t>
            </a:r>
            <a:endParaRPr lang="zh-TW" altLang="en-US" sz="2800" b="1" i="0" dirty="0">
              <a:solidFill>
                <a:srgbClr val="0D0D0D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2220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742B6-07EF-66C6-EFEA-43EA4D9FC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E78D-3A1B-162D-1C44-3D29DF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74" y="700392"/>
            <a:ext cx="10167024" cy="1585608"/>
          </a:xfrm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核心信息</a:t>
            </a:r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一句神學總結</a:t>
            </a:r>
            <a:endParaRPr 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DDA03-A7F3-F1D9-2A67-D16FFCC80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328" y="3278220"/>
            <a:ext cx="9515270" cy="2169269"/>
          </a:xfrm>
        </p:spPr>
        <p:txBody>
          <a:bodyPr>
            <a:normAutofit/>
          </a:bodyPr>
          <a:lstStyle/>
          <a:p>
            <a:pPr algn="ctr">
              <a:lnSpc>
                <a:spcPts val="3200"/>
              </a:lnSpc>
            </a:pPr>
            <a:endParaRPr lang="en-US" altLang="zh-TW"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3200"/>
              </a:lnSpc>
            </a:pPr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神不是問你：賺了多少</a:t>
            </a:r>
            <a:endParaRPr lang="en-US" altLang="zh-TW"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3200"/>
              </a:lnSpc>
            </a:pPr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神問的是你：是否忠心使用我給你的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05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53921-924D-96A0-B0FF-0D35F10CA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B373-D1E8-6C5C-C027-9D96C39F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 </a:t>
            </a: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要審判</a:t>
            </a:r>
            <a:b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山羊與綿羊 </a:t>
            </a:r>
            <a:r>
              <a:rPr lang="en-US" altLang="zh-TW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(</a:t>
            </a:r>
            <a:r>
              <a:rPr lang="zh-TW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 </a:t>
            </a:r>
            <a:r>
              <a:rPr lang="en-US" altLang="zh-TW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25:31-46)</a:t>
            </a:r>
            <a:endParaRPr lang="en-US" sz="31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2435-67C8-3E4A-CB81-37805CECE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878" y="3161489"/>
            <a:ext cx="9192638" cy="2324911"/>
          </a:xfrm>
        </p:spPr>
        <p:txBody>
          <a:bodyPr>
            <a:normAutofit/>
          </a:bodyPr>
          <a:lstStyle/>
          <a:p>
            <a:pPr marL="0" indent="0" algn="ctr">
              <a:lnSpc>
                <a:spcPts val="8000"/>
              </a:lnSpc>
              <a:buNone/>
            </a:pPr>
            <a:r>
              <a:rPr lang="zh-TW" altLang="en-US" sz="54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這段經文不是比喻那麼簡單，更是審判場景的描述</a:t>
            </a:r>
            <a:endParaRPr lang="en-US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36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E079-720E-817E-B95B-F44C7717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30" y="671210"/>
            <a:ext cx="9690368" cy="1614790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審判的開始</a:t>
            </a:r>
            <a:br>
              <a:rPr lang="ja-JP" altLang="en-US" b="1" dirty="0">
                <a:solidFill>
                  <a:srgbClr val="0D0D0D"/>
                </a:solidFill>
                <a:latin typeface="ui-sans-serif"/>
              </a:rPr>
            </a:br>
            <a:r>
              <a:rPr lang="zh-TW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「當人子在祂榮耀裡同著眾天使降臨的時候</a:t>
            </a:r>
            <a:r>
              <a:rPr lang="en-US" altLang="zh-TW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TW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r>
              <a:rPr lang="en-US" altLang="zh-TW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(v.31)</a:t>
            </a:r>
            <a:endParaRPr lang="en-US" sz="31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C5BE-C844-3BAB-2337-9051B0C17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「人子」是耶穌常用的彌賽亞稱號。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這裡指：基督第二次再來。這與但以理書 </a:t>
            </a:r>
            <a:r>
              <a:rPr lang="en-US" altLang="zh-TW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7:13–14</a:t>
            </a: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的「人子得國度」密切相關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6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DF2F1-DF09-58DA-61F2-46A5B7423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4A11-F61B-E336-0686-B13A45B1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94583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en-US" altLang="ja-JP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 </a:t>
            </a:r>
            <a:r>
              <a:rPr lang="en-US" altLang="ja-JP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24:40-43</a:t>
            </a:r>
            <a:br>
              <a:rPr lang="en-US" altLang="ja-JP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6F3D-5963-45E1-39D8-13D7D282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82111"/>
            <a:ext cx="9601196" cy="3326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那 時 ， 兩 個 人 在 田 裡 ， 取 去 一 個 ， 撇 下 一 個 。兩 個 女 人 推 磨 ， 取 去 一 個 ， 撇 下 一 個 。所 以 ， 你 們 要 儆 醒 ， 因 為 不 知 道 你 們 的 主 是 那 一 天 來 到 。家 主 若 知 道 幾 更 天 有 賊 來 ， 就 必 儆 醒 ， 不 容 人 挖 透 房 屋 ； 這 是 你 們 所 知 道 的 。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43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05BDF-79C9-DD89-4A5A-D8E8A4EF1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B9E41-5E23-8041-A845-A8CE67AE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30" y="671210"/>
            <a:ext cx="9690368" cy="1614790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審判的範圍</a:t>
            </a:r>
            <a:br>
              <a:rPr lang="ja-JP" altLang="en-US" b="1" dirty="0">
                <a:solidFill>
                  <a:srgbClr val="0D0D0D"/>
                </a:solidFill>
                <a:latin typeface="ui-sans-serif"/>
              </a:rPr>
            </a:br>
            <a:r>
              <a:rPr lang="zh-TW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「萬民都要聚集在祂面前」</a:t>
            </a:r>
            <a:r>
              <a:rPr lang="en-US" altLang="zh-TW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(v.32a)</a:t>
            </a:r>
            <a:endParaRPr lang="en-US" sz="31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8C06F-F185-D79E-B119-C83DBE2D7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059" y="2762654"/>
            <a:ext cx="9085635" cy="3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「萬民」希臘文：</a:t>
            </a:r>
            <a:r>
              <a:rPr lang="el-GR" altLang="zh-TW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πάντα τὰ ἔθνη</a:t>
            </a: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意思：所有民族 </a:t>
            </a:r>
            <a:r>
              <a:rPr lang="en-US" altLang="zh-TW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 </a:t>
            </a: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全世界的人。</a:t>
            </a:r>
            <a:endParaRPr lang="en-US" altLang="zh-TW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因此這是：普世性的最後審判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29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437A8-8E7D-8303-D741-C10AE36BF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D230-ED0C-F3A2-9E96-D7A511C6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30" y="671210"/>
            <a:ext cx="9690368" cy="161479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牧人分羊與山羊</a:t>
            </a:r>
            <a:br>
              <a:rPr lang="ja-JP" altLang="en-US" b="1" dirty="0">
                <a:solidFill>
                  <a:srgbClr val="0D0D0D"/>
                </a:solidFill>
                <a:latin typeface="ui-sans-serif"/>
              </a:rPr>
            </a:br>
            <a:r>
              <a:rPr lang="zh-TW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「好像牧羊的分別綿羊山羊」</a:t>
            </a:r>
            <a:r>
              <a:rPr lang="en-US" altLang="zh-TW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(v.32b)</a:t>
            </a:r>
            <a:endParaRPr lang="en-US" sz="31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B67D3-5DA1-BCD4-7D4D-C71C3B3EF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285" y="3827916"/>
            <a:ext cx="3064214" cy="18104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2600"/>
              </a:lnSpc>
              <a:buNone/>
            </a:pPr>
            <a:r>
              <a:rPr lang="zh-TW" altLang="en-US" sz="4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綿羊：</a:t>
            </a:r>
          </a:p>
          <a:p>
            <a:pPr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sz="4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溫順</a:t>
            </a:r>
          </a:p>
          <a:p>
            <a:pPr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sz="4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經濟價值較高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AC163-DE2B-6CF7-0A26-8F6957E56AC0}"/>
              </a:ext>
            </a:extLst>
          </p:cNvPr>
          <p:cNvSpPr txBox="1"/>
          <p:nvPr/>
        </p:nvSpPr>
        <p:spPr>
          <a:xfrm>
            <a:off x="5972782" y="3701773"/>
            <a:ext cx="31379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山羊：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比較剛硬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象徵較差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53D66-A47D-846A-3B1A-794FD5FA5362}"/>
              </a:ext>
            </a:extLst>
          </p:cNvPr>
          <p:cNvSpPr txBox="1"/>
          <p:nvPr/>
        </p:nvSpPr>
        <p:spPr>
          <a:xfrm>
            <a:off x="2245468" y="2509896"/>
            <a:ext cx="79458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在古代巴勒斯坦牧羊文化中：</a:t>
            </a:r>
            <a:endParaRPr lang="en-US" altLang="zh-TW" sz="32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綿羊與山羊白天混在一起</a:t>
            </a:r>
            <a:r>
              <a:rPr lang="en-US" altLang="zh-TW" sz="32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2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晚上牧人會分開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AAE9C-E5BD-6C8D-999E-65AB473010B3}"/>
              </a:ext>
            </a:extLst>
          </p:cNvPr>
          <p:cNvSpPr txBox="1"/>
          <p:nvPr/>
        </p:nvSpPr>
        <p:spPr>
          <a:xfrm>
            <a:off x="3294434" y="5512235"/>
            <a:ext cx="56031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所以耶穌用這個日常牧羊畫面</a:t>
            </a:r>
          </a:p>
        </p:txBody>
      </p:sp>
    </p:spTree>
    <p:extLst>
      <p:ext uri="{BB962C8B-B14F-4D97-AF65-F5344CB8AC3E}">
        <p14:creationId xmlns:p14="http://schemas.microsoft.com/office/powerpoint/2010/main" val="3597027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67460-B993-C637-2C44-A48ECEFB2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4FEA-F4FB-A888-BB90-204C837D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30" y="671210"/>
            <a:ext cx="9690368" cy="161479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右邊與左邊</a:t>
            </a:r>
            <a:br>
              <a:rPr lang="ja-JP" altLang="en-US" b="1" dirty="0">
                <a:solidFill>
                  <a:srgbClr val="0D0D0D"/>
                </a:solidFill>
                <a:latin typeface="ui-sans-serif"/>
              </a:rPr>
            </a:br>
            <a:r>
              <a:rPr lang="zh-TW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綿羊 → 右邊</a:t>
            </a:r>
            <a:r>
              <a:rPr lang="en-US" altLang="zh-TW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 </a:t>
            </a:r>
            <a:r>
              <a:rPr lang="zh-TW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山羊 → 左邊 </a:t>
            </a:r>
            <a:r>
              <a:rPr lang="en-US" altLang="zh-TW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(v.33)</a:t>
            </a:r>
            <a:endParaRPr lang="en-US" sz="31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84A8E-5A86-D29F-3DEC-16308763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678" y="3683795"/>
            <a:ext cx="2900465" cy="1706727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右邊象徵：</a:t>
            </a:r>
          </a:p>
          <a:p>
            <a:pPr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尊榮</a:t>
            </a:r>
            <a:endParaRPr lang="en-US" altLang="zh-TW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蒙恩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16C45-1094-68BF-2CDF-12DEBDFA689C}"/>
              </a:ext>
            </a:extLst>
          </p:cNvPr>
          <p:cNvSpPr txBox="1"/>
          <p:nvPr/>
        </p:nvSpPr>
        <p:spPr>
          <a:xfrm>
            <a:off x="3274979" y="3516549"/>
            <a:ext cx="31379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左邊象徵：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拒絕</a:t>
            </a:r>
            <a:endParaRPr lang="en-US" altLang="zh-TW" sz="32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7B1BE-5B76-8A70-4A3F-E3DB1A6561E0}"/>
              </a:ext>
            </a:extLst>
          </p:cNvPr>
          <p:cNvSpPr txBox="1"/>
          <p:nvPr/>
        </p:nvSpPr>
        <p:spPr>
          <a:xfrm>
            <a:off x="2216285" y="2565112"/>
            <a:ext cx="7945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在古代化中：</a:t>
            </a:r>
          </a:p>
        </p:txBody>
      </p:sp>
    </p:spTree>
    <p:extLst>
      <p:ext uri="{BB962C8B-B14F-4D97-AF65-F5344CB8AC3E}">
        <p14:creationId xmlns:p14="http://schemas.microsoft.com/office/powerpoint/2010/main" val="2518454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1FA65-6D29-535C-ACC0-4E9826BF1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724A-698C-B1CD-9D9E-30C1720D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30" y="671210"/>
            <a:ext cx="9690368" cy="1614790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審判的標準</a:t>
            </a:r>
            <a:br>
              <a:rPr lang="ja-JP" altLang="en-US" b="1" dirty="0">
                <a:solidFill>
                  <a:srgbClr val="0D0D0D"/>
                </a:solidFill>
                <a:latin typeface="ui-sans-serif"/>
              </a:rPr>
            </a:br>
            <a:r>
              <a:rPr lang="zh-TW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耶穌列出六種行動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這些都是憐憫與愛心的行為</a:t>
            </a:r>
            <a:endParaRPr lang="en-US" sz="31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790F16-B319-550F-A094-1377B7652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392868"/>
              </p:ext>
            </p:extLst>
          </p:nvPr>
        </p:nvGraphicFramePr>
        <p:xfrm>
          <a:off x="1459148" y="2509736"/>
          <a:ext cx="9437452" cy="3674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26">
                  <a:extLst>
                    <a:ext uri="{9D8B030D-6E8A-4147-A177-3AD203B41FA5}">
                      <a16:colId xmlns:a16="http://schemas.microsoft.com/office/drawing/2014/main" val="293222112"/>
                    </a:ext>
                  </a:extLst>
                </a:gridCol>
                <a:gridCol w="4718726">
                  <a:extLst>
                    <a:ext uri="{9D8B030D-6E8A-4147-A177-3AD203B41FA5}">
                      <a16:colId xmlns:a16="http://schemas.microsoft.com/office/drawing/2014/main" val="2091162629"/>
                    </a:ext>
                  </a:extLst>
                </a:gridCol>
              </a:tblGrid>
              <a:tr h="52497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1" i="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行動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1" i="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經文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68220"/>
                  </a:ext>
                </a:extLst>
              </a:tr>
              <a:tr h="524978">
                <a:tc>
                  <a:txBody>
                    <a:bodyPr/>
                    <a:lstStyle/>
                    <a:p>
                      <a:r>
                        <a:rPr lang="ja-JP" altLang="en-US" sz="2800" b="1" i="0" dirty="0">
                          <a:solidFill>
                            <a:srgbClr val="0D0D0D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給餓的人吃</a:t>
                      </a:r>
                      <a:endParaRPr lang="en-US" sz="2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v.35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80894"/>
                  </a:ext>
                </a:extLst>
              </a:tr>
              <a:tr h="524978">
                <a:tc>
                  <a:txBody>
                    <a:bodyPr/>
                    <a:lstStyle/>
                    <a:p>
                      <a:r>
                        <a:rPr lang="ja-JP" altLang="en-US" sz="2800" b="1" i="0" dirty="0">
                          <a:solidFill>
                            <a:srgbClr val="0D0D0D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給渴的人喝</a:t>
                      </a:r>
                      <a:endParaRPr lang="en-US" sz="2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v.35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62911"/>
                  </a:ext>
                </a:extLst>
              </a:tr>
              <a:tr h="524978">
                <a:tc>
                  <a:txBody>
                    <a:bodyPr/>
                    <a:lstStyle/>
                    <a:p>
                      <a:r>
                        <a:rPr lang="ja-JP" altLang="en-US" sz="2800" b="1" i="0" dirty="0">
                          <a:solidFill>
                            <a:srgbClr val="0D0D0D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接待客旅</a:t>
                      </a:r>
                      <a:endParaRPr lang="en-US" sz="2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v.35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175049"/>
                  </a:ext>
                </a:extLst>
              </a:tr>
              <a:tr h="524978">
                <a:tc>
                  <a:txBody>
                    <a:bodyPr/>
                    <a:lstStyle/>
                    <a:p>
                      <a:r>
                        <a:rPr lang="ja-JP" altLang="en-US" sz="2800" b="1" i="0" dirty="0">
                          <a:solidFill>
                            <a:srgbClr val="0D0D0D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給赤身衣服</a:t>
                      </a:r>
                      <a:endParaRPr lang="en-US" sz="2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v.36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98685"/>
                  </a:ext>
                </a:extLst>
              </a:tr>
              <a:tr h="524978">
                <a:tc>
                  <a:txBody>
                    <a:bodyPr/>
                    <a:lstStyle/>
                    <a:p>
                      <a:r>
                        <a:rPr lang="ja-JP" altLang="en-US" sz="2800" b="1" i="0" dirty="0">
                          <a:solidFill>
                            <a:srgbClr val="0D0D0D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看顧病人</a:t>
                      </a:r>
                      <a:endParaRPr lang="en-US" sz="2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v.36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772118"/>
                  </a:ext>
                </a:extLst>
              </a:tr>
              <a:tr h="524978">
                <a:tc>
                  <a:txBody>
                    <a:bodyPr/>
                    <a:lstStyle/>
                    <a:p>
                      <a:r>
                        <a:rPr lang="ja-JP" altLang="en-US" sz="2800" b="1" i="0" dirty="0">
                          <a:solidFill>
                            <a:srgbClr val="0D0D0D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探訪監牢</a:t>
                      </a:r>
                      <a:endParaRPr lang="en-US" sz="2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v.36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094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119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4DA0B-67C2-9A3B-4741-64095B7E0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AC5E-53CA-61D3-AC41-5A0DBA7F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30" y="671210"/>
            <a:ext cx="9690368" cy="1614790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山羊的問題</a:t>
            </a:r>
            <a:endParaRPr lang="en-US" sz="31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461A0-B7CB-7C41-B339-AFD9DF74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974" y="2762655"/>
            <a:ext cx="8939720" cy="311321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山羊不是做壞事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而是：沒有做該做的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他們說：「我們什麼時候見你</a:t>
            </a:r>
            <a:r>
              <a:rPr lang="en-US" altLang="zh-TW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他們忽略了需要幫助的人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64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0FCC-3D2A-6007-9B97-5FDA6005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兩種結局</a:t>
            </a:r>
            <a:endParaRPr 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5FE2A-E828-40B1-DFB7-636073BB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230" y="2996118"/>
            <a:ext cx="9931939" cy="2879749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綿羊：「承受創世以來為你們預備的國。」</a:t>
            </a:r>
          </a:p>
          <a:p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山羊：「進入永火。」</a:t>
            </a:r>
          </a:p>
          <a:p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這永火與啟示錄 </a:t>
            </a:r>
            <a:r>
              <a:rPr lang="en-US" altLang="zh-TW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20:10</a:t>
            </a:r>
            <a:r>
              <a:rPr lang="zh-TW" altLang="en-US" sz="40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的火湖概念一致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52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4A879-66D7-69BB-A7E4-6E0209D2B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12E1-33D3-B707-BC13-B72F59EF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是否是「靠行為得救」？</a:t>
            </a:r>
            <a:endParaRPr 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D59-376F-7C12-2791-7ED517DFB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333" y="2918297"/>
            <a:ext cx="9690368" cy="2879749"/>
          </a:xfrm>
        </p:spPr>
        <p:txBody>
          <a:bodyPr>
            <a:normAutofit/>
          </a:bodyPr>
          <a:lstStyle/>
          <a:p>
            <a:pPr marL="0" indent="0">
              <a:lnSpc>
                <a:spcPts val="4800"/>
              </a:lnSpc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這是這段經文最常被誤解的地方。其實不是。因為整本新約清楚教導：例如以弗所書 </a:t>
            </a:r>
            <a:r>
              <a:rPr lang="en-US" altLang="zh-TW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2:8–9</a:t>
            </a: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得救是本乎恩，也因著信。所以在這裡行為</a:t>
            </a:r>
            <a:r>
              <a:rPr lang="en-US" altLang="zh-TW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不是得救的原因</a:t>
            </a:r>
            <a:r>
              <a:rPr lang="en-US" altLang="zh-TW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是得救的證據</a:t>
            </a:r>
            <a:r>
              <a:rPr lang="en-US" altLang="zh-TW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ja-JP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是自然的流露</a:t>
            </a: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7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58B8-0C88-1DDB-D058-27D378A3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三個比喻的整體信息</a:t>
            </a:r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三個加在一起</a:t>
            </a:r>
            <a:r>
              <a:rPr lang="en-US" altLang="zh-TW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就是真正的門徒生命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91B6B-3DCE-805D-B2DA-A2551DE87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整個馬太福音 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25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章 可以這樣理解：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B8014C-E8C1-499C-D232-6DB7E8888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83698"/>
              </p:ext>
            </p:extLst>
          </p:nvPr>
        </p:nvGraphicFramePr>
        <p:xfrm>
          <a:off x="1527243" y="3429000"/>
          <a:ext cx="9270459" cy="2446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9552">
                  <a:extLst>
                    <a:ext uri="{9D8B030D-6E8A-4147-A177-3AD203B41FA5}">
                      <a16:colId xmlns:a16="http://schemas.microsoft.com/office/drawing/2014/main" val="3964703757"/>
                    </a:ext>
                  </a:extLst>
                </a:gridCol>
                <a:gridCol w="4630907">
                  <a:extLst>
                    <a:ext uri="{9D8B030D-6E8A-4147-A177-3AD203B41FA5}">
                      <a16:colId xmlns:a16="http://schemas.microsoft.com/office/drawing/2014/main" val="3048990937"/>
                    </a:ext>
                  </a:extLst>
                </a:gridCol>
              </a:tblGrid>
              <a:tr h="61171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b="1" i="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比喻</a:t>
                      </a:r>
                      <a:endParaRPr lang="en-US" sz="3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b="1" i="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問題</a:t>
                      </a:r>
                      <a:endParaRPr lang="en-US" sz="3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7222"/>
                  </a:ext>
                </a:extLst>
              </a:tr>
              <a:tr h="611717"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十童女</a:t>
                      </a:r>
                      <a:endParaRPr lang="en-US" sz="3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你是否預備好 ？</a:t>
                      </a:r>
                      <a:endParaRPr lang="en-US" sz="3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304189"/>
                  </a:ext>
                </a:extLst>
              </a:tr>
              <a:tr h="611717">
                <a:tc>
                  <a:txBody>
                    <a:bodyPr/>
                    <a:lstStyle/>
                    <a:p>
                      <a:r>
                        <a:rPr lang="ja-JP" altLang="en-US" sz="3200" b="1" i="0" dirty="0">
                          <a:solidFill>
                            <a:srgbClr val="0D0D0D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才幹</a:t>
                      </a:r>
                      <a:endParaRPr lang="en-US" sz="3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3200" b="1" i="0" dirty="0">
                          <a:solidFill>
                            <a:srgbClr val="0D0D0D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你是否有忠心 ？</a:t>
                      </a:r>
                      <a:endParaRPr lang="en-US" sz="3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782165"/>
                  </a:ext>
                </a:extLst>
              </a:tr>
              <a:tr h="611717">
                <a:tc>
                  <a:txBody>
                    <a:bodyPr/>
                    <a:lstStyle/>
                    <a:p>
                      <a:r>
                        <a:rPr lang="ja-JP" altLang="en-US" sz="3200" b="1" i="0" dirty="0">
                          <a:solidFill>
                            <a:srgbClr val="0D0D0D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綿羊山羊</a:t>
                      </a:r>
                      <a:endParaRPr lang="en-US" sz="3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b="1" i="0" dirty="0">
                          <a:solidFill>
                            <a:srgbClr val="0D0D0D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你的生命是否有愛？</a:t>
                      </a:r>
                      <a:endParaRPr lang="en-US" sz="3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3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328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B085-DAEA-1FD1-A575-E3C36916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一句話總結</a:t>
            </a:r>
            <a:endParaRPr lang="en-US" sz="60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C6754-2DEC-EC44-2C7F-BB08D2253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180944"/>
            <a:ext cx="9601196" cy="2694923"/>
          </a:xfrm>
        </p:spPr>
        <p:txBody>
          <a:bodyPr/>
          <a:lstStyle/>
          <a:p>
            <a:pPr algn="ctr">
              <a:buNone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真正得救的信心</a:t>
            </a:r>
            <a:r>
              <a:rPr lang="en-US" altLang="zh-TW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必然結出憐憫與愛的果子</a:t>
            </a:r>
          </a:p>
          <a:p>
            <a:pPr algn="ctr">
              <a:buNone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沒有果子的信仰，在最後審判中會被顯明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20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A6339-B0F2-1E0C-86C3-98D70265B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2A03-309C-F224-1BE9-5C897568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26489"/>
            <a:ext cx="9601196" cy="1303867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你此時此刻在那裡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b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主再來時你肯定自己會在那裡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E85D-1515-548E-4559-662DFD18F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049" y="2928025"/>
            <a:ext cx="4484450" cy="2577829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是聰明童女的其中之一</a:t>
            </a: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</a:p>
          <a:p>
            <a:pPr>
              <a:lnSpc>
                <a:spcPts val="3800"/>
              </a:lnSpc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在良善忠心的僕人之列</a:t>
            </a: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</a:p>
          <a:p>
            <a:pPr>
              <a:lnSpc>
                <a:spcPts val="3800"/>
              </a:lnSpc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在綿羊群中的其中一員</a:t>
            </a: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8CFCA-B0F5-8E9F-4F93-21F17BAE6D03}"/>
              </a:ext>
            </a:extLst>
          </p:cNvPr>
          <p:cNvSpPr txBox="1"/>
          <p:nvPr/>
        </p:nvSpPr>
        <p:spPr>
          <a:xfrm>
            <a:off x="6186791" y="2850204"/>
            <a:ext cx="4396903" cy="2031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列在愚拙的童女之中</a:t>
            </a:r>
            <a:r>
              <a:rPr lang="en-US" altLang="zh-TW" sz="3200" b="1" i="0" dirty="0">
                <a:solidFill>
                  <a:srgbClr val="0070C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</a:p>
          <a:p>
            <a:pPr>
              <a:lnSpc>
                <a:spcPts val="5000"/>
              </a:lnSpc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是又懶又惡的那一位</a:t>
            </a:r>
            <a:r>
              <a:rPr lang="en-US" altLang="zh-TW" sz="3200" b="1" i="0" dirty="0">
                <a:solidFill>
                  <a:srgbClr val="0070C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</a:p>
          <a:p>
            <a:pPr>
              <a:lnSpc>
                <a:spcPts val="5000"/>
              </a:lnSpc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山羊群中卻懵然不知</a:t>
            </a:r>
            <a:r>
              <a:rPr lang="en-US" altLang="zh-TW" sz="3200" b="1" i="0" dirty="0">
                <a:solidFill>
                  <a:srgbClr val="0070C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sz="32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592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703D6-FC6D-C31A-BBAC-082148D11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6F06-9C4E-7EF4-BF97-E4501870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94583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en-US" altLang="ja-JP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 </a:t>
            </a:r>
            <a:r>
              <a:rPr lang="en-US" altLang="ja-JP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24:44-46</a:t>
            </a:r>
            <a:br>
              <a:rPr lang="en-US" altLang="ja-JP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5614-741A-9FB2-15A1-FD7A56271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594" y="2772383"/>
            <a:ext cx="9251004" cy="2986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 以 ， </a:t>
            </a:r>
            <a:r>
              <a:rPr lang="zh-TW" altLang="en-US" sz="32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你 們 也 要 預 備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 因 為 你 們 想 不 到 的 時 候 ， 人 子 就 來 了 。誰 是 忠 心 有 見 識 的 僕 人 ， 為 主 人 所 派 ， 管 理 家 裡 的 人 ， 按 時 分 糧 給 他 們 呢 ？主 人 來 到 ， 看 見 他 這 樣 行 ， 那 僕 人 就 有 福 了 。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17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2BA9-86A0-EEAA-13A9-CBEC09AD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26489"/>
            <a:ext cx="9601196" cy="1303867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你此時此刻在那裡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b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主再來時你會在那裡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65790-B174-EB5B-1401-09826A776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54094"/>
            <a:ext cx="10359957" cy="3881336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  <a:buNone/>
            </a:pPr>
            <a:r>
              <a:rPr lang="zh-TW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親 愛 的 弟 兄 阿 ， 有 一 件 事 你 們 不 可 忘 記 ， 就 是 主 看 一 日 如 千 年 ，千 年 如 一 日 。</a:t>
            </a:r>
            <a:r>
              <a:rPr lang="en-US" altLang="zh-TW" sz="32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zh-TW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 所 應 許 的 尚 未 成 就 ， 有 人 以 為 他 是 耽 延 ， 其 實 不 是 耽 延 ， 乃 是 寬 容 你 們 ， 不 願 有 一 人 沉 淪 ， 乃 願 人 人 都 悔 改 。但 主 的 日 子 要 像 賊 來 到 一 樣 。 那 日 ， 天 必 大 有 響 聲 廢 去 ， 有 形質 的 都 要 被 烈 火 銷 化 ， 地 和 其 上 的 物 都 要 燒 盡 了 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5872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DC67D-1989-6171-934E-9DF5C0394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188B-6E1D-389A-DB4C-B9AA67C0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你此時此刻在那裡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b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主再來時你會在那裡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3E7A-1E7C-4A9E-04FB-DE57F185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409" y="2461099"/>
            <a:ext cx="9523379" cy="3667328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buNone/>
            </a:pPr>
            <a:r>
              <a:rPr lang="zh-TW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這 一 切 既 然 都 要 如 此 銷 化 ， 你 們 為 人 該 當 怎 樣 聖 潔 ， 怎 樣 敬 虔 ，</a:t>
            </a:r>
            <a:r>
              <a:rPr lang="en-US" altLang="zh-TW" sz="32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zh-TW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切 切 仰 望 神 的 日 子 來 到 。在 那 日 ， 天 被 火 燒 就 銷 化 了 ， 有 形 質 的 都 要 被 烈 火 鎔 化 。</a:t>
            </a:r>
            <a:r>
              <a:rPr lang="en-US" altLang="zh-TW" sz="32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zh-TW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 我 們 照 他的 應 許 ， 盼 望 新 天 新 地 ， 有 義 居 在 其 中 。</a:t>
            </a:r>
            <a:r>
              <a:rPr lang="en-US" altLang="zh-TW" sz="32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zh-TW" altLang="en-US" sz="32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親 愛 的 弟 兄 阿 ， 你 們 既 盼 望 這 些事 ， 就 當 殷 勤 ， 使 自 己 沒 有 玷 污 ， 無 可 指 摘 ， 安 然 見 主</a:t>
            </a:r>
            <a:r>
              <a:rPr lang="en-US" altLang="zh-TW" sz="32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endParaRPr lang="en-US" sz="3200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366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8FA2-52E0-464A-7AB3-B13E56B2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68" y="719848"/>
            <a:ext cx="10098930" cy="1566152"/>
          </a:xfrm>
        </p:spPr>
        <p:txBody>
          <a:bodyPr>
            <a:normAutofit fontScale="90000"/>
          </a:bodyPr>
          <a:lstStyle/>
          <a:p>
            <a:r>
              <a:rPr lang="ja-JP" altLang="en-US" sz="67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預備主再來</a:t>
            </a:r>
            <a:br>
              <a:rPr lang="en-US" altLang="ja-JP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</a:t>
            </a:r>
            <a:r>
              <a:rPr lang="en-US" altLang="ja-JP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ja-JP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如何預備</a:t>
            </a:r>
            <a:r>
              <a:rPr lang="en-US" altLang="ja-JP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sz="4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CF2B7-2F1B-E9E0-E2B2-50D65405B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081" y="2928026"/>
            <a:ext cx="8463063" cy="2928386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末世論 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神學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ja-JP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預言</a:t>
            </a:r>
            <a:r>
              <a:rPr lang="en-US" altLang="ja-JP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~</a:t>
            </a:r>
            <a:r>
              <a:rPr lang="ja-JP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歷史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樂觀 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悲觀 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</a:p>
          <a:p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1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BD8B8-DA84-3661-E6E1-F5CD81A19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8637-CD19-2427-70AF-AED9CC9B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62" y="710119"/>
            <a:ext cx="10030836" cy="166343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耶穌吩咐我們該</a:t>
            </a:r>
            <a:r>
              <a:rPr lang="ja-JP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如何預備</a:t>
            </a:r>
            <a:br>
              <a:rPr lang="en-US" altLang="ja-JP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主再來之前應有的態度</a:t>
            </a:r>
            <a:r>
              <a:rPr lang="en-US" altLang="zh-TW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警醒與預備</a:t>
            </a:r>
            <a:br>
              <a:rPr lang="en-US" altLang="ja-JP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 </a:t>
            </a:r>
            <a:r>
              <a:rPr lang="en-US" altLang="ja-JP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 </a:t>
            </a:r>
            <a:r>
              <a:rPr lang="ja-JP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章</a:t>
            </a:r>
            <a:endParaRPr lang="en-US" sz="3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58C5-3487-D0B5-A7AE-1B6B78E9E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638" y="3025302"/>
            <a:ext cx="9046723" cy="2636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十個童女 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ja-JP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警醒 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 </a:t>
            </a:r>
            <a:r>
              <a:rPr lang="en-US" altLang="ja-JP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25:1-13) </a:t>
            </a:r>
            <a:endParaRPr lang="en-US" altLang="zh-TW" sz="3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才幹的比喻 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忠心 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 </a:t>
            </a:r>
            <a:r>
              <a:rPr lang="en-US" altLang="ja-JP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25:14-30) </a:t>
            </a:r>
            <a:endParaRPr lang="en-US" altLang="zh-TW" sz="3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山羊與綿羊 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ja-JP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審判 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 </a:t>
            </a:r>
            <a:r>
              <a:rPr lang="en-US" altLang="ja-JP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25:31-46)</a:t>
            </a:r>
            <a:endParaRPr lang="zh-TW" alt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49A3-988B-87A7-3185-0B58E096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童女的比喻 </a:t>
            </a:r>
            <a:r>
              <a:rPr lang="en-US" altLang="zh-TW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 </a:t>
            </a:r>
            <a:r>
              <a:rPr lang="en-US" altLang="zh-TW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25:1-13)</a:t>
            </a:r>
            <a:br>
              <a:rPr lang="en-US" altLang="zh-TW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歷史文化背景（猶太婚禮）</a:t>
            </a:r>
            <a:endParaRPr lang="en-US" altLang="zh-TW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0A173-16DA-0DD4-17BF-F16529BA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434" y="2859931"/>
            <a:ext cx="8929993" cy="31128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在一世紀猶太婚禮中：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新郎晚上去新娘家迎娶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新郎回來時會有迎親隊伍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伴娘（童女）拿燈迎接</a:t>
            </a:r>
          </a:p>
          <a:p>
            <a:pPr algn="ctr"/>
            <a:endParaRPr lang="en-US" altLang="ja-JP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37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85639-1A13-E89C-C2E2-D62120324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F9E2-12A4-7A66-6A50-B8192036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等待新郎回來的迎親隊伍</a:t>
            </a:r>
            <a:endParaRPr lang="en-US" altLang="zh-TW" sz="4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6825-58DC-BE06-5142-C61B2F68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434" y="2859931"/>
            <a:ext cx="8929993" cy="31128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燈通常是小油燈</a:t>
            </a:r>
            <a:endParaRPr lang="en-US" altLang="zh-TW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必須要隨時補油</a:t>
            </a:r>
            <a:endParaRPr lang="en-US" altLang="zh-TW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若沒有油 → 燈會熄滅 → 無法參加婚宴</a:t>
            </a:r>
            <a:endParaRPr lang="en-US" altLang="ja-JP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30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2C06E-C8C3-0CB9-6FC1-30D3EA1C1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EDD6-0B8A-7012-D574-E70EE9A9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67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en-US" altLang="ja-JP" sz="67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 </a:t>
            </a:r>
            <a:r>
              <a:rPr lang="ja-JP" altLang="en-US" sz="67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要儆醒</a:t>
            </a:r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br>
              <a:rPr 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CF655-BFE1-FD60-6652-1664A7AD1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65379"/>
            <a:ext cx="3276598" cy="34338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ja-JP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愚拙 </a:t>
            </a:r>
            <a:r>
              <a:rPr lang="ja-JP" altLang="en-US" sz="32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希臘文</a:t>
            </a:r>
            <a:r>
              <a:rPr lang="el-GR" altLang="ja-JP" sz="32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μωρός (</a:t>
            </a:r>
            <a:r>
              <a:rPr lang="en-US" altLang="ja-JP" sz="3200" b="1" i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moros</a:t>
            </a:r>
            <a:r>
              <a:rPr lang="en-US" altLang="ja-JP" sz="32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algn="ctr"/>
            <a:r>
              <a:rPr 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愚昧</a:t>
            </a: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不思考</a:t>
            </a: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沒有預備</a:t>
            </a:r>
            <a:endParaRPr lang="en-US" altLang="zh-TW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這不是智商問題</a:t>
            </a: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而是屬靈疏忽</a:t>
            </a:r>
            <a:endParaRPr 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591AB-F804-920B-09C5-185994C4BA7D}"/>
              </a:ext>
            </a:extLst>
          </p:cNvPr>
          <p:cNvSpPr txBox="1"/>
          <p:nvPr/>
        </p:nvSpPr>
        <p:spPr>
          <a:xfrm>
            <a:off x="5252936" y="2509736"/>
            <a:ext cx="60603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耶穌在比喻中沒有明說油代表什麼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不是單一象徵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是概括地象徵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「真正</a:t>
            </a:r>
            <a:r>
              <a:rPr lang="zh-TW" altLang="en-US" sz="3200" b="1" i="1" dirty="0">
                <a:solidFill>
                  <a:srgbClr val="C0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持續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的預備」或「</a:t>
            </a:r>
            <a:r>
              <a:rPr lang="zh-TW" altLang="en-US" sz="3200" b="1" i="1" dirty="0">
                <a:solidFill>
                  <a:srgbClr val="C0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真實的信仰生命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重點是：有些人外表在等候主，但沒有真正預備</a:t>
            </a:r>
          </a:p>
        </p:txBody>
      </p:sp>
    </p:spTree>
    <p:extLst>
      <p:ext uri="{BB962C8B-B14F-4D97-AF65-F5344CB8AC3E}">
        <p14:creationId xmlns:p14="http://schemas.microsoft.com/office/powerpoint/2010/main" val="40789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15776</TotalTime>
  <Words>2348</Words>
  <Application>Microsoft Macintosh PowerPoint</Application>
  <PresentationFormat>宽屏</PresentationFormat>
  <Paragraphs>234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8" baseType="lpstr">
      <vt:lpstr>Microsoft YaHei</vt:lpstr>
      <vt:lpstr>ui-sans-serif</vt:lpstr>
      <vt:lpstr>Arial</vt:lpstr>
      <vt:lpstr>Calibri</vt:lpstr>
      <vt:lpstr>Garamond</vt:lpstr>
      <vt:lpstr>Wingdings</vt:lpstr>
      <vt:lpstr>Organic</vt:lpstr>
      <vt:lpstr>PowerPoint 演示文稿</vt:lpstr>
      <vt:lpstr> 馬太福音 24:35-39 </vt:lpstr>
      <vt:lpstr> 馬太福音 24:40-43 </vt:lpstr>
      <vt:lpstr> 馬太福音 24:44-46 </vt:lpstr>
      <vt:lpstr>預備主再來 問題: 如何預備?</vt:lpstr>
      <vt:lpstr>耶穌吩咐我們該如何預備 主再來之前應有的態度——警醒與預備 馬太福音 25 章</vt:lpstr>
      <vt:lpstr>童女的比喻 (太 25:1-13) 歷史文化背景（猶太婚禮）</vt:lpstr>
      <vt:lpstr>等待新郎回來的迎親隊伍</vt:lpstr>
      <vt:lpstr> 一)  要儆醒   </vt:lpstr>
      <vt:lpstr>這比喻拙童女的問題</vt:lpstr>
      <vt:lpstr>為什麼油不能分享？</vt:lpstr>
      <vt:lpstr>新郎遲延的意義</vt:lpstr>
      <vt:lpstr>最嚴重的一句話 「我實在告訴你們，我不認識你們」</vt:lpstr>
      <vt:lpstr>真信徒與 假信徒並存</vt:lpstr>
      <vt:lpstr>是否代表失去救恩?</vt:lpstr>
      <vt:lpstr>愚拙童女的特徵</vt:lpstr>
      <vt:lpstr>整個比喻真正的重點</vt:lpstr>
      <vt:lpstr>PowerPoint 演示文稿</vt:lpstr>
      <vt:lpstr>二)  要忠心 才幹的比喻 (太 25:14-30) </vt:lpstr>
      <vt:lpstr>什麼是「才幹」？</vt:lpstr>
      <vt:lpstr>按「各人的才幹」分配</vt:lpstr>
      <vt:lpstr>兩種僕人的行動</vt:lpstr>
      <vt:lpstr>第三僕人</vt:lpstr>
      <vt:lpstr>問題不只是懶惰</vt:lpstr>
      <vt:lpstr>主人回來算帳 「過了許久，那些僕人的主人來了，和他們算帳。」(v.19)</vt:lpstr>
      <vt:lpstr>核心信息, 重點</vt:lpstr>
      <vt:lpstr>核心信息 一句神學總結</vt:lpstr>
      <vt:lpstr>三)  要審判 山羊與綿羊 - (太 25:31-46)</vt:lpstr>
      <vt:lpstr>審判的開始 「當人子在祂榮耀裡同著眾天使降臨的時候…」(v.31)</vt:lpstr>
      <vt:lpstr>審判的範圍 「萬民都要聚集在祂面前」(v.32a)</vt:lpstr>
      <vt:lpstr>牧人分羊與山羊 「好像牧羊的分別綿羊山羊」(v.32b)</vt:lpstr>
      <vt:lpstr>右邊與左邊 綿羊 → 右邊; 山羊 → 左邊 (v.33)</vt:lpstr>
      <vt:lpstr>審判的標準 耶穌列出六種行動這些都是憐憫與愛心的行為</vt:lpstr>
      <vt:lpstr>山羊的問題</vt:lpstr>
      <vt:lpstr>兩種結局</vt:lpstr>
      <vt:lpstr>是否是「靠行為得救」？</vt:lpstr>
      <vt:lpstr>三個比喻的整體信息 三個加在一起, 就是真正的門徒生命</vt:lpstr>
      <vt:lpstr>一句話總結</vt:lpstr>
      <vt:lpstr>你此時此刻在那裡? 主再來時你肯定自己會在那裡?</vt:lpstr>
      <vt:lpstr>你此時此刻在那裡? 主再來時你會在那裡?</vt:lpstr>
      <vt:lpstr>你此時此刻在那裡? 主再來時你會在那裡?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使徒行傳系列 (11)  碎我！用我！塑我！   Break Me! Use Me! Mold Me! (徒Acts 10:9-16)</dc:title>
  <dc:creator>Joseph Chun</dc:creator>
  <cp:lastModifiedBy>Victor</cp:lastModifiedBy>
  <cp:revision>276</cp:revision>
  <dcterms:created xsi:type="dcterms:W3CDTF">2020-08-01T00:12:36Z</dcterms:created>
  <dcterms:modified xsi:type="dcterms:W3CDTF">2026-03-15T03:43:00Z</dcterms:modified>
</cp:coreProperties>
</file>