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2"/>
  </p:notesMasterIdLst>
  <p:handoutMasterIdLst>
    <p:handoutMasterId r:id="rId23"/>
  </p:handoutMasterIdLst>
  <p:sldIdLst>
    <p:sldId id="616" r:id="rId2"/>
    <p:sldId id="422" r:id="rId3"/>
    <p:sldId id="412" r:id="rId4"/>
    <p:sldId id="402" r:id="rId5"/>
    <p:sldId id="257" r:id="rId6"/>
    <p:sldId id="410" r:id="rId7"/>
    <p:sldId id="411" r:id="rId8"/>
    <p:sldId id="400" r:id="rId9"/>
    <p:sldId id="401" r:id="rId10"/>
    <p:sldId id="417" r:id="rId11"/>
    <p:sldId id="413" r:id="rId12"/>
    <p:sldId id="414" r:id="rId13"/>
    <p:sldId id="416" r:id="rId14"/>
    <p:sldId id="420" r:id="rId15"/>
    <p:sldId id="418" r:id="rId16"/>
    <p:sldId id="419" r:id="rId17"/>
    <p:sldId id="617" r:id="rId18"/>
    <p:sldId id="613" r:id="rId19"/>
    <p:sldId id="615" r:id="rId20"/>
    <p:sldId id="618" r:id="rId21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3366"/>
    <a:srgbClr val="000000"/>
    <a:srgbClr val="F8FED6"/>
    <a:srgbClr val="F9FF11"/>
    <a:srgbClr val="D5FFD6"/>
    <a:srgbClr val="FEFFD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 autoAdjust="0"/>
  </p:normalViewPr>
  <p:slideViewPr>
    <p:cSldViewPr>
      <p:cViewPr varScale="1">
        <p:scale>
          <a:sx n="106" d="100"/>
          <a:sy n="106" d="100"/>
        </p:scale>
        <p:origin x="58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880" y="-10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5BBCE3F2-95CF-45AF-9B56-D9425A430E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0467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0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0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26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0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50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5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1592CF8-4D45-40D2-8E21-6A42F3407A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99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B0C3E4-D7BF-4755-B516-86DF0CD055E1}" type="slidenum">
              <a:rPr lang="en-US"/>
              <a:pPr/>
              <a:t>5</a:t>
            </a:fld>
            <a:endParaRPr lang="en-US"/>
          </a:p>
        </p:txBody>
      </p:sp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178" name="Group 2"/>
          <p:cNvGrpSpPr>
            <a:grpSpLocks/>
          </p:cNvGrpSpPr>
          <p:nvPr/>
        </p:nvGrpSpPr>
        <p:grpSpPr bwMode="auto">
          <a:xfrm>
            <a:off x="-8467" y="20638"/>
            <a:ext cx="12192000" cy="6858000"/>
            <a:chOff x="0" y="0"/>
            <a:chExt cx="5760" cy="4320"/>
          </a:xfrm>
        </p:grpSpPr>
        <p:sp>
          <p:nvSpPr>
            <p:cNvPr id="30617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18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6181" name="Freeform 5"/>
          <p:cNvSpPr>
            <a:spLocks/>
          </p:cNvSpPr>
          <p:nvPr/>
        </p:nvSpPr>
        <p:spPr bwMode="hidden">
          <a:xfrm>
            <a:off x="8322733" y="6269038"/>
            <a:ext cx="38608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6182" name="Group 6"/>
          <p:cNvGrpSpPr>
            <a:grpSpLocks/>
          </p:cNvGrpSpPr>
          <p:nvPr/>
        </p:nvGrpSpPr>
        <p:grpSpPr bwMode="auto">
          <a:xfrm>
            <a:off x="-2117" y="6034088"/>
            <a:ext cx="10460568" cy="850900"/>
            <a:chOff x="0" y="3792"/>
            <a:chExt cx="4942" cy="536"/>
          </a:xfrm>
        </p:grpSpPr>
        <p:sp>
          <p:nvSpPr>
            <p:cNvPr id="30618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6184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30618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18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18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18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18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619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6191" name="Group 15"/>
          <p:cNvGrpSpPr>
            <a:grpSpLocks/>
          </p:cNvGrpSpPr>
          <p:nvPr/>
        </p:nvGrpSpPr>
        <p:grpSpPr bwMode="auto">
          <a:xfrm>
            <a:off x="836085" y="6021388"/>
            <a:ext cx="7579783" cy="849312"/>
            <a:chOff x="395" y="3793"/>
            <a:chExt cx="3581" cy="535"/>
          </a:xfrm>
        </p:grpSpPr>
        <p:sp>
          <p:nvSpPr>
            <p:cNvPr id="306192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193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194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195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196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197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6198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447801"/>
            <a:ext cx="109728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6199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4290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6200" name="Rectangle 2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6201" name="Rectangle 2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566FB51-DEC0-4969-B3F1-C4AE69D855F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6202" name="Rectangle 2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7885F9-C1B5-40B0-8E9B-45337F409B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627F3-B5C5-4F79-B8ED-98FD85E214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8966F6-0545-4322-B6E6-56AA46E5C1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502F34-3EA5-415D-BF96-8A52CC284E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61E706-A6DB-4DA2-98B4-0D2A96E8E8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EDCB6-C4C1-4775-895D-D6552B1DC2D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5AF130-143A-4A8A-9C03-26D2B0E08F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91790-C21B-49DD-A238-C5B7D1F1B0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D268BA-F896-4367-827F-5A74DECF4F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C11490-B567-4E7E-926E-8BD576453C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15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sp>
          <p:nvSpPr>
            <p:cNvPr id="30515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15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5157" name="Freeform 5"/>
          <p:cNvSpPr>
            <a:spLocks/>
          </p:cNvSpPr>
          <p:nvPr/>
        </p:nvSpPr>
        <p:spPr bwMode="hidden">
          <a:xfrm>
            <a:off x="8331200" y="6262688"/>
            <a:ext cx="38608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05158" name="Group 6"/>
          <p:cNvGrpSpPr>
            <a:grpSpLocks/>
          </p:cNvGrpSpPr>
          <p:nvPr/>
        </p:nvGrpSpPr>
        <p:grpSpPr bwMode="auto">
          <a:xfrm>
            <a:off x="0" y="6019800"/>
            <a:ext cx="10464800" cy="857250"/>
            <a:chOff x="0" y="3792"/>
            <a:chExt cx="4944" cy="540"/>
          </a:xfrm>
        </p:grpSpPr>
        <p:sp>
          <p:nvSpPr>
            <p:cNvPr id="30515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0516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305161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162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163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164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165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5166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5167" name="Group 15"/>
          <p:cNvGrpSpPr>
            <a:grpSpLocks/>
          </p:cNvGrpSpPr>
          <p:nvPr/>
        </p:nvGrpSpPr>
        <p:grpSpPr bwMode="auto">
          <a:xfrm>
            <a:off x="836085" y="6021388"/>
            <a:ext cx="7579783" cy="849312"/>
            <a:chOff x="395" y="3793"/>
            <a:chExt cx="3581" cy="535"/>
          </a:xfrm>
        </p:grpSpPr>
        <p:sp>
          <p:nvSpPr>
            <p:cNvPr id="305168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169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170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171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172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173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5174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2860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5175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5176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05177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305178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83FCEB0-2293-4481-ABF6-D9D40E649969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 spd="slow">
    <p:wipe dir="r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CE94D-C51F-B619-6367-879F2433E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143000"/>
            <a:ext cx="10972800" cy="1143000"/>
          </a:xfrm>
        </p:spPr>
        <p:txBody>
          <a:bodyPr/>
          <a:lstStyle/>
          <a:p>
            <a:r>
              <a:rPr lang="zh-TW" altLang="en-US" sz="80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往下扎根，向上結果</a:t>
            </a:r>
            <a:endParaRPr lang="en-US" sz="8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A1215-3404-3B9E-E4FE-8060BA264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0" y="2819400"/>
            <a:ext cx="7467600" cy="2362200"/>
          </a:xfrm>
        </p:spPr>
        <p:txBody>
          <a:bodyPr/>
          <a:lstStyle/>
          <a:p>
            <a:pPr marL="0" indent="0" algn="ctr">
              <a:buNone/>
            </a:pPr>
            <a:r>
              <a:rPr lang="ja-JP" altLang="en-US" sz="5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牧場第一華人浸信會</a:t>
            </a:r>
          </a:p>
          <a:p>
            <a:pPr marL="0" indent="0" algn="ctr">
              <a:buNone/>
            </a:pPr>
            <a:r>
              <a:rPr lang="en-US" dirty="0">
                <a:latin typeface="Algerian" panose="04020705040A02060702" pitchFamily="82" charset="0"/>
              </a:rPr>
              <a:t>FCBC Rancho Cucamonga</a:t>
            </a:r>
            <a:br>
              <a:rPr lang="en-US" dirty="0">
                <a:latin typeface="Algerian" panose="04020705040A02060702" pitchFamily="82" charset="0"/>
              </a:rPr>
            </a:br>
            <a:r>
              <a:rPr lang="en-US" dirty="0">
                <a:latin typeface="Algerian" panose="04020705040A02060702" pitchFamily="82" charset="0"/>
              </a:rPr>
              <a:t>08/16/2026 (Sunday) </a:t>
            </a:r>
          </a:p>
          <a:p>
            <a:pPr marL="0" indent="0" algn="ctr">
              <a:buNone/>
            </a:pPr>
            <a:r>
              <a:rPr lang="ja-JP" altLang="en-US" sz="2400" dirty="0"/>
              <a:t>秦民輝牧師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617530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0CD18-3577-48D7-716A-7306B550A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EC7E93-BC4C-580F-80DD-9F3A7736BE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886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99743721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大家一齊把這兩節經文背下來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9982200" cy="3657600"/>
          </a:xfrm>
        </p:spPr>
        <p:txBody>
          <a:bodyPr/>
          <a:lstStyle/>
          <a:p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選猶大書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三個原因</a:t>
            </a:r>
          </a:p>
          <a:p>
            <a:pPr lvl="1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新約最短的一卷， 只有廿五節 ， 希腊原文只有一千字左右， 認真地把它唸完也只有廿五節，很有成就感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(66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份之一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</a:p>
          <a:p>
            <a:pPr lvl="1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配合主題 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建造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” </a:t>
            </a:r>
            <a:endParaRPr lang="zh-TW" alt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對我們今天在廿一世紀教會是極大的提醒及借鑑</a:t>
            </a:r>
          </a:p>
        </p:txBody>
      </p:sp>
    </p:spTree>
    <p:extLst>
      <p:ext uri="{BB962C8B-B14F-4D97-AF65-F5344CB8AC3E}">
        <p14:creationId xmlns:p14="http://schemas.microsoft.com/office/powerpoint/2010/main" val="2003611382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8305800" cy="1066800"/>
          </a:xfrm>
        </p:spPr>
        <p:txBody>
          <a:bodyPr/>
          <a:lstStyle/>
          <a:p>
            <a:r>
              <a:rPr lang="zh-TW" altLang="en-US" sz="6000" b="1" i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猶大書</a:t>
            </a:r>
            <a:r>
              <a:rPr lang="zh-TW" altLang="en-US" sz="6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之建造</a:t>
            </a:r>
            <a:r>
              <a:rPr lang="zh-TW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自己</a:t>
            </a:r>
            <a:r>
              <a:rPr lang="zh-TW" altLang="en-US" sz="6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系列</a:t>
            </a:r>
            <a:endParaRPr lang="en-US" sz="60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10744200" cy="46482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親愛的弟兄阿、你們卻要在 </a:t>
            </a:r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一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 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至聖的真道上造就自己 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在聖靈裡禱告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保守自己常在神的愛中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四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仰望我們主耶穌基督的憐憫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直到永生 </a:t>
            </a:r>
            <a:endParaRPr lang="en-US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6000" b="1" i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在真道上造就自己</a:t>
            </a:r>
            <a:endParaRPr lang="en-US" sz="6000" b="1" i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sz="4800" b="1" i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猶</a:t>
            </a:r>
            <a:r>
              <a:rPr lang="en-US" altLang="zh-TW" sz="4800" b="1" i="1" dirty="0">
                <a:latin typeface="Microsoft YaHei" panose="020B0503020204020204" pitchFamily="34" charset="-122"/>
                <a:ea typeface="Microsoft YaHei" panose="020B0503020204020204" pitchFamily="34" charset="-122"/>
                <a:cs typeface="Andalus" pitchFamily="18" charset="-78"/>
              </a:rPr>
              <a:t>  20-21</a:t>
            </a:r>
            <a:endParaRPr lang="en-US" altLang="ja-JP" sz="4800" b="1" i="1" dirty="0">
              <a:latin typeface="Microsoft YaHei" panose="020B0503020204020204" pitchFamily="34" charset="-122"/>
              <a:ea typeface="Microsoft YaHei" panose="020B0503020204020204" pitchFamily="34" charset="-122"/>
              <a:cs typeface="Andalus" pitchFamily="18" charset="-78"/>
            </a:endParaRPr>
          </a:p>
          <a:p>
            <a:endParaRPr lang="en-US" altLang="ja-JP" sz="1400" b="1" i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ja-JP" sz="2000" b="1" i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ndalus" pitchFamily="18" charset="-78"/>
              </a:rPr>
              <a:t>08.10.2026</a:t>
            </a:r>
          </a:p>
        </p:txBody>
      </p:sp>
    </p:spTree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讀其書</a:t>
            </a:r>
            <a:r>
              <a:rPr lang="en-US" altLang="zh-TW" sz="5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zh-TW" altLang="en-US" sz="5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先知其人</a:t>
            </a:r>
            <a:endParaRPr lang="en-US" sz="54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作者自我簡單介召：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耶穌基督的僕人 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雅各的弟兄猶大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/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寫信給那被召、在父　神裡蒙愛、為耶穌基督保守的人。</a:t>
            </a:r>
            <a:endParaRPr lang="en-US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0898891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猶大</a:t>
            </a:r>
            <a:endParaRPr lang="en-US" sz="60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是耶穌的弟弟  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自我介紹中沒有提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lvl="1"/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他在主未復活之前是未信他哥哥就是彌賽亞，就是基督 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參 約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7:3-8)</a:t>
            </a:r>
          </a:p>
          <a:p>
            <a:pPr lvl="1"/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及至主復活後， 他才知道自己的長兄實在是神的兒子， 就歸信了祂。 及後更加入使徒的祈禱團中， 與他們同心合意在耶路撒冷禱告 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(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徒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1:14)</a:t>
            </a:r>
            <a:endParaRPr lang="en-US" sz="36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0170691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9677400" cy="1676400"/>
          </a:xfrm>
        </p:spPr>
        <p:txBody>
          <a:bodyPr/>
          <a:lstStyle/>
          <a:p>
            <a:r>
              <a:rPr lang="zh-TW" altLang="en-US" sz="4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為什麼猶大要寫此信？</a:t>
            </a:r>
            <a:br>
              <a:rPr lang="en-US" altLang="zh-TW" sz="4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48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背景</a:t>
            </a:r>
            <a:endParaRPr lang="en-US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2209800"/>
            <a:ext cx="9144000" cy="3733800"/>
          </a:xfrm>
        </p:spPr>
        <p:txBody>
          <a:bodyPr/>
          <a:lstStyle/>
          <a:p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第一世紀末葉，異端邪說在教會中橫行，猖獗地散播誘惑人心之謬論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教會信徒在信仰上妥協、甚至變質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從而使信徒道德腐化， 每況愈下，過著放縱情慾的生活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endParaRPr lang="en-US" altLang="zh-TW" sz="4400" dirty="0">
              <a:ea typeface="全真楷書" pitchFamily="49" charset="-12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229600" cy="1066800"/>
          </a:xfrm>
        </p:spPr>
        <p:txBody>
          <a:bodyPr/>
          <a:lstStyle/>
          <a:p>
            <a:r>
              <a:rPr lang="zh-TW" altLang="en-US" sz="5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動機及目的</a:t>
            </a:r>
            <a:endParaRPr lang="en-US" sz="54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10896600" cy="33528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zh-TW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為了力挽狂瀾</a:t>
            </a:r>
            <a:endParaRPr lang="en-US" altLang="zh-TW" sz="4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4800" b="1" i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猶大</a:t>
            </a:r>
            <a:r>
              <a:rPr lang="zh-TW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在書中力斥假教訓的錯謬</a:t>
            </a:r>
            <a:endParaRPr lang="en-US" altLang="zh-TW" sz="4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同時力勸信徒要在「 至聖的真道上造就自己</a:t>
            </a:r>
            <a:r>
              <a:rPr lang="en-US" altLang="zh-TW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</a:t>
            </a:r>
            <a:r>
              <a:rPr lang="zh-TW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以致不失腳 」</a:t>
            </a:r>
            <a:endParaRPr lang="en-US" sz="4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要在至聖的真道上造就自己</a:t>
            </a:r>
            <a:endParaRPr lang="en-US" sz="60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8991600" cy="4495800"/>
          </a:xfrm>
        </p:spPr>
        <p:txBody>
          <a:bodyPr/>
          <a:lstStyle/>
          <a:p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1).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 </a:t>
            </a:r>
            <a:r>
              <a:rPr lang="zh-TW" altLang="en-US" sz="4400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至聖的真道上</a:t>
            </a:r>
            <a:r>
              <a:rPr lang="zh-TW" altLang="en-US" sz="4400" b="1" i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造就自己</a:t>
            </a:r>
          </a:p>
          <a:p>
            <a:r>
              <a:rPr 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2). </a:t>
            </a:r>
            <a:r>
              <a:rPr lang="zh-TW" altLang="en-US" sz="4400" b="1" i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</a:t>
            </a:r>
            <a:r>
              <a:rPr lang="zh-TW" altLang="en-US" sz="4400" b="1" i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至聖的真道上造就自己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3).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要在至聖的真道上  </a:t>
            </a:r>
            <a:r>
              <a:rPr lang="zh-TW" altLang="en-US" sz="4400" b="1" i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造就自己</a:t>
            </a:r>
          </a:p>
          <a:p>
            <a:endParaRPr lang="en-US" altLang="zh-TW" dirty="0">
              <a:ea typeface="全真楷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84099426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72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至聖真道</a:t>
            </a:r>
            <a:r>
              <a:rPr lang="zh-TW" altLang="en-US" sz="7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TW" sz="7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vs</a:t>
            </a:r>
            <a:r>
              <a:rPr lang="en-US" altLang="zh-TW" sz="7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72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末世文化</a:t>
            </a:r>
            <a:endParaRPr lang="en-US" sz="72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1). </a:t>
            </a:r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</a:t>
            </a:r>
            <a:r>
              <a:rPr lang="zh-TW" altLang="en-US" sz="5400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至聖的真道</a:t>
            </a:r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上造就自己</a:t>
            </a:r>
            <a:endParaRPr lang="en-US" altLang="zh-TW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聖靈的寶劍 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弗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6:17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下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勝撒旦之道 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啟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12:10)</a:t>
            </a:r>
          </a:p>
          <a:p>
            <a:pPr marL="914400" lvl="2" indent="0">
              <a:buNone/>
            </a:pP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弟兄勝過他、是因羔羊的血</a:t>
            </a:r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zh-TW" altLang="en-US" sz="4400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和自己所見證的道</a:t>
            </a:r>
            <a:r>
              <a:rPr lang="zh-TW" altLang="en-US" sz="3200" b="1" i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他們雖至於死、也不愛惜性命。 </a:t>
            </a:r>
            <a:endParaRPr lang="en-US" altLang="zh-TW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1291958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10744200" cy="43434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我還有末了的話、你們要靠著主、倚賴他的大能大力、作剛強的人。</a:t>
            </a:r>
            <a:r>
              <a:rPr lang="zh-TW" altLang="en-US" sz="4400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要穿戴神所賜的全副軍裝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、就能抵擋魔鬼的詭計。因我們並不是與屬血氣的爭戰、乃是與那些執政的、掌權的 、 管轄這幽暗世界的、以及天空屬靈氣的惡魔爭戰。</a:t>
            </a:r>
            <a:endParaRPr lang="en-US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7213413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拿著聖靈的寶劍、就是　神的道．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1125200" cy="44196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所以要拿起　神所賜的全副軍裝、好在磨難的日子、抵擋仇敵、並且 成就了一切、還能站立得住。所以要站穩了、用真理當作帶子束腰、用公義當作護心鏡遮胸． 用平安的福音、當作預備走路的鞋穿在腳上．此外又拿著信德當作籐牌、可以滅盡那惡者一切的火箭 ．並戴上救恩的頭盔、</a:t>
            </a:r>
            <a:r>
              <a:rPr lang="zh-TW" altLang="en-US" sz="4400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拿著聖靈的寶劍、就是　神的道．</a:t>
            </a:r>
            <a:endParaRPr lang="en-US" sz="4400" b="1" i="1" u="sng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9954744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11125200" cy="1143000"/>
          </a:xfrm>
        </p:spPr>
        <p:txBody>
          <a:bodyPr/>
          <a:lstStyle/>
          <a:p>
            <a:r>
              <a:rPr lang="zh-TW" altLang="en-US" sz="54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拿著聖靈的寶劍、就是　神的道</a:t>
            </a:r>
            <a:endParaRPr lang="en-US" sz="5400" dirty="0">
              <a:solidFill>
                <a:srgbClr val="FFFF00"/>
              </a:solidFill>
              <a:ea typeface="全真楷書" panose="02010609000101010101" pitchFamily="49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9829800" cy="44958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神的道是活潑的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是有功效的，比一切兩刃的劍更快，甚至魂與靈，骨節與骨髓，都能刺入、剖開，連心中的思念和主意都能辨明。並且被造的沒有一樣在他面前不顯然的；原來萬物在那與我們有關係的主眼前，都是赤露敞開的。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希伯來書 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4:12-13)</a:t>
            </a:r>
            <a:endParaRPr lang="zh-TW" altLang="en-US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8018792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建造</a:t>
            </a:r>
            <a:r>
              <a:rPr lang="zh-TW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自己</a:t>
            </a:r>
            <a:endParaRPr lang="en-US" sz="60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8991600" cy="4495800"/>
          </a:xfrm>
        </p:spPr>
        <p:txBody>
          <a:bodyPr/>
          <a:lstStyle/>
          <a:p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1).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</a:t>
            </a:r>
            <a:r>
              <a:rPr lang="zh-TW" altLang="en-US" sz="4400" b="1" i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至聖的真道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上造就自己</a:t>
            </a:r>
          </a:p>
          <a:p>
            <a:r>
              <a:rPr 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2). </a:t>
            </a:r>
            <a:r>
              <a:rPr lang="zh-TW" altLang="en-US" sz="4400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要在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至聖的真道上造就自己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3).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要在至聖的真道上 </a:t>
            </a:r>
            <a:r>
              <a:rPr lang="zh-TW" altLang="en-US" sz="4400" b="1" i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造就自己</a:t>
            </a:r>
          </a:p>
          <a:p>
            <a:endParaRPr lang="en-US" altLang="zh-TW" dirty="0">
              <a:ea typeface="全真楷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38835070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0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建造</a:t>
            </a:r>
            <a:r>
              <a:rPr lang="zh-TW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自己</a:t>
            </a:r>
            <a:endParaRPr lang="en-US" sz="60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600200"/>
            <a:ext cx="8991600" cy="4495800"/>
          </a:xfrm>
        </p:spPr>
        <p:txBody>
          <a:bodyPr/>
          <a:lstStyle/>
          <a:p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1).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要在至聖的真道上造就自己</a:t>
            </a:r>
          </a:p>
          <a:p>
            <a:r>
              <a:rPr 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2).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要在至聖的真道上造就自己</a:t>
            </a:r>
            <a:endParaRPr lang="en-US" altLang="zh-TW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3). </a:t>
            </a: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要在至聖的真道上 </a:t>
            </a:r>
            <a:r>
              <a:rPr lang="zh-TW" altLang="en-US" sz="4400" b="1" i="1" u="sng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造就自己</a:t>
            </a:r>
          </a:p>
          <a:p>
            <a:endParaRPr lang="en-US" altLang="zh-TW" dirty="0">
              <a:ea typeface="全真楷書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4234794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3AA7-3940-E8A9-3F9F-06D4590C4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zh-TW" altLang="en-US" sz="4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所以</a:t>
            </a:r>
            <a:r>
              <a:rPr lang="en-US" altLang="zh-TW" sz="4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4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憑著他們的</a:t>
            </a:r>
            <a:r>
              <a:rPr lang="zh-TW" altLang="en-US" sz="48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果子</a:t>
            </a:r>
            <a:r>
              <a:rPr lang="zh-TW" altLang="en-US" sz="4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就可以認出他們來</a:t>
            </a:r>
            <a:endParaRPr lang="en-US" sz="48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80BB9-68C5-40E0-D4BF-44D78A445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11658600" cy="51054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你們要進窄門。因為引到滅亡，那門是寬的，路是大的，進去的人也多；引到永生，那門是窄的，路是小的，找著的人也少。你們要防備假先知。他們到你們這裡來，外面披著羊皮，裡面卻是殘暴的狼。憑著他們的果子，就可以認出他們來。荊棘上豈能摘葡萄呢？蒺藜裡豈能摘無花果呢？這樣，凡好樹都結好果子，惟獨壞樹結壞果子。好樹不能結壞果子；壞樹不能結好果子。凡不結好果子的樹就砍下來，丟在火裡。所以， 憑著他們的果子就可以認出他們來。</a:t>
            </a:r>
            <a:endParaRPr lang="en-US" altLang="zh-TW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凡稱呼我主阿，主阿的人不能都進天國；惟獨遵行我天父旨意的人才能進去。當那日必有許多人對我說：主阿，主阿，我們不是奉你的名傳道，奉你的名趕鬼，奉你的名行許多異能麼？我就明明的告訴他們說：我從來不認識你們，你們這些作惡的人，離開我去罷！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馬太福音 </a:t>
            </a:r>
            <a:r>
              <a:rPr lang="en-US" altLang="zh-TW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7:13-23)</a:t>
            </a:r>
            <a:endParaRPr lang="en-US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4063487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C4FDB-5A97-07DA-2606-C7CC6B1CE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0E5CD-E505-ED1E-0710-B5CA5F3C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770" y="521634"/>
            <a:ext cx="9870392" cy="1033204"/>
          </a:xfrm>
        </p:spPr>
        <p:txBody>
          <a:bodyPr>
            <a:normAutofit fontScale="90000"/>
          </a:bodyPr>
          <a:lstStyle/>
          <a:p>
            <a:br>
              <a:rPr lang="en-US" altLang="zh-TW" sz="5333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60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馬太福音 </a:t>
            </a:r>
            <a:r>
              <a:rPr lang="en-US" altLang="zh-TW" sz="60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7:22-29</a:t>
            </a:r>
            <a:br>
              <a:rPr lang="en-US" altLang="zh-TW" sz="6000" b="1" dirty="0">
                <a:solidFill>
                  <a:srgbClr val="00B05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endParaRPr lang="en-US" sz="6700" b="1" i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4" name="Content Placeholder 35">
            <a:extLst>
              <a:ext uri="{FF2B5EF4-FFF2-40B4-BE49-F238E27FC236}">
                <a16:creationId xmlns:a16="http://schemas.microsoft.com/office/drawing/2014/main" id="{F9F5D11F-EABA-3C28-EBAC-65D1CD37B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6568" y="3129698"/>
            <a:ext cx="9135141" cy="2045617"/>
          </a:xfrm>
        </p:spPr>
        <p:txBody>
          <a:bodyPr>
            <a:normAutofit/>
          </a:bodyPr>
          <a:lstStyle/>
          <a:p>
            <a:pPr marL="0" indent="0">
              <a:lnSpc>
                <a:spcPts val="5000"/>
              </a:lnSpc>
              <a:buNone/>
            </a:pPr>
            <a:endParaRPr lang="en-US" sz="4400" b="1" dirty="0">
              <a:solidFill>
                <a:schemeClr val="accent4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500"/>
              </a:lnSpc>
            </a:pP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4DB111-45E9-51FB-9C10-BA20790A3A9E}"/>
              </a:ext>
            </a:extLst>
          </p:cNvPr>
          <p:cNvSpPr txBox="1"/>
          <p:nvPr/>
        </p:nvSpPr>
        <p:spPr>
          <a:xfrm>
            <a:off x="533400" y="1752600"/>
            <a:ext cx="1120140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所以，凡聽見我這話就去行的，好比一個聰明人，把房子 </a:t>
            </a:r>
            <a:r>
              <a:rPr lang="zh-TW" altLang="en-US" sz="4000" b="1" i="1" dirty="0">
                <a:solidFill>
                  <a:srgbClr val="0070C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蓋在 </a:t>
            </a:r>
            <a:r>
              <a:rPr lang="zh-TW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磐石上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雨淋，水沖，風吹，撞著那房子，房子總不倒塌，因為根基立在磐石上。</a:t>
            </a:r>
            <a:r>
              <a:rPr lang="en-US" altLang="zh-TW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凡聽見我這話不去行的，好比一個無知的人，把房子</a:t>
            </a:r>
            <a:r>
              <a:rPr lang="zh-TW" altLang="en-US" sz="4000" b="1" i="1" dirty="0">
                <a:solidFill>
                  <a:srgbClr val="0070C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蓋在 </a:t>
            </a:r>
            <a:r>
              <a:rPr lang="zh-TW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沙土上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；雨淋，水沖，風吹，撞著那房子，房子就倒塌了，並且倒塌得很大。耶穌講完了這些話，眾人都希奇他的教訓；因為他教訓他們，正像有權柄的人，不像他們的文士。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9025250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64B38-6972-EEFC-F2DC-27E09202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5129049" cy="1681656"/>
          </a:xfrm>
        </p:spPr>
        <p:txBody>
          <a:bodyPr>
            <a:normAutofit fontScale="90000"/>
          </a:bodyPr>
          <a:lstStyle/>
          <a:p>
            <a:r>
              <a:rPr lang="zh-TW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凡稱呼我主阿，主阿的人不能都進天國</a:t>
            </a:r>
            <a:r>
              <a:rPr lang="en-US" altLang="zh-TW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惟獨遵</a:t>
            </a:r>
            <a:r>
              <a:rPr lang="zh-TW" altLang="en-US" sz="3600" b="1" i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行 </a:t>
            </a:r>
            <a:r>
              <a:rPr lang="zh-TW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我天父旨意的人才能進去。</a:t>
            </a:r>
            <a:r>
              <a:rPr lang="en-US" altLang="zh-TW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ja-JP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馬太福音</a:t>
            </a:r>
            <a:r>
              <a:rPr lang="en-US" altLang="zh-TW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7:21)</a:t>
            </a:r>
            <a:endParaRPr lang="en-US" sz="28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98B2DA-48EA-1A0D-937F-19D6E08BC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447" y="2057400"/>
            <a:ext cx="5665381" cy="39292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當那日必有許多人對我說：主 阿，主阿，我們不是奉你的名傳道，奉你的名趕鬼，奉</a:t>
            </a:r>
            <a:r>
              <a:rPr lang="zh-TW" altLang="en-US" sz="28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你的名</a:t>
            </a:r>
            <a:r>
              <a:rPr lang="zh-TW" altLang="en-US" sz="3600" b="1" i="1" dirty="0">
                <a:solidFill>
                  <a:srgbClr val="FF0000"/>
                </a:solidFill>
                <a:highlight>
                  <a:srgbClr val="FFFF00"/>
                </a:highlight>
                <a:latin typeface="Microsoft YaHei" panose="020B0503020204020204" pitchFamily="34" charset="-122"/>
                <a:ea typeface="Microsoft YaHei" panose="020B0503020204020204" pitchFamily="34" charset="-122"/>
              </a:rPr>
              <a:t>行 </a:t>
            </a:r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許多異能麼？我就明明的告訴他們說：我從來不認識你們，你們這些作惡的人，離開我去罷！</a:t>
            </a:r>
            <a:r>
              <a:rPr lang="en-US" altLang="zh-TW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馬太福音 </a:t>
            </a:r>
            <a:r>
              <a:rPr lang="en-US" altLang="zh-TW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7:22-23)</a:t>
            </a:r>
            <a:endParaRPr lang="en-US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F54116-497C-F822-E28B-534E06417766}"/>
              </a:ext>
            </a:extLst>
          </p:cNvPr>
          <p:cNvSpPr txBox="1"/>
          <p:nvPr/>
        </p:nvSpPr>
        <p:spPr>
          <a:xfrm>
            <a:off x="6172199" y="469263"/>
            <a:ext cx="57433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5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聽見 </a:t>
            </a:r>
            <a:r>
              <a:rPr lang="en-US" altLang="zh-TW" sz="25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 </a:t>
            </a:r>
            <a:r>
              <a:rPr lang="zh-TW" altLang="en-US" sz="36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不去行 </a:t>
            </a:r>
            <a:r>
              <a:rPr lang="en-US" altLang="zh-TW" sz="36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… </a:t>
            </a:r>
          </a:p>
          <a:p>
            <a:r>
              <a:rPr lang="zh-TW" altLang="en-US" sz="36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蓋 </a:t>
            </a:r>
            <a:r>
              <a:rPr lang="zh-TW" altLang="en-US" sz="25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在沙土上 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ja-JP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也是行</a:t>
            </a:r>
            <a:r>
              <a:rPr lang="en-US" altLang="ja-JP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,</a:t>
            </a:r>
            <a:r>
              <a:rPr lang="ja-JP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不過</a:t>
            </a:r>
            <a:r>
              <a:rPr lang="en-US" altLang="ja-JP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…)</a:t>
            </a:r>
            <a:endParaRPr lang="en-US" sz="36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2122E0-4840-231D-2AD2-CE061FCF4AC3}"/>
              </a:ext>
            </a:extLst>
          </p:cNvPr>
          <p:cNvSpPr txBox="1"/>
          <p:nvPr/>
        </p:nvSpPr>
        <p:spPr>
          <a:xfrm>
            <a:off x="6369758" y="2133600"/>
            <a:ext cx="527307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凡聽見我這話不去行的，好比一個無知的人，把房子</a:t>
            </a:r>
            <a:r>
              <a:rPr lang="zh-TW" altLang="en-US" sz="3600" b="1" i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蓋 </a:t>
            </a:r>
            <a:r>
              <a:rPr lang="zh-TW" altLang="en-US" sz="3200" b="1" i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在沙土上</a:t>
            </a:r>
            <a:r>
              <a:rPr lang="zh-TW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；雨淋，水沖，風吹，撞著那房子，房子就倒塌了，並且倒塌得很大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7054127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D8969-BA71-8A0E-B8C1-A797F8FE9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A2DBD-2361-3CE8-B4E1-5D13FA629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81000"/>
            <a:ext cx="11582400" cy="1066800"/>
          </a:xfrm>
        </p:spPr>
        <p:txBody>
          <a:bodyPr/>
          <a:lstStyle/>
          <a:p>
            <a:r>
              <a:rPr lang="zh-TW" altLang="en-US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往下扎根</a:t>
            </a:r>
            <a:r>
              <a:rPr lang="en-US" altLang="zh-TW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向上結果</a:t>
            </a:r>
            <a:r>
              <a:rPr lang="en-US" altLang="zh-TW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, </a:t>
            </a:r>
            <a:r>
              <a:rPr lang="zh-TW" altLang="en-US" sz="6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直到永生</a:t>
            </a:r>
            <a:endParaRPr lang="en-US" sz="6000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8F1441-7F3E-3431-CE45-A5217E204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05000"/>
            <a:ext cx="10363200" cy="4495800"/>
          </a:xfrm>
        </p:spPr>
        <p:txBody>
          <a:bodyPr/>
          <a:lstStyle/>
          <a:p>
            <a:pPr marL="0" indent="0">
              <a:buNone/>
            </a:pP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親愛的弟兄阿、你們卻要在 </a:t>
            </a:r>
            <a:r>
              <a:rPr lang="en-US" altLang="zh-TW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….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一</a:t>
            </a:r>
            <a:r>
              <a:rPr lang="en-US" altLang="zh-TW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 </a:t>
            </a:r>
            <a:r>
              <a:rPr lang="zh-TW" altLang="en-US" sz="36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至聖的真道上造就自己 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在聖靈裡禱告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三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保守自己常在神的愛中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四</a:t>
            </a:r>
            <a:r>
              <a:rPr lang="en-US" altLang="zh-TW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) 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仰望我們主耶穌基督的憐憫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buNone/>
            </a:pPr>
            <a:r>
              <a:rPr lang="zh-TW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endParaRPr lang="en-US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618534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1700</TotalTime>
  <Words>1927</Words>
  <Application>Microsoft Office PowerPoint</Application>
  <PresentationFormat>Widescreen</PresentationFormat>
  <Paragraphs>77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Microsoft YaHei</vt:lpstr>
      <vt:lpstr>Algerian</vt:lpstr>
      <vt:lpstr>Arial</vt:lpstr>
      <vt:lpstr>Wingdings</vt:lpstr>
      <vt:lpstr>全真楷書</vt:lpstr>
      <vt:lpstr>Mountain Top</vt:lpstr>
      <vt:lpstr>往下扎根，向上結果</vt:lpstr>
      <vt:lpstr>PowerPoint Presentation</vt:lpstr>
      <vt:lpstr>大家一齊把這兩節經文背下來</vt:lpstr>
      <vt:lpstr>猶大書之建造自己系列</vt:lpstr>
      <vt:lpstr>在真道上造就自己</vt:lpstr>
      <vt:lpstr>讀其書, 先知其人</vt:lpstr>
      <vt:lpstr>猶大</vt:lpstr>
      <vt:lpstr>為什麼猶大要寫此信？ 背景</vt:lpstr>
      <vt:lpstr>動機及目的</vt:lpstr>
      <vt:lpstr>要在至聖的真道上造就自己</vt:lpstr>
      <vt:lpstr>至聖真道 vs 末世文化</vt:lpstr>
      <vt:lpstr>PowerPoint Presentation</vt:lpstr>
      <vt:lpstr>拿著聖靈的寶劍、就是　神的道．</vt:lpstr>
      <vt:lpstr>拿著聖靈的寶劍、就是　神的道</vt:lpstr>
      <vt:lpstr>建造自己</vt:lpstr>
      <vt:lpstr>建造自己</vt:lpstr>
      <vt:lpstr>所以, 憑著他們的果子就可以認出他們來</vt:lpstr>
      <vt:lpstr> 馬太福音 7:22-29 </vt:lpstr>
      <vt:lpstr>凡稱呼我主阿，主阿的人不能都進天國, 惟獨遵行 我天父旨意的人才能進去。(馬太福音7:21)</vt:lpstr>
      <vt:lpstr>往下扎根, 向上結果, 直到永生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建立榮耀的教會（一） 神偉大的建設</dc:title>
  <dc:creator>Joesph Chun</dc:creator>
  <cp:lastModifiedBy>Joseph Chun</cp:lastModifiedBy>
  <cp:revision>156</cp:revision>
  <dcterms:created xsi:type="dcterms:W3CDTF">2008-09-07T06:14:59Z</dcterms:created>
  <dcterms:modified xsi:type="dcterms:W3CDTF">2026-08-14T23:50:37Z</dcterms:modified>
</cp:coreProperties>
</file>