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16" r:id="rId2"/>
    <p:sldId id="550" r:id="rId3"/>
    <p:sldId id="607" r:id="rId4"/>
    <p:sldId id="534" r:id="rId5"/>
    <p:sldId id="577" r:id="rId6"/>
    <p:sldId id="561" r:id="rId7"/>
    <p:sldId id="609" r:id="rId8"/>
    <p:sldId id="610" r:id="rId9"/>
    <p:sldId id="626" r:id="rId10"/>
    <p:sldId id="584" r:id="rId11"/>
    <p:sldId id="612" r:id="rId12"/>
    <p:sldId id="613" r:id="rId13"/>
    <p:sldId id="627" r:id="rId14"/>
    <p:sldId id="616" r:id="rId15"/>
    <p:sldId id="617" r:id="rId16"/>
    <p:sldId id="618" r:id="rId17"/>
    <p:sldId id="619" r:id="rId18"/>
    <p:sldId id="624" r:id="rId19"/>
    <p:sldId id="625" r:id="rId20"/>
    <p:sldId id="621" r:id="rId21"/>
    <p:sldId id="62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ph Chun" initials="JC" lastIdx="2" clrIdx="0">
    <p:extLst>
      <p:ext uri="{19B8F6BF-5375-455C-9EA6-DF929625EA0E}">
        <p15:presenceInfo xmlns:p15="http://schemas.microsoft.com/office/powerpoint/2012/main" userId="7150adb196e4a42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65" autoAdjust="0"/>
    <p:restoredTop sz="94660"/>
  </p:normalViewPr>
  <p:slideViewPr>
    <p:cSldViewPr snapToGrid="0">
      <p:cViewPr varScale="1">
        <p:scale>
          <a:sx n="92" d="100"/>
          <a:sy n="92" d="100"/>
        </p:scale>
        <p:origin x="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8BFFC-2324-469D-A5B1-D4E66ADC5F3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77E73-BAC0-4117-B0CC-E06456F99B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57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315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4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758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0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73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263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97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8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2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940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69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90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8039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674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61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351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D5D5B8-C8F8-49A2-9BFD-A6AB70059B65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8A1F81-C0F1-47FB-BFFC-33E671C6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9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00EB4B1-C905-4738-8613-F5348951B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2281" y="4461468"/>
            <a:ext cx="7004096" cy="72348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ts val="2400"/>
              </a:lnSpc>
            </a:pPr>
            <a:r>
              <a:rPr lang="en-US" sz="12800" b="1" i="1" dirty="0"/>
              <a:t>FCBC, SGV</a:t>
            </a:r>
          </a:p>
          <a:p>
            <a:pPr>
              <a:lnSpc>
                <a:spcPts val="2400"/>
              </a:lnSpc>
            </a:pPr>
            <a:r>
              <a:rPr lang="en-US" sz="9600" b="1" i="1" dirty="0"/>
              <a:t>August 2, 2020 / Rev. Joseph Chun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5859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41671" y="0"/>
            <a:ext cx="12192000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zh-TW" sz="5400" i="1" dirty="0">
              <a:latin typeface="Arial Rounded MT Bold" panose="020F0704030504030204" pitchFamily="34" charset="0"/>
              <a:ea typeface="+mj-ea"/>
            </a:endParaRPr>
          </a:p>
          <a:p>
            <a:pPr algn="ctr"/>
            <a:r>
              <a:rPr lang="zh-TW" altLang="en-US" sz="8000" b="1" i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誰是你的統帥</a:t>
            </a:r>
            <a:r>
              <a:rPr lang="en-US" altLang="zh-TW" sz="8000" b="1" i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?</a:t>
            </a:r>
          </a:p>
          <a:p>
            <a:pPr algn="ctr"/>
            <a:r>
              <a:rPr lang="zh-TW" altLang="en-US" sz="4000" b="1" i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約書亞記 </a:t>
            </a:r>
            <a:r>
              <a:rPr lang="en-US" altLang="zh-TW" sz="4000" b="1" i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5:10-15</a:t>
            </a:r>
          </a:p>
          <a:p>
            <a:pPr algn="ctr"/>
            <a:endParaRPr lang="en-US" altLang="zh-TW" sz="4000" b="1" i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TW" altLang="en-US" sz="4800" b="1" i="1" dirty="0">
                <a:solidFill>
                  <a:srgbClr val="7030A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牧場第一華人浸信會</a:t>
            </a:r>
            <a:br>
              <a:rPr lang="zh-TW" altLang="en-US" sz="3600" b="1" i="1" dirty="0">
                <a:solidFill>
                  <a:srgbClr val="7030A0"/>
                </a:solidFill>
                <a:latin typeface="+mj-lt"/>
              </a:rPr>
            </a:br>
            <a:r>
              <a:rPr lang="en-US" altLang="zh-TW" sz="4400" b="1" i="1" dirty="0">
                <a:solidFill>
                  <a:srgbClr val="7030A0"/>
                </a:solidFill>
                <a:latin typeface="+mj-lt"/>
              </a:rPr>
              <a:t>FCBC, Rancho Cucamonga</a:t>
            </a:r>
          </a:p>
          <a:p>
            <a:pPr algn="ctr"/>
            <a:r>
              <a:rPr lang="en-US" sz="4400" b="1" i="1" dirty="0">
                <a:solidFill>
                  <a:srgbClr val="7030A0"/>
                </a:solidFill>
              </a:rPr>
              <a:t>June 28, 2026</a:t>
            </a:r>
          </a:p>
          <a:p>
            <a:pPr algn="ctr"/>
            <a:r>
              <a:rPr lang="en-US" sz="4400" b="1" i="1" dirty="0"/>
              <a:t> </a:t>
            </a:r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68345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A2F1C-1C5C-F076-EE77-4F6419A0D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33231-7205-1FC2-7A05-7262F8C5A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615" y="881743"/>
            <a:ext cx="9546769" cy="1303867"/>
          </a:xfrm>
        </p:spPr>
        <p:txBody>
          <a:bodyPr>
            <a:noAutofit/>
          </a:bodyPr>
          <a:lstStyle/>
          <a:p>
            <a:r>
              <a:rPr lang="zh-TW" altLang="en-US" sz="6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在耶利哥的平原守逾越節</a:t>
            </a:r>
            <a:endParaRPr lang="en-US" sz="6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7CCE9-49FB-6092-FBB0-B21E9406F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873" y="2524991"/>
            <a:ext cx="9809511" cy="34512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以色列人在吉甲安營。正月十四日晚上，在耶利哥的平原守逾越節。逾越節的次日，他們就吃了那地的出產；正當那日吃無酵餅和烘的穀。他們吃了那地的出產，第二日嗎哪就止住了，以色列人也不再有嗎哪了。 那一年，他們卻吃迦南地的出產。約書亞靠近耶利哥的時候，舉目觀看，不料 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... (</a:t>
            </a: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約書亞記 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5:10-13a)</a:t>
            </a:r>
            <a:endParaRPr lang="en-US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800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11216-2D24-7519-B2AC-C45699F2A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786C-BB3D-FD4C-6593-6F7E2086E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665" y="881743"/>
            <a:ext cx="10183090" cy="1303867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我來是要作耶和華軍隊的元帥 </a:t>
            </a:r>
            <a:endParaRPr lang="en-US" sz="5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24355-D2CF-B224-6069-CCDBFC3A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082" y="2431473"/>
            <a:ext cx="9632374" cy="3544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料，有一個人手裡有拔出來的刀，對面站立。約書亞到他那裡，問他說：你是幫助我們呢，是幫助我們敵人呢？他回答說：不是的，我來是要作耶和華軍隊的元帥。約書亞就俯伏在地下拜，說：我主有甚麼話吩咐僕人。耶和華軍隊的元帥對約書亞說：把你腳上的鞋脫下來，因為你所站的地方是聖的。約書亞就照著行了。</a:t>
            </a:r>
            <a:r>
              <a:rPr lang="en-US" altLang="ja-JP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ja-JP" altLang="en-US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約書亞記 </a:t>
            </a:r>
            <a:r>
              <a:rPr lang="en-US" altLang="ja-JP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5:13b-15</a:t>
            </a:r>
            <a:r>
              <a:rPr lang="en-US" altLang="zh-TW" sz="3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endParaRPr lang="en-US" sz="3200" b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3899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1F051-0D04-601E-BCC8-6B776240C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E8A98-884A-57C9-1D7D-F7537FCFB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943" y="762000"/>
            <a:ext cx="10428514" cy="1262743"/>
          </a:xfrm>
        </p:spPr>
        <p:txBody>
          <a:bodyPr>
            <a:noAutofit/>
          </a:bodyPr>
          <a:lstStyle/>
          <a:p>
            <a:br>
              <a:rPr lang="en-US" altLang="ja-JP" sz="4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6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什麼是你的耶利哥</a:t>
            </a:r>
            <a:r>
              <a:rPr lang="en-US" altLang="zh-TW" sz="6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  <a:br>
              <a:rPr lang="ja-JP" altLang="en-US" sz="4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B7BBF-319D-F43D-74B6-7E0C6B40A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4273" y="2753592"/>
            <a:ext cx="9019307" cy="3231572"/>
          </a:xfrm>
        </p:spPr>
        <p:txBody>
          <a:bodyPr>
            <a:noAutofit/>
          </a:bodyPr>
          <a:lstStyle/>
          <a:p>
            <a:pPr>
              <a:lnSpc>
                <a:spcPts val="6500"/>
              </a:lnSpc>
              <a:buFont typeface="Arial" panose="020B0604020202020204" pitchFamily="34" charset="0"/>
              <a:buChar char="•"/>
            </a:pPr>
            <a:r>
              <a:rPr lang="zh-TW" altLang="en-US" sz="4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你在面對什麼</a:t>
            </a:r>
            <a:r>
              <a:rPr lang="en-US" altLang="zh-TW" sz="4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</a:p>
          <a:p>
            <a:pPr>
              <a:lnSpc>
                <a:spcPts val="6500"/>
              </a:lnSpc>
              <a:buFont typeface="Arial" panose="020B0604020202020204" pitchFamily="34" charset="0"/>
              <a:buChar char="•"/>
            </a:pPr>
            <a:r>
              <a:rPr lang="en-US" altLang="zh-TW" sz="4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4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你身處在那裡</a:t>
            </a:r>
            <a:r>
              <a:rPr lang="en-US" altLang="zh-TW" sz="4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</a:p>
          <a:p>
            <a:pPr>
              <a:lnSpc>
                <a:spcPts val="6500"/>
              </a:lnSpc>
              <a:buFont typeface="Arial" panose="020B0604020202020204" pitchFamily="34" charset="0"/>
              <a:buChar char="•"/>
            </a:pPr>
            <a:r>
              <a:rPr lang="zh-TW" altLang="en-US" sz="4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你的心情如何</a:t>
            </a:r>
            <a:r>
              <a:rPr lang="en-US" altLang="zh-TW" sz="4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3779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8D9EC-AA2F-C60E-8F54-A8B7A1435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A1AE4-DCB0-8244-70C5-569C8CE8B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0"/>
            <a:ext cx="10472057" cy="1399309"/>
          </a:xfrm>
        </p:spPr>
        <p:txBody>
          <a:bodyPr>
            <a:no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就在這歷史的關鍵時刻</a:t>
            </a:r>
            <a:r>
              <a:rPr lang="en-US" altLang="zh-TW" sz="4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ja-JP" altLang="en-US" sz="4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神要你</a:t>
            </a:r>
            <a:r>
              <a:rPr lang="en-US" altLang="ja-JP" sz="4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... </a:t>
            </a: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6AD16-24AD-19E7-9806-CE5BBA68A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2576945"/>
            <a:ext cx="10931236" cy="3408219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一、記念神恩</a:t>
            </a: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憑信心在安靜中敬拜祂（</a:t>
            </a: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vv.10-12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TW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二、定晴仰望</a:t>
            </a: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從看見城牆到看見元帥（</a:t>
            </a: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v.13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TW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三、順服信靠</a:t>
            </a: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 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神不來配合我的計劃</a:t>
            </a:r>
            <a:endParaRPr lang="en-US" altLang="zh-TW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ts val="35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					    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是我要聽從這大統帥  （</a:t>
            </a:r>
            <a:r>
              <a:rPr lang="en-US" altLang="zh-TW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vv.14-15</a:t>
            </a:r>
            <a:r>
              <a:rPr lang="zh-TW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altLang="zh-TW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489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2EE48-39A1-AA87-A45D-9C4F19900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E4CF5-91EA-24CD-4A02-EF655B603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08" y="581891"/>
            <a:ext cx="11170227" cy="1734589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一、神常在突破之前，先教導祂的百姓學習等候</a:t>
            </a:r>
            <a:b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(vv.10-12)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b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2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「正月十四日晚上，在耶利哥的平原守逾越節。」</a:t>
            </a:r>
            <a:endParaRPr 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655E3-9CF3-1F03-287F-70616355A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236" y="2529840"/>
            <a:ext cx="10361221" cy="3653246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 1. </a:t>
            </a:r>
            <a:r>
              <a:rPr lang="ja-JP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歷史背景</a:t>
            </a:r>
            <a:endParaRPr lang="en-US" altLang="ja-JP" sz="36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n-US" altLang="ja-JP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ja-JP" sz="26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800" b="1" i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以列人剛剛過約旦河</a:t>
            </a:r>
            <a:endParaRPr lang="en-US" altLang="zh-TW" sz="2800" b="1" i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indent="285750">
              <a:lnSpc>
                <a:spcPts val="3200"/>
              </a:lnSpc>
              <a:buFont typeface="Courier New" panose="02070309020205020404" pitchFamily="49" charset="0"/>
              <a:buChar char="o"/>
            </a:pPr>
            <a:r>
              <a:rPr lang="en-US" altLang="ja-JP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距離應許之地的第一座城耶利哥，只有幾公里</a:t>
            </a:r>
            <a:endParaRPr lang="en-US" altLang="zh-TW" b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indent="285750">
              <a:lnSpc>
                <a:spcPts val="3200"/>
              </a:lnSpc>
              <a:buFont typeface="Courier New" panose="02070309020205020404" pitchFamily="49" charset="0"/>
              <a:buChar char="o"/>
            </a:pPr>
            <a:r>
              <a:rPr lang="en-US" altLang="zh-TW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zh-TW" altLang="en-US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若照人的想法：「現在正是進攻的時候！」但神卻沒有立刻發動戰爭</a:t>
            </a:r>
            <a:endParaRPr lang="en-US" altLang="zh-TW" b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747713" indent="-457200">
              <a:lnSpc>
                <a:spcPts val="3200"/>
              </a:lnSpc>
              <a:buFont typeface="Courier New" panose="02070309020205020404" pitchFamily="49" charset="0"/>
              <a:buChar char="o"/>
            </a:pPr>
            <a:r>
              <a:rPr lang="zh-TW" altLang="en-US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先行割禮（</a:t>
            </a:r>
            <a:r>
              <a:rPr lang="en-US" altLang="zh-TW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5:2-9</a:t>
            </a:r>
            <a:r>
              <a:rPr lang="zh-TW" altLang="en-US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）再守逾越節（</a:t>
            </a:r>
            <a:r>
              <a:rPr lang="en-US" altLang="zh-TW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5:10</a:t>
            </a:r>
            <a:r>
              <a:rPr lang="zh-TW" altLang="en-US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）然後停止嗎哪（</a:t>
            </a:r>
            <a:r>
              <a:rPr lang="en-US" altLang="zh-TW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5:12</a:t>
            </a:r>
            <a:r>
              <a:rPr lang="zh-TW" altLang="en-US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）整個過程至少需要數天時間。從軍事角度看，非常不合理。敵人就在眼前</a:t>
            </a:r>
            <a:r>
              <a:rPr lang="en-US" altLang="zh-TW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, </a:t>
            </a:r>
            <a:r>
              <a:rPr lang="zh-TW" altLang="en-US" b="1" kern="0" dirty="0">
                <a:solidFill>
                  <a:srgbClr val="0D0D0D"/>
                </a:solidFill>
                <a:latin typeface="MS Gothic" panose="020B0609070205080204" pitchFamily="49" charset="-128"/>
                <a:ea typeface="Microsoft YaHei" panose="020B0503020204020204" pitchFamily="34" charset="-122"/>
              </a:rPr>
              <a:t>神卻叫他們停下來</a:t>
            </a:r>
            <a:endParaRPr lang="en-US" altLang="ja-JP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66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E3AA5-BB72-FF98-864A-DF39F03F2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9769D-7899-DC6D-EEAA-DD7C843E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08" y="581891"/>
            <a:ext cx="11170227" cy="1734589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一、神常在突破之前，先教導祂的百姓學習等候</a:t>
            </a:r>
            <a:b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(vv.10-12)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b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2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「正月十四日晚上，在耶利哥的平原守逾越節。」</a:t>
            </a:r>
            <a:endParaRPr 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0F92D-0C2D-5080-D73A-05511EE05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1992" y="2452256"/>
            <a:ext cx="9684326" cy="3730830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TW" alt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敬拜比攻城更重要</a:t>
            </a:r>
            <a:endParaRPr lang="en-US" altLang="ja-JP" sz="40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400"/>
              </a:lnSpc>
              <a:buFont typeface="Wingdings" panose="05000000000000000000" pitchFamily="2" charset="2"/>
              <a:buChar char="§"/>
            </a:pPr>
            <a:r>
              <a:rPr lang="en-US" altLang="ja-JP" sz="3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ja-JP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神彷彿說：在你們攻取產業以前，先記得我是誰。</a:t>
            </a:r>
            <a:endParaRPr lang="en-US" altLang="zh-TW" sz="3000" b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>
              <a:lnSpc>
                <a:spcPts val="3400"/>
              </a:lnSpc>
              <a:buFont typeface="Wingdings" panose="05000000000000000000" pitchFamily="2" charset="2"/>
              <a:buChar char="§"/>
            </a:pPr>
            <a:r>
              <a:rPr lang="en-US" altLang="zh-TW" sz="30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zh-TW" altLang="en-US" sz="30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在你們爭戰以前，先記得是誰救贖你們。</a:t>
            </a:r>
            <a:endParaRPr lang="en-US" altLang="zh-TW" sz="3000" b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>
              <a:lnSpc>
                <a:spcPts val="3400"/>
              </a:lnSpc>
              <a:buFont typeface="Wingdings" panose="05000000000000000000" pitchFamily="2" charset="2"/>
              <a:buChar char="§"/>
            </a:pPr>
            <a:r>
              <a:rPr lang="en-US" altLang="zh-TW" sz="30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zh-TW" altLang="en-US" sz="30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有時候我們只關心：什麼時候開工？ 什麼時候批准？什麼時候動土？ </a:t>
            </a:r>
            <a:endParaRPr lang="en-US" altLang="zh-TW" sz="3000" b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>
              <a:lnSpc>
                <a:spcPts val="3400"/>
              </a:lnSpc>
              <a:buFont typeface="Wingdings" panose="05000000000000000000" pitchFamily="2" charset="2"/>
              <a:buChar char="§"/>
            </a:pPr>
            <a:r>
              <a:rPr lang="zh-TW" altLang="en-US" sz="30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神卻更關心：教會是否仍然敬拜祂？是否仍然倚靠祂？是否仍然記念祂的恩典？</a:t>
            </a:r>
            <a:endParaRPr lang="en-US" altLang="ja-JP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87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D5FCA-3AD3-D13F-7B5D-EE6DDB7D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CDED-D366-A570-344A-3690A56F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08" y="581891"/>
            <a:ext cx="11170227" cy="1734589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一、神常在突破之前，先教導祂的百姓學習等候</a:t>
            </a:r>
            <a:b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(vv.10-12)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b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32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「正月十四日晚上，在耶利哥的平原守逾越節。」</a:t>
            </a:r>
            <a:endParaRPr lang="en-US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09626-CDBF-A1A9-E4C2-1A9F09BCB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164" y="2753591"/>
            <a:ext cx="9653153" cy="3429494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4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TW" altLang="en-US" sz="4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嗎哪停止</a:t>
            </a:r>
            <a:endParaRPr lang="en-US" altLang="ja-JP" sz="40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14400" indent="-166688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zh-TW" altLang="en-US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四十年來，神天天供應嗎哪</a:t>
            </a:r>
            <a:endParaRPr lang="en-US" altLang="zh-TW" sz="3600" b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914400" indent="-166688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n-US" altLang="zh-TW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zh-TW" altLang="en-US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如今進入應許之地，嗎哪停止了</a:t>
            </a:r>
            <a:endParaRPr lang="en-US" altLang="zh-TW" sz="3600" b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914400" indent="-166688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n-US" altLang="zh-TW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zh-TW" altLang="en-US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這標誌著神的帶領進入新階段</a:t>
            </a:r>
            <a:endParaRPr lang="en-US" altLang="zh-TW" sz="3600" b="1" kern="0" dirty="0">
              <a:solidFill>
                <a:srgbClr val="0D0D0D"/>
              </a:solidFill>
              <a:latin typeface="MS Gothic" panose="020B0609070205080204" pitchFamily="49" charset="-128"/>
              <a:ea typeface="Calibri" panose="020F0502020204030204" pitchFamily="34" charset="0"/>
              <a:cs typeface="MS Gothic" panose="020B0609070205080204" pitchFamily="49" charset="-128"/>
            </a:endParaRPr>
          </a:p>
          <a:p>
            <a:pPr marL="914400" indent="-166688">
              <a:lnSpc>
                <a:spcPts val="3200"/>
              </a:lnSpc>
              <a:buFont typeface="Wingdings" panose="05000000000000000000" pitchFamily="2" charset="2"/>
              <a:buChar char="§"/>
            </a:pPr>
            <a:r>
              <a:rPr lang="en-US" altLang="zh-TW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 </a:t>
            </a:r>
            <a:r>
              <a:rPr lang="zh-TW" altLang="en-US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供應的方式改變</a:t>
            </a:r>
            <a:r>
              <a:rPr lang="en-US" altLang="zh-TW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,</a:t>
            </a:r>
            <a:r>
              <a:rPr lang="zh-TW" altLang="en-US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但供應者</a:t>
            </a:r>
            <a:r>
              <a:rPr lang="zh-TW" altLang="en-US" sz="36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</a:t>
            </a:r>
            <a:r>
              <a:rPr lang="zh-TW" altLang="en-US" sz="3600" b="1" kern="0" dirty="0">
                <a:solidFill>
                  <a:srgbClr val="0D0D0D"/>
                </a:solidFill>
                <a:latin typeface="MS Gothic" panose="020B0609070205080204" pitchFamily="49" charset="-128"/>
                <a:ea typeface="Calibri" panose="020F0502020204030204" pitchFamily="34" charset="0"/>
                <a:cs typeface="MS Gothic" panose="020B0609070205080204" pitchFamily="49" charset="-128"/>
              </a:rPr>
              <a:t>永不改變</a:t>
            </a:r>
            <a:endParaRPr lang="en-US" altLang="ja-JP" sz="36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821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3FBDD-C355-92BA-89C1-93DE6C56C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07400-3714-003C-BAFF-25C113A60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86480-E33B-0107-3A24-ABBC8840A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A75DB-982A-ECF3-5D14-FE153C87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762000"/>
            <a:ext cx="10593977" cy="1554480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二、神常在看似停滯時，其實正在預備得勝（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v.13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87017-EE86-41A8-ECB6-D3500820B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582" y="2558474"/>
            <a:ext cx="10425875" cy="3624612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1. 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約書亞的心情</a:t>
            </a:r>
            <a:endParaRPr lang="en-US" altLang="ja-JP" sz="36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這節經文極具畫面感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約書亞獨自站在耶利哥附近。他看著高大的城牆。心中一定充滿問題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如何攻城？如何得勝？如何保護百姓？如何完成神的使命？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此時神沒有給他作戰計劃。卻給他一個異象</a:t>
            </a:r>
            <a:endParaRPr lang="en-US" altLang="ja-JP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446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A50DB-F8C9-962E-647F-3415EFB54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20FFE-2D67-CAE1-A778-432A8EB10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762000"/>
            <a:ext cx="10593977" cy="1554480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二、神常在看似停滯時，其實正在預備得勝（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v.13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AD442-A8EE-110D-BCCF-4EFCA7CEC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582" y="2558474"/>
            <a:ext cx="10425875" cy="3624612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 2. 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神的顯現</a:t>
            </a:r>
            <a:endParaRPr lang="en-US" altLang="ja-JP" sz="36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忽然有一個人站在他面前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手裡有拔出來的刀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這不是普通人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這是神榮耀的顯現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很多解經家認為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這是基督在道成肉身以前的顯現（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Christophany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）因為約書亞後來敬拜祂，而祂接受敬拜。這只有神能夠接受。</a:t>
            </a:r>
            <a:endParaRPr lang="en-US" altLang="ja-JP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677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0D19E-F3C7-C337-0E24-F8BA7309A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CFB10-46D5-F218-F1C3-1BDFD5F6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762000"/>
            <a:ext cx="10593977" cy="1554480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二、神常在看似停滯時，其實正在預備得勝（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v.13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0F0FC-DF73-F32D-FC02-02DF2AF27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582" y="2558474"/>
            <a:ext cx="10425875" cy="3624612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 3. 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人的眼光與神的眼光</a:t>
            </a:r>
            <a:endParaRPr lang="en-US" altLang="ja-JP" sz="36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約書亞一直看著耶利哥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神卻要他轉眼看見統帥。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很多時候，我們一直看著問題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看著市政府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看著規章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看著聽證會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看著環評報告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看著工程費用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看著通貨膨脹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看著建築成本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看著鄰居的臉色。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神卻說：「不要一直看城牆。」「先看我。」</a:t>
            </a:r>
            <a:endParaRPr lang="en-US" altLang="ja-JP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483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26341-4E5A-2EBC-5D24-8BBA786F2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CFDA4-C888-954D-DFB9-E93CD4A1F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393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3C6A2-8F97-4DDA-16F3-B27A1A128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0E576-8E36-F193-A1C0-3D7CFDE87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762000"/>
            <a:ext cx="10593977" cy="1554480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三、神不是來配合我們的計劃，而是要我們跟隨祂 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~ 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統帥（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vv.14-15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3C70B-0772-5046-F2DA-3FBD0DA0F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182" y="2558474"/>
            <a:ext cx="10451275" cy="3624612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1. 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約書亞的問題</a:t>
            </a:r>
            <a:endParaRPr lang="en-US" altLang="ja-JP" sz="36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「你是幫助我們呢？是幫助我們敵人呢？」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他的問題是：你站哪一邊？幫我們？還是幫敵人？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很多時候我們都會這樣問。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000"/>
              </a:lnSpc>
              <a:buFont typeface="Arial" panose="020B0604020202020204" pitchFamily="34" charset="0"/>
              <a:buChar char="•"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神啊，祢支持我的計劃嗎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? 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神啊，祢認同我的想法嗎？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  <a:p>
            <a:pPr marL="914400" lvl="3" indent="0">
              <a:lnSpc>
                <a:spcPts val="3000"/>
              </a:lnSpc>
              <a:buNone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神啊，祢會不會幫助我完成這件事？</a:t>
            </a:r>
            <a:endParaRPr lang="en-US" altLang="ja-JP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26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D0259-4445-73BC-9CC6-AA993676F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A3CA-B860-FE90-E480-A9BDC6646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762000"/>
            <a:ext cx="10593977" cy="1554480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三、神不是來配合我們的計劃，而是要我們跟隨祂 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~ 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統帥（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vv.14-15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5BB0C-7B92-CB42-CD94-3A6FC5A7D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173" y="2608118"/>
            <a:ext cx="10212284" cy="3574968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 2. 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元帥的回答震撼人心</a:t>
            </a:r>
            <a:endParaRPr lang="en-US" altLang="ja-JP" sz="36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「不是的。」原文極其有力。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意思是：「你問錯了。」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重點不是：神站在哪一邊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重點是：你站在哪一邊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神不是加入約書亞的軍隊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約書亞必須加入神的軍隊</a:t>
            </a:r>
            <a:endParaRPr lang="en-US" altLang="ja-JP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725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82B75-A912-EC9A-B110-CDCFCA588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48122-DC76-46FF-44A1-7473A52BA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762000"/>
            <a:ext cx="10593977" cy="1554480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三、神不是來配合我們的計劃，而是要我們跟隨祂 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~ 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統帥（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vv.14-15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8F1B8-FF2B-D8FC-93EA-39FFE0D9B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5735" y="2712026"/>
            <a:ext cx="10170721" cy="3471059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6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耶和華軍隊的元帥</a:t>
            </a:r>
            <a:endParaRPr lang="en-US" altLang="zh-TW" sz="36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這是全段最重要的信息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耶利哥之戰真正的總司令，不是約書亞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是耶和華軍隊的元帥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200150" lvl="3" indent="-28575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i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因此第六章的作戰方式才如此奇特：繞城。吹角。呼喊。城牆倒塌。因為戰爭本來就是神在打</a:t>
            </a:r>
            <a:endParaRPr lang="en-US" altLang="ja-JP" sz="2400" b="1" i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833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86FD9-6199-8BD9-DBD1-E9BA6FFAE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F61F8-F64F-16A2-A834-91C5B0843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762000"/>
            <a:ext cx="10593977" cy="1554480"/>
          </a:xfrm>
        </p:spPr>
        <p:txBody>
          <a:bodyPr>
            <a:noAutofit/>
          </a:bodyPr>
          <a:lstStyle/>
          <a:p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三、神不是來配合我們的計劃，而是要我們跟隨祂 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~ 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統帥（</a:t>
            </a:r>
            <a:r>
              <a:rPr lang="en-US" altLang="zh-TW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vv.14-15</a:t>
            </a:r>
            <a:r>
              <a:rPr lang="zh-TW" altLang="en-US" sz="4000" b="1" i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en-US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15F7D-7C07-B0E0-C0BA-7A8035EDD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481" y="2712026"/>
            <a:ext cx="10593976" cy="3471059"/>
          </a:xfrm>
        </p:spPr>
        <p:txBody>
          <a:bodyPr>
            <a:noAutofit/>
          </a:bodyPr>
          <a:lstStyle/>
          <a:p>
            <a:pPr>
              <a:lnSpc>
                <a:spcPts val="3200"/>
              </a:lnSpc>
              <a:buFont typeface="Wingdings" panose="05000000000000000000" pitchFamily="2" charset="2"/>
              <a:buChar char="v"/>
            </a:pPr>
            <a:r>
              <a:rPr lang="en-US" altLang="zh-TW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 4. </a:t>
            </a:r>
            <a:r>
              <a:rPr lang="zh-TW" altLang="en-US" sz="36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脫鞋的命令</a:t>
            </a:r>
            <a:endParaRPr lang="en-US" altLang="zh-TW" sz="36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76313" lvl="3" indent="-45720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「把你腳上的鞋脫下來。」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76313" lvl="3" indent="-45720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這句話只出現在兩個地方：摩西在荊棘火焰前（出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章）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76313" lvl="3" indent="-45720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約書亞在耶利哥前（書</a:t>
            </a:r>
            <a:r>
              <a:rPr lang="en-US" altLang="zh-TW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章）意思是：神親自臨在。</a:t>
            </a:r>
            <a:endParaRPr lang="en-US" altLang="zh-TW" sz="30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976313" lvl="3" indent="-457200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神親自掌權。神親自帶領。</a:t>
            </a:r>
            <a:endParaRPr lang="en-US" altLang="ja-JP" sz="2400" b="1" i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099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1C43F-2246-C0CB-F293-713AA8D33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655" y="654628"/>
            <a:ext cx="9815943" cy="1631372"/>
          </a:xfrm>
        </p:spPr>
        <p:txBody>
          <a:bodyPr>
            <a:normAutofit fontScale="90000"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神向約書亞顯現，不是來告訴他如何攻下耶利哥，而是先告訴他誰才是真正的統帥</a:t>
            </a:r>
            <a:endParaRPr lang="en-US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E6514-C48D-44D5-B2FF-AA8C6C19E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655" y="2504210"/>
            <a:ext cx="9815943" cy="3803072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神沒有先解決約書亞的問題，神先調整約書亞的眼光。這也是這段經文最深的力量。因為當時：</a:t>
            </a:r>
          </a:p>
          <a:p>
            <a:pPr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耶利哥城還在 </a:t>
            </a:r>
            <a:r>
              <a:rPr lang="en-US" altLang="zh-TW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; </a:t>
            </a:r>
            <a:r>
              <a:rPr lang="zh-TW" altLang="en-US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戰爭尚未開始</a:t>
            </a:r>
            <a:r>
              <a:rPr lang="en-US" altLang="zh-TW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; </a:t>
            </a:r>
            <a:r>
              <a:rPr lang="zh-TW" altLang="en-US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勝利尚未看見</a:t>
            </a:r>
            <a:r>
              <a:rPr lang="en-US" altLang="zh-TW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; </a:t>
            </a:r>
            <a:r>
              <a:rPr lang="zh-TW" altLang="en-US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神也沒有告訴他第六章的作戰計劃</a:t>
            </a:r>
            <a:r>
              <a:rPr lang="en-US" altLang="zh-TW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; </a:t>
            </a:r>
          </a:p>
          <a:p>
            <a:pPr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zh-TW" altLang="en-US" sz="30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但約書亞已經俯伏敬拜。這表示：「即使我還不知道神將怎樣做，我已經知道誰在掌權。」</a:t>
            </a:r>
            <a:r>
              <a:rPr lang="zh-TW" altLang="en-US" sz="3000" b="1" i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這正是你們教會此刻最需要的信息。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0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B4D96-AEE4-0130-3749-BD9B3326D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445" y="982132"/>
            <a:ext cx="10172700" cy="1303867"/>
          </a:xfrm>
        </p:spPr>
        <p:txBody>
          <a:bodyPr>
            <a:noAutofit/>
          </a:bodyPr>
          <a:lstStyle/>
          <a:p>
            <a:r>
              <a:rPr lang="zh-TW" altLang="en-US" sz="5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城牆仍在眼前，但元帥已經來到</a:t>
            </a:r>
            <a:endParaRPr lang="en-US" sz="5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021DF-1CE1-348D-5A7D-9029CC8BC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城牆還在</a:t>
            </a:r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4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但是元帥已經來到了</a:t>
            </a:r>
            <a:endParaRPr lang="en-US" altLang="zh-TW" sz="4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對我們 </a:t>
            </a:r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神的百姓</a:t>
            </a:r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來說，這就夠了。</a:t>
            </a:r>
            <a:endParaRPr lang="en-US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6869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092B8-02EA-C993-5C83-3BBD685D1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96192"/>
            <a:ext cx="9601196" cy="1303867"/>
          </a:xfrm>
        </p:spPr>
        <p:txBody>
          <a:bodyPr>
            <a:normAutofit/>
          </a:bodyPr>
          <a:lstStyle/>
          <a:p>
            <a:r>
              <a:rPr lang="ja-JP" altLang="en-US" sz="5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結論</a:t>
            </a:r>
            <a:endParaRPr lang="en-US" sz="54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E684A-CC23-67D2-E6E2-860CF28DF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0487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1. </a:t>
            </a:r>
            <a:r>
              <a:rPr lang="zh-TW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等候不是躺平，是憑信心在安靜中敬拜神</a:t>
            </a:r>
          </a:p>
          <a:p>
            <a:pPr>
              <a:buNone/>
            </a:pPr>
            <a:r>
              <a:rPr lang="en-US" altLang="zh-TW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		</a:t>
            </a:r>
            <a:r>
              <a:rPr lang="zh-TW" altLang="en-US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神在逾越節和嗎哪停止之間，塑造祂的百姓</a:t>
            </a:r>
          </a:p>
          <a:p>
            <a:pPr>
              <a:spcBef>
                <a:spcPts val="12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2. </a:t>
            </a:r>
            <a:r>
              <a:rPr lang="zh-TW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不要一直看城牆，要抬頭看元帥</a:t>
            </a:r>
          </a:p>
          <a:p>
            <a:pPr>
              <a:buNone/>
            </a:pPr>
            <a:r>
              <a:rPr lang="en-US" altLang="zh-TW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		</a:t>
            </a:r>
            <a:r>
              <a:rPr lang="zh-TW" altLang="en-US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環境可能沒有改變，但神已經站在前面</a:t>
            </a:r>
          </a:p>
          <a:p>
            <a:pPr>
              <a:spcBef>
                <a:spcPts val="12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3. </a:t>
            </a:r>
            <a:r>
              <a:rPr lang="zh-TW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你不是邀請神加入你的計劃</a:t>
            </a:r>
          </a:p>
          <a:p>
            <a:pPr>
              <a:buNone/>
            </a:pPr>
            <a:r>
              <a:rPr lang="en-US" altLang="zh-TW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		</a:t>
            </a:r>
            <a:r>
              <a:rPr lang="zh-TW" altLang="en-US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而是你加入神的計劃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049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FA2A9-619B-E900-8BF1-2A7BDA07A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99005"/>
            <a:ext cx="9601196" cy="1303867"/>
          </a:xfrm>
        </p:spPr>
        <p:txBody>
          <a:bodyPr/>
          <a:lstStyle/>
          <a:p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我們在這個等候的關口當中</a:t>
            </a:r>
            <a:endParaRPr 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46443-F531-8E2A-9113-3ABD1A2DC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64" y="2732808"/>
            <a:ext cx="10806544" cy="3460173"/>
          </a:xfrm>
        </p:spPr>
        <p:txBody>
          <a:bodyPr>
            <a:noAutofit/>
          </a:bodyPr>
          <a:lstStyle/>
          <a:p>
            <a:pPr>
              <a:lnSpc>
                <a:spcPts val="2600"/>
              </a:lnSpc>
            </a:pPr>
            <a:r>
              <a:rPr lang="zh-TW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環評即將開始</a:t>
            </a:r>
            <a:r>
              <a:rPr lang="en-US" altLang="zh-TW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市政府會不會批</a:t>
            </a:r>
            <a:r>
              <a:rPr lang="en-US" altLang="zh-TW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? </a:t>
            </a:r>
            <a:r>
              <a:rPr lang="zh-TW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不知道</a:t>
            </a:r>
            <a:r>
              <a:rPr lang="en-US" altLang="zh-TW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! </a:t>
            </a:r>
          </a:p>
          <a:p>
            <a:pPr>
              <a:lnSpc>
                <a:spcPts val="2600"/>
              </a:lnSpc>
            </a:pPr>
            <a:r>
              <a:rPr lang="zh-TW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聽證會還未安排</a:t>
            </a:r>
            <a:r>
              <a:rPr lang="en-US" altLang="zh-TW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前路仍然漫長</a:t>
            </a:r>
            <a:endParaRPr lang="en-US" altLang="zh-TW" sz="3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400"/>
              </a:lnSpc>
            </a:pPr>
            <a:r>
              <a:rPr lang="zh-TW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但約書亞記</a:t>
            </a:r>
            <a:r>
              <a:rPr lang="en-US" altLang="zh-TW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TW" altLang="en-US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章告訴我們：真正的問題不是城牆有多高，而是元帥是否在前頭</a:t>
            </a:r>
            <a:r>
              <a:rPr lang="en-US" altLang="zh-TW" sz="3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感謝主，耶和華軍隊的元帥今天仍然在前頭</a:t>
            </a:r>
            <a:endParaRPr lang="en-US" altLang="zh-TW" sz="3000" b="1" dirty="0">
              <a:solidFill>
                <a:srgbClr val="FF0000"/>
              </a:solidFill>
              <a:highlight>
                <a:srgbClr val="FFFF00"/>
              </a:highligh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600"/>
              </a:lnSpc>
            </a:pPr>
            <a:r>
              <a:rPr lang="zh-TW" altLang="en-US" sz="3000" b="1" i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因此我們可以繼續奉獻，繼續禱告，繼續忠心，繼續前行</a:t>
            </a:r>
            <a:endParaRPr lang="en-US" altLang="zh-TW" sz="3000" b="1" i="1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2600"/>
              </a:lnSpc>
            </a:pPr>
            <a:r>
              <a:rPr lang="zh-TW" altLang="en-US" sz="3000" b="1" i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因為這不是我們的工程。這是神的工程。而神從不失敗。</a:t>
            </a:r>
            <a:r>
              <a:rPr lang="zh-TW" altLang="en-US" sz="3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阿們</a:t>
            </a:r>
            <a:endParaRPr lang="en-US" sz="3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3724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2584</TotalTime>
  <Words>2291</Words>
  <Application>Microsoft Office PowerPoint</Application>
  <PresentationFormat>Widescreen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Microsoft YaHei</vt:lpstr>
      <vt:lpstr>Microsoft YaHei UI</vt:lpstr>
      <vt:lpstr>MS Gothic</vt:lpstr>
      <vt:lpstr>Arial</vt:lpstr>
      <vt:lpstr>Arial Rounded MT Bold</vt:lpstr>
      <vt:lpstr>Calibri</vt:lpstr>
      <vt:lpstr>Courier New</vt:lpstr>
      <vt:lpstr>Garamond</vt:lpstr>
      <vt:lpstr>Wingdings</vt:lpstr>
      <vt:lpstr>Organic</vt:lpstr>
      <vt:lpstr>PowerPoint Presentation</vt:lpstr>
      <vt:lpstr>在耶利哥的平原守逾越節</vt:lpstr>
      <vt:lpstr>我來是要作耶和華軍隊的元帥 </vt:lpstr>
      <vt:lpstr> 什麼是你的耶利哥? </vt:lpstr>
      <vt:lpstr>就在這歷史的關鍵時刻, 神要你... </vt:lpstr>
      <vt:lpstr>一、神常在突破之前，先教導祂的百姓學習等候 (vv.10-12)  「正月十四日晚上，在耶利哥的平原守逾越節。」</vt:lpstr>
      <vt:lpstr>一、神常在突破之前，先教導祂的百姓學習等候 (vv.10-12)  「正月十四日晚上，在耶利哥的平原守逾越節。」</vt:lpstr>
      <vt:lpstr>一、神常在突破之前，先教導祂的百姓學習等候 (vv.10-12)  「正月十四日晚上，在耶利哥的平原守逾越節。」</vt:lpstr>
      <vt:lpstr>PowerPoint Presentation</vt:lpstr>
      <vt:lpstr>二、神常在看似停滯時，其實正在預備得勝（v.13）</vt:lpstr>
      <vt:lpstr>二、神常在看似停滯時，其實正在預備得勝（v.13）</vt:lpstr>
      <vt:lpstr>二、神常在看似停滯時，其實正在預備得勝（v.13）</vt:lpstr>
      <vt:lpstr>PowerPoint Presentation</vt:lpstr>
      <vt:lpstr>三、神不是來配合我們的計劃，而是要我們跟隨祂 ~ 統帥（vv.14-15）</vt:lpstr>
      <vt:lpstr>三、神不是來配合我們的計劃，而是要我們跟隨祂 ~ 統帥（vv.14-15）</vt:lpstr>
      <vt:lpstr>三、神不是來配合我們的計劃，而是要我們跟隨祂 ~ 統帥（vv.14-15）</vt:lpstr>
      <vt:lpstr>三、神不是來配合我們的計劃，而是要我們跟隨祂 ~ 統帥（vv.14-15）</vt:lpstr>
      <vt:lpstr>神向約書亞顯現，不是來告訴他如何攻下耶利哥，而是先告訴他誰才是真正的統帥</vt:lpstr>
      <vt:lpstr>城牆仍在眼前，但元帥已經來到</vt:lpstr>
      <vt:lpstr>結論</vt:lpstr>
      <vt:lpstr>我們在這個等候的關口當中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Chun</dc:creator>
  <cp:lastModifiedBy>Joseph Chun</cp:lastModifiedBy>
  <cp:revision>38</cp:revision>
  <dcterms:created xsi:type="dcterms:W3CDTF">2020-11-07T00:09:12Z</dcterms:created>
  <dcterms:modified xsi:type="dcterms:W3CDTF">2026-06-27T19:25:01Z</dcterms:modified>
</cp:coreProperties>
</file>