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1"/>
  </p:notesMasterIdLst>
  <p:sldIdLst>
    <p:sldId id="266" r:id="rId5"/>
    <p:sldId id="308" r:id="rId6"/>
    <p:sldId id="358" r:id="rId7"/>
    <p:sldId id="336" r:id="rId8"/>
    <p:sldId id="337" r:id="rId9"/>
    <p:sldId id="440" r:id="rId10"/>
    <p:sldId id="445" r:id="rId11"/>
    <p:sldId id="383" r:id="rId12"/>
    <p:sldId id="467" r:id="rId13"/>
    <p:sldId id="468" r:id="rId14"/>
    <p:sldId id="458" r:id="rId15"/>
    <p:sldId id="465" r:id="rId16"/>
    <p:sldId id="441" r:id="rId17"/>
    <p:sldId id="431" r:id="rId18"/>
    <p:sldId id="475" r:id="rId19"/>
    <p:sldId id="470" r:id="rId20"/>
    <p:sldId id="362" r:id="rId21"/>
    <p:sldId id="477" r:id="rId22"/>
    <p:sldId id="476" r:id="rId23"/>
    <p:sldId id="479" r:id="rId24"/>
    <p:sldId id="480" r:id="rId25"/>
    <p:sldId id="478" r:id="rId26"/>
    <p:sldId id="436" r:id="rId27"/>
    <p:sldId id="443" r:id="rId28"/>
    <p:sldId id="428" r:id="rId29"/>
    <p:sldId id="388"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96"/>
    <a:srgbClr val="8E0000"/>
    <a:srgbClr val="FF00FF"/>
    <a:srgbClr val="5E5E5E"/>
    <a:srgbClr val="532476"/>
    <a:srgbClr val="FF66CC"/>
    <a:srgbClr val="BBC6C9"/>
    <a:srgbClr val="F3F391"/>
    <a:srgbClr val="FFFFCC"/>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496" autoAdjust="0"/>
  </p:normalViewPr>
  <p:slideViewPr>
    <p:cSldViewPr snapToGrid="0">
      <p:cViewPr varScale="1">
        <p:scale>
          <a:sx n="95" d="100"/>
          <a:sy n="95" d="100"/>
        </p:scale>
        <p:origin x="4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40FC4FFE-8987-4A26-B7F4-8A516F18ADAE}">
      <dgm:prSet custT="1"/>
      <dgm:spPr/>
      <dgm:t>
        <a:bodyPr/>
        <a:lstStyle/>
        <a:p>
          <a:pPr>
            <a:defRPr cap="all"/>
          </a:pPr>
          <a:r>
            <a:rPr lang="en-US" sz="2800" b="1" dirty="0">
              <a:solidFill>
                <a:schemeClr val="tx1"/>
              </a:solidFill>
            </a:rPr>
            <a:t>HYBRID MEETING &amp; HOW TO PARTICIPATE</a:t>
          </a:r>
        </a:p>
      </dgm:t>
    </dgm:pt>
    <dgm:pt modelId="{CAD7EF86-FB23-41F6-BF42-040B36DEFDB1}" type="parTrans" cxnId="{C7AD8469-3C68-4AF9-AB82-79B0043AA120}">
      <dgm:prSet/>
      <dgm:spPr/>
      <dgm:t>
        <a:bodyPr/>
        <a:lstStyle/>
        <a:p>
          <a:endParaRPr lang="en-US" sz="2800" b="1"/>
        </a:p>
      </dgm:t>
    </dgm:pt>
    <dgm:pt modelId="{5B62599A-5C9B-48E7-896E-EA782AC60C8B}" type="sibTrans" cxnId="{C7AD8469-3C68-4AF9-AB82-79B0043AA120}">
      <dgm:prSet/>
      <dgm:spPr/>
      <dgm:t>
        <a:bodyPr/>
        <a:lstStyle/>
        <a:p>
          <a:endParaRPr lang="en-US" sz="2800" b="1"/>
        </a:p>
      </dgm:t>
    </dgm:pt>
    <dgm:pt modelId="{49225C73-1633-42F1-AB3B-7CB183E5F8B8}">
      <dgm:prSet custT="1"/>
      <dgm:spPr/>
      <dgm:t>
        <a:bodyPr/>
        <a:lstStyle/>
        <a:p>
          <a:pPr>
            <a:defRPr cap="all"/>
          </a:pPr>
          <a:endParaRPr lang="en-US" sz="2800" b="1" dirty="0"/>
        </a:p>
      </dgm:t>
    </dgm:pt>
    <dgm:pt modelId="{1A0E2090-1D4F-438A-8766-B6030CE01ADD}" type="parTrans" cxnId="{A9154303-8225-4248-91DC-1B0156A35F07}">
      <dgm:prSet/>
      <dgm:spPr/>
      <dgm:t>
        <a:bodyPr/>
        <a:lstStyle/>
        <a:p>
          <a:endParaRPr lang="en-US" sz="2800" b="1"/>
        </a:p>
      </dgm:t>
    </dgm:pt>
    <dgm:pt modelId="{9646853A-8964-4519-A5B1-0B7D18B2983D}" type="sibTrans" cxnId="{A9154303-8225-4248-91DC-1B0156A35F07}">
      <dgm:prSet/>
      <dgm:spPr/>
      <dgm:t>
        <a:bodyPr/>
        <a:lstStyle/>
        <a:p>
          <a:endParaRPr lang="en-US" sz="2800" b="1"/>
        </a:p>
      </dgm:t>
    </dgm:pt>
    <dgm:pt modelId="{1C383F32-22E8-4F62-A3E0-BDC3D5F48992}">
      <dgm:prSet custT="1"/>
      <dgm:spPr/>
      <dgm:t>
        <a:bodyPr/>
        <a:lstStyle/>
        <a:p>
          <a:pPr>
            <a:spcBef>
              <a:spcPts val="600"/>
            </a:spcBef>
            <a:defRPr cap="all"/>
          </a:pPr>
          <a:r>
            <a:rPr lang="en-US" sz="2400" b="1" dirty="0">
              <a:solidFill>
                <a:schemeClr val="tx1"/>
              </a:solidFill>
            </a:rPr>
            <a:t>Ecotourism and agrotourism </a:t>
          </a:r>
          <a:endParaRPr lang="en-US" sz="2400" b="1" dirty="0"/>
        </a:p>
      </dgm:t>
    </dgm:pt>
    <dgm:pt modelId="{A7920A2F-3244-4159-AF04-6A1D38B7B317}" type="parTrans" cxnId="{C4CCE57E-E871-46D6-BAD5-880252C95D22}">
      <dgm:prSet/>
      <dgm:spPr/>
      <dgm:t>
        <a:bodyPr/>
        <a:lstStyle/>
        <a:p>
          <a:endParaRPr lang="en-US" sz="2800" b="1"/>
        </a:p>
      </dgm:t>
    </dgm:pt>
    <dgm:pt modelId="{8500F72A-2C6D-4FDF-9C1D-CA691380EB0B}" type="sibTrans" cxnId="{C4CCE57E-E871-46D6-BAD5-880252C95D22}">
      <dgm:prSet/>
      <dgm:spPr/>
      <dgm:t>
        <a:bodyPr/>
        <a:lstStyle/>
        <a:p>
          <a:endParaRPr lang="en-US" sz="2800" b="1"/>
        </a:p>
      </dgm:t>
    </dgm:pt>
    <dgm:pt modelId="{20048ABF-198B-4276-AD83-90B69487A6C5}" type="pres">
      <dgm:prSet presAssocID="{01A66772-F185-4D58-B8BB-E9370D7A7A2B}" presName="vert0" presStyleCnt="0">
        <dgm:presLayoutVars>
          <dgm:dir/>
          <dgm:animOne val="branch"/>
          <dgm:animLvl val="lvl"/>
        </dgm:presLayoutVars>
      </dgm:prSet>
      <dgm:spPr/>
    </dgm:pt>
    <dgm:pt modelId="{760ABEB0-E8F5-4630-A459-1D0192CADC1A}" type="pres">
      <dgm:prSet presAssocID="{40FC4FFE-8987-4A26-B7F4-8A516F18ADAE}" presName="thickLine" presStyleLbl="alignNode1" presStyleIdx="0" presStyleCnt="3"/>
      <dgm:spPr/>
    </dgm:pt>
    <dgm:pt modelId="{971AF7D5-1646-4E39-8FE7-00AAD1D1F8F5}" type="pres">
      <dgm:prSet presAssocID="{40FC4FFE-8987-4A26-B7F4-8A516F18ADAE}" presName="horz1" presStyleCnt="0"/>
      <dgm:spPr/>
    </dgm:pt>
    <dgm:pt modelId="{CC3F2D95-D67E-400E-A5C1-787214F533A3}" type="pres">
      <dgm:prSet presAssocID="{40FC4FFE-8987-4A26-B7F4-8A516F18ADAE}" presName="tx1" presStyleLbl="revTx" presStyleIdx="0" presStyleCnt="3" custScaleY="30794"/>
      <dgm:spPr/>
    </dgm:pt>
    <dgm:pt modelId="{365DF436-20CD-4669-B7B1-A7391ECC24D8}" type="pres">
      <dgm:prSet presAssocID="{40FC4FFE-8987-4A26-B7F4-8A516F18ADAE}" presName="vert1" presStyleCnt="0"/>
      <dgm:spPr/>
    </dgm:pt>
    <dgm:pt modelId="{0C78D0A7-63CD-48C2-B491-1EC383DA0A50}" type="pres">
      <dgm:prSet presAssocID="{49225C73-1633-42F1-AB3B-7CB183E5F8B8}" presName="thickLine" presStyleLbl="alignNode1" presStyleIdx="1" presStyleCnt="3"/>
      <dgm:spPr/>
    </dgm:pt>
    <dgm:pt modelId="{C4D7F0A9-A9A2-4396-9A99-E70D6646D510}" type="pres">
      <dgm:prSet presAssocID="{49225C73-1633-42F1-AB3B-7CB183E5F8B8}" presName="horz1" presStyleCnt="0"/>
      <dgm:spPr/>
    </dgm:pt>
    <dgm:pt modelId="{234B5B54-7AF0-47FE-92EF-E878B52A1449}" type="pres">
      <dgm:prSet presAssocID="{49225C73-1633-42F1-AB3B-7CB183E5F8B8}" presName="tx1" presStyleLbl="revTx" presStyleIdx="1" presStyleCnt="3" custScaleY="27325"/>
      <dgm:spPr/>
    </dgm:pt>
    <dgm:pt modelId="{988A05DD-19CE-42E5-A146-B5F3AC4C580A}" type="pres">
      <dgm:prSet presAssocID="{49225C73-1633-42F1-AB3B-7CB183E5F8B8}" presName="vert1" presStyleCnt="0"/>
      <dgm:spPr/>
    </dgm:pt>
    <dgm:pt modelId="{30AB6BD3-0E3B-4194-8A54-31B8BD6FFD3D}" type="pres">
      <dgm:prSet presAssocID="{1C383F32-22E8-4F62-A3E0-BDC3D5F48992}" presName="thickLine" presStyleLbl="alignNode1" presStyleIdx="2" presStyleCnt="3"/>
      <dgm:spPr/>
    </dgm:pt>
    <dgm:pt modelId="{F88188DF-0D99-4EE9-A550-8D8409924B22}" type="pres">
      <dgm:prSet presAssocID="{1C383F32-22E8-4F62-A3E0-BDC3D5F48992}" presName="horz1" presStyleCnt="0"/>
      <dgm:spPr/>
    </dgm:pt>
    <dgm:pt modelId="{4AA214F0-DCD2-4162-9268-BE3FA6F4240E}" type="pres">
      <dgm:prSet presAssocID="{1C383F32-22E8-4F62-A3E0-BDC3D5F48992}" presName="tx1" presStyleLbl="revTx" presStyleIdx="2" presStyleCnt="3" custScaleY="27981" custLinFactNeighborY="5522"/>
      <dgm:spPr/>
    </dgm:pt>
    <dgm:pt modelId="{D3175CAF-512A-4A16-87AA-5F7E8078A6FA}" type="pres">
      <dgm:prSet presAssocID="{1C383F32-22E8-4F62-A3E0-BDC3D5F48992}" presName="vert1" presStyleCnt="0"/>
      <dgm:spPr/>
    </dgm:pt>
  </dgm:ptLst>
  <dgm:cxnLst>
    <dgm:cxn modelId="{D4C9F902-5E5F-46BB-A210-66F66B6F2B06}" type="presOf" srcId="{1C383F32-22E8-4F62-A3E0-BDC3D5F48992}" destId="{4AA214F0-DCD2-4162-9268-BE3FA6F4240E}" srcOrd="0" destOrd="0" presId="urn:microsoft.com/office/officeart/2008/layout/LinedList"/>
    <dgm:cxn modelId="{A9154303-8225-4248-91DC-1B0156A35F07}" srcId="{01A66772-F185-4D58-B8BB-E9370D7A7A2B}" destId="{49225C73-1633-42F1-AB3B-7CB183E5F8B8}" srcOrd="1" destOrd="0" parTransId="{1A0E2090-1D4F-438A-8766-B6030CE01ADD}" sibTransId="{9646853A-8964-4519-A5B1-0B7D18B2983D}"/>
    <dgm:cxn modelId="{B8F0AF04-414A-427F-92F6-55C659026527}" type="presOf" srcId="{01A66772-F185-4D58-B8BB-E9370D7A7A2B}" destId="{20048ABF-198B-4276-AD83-90B69487A6C5}" srcOrd="0" destOrd="0" presId="urn:microsoft.com/office/officeart/2008/layout/LinedList"/>
    <dgm:cxn modelId="{A359F642-E601-4590-B86E-B8B3C40CAC0B}" type="presOf" srcId="{49225C73-1633-42F1-AB3B-7CB183E5F8B8}" destId="{234B5B54-7AF0-47FE-92EF-E878B52A1449}" srcOrd="0" destOrd="0" presId="urn:microsoft.com/office/officeart/2008/layout/LinedList"/>
    <dgm:cxn modelId="{C7AD8469-3C68-4AF9-AB82-79B0043AA120}" srcId="{01A66772-F185-4D58-B8BB-E9370D7A7A2B}" destId="{40FC4FFE-8987-4A26-B7F4-8A516F18ADAE}" srcOrd="0" destOrd="0" parTransId="{CAD7EF86-FB23-41F6-BF42-040B36DEFDB1}" sibTransId="{5B62599A-5C9B-48E7-896E-EA782AC60C8B}"/>
    <dgm:cxn modelId="{C4CCE57E-E871-46D6-BAD5-880252C95D22}" srcId="{01A66772-F185-4D58-B8BB-E9370D7A7A2B}" destId="{1C383F32-22E8-4F62-A3E0-BDC3D5F48992}" srcOrd="2" destOrd="0" parTransId="{A7920A2F-3244-4159-AF04-6A1D38B7B317}" sibTransId="{8500F72A-2C6D-4FDF-9C1D-CA691380EB0B}"/>
    <dgm:cxn modelId="{C008C184-DABF-4FF1-8CF5-14C15119FB97}" type="presOf" srcId="{40FC4FFE-8987-4A26-B7F4-8A516F18ADAE}" destId="{CC3F2D95-D67E-400E-A5C1-787214F533A3}" srcOrd="0" destOrd="0" presId="urn:microsoft.com/office/officeart/2008/layout/LinedList"/>
    <dgm:cxn modelId="{E7948C1B-182B-4DE1-9834-A5307A737C52}" type="presParOf" srcId="{20048ABF-198B-4276-AD83-90B69487A6C5}" destId="{760ABEB0-E8F5-4630-A459-1D0192CADC1A}" srcOrd="0" destOrd="0" presId="urn:microsoft.com/office/officeart/2008/layout/LinedList"/>
    <dgm:cxn modelId="{1CBA4335-F175-4D0F-8F2E-3A95C0AF69CD}" type="presParOf" srcId="{20048ABF-198B-4276-AD83-90B69487A6C5}" destId="{971AF7D5-1646-4E39-8FE7-00AAD1D1F8F5}" srcOrd="1" destOrd="0" presId="urn:microsoft.com/office/officeart/2008/layout/LinedList"/>
    <dgm:cxn modelId="{634BD055-6DAB-419F-B97D-35C764FD5A30}" type="presParOf" srcId="{971AF7D5-1646-4E39-8FE7-00AAD1D1F8F5}" destId="{CC3F2D95-D67E-400E-A5C1-787214F533A3}" srcOrd="0" destOrd="0" presId="urn:microsoft.com/office/officeart/2008/layout/LinedList"/>
    <dgm:cxn modelId="{7B0AED30-9149-413A-A086-A2C958DA2B89}" type="presParOf" srcId="{971AF7D5-1646-4E39-8FE7-00AAD1D1F8F5}" destId="{365DF436-20CD-4669-B7B1-A7391ECC24D8}" srcOrd="1" destOrd="0" presId="urn:microsoft.com/office/officeart/2008/layout/LinedList"/>
    <dgm:cxn modelId="{8A3BA193-EABB-4147-AF5D-5108DC8D500C}" type="presParOf" srcId="{20048ABF-198B-4276-AD83-90B69487A6C5}" destId="{0C78D0A7-63CD-48C2-B491-1EC383DA0A50}" srcOrd="2" destOrd="0" presId="urn:microsoft.com/office/officeart/2008/layout/LinedList"/>
    <dgm:cxn modelId="{A9FD391E-AC89-48FF-8BD4-AF0C6DF4860B}" type="presParOf" srcId="{20048ABF-198B-4276-AD83-90B69487A6C5}" destId="{C4D7F0A9-A9A2-4396-9A99-E70D6646D510}" srcOrd="3" destOrd="0" presId="urn:microsoft.com/office/officeart/2008/layout/LinedList"/>
    <dgm:cxn modelId="{CAFCCB72-5982-45BB-B8F3-3E8FB945BE40}" type="presParOf" srcId="{C4D7F0A9-A9A2-4396-9A99-E70D6646D510}" destId="{234B5B54-7AF0-47FE-92EF-E878B52A1449}" srcOrd="0" destOrd="0" presId="urn:microsoft.com/office/officeart/2008/layout/LinedList"/>
    <dgm:cxn modelId="{5A87A089-80F5-46CE-A97A-6CF5FB4A16C2}" type="presParOf" srcId="{C4D7F0A9-A9A2-4396-9A99-E70D6646D510}" destId="{988A05DD-19CE-42E5-A146-B5F3AC4C580A}" srcOrd="1" destOrd="0" presId="urn:microsoft.com/office/officeart/2008/layout/LinedList"/>
    <dgm:cxn modelId="{BCC305D7-19FF-4ED1-A390-41D0166F277E}" type="presParOf" srcId="{20048ABF-198B-4276-AD83-90B69487A6C5}" destId="{30AB6BD3-0E3B-4194-8A54-31B8BD6FFD3D}" srcOrd="4" destOrd="0" presId="urn:microsoft.com/office/officeart/2008/layout/LinedList"/>
    <dgm:cxn modelId="{E198B8D0-BB22-4398-9553-CB68528B0AA3}" type="presParOf" srcId="{20048ABF-198B-4276-AD83-90B69487A6C5}" destId="{F88188DF-0D99-4EE9-A550-8D8409924B22}" srcOrd="5" destOrd="0" presId="urn:microsoft.com/office/officeart/2008/layout/LinedList"/>
    <dgm:cxn modelId="{7B295255-91B6-4173-9970-ED3E1F9A9872}" type="presParOf" srcId="{F88188DF-0D99-4EE9-A550-8D8409924B22}" destId="{4AA214F0-DCD2-4162-9268-BE3FA6F4240E}" srcOrd="0" destOrd="0" presId="urn:microsoft.com/office/officeart/2008/layout/LinedList"/>
    <dgm:cxn modelId="{171220B5-612A-471B-B6B4-F6C28AB6A134}" type="presParOf" srcId="{F88188DF-0D99-4EE9-A550-8D8409924B22}" destId="{D3175CAF-512A-4A16-87AA-5F7E8078A6F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A66772-F185-4D58-B8BB-E9370D7A7A2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40FC4FFE-8987-4A26-B7F4-8A516F18ADAE}">
      <dgm:prSet custT="1"/>
      <dgm:spPr/>
      <dgm:t>
        <a:bodyPr/>
        <a:lstStyle/>
        <a:p>
          <a:pPr>
            <a:defRPr cap="all"/>
          </a:pPr>
          <a:endParaRPr lang="en-US" sz="2800" b="1" dirty="0">
            <a:solidFill>
              <a:schemeClr val="tx1"/>
            </a:solidFill>
          </a:endParaRPr>
        </a:p>
      </dgm:t>
    </dgm:pt>
    <dgm:pt modelId="{CAD7EF86-FB23-41F6-BF42-040B36DEFDB1}" type="parTrans" cxnId="{C7AD8469-3C68-4AF9-AB82-79B0043AA120}">
      <dgm:prSet/>
      <dgm:spPr/>
      <dgm:t>
        <a:bodyPr/>
        <a:lstStyle/>
        <a:p>
          <a:endParaRPr lang="en-US" sz="2800" b="1">
            <a:solidFill>
              <a:schemeClr val="tx1"/>
            </a:solidFill>
          </a:endParaRPr>
        </a:p>
      </dgm:t>
    </dgm:pt>
    <dgm:pt modelId="{5B62599A-5C9B-48E7-896E-EA782AC60C8B}" type="sibTrans" cxnId="{C7AD8469-3C68-4AF9-AB82-79B0043AA120}">
      <dgm:prSet/>
      <dgm:spPr/>
      <dgm:t>
        <a:bodyPr/>
        <a:lstStyle/>
        <a:p>
          <a:endParaRPr lang="en-US" sz="2800" b="1">
            <a:solidFill>
              <a:schemeClr val="tx1"/>
            </a:solidFill>
          </a:endParaRPr>
        </a:p>
      </dgm:t>
    </dgm:pt>
    <dgm:pt modelId="{49225C73-1633-42F1-AB3B-7CB183E5F8B8}">
      <dgm:prSet custT="1"/>
      <dgm:spPr/>
      <dgm:t>
        <a:bodyPr/>
        <a:lstStyle/>
        <a:p>
          <a:pPr>
            <a:defRPr cap="all"/>
          </a:pPr>
          <a:endParaRPr lang="en-US" sz="2800" b="1" dirty="0">
            <a:solidFill>
              <a:schemeClr val="tx1"/>
            </a:solidFill>
          </a:endParaRPr>
        </a:p>
      </dgm:t>
    </dgm:pt>
    <dgm:pt modelId="{1A0E2090-1D4F-438A-8766-B6030CE01ADD}" type="parTrans" cxnId="{A9154303-8225-4248-91DC-1B0156A35F07}">
      <dgm:prSet/>
      <dgm:spPr/>
      <dgm:t>
        <a:bodyPr/>
        <a:lstStyle/>
        <a:p>
          <a:endParaRPr lang="en-US" sz="2800" b="1">
            <a:solidFill>
              <a:schemeClr val="tx1"/>
            </a:solidFill>
          </a:endParaRPr>
        </a:p>
      </dgm:t>
    </dgm:pt>
    <dgm:pt modelId="{9646853A-8964-4519-A5B1-0B7D18B2983D}" type="sibTrans" cxnId="{A9154303-8225-4248-91DC-1B0156A35F07}">
      <dgm:prSet/>
      <dgm:spPr/>
      <dgm:t>
        <a:bodyPr/>
        <a:lstStyle/>
        <a:p>
          <a:endParaRPr lang="en-US" sz="2800" b="1">
            <a:solidFill>
              <a:schemeClr val="tx1"/>
            </a:solidFill>
          </a:endParaRPr>
        </a:p>
      </dgm:t>
    </dgm:pt>
    <dgm:pt modelId="{1C383F32-22E8-4F62-A3E0-BDC3D5F48992}">
      <dgm:prSet custT="1"/>
      <dgm:spPr/>
      <dgm:t>
        <a:bodyPr/>
        <a:lstStyle/>
        <a:p>
          <a:pPr>
            <a:defRPr cap="all"/>
          </a:pPr>
          <a:r>
            <a:rPr lang="en-US" sz="2800" b="1" dirty="0">
              <a:solidFill>
                <a:schemeClr val="tx1"/>
              </a:solidFill>
            </a:rPr>
            <a:t>  </a:t>
          </a:r>
        </a:p>
      </dgm:t>
    </dgm:pt>
    <dgm:pt modelId="{A7920A2F-3244-4159-AF04-6A1D38B7B317}" type="parTrans" cxnId="{C4CCE57E-E871-46D6-BAD5-880252C95D22}">
      <dgm:prSet/>
      <dgm:spPr/>
      <dgm:t>
        <a:bodyPr/>
        <a:lstStyle/>
        <a:p>
          <a:endParaRPr lang="en-US" sz="2800" b="1">
            <a:solidFill>
              <a:schemeClr val="tx1"/>
            </a:solidFill>
          </a:endParaRPr>
        </a:p>
      </dgm:t>
    </dgm:pt>
    <dgm:pt modelId="{8500F72A-2C6D-4FDF-9C1D-CA691380EB0B}" type="sibTrans" cxnId="{C4CCE57E-E871-46D6-BAD5-880252C95D22}">
      <dgm:prSet/>
      <dgm:spPr/>
      <dgm:t>
        <a:bodyPr/>
        <a:lstStyle/>
        <a:p>
          <a:endParaRPr lang="en-US" sz="2800" b="1">
            <a:solidFill>
              <a:schemeClr val="tx1"/>
            </a:solidFill>
          </a:endParaRPr>
        </a:p>
      </dgm:t>
    </dgm:pt>
    <dgm:pt modelId="{20048ABF-198B-4276-AD83-90B69487A6C5}" type="pres">
      <dgm:prSet presAssocID="{01A66772-F185-4D58-B8BB-E9370D7A7A2B}" presName="vert0" presStyleCnt="0">
        <dgm:presLayoutVars>
          <dgm:dir/>
          <dgm:animOne val="branch"/>
          <dgm:animLvl val="lvl"/>
        </dgm:presLayoutVars>
      </dgm:prSet>
      <dgm:spPr/>
    </dgm:pt>
    <dgm:pt modelId="{760ABEB0-E8F5-4630-A459-1D0192CADC1A}" type="pres">
      <dgm:prSet presAssocID="{40FC4FFE-8987-4A26-B7F4-8A516F18ADAE}" presName="thickLine" presStyleLbl="alignNode1" presStyleIdx="0" presStyleCnt="3"/>
      <dgm:spPr/>
    </dgm:pt>
    <dgm:pt modelId="{971AF7D5-1646-4E39-8FE7-00AAD1D1F8F5}" type="pres">
      <dgm:prSet presAssocID="{40FC4FFE-8987-4A26-B7F4-8A516F18ADAE}" presName="horz1" presStyleCnt="0"/>
      <dgm:spPr/>
    </dgm:pt>
    <dgm:pt modelId="{CC3F2D95-D67E-400E-A5C1-787214F533A3}" type="pres">
      <dgm:prSet presAssocID="{40FC4FFE-8987-4A26-B7F4-8A516F18ADAE}" presName="tx1" presStyleLbl="revTx" presStyleIdx="0" presStyleCnt="3" custScaleY="89096" custLinFactNeighborY="14817"/>
      <dgm:spPr/>
    </dgm:pt>
    <dgm:pt modelId="{365DF436-20CD-4669-B7B1-A7391ECC24D8}" type="pres">
      <dgm:prSet presAssocID="{40FC4FFE-8987-4A26-B7F4-8A516F18ADAE}" presName="vert1" presStyleCnt="0"/>
      <dgm:spPr/>
    </dgm:pt>
    <dgm:pt modelId="{0C78D0A7-63CD-48C2-B491-1EC383DA0A50}" type="pres">
      <dgm:prSet presAssocID="{49225C73-1633-42F1-AB3B-7CB183E5F8B8}" presName="thickLine" presStyleLbl="alignNode1" presStyleIdx="1" presStyleCnt="3"/>
      <dgm:spPr/>
    </dgm:pt>
    <dgm:pt modelId="{C4D7F0A9-A9A2-4396-9A99-E70D6646D510}" type="pres">
      <dgm:prSet presAssocID="{49225C73-1633-42F1-AB3B-7CB183E5F8B8}" presName="horz1" presStyleCnt="0"/>
      <dgm:spPr/>
    </dgm:pt>
    <dgm:pt modelId="{234B5B54-7AF0-47FE-92EF-E878B52A1449}" type="pres">
      <dgm:prSet presAssocID="{49225C73-1633-42F1-AB3B-7CB183E5F8B8}" presName="tx1" presStyleLbl="revTx" presStyleIdx="1" presStyleCnt="3" custScaleY="126172" custLinFactNeighborY="25593"/>
      <dgm:spPr/>
    </dgm:pt>
    <dgm:pt modelId="{988A05DD-19CE-42E5-A146-B5F3AC4C580A}" type="pres">
      <dgm:prSet presAssocID="{49225C73-1633-42F1-AB3B-7CB183E5F8B8}" presName="vert1" presStyleCnt="0"/>
      <dgm:spPr/>
    </dgm:pt>
    <dgm:pt modelId="{30AB6BD3-0E3B-4194-8A54-31B8BD6FFD3D}" type="pres">
      <dgm:prSet presAssocID="{1C383F32-22E8-4F62-A3E0-BDC3D5F48992}" presName="thickLine" presStyleLbl="alignNode1" presStyleIdx="2" presStyleCnt="3"/>
      <dgm:spPr/>
    </dgm:pt>
    <dgm:pt modelId="{F88188DF-0D99-4EE9-A550-8D8409924B22}" type="pres">
      <dgm:prSet presAssocID="{1C383F32-22E8-4F62-A3E0-BDC3D5F48992}" presName="horz1" presStyleCnt="0"/>
      <dgm:spPr/>
    </dgm:pt>
    <dgm:pt modelId="{4AA214F0-DCD2-4162-9268-BE3FA6F4240E}" type="pres">
      <dgm:prSet presAssocID="{1C383F32-22E8-4F62-A3E0-BDC3D5F48992}" presName="tx1" presStyleLbl="revTx" presStyleIdx="2" presStyleCnt="3"/>
      <dgm:spPr/>
    </dgm:pt>
    <dgm:pt modelId="{D3175CAF-512A-4A16-87AA-5F7E8078A6FA}" type="pres">
      <dgm:prSet presAssocID="{1C383F32-22E8-4F62-A3E0-BDC3D5F48992}" presName="vert1" presStyleCnt="0"/>
      <dgm:spPr/>
    </dgm:pt>
  </dgm:ptLst>
  <dgm:cxnLst>
    <dgm:cxn modelId="{D4C9F902-5E5F-46BB-A210-66F66B6F2B06}" type="presOf" srcId="{1C383F32-22E8-4F62-A3E0-BDC3D5F48992}" destId="{4AA214F0-DCD2-4162-9268-BE3FA6F4240E}" srcOrd="0" destOrd="0" presId="urn:microsoft.com/office/officeart/2008/layout/LinedList"/>
    <dgm:cxn modelId="{A9154303-8225-4248-91DC-1B0156A35F07}" srcId="{01A66772-F185-4D58-B8BB-E9370D7A7A2B}" destId="{49225C73-1633-42F1-AB3B-7CB183E5F8B8}" srcOrd="1" destOrd="0" parTransId="{1A0E2090-1D4F-438A-8766-B6030CE01ADD}" sibTransId="{9646853A-8964-4519-A5B1-0B7D18B2983D}"/>
    <dgm:cxn modelId="{B8F0AF04-414A-427F-92F6-55C659026527}" type="presOf" srcId="{01A66772-F185-4D58-B8BB-E9370D7A7A2B}" destId="{20048ABF-198B-4276-AD83-90B69487A6C5}" srcOrd="0" destOrd="0" presId="urn:microsoft.com/office/officeart/2008/layout/LinedList"/>
    <dgm:cxn modelId="{A359F642-E601-4590-B86E-B8B3C40CAC0B}" type="presOf" srcId="{49225C73-1633-42F1-AB3B-7CB183E5F8B8}" destId="{234B5B54-7AF0-47FE-92EF-E878B52A1449}" srcOrd="0" destOrd="0" presId="urn:microsoft.com/office/officeart/2008/layout/LinedList"/>
    <dgm:cxn modelId="{C7AD8469-3C68-4AF9-AB82-79B0043AA120}" srcId="{01A66772-F185-4D58-B8BB-E9370D7A7A2B}" destId="{40FC4FFE-8987-4A26-B7F4-8A516F18ADAE}" srcOrd="0" destOrd="0" parTransId="{CAD7EF86-FB23-41F6-BF42-040B36DEFDB1}" sibTransId="{5B62599A-5C9B-48E7-896E-EA782AC60C8B}"/>
    <dgm:cxn modelId="{C4CCE57E-E871-46D6-BAD5-880252C95D22}" srcId="{01A66772-F185-4D58-B8BB-E9370D7A7A2B}" destId="{1C383F32-22E8-4F62-A3E0-BDC3D5F48992}" srcOrd="2" destOrd="0" parTransId="{A7920A2F-3244-4159-AF04-6A1D38B7B317}" sibTransId="{8500F72A-2C6D-4FDF-9C1D-CA691380EB0B}"/>
    <dgm:cxn modelId="{C008C184-DABF-4FF1-8CF5-14C15119FB97}" type="presOf" srcId="{40FC4FFE-8987-4A26-B7F4-8A516F18ADAE}" destId="{CC3F2D95-D67E-400E-A5C1-787214F533A3}" srcOrd="0" destOrd="0" presId="urn:microsoft.com/office/officeart/2008/layout/LinedList"/>
    <dgm:cxn modelId="{E7948C1B-182B-4DE1-9834-A5307A737C52}" type="presParOf" srcId="{20048ABF-198B-4276-AD83-90B69487A6C5}" destId="{760ABEB0-E8F5-4630-A459-1D0192CADC1A}" srcOrd="0" destOrd="0" presId="urn:microsoft.com/office/officeart/2008/layout/LinedList"/>
    <dgm:cxn modelId="{1CBA4335-F175-4D0F-8F2E-3A95C0AF69CD}" type="presParOf" srcId="{20048ABF-198B-4276-AD83-90B69487A6C5}" destId="{971AF7D5-1646-4E39-8FE7-00AAD1D1F8F5}" srcOrd="1" destOrd="0" presId="urn:microsoft.com/office/officeart/2008/layout/LinedList"/>
    <dgm:cxn modelId="{634BD055-6DAB-419F-B97D-35C764FD5A30}" type="presParOf" srcId="{971AF7D5-1646-4E39-8FE7-00AAD1D1F8F5}" destId="{CC3F2D95-D67E-400E-A5C1-787214F533A3}" srcOrd="0" destOrd="0" presId="urn:microsoft.com/office/officeart/2008/layout/LinedList"/>
    <dgm:cxn modelId="{7B0AED30-9149-413A-A086-A2C958DA2B89}" type="presParOf" srcId="{971AF7D5-1646-4E39-8FE7-00AAD1D1F8F5}" destId="{365DF436-20CD-4669-B7B1-A7391ECC24D8}" srcOrd="1" destOrd="0" presId="urn:microsoft.com/office/officeart/2008/layout/LinedList"/>
    <dgm:cxn modelId="{8A3BA193-EABB-4147-AF5D-5108DC8D500C}" type="presParOf" srcId="{20048ABF-198B-4276-AD83-90B69487A6C5}" destId="{0C78D0A7-63CD-48C2-B491-1EC383DA0A50}" srcOrd="2" destOrd="0" presId="urn:microsoft.com/office/officeart/2008/layout/LinedList"/>
    <dgm:cxn modelId="{A9FD391E-AC89-48FF-8BD4-AF0C6DF4860B}" type="presParOf" srcId="{20048ABF-198B-4276-AD83-90B69487A6C5}" destId="{C4D7F0A9-A9A2-4396-9A99-E70D6646D510}" srcOrd="3" destOrd="0" presId="urn:microsoft.com/office/officeart/2008/layout/LinedList"/>
    <dgm:cxn modelId="{CAFCCB72-5982-45BB-B8F3-3E8FB945BE40}" type="presParOf" srcId="{C4D7F0A9-A9A2-4396-9A99-E70D6646D510}" destId="{234B5B54-7AF0-47FE-92EF-E878B52A1449}" srcOrd="0" destOrd="0" presId="urn:microsoft.com/office/officeart/2008/layout/LinedList"/>
    <dgm:cxn modelId="{5A87A089-80F5-46CE-A97A-6CF5FB4A16C2}" type="presParOf" srcId="{C4D7F0A9-A9A2-4396-9A99-E70D6646D510}" destId="{988A05DD-19CE-42E5-A146-B5F3AC4C580A}" srcOrd="1" destOrd="0" presId="urn:microsoft.com/office/officeart/2008/layout/LinedList"/>
    <dgm:cxn modelId="{BCC305D7-19FF-4ED1-A390-41D0166F277E}" type="presParOf" srcId="{20048ABF-198B-4276-AD83-90B69487A6C5}" destId="{30AB6BD3-0E3B-4194-8A54-31B8BD6FFD3D}" srcOrd="4" destOrd="0" presId="urn:microsoft.com/office/officeart/2008/layout/LinedList"/>
    <dgm:cxn modelId="{E198B8D0-BB22-4398-9553-CB68528B0AA3}" type="presParOf" srcId="{20048ABF-198B-4276-AD83-90B69487A6C5}" destId="{F88188DF-0D99-4EE9-A550-8D8409924B22}" srcOrd="5" destOrd="0" presId="urn:microsoft.com/office/officeart/2008/layout/LinedList"/>
    <dgm:cxn modelId="{7B295255-91B6-4173-9970-ED3E1F9A9872}" type="presParOf" srcId="{F88188DF-0D99-4EE9-A550-8D8409924B22}" destId="{4AA214F0-DCD2-4162-9268-BE3FA6F4240E}" srcOrd="0" destOrd="0" presId="urn:microsoft.com/office/officeart/2008/layout/LinedList"/>
    <dgm:cxn modelId="{171220B5-612A-471B-B6B4-F6C28AB6A134}" type="presParOf" srcId="{F88188DF-0D99-4EE9-A550-8D8409924B22}" destId="{D3175CAF-512A-4A16-87AA-5F7E8078A6FA}"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0ABEB0-E8F5-4630-A459-1D0192CADC1A}">
      <dsp:nvSpPr>
        <dsp:cNvPr id="0" name=""/>
        <dsp:cNvSpPr/>
      </dsp:nvSpPr>
      <dsp:spPr>
        <a:xfrm>
          <a:off x="0" y="158374"/>
          <a:ext cx="757227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3F2D95-D67E-400E-A5C1-787214F533A3}">
      <dsp:nvSpPr>
        <dsp:cNvPr id="0" name=""/>
        <dsp:cNvSpPr/>
      </dsp:nvSpPr>
      <dsp:spPr>
        <a:xfrm>
          <a:off x="0" y="158374"/>
          <a:ext cx="7572279" cy="70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cap="all"/>
          </a:pPr>
          <a:r>
            <a:rPr lang="en-US" sz="2800" b="1" kern="1200" dirty="0">
              <a:solidFill>
                <a:schemeClr val="tx1"/>
              </a:solidFill>
            </a:rPr>
            <a:t>HYBRID MEETING &amp; HOW TO PARTICIPATE</a:t>
          </a:r>
        </a:p>
      </dsp:txBody>
      <dsp:txXfrm>
        <a:off x="0" y="158374"/>
        <a:ext cx="7572279" cy="701722"/>
      </dsp:txXfrm>
    </dsp:sp>
    <dsp:sp modelId="{0C78D0A7-63CD-48C2-B491-1EC383DA0A50}">
      <dsp:nvSpPr>
        <dsp:cNvPr id="0" name=""/>
        <dsp:cNvSpPr/>
      </dsp:nvSpPr>
      <dsp:spPr>
        <a:xfrm>
          <a:off x="0" y="860096"/>
          <a:ext cx="7572279"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4B5B54-7AF0-47FE-92EF-E878B52A1449}">
      <dsp:nvSpPr>
        <dsp:cNvPr id="0" name=""/>
        <dsp:cNvSpPr/>
      </dsp:nvSpPr>
      <dsp:spPr>
        <a:xfrm>
          <a:off x="0" y="860096"/>
          <a:ext cx="7572279" cy="622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cap="all"/>
          </a:pPr>
          <a:endParaRPr lang="en-US" sz="2800" b="1" kern="1200" dirty="0"/>
        </a:p>
      </dsp:txBody>
      <dsp:txXfrm>
        <a:off x="0" y="860096"/>
        <a:ext cx="7572279" cy="622671"/>
      </dsp:txXfrm>
    </dsp:sp>
    <dsp:sp modelId="{30AB6BD3-0E3B-4194-8A54-31B8BD6FFD3D}">
      <dsp:nvSpPr>
        <dsp:cNvPr id="0" name=""/>
        <dsp:cNvSpPr/>
      </dsp:nvSpPr>
      <dsp:spPr>
        <a:xfrm>
          <a:off x="0" y="1482768"/>
          <a:ext cx="7572279"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A214F0-DCD2-4162-9268-BE3FA6F4240E}">
      <dsp:nvSpPr>
        <dsp:cNvPr id="0" name=""/>
        <dsp:cNvSpPr/>
      </dsp:nvSpPr>
      <dsp:spPr>
        <a:xfrm>
          <a:off x="0" y="1608601"/>
          <a:ext cx="7572279" cy="637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defRPr cap="all"/>
          </a:pPr>
          <a:r>
            <a:rPr lang="en-US" sz="2400" b="1" kern="1200" dirty="0">
              <a:solidFill>
                <a:schemeClr val="tx1"/>
              </a:solidFill>
            </a:rPr>
            <a:t>Ecotourism and agrotourism </a:t>
          </a:r>
          <a:endParaRPr lang="en-US" sz="2400" b="1" kern="1200" dirty="0"/>
        </a:p>
      </dsp:txBody>
      <dsp:txXfrm>
        <a:off x="0" y="1608601"/>
        <a:ext cx="7572279" cy="6376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0ABEB0-E8F5-4630-A459-1D0192CADC1A}">
      <dsp:nvSpPr>
        <dsp:cNvPr id="0" name=""/>
        <dsp:cNvSpPr/>
      </dsp:nvSpPr>
      <dsp:spPr>
        <a:xfrm>
          <a:off x="0" y="1156"/>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3F2D95-D67E-400E-A5C1-787214F533A3}">
      <dsp:nvSpPr>
        <dsp:cNvPr id="0" name=""/>
        <dsp:cNvSpPr/>
      </dsp:nvSpPr>
      <dsp:spPr>
        <a:xfrm>
          <a:off x="0" y="117615"/>
          <a:ext cx="6797675" cy="700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cap="all"/>
          </a:pPr>
          <a:endParaRPr lang="en-US" sz="2800" b="1" kern="1200" dirty="0">
            <a:solidFill>
              <a:schemeClr val="tx1"/>
            </a:solidFill>
          </a:endParaRPr>
        </a:p>
      </dsp:txBody>
      <dsp:txXfrm>
        <a:off x="0" y="117615"/>
        <a:ext cx="6797675" cy="700273"/>
      </dsp:txXfrm>
    </dsp:sp>
    <dsp:sp modelId="{0C78D0A7-63CD-48C2-B491-1EC383DA0A50}">
      <dsp:nvSpPr>
        <dsp:cNvPr id="0" name=""/>
        <dsp:cNvSpPr/>
      </dsp:nvSpPr>
      <dsp:spPr>
        <a:xfrm>
          <a:off x="0" y="701430"/>
          <a:ext cx="6797675"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4B5B54-7AF0-47FE-92EF-E878B52A1449}">
      <dsp:nvSpPr>
        <dsp:cNvPr id="0" name=""/>
        <dsp:cNvSpPr/>
      </dsp:nvSpPr>
      <dsp:spPr>
        <a:xfrm>
          <a:off x="0" y="902585"/>
          <a:ext cx="6791036" cy="991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cap="all"/>
          </a:pPr>
          <a:endParaRPr lang="en-US" sz="2800" b="1" kern="1200" dirty="0">
            <a:solidFill>
              <a:schemeClr val="tx1"/>
            </a:solidFill>
          </a:endParaRPr>
        </a:p>
      </dsp:txBody>
      <dsp:txXfrm>
        <a:off x="0" y="902585"/>
        <a:ext cx="6791036" cy="991682"/>
      </dsp:txXfrm>
    </dsp:sp>
    <dsp:sp modelId="{30AB6BD3-0E3B-4194-8A54-31B8BD6FFD3D}">
      <dsp:nvSpPr>
        <dsp:cNvPr id="0" name=""/>
        <dsp:cNvSpPr/>
      </dsp:nvSpPr>
      <dsp:spPr>
        <a:xfrm>
          <a:off x="0" y="1693112"/>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A214F0-DCD2-4162-9268-BE3FA6F4240E}">
      <dsp:nvSpPr>
        <dsp:cNvPr id="0" name=""/>
        <dsp:cNvSpPr/>
      </dsp:nvSpPr>
      <dsp:spPr>
        <a:xfrm>
          <a:off x="0" y="1693112"/>
          <a:ext cx="6797675" cy="785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cap="all"/>
          </a:pPr>
          <a:r>
            <a:rPr lang="en-US" sz="2800" b="1" kern="1200" dirty="0">
              <a:solidFill>
                <a:schemeClr val="tx1"/>
              </a:solidFill>
            </a:rPr>
            <a:t>  </a:t>
          </a:r>
        </a:p>
      </dsp:txBody>
      <dsp:txXfrm>
        <a:off x="0" y="1693112"/>
        <a:ext cx="6797675" cy="78597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31DFE46-CB74-4745-B342-4995A4A89106}" type="datetimeFigureOut">
              <a:rPr lang="en-US" smtClean="0"/>
              <a:t>5/6/2021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D5673D3-664D-4DFE-9D90-A90922BAF0BD}" type="slidenum">
              <a:rPr lang="en-US" smtClean="0"/>
              <a:t>‹#›</a:t>
            </a:fld>
            <a:endParaRPr lang="en-US" dirty="0"/>
          </a:p>
        </p:txBody>
      </p:sp>
    </p:spTree>
    <p:extLst>
      <p:ext uri="{BB962C8B-B14F-4D97-AF65-F5344CB8AC3E}">
        <p14:creationId xmlns:p14="http://schemas.microsoft.com/office/powerpoint/2010/main" val="3079604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If you need assistance with technical issues, please contact Christal at (239) 289-3310</a:t>
            </a:r>
            <a:endParaRPr lang="en-US"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endParaRPr lang="en-US" dirty="0"/>
          </a:p>
        </p:txBody>
      </p:sp>
    </p:spTree>
    <p:extLst>
      <p:ext uri="{BB962C8B-B14F-4D97-AF65-F5344CB8AC3E}">
        <p14:creationId xmlns:p14="http://schemas.microsoft.com/office/powerpoint/2010/main" val="98846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Segoe UI" panose="020B0502040204020203" pitchFamily="34" charset="0"/>
                <a:ea typeface="Calibri" panose="020F0502020204030204" pitchFamily="34" charset="0"/>
                <a:cs typeface="Times New Roman" panose="02020603050405020304" pitchFamily="18" charset="0"/>
              </a:rPr>
              <a:t>Reoccurring themes from various established plans and the Imm. Area Master Plan</a:t>
            </a:r>
          </a:p>
          <a:p>
            <a:endParaRPr lang="en-US" dirty="0"/>
          </a:p>
        </p:txBody>
      </p:sp>
      <p:sp>
        <p:nvSpPr>
          <p:cNvPr id="4" name="Slide Number Placeholder 3"/>
          <p:cNvSpPr>
            <a:spLocks noGrp="1"/>
          </p:cNvSpPr>
          <p:nvPr>
            <p:ph type="sldNum" sz="quarter" idx="5"/>
          </p:nvPr>
        </p:nvSpPr>
        <p:spPr/>
        <p:txBody>
          <a:bodyPr/>
          <a:lstStyle/>
          <a:p>
            <a:fld id="{5D5673D3-664D-4DFE-9D90-A90922BAF0BD}" type="slidenum">
              <a:rPr lang="en-US" smtClean="0"/>
              <a:t>22</a:t>
            </a:fld>
            <a:endParaRPr lang="en-US" dirty="0"/>
          </a:p>
        </p:txBody>
      </p:sp>
    </p:spTree>
    <p:extLst>
      <p:ext uri="{BB962C8B-B14F-4D97-AF65-F5344CB8AC3E}">
        <p14:creationId xmlns:p14="http://schemas.microsoft.com/office/powerpoint/2010/main" val="3646996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Open Sans"/>
            </a:endParaRPr>
          </a:p>
          <a:p>
            <a:pPr algn="l"/>
            <a:endParaRPr lang="en-US" b="0" i="0" dirty="0">
              <a:solidFill>
                <a:srgbClr val="000000"/>
              </a:solidFill>
              <a:effectLst/>
              <a:latin typeface="Open Sans"/>
            </a:endParaRPr>
          </a:p>
          <a:p>
            <a:pPr algn="l"/>
            <a:endParaRPr lang="en-US" b="0" i="0" dirty="0">
              <a:solidFill>
                <a:srgbClr val="000000"/>
              </a:solidFill>
              <a:effectLst/>
              <a:latin typeface="Open Sans"/>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673D3-664D-4DFE-9D90-A90922BAF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844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Open Sans"/>
            </a:endParaRPr>
          </a:p>
          <a:p>
            <a:pPr algn="l"/>
            <a:endParaRPr lang="en-US" b="0" i="0" dirty="0">
              <a:solidFill>
                <a:srgbClr val="000000"/>
              </a:solidFill>
              <a:effectLst/>
              <a:latin typeface="Open Sans"/>
            </a:endParaRPr>
          </a:p>
          <a:p>
            <a:pPr algn="l"/>
            <a:endParaRPr lang="en-US" b="0" i="0" dirty="0">
              <a:solidFill>
                <a:srgbClr val="000000"/>
              </a:solidFill>
              <a:effectLst/>
              <a:latin typeface="Open Sans"/>
            </a:endParaRPr>
          </a:p>
          <a:p>
            <a:endParaRPr lang="en-US" dirty="0"/>
          </a:p>
          <a:p>
            <a:endParaRPr lang="en-US" dirty="0"/>
          </a:p>
        </p:txBody>
      </p:sp>
      <p:sp>
        <p:nvSpPr>
          <p:cNvPr id="4" name="Slide Number Placeholder 3"/>
          <p:cNvSpPr>
            <a:spLocks noGrp="1"/>
          </p:cNvSpPr>
          <p:nvPr>
            <p:ph type="sldNum" sz="quarter" idx="5"/>
          </p:nvPr>
        </p:nvSpPr>
        <p:spPr/>
        <p:txBody>
          <a:bodyPr/>
          <a:lstStyle/>
          <a:p>
            <a:fld id="{5D5673D3-664D-4DFE-9D90-A90922BAF0BD}" type="slidenum">
              <a:rPr lang="en-US" smtClean="0"/>
              <a:t>25</a:t>
            </a:fld>
            <a:endParaRPr lang="en-US" dirty="0"/>
          </a:p>
        </p:txBody>
      </p:sp>
    </p:spTree>
    <p:extLst>
      <p:ext uri="{BB962C8B-B14F-4D97-AF65-F5344CB8AC3E}">
        <p14:creationId xmlns:p14="http://schemas.microsoft.com/office/powerpoint/2010/main" val="245407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5673D3-664D-4DFE-9D90-A90922BAF0BD}" type="slidenum">
              <a:rPr lang="en-US" smtClean="0"/>
              <a:t>26</a:t>
            </a:fld>
            <a:endParaRPr lang="en-US" dirty="0"/>
          </a:p>
        </p:txBody>
      </p:sp>
    </p:spTree>
    <p:extLst>
      <p:ext uri="{BB962C8B-B14F-4D97-AF65-F5344CB8AC3E}">
        <p14:creationId xmlns:p14="http://schemas.microsoft.com/office/powerpoint/2010/main" val="1132475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nSpc>
                <a:spcPct val="110000"/>
              </a:lnSpc>
              <a:spcAft>
                <a:spcPts val="611"/>
              </a:spcAft>
              <a:buFont typeface="Arial" panose="020B0604020202020204" pitchFamily="34" charset="0"/>
              <a:buChar char="•"/>
            </a:pPr>
            <a:r>
              <a:rPr lang="en-US" dirty="0"/>
              <a:t>Due to the evolving social distancing guidelines, this meeting is allowing virtual and in-person attendance. </a:t>
            </a:r>
          </a:p>
          <a:p>
            <a:pPr marL="174708" indent="-174708">
              <a:lnSpc>
                <a:spcPct val="110000"/>
              </a:lnSpc>
              <a:spcAft>
                <a:spcPts val="611"/>
              </a:spcAft>
              <a:buFont typeface="Arial" panose="020B0604020202020204" pitchFamily="34" charset="0"/>
              <a:buChar char="•"/>
            </a:pPr>
            <a:r>
              <a:rPr lang="en-US" dirty="0"/>
              <a:t>We are using the ZOOM online meeting platform for the presentation. </a:t>
            </a:r>
          </a:p>
          <a:p>
            <a:pPr marL="0" indent="0">
              <a:lnSpc>
                <a:spcPct val="110000"/>
              </a:lnSpc>
              <a:spcAft>
                <a:spcPts val="611"/>
              </a:spcAft>
              <a:buFont typeface="Arial" panose="020B0604020202020204" pitchFamily="34" charset="0"/>
              <a:buNone/>
            </a:pPr>
            <a:r>
              <a:rPr lang="en-US" dirty="0"/>
              <a:t> </a:t>
            </a:r>
          </a:p>
          <a:p>
            <a:pPr marL="174708" indent="-174708">
              <a:lnSpc>
                <a:spcPct val="110000"/>
              </a:lnSpc>
              <a:spcAft>
                <a:spcPts val="611"/>
              </a:spcAft>
              <a:buFont typeface="Arial" panose="020B0604020202020204" pitchFamily="34" charset="0"/>
              <a:buChar char="•"/>
            </a:pPr>
            <a:r>
              <a:rPr lang="en-US" dirty="0"/>
              <a:t>This meeting is being recorded and will be available on the Collier County website</a:t>
            </a:r>
          </a:p>
          <a:p>
            <a:pPr marL="174708" indent="-174708">
              <a:lnSpc>
                <a:spcPct val="110000"/>
              </a:lnSpc>
              <a:spcAft>
                <a:spcPts val="611"/>
              </a:spcAft>
              <a:buFont typeface="Arial" panose="020B0604020202020204" pitchFamily="34" charset="0"/>
              <a:buChar char="•"/>
            </a:pPr>
            <a:r>
              <a:rPr lang="en-US" dirty="0"/>
              <a:t>All remote attendees will be placed in the “Listen Only” mode throughout the meeting</a:t>
            </a:r>
          </a:p>
          <a:p>
            <a:pPr marL="174708" indent="-174708">
              <a:lnSpc>
                <a:spcPct val="110000"/>
              </a:lnSpc>
              <a:spcAft>
                <a:spcPts val="611"/>
              </a:spcAft>
              <a:buFont typeface="Arial" panose="020B0604020202020204" pitchFamily="34" charset="0"/>
              <a:buChar char="•"/>
            </a:pPr>
            <a:r>
              <a:rPr lang="en-US" dirty="0"/>
              <a:t>Questions will be addressed at the conclusion of the presentation in a rotating sequence from, in-person, online and phone participants.</a:t>
            </a:r>
          </a:p>
          <a:p>
            <a:endParaRPr lang="en-US" dirty="0"/>
          </a:p>
        </p:txBody>
      </p:sp>
    </p:spTree>
    <p:extLst>
      <p:ext uri="{BB962C8B-B14F-4D97-AF65-F5344CB8AC3E}">
        <p14:creationId xmlns:p14="http://schemas.microsoft.com/office/powerpoint/2010/main" val="3930791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027" indent="-178027">
              <a:lnSpc>
                <a:spcPct val="110000"/>
              </a:lnSpc>
              <a:spcAft>
                <a:spcPts val="623"/>
              </a:spcAft>
              <a:buFont typeface="Arial" panose="020B0604020202020204" pitchFamily="34" charset="0"/>
              <a:buChar char="•"/>
            </a:pPr>
            <a:r>
              <a:rPr lang="en-US" dirty="0"/>
              <a:t>We encourage you to participate by submitting comments and questions. </a:t>
            </a:r>
          </a:p>
          <a:p>
            <a:pPr marL="178027" indent="-178027">
              <a:lnSpc>
                <a:spcPct val="110000"/>
              </a:lnSpc>
              <a:spcAft>
                <a:spcPts val="623"/>
              </a:spcAft>
              <a:buFont typeface="Arial" panose="020B0604020202020204" pitchFamily="34" charset="0"/>
              <a:buChar char="•"/>
            </a:pPr>
            <a:r>
              <a:rPr lang="en-US" dirty="0"/>
              <a:t>There are multiple ways to do this:</a:t>
            </a:r>
          </a:p>
          <a:p>
            <a:pPr marL="643914" lvl="1" indent="-178027">
              <a:lnSpc>
                <a:spcPct val="110000"/>
              </a:lnSpc>
              <a:spcAft>
                <a:spcPts val="623"/>
              </a:spcAft>
              <a:buFont typeface="Arial" panose="020B0604020202020204" pitchFamily="34" charset="0"/>
              <a:buChar char="•"/>
            </a:pPr>
            <a:r>
              <a:rPr lang="en-US" dirty="0"/>
              <a:t>If you are online, you can type your comments in the “Q&amp;A” section on the control panel any time during the meeting.  The chat feature is disabled.</a:t>
            </a:r>
          </a:p>
          <a:p>
            <a:pPr marL="643914" lvl="1" indent="-178027">
              <a:lnSpc>
                <a:spcPct val="110000"/>
              </a:lnSpc>
              <a:spcAft>
                <a:spcPts val="623"/>
              </a:spcAft>
              <a:buFont typeface="Arial" panose="020B0604020202020204" pitchFamily="34" charset="0"/>
              <a:buChar char="•"/>
            </a:pPr>
            <a:r>
              <a:rPr lang="en-US" dirty="0"/>
              <a:t>During the questions and comments period you can also use the “Raise Hand” feature if you’d like to be called upon to speak.</a:t>
            </a:r>
          </a:p>
          <a:p>
            <a:pPr marL="643914" lvl="1" indent="-178027">
              <a:lnSpc>
                <a:spcPct val="110000"/>
              </a:lnSpc>
              <a:spcAft>
                <a:spcPts val="623"/>
              </a:spcAft>
              <a:buFont typeface="Arial" panose="020B0604020202020204" pitchFamily="34" charset="0"/>
              <a:buChar char="•"/>
            </a:pPr>
            <a:r>
              <a:rPr lang="en-US" dirty="0"/>
              <a:t>For attendees in the room, just raise your hand during the Q&amp;A session.</a:t>
            </a:r>
          </a:p>
          <a:p>
            <a:pPr marL="643914" lvl="1" indent="-178027">
              <a:lnSpc>
                <a:spcPct val="110000"/>
              </a:lnSpc>
              <a:spcAft>
                <a:spcPts val="623"/>
              </a:spcAft>
              <a:buFont typeface="Arial" panose="020B0604020202020204" pitchFamily="34" charset="0"/>
              <a:buChar char="•"/>
            </a:pPr>
            <a:r>
              <a:rPr lang="en-US" dirty="0"/>
              <a:t>Just a reminder that questions will not be answered during the presentation portion.</a:t>
            </a:r>
          </a:p>
          <a:p>
            <a:pPr marL="178027" indent="-178027" defTabSz="949478">
              <a:lnSpc>
                <a:spcPct val="110000"/>
              </a:lnSpc>
              <a:spcAft>
                <a:spcPts val="623"/>
              </a:spcAft>
              <a:buFont typeface="Arial" panose="020B0604020202020204" pitchFamily="34" charset="0"/>
              <a:buChar char="•"/>
              <a:defRPr/>
            </a:pPr>
            <a:endParaRPr lang="en-US" dirty="0"/>
          </a:p>
          <a:p>
            <a:pPr marL="178027" indent="-178027" defTabSz="949478">
              <a:lnSpc>
                <a:spcPct val="110000"/>
              </a:lnSpc>
              <a:spcAft>
                <a:spcPts val="623"/>
              </a:spcAft>
              <a:buFont typeface="Arial" panose="020B0604020202020204" pitchFamily="34" charset="0"/>
              <a:buChar char="•"/>
              <a:defRPr/>
            </a:pPr>
            <a:endParaRPr lang="en-US" dirty="0"/>
          </a:p>
          <a:p>
            <a:pPr marL="178027" indent="-178027" defTabSz="949478">
              <a:lnSpc>
                <a:spcPct val="110000"/>
              </a:lnSpc>
              <a:spcAft>
                <a:spcPts val="623"/>
              </a:spcAft>
              <a:buFont typeface="Arial" panose="020B0604020202020204" pitchFamily="34" charset="0"/>
              <a:buChar char="•"/>
              <a:defRPr/>
            </a:pPr>
            <a:endParaRPr lang="en-US" dirty="0"/>
          </a:p>
          <a:p>
            <a:pPr marL="178027" indent="-178027" defTabSz="949478">
              <a:lnSpc>
                <a:spcPct val="110000"/>
              </a:lnSpc>
              <a:spcAft>
                <a:spcPts val="623"/>
              </a:spcAft>
              <a:buFont typeface="Arial" panose="020B0604020202020204" pitchFamily="34" charset="0"/>
              <a:buChar char="•"/>
              <a:defRPr/>
            </a:pPr>
            <a:endParaRPr lang="en-US" dirty="0"/>
          </a:p>
        </p:txBody>
      </p:sp>
    </p:spTree>
    <p:extLst>
      <p:ext uri="{BB962C8B-B14F-4D97-AF65-F5344CB8AC3E}">
        <p14:creationId xmlns:p14="http://schemas.microsoft.com/office/powerpoint/2010/main" val="311914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these opportunities supported by the community? Are there more you recommend?</a:t>
            </a:r>
          </a:p>
        </p:txBody>
      </p:sp>
      <p:sp>
        <p:nvSpPr>
          <p:cNvPr id="4" name="Slide Number Placeholder 3"/>
          <p:cNvSpPr>
            <a:spLocks noGrp="1"/>
          </p:cNvSpPr>
          <p:nvPr>
            <p:ph type="sldNum" sz="quarter" idx="5"/>
          </p:nvPr>
        </p:nvSpPr>
        <p:spPr/>
        <p:txBody>
          <a:bodyPr/>
          <a:lstStyle/>
          <a:p>
            <a:fld id="{5D5673D3-664D-4DFE-9D90-A90922BAF0BD}" type="slidenum">
              <a:rPr lang="en-US" smtClean="0"/>
              <a:t>8</a:t>
            </a:fld>
            <a:endParaRPr lang="en-US" dirty="0"/>
          </a:p>
        </p:txBody>
      </p:sp>
    </p:spTree>
    <p:extLst>
      <p:ext uri="{BB962C8B-B14F-4D97-AF65-F5344CB8AC3E}">
        <p14:creationId xmlns:p14="http://schemas.microsoft.com/office/powerpoint/2010/main" val="3190745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Segoe UI" panose="020B0502040204020203" pitchFamily="34" charset="0"/>
                <a:ea typeface="Calibri" panose="020F0502020204030204" pitchFamily="34" charset="0"/>
                <a:cs typeface="Times New Roman" panose="02020603050405020304" pitchFamily="18" charset="0"/>
              </a:rPr>
              <a:t>Reoccurring themes from various established plans and the Imm. Area Master Plan</a:t>
            </a:r>
          </a:p>
          <a:p>
            <a:endParaRPr lang="en-US" dirty="0"/>
          </a:p>
        </p:txBody>
      </p:sp>
      <p:sp>
        <p:nvSpPr>
          <p:cNvPr id="4" name="Slide Number Placeholder 3"/>
          <p:cNvSpPr>
            <a:spLocks noGrp="1"/>
          </p:cNvSpPr>
          <p:nvPr>
            <p:ph type="sldNum" sz="quarter" idx="5"/>
          </p:nvPr>
        </p:nvSpPr>
        <p:spPr/>
        <p:txBody>
          <a:bodyPr/>
          <a:lstStyle/>
          <a:p>
            <a:fld id="{5D5673D3-664D-4DFE-9D90-A90922BAF0BD}" type="slidenum">
              <a:rPr lang="en-US" smtClean="0"/>
              <a:t>16</a:t>
            </a:fld>
            <a:endParaRPr lang="en-US" dirty="0"/>
          </a:p>
        </p:txBody>
      </p:sp>
    </p:spTree>
    <p:extLst>
      <p:ext uri="{BB962C8B-B14F-4D97-AF65-F5344CB8AC3E}">
        <p14:creationId xmlns:p14="http://schemas.microsoft.com/office/powerpoint/2010/main" val="3890788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Segoe UI" panose="020B0502040204020203" pitchFamily="34" charset="0"/>
                <a:ea typeface="Calibri" panose="020F0502020204030204" pitchFamily="34" charset="0"/>
                <a:cs typeface="Times New Roman" panose="02020603050405020304" pitchFamily="18" charset="0"/>
              </a:rPr>
              <a:t>Reoccurring themes from various established plans and the Imm. Area Master Plan</a:t>
            </a:r>
          </a:p>
          <a:p>
            <a:endParaRPr lang="en-US" dirty="0"/>
          </a:p>
        </p:txBody>
      </p:sp>
      <p:sp>
        <p:nvSpPr>
          <p:cNvPr id="4" name="Slide Number Placeholder 3"/>
          <p:cNvSpPr>
            <a:spLocks noGrp="1"/>
          </p:cNvSpPr>
          <p:nvPr>
            <p:ph type="sldNum" sz="quarter" idx="5"/>
          </p:nvPr>
        </p:nvSpPr>
        <p:spPr/>
        <p:txBody>
          <a:bodyPr/>
          <a:lstStyle/>
          <a:p>
            <a:fld id="{5D5673D3-664D-4DFE-9D90-A90922BAF0BD}" type="slidenum">
              <a:rPr lang="en-US" smtClean="0"/>
              <a:t>17</a:t>
            </a:fld>
            <a:endParaRPr lang="en-US" dirty="0"/>
          </a:p>
        </p:txBody>
      </p:sp>
    </p:spTree>
    <p:extLst>
      <p:ext uri="{BB962C8B-B14F-4D97-AF65-F5344CB8AC3E}">
        <p14:creationId xmlns:p14="http://schemas.microsoft.com/office/powerpoint/2010/main" val="3739354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Segoe UI" panose="020B0502040204020203" pitchFamily="34" charset="0"/>
                <a:ea typeface="Calibri" panose="020F0502020204030204" pitchFamily="34" charset="0"/>
                <a:cs typeface="Times New Roman" panose="02020603050405020304" pitchFamily="18" charset="0"/>
              </a:rPr>
              <a:t>Reoccurring themes from various established plans and the Imm. Area Master Plan</a:t>
            </a:r>
          </a:p>
          <a:p>
            <a:endParaRPr lang="en-US" dirty="0"/>
          </a:p>
        </p:txBody>
      </p:sp>
      <p:sp>
        <p:nvSpPr>
          <p:cNvPr id="4" name="Slide Number Placeholder 3"/>
          <p:cNvSpPr>
            <a:spLocks noGrp="1"/>
          </p:cNvSpPr>
          <p:nvPr>
            <p:ph type="sldNum" sz="quarter" idx="5"/>
          </p:nvPr>
        </p:nvSpPr>
        <p:spPr/>
        <p:txBody>
          <a:bodyPr/>
          <a:lstStyle/>
          <a:p>
            <a:fld id="{5D5673D3-664D-4DFE-9D90-A90922BAF0BD}" type="slidenum">
              <a:rPr lang="en-US" smtClean="0"/>
              <a:t>18</a:t>
            </a:fld>
            <a:endParaRPr lang="en-US" dirty="0"/>
          </a:p>
        </p:txBody>
      </p:sp>
    </p:spTree>
    <p:extLst>
      <p:ext uri="{BB962C8B-B14F-4D97-AF65-F5344CB8AC3E}">
        <p14:creationId xmlns:p14="http://schemas.microsoft.com/office/powerpoint/2010/main" val="552287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Segoe UI" panose="020B0502040204020203" pitchFamily="34" charset="0"/>
                <a:ea typeface="Calibri" panose="020F0502020204030204" pitchFamily="34" charset="0"/>
                <a:cs typeface="Times New Roman" panose="02020603050405020304" pitchFamily="18" charset="0"/>
              </a:rPr>
              <a:t>Reoccurring themes from various established plans and the Imm. Area Master Plan</a:t>
            </a:r>
          </a:p>
          <a:p>
            <a:endParaRPr lang="en-US" dirty="0"/>
          </a:p>
        </p:txBody>
      </p:sp>
      <p:sp>
        <p:nvSpPr>
          <p:cNvPr id="4" name="Slide Number Placeholder 3"/>
          <p:cNvSpPr>
            <a:spLocks noGrp="1"/>
          </p:cNvSpPr>
          <p:nvPr>
            <p:ph type="sldNum" sz="quarter" idx="5"/>
          </p:nvPr>
        </p:nvSpPr>
        <p:spPr/>
        <p:txBody>
          <a:bodyPr/>
          <a:lstStyle/>
          <a:p>
            <a:fld id="{5D5673D3-664D-4DFE-9D90-A90922BAF0BD}" type="slidenum">
              <a:rPr lang="en-US" smtClean="0"/>
              <a:t>19</a:t>
            </a:fld>
            <a:endParaRPr lang="en-US" dirty="0"/>
          </a:p>
        </p:txBody>
      </p:sp>
    </p:spTree>
    <p:extLst>
      <p:ext uri="{BB962C8B-B14F-4D97-AF65-F5344CB8AC3E}">
        <p14:creationId xmlns:p14="http://schemas.microsoft.com/office/powerpoint/2010/main" val="2758910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Segoe UI" panose="020B0502040204020203" pitchFamily="34" charset="0"/>
                <a:ea typeface="Calibri" panose="020F0502020204030204" pitchFamily="34" charset="0"/>
                <a:cs typeface="Times New Roman" panose="02020603050405020304" pitchFamily="18" charset="0"/>
              </a:rPr>
              <a:t>Reoccurring themes from various established plans and the Imm. Area Master Plan</a:t>
            </a:r>
          </a:p>
          <a:p>
            <a:endParaRPr lang="en-US" dirty="0"/>
          </a:p>
        </p:txBody>
      </p:sp>
      <p:sp>
        <p:nvSpPr>
          <p:cNvPr id="4" name="Slide Number Placeholder 3"/>
          <p:cNvSpPr>
            <a:spLocks noGrp="1"/>
          </p:cNvSpPr>
          <p:nvPr>
            <p:ph type="sldNum" sz="quarter" idx="5"/>
          </p:nvPr>
        </p:nvSpPr>
        <p:spPr/>
        <p:txBody>
          <a:bodyPr/>
          <a:lstStyle/>
          <a:p>
            <a:fld id="{5D5673D3-664D-4DFE-9D90-A90922BAF0BD}" type="slidenum">
              <a:rPr lang="en-US" smtClean="0"/>
              <a:t>21</a:t>
            </a:fld>
            <a:endParaRPr lang="en-US" dirty="0"/>
          </a:p>
        </p:txBody>
      </p:sp>
    </p:spTree>
    <p:extLst>
      <p:ext uri="{BB962C8B-B14F-4D97-AF65-F5344CB8AC3E}">
        <p14:creationId xmlns:p14="http://schemas.microsoft.com/office/powerpoint/2010/main" val="434968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ctr">
              <a:lnSpc>
                <a:spcPct val="90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5/6/2021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729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5/6/2021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898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5/6/2021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233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963699"/>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5/6/2021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5761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973030"/>
          </a:xfr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5/6/2021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280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63699"/>
          </a:xfrm>
        </p:spPr>
        <p:txBody>
          <a:bodyPr/>
          <a:lstStyle>
            <a:lvl1pPr>
              <a:defRPr>
                <a:solidFill>
                  <a:schemeClr val="tx1"/>
                </a:solidFill>
              </a:defRPr>
            </a:lvl1pPr>
          </a:lstStyle>
          <a:p>
            <a:r>
              <a:rPr lang="en-US" dirty="0"/>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5/6/2021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0177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5/6/2021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070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5/6/2021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0130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5/6/2021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882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102784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5/6/2021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026622" y="138303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14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ctr"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immokaleecra.com/" TargetMode="External"/><Relationship Id="rId1" Type="http://schemas.openxmlformats.org/officeDocument/2006/relationships/slideLayout" Target="../slideLayouts/slideLayout5.xml"/><Relationship Id="rId6" Type="http://schemas.openxmlformats.org/officeDocument/2006/relationships/hyperlink" Target="https://truestorieshonestlies.blogspot.com/2013/03/adventures-in-storytelling-starting-new.html" TargetMode="External"/><Relationship Id="rId5" Type="http://schemas.openxmlformats.org/officeDocument/2006/relationships/image" Target="../media/image18.jpe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immokaleecra.com/" TargetMode="Externa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5.xml"/><Relationship Id="rId4" Type="http://schemas.openxmlformats.org/officeDocument/2006/relationships/hyperlink" Target="https://immokaleecra.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5.xml"/><Relationship Id="rId4" Type="http://schemas.openxmlformats.org/officeDocument/2006/relationships/hyperlink" Target="https://immokaleecra.com/"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jpe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immokaleecra.com/" TargetMode="External"/><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mailto:Debrah.Forester@CollierCountyFL.gov" TargetMode="External"/><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s://immokaleecra.com/" TargetMode="External"/><Relationship Id="rId4" Type="http://schemas.openxmlformats.org/officeDocument/2006/relationships/hyperlink" Target="mailto:Christie.Betancourt@colliercountyFl.gov"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mailto:Monica.Acosta@colliercountyFl.go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3.jpg"/><Relationship Id="rId4" Type="http://schemas.openxmlformats.org/officeDocument/2006/relationships/image" Target="../media/image5.png"/><Relationship Id="rId9"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805053" y="1775424"/>
            <a:ext cx="4243588" cy="2065603"/>
          </a:xfrm>
        </p:spPr>
        <p:txBody>
          <a:bodyPr>
            <a:noAutofit/>
          </a:bodyPr>
          <a:lstStyle/>
          <a:p>
            <a:pPr algn="ctr"/>
            <a:r>
              <a:rPr lang="en-US" sz="4400" dirty="0">
                <a:latin typeface="Open Sans"/>
              </a:rPr>
              <a:t>Immokalee CRA Redevelopment Plan Update</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6370458" y="3829944"/>
            <a:ext cx="5258309" cy="2184776"/>
          </a:xfrm>
        </p:spPr>
        <p:txBody>
          <a:bodyPr>
            <a:normAutofit fontScale="70000" lnSpcReduction="20000"/>
          </a:bodyPr>
          <a:lstStyle/>
          <a:p>
            <a:pPr algn="ctr">
              <a:spcBef>
                <a:spcPts val="600"/>
              </a:spcBef>
            </a:pPr>
            <a:r>
              <a:rPr lang="en-US" sz="2800" b="1" dirty="0">
                <a:latin typeface="Open Sans"/>
              </a:rPr>
              <a:t>Focus Group</a:t>
            </a:r>
          </a:p>
          <a:p>
            <a:pPr algn="ctr">
              <a:spcBef>
                <a:spcPts val="600"/>
              </a:spcBef>
            </a:pPr>
            <a:endParaRPr lang="en-US" sz="1500" b="1" dirty="0">
              <a:latin typeface="Open Sans"/>
            </a:endParaRPr>
          </a:p>
          <a:p>
            <a:pPr algn="ctr">
              <a:spcBef>
                <a:spcPts val="600"/>
              </a:spcBef>
            </a:pPr>
            <a:r>
              <a:rPr lang="en-US" sz="1500" b="1" dirty="0">
                <a:latin typeface="Open Sans"/>
              </a:rPr>
              <a:t>Ecotourism, agrotourism </a:t>
            </a:r>
          </a:p>
          <a:p>
            <a:pPr algn="ctr">
              <a:spcBef>
                <a:spcPts val="600"/>
              </a:spcBef>
            </a:pPr>
            <a:r>
              <a:rPr lang="en-US" sz="2000" b="1" dirty="0">
                <a:latin typeface="Open Sans"/>
              </a:rPr>
              <a:t>&amp; </a:t>
            </a:r>
          </a:p>
          <a:p>
            <a:pPr algn="ctr">
              <a:spcBef>
                <a:spcPts val="600"/>
              </a:spcBef>
            </a:pPr>
            <a:r>
              <a:rPr lang="en-US" sz="1700" b="1" dirty="0">
                <a:latin typeface="Open Sans"/>
              </a:rPr>
              <a:t>Stormwater, lake Trafford water quality</a:t>
            </a:r>
          </a:p>
          <a:p>
            <a:pPr algn="ctr">
              <a:spcBef>
                <a:spcPts val="600"/>
              </a:spcBef>
            </a:pPr>
            <a:r>
              <a:rPr lang="en-US" sz="2000" b="1" dirty="0">
                <a:latin typeface="Open Sans"/>
              </a:rPr>
              <a:t>May 6, 2021</a:t>
            </a:r>
          </a:p>
          <a:p>
            <a:pPr algn="ctr">
              <a:spcBef>
                <a:spcPts val="600"/>
              </a:spcBef>
            </a:pPr>
            <a:r>
              <a:rPr lang="en-US" b="1" dirty="0">
                <a:latin typeface="Open Sans"/>
              </a:rPr>
              <a:t>6:00 p.m.</a:t>
            </a:r>
          </a:p>
        </p:txBody>
      </p:sp>
      <p:pic>
        <p:nvPicPr>
          <p:cNvPr id="6" name="Picture 5">
            <a:extLst>
              <a:ext uri="{FF2B5EF4-FFF2-40B4-BE49-F238E27FC236}">
                <a16:creationId xmlns:a16="http://schemas.microsoft.com/office/drawing/2014/main" id="{8940CBE3-3F91-419A-A649-32AB388ECA8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8776" y="10"/>
            <a:ext cx="6096000" cy="6857990"/>
          </a:xfrm>
          <a:prstGeom prst="rect">
            <a:avLst/>
          </a:prstGeom>
        </p:spPr>
      </p:pic>
      <p:cxnSp>
        <p:nvCxnSpPr>
          <p:cNvPr id="26" name="Straight Connector 25">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2" descr="image2688">
            <a:extLst>
              <a:ext uri="{FF2B5EF4-FFF2-40B4-BE49-F238E27FC236}">
                <a16:creationId xmlns:a16="http://schemas.microsoft.com/office/drawing/2014/main" id="{0CEA69CD-1D97-4DFD-A8FF-0AE5148C91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1871" y="84842"/>
            <a:ext cx="5431503" cy="17947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clipart&#10;&#10;Description automatically generated">
            <a:extLst>
              <a:ext uri="{FF2B5EF4-FFF2-40B4-BE49-F238E27FC236}">
                <a16:creationId xmlns:a16="http://schemas.microsoft.com/office/drawing/2014/main" id="{7319C8CF-454D-4C20-9929-6128ED66553E}"/>
              </a:ext>
            </a:extLst>
          </p:cNvPr>
          <p:cNvPicPr>
            <a:picLocks noChangeAspect="1"/>
          </p:cNvPicPr>
          <p:nvPr/>
        </p:nvPicPr>
        <p:blipFill>
          <a:blip r:embed="rId5"/>
          <a:stretch>
            <a:fillRect/>
          </a:stretch>
        </p:blipFill>
        <p:spPr>
          <a:xfrm>
            <a:off x="7886530" y="6014720"/>
            <a:ext cx="2238812" cy="758438"/>
          </a:xfrm>
          <a:prstGeom prst="rect">
            <a:avLst/>
          </a:prstGeom>
        </p:spPr>
      </p:pic>
    </p:spTree>
    <p:extLst>
      <p:ext uri="{BB962C8B-B14F-4D97-AF65-F5344CB8AC3E}">
        <p14:creationId xmlns:p14="http://schemas.microsoft.com/office/powerpoint/2010/main" val="89591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B4B65A-6289-4746-9766-8C46ABEB9C82}"/>
              </a:ext>
            </a:extLst>
          </p:cNvPr>
          <p:cNvSpPr txBox="1"/>
          <p:nvPr/>
        </p:nvSpPr>
        <p:spPr>
          <a:xfrm>
            <a:off x="225708" y="109909"/>
            <a:ext cx="1186723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Open Sans"/>
                <a:ea typeface="+mn-ea"/>
                <a:cs typeface="+mn-cs"/>
              </a:rPr>
              <a:t>Regional Connections</a:t>
            </a:r>
            <a:endParaRPr kumimoji="0" lang="en-US" sz="4400" b="0" i="0" u="none" strike="noStrike" kern="1200" cap="none" spc="0" normalizeH="0" baseline="0" noProof="0" dirty="0">
              <a:ln>
                <a:noFill/>
              </a:ln>
              <a:solidFill>
                <a:srgbClr val="57B636">
                  <a:lumMod val="50000"/>
                </a:srgbClr>
              </a:solidFill>
              <a:effectLst/>
              <a:uLnTx/>
              <a:uFillTx/>
              <a:latin typeface="Open Sans"/>
              <a:ea typeface="+mn-ea"/>
              <a:cs typeface="+mn-cs"/>
            </a:endParaRPr>
          </a:p>
        </p:txBody>
      </p:sp>
      <p:pic>
        <p:nvPicPr>
          <p:cNvPr id="3" name="Picture 2" descr="Map&#10;&#10;Description automatically generated">
            <a:extLst>
              <a:ext uri="{FF2B5EF4-FFF2-40B4-BE49-F238E27FC236}">
                <a16:creationId xmlns:a16="http://schemas.microsoft.com/office/drawing/2014/main" id="{FFA9AAEB-5D2B-45E7-9D03-487D6ABAFCF5}"/>
              </a:ext>
            </a:extLst>
          </p:cNvPr>
          <p:cNvPicPr>
            <a:picLocks noChangeAspect="1"/>
          </p:cNvPicPr>
          <p:nvPr/>
        </p:nvPicPr>
        <p:blipFill rotWithShape="1">
          <a:blip r:embed="rId2"/>
          <a:srcRect l="8684" t="4148" r="2549" b="12740"/>
          <a:stretch/>
        </p:blipFill>
        <p:spPr>
          <a:xfrm>
            <a:off x="1251091" y="879350"/>
            <a:ext cx="9816465" cy="5947123"/>
          </a:xfrm>
          <a:prstGeom prst="rect">
            <a:avLst/>
          </a:prstGeom>
        </p:spPr>
      </p:pic>
    </p:spTree>
    <p:extLst>
      <p:ext uri="{BB962C8B-B14F-4D97-AF65-F5344CB8AC3E}">
        <p14:creationId xmlns:p14="http://schemas.microsoft.com/office/powerpoint/2010/main" val="1313245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 name="Title 1">
            <a:extLst>
              <a:ext uri="{FF2B5EF4-FFF2-40B4-BE49-F238E27FC236}">
                <a16:creationId xmlns:a16="http://schemas.microsoft.com/office/drawing/2014/main" id="{321CDDEB-7633-47C5-B241-772E3F182BF5}"/>
              </a:ext>
            </a:extLst>
          </p:cNvPr>
          <p:cNvSpPr>
            <a:spLocks noGrp="1"/>
          </p:cNvSpPr>
          <p:nvPr>
            <p:ph type="title"/>
          </p:nvPr>
        </p:nvSpPr>
        <p:spPr>
          <a:xfrm>
            <a:off x="6730000" y="639097"/>
            <a:ext cx="4813072" cy="3494791"/>
          </a:xfrm>
        </p:spPr>
        <p:txBody>
          <a:bodyPr vert="horz" lIns="91440" tIns="45720" rIns="91440" bIns="45720" rtlCol="0" anchor="b">
            <a:normAutofit/>
          </a:bodyPr>
          <a:lstStyle/>
          <a:p>
            <a:pPr algn="ctr"/>
            <a:r>
              <a:rPr lang="en-US" dirty="0">
                <a:latin typeface="Open Sans"/>
              </a:rPr>
              <a:t>Immokalee</a:t>
            </a:r>
            <a:br>
              <a:rPr lang="en-US" dirty="0">
                <a:latin typeface="Open Sans"/>
              </a:rPr>
            </a:br>
            <a:r>
              <a:rPr lang="en-US" dirty="0">
                <a:latin typeface="Open Sans"/>
              </a:rPr>
              <a:t>CRA</a:t>
            </a:r>
            <a:br>
              <a:rPr lang="en-US" dirty="0">
                <a:latin typeface="Open Sans"/>
              </a:rPr>
            </a:br>
            <a:r>
              <a:rPr lang="en-US" dirty="0">
                <a:latin typeface="Open Sans"/>
              </a:rPr>
              <a:t> Ecotourism </a:t>
            </a:r>
            <a:br>
              <a:rPr lang="en-US" dirty="0">
                <a:latin typeface="Open Sans"/>
              </a:rPr>
            </a:br>
            <a:r>
              <a:rPr lang="en-US" dirty="0">
                <a:latin typeface="Open Sans"/>
              </a:rPr>
              <a:t>Agrotourism</a:t>
            </a:r>
          </a:p>
        </p:txBody>
      </p:sp>
      <p:pic>
        <p:nvPicPr>
          <p:cNvPr id="4" name="Picture 3" descr="Photo of Immokalee">
            <a:extLst>
              <a:ext uri="{FF2B5EF4-FFF2-40B4-BE49-F238E27FC236}">
                <a16:creationId xmlns:a16="http://schemas.microsoft.com/office/drawing/2014/main" id="{BAC69960-EDC3-41A2-A745-6AC1A5450421}"/>
              </a:ext>
            </a:extLst>
          </p:cNvPr>
          <p:cNvPicPr/>
          <p:nvPr/>
        </p:nvPicPr>
        <p:blipFill rotWithShape="1">
          <a:blip r:embed="rId2">
            <a:extLst>
              <a:ext uri="{28A0092B-C50C-407E-A947-70E740481C1C}">
                <a14:useLocalDpi xmlns:a14="http://schemas.microsoft.com/office/drawing/2010/main" val="0"/>
              </a:ext>
            </a:extLst>
          </a:blip>
          <a:srcRect l="5059" r="14941"/>
          <a:stretch/>
        </p:blipFill>
        <p:spPr bwMode="auto">
          <a:xfrm>
            <a:off x="1" y="10"/>
            <a:ext cx="6096000" cy="6857990"/>
          </a:xfrm>
          <a:prstGeom prst="rect">
            <a:avLst/>
          </a:prstGeom>
          <a:noFill/>
        </p:spPr>
      </p:pic>
      <p:cxnSp>
        <p:nvCxnSpPr>
          <p:cNvPr id="15" name="Straight Connector 14">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039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82E64-35DD-4B25-AB7C-B86FE1F3CDE3}"/>
              </a:ext>
            </a:extLst>
          </p:cNvPr>
          <p:cNvSpPr>
            <a:spLocks noGrp="1"/>
          </p:cNvSpPr>
          <p:nvPr>
            <p:ph type="title"/>
          </p:nvPr>
        </p:nvSpPr>
        <p:spPr/>
        <p:txBody>
          <a:bodyPr>
            <a:normAutofit/>
          </a:bodyPr>
          <a:lstStyle/>
          <a:p>
            <a:r>
              <a:rPr lang="en-US" sz="4400" dirty="0">
                <a:latin typeface="Open Sans"/>
              </a:rPr>
              <a:t>What we’ve heard…</a:t>
            </a:r>
          </a:p>
        </p:txBody>
      </p:sp>
      <p:sp>
        <p:nvSpPr>
          <p:cNvPr id="3" name="Text Placeholder 2">
            <a:extLst>
              <a:ext uri="{FF2B5EF4-FFF2-40B4-BE49-F238E27FC236}">
                <a16:creationId xmlns:a16="http://schemas.microsoft.com/office/drawing/2014/main" id="{EADCE218-176D-4A33-BAB1-6F2E1D5682A9}"/>
              </a:ext>
            </a:extLst>
          </p:cNvPr>
          <p:cNvSpPr>
            <a:spLocks noGrp="1"/>
          </p:cNvSpPr>
          <p:nvPr>
            <p:ph type="body" idx="1"/>
          </p:nvPr>
        </p:nvSpPr>
        <p:spPr>
          <a:xfrm>
            <a:off x="3436797" y="6370261"/>
            <a:ext cx="5755700" cy="446804"/>
          </a:xfrm>
        </p:spPr>
        <p:txBody>
          <a:bodyPr>
            <a:normAutofit/>
          </a:bodyPr>
          <a:lstStyle/>
          <a:p>
            <a:pPr>
              <a:lnSpc>
                <a:spcPct val="107000"/>
              </a:lnSpc>
              <a:spcBef>
                <a:spcPts val="0"/>
              </a:spcBef>
              <a:spcAft>
                <a:spcPts val="800"/>
              </a:spcAft>
            </a:pPr>
            <a:r>
              <a:rPr lang="en-US" b="1" dirty="0">
                <a:solidFill>
                  <a:schemeClr val="bg1"/>
                </a:solidFill>
                <a:effectLst/>
                <a:latin typeface="Open Sans"/>
                <a:ea typeface="Calibri" panose="020F0502020204030204" pitchFamily="34" charset="0"/>
                <a:cs typeface="Times New Roman" panose="02020603050405020304" pitchFamily="18" charset="0"/>
              </a:rPr>
              <a:t>SURVEY </a:t>
            </a:r>
            <a:r>
              <a:rPr lang="en-US" b="1" dirty="0">
                <a:solidFill>
                  <a:schemeClr val="bg1"/>
                </a:solidFill>
                <a:latin typeface="Open Sans"/>
              </a:rPr>
              <a:t>Link  </a:t>
            </a:r>
            <a:r>
              <a:rPr lang="en-US" b="1" cap="none" dirty="0">
                <a:solidFill>
                  <a:schemeClr val="bg1"/>
                </a:solidFill>
                <a:latin typeface="Open Sans"/>
                <a:hlinkClick r:id="rId2">
                  <a:extLst>
                    <a:ext uri="{A12FA001-AC4F-418D-AE19-62706E023703}">
                      <ahyp:hlinkClr xmlns:ahyp="http://schemas.microsoft.com/office/drawing/2018/hyperlinkcolor" val="tx"/>
                    </a:ext>
                  </a:extLst>
                </a:hlinkClick>
              </a:rPr>
              <a:t>https://immokaleecra.com/</a:t>
            </a:r>
            <a:r>
              <a:rPr lang="en-US" b="1" cap="none" dirty="0">
                <a:solidFill>
                  <a:schemeClr val="bg1"/>
                </a:solidFill>
                <a:latin typeface="Open Sans"/>
              </a:rPr>
              <a:t> </a:t>
            </a:r>
          </a:p>
        </p:txBody>
      </p:sp>
      <p:sp>
        <p:nvSpPr>
          <p:cNvPr id="4" name="Content Placeholder 3">
            <a:extLst>
              <a:ext uri="{FF2B5EF4-FFF2-40B4-BE49-F238E27FC236}">
                <a16:creationId xmlns:a16="http://schemas.microsoft.com/office/drawing/2014/main" id="{286694E5-6DFF-4845-8AEB-716327C7F646}"/>
              </a:ext>
            </a:extLst>
          </p:cNvPr>
          <p:cNvSpPr>
            <a:spLocks noGrp="1"/>
          </p:cNvSpPr>
          <p:nvPr>
            <p:ph sz="half" idx="2"/>
          </p:nvPr>
        </p:nvSpPr>
        <p:spPr>
          <a:xfrm>
            <a:off x="2805870" y="2587967"/>
            <a:ext cx="9029828" cy="2921179"/>
          </a:xfrm>
        </p:spPr>
        <p:txBody>
          <a:bodyPr>
            <a:normAutofit lnSpcReduction="10000"/>
          </a:bodyPr>
          <a:lstStyle/>
          <a:p>
            <a:pPr algn="ctr"/>
            <a:endParaRPr lang="en-US" sz="2400" b="1" dirty="0">
              <a:solidFill>
                <a:schemeClr val="tx1"/>
              </a:solidFill>
              <a:latin typeface="Open Sans"/>
            </a:endParaRPr>
          </a:p>
          <a:p>
            <a:pPr algn="ctr"/>
            <a:r>
              <a:rPr lang="en-US" sz="2400" b="1" dirty="0">
                <a:solidFill>
                  <a:schemeClr val="tx1"/>
                </a:solidFill>
                <a:latin typeface="Open Sans"/>
              </a:rPr>
              <a:t>The CRA has an online survey to gather your feedback on goals and issues to address in the Redevelopment Plan Update</a:t>
            </a:r>
          </a:p>
          <a:p>
            <a:pPr algn="ctr"/>
            <a:r>
              <a:rPr lang="en-US" sz="2400" b="1" dirty="0">
                <a:solidFill>
                  <a:schemeClr val="tx1"/>
                </a:solidFill>
                <a:latin typeface="Open Sans"/>
              </a:rPr>
              <a:t>Survey is available: </a:t>
            </a:r>
            <a:endParaRPr lang="en-US" b="1" dirty="0">
              <a:solidFill>
                <a:schemeClr val="tx1"/>
              </a:solidFill>
              <a:effectLst/>
              <a:latin typeface="Open Sans"/>
              <a:ea typeface="Calibri" panose="020F0502020204030204" pitchFamily="34" charset="0"/>
              <a:cs typeface="Times New Roman" panose="02020603050405020304" pitchFamily="18" charset="0"/>
            </a:endParaRPr>
          </a:p>
          <a:p>
            <a:pPr algn="ctr"/>
            <a:r>
              <a:rPr lang="en-US" sz="2400" b="1" cap="none" dirty="0">
                <a:solidFill>
                  <a:schemeClr val="tx1"/>
                </a:solidFill>
                <a:latin typeface="Open Sans"/>
                <a:hlinkClick r:id="rId2">
                  <a:extLst>
                    <a:ext uri="{A12FA001-AC4F-418D-AE19-62706E023703}">
                      <ahyp:hlinkClr xmlns:ahyp="http://schemas.microsoft.com/office/drawing/2018/hyperlinkcolor" val="tx"/>
                    </a:ext>
                  </a:extLst>
                </a:hlinkClick>
              </a:rPr>
              <a:t>https://immokaleecra.com/</a:t>
            </a:r>
            <a:r>
              <a:rPr lang="en-US" sz="2400" b="1" cap="none" dirty="0">
                <a:solidFill>
                  <a:schemeClr val="tx1"/>
                </a:solidFill>
                <a:latin typeface="Open Sans"/>
              </a:rPr>
              <a:t> </a:t>
            </a:r>
          </a:p>
          <a:p>
            <a:pPr algn="ctr"/>
            <a:endParaRPr lang="en-US" sz="2000" dirty="0">
              <a:solidFill>
                <a:schemeClr val="tx1"/>
              </a:solidFill>
              <a:latin typeface="Open Sans"/>
            </a:endParaRPr>
          </a:p>
          <a:p>
            <a:pPr lvl="1" algn="ctr"/>
            <a:endParaRPr lang="en-US" sz="2000" dirty="0">
              <a:solidFill>
                <a:schemeClr val="tx1"/>
              </a:solidFill>
              <a:latin typeface="Open Sans"/>
            </a:endParaRPr>
          </a:p>
        </p:txBody>
      </p:sp>
      <p:pic>
        <p:nvPicPr>
          <p:cNvPr id="7" name="Picture 2" descr="image2688">
            <a:extLst>
              <a:ext uri="{FF2B5EF4-FFF2-40B4-BE49-F238E27FC236}">
                <a16:creationId xmlns:a16="http://schemas.microsoft.com/office/drawing/2014/main" id="{6C542C6C-F6D8-4EF9-A505-16C5414B2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76974"/>
            <a:ext cx="1758365" cy="581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clipart&#10;&#10;Description automatically generated">
            <a:extLst>
              <a:ext uri="{FF2B5EF4-FFF2-40B4-BE49-F238E27FC236}">
                <a16:creationId xmlns:a16="http://schemas.microsoft.com/office/drawing/2014/main" id="{09E70ECC-5EA6-409F-AA73-71B8A4893D13}"/>
              </a:ext>
            </a:extLst>
          </p:cNvPr>
          <p:cNvPicPr>
            <a:picLocks noChangeAspect="1"/>
          </p:cNvPicPr>
          <p:nvPr/>
        </p:nvPicPr>
        <p:blipFill>
          <a:blip r:embed="rId4"/>
          <a:stretch>
            <a:fillRect/>
          </a:stretch>
        </p:blipFill>
        <p:spPr>
          <a:xfrm>
            <a:off x="10631422" y="6329326"/>
            <a:ext cx="1560578" cy="528674"/>
          </a:xfrm>
          <a:prstGeom prst="rect">
            <a:avLst/>
          </a:prstGeom>
        </p:spPr>
      </p:pic>
      <p:pic>
        <p:nvPicPr>
          <p:cNvPr id="6" name="Picture 5" descr="A person wearing a mask and holding a flag&#10;&#10;Description automatically generated with low confidence">
            <a:extLst>
              <a:ext uri="{FF2B5EF4-FFF2-40B4-BE49-F238E27FC236}">
                <a16:creationId xmlns:a16="http://schemas.microsoft.com/office/drawing/2014/main" id="{393D4E1F-CA83-4CEC-9135-05FD8E44185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77912" y="3570072"/>
            <a:ext cx="2427958" cy="2427958"/>
          </a:xfrm>
          <a:prstGeom prst="rect">
            <a:avLst/>
          </a:prstGeom>
        </p:spPr>
      </p:pic>
      <p:sp>
        <p:nvSpPr>
          <p:cNvPr id="10" name="Rectangle 9">
            <a:extLst>
              <a:ext uri="{FF2B5EF4-FFF2-40B4-BE49-F238E27FC236}">
                <a16:creationId xmlns:a16="http://schemas.microsoft.com/office/drawing/2014/main" id="{829619DA-5DEE-481F-8952-9DCF43E5FC43}"/>
              </a:ext>
            </a:extLst>
          </p:cNvPr>
          <p:cNvSpPr/>
          <p:nvPr/>
        </p:nvSpPr>
        <p:spPr>
          <a:xfrm>
            <a:off x="440592" y="1756970"/>
            <a:ext cx="11371775" cy="830997"/>
          </a:xfrm>
          <a:prstGeom prst="rect">
            <a:avLst/>
          </a:prstGeom>
        </p:spPr>
        <p:txBody>
          <a:bodyPr wrap="square">
            <a:spAutoFit/>
          </a:bodyPr>
          <a:lstStyle/>
          <a:p>
            <a:pPr algn="just"/>
            <a:r>
              <a:rPr lang="en-US" sz="1600" dirty="0"/>
              <a:t>On February 16, we began a weekly online survey with a variety of questions to solicit public input on a variety of topics. We hope you will take a few minutes of your time to participate. The input gathered from the survey will be shared with the public. Over the next few months, there will be various public outreach events to gather additional input and comments on proposed changes. </a:t>
            </a:r>
          </a:p>
        </p:txBody>
      </p:sp>
    </p:spTree>
    <p:extLst>
      <p:ext uri="{BB962C8B-B14F-4D97-AF65-F5344CB8AC3E}">
        <p14:creationId xmlns:p14="http://schemas.microsoft.com/office/powerpoint/2010/main" val="2259378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82E64-35DD-4B25-AB7C-B86FE1F3CDE3}"/>
              </a:ext>
            </a:extLst>
          </p:cNvPr>
          <p:cNvSpPr>
            <a:spLocks noGrp="1"/>
          </p:cNvSpPr>
          <p:nvPr>
            <p:ph type="title"/>
          </p:nvPr>
        </p:nvSpPr>
        <p:spPr/>
        <p:txBody>
          <a:bodyPr>
            <a:normAutofit/>
          </a:bodyPr>
          <a:lstStyle/>
          <a:p>
            <a:r>
              <a:rPr lang="en-US" sz="4400" dirty="0">
                <a:latin typeface="Open Sans"/>
              </a:rPr>
              <a:t>What we’ve heard…</a:t>
            </a:r>
          </a:p>
        </p:txBody>
      </p:sp>
      <p:sp>
        <p:nvSpPr>
          <p:cNvPr id="3" name="Text Placeholder 2">
            <a:extLst>
              <a:ext uri="{FF2B5EF4-FFF2-40B4-BE49-F238E27FC236}">
                <a16:creationId xmlns:a16="http://schemas.microsoft.com/office/drawing/2014/main" id="{EADCE218-176D-4A33-BAB1-6F2E1D5682A9}"/>
              </a:ext>
            </a:extLst>
          </p:cNvPr>
          <p:cNvSpPr>
            <a:spLocks noGrp="1"/>
          </p:cNvSpPr>
          <p:nvPr>
            <p:ph type="body" idx="1"/>
          </p:nvPr>
        </p:nvSpPr>
        <p:spPr>
          <a:xfrm>
            <a:off x="3436797" y="6370261"/>
            <a:ext cx="5755700" cy="446804"/>
          </a:xfrm>
        </p:spPr>
        <p:txBody>
          <a:bodyPr>
            <a:normAutofit/>
          </a:bodyPr>
          <a:lstStyle/>
          <a:p>
            <a:pPr>
              <a:lnSpc>
                <a:spcPct val="107000"/>
              </a:lnSpc>
              <a:spcBef>
                <a:spcPts val="0"/>
              </a:spcBef>
              <a:spcAft>
                <a:spcPts val="800"/>
              </a:spcAft>
            </a:pPr>
            <a:r>
              <a:rPr lang="en-US" b="1" dirty="0">
                <a:solidFill>
                  <a:schemeClr val="bg1"/>
                </a:solidFill>
                <a:effectLst/>
                <a:latin typeface="Open Sans"/>
                <a:ea typeface="Calibri" panose="020F0502020204030204" pitchFamily="34" charset="0"/>
                <a:cs typeface="Times New Roman" panose="02020603050405020304" pitchFamily="18" charset="0"/>
              </a:rPr>
              <a:t>SURVEY </a:t>
            </a:r>
            <a:r>
              <a:rPr lang="en-US" b="1" dirty="0">
                <a:solidFill>
                  <a:schemeClr val="bg1"/>
                </a:solidFill>
                <a:latin typeface="Open Sans"/>
              </a:rPr>
              <a:t>Link  </a:t>
            </a:r>
            <a:r>
              <a:rPr lang="en-US" b="1" cap="none" dirty="0">
                <a:solidFill>
                  <a:schemeClr val="bg1"/>
                </a:solidFill>
                <a:latin typeface="Open Sans"/>
                <a:hlinkClick r:id="rId2">
                  <a:extLst>
                    <a:ext uri="{A12FA001-AC4F-418D-AE19-62706E023703}">
                      <ahyp:hlinkClr xmlns:ahyp="http://schemas.microsoft.com/office/drawing/2018/hyperlinkcolor" val="tx"/>
                    </a:ext>
                  </a:extLst>
                </a:hlinkClick>
              </a:rPr>
              <a:t>https://immokaleecra.com/</a:t>
            </a:r>
            <a:r>
              <a:rPr lang="en-US" b="1" cap="none" dirty="0">
                <a:solidFill>
                  <a:schemeClr val="bg1"/>
                </a:solidFill>
                <a:latin typeface="Open Sans"/>
              </a:rPr>
              <a:t> </a:t>
            </a:r>
          </a:p>
        </p:txBody>
      </p:sp>
      <p:sp>
        <p:nvSpPr>
          <p:cNvPr id="4" name="Content Placeholder 3">
            <a:extLst>
              <a:ext uri="{FF2B5EF4-FFF2-40B4-BE49-F238E27FC236}">
                <a16:creationId xmlns:a16="http://schemas.microsoft.com/office/drawing/2014/main" id="{286694E5-6DFF-4845-8AEB-716327C7F646}"/>
              </a:ext>
            </a:extLst>
          </p:cNvPr>
          <p:cNvSpPr>
            <a:spLocks noGrp="1"/>
          </p:cNvSpPr>
          <p:nvPr>
            <p:ph sz="half" idx="2"/>
          </p:nvPr>
        </p:nvSpPr>
        <p:spPr>
          <a:xfrm>
            <a:off x="478971" y="1523999"/>
            <a:ext cx="8713526" cy="4603531"/>
          </a:xfrm>
        </p:spPr>
        <p:txBody>
          <a:bodyPr>
            <a:noAutofit/>
          </a:bodyPr>
          <a:lstStyle/>
          <a:p>
            <a:pPr>
              <a:spcAft>
                <a:spcPts val="800"/>
              </a:spcAft>
            </a:pPr>
            <a:r>
              <a:rPr lang="en-US" sz="2800" b="1" dirty="0">
                <a:solidFill>
                  <a:schemeClr val="tx1"/>
                </a:solidFill>
                <a:latin typeface="Open Sans"/>
              </a:rPr>
              <a:t>Culture</a:t>
            </a:r>
            <a:endParaRPr lang="en-US" b="1" dirty="0">
              <a:solidFill>
                <a:schemeClr val="tx1"/>
              </a:solidFill>
              <a:latin typeface="Open Sans"/>
            </a:endParaRPr>
          </a:p>
          <a:p>
            <a:pPr lvl="1">
              <a:spcAft>
                <a:spcPts val="1200"/>
              </a:spcAft>
            </a:pPr>
            <a:r>
              <a:rPr lang="en-US" sz="2000" i="1" dirty="0">
                <a:solidFill>
                  <a:schemeClr val="tx1"/>
                </a:solidFill>
                <a:latin typeface="Open Sans"/>
              </a:rPr>
              <a:t>255 survey participants</a:t>
            </a:r>
          </a:p>
          <a:p>
            <a:pPr lvl="1">
              <a:spcAft>
                <a:spcPts val="800"/>
              </a:spcAft>
            </a:pPr>
            <a:r>
              <a:rPr lang="en-US" sz="2000" dirty="0">
                <a:solidFill>
                  <a:schemeClr val="tx1"/>
                </a:solidFill>
                <a:latin typeface="Open Sans"/>
                <a:ea typeface="Calibri" panose="020F0502020204030204" pitchFamily="34" charset="0"/>
              </a:rPr>
              <a:t>Very positive response to </a:t>
            </a:r>
            <a:r>
              <a:rPr lang="en-US" sz="2000" b="1" dirty="0">
                <a:solidFill>
                  <a:schemeClr val="tx1"/>
                </a:solidFill>
                <a:latin typeface="Open Sans"/>
                <a:ea typeface="Calibri" panose="020F0502020204030204" pitchFamily="34" charset="0"/>
              </a:rPr>
              <a:t>funding events &amp; celebrating culture</a:t>
            </a:r>
          </a:p>
          <a:p>
            <a:pPr marL="201168" lvl="1" indent="0">
              <a:spcAft>
                <a:spcPts val="1200"/>
              </a:spcAft>
              <a:buNone/>
            </a:pPr>
            <a:r>
              <a:rPr lang="en-US" sz="2000" dirty="0">
                <a:solidFill>
                  <a:schemeClr val="tx1"/>
                </a:solidFill>
                <a:latin typeface="Open Sans"/>
              </a:rPr>
              <a:t>	- 68% support a look and feel to celebrate different styles &amp; cultures</a:t>
            </a:r>
          </a:p>
          <a:p>
            <a:pPr lvl="1">
              <a:spcAft>
                <a:spcPts val="1200"/>
              </a:spcAft>
            </a:pPr>
            <a:r>
              <a:rPr lang="en-US" sz="2000" dirty="0">
                <a:solidFill>
                  <a:schemeClr val="tx1"/>
                </a:solidFill>
                <a:latin typeface="Open Sans"/>
              </a:rPr>
              <a:t>What is your culture: Mexican (56%), Immokalee native (14%)</a:t>
            </a:r>
          </a:p>
          <a:p>
            <a:pPr lvl="1">
              <a:spcAft>
                <a:spcPts val="1200"/>
              </a:spcAft>
            </a:pPr>
            <a:r>
              <a:rPr lang="en-US" sz="2000" dirty="0">
                <a:solidFill>
                  <a:schemeClr val="tx1"/>
                </a:solidFill>
                <a:latin typeface="Open Sans"/>
              </a:rPr>
              <a:t>Most needed services:  Housing related services (20%) &amp; education/training (16%)  </a:t>
            </a:r>
          </a:p>
          <a:p>
            <a:pPr lvl="1">
              <a:spcAft>
                <a:spcPts val="1200"/>
              </a:spcAft>
            </a:pPr>
            <a:r>
              <a:rPr lang="en-US" sz="2000" dirty="0">
                <a:solidFill>
                  <a:schemeClr val="tx1"/>
                </a:solidFill>
                <a:latin typeface="Open Sans"/>
              </a:rPr>
              <a:t>Immokalee is safe but could use improvements (79%)</a:t>
            </a:r>
          </a:p>
          <a:p>
            <a:pPr lvl="1">
              <a:spcAft>
                <a:spcPts val="1200"/>
              </a:spcAft>
            </a:pPr>
            <a:r>
              <a:rPr lang="en-US" sz="2000" dirty="0">
                <a:solidFill>
                  <a:schemeClr val="tx1"/>
                </a:solidFill>
                <a:latin typeface="Open Sans"/>
              </a:rPr>
              <a:t>60% do not perceive Immokalee as a place of opportunity</a:t>
            </a:r>
          </a:p>
          <a:p>
            <a:pPr lvl="1">
              <a:spcAft>
                <a:spcPts val="800"/>
              </a:spcAft>
            </a:pPr>
            <a:r>
              <a:rPr lang="en-US" sz="2000" dirty="0">
                <a:solidFill>
                  <a:schemeClr val="tx1"/>
                </a:solidFill>
                <a:latin typeface="Open Sans"/>
              </a:rPr>
              <a:t>74% support a public use on the CRA property @ W Main St and S 9</a:t>
            </a:r>
            <a:r>
              <a:rPr lang="en-US" sz="2000" baseline="30000" dirty="0">
                <a:solidFill>
                  <a:schemeClr val="tx1"/>
                </a:solidFill>
                <a:latin typeface="Open Sans"/>
              </a:rPr>
              <a:t>th</a:t>
            </a:r>
            <a:r>
              <a:rPr lang="en-US" sz="2000" dirty="0">
                <a:solidFill>
                  <a:schemeClr val="tx1"/>
                </a:solidFill>
                <a:latin typeface="Open Sans"/>
              </a:rPr>
              <a:t> St</a:t>
            </a:r>
          </a:p>
          <a:p>
            <a:pPr lvl="1">
              <a:spcAft>
                <a:spcPts val="800"/>
              </a:spcAft>
            </a:pPr>
            <a:endParaRPr lang="en-US" sz="2000" dirty="0">
              <a:solidFill>
                <a:schemeClr val="tx1"/>
              </a:solidFill>
              <a:latin typeface="Open Sans"/>
            </a:endParaRPr>
          </a:p>
          <a:p>
            <a:pPr lvl="1">
              <a:spcAft>
                <a:spcPts val="800"/>
              </a:spcAft>
            </a:pPr>
            <a:endParaRPr lang="en-US" sz="2000" dirty="0">
              <a:solidFill>
                <a:schemeClr val="tx1"/>
              </a:solidFill>
              <a:latin typeface="Open Sans"/>
            </a:endParaRPr>
          </a:p>
        </p:txBody>
      </p:sp>
      <p:pic>
        <p:nvPicPr>
          <p:cNvPr id="7" name="Picture 2" descr="image2688">
            <a:extLst>
              <a:ext uri="{FF2B5EF4-FFF2-40B4-BE49-F238E27FC236}">
                <a16:creationId xmlns:a16="http://schemas.microsoft.com/office/drawing/2014/main" id="{6C542C6C-F6D8-4EF9-A505-16C5414B2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76974"/>
            <a:ext cx="1758365" cy="581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clipart&#10;&#10;Description automatically generated">
            <a:extLst>
              <a:ext uri="{FF2B5EF4-FFF2-40B4-BE49-F238E27FC236}">
                <a16:creationId xmlns:a16="http://schemas.microsoft.com/office/drawing/2014/main" id="{09E70ECC-5EA6-409F-AA73-71B8A4893D13}"/>
              </a:ext>
            </a:extLst>
          </p:cNvPr>
          <p:cNvPicPr>
            <a:picLocks noChangeAspect="1"/>
          </p:cNvPicPr>
          <p:nvPr/>
        </p:nvPicPr>
        <p:blipFill>
          <a:blip r:embed="rId4"/>
          <a:stretch>
            <a:fillRect/>
          </a:stretch>
        </p:blipFill>
        <p:spPr>
          <a:xfrm>
            <a:off x="10631422" y="6329326"/>
            <a:ext cx="1560578" cy="528674"/>
          </a:xfrm>
          <a:prstGeom prst="rect">
            <a:avLst/>
          </a:prstGeom>
        </p:spPr>
      </p:pic>
      <p:pic>
        <p:nvPicPr>
          <p:cNvPr id="9" name="Picture 8">
            <a:extLst>
              <a:ext uri="{FF2B5EF4-FFF2-40B4-BE49-F238E27FC236}">
                <a16:creationId xmlns:a16="http://schemas.microsoft.com/office/drawing/2014/main" id="{953C2926-6B1A-4BAB-973F-B53248C8FDB9}"/>
              </a:ext>
            </a:extLst>
          </p:cNvPr>
          <p:cNvPicPr/>
          <p:nvPr/>
        </p:nvPicPr>
        <p:blipFill rotWithShape="1">
          <a:blip r:embed="rId5" cstate="print">
            <a:extLst>
              <a:ext uri="{28A0092B-C50C-407E-A947-70E740481C1C}">
                <a14:useLocalDpi xmlns:a14="http://schemas.microsoft.com/office/drawing/2010/main" val="0"/>
              </a:ext>
            </a:extLst>
          </a:blip>
          <a:srcRect l="12117"/>
          <a:stretch/>
        </p:blipFill>
        <p:spPr bwMode="auto">
          <a:xfrm>
            <a:off x="9318170" y="1897797"/>
            <a:ext cx="2720340" cy="3751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886926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82E64-35DD-4B25-AB7C-B86FE1F3CDE3}"/>
              </a:ext>
            </a:extLst>
          </p:cNvPr>
          <p:cNvSpPr>
            <a:spLocks noGrp="1"/>
          </p:cNvSpPr>
          <p:nvPr>
            <p:ph type="title"/>
          </p:nvPr>
        </p:nvSpPr>
        <p:spPr/>
        <p:txBody>
          <a:bodyPr>
            <a:normAutofit/>
          </a:bodyPr>
          <a:lstStyle/>
          <a:p>
            <a:r>
              <a:rPr lang="en-US" sz="4400" dirty="0">
                <a:latin typeface="Open Sans"/>
              </a:rPr>
              <a:t>What we’ve heard…</a:t>
            </a:r>
          </a:p>
        </p:txBody>
      </p:sp>
      <p:sp>
        <p:nvSpPr>
          <p:cNvPr id="4" name="Content Placeholder 3">
            <a:extLst>
              <a:ext uri="{FF2B5EF4-FFF2-40B4-BE49-F238E27FC236}">
                <a16:creationId xmlns:a16="http://schemas.microsoft.com/office/drawing/2014/main" id="{286694E5-6DFF-4845-8AEB-716327C7F646}"/>
              </a:ext>
            </a:extLst>
          </p:cNvPr>
          <p:cNvSpPr>
            <a:spLocks noGrp="1"/>
          </p:cNvSpPr>
          <p:nvPr>
            <p:ph sz="half" idx="2"/>
          </p:nvPr>
        </p:nvSpPr>
        <p:spPr>
          <a:xfrm>
            <a:off x="879182" y="1671146"/>
            <a:ext cx="9452487" cy="4197950"/>
          </a:xfrm>
        </p:spPr>
        <p:txBody>
          <a:bodyPr>
            <a:normAutofit fontScale="92500" lnSpcReduction="20000"/>
          </a:bodyPr>
          <a:lstStyle/>
          <a:p>
            <a:pPr marL="0" marR="0">
              <a:spcBef>
                <a:spcPts val="0"/>
              </a:spcBef>
              <a:spcAft>
                <a:spcPts val="1200"/>
              </a:spcAft>
            </a:pPr>
            <a:r>
              <a:rPr lang="en-US" sz="2800" b="1" dirty="0">
                <a:solidFill>
                  <a:schemeClr val="tx1"/>
                </a:solidFill>
                <a:effectLst/>
                <a:latin typeface="Open Sans"/>
                <a:ea typeface="Calibri" panose="020F0502020204030204" pitchFamily="34" charset="0"/>
              </a:rPr>
              <a:t>Economic Development </a:t>
            </a:r>
          </a:p>
          <a:p>
            <a:pPr lvl="1">
              <a:spcAft>
                <a:spcPts val="1200"/>
              </a:spcAft>
            </a:pPr>
            <a:r>
              <a:rPr lang="en-US" sz="2000" dirty="0">
                <a:solidFill>
                  <a:schemeClr val="tx1"/>
                </a:solidFill>
                <a:latin typeface="Open Sans"/>
              </a:rPr>
              <a:t>66 Surveys as of 4.26.21</a:t>
            </a:r>
          </a:p>
          <a:p>
            <a:pPr lvl="1">
              <a:spcAft>
                <a:spcPts val="1200"/>
              </a:spcAft>
            </a:pPr>
            <a:r>
              <a:rPr lang="en-US" sz="2000" dirty="0">
                <a:solidFill>
                  <a:schemeClr val="tx1"/>
                </a:solidFill>
                <a:latin typeface="Open Sans"/>
              </a:rPr>
              <a:t>68% consider Main Street as the “center” of Immokalee</a:t>
            </a:r>
          </a:p>
          <a:p>
            <a:pPr lvl="1">
              <a:spcAft>
                <a:spcPts val="1200"/>
              </a:spcAft>
            </a:pPr>
            <a:r>
              <a:rPr lang="en-US" sz="2000" dirty="0">
                <a:solidFill>
                  <a:schemeClr val="tx1"/>
                </a:solidFill>
                <a:latin typeface="Open Sans"/>
              </a:rPr>
              <a:t>85% have shopped, dined, or received services at a business on </a:t>
            </a:r>
            <a:r>
              <a:rPr lang="en-US" sz="2000" b="1" dirty="0">
                <a:solidFill>
                  <a:schemeClr val="tx1"/>
                </a:solidFill>
                <a:latin typeface="Open Sans"/>
              </a:rPr>
              <a:t>Main Street </a:t>
            </a:r>
            <a:r>
              <a:rPr lang="en-US" sz="2000" dirty="0">
                <a:solidFill>
                  <a:schemeClr val="tx1"/>
                </a:solidFill>
                <a:latin typeface="Open Sans"/>
              </a:rPr>
              <a:t>within the last 12 months</a:t>
            </a:r>
          </a:p>
          <a:p>
            <a:pPr lvl="1">
              <a:spcAft>
                <a:spcPts val="1200"/>
              </a:spcAft>
            </a:pPr>
            <a:r>
              <a:rPr lang="en-US" sz="2000" dirty="0">
                <a:solidFill>
                  <a:schemeClr val="tx1"/>
                </a:solidFill>
                <a:latin typeface="Open Sans"/>
              </a:rPr>
              <a:t>86% are small business owners (1 to 9 employees)</a:t>
            </a:r>
          </a:p>
          <a:p>
            <a:pPr lvl="1">
              <a:spcAft>
                <a:spcPts val="1200"/>
              </a:spcAft>
            </a:pPr>
            <a:r>
              <a:rPr lang="en-US" sz="2000" dirty="0">
                <a:solidFill>
                  <a:schemeClr val="tx1"/>
                </a:solidFill>
                <a:latin typeface="Open Sans"/>
              </a:rPr>
              <a:t>64% of respondents are interested in training or higher education opportunities</a:t>
            </a:r>
          </a:p>
          <a:p>
            <a:pPr lvl="1">
              <a:spcAft>
                <a:spcPts val="1200"/>
              </a:spcAft>
            </a:pPr>
            <a:r>
              <a:rPr lang="en-US" sz="2000" dirty="0">
                <a:solidFill>
                  <a:schemeClr val="tx1"/>
                </a:solidFill>
                <a:latin typeface="Open Sans"/>
              </a:rPr>
              <a:t>Biggest barriers for training &amp; education: </a:t>
            </a:r>
          </a:p>
          <a:p>
            <a:pPr marL="384048" lvl="2" indent="0">
              <a:spcAft>
                <a:spcPts val="1200"/>
              </a:spcAft>
              <a:buNone/>
            </a:pPr>
            <a:r>
              <a:rPr lang="en-US" sz="2000" dirty="0">
                <a:solidFill>
                  <a:schemeClr val="tx1"/>
                </a:solidFill>
                <a:latin typeface="Open Sans"/>
              </a:rPr>
              <a:t>- Day/time of available classes (40%) </a:t>
            </a:r>
          </a:p>
          <a:p>
            <a:pPr marL="384048" lvl="2" indent="0">
              <a:spcAft>
                <a:spcPts val="1200"/>
              </a:spcAft>
              <a:buNone/>
            </a:pPr>
            <a:r>
              <a:rPr lang="en-US" sz="2000" dirty="0">
                <a:solidFill>
                  <a:schemeClr val="tx1"/>
                </a:solidFill>
                <a:latin typeface="Open Sans"/>
              </a:rPr>
              <a:t>- Tuition costs (35%)  </a:t>
            </a:r>
          </a:p>
          <a:p>
            <a:pPr lvl="1">
              <a:spcAft>
                <a:spcPts val="1200"/>
              </a:spcAft>
            </a:pPr>
            <a:endParaRPr lang="en-US" sz="2400" dirty="0">
              <a:solidFill>
                <a:schemeClr val="tx1"/>
              </a:solidFill>
              <a:latin typeface="Open Sans"/>
            </a:endParaRPr>
          </a:p>
          <a:p>
            <a:pPr lvl="1">
              <a:spcAft>
                <a:spcPts val="1200"/>
              </a:spcAft>
            </a:pPr>
            <a:endParaRPr lang="en-US" sz="2400" dirty="0">
              <a:solidFill>
                <a:schemeClr val="tx1"/>
              </a:solidFill>
              <a:latin typeface="Open Sans"/>
            </a:endParaRPr>
          </a:p>
          <a:p>
            <a:pPr lvl="1">
              <a:spcAft>
                <a:spcPts val="1200"/>
              </a:spcAft>
            </a:pPr>
            <a:endParaRPr lang="en-US" sz="2400" dirty="0">
              <a:solidFill>
                <a:schemeClr val="tx1"/>
              </a:solidFill>
              <a:latin typeface="Open Sans"/>
            </a:endParaRPr>
          </a:p>
          <a:p>
            <a:pPr>
              <a:spcAft>
                <a:spcPts val="1200"/>
              </a:spcAft>
            </a:pPr>
            <a:endParaRPr lang="en-US" sz="2800" dirty="0">
              <a:solidFill>
                <a:schemeClr val="tx1"/>
              </a:solidFill>
              <a:latin typeface="Open Sans"/>
            </a:endParaRPr>
          </a:p>
        </p:txBody>
      </p:sp>
      <p:pic>
        <p:nvPicPr>
          <p:cNvPr id="7" name="Picture 2" descr="image2688">
            <a:extLst>
              <a:ext uri="{FF2B5EF4-FFF2-40B4-BE49-F238E27FC236}">
                <a16:creationId xmlns:a16="http://schemas.microsoft.com/office/drawing/2014/main" id="{6C542C6C-F6D8-4EF9-A505-16C5414B2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76974"/>
            <a:ext cx="1758365" cy="581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clipart&#10;&#10;Description automatically generated">
            <a:extLst>
              <a:ext uri="{FF2B5EF4-FFF2-40B4-BE49-F238E27FC236}">
                <a16:creationId xmlns:a16="http://schemas.microsoft.com/office/drawing/2014/main" id="{09E70ECC-5EA6-409F-AA73-71B8A4893D13}"/>
              </a:ext>
            </a:extLst>
          </p:cNvPr>
          <p:cNvPicPr>
            <a:picLocks noChangeAspect="1"/>
          </p:cNvPicPr>
          <p:nvPr/>
        </p:nvPicPr>
        <p:blipFill>
          <a:blip r:embed="rId3"/>
          <a:stretch>
            <a:fillRect/>
          </a:stretch>
        </p:blipFill>
        <p:spPr>
          <a:xfrm>
            <a:off x="10631422" y="6329326"/>
            <a:ext cx="1560578" cy="528674"/>
          </a:xfrm>
          <a:prstGeom prst="rect">
            <a:avLst/>
          </a:prstGeom>
        </p:spPr>
      </p:pic>
      <p:sp>
        <p:nvSpPr>
          <p:cNvPr id="9" name="Text Placeholder 2">
            <a:extLst>
              <a:ext uri="{FF2B5EF4-FFF2-40B4-BE49-F238E27FC236}">
                <a16:creationId xmlns:a16="http://schemas.microsoft.com/office/drawing/2014/main" id="{E7E1FC12-10A4-4A19-AE80-7AFEA36EE064}"/>
              </a:ext>
            </a:extLst>
          </p:cNvPr>
          <p:cNvSpPr>
            <a:spLocks noGrp="1"/>
          </p:cNvSpPr>
          <p:nvPr>
            <p:ph type="body" idx="1"/>
          </p:nvPr>
        </p:nvSpPr>
        <p:spPr>
          <a:xfrm>
            <a:off x="3436797" y="6370261"/>
            <a:ext cx="5755700" cy="446804"/>
          </a:xfrm>
        </p:spPr>
        <p:txBody>
          <a:bodyPr>
            <a:normAutofit/>
          </a:bodyPr>
          <a:lstStyle/>
          <a:p>
            <a:pPr>
              <a:lnSpc>
                <a:spcPct val="107000"/>
              </a:lnSpc>
              <a:spcBef>
                <a:spcPts val="0"/>
              </a:spcBef>
              <a:spcAft>
                <a:spcPts val="800"/>
              </a:spcAft>
            </a:pPr>
            <a:r>
              <a:rPr lang="en-US" b="1" dirty="0">
                <a:solidFill>
                  <a:schemeClr val="bg1"/>
                </a:solidFill>
                <a:effectLst/>
                <a:latin typeface="Open Sans"/>
                <a:ea typeface="Calibri" panose="020F0502020204030204" pitchFamily="34" charset="0"/>
                <a:cs typeface="Times New Roman" panose="02020603050405020304" pitchFamily="18" charset="0"/>
              </a:rPr>
              <a:t>SURVEY </a:t>
            </a:r>
            <a:r>
              <a:rPr lang="en-US" b="1" dirty="0">
                <a:solidFill>
                  <a:schemeClr val="bg1"/>
                </a:solidFill>
                <a:latin typeface="Open Sans"/>
              </a:rPr>
              <a:t>Link  </a:t>
            </a:r>
            <a:r>
              <a:rPr lang="en-US" b="1" cap="none" dirty="0">
                <a:solidFill>
                  <a:schemeClr val="bg1"/>
                </a:solidFill>
                <a:latin typeface="Open Sans"/>
                <a:hlinkClick r:id="rId4">
                  <a:extLst>
                    <a:ext uri="{A12FA001-AC4F-418D-AE19-62706E023703}">
                      <ahyp:hlinkClr xmlns:ahyp="http://schemas.microsoft.com/office/drawing/2018/hyperlinkcolor" val="tx"/>
                    </a:ext>
                  </a:extLst>
                </a:hlinkClick>
              </a:rPr>
              <a:t>https://immokaleecra.com/</a:t>
            </a:r>
            <a:r>
              <a:rPr lang="en-US" b="1" cap="none" dirty="0">
                <a:solidFill>
                  <a:schemeClr val="bg1"/>
                </a:solidFill>
                <a:latin typeface="Open Sans"/>
              </a:rPr>
              <a:t> </a:t>
            </a:r>
          </a:p>
        </p:txBody>
      </p:sp>
    </p:spTree>
    <p:extLst>
      <p:ext uri="{BB962C8B-B14F-4D97-AF65-F5344CB8AC3E}">
        <p14:creationId xmlns:p14="http://schemas.microsoft.com/office/powerpoint/2010/main" val="3867224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82E64-35DD-4B25-AB7C-B86FE1F3CDE3}"/>
              </a:ext>
            </a:extLst>
          </p:cNvPr>
          <p:cNvSpPr>
            <a:spLocks noGrp="1"/>
          </p:cNvSpPr>
          <p:nvPr>
            <p:ph type="title"/>
          </p:nvPr>
        </p:nvSpPr>
        <p:spPr/>
        <p:txBody>
          <a:bodyPr>
            <a:normAutofit/>
          </a:bodyPr>
          <a:lstStyle/>
          <a:p>
            <a:r>
              <a:rPr lang="en-US" sz="4400" dirty="0">
                <a:latin typeface="Open Sans"/>
              </a:rPr>
              <a:t>What we’ve heard…</a:t>
            </a:r>
          </a:p>
        </p:txBody>
      </p:sp>
      <p:sp>
        <p:nvSpPr>
          <p:cNvPr id="4" name="Content Placeholder 3">
            <a:extLst>
              <a:ext uri="{FF2B5EF4-FFF2-40B4-BE49-F238E27FC236}">
                <a16:creationId xmlns:a16="http://schemas.microsoft.com/office/drawing/2014/main" id="{286694E5-6DFF-4845-8AEB-716327C7F646}"/>
              </a:ext>
            </a:extLst>
          </p:cNvPr>
          <p:cNvSpPr>
            <a:spLocks noGrp="1"/>
          </p:cNvSpPr>
          <p:nvPr>
            <p:ph sz="half" idx="2"/>
          </p:nvPr>
        </p:nvSpPr>
        <p:spPr>
          <a:xfrm>
            <a:off x="879182" y="1671146"/>
            <a:ext cx="9452487" cy="4197950"/>
          </a:xfrm>
        </p:spPr>
        <p:txBody>
          <a:bodyPr>
            <a:normAutofit/>
          </a:bodyPr>
          <a:lstStyle/>
          <a:p>
            <a:pPr marL="0" marR="0">
              <a:spcBef>
                <a:spcPts val="0"/>
              </a:spcBef>
              <a:spcAft>
                <a:spcPts val="1200"/>
              </a:spcAft>
            </a:pPr>
            <a:r>
              <a:rPr lang="en-US" sz="2800" b="1" dirty="0">
                <a:solidFill>
                  <a:schemeClr val="tx1"/>
                </a:solidFill>
                <a:effectLst/>
                <a:latin typeface="Open Sans"/>
                <a:ea typeface="Calibri" panose="020F0502020204030204" pitchFamily="34" charset="0"/>
              </a:rPr>
              <a:t>Economic Development – 2020 FHERO Assessment </a:t>
            </a:r>
          </a:p>
          <a:p>
            <a:pPr marL="201168" lvl="1" indent="0">
              <a:spcAft>
                <a:spcPts val="1200"/>
              </a:spcAft>
              <a:buNone/>
            </a:pPr>
            <a:r>
              <a:rPr lang="en-US" sz="2400" b="1" dirty="0">
                <a:solidFill>
                  <a:schemeClr val="accent4">
                    <a:lumMod val="75000"/>
                  </a:schemeClr>
                </a:solidFill>
                <a:latin typeface="Open Sans"/>
              </a:rPr>
              <a:t>What does success look like in 5 years = </a:t>
            </a:r>
          </a:p>
          <a:p>
            <a:pPr lvl="1">
              <a:spcAft>
                <a:spcPts val="1200"/>
              </a:spcAft>
            </a:pPr>
            <a:r>
              <a:rPr lang="en-US" sz="2000" dirty="0">
                <a:solidFill>
                  <a:schemeClr val="tx1"/>
                </a:solidFill>
                <a:latin typeface="Open Sans"/>
              </a:rPr>
              <a:t>Diversified economy</a:t>
            </a:r>
          </a:p>
          <a:p>
            <a:pPr lvl="1">
              <a:spcAft>
                <a:spcPts val="1200"/>
              </a:spcAft>
            </a:pPr>
            <a:r>
              <a:rPr lang="en-US" sz="2000" dirty="0">
                <a:solidFill>
                  <a:schemeClr val="tx1"/>
                </a:solidFill>
                <a:latin typeface="Open Sans"/>
              </a:rPr>
              <a:t>Growing Tax Base that alleviates infrastructure challenges</a:t>
            </a:r>
          </a:p>
          <a:p>
            <a:pPr lvl="1">
              <a:spcAft>
                <a:spcPts val="1200"/>
              </a:spcAft>
            </a:pPr>
            <a:r>
              <a:rPr lang="en-US" sz="2000" dirty="0">
                <a:solidFill>
                  <a:schemeClr val="tx1"/>
                </a:solidFill>
                <a:latin typeface="Open Sans"/>
              </a:rPr>
              <a:t>A trained workforce and robust talent pipeline</a:t>
            </a:r>
          </a:p>
          <a:p>
            <a:pPr lvl="1">
              <a:spcAft>
                <a:spcPts val="1200"/>
              </a:spcAft>
            </a:pPr>
            <a:r>
              <a:rPr lang="en-US" sz="2000" dirty="0">
                <a:solidFill>
                  <a:schemeClr val="tx1"/>
                </a:solidFill>
                <a:latin typeface="Open Sans"/>
              </a:rPr>
              <a:t>Jobs with a strong career path and strong wages</a:t>
            </a:r>
          </a:p>
          <a:p>
            <a:pPr lvl="1">
              <a:spcAft>
                <a:spcPts val="1200"/>
              </a:spcAft>
            </a:pPr>
            <a:r>
              <a:rPr lang="en-US" sz="2000" dirty="0">
                <a:solidFill>
                  <a:schemeClr val="tx1"/>
                </a:solidFill>
                <a:latin typeface="Open Sans"/>
              </a:rPr>
              <a:t>Recognition of Immokalee’s uniqueness within the County </a:t>
            </a:r>
          </a:p>
          <a:p>
            <a:pPr lvl="1">
              <a:spcAft>
                <a:spcPts val="1200"/>
              </a:spcAft>
            </a:pPr>
            <a:endParaRPr lang="en-US" sz="2400" dirty="0">
              <a:solidFill>
                <a:schemeClr val="tx1"/>
              </a:solidFill>
              <a:latin typeface="Open Sans"/>
            </a:endParaRPr>
          </a:p>
          <a:p>
            <a:pPr lvl="1">
              <a:spcAft>
                <a:spcPts val="1200"/>
              </a:spcAft>
            </a:pPr>
            <a:endParaRPr lang="en-US" sz="2400" dirty="0">
              <a:solidFill>
                <a:schemeClr val="tx1"/>
              </a:solidFill>
              <a:latin typeface="Open Sans"/>
            </a:endParaRPr>
          </a:p>
          <a:p>
            <a:pPr>
              <a:spcAft>
                <a:spcPts val="1200"/>
              </a:spcAft>
            </a:pPr>
            <a:endParaRPr lang="en-US" sz="2800" dirty="0">
              <a:solidFill>
                <a:schemeClr val="tx1"/>
              </a:solidFill>
              <a:latin typeface="Open Sans"/>
            </a:endParaRPr>
          </a:p>
        </p:txBody>
      </p:sp>
      <p:pic>
        <p:nvPicPr>
          <p:cNvPr id="7" name="Picture 2" descr="image2688">
            <a:extLst>
              <a:ext uri="{FF2B5EF4-FFF2-40B4-BE49-F238E27FC236}">
                <a16:creationId xmlns:a16="http://schemas.microsoft.com/office/drawing/2014/main" id="{6C542C6C-F6D8-4EF9-A505-16C5414B2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76974"/>
            <a:ext cx="1758365" cy="581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clipart&#10;&#10;Description automatically generated">
            <a:extLst>
              <a:ext uri="{FF2B5EF4-FFF2-40B4-BE49-F238E27FC236}">
                <a16:creationId xmlns:a16="http://schemas.microsoft.com/office/drawing/2014/main" id="{09E70ECC-5EA6-409F-AA73-71B8A4893D13}"/>
              </a:ext>
            </a:extLst>
          </p:cNvPr>
          <p:cNvPicPr>
            <a:picLocks noChangeAspect="1"/>
          </p:cNvPicPr>
          <p:nvPr/>
        </p:nvPicPr>
        <p:blipFill>
          <a:blip r:embed="rId3"/>
          <a:stretch>
            <a:fillRect/>
          </a:stretch>
        </p:blipFill>
        <p:spPr>
          <a:xfrm>
            <a:off x="10631422" y="6329326"/>
            <a:ext cx="1560578" cy="528674"/>
          </a:xfrm>
          <a:prstGeom prst="rect">
            <a:avLst/>
          </a:prstGeom>
        </p:spPr>
      </p:pic>
      <p:sp>
        <p:nvSpPr>
          <p:cNvPr id="9" name="Text Placeholder 2">
            <a:extLst>
              <a:ext uri="{FF2B5EF4-FFF2-40B4-BE49-F238E27FC236}">
                <a16:creationId xmlns:a16="http://schemas.microsoft.com/office/drawing/2014/main" id="{E7E1FC12-10A4-4A19-AE80-7AFEA36EE064}"/>
              </a:ext>
            </a:extLst>
          </p:cNvPr>
          <p:cNvSpPr>
            <a:spLocks noGrp="1"/>
          </p:cNvSpPr>
          <p:nvPr>
            <p:ph type="body" idx="1"/>
          </p:nvPr>
        </p:nvSpPr>
        <p:spPr>
          <a:xfrm>
            <a:off x="3436797" y="6370261"/>
            <a:ext cx="5755700" cy="446804"/>
          </a:xfrm>
        </p:spPr>
        <p:txBody>
          <a:bodyPr>
            <a:normAutofit/>
          </a:bodyPr>
          <a:lstStyle/>
          <a:p>
            <a:pPr>
              <a:lnSpc>
                <a:spcPct val="107000"/>
              </a:lnSpc>
              <a:spcBef>
                <a:spcPts val="0"/>
              </a:spcBef>
              <a:spcAft>
                <a:spcPts val="800"/>
              </a:spcAft>
            </a:pPr>
            <a:r>
              <a:rPr lang="en-US" b="1" dirty="0">
                <a:solidFill>
                  <a:schemeClr val="bg1"/>
                </a:solidFill>
                <a:effectLst/>
                <a:latin typeface="Open Sans"/>
                <a:ea typeface="Calibri" panose="020F0502020204030204" pitchFamily="34" charset="0"/>
                <a:cs typeface="Times New Roman" panose="02020603050405020304" pitchFamily="18" charset="0"/>
              </a:rPr>
              <a:t>SURVEY </a:t>
            </a:r>
            <a:r>
              <a:rPr lang="en-US" b="1" dirty="0">
                <a:solidFill>
                  <a:schemeClr val="bg1"/>
                </a:solidFill>
                <a:latin typeface="Open Sans"/>
              </a:rPr>
              <a:t>Link  </a:t>
            </a:r>
            <a:r>
              <a:rPr lang="en-US" b="1" cap="none" dirty="0">
                <a:solidFill>
                  <a:schemeClr val="bg1"/>
                </a:solidFill>
                <a:latin typeface="Open Sans"/>
                <a:hlinkClick r:id="rId4">
                  <a:extLst>
                    <a:ext uri="{A12FA001-AC4F-418D-AE19-62706E023703}">
                      <ahyp:hlinkClr xmlns:ahyp="http://schemas.microsoft.com/office/drawing/2018/hyperlinkcolor" val="tx"/>
                    </a:ext>
                  </a:extLst>
                </a:hlinkClick>
              </a:rPr>
              <a:t>https://immokaleecra.com/</a:t>
            </a:r>
            <a:r>
              <a:rPr lang="en-US" b="1" cap="none" dirty="0">
                <a:solidFill>
                  <a:schemeClr val="bg1"/>
                </a:solidFill>
                <a:latin typeface="Open Sans"/>
              </a:rPr>
              <a:t> </a:t>
            </a:r>
          </a:p>
        </p:txBody>
      </p:sp>
    </p:spTree>
    <p:extLst>
      <p:ext uri="{BB962C8B-B14F-4D97-AF65-F5344CB8AC3E}">
        <p14:creationId xmlns:p14="http://schemas.microsoft.com/office/powerpoint/2010/main" val="2094927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660A-7ECC-426E-9229-32B2DD88D732}"/>
              </a:ext>
            </a:extLst>
          </p:cNvPr>
          <p:cNvSpPr>
            <a:spLocks noGrp="1"/>
          </p:cNvSpPr>
          <p:nvPr>
            <p:ph type="title"/>
          </p:nvPr>
        </p:nvSpPr>
        <p:spPr>
          <a:xfrm>
            <a:off x="1052683" y="314137"/>
            <a:ext cx="8798071" cy="954368"/>
          </a:xfrm>
        </p:spPr>
        <p:txBody>
          <a:bodyPr>
            <a:normAutofit/>
          </a:bodyPr>
          <a:lstStyle/>
          <a:p>
            <a:r>
              <a:rPr lang="en-US" dirty="0">
                <a:latin typeface="Open Sans"/>
              </a:rPr>
              <a:t>Economic Development</a:t>
            </a:r>
            <a:endParaRPr lang="en-US" dirty="0">
              <a:solidFill>
                <a:schemeClr val="tx1"/>
              </a:solidFill>
              <a:latin typeface="Open Sans"/>
            </a:endParaRPr>
          </a:p>
        </p:txBody>
      </p:sp>
      <p:sp>
        <p:nvSpPr>
          <p:cNvPr id="8" name="TextBox 7">
            <a:extLst>
              <a:ext uri="{FF2B5EF4-FFF2-40B4-BE49-F238E27FC236}">
                <a16:creationId xmlns:a16="http://schemas.microsoft.com/office/drawing/2014/main" id="{778CCF45-A063-47F5-83BE-1C27B58FBB8D}"/>
              </a:ext>
            </a:extLst>
          </p:cNvPr>
          <p:cNvSpPr txBox="1"/>
          <p:nvPr/>
        </p:nvSpPr>
        <p:spPr>
          <a:xfrm>
            <a:off x="656364" y="1134065"/>
            <a:ext cx="1139671" cy="338554"/>
          </a:xfrm>
          <a:prstGeom prst="rect">
            <a:avLst/>
          </a:prstGeom>
          <a:noFill/>
        </p:spPr>
        <p:txBody>
          <a:bodyPr wrap="none" rtlCol="0">
            <a:spAutoFit/>
          </a:bodyPr>
          <a:lstStyle/>
          <a:p>
            <a:r>
              <a:rPr lang="en-US" sz="1600" dirty="0">
                <a:solidFill>
                  <a:schemeClr val="bg1"/>
                </a:solidFill>
                <a:latin typeface="Open Sans"/>
              </a:rPr>
              <a:t>Recreation</a:t>
            </a:r>
          </a:p>
        </p:txBody>
      </p:sp>
      <p:sp>
        <p:nvSpPr>
          <p:cNvPr id="11" name="TextBox 10">
            <a:extLst>
              <a:ext uri="{FF2B5EF4-FFF2-40B4-BE49-F238E27FC236}">
                <a16:creationId xmlns:a16="http://schemas.microsoft.com/office/drawing/2014/main" id="{27E51B4B-127E-4E31-9397-5712539EE0D0}"/>
              </a:ext>
            </a:extLst>
          </p:cNvPr>
          <p:cNvSpPr txBox="1"/>
          <p:nvPr/>
        </p:nvSpPr>
        <p:spPr>
          <a:xfrm>
            <a:off x="616800" y="2675917"/>
            <a:ext cx="1233030" cy="584775"/>
          </a:xfrm>
          <a:prstGeom prst="rect">
            <a:avLst/>
          </a:prstGeom>
          <a:noFill/>
        </p:spPr>
        <p:txBody>
          <a:bodyPr wrap="none" rtlCol="0">
            <a:spAutoFit/>
          </a:bodyPr>
          <a:lstStyle/>
          <a:p>
            <a:r>
              <a:rPr lang="en-US" sz="1600" dirty="0">
                <a:solidFill>
                  <a:schemeClr val="bg1"/>
                </a:solidFill>
                <a:latin typeface="Open Sans"/>
              </a:rPr>
              <a:t>Community</a:t>
            </a:r>
          </a:p>
          <a:p>
            <a:pPr algn="ctr"/>
            <a:r>
              <a:rPr lang="en-US" sz="1600" dirty="0">
                <a:solidFill>
                  <a:schemeClr val="bg1"/>
                </a:solidFill>
                <a:latin typeface="Open Sans"/>
              </a:rPr>
              <a:t>Facilities</a:t>
            </a:r>
          </a:p>
        </p:txBody>
      </p:sp>
      <p:sp>
        <p:nvSpPr>
          <p:cNvPr id="13" name="TextBox 12">
            <a:extLst>
              <a:ext uri="{FF2B5EF4-FFF2-40B4-BE49-F238E27FC236}">
                <a16:creationId xmlns:a16="http://schemas.microsoft.com/office/drawing/2014/main" id="{9F901D5E-76D7-4E9D-A6EE-8F7D49813203}"/>
              </a:ext>
            </a:extLst>
          </p:cNvPr>
          <p:cNvSpPr txBox="1"/>
          <p:nvPr/>
        </p:nvSpPr>
        <p:spPr>
          <a:xfrm>
            <a:off x="644695" y="4201125"/>
            <a:ext cx="1157753" cy="338554"/>
          </a:xfrm>
          <a:prstGeom prst="rect">
            <a:avLst/>
          </a:prstGeom>
          <a:noFill/>
        </p:spPr>
        <p:txBody>
          <a:bodyPr wrap="square" rtlCol="0">
            <a:spAutoFit/>
          </a:bodyPr>
          <a:lstStyle/>
          <a:p>
            <a:pPr algn="ctr"/>
            <a:r>
              <a:rPr lang="en-US" sz="1600" dirty="0">
                <a:solidFill>
                  <a:schemeClr val="bg1"/>
                </a:solidFill>
                <a:latin typeface="Open Sans"/>
              </a:rPr>
              <a:t>Housing</a:t>
            </a:r>
          </a:p>
        </p:txBody>
      </p:sp>
      <p:sp>
        <p:nvSpPr>
          <p:cNvPr id="16" name="TextBox 15">
            <a:extLst>
              <a:ext uri="{FF2B5EF4-FFF2-40B4-BE49-F238E27FC236}">
                <a16:creationId xmlns:a16="http://schemas.microsoft.com/office/drawing/2014/main" id="{A4B3FCE2-E3E8-4C5A-82B0-61C9C084DBD3}"/>
              </a:ext>
            </a:extLst>
          </p:cNvPr>
          <p:cNvSpPr txBox="1"/>
          <p:nvPr/>
        </p:nvSpPr>
        <p:spPr>
          <a:xfrm>
            <a:off x="391483" y="5454036"/>
            <a:ext cx="1404552" cy="830997"/>
          </a:xfrm>
          <a:prstGeom prst="rect">
            <a:avLst/>
          </a:prstGeom>
          <a:noFill/>
        </p:spPr>
        <p:txBody>
          <a:bodyPr wrap="square" rtlCol="0">
            <a:spAutoFit/>
          </a:bodyPr>
          <a:lstStyle/>
          <a:p>
            <a:pPr algn="ctr"/>
            <a:r>
              <a:rPr lang="en-US" sz="1600" dirty="0">
                <a:solidFill>
                  <a:schemeClr val="bg1"/>
                </a:solidFill>
                <a:latin typeface="Open Sans"/>
              </a:rPr>
              <a:t>Drainage &amp; Lake </a:t>
            </a:r>
          </a:p>
          <a:p>
            <a:pPr algn="ctr"/>
            <a:r>
              <a:rPr lang="en-US" sz="1600" dirty="0">
                <a:solidFill>
                  <a:schemeClr val="bg1"/>
                </a:solidFill>
                <a:latin typeface="Open Sans"/>
              </a:rPr>
              <a:t>Trafford</a:t>
            </a:r>
          </a:p>
        </p:txBody>
      </p:sp>
      <p:sp>
        <p:nvSpPr>
          <p:cNvPr id="22" name="TextBox 21">
            <a:extLst>
              <a:ext uri="{FF2B5EF4-FFF2-40B4-BE49-F238E27FC236}">
                <a16:creationId xmlns:a16="http://schemas.microsoft.com/office/drawing/2014/main" id="{AA52707D-66A5-437F-9F90-A4312D90C742}"/>
              </a:ext>
            </a:extLst>
          </p:cNvPr>
          <p:cNvSpPr txBox="1"/>
          <p:nvPr/>
        </p:nvSpPr>
        <p:spPr>
          <a:xfrm>
            <a:off x="773412" y="4335514"/>
            <a:ext cx="926857" cy="338554"/>
          </a:xfrm>
          <a:prstGeom prst="rect">
            <a:avLst/>
          </a:prstGeom>
          <a:noFill/>
        </p:spPr>
        <p:txBody>
          <a:bodyPr wrap="none" rtlCol="0">
            <a:spAutoFit/>
          </a:bodyPr>
          <a:lstStyle/>
          <a:p>
            <a:r>
              <a:rPr lang="en-US" sz="1600" dirty="0">
                <a:solidFill>
                  <a:schemeClr val="bg1"/>
                </a:solidFill>
                <a:latin typeface="Open Sans"/>
              </a:rPr>
              <a:t>Mobility</a:t>
            </a:r>
          </a:p>
        </p:txBody>
      </p:sp>
      <p:sp>
        <p:nvSpPr>
          <p:cNvPr id="14" name="TextBox 13">
            <a:extLst>
              <a:ext uri="{FF2B5EF4-FFF2-40B4-BE49-F238E27FC236}">
                <a16:creationId xmlns:a16="http://schemas.microsoft.com/office/drawing/2014/main" id="{3651D979-24A9-4BEE-8D02-C0C7EB00DE51}"/>
              </a:ext>
            </a:extLst>
          </p:cNvPr>
          <p:cNvSpPr txBox="1"/>
          <p:nvPr/>
        </p:nvSpPr>
        <p:spPr>
          <a:xfrm>
            <a:off x="1052683" y="1648047"/>
            <a:ext cx="10079605" cy="369331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Immokalee Area Master Plan – </a:t>
            </a:r>
          </a:p>
          <a:p>
            <a:pPr marL="914400" indent="-914400"/>
            <a:r>
              <a:rPr lang="en-US" sz="1600" dirty="0">
                <a:latin typeface="Arial" panose="020B0604020202020204" pitchFamily="34" charset="0"/>
                <a:cs typeface="Arial" panose="020B0604020202020204" pitchFamily="34" charset="0"/>
              </a:rPr>
              <a:t>	</a:t>
            </a:r>
            <a:r>
              <a:rPr lang="en-US" sz="1600" b="1" dirty="0">
                <a:solidFill>
                  <a:schemeClr val="accent4">
                    <a:lumMod val="75000"/>
                  </a:schemeClr>
                </a:solidFill>
                <a:latin typeface="Arial" panose="020B0604020202020204" pitchFamily="34" charset="0"/>
                <a:cs typeface="Arial" panose="020B0604020202020204" pitchFamily="34" charset="0"/>
              </a:rPr>
              <a:t>Objective – Promote and expand tourism, eco-tourism, entertainment, cultural opportunities</a:t>
            </a:r>
          </a:p>
          <a:p>
            <a:pPr marL="1828800" indent="-52388"/>
            <a:r>
              <a:rPr lang="en-US" sz="1600" dirty="0">
                <a:latin typeface="Arial" panose="020B0604020202020204" pitchFamily="34" charset="0"/>
                <a:cs typeface="Arial" panose="020B0604020202020204" pitchFamily="34" charset="0"/>
              </a:rPr>
              <a:t>	Policy: Encourage the expansion of restaurants, movie theaters, museums, and public spaces</a:t>
            </a:r>
          </a:p>
          <a:p>
            <a:r>
              <a:rPr lang="en-US" sz="1600" dirty="0">
                <a:latin typeface="Arial" panose="020B0604020202020204" pitchFamily="34" charset="0"/>
                <a:cs typeface="Arial" panose="020B0604020202020204" pitchFamily="34" charset="0"/>
              </a:rPr>
              <a:t>		Policy – Promote increasing tourism</a:t>
            </a:r>
          </a:p>
          <a:p>
            <a:r>
              <a:rPr lang="en-US" sz="1600" dirty="0">
                <a:latin typeface="Arial" panose="020B0604020202020204" pitchFamily="34" charset="0"/>
                <a:cs typeface="Arial" panose="020B0604020202020204" pitchFamily="34" charset="0"/>
              </a:rPr>
              <a:t>		Policy – Encourage the development of ecotourism focus on Lake Trafford and RT lands</a:t>
            </a:r>
          </a:p>
          <a:p>
            <a:r>
              <a:rPr lang="en-US" sz="1600" dirty="0">
                <a:latin typeface="Arial" panose="020B0604020202020204" pitchFamily="34" charset="0"/>
                <a:cs typeface="Arial" panose="020B0604020202020204" pitchFamily="34" charset="0"/>
              </a:rPr>
              <a:t>		Policy – Seminole Casino Immokalee – continue to work with the Seminole Tribe </a:t>
            </a:r>
          </a:p>
          <a:p>
            <a:pPr marL="1776413"/>
            <a:r>
              <a:rPr lang="en-US" sz="1600" dirty="0">
                <a:latin typeface="Arial" panose="020B0604020202020204" pitchFamily="34" charset="0"/>
                <a:cs typeface="Arial" panose="020B0604020202020204" pitchFamily="34" charset="0"/>
              </a:rPr>
              <a:t>	Policy – Entertainment District – encourage the development of an entertainment district are near the casino that is complementary and connected to Immokalee’s existing downtown core. </a:t>
            </a:r>
          </a:p>
          <a:p>
            <a:pPr marL="914400" marR="0" lvl="0" indent="-91440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	</a:t>
            </a:r>
            <a:r>
              <a:rPr kumimoji="0" lang="en-US" sz="1600" b="1" i="0" u="none" strike="noStrike" kern="1200" cap="none" spc="0" normalizeH="0" baseline="0" noProof="0" dirty="0">
                <a:ln>
                  <a:noFill/>
                </a:ln>
                <a:solidFill>
                  <a:srgbClr val="57B636">
                    <a:lumMod val="75000"/>
                  </a:srgbClr>
                </a:solidFill>
                <a:effectLst/>
                <a:uLnTx/>
                <a:uFillTx/>
                <a:latin typeface="Arial" panose="020B0604020202020204" pitchFamily="34" charset="0"/>
                <a:ea typeface="+mn-ea"/>
                <a:cs typeface="Arial" panose="020B0604020202020204" pitchFamily="34" charset="0"/>
              </a:rPr>
              <a:t>Objective – Enhance and expand educational and cultural facilities and opportunities</a:t>
            </a:r>
          </a:p>
          <a:p>
            <a:pPr marL="1828800" marR="0" lvl="0" indent="-52388"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Policy – Research and Development – seek to attract educational research facilities</a:t>
            </a:r>
          </a:p>
          <a:p>
            <a:pPr marL="1828800" marR="0" lvl="0" indent="-52388"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Policy – Enhance the availability and variety of training programs</a:t>
            </a:r>
          </a:p>
          <a:p>
            <a:endParaRPr lang="en-US" dirty="0"/>
          </a:p>
        </p:txBody>
      </p:sp>
    </p:spTree>
    <p:extLst>
      <p:ext uri="{BB962C8B-B14F-4D97-AF65-F5344CB8AC3E}">
        <p14:creationId xmlns:p14="http://schemas.microsoft.com/office/powerpoint/2010/main" val="2543510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660A-7ECC-426E-9229-32B2DD88D732}"/>
              </a:ext>
            </a:extLst>
          </p:cNvPr>
          <p:cNvSpPr>
            <a:spLocks noGrp="1"/>
          </p:cNvSpPr>
          <p:nvPr>
            <p:ph type="title"/>
          </p:nvPr>
        </p:nvSpPr>
        <p:spPr>
          <a:xfrm>
            <a:off x="1052683" y="314137"/>
            <a:ext cx="8798071" cy="954368"/>
          </a:xfrm>
        </p:spPr>
        <p:txBody>
          <a:bodyPr>
            <a:normAutofit/>
          </a:bodyPr>
          <a:lstStyle/>
          <a:p>
            <a:r>
              <a:rPr lang="en-US" dirty="0">
                <a:solidFill>
                  <a:schemeClr val="tx1"/>
                </a:solidFill>
                <a:latin typeface="Open Sans"/>
              </a:rPr>
              <a:t>Ecotourism and Agrotourism</a:t>
            </a:r>
          </a:p>
        </p:txBody>
      </p:sp>
      <p:sp>
        <p:nvSpPr>
          <p:cNvPr id="8" name="TextBox 7">
            <a:extLst>
              <a:ext uri="{FF2B5EF4-FFF2-40B4-BE49-F238E27FC236}">
                <a16:creationId xmlns:a16="http://schemas.microsoft.com/office/drawing/2014/main" id="{778CCF45-A063-47F5-83BE-1C27B58FBB8D}"/>
              </a:ext>
            </a:extLst>
          </p:cNvPr>
          <p:cNvSpPr txBox="1"/>
          <p:nvPr/>
        </p:nvSpPr>
        <p:spPr>
          <a:xfrm>
            <a:off x="656364" y="1134065"/>
            <a:ext cx="1139671" cy="338554"/>
          </a:xfrm>
          <a:prstGeom prst="rect">
            <a:avLst/>
          </a:prstGeom>
          <a:noFill/>
        </p:spPr>
        <p:txBody>
          <a:bodyPr wrap="none" rtlCol="0">
            <a:spAutoFit/>
          </a:bodyPr>
          <a:lstStyle/>
          <a:p>
            <a:r>
              <a:rPr lang="en-US" sz="1600" dirty="0">
                <a:solidFill>
                  <a:schemeClr val="bg1"/>
                </a:solidFill>
                <a:latin typeface="Open Sans"/>
              </a:rPr>
              <a:t>Recreation</a:t>
            </a:r>
          </a:p>
        </p:txBody>
      </p:sp>
      <p:sp>
        <p:nvSpPr>
          <p:cNvPr id="11" name="TextBox 10">
            <a:extLst>
              <a:ext uri="{FF2B5EF4-FFF2-40B4-BE49-F238E27FC236}">
                <a16:creationId xmlns:a16="http://schemas.microsoft.com/office/drawing/2014/main" id="{27E51B4B-127E-4E31-9397-5712539EE0D0}"/>
              </a:ext>
            </a:extLst>
          </p:cNvPr>
          <p:cNvSpPr txBox="1"/>
          <p:nvPr/>
        </p:nvSpPr>
        <p:spPr>
          <a:xfrm>
            <a:off x="616800" y="2675917"/>
            <a:ext cx="1233030" cy="584775"/>
          </a:xfrm>
          <a:prstGeom prst="rect">
            <a:avLst/>
          </a:prstGeom>
          <a:noFill/>
        </p:spPr>
        <p:txBody>
          <a:bodyPr wrap="none" rtlCol="0">
            <a:spAutoFit/>
          </a:bodyPr>
          <a:lstStyle/>
          <a:p>
            <a:r>
              <a:rPr lang="en-US" sz="1600" dirty="0">
                <a:solidFill>
                  <a:schemeClr val="bg1"/>
                </a:solidFill>
                <a:latin typeface="Open Sans"/>
              </a:rPr>
              <a:t>Community</a:t>
            </a:r>
          </a:p>
          <a:p>
            <a:pPr algn="ctr"/>
            <a:r>
              <a:rPr lang="en-US" sz="1600" dirty="0">
                <a:solidFill>
                  <a:schemeClr val="bg1"/>
                </a:solidFill>
                <a:latin typeface="Open Sans"/>
              </a:rPr>
              <a:t>Facilities</a:t>
            </a:r>
          </a:p>
        </p:txBody>
      </p:sp>
      <p:sp>
        <p:nvSpPr>
          <p:cNvPr id="13" name="TextBox 12">
            <a:extLst>
              <a:ext uri="{FF2B5EF4-FFF2-40B4-BE49-F238E27FC236}">
                <a16:creationId xmlns:a16="http://schemas.microsoft.com/office/drawing/2014/main" id="{9F901D5E-76D7-4E9D-A6EE-8F7D49813203}"/>
              </a:ext>
            </a:extLst>
          </p:cNvPr>
          <p:cNvSpPr txBox="1"/>
          <p:nvPr/>
        </p:nvSpPr>
        <p:spPr>
          <a:xfrm>
            <a:off x="644695" y="4201125"/>
            <a:ext cx="1157753" cy="338554"/>
          </a:xfrm>
          <a:prstGeom prst="rect">
            <a:avLst/>
          </a:prstGeom>
          <a:noFill/>
        </p:spPr>
        <p:txBody>
          <a:bodyPr wrap="square" rtlCol="0">
            <a:spAutoFit/>
          </a:bodyPr>
          <a:lstStyle/>
          <a:p>
            <a:pPr algn="ctr"/>
            <a:r>
              <a:rPr lang="en-US" sz="1600" dirty="0">
                <a:solidFill>
                  <a:schemeClr val="bg1"/>
                </a:solidFill>
                <a:latin typeface="Open Sans"/>
              </a:rPr>
              <a:t>Housing</a:t>
            </a:r>
          </a:p>
        </p:txBody>
      </p:sp>
      <p:sp>
        <p:nvSpPr>
          <p:cNvPr id="16" name="TextBox 15">
            <a:extLst>
              <a:ext uri="{FF2B5EF4-FFF2-40B4-BE49-F238E27FC236}">
                <a16:creationId xmlns:a16="http://schemas.microsoft.com/office/drawing/2014/main" id="{A4B3FCE2-E3E8-4C5A-82B0-61C9C084DBD3}"/>
              </a:ext>
            </a:extLst>
          </p:cNvPr>
          <p:cNvSpPr txBox="1"/>
          <p:nvPr/>
        </p:nvSpPr>
        <p:spPr>
          <a:xfrm>
            <a:off x="391483" y="5454036"/>
            <a:ext cx="1404552" cy="830997"/>
          </a:xfrm>
          <a:prstGeom prst="rect">
            <a:avLst/>
          </a:prstGeom>
          <a:noFill/>
        </p:spPr>
        <p:txBody>
          <a:bodyPr wrap="square" rtlCol="0">
            <a:spAutoFit/>
          </a:bodyPr>
          <a:lstStyle/>
          <a:p>
            <a:pPr algn="ctr"/>
            <a:r>
              <a:rPr lang="en-US" sz="1600" dirty="0">
                <a:solidFill>
                  <a:schemeClr val="bg1"/>
                </a:solidFill>
                <a:latin typeface="Open Sans"/>
              </a:rPr>
              <a:t>Drainage &amp; Lake </a:t>
            </a:r>
          </a:p>
          <a:p>
            <a:pPr algn="ctr"/>
            <a:r>
              <a:rPr lang="en-US" sz="1600" dirty="0">
                <a:solidFill>
                  <a:schemeClr val="bg1"/>
                </a:solidFill>
                <a:latin typeface="Open Sans"/>
              </a:rPr>
              <a:t>Trafford</a:t>
            </a:r>
          </a:p>
        </p:txBody>
      </p:sp>
      <p:sp>
        <p:nvSpPr>
          <p:cNvPr id="22" name="TextBox 21">
            <a:extLst>
              <a:ext uri="{FF2B5EF4-FFF2-40B4-BE49-F238E27FC236}">
                <a16:creationId xmlns:a16="http://schemas.microsoft.com/office/drawing/2014/main" id="{AA52707D-66A5-437F-9F90-A4312D90C742}"/>
              </a:ext>
            </a:extLst>
          </p:cNvPr>
          <p:cNvSpPr txBox="1"/>
          <p:nvPr/>
        </p:nvSpPr>
        <p:spPr>
          <a:xfrm>
            <a:off x="773412" y="4335514"/>
            <a:ext cx="926857" cy="338554"/>
          </a:xfrm>
          <a:prstGeom prst="rect">
            <a:avLst/>
          </a:prstGeom>
          <a:noFill/>
        </p:spPr>
        <p:txBody>
          <a:bodyPr wrap="none" rtlCol="0">
            <a:spAutoFit/>
          </a:bodyPr>
          <a:lstStyle/>
          <a:p>
            <a:r>
              <a:rPr lang="en-US" sz="1600" dirty="0">
                <a:solidFill>
                  <a:schemeClr val="bg1"/>
                </a:solidFill>
                <a:latin typeface="Open Sans"/>
              </a:rPr>
              <a:t>Mobility</a:t>
            </a:r>
          </a:p>
        </p:txBody>
      </p:sp>
      <p:sp>
        <p:nvSpPr>
          <p:cNvPr id="24" name="TextBox 23">
            <a:extLst>
              <a:ext uri="{FF2B5EF4-FFF2-40B4-BE49-F238E27FC236}">
                <a16:creationId xmlns:a16="http://schemas.microsoft.com/office/drawing/2014/main" id="{AB1D19A2-6E5C-4681-BE9F-C000E1263C9B}"/>
              </a:ext>
            </a:extLst>
          </p:cNvPr>
          <p:cNvSpPr txBox="1"/>
          <p:nvPr/>
        </p:nvSpPr>
        <p:spPr>
          <a:xfrm>
            <a:off x="277063" y="1533687"/>
            <a:ext cx="5911086" cy="2585323"/>
          </a:xfrm>
          <a:prstGeom prst="rect">
            <a:avLst/>
          </a:prstGeom>
          <a:noFill/>
        </p:spPr>
        <p:txBody>
          <a:bodyPr wrap="square">
            <a:spAutoFit/>
          </a:bodyPr>
          <a:lstStyle/>
          <a:p>
            <a:pPr>
              <a:lnSpc>
                <a:spcPct val="100000"/>
              </a:lnSpc>
              <a:spcBef>
                <a:spcPts val="0"/>
              </a:spcBef>
              <a:spcAft>
                <a:spcPts val="0"/>
              </a:spcAft>
              <a:buClr>
                <a:schemeClr val="accent1"/>
              </a:buClr>
            </a:pPr>
            <a:r>
              <a:rPr lang="en-US" sz="2400" dirty="0">
                <a:latin typeface="Open Sans"/>
              </a:rPr>
              <a:t>Proposed Goal/Objective: </a:t>
            </a:r>
          </a:p>
          <a:p>
            <a:pPr marL="341313" indent="-341313">
              <a:lnSpc>
                <a:spcPct val="100000"/>
              </a:lnSpc>
              <a:spcBef>
                <a:spcPts val="0"/>
              </a:spcBef>
              <a:spcAft>
                <a:spcPts val="0"/>
              </a:spcAft>
              <a:buClr>
                <a:schemeClr val="accent1"/>
              </a:buClr>
              <a:buFont typeface="Wingdings" panose="05000000000000000000" pitchFamily="2" charset="2"/>
              <a:buChar char="Ø"/>
            </a:pPr>
            <a:r>
              <a:rPr lang="en-US" sz="2300" dirty="0">
                <a:latin typeface="Open Sans"/>
              </a:rPr>
              <a:t>Direct public investment to promote ecotourism and agritourism business development, strengthen opportunities for marketing and branding developing Immokalee as a destination to attract visitors to the community. </a:t>
            </a:r>
          </a:p>
        </p:txBody>
      </p:sp>
      <p:pic>
        <p:nvPicPr>
          <p:cNvPr id="10" name="Picture 9" descr="A picture containing text, tree, outdoor, sign&#10;&#10;Description automatically generated">
            <a:extLst>
              <a:ext uri="{FF2B5EF4-FFF2-40B4-BE49-F238E27FC236}">
                <a16:creationId xmlns:a16="http://schemas.microsoft.com/office/drawing/2014/main" id="{11E7645B-A990-465F-A7D3-0BB72F3C0888}"/>
              </a:ext>
            </a:extLst>
          </p:cNvPr>
          <p:cNvPicPr>
            <a:picLocks noChangeAspect="1"/>
          </p:cNvPicPr>
          <p:nvPr/>
        </p:nvPicPr>
        <p:blipFill>
          <a:blip r:embed="rId3"/>
          <a:stretch>
            <a:fillRect/>
          </a:stretch>
        </p:blipFill>
        <p:spPr>
          <a:xfrm>
            <a:off x="7914420" y="4005874"/>
            <a:ext cx="3229274" cy="2147467"/>
          </a:xfrm>
          <a:prstGeom prst="rect">
            <a:avLst/>
          </a:prstGeom>
        </p:spPr>
      </p:pic>
      <p:pic>
        <p:nvPicPr>
          <p:cNvPr id="19" name="Picture 18" descr="A picture containing text, building, outdoor, house&#10;&#10;Description automatically generated">
            <a:extLst>
              <a:ext uri="{FF2B5EF4-FFF2-40B4-BE49-F238E27FC236}">
                <a16:creationId xmlns:a16="http://schemas.microsoft.com/office/drawing/2014/main" id="{F2EEB71B-3541-46C5-B61D-30B466D1AD69}"/>
              </a:ext>
            </a:extLst>
          </p:cNvPr>
          <p:cNvPicPr>
            <a:picLocks noChangeAspect="1"/>
          </p:cNvPicPr>
          <p:nvPr/>
        </p:nvPicPr>
        <p:blipFill>
          <a:blip r:embed="rId4"/>
          <a:stretch>
            <a:fillRect/>
          </a:stretch>
        </p:blipFill>
        <p:spPr>
          <a:xfrm>
            <a:off x="616800" y="4104683"/>
            <a:ext cx="3058659" cy="2034008"/>
          </a:xfrm>
          <a:prstGeom prst="rect">
            <a:avLst/>
          </a:prstGeom>
        </p:spPr>
      </p:pic>
      <p:pic>
        <p:nvPicPr>
          <p:cNvPr id="27" name="Picture 26" descr="A picture containing grass, sky, outdoor, nature&#10;&#10;Description automatically generated">
            <a:extLst>
              <a:ext uri="{FF2B5EF4-FFF2-40B4-BE49-F238E27FC236}">
                <a16:creationId xmlns:a16="http://schemas.microsoft.com/office/drawing/2014/main" id="{61E001EB-2DC8-4EF4-BE90-B60F77FFF74E}"/>
              </a:ext>
            </a:extLst>
          </p:cNvPr>
          <p:cNvPicPr>
            <a:picLocks noChangeAspect="1"/>
          </p:cNvPicPr>
          <p:nvPr/>
        </p:nvPicPr>
        <p:blipFill>
          <a:blip r:embed="rId5"/>
          <a:stretch>
            <a:fillRect/>
          </a:stretch>
        </p:blipFill>
        <p:spPr>
          <a:xfrm>
            <a:off x="4160018" y="4105996"/>
            <a:ext cx="3130088" cy="2086725"/>
          </a:xfrm>
          <a:prstGeom prst="rect">
            <a:avLst/>
          </a:prstGeom>
        </p:spPr>
      </p:pic>
      <p:pic>
        <p:nvPicPr>
          <p:cNvPr id="35" name="Picture 34" descr="A picture containing outdoor, tree, grass, sky&#10;&#10;Description automatically generated">
            <a:extLst>
              <a:ext uri="{FF2B5EF4-FFF2-40B4-BE49-F238E27FC236}">
                <a16:creationId xmlns:a16="http://schemas.microsoft.com/office/drawing/2014/main" id="{E7C423DC-ED07-4798-B234-E494C9486A40}"/>
              </a:ext>
            </a:extLst>
          </p:cNvPr>
          <p:cNvPicPr>
            <a:picLocks noChangeAspect="1"/>
          </p:cNvPicPr>
          <p:nvPr/>
        </p:nvPicPr>
        <p:blipFill>
          <a:blip r:embed="rId6"/>
          <a:stretch>
            <a:fillRect/>
          </a:stretch>
        </p:blipFill>
        <p:spPr>
          <a:xfrm>
            <a:off x="7469423" y="1716136"/>
            <a:ext cx="2920644" cy="1942228"/>
          </a:xfrm>
          <a:prstGeom prst="rect">
            <a:avLst/>
          </a:prstGeom>
        </p:spPr>
      </p:pic>
    </p:spTree>
    <p:extLst>
      <p:ext uri="{BB962C8B-B14F-4D97-AF65-F5344CB8AC3E}">
        <p14:creationId xmlns:p14="http://schemas.microsoft.com/office/powerpoint/2010/main" val="631861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660A-7ECC-426E-9229-32B2DD88D732}"/>
              </a:ext>
            </a:extLst>
          </p:cNvPr>
          <p:cNvSpPr>
            <a:spLocks noGrp="1"/>
          </p:cNvSpPr>
          <p:nvPr>
            <p:ph type="title"/>
          </p:nvPr>
        </p:nvSpPr>
        <p:spPr>
          <a:xfrm>
            <a:off x="1052683" y="314137"/>
            <a:ext cx="8798071" cy="954368"/>
          </a:xfrm>
        </p:spPr>
        <p:txBody>
          <a:bodyPr>
            <a:normAutofit/>
          </a:bodyPr>
          <a:lstStyle/>
          <a:p>
            <a:r>
              <a:rPr lang="en-US" dirty="0">
                <a:solidFill>
                  <a:schemeClr val="tx1"/>
                </a:solidFill>
                <a:latin typeface="Open Sans"/>
              </a:rPr>
              <a:t>Ecotourism</a:t>
            </a:r>
          </a:p>
        </p:txBody>
      </p:sp>
      <p:sp>
        <p:nvSpPr>
          <p:cNvPr id="8" name="TextBox 7">
            <a:extLst>
              <a:ext uri="{FF2B5EF4-FFF2-40B4-BE49-F238E27FC236}">
                <a16:creationId xmlns:a16="http://schemas.microsoft.com/office/drawing/2014/main" id="{778CCF45-A063-47F5-83BE-1C27B58FBB8D}"/>
              </a:ext>
            </a:extLst>
          </p:cNvPr>
          <p:cNvSpPr txBox="1"/>
          <p:nvPr/>
        </p:nvSpPr>
        <p:spPr>
          <a:xfrm>
            <a:off x="656364" y="1134065"/>
            <a:ext cx="1139671" cy="338554"/>
          </a:xfrm>
          <a:prstGeom prst="rect">
            <a:avLst/>
          </a:prstGeom>
          <a:noFill/>
        </p:spPr>
        <p:txBody>
          <a:bodyPr wrap="none" rtlCol="0">
            <a:spAutoFit/>
          </a:bodyPr>
          <a:lstStyle/>
          <a:p>
            <a:r>
              <a:rPr lang="en-US" sz="1600" dirty="0">
                <a:solidFill>
                  <a:schemeClr val="bg1"/>
                </a:solidFill>
                <a:latin typeface="Open Sans"/>
              </a:rPr>
              <a:t>Recreation</a:t>
            </a:r>
          </a:p>
        </p:txBody>
      </p:sp>
      <p:sp>
        <p:nvSpPr>
          <p:cNvPr id="11" name="TextBox 10">
            <a:extLst>
              <a:ext uri="{FF2B5EF4-FFF2-40B4-BE49-F238E27FC236}">
                <a16:creationId xmlns:a16="http://schemas.microsoft.com/office/drawing/2014/main" id="{27E51B4B-127E-4E31-9397-5712539EE0D0}"/>
              </a:ext>
            </a:extLst>
          </p:cNvPr>
          <p:cNvSpPr txBox="1"/>
          <p:nvPr/>
        </p:nvSpPr>
        <p:spPr>
          <a:xfrm>
            <a:off x="616800" y="2675917"/>
            <a:ext cx="1233030" cy="584775"/>
          </a:xfrm>
          <a:prstGeom prst="rect">
            <a:avLst/>
          </a:prstGeom>
          <a:noFill/>
        </p:spPr>
        <p:txBody>
          <a:bodyPr wrap="none" rtlCol="0">
            <a:spAutoFit/>
          </a:bodyPr>
          <a:lstStyle/>
          <a:p>
            <a:r>
              <a:rPr lang="en-US" sz="1600" dirty="0">
                <a:solidFill>
                  <a:schemeClr val="bg1"/>
                </a:solidFill>
                <a:latin typeface="Open Sans"/>
              </a:rPr>
              <a:t>Community</a:t>
            </a:r>
          </a:p>
          <a:p>
            <a:pPr algn="ctr"/>
            <a:r>
              <a:rPr lang="en-US" sz="1600" dirty="0">
                <a:solidFill>
                  <a:schemeClr val="bg1"/>
                </a:solidFill>
                <a:latin typeface="Open Sans"/>
              </a:rPr>
              <a:t>Facilities</a:t>
            </a:r>
          </a:p>
        </p:txBody>
      </p:sp>
      <p:sp>
        <p:nvSpPr>
          <p:cNvPr id="13" name="TextBox 12">
            <a:extLst>
              <a:ext uri="{FF2B5EF4-FFF2-40B4-BE49-F238E27FC236}">
                <a16:creationId xmlns:a16="http://schemas.microsoft.com/office/drawing/2014/main" id="{9F901D5E-76D7-4E9D-A6EE-8F7D49813203}"/>
              </a:ext>
            </a:extLst>
          </p:cNvPr>
          <p:cNvSpPr txBox="1"/>
          <p:nvPr/>
        </p:nvSpPr>
        <p:spPr>
          <a:xfrm>
            <a:off x="644695" y="4201125"/>
            <a:ext cx="1157753" cy="338554"/>
          </a:xfrm>
          <a:prstGeom prst="rect">
            <a:avLst/>
          </a:prstGeom>
          <a:noFill/>
        </p:spPr>
        <p:txBody>
          <a:bodyPr wrap="square" rtlCol="0">
            <a:spAutoFit/>
          </a:bodyPr>
          <a:lstStyle/>
          <a:p>
            <a:pPr algn="ctr"/>
            <a:r>
              <a:rPr lang="en-US" sz="1600" dirty="0">
                <a:solidFill>
                  <a:schemeClr val="bg1"/>
                </a:solidFill>
                <a:latin typeface="Open Sans"/>
              </a:rPr>
              <a:t>Housing</a:t>
            </a:r>
          </a:p>
        </p:txBody>
      </p:sp>
      <p:sp>
        <p:nvSpPr>
          <p:cNvPr id="16" name="TextBox 15">
            <a:extLst>
              <a:ext uri="{FF2B5EF4-FFF2-40B4-BE49-F238E27FC236}">
                <a16:creationId xmlns:a16="http://schemas.microsoft.com/office/drawing/2014/main" id="{A4B3FCE2-E3E8-4C5A-82B0-61C9C084DBD3}"/>
              </a:ext>
            </a:extLst>
          </p:cNvPr>
          <p:cNvSpPr txBox="1"/>
          <p:nvPr/>
        </p:nvSpPr>
        <p:spPr>
          <a:xfrm>
            <a:off x="391483" y="5454036"/>
            <a:ext cx="1404552" cy="830997"/>
          </a:xfrm>
          <a:prstGeom prst="rect">
            <a:avLst/>
          </a:prstGeom>
          <a:noFill/>
        </p:spPr>
        <p:txBody>
          <a:bodyPr wrap="square" rtlCol="0">
            <a:spAutoFit/>
          </a:bodyPr>
          <a:lstStyle/>
          <a:p>
            <a:pPr algn="ctr"/>
            <a:r>
              <a:rPr lang="en-US" sz="1600" dirty="0">
                <a:solidFill>
                  <a:schemeClr val="bg1"/>
                </a:solidFill>
                <a:latin typeface="Open Sans"/>
              </a:rPr>
              <a:t>Drainage &amp; Lake </a:t>
            </a:r>
          </a:p>
          <a:p>
            <a:pPr algn="ctr"/>
            <a:r>
              <a:rPr lang="en-US" sz="1600" dirty="0">
                <a:solidFill>
                  <a:schemeClr val="bg1"/>
                </a:solidFill>
                <a:latin typeface="Open Sans"/>
              </a:rPr>
              <a:t>Trafford</a:t>
            </a:r>
          </a:p>
        </p:txBody>
      </p:sp>
      <p:sp>
        <p:nvSpPr>
          <p:cNvPr id="22" name="TextBox 21">
            <a:extLst>
              <a:ext uri="{FF2B5EF4-FFF2-40B4-BE49-F238E27FC236}">
                <a16:creationId xmlns:a16="http://schemas.microsoft.com/office/drawing/2014/main" id="{AA52707D-66A5-437F-9F90-A4312D90C742}"/>
              </a:ext>
            </a:extLst>
          </p:cNvPr>
          <p:cNvSpPr txBox="1"/>
          <p:nvPr/>
        </p:nvSpPr>
        <p:spPr>
          <a:xfrm>
            <a:off x="773412" y="4335514"/>
            <a:ext cx="926857" cy="338554"/>
          </a:xfrm>
          <a:prstGeom prst="rect">
            <a:avLst/>
          </a:prstGeom>
          <a:noFill/>
        </p:spPr>
        <p:txBody>
          <a:bodyPr wrap="none" rtlCol="0">
            <a:spAutoFit/>
          </a:bodyPr>
          <a:lstStyle/>
          <a:p>
            <a:r>
              <a:rPr lang="en-US" sz="1600" dirty="0">
                <a:solidFill>
                  <a:schemeClr val="bg1"/>
                </a:solidFill>
                <a:latin typeface="Open Sans"/>
              </a:rPr>
              <a:t>Mobility</a:t>
            </a:r>
          </a:p>
        </p:txBody>
      </p:sp>
      <p:sp>
        <p:nvSpPr>
          <p:cNvPr id="24" name="TextBox 23">
            <a:extLst>
              <a:ext uri="{FF2B5EF4-FFF2-40B4-BE49-F238E27FC236}">
                <a16:creationId xmlns:a16="http://schemas.microsoft.com/office/drawing/2014/main" id="{AB1D19A2-6E5C-4681-BE9F-C000E1263C9B}"/>
              </a:ext>
            </a:extLst>
          </p:cNvPr>
          <p:cNvSpPr txBox="1"/>
          <p:nvPr/>
        </p:nvSpPr>
        <p:spPr>
          <a:xfrm>
            <a:off x="277062" y="1533687"/>
            <a:ext cx="10112933" cy="4893647"/>
          </a:xfrm>
          <a:prstGeom prst="rect">
            <a:avLst/>
          </a:prstGeom>
          <a:noFill/>
        </p:spPr>
        <p:txBody>
          <a:bodyPr wrap="square">
            <a:spAutoFit/>
          </a:bodyPr>
          <a:lstStyle/>
          <a:p>
            <a:pPr>
              <a:buClr>
                <a:schemeClr val="accent1"/>
              </a:buClr>
            </a:pPr>
            <a:r>
              <a:rPr lang="en-US" sz="2400" dirty="0">
                <a:latin typeface="Open Sans"/>
              </a:rPr>
              <a:t>Ecotourism: catering to tourists wishing to experience the natural environment without damaging or disturbing its habitats.  “Responsible Travel” to natural areas.  Sustainable/Environmental Stewardship. Educate the tourists about conservation efforts and research developments in fragile natural areas</a:t>
            </a:r>
          </a:p>
          <a:p>
            <a:pPr>
              <a:lnSpc>
                <a:spcPct val="100000"/>
              </a:lnSpc>
              <a:spcBef>
                <a:spcPts val="0"/>
              </a:spcBef>
              <a:spcAft>
                <a:spcPts val="0"/>
              </a:spcAft>
              <a:buClr>
                <a:schemeClr val="accent1"/>
              </a:buClr>
            </a:pPr>
            <a:r>
              <a:rPr lang="en-US" sz="2400" dirty="0">
                <a:latin typeface="Open Sans"/>
              </a:rPr>
              <a:t>	Examples:	</a:t>
            </a:r>
          </a:p>
          <a:p>
            <a:pPr marL="342900" indent="-342900">
              <a:lnSpc>
                <a:spcPct val="100000"/>
              </a:lnSpc>
              <a:spcBef>
                <a:spcPts val="0"/>
              </a:spcBef>
              <a:spcAft>
                <a:spcPts val="0"/>
              </a:spcAft>
              <a:buClr>
                <a:schemeClr val="accent1"/>
              </a:buClr>
              <a:buFont typeface="Wingdings" panose="05000000000000000000" pitchFamily="2" charset="2"/>
              <a:buChar char="v"/>
            </a:pPr>
            <a:r>
              <a:rPr lang="en-US" sz="2400" dirty="0">
                <a:latin typeface="Open Sans"/>
              </a:rPr>
              <a:t>Hiking</a:t>
            </a:r>
          </a:p>
          <a:p>
            <a:pPr marL="342900" indent="-342900">
              <a:lnSpc>
                <a:spcPct val="100000"/>
              </a:lnSpc>
              <a:spcBef>
                <a:spcPts val="0"/>
              </a:spcBef>
              <a:spcAft>
                <a:spcPts val="0"/>
              </a:spcAft>
              <a:buClr>
                <a:schemeClr val="accent1"/>
              </a:buClr>
              <a:buFont typeface="Wingdings" panose="05000000000000000000" pitchFamily="2" charset="2"/>
              <a:buChar char="v"/>
            </a:pPr>
            <a:r>
              <a:rPr lang="en-US" sz="2400" dirty="0">
                <a:latin typeface="Open Sans"/>
              </a:rPr>
              <a:t>Kayaking</a:t>
            </a:r>
          </a:p>
          <a:p>
            <a:pPr marL="342900" indent="-342900">
              <a:lnSpc>
                <a:spcPct val="100000"/>
              </a:lnSpc>
              <a:spcBef>
                <a:spcPts val="0"/>
              </a:spcBef>
              <a:spcAft>
                <a:spcPts val="0"/>
              </a:spcAft>
              <a:buClr>
                <a:schemeClr val="accent1"/>
              </a:buClr>
              <a:buFont typeface="Wingdings" panose="05000000000000000000" pitchFamily="2" charset="2"/>
              <a:buChar char="v"/>
            </a:pPr>
            <a:r>
              <a:rPr lang="en-US" sz="2400" dirty="0">
                <a:latin typeface="Open Sans"/>
              </a:rPr>
              <a:t>Interpretation Trails</a:t>
            </a:r>
          </a:p>
          <a:p>
            <a:pPr marL="342900" indent="-342900">
              <a:lnSpc>
                <a:spcPct val="100000"/>
              </a:lnSpc>
              <a:spcBef>
                <a:spcPts val="0"/>
              </a:spcBef>
              <a:spcAft>
                <a:spcPts val="0"/>
              </a:spcAft>
              <a:buClr>
                <a:schemeClr val="accent1"/>
              </a:buClr>
              <a:buFont typeface="Wingdings" panose="05000000000000000000" pitchFamily="2" charset="2"/>
              <a:buChar char="v"/>
            </a:pPr>
            <a:endParaRPr lang="en-US" sz="2400" dirty="0">
              <a:latin typeface="Open Sans"/>
            </a:endParaRPr>
          </a:p>
          <a:p>
            <a:pPr>
              <a:lnSpc>
                <a:spcPct val="100000"/>
              </a:lnSpc>
              <a:spcBef>
                <a:spcPts val="0"/>
              </a:spcBef>
              <a:spcAft>
                <a:spcPts val="0"/>
              </a:spcAft>
              <a:buClr>
                <a:schemeClr val="accent1"/>
              </a:buClr>
            </a:pPr>
            <a:endParaRPr lang="en-US" sz="2400" dirty="0">
              <a:latin typeface="Open Sans"/>
            </a:endParaRPr>
          </a:p>
          <a:p>
            <a:pPr>
              <a:lnSpc>
                <a:spcPct val="100000"/>
              </a:lnSpc>
              <a:spcBef>
                <a:spcPts val="0"/>
              </a:spcBef>
              <a:spcAft>
                <a:spcPts val="0"/>
              </a:spcAft>
              <a:buClr>
                <a:schemeClr val="accent1"/>
              </a:buClr>
            </a:pPr>
            <a:endParaRPr lang="en-US" sz="2400" dirty="0">
              <a:latin typeface="Open Sans"/>
            </a:endParaRPr>
          </a:p>
          <a:p>
            <a:pPr>
              <a:lnSpc>
                <a:spcPct val="100000"/>
              </a:lnSpc>
              <a:spcBef>
                <a:spcPts val="0"/>
              </a:spcBef>
              <a:spcAft>
                <a:spcPts val="0"/>
              </a:spcAft>
              <a:buClr>
                <a:schemeClr val="accent1"/>
              </a:buClr>
            </a:pPr>
            <a:endParaRPr lang="en-US" sz="2400" dirty="0">
              <a:latin typeface="Open Sans"/>
            </a:endParaRPr>
          </a:p>
        </p:txBody>
      </p:sp>
    </p:spTree>
    <p:extLst>
      <p:ext uri="{BB962C8B-B14F-4D97-AF65-F5344CB8AC3E}">
        <p14:creationId xmlns:p14="http://schemas.microsoft.com/office/powerpoint/2010/main" val="1407405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660A-7ECC-426E-9229-32B2DD88D732}"/>
              </a:ext>
            </a:extLst>
          </p:cNvPr>
          <p:cNvSpPr>
            <a:spLocks noGrp="1"/>
          </p:cNvSpPr>
          <p:nvPr>
            <p:ph type="title"/>
          </p:nvPr>
        </p:nvSpPr>
        <p:spPr>
          <a:xfrm>
            <a:off x="1052683" y="314137"/>
            <a:ext cx="8798071" cy="954368"/>
          </a:xfrm>
        </p:spPr>
        <p:txBody>
          <a:bodyPr>
            <a:normAutofit/>
          </a:bodyPr>
          <a:lstStyle/>
          <a:p>
            <a:r>
              <a:rPr lang="en-US" dirty="0">
                <a:solidFill>
                  <a:schemeClr val="tx1"/>
                </a:solidFill>
                <a:latin typeface="Open Sans"/>
              </a:rPr>
              <a:t>Agrotourism</a:t>
            </a:r>
          </a:p>
        </p:txBody>
      </p:sp>
      <p:sp>
        <p:nvSpPr>
          <p:cNvPr id="8" name="TextBox 7">
            <a:extLst>
              <a:ext uri="{FF2B5EF4-FFF2-40B4-BE49-F238E27FC236}">
                <a16:creationId xmlns:a16="http://schemas.microsoft.com/office/drawing/2014/main" id="{778CCF45-A063-47F5-83BE-1C27B58FBB8D}"/>
              </a:ext>
            </a:extLst>
          </p:cNvPr>
          <p:cNvSpPr txBox="1"/>
          <p:nvPr/>
        </p:nvSpPr>
        <p:spPr>
          <a:xfrm>
            <a:off x="656364" y="1134065"/>
            <a:ext cx="1139671" cy="338554"/>
          </a:xfrm>
          <a:prstGeom prst="rect">
            <a:avLst/>
          </a:prstGeom>
          <a:noFill/>
        </p:spPr>
        <p:txBody>
          <a:bodyPr wrap="none" rtlCol="0">
            <a:spAutoFit/>
          </a:bodyPr>
          <a:lstStyle/>
          <a:p>
            <a:r>
              <a:rPr lang="en-US" sz="1600" dirty="0">
                <a:solidFill>
                  <a:schemeClr val="bg1"/>
                </a:solidFill>
                <a:latin typeface="Open Sans"/>
              </a:rPr>
              <a:t>Recreation</a:t>
            </a:r>
          </a:p>
        </p:txBody>
      </p:sp>
      <p:sp>
        <p:nvSpPr>
          <p:cNvPr id="11" name="TextBox 10">
            <a:extLst>
              <a:ext uri="{FF2B5EF4-FFF2-40B4-BE49-F238E27FC236}">
                <a16:creationId xmlns:a16="http://schemas.microsoft.com/office/drawing/2014/main" id="{27E51B4B-127E-4E31-9397-5712539EE0D0}"/>
              </a:ext>
            </a:extLst>
          </p:cNvPr>
          <p:cNvSpPr txBox="1"/>
          <p:nvPr/>
        </p:nvSpPr>
        <p:spPr>
          <a:xfrm>
            <a:off x="616800" y="2675917"/>
            <a:ext cx="1233030" cy="584775"/>
          </a:xfrm>
          <a:prstGeom prst="rect">
            <a:avLst/>
          </a:prstGeom>
          <a:noFill/>
        </p:spPr>
        <p:txBody>
          <a:bodyPr wrap="none" rtlCol="0">
            <a:spAutoFit/>
          </a:bodyPr>
          <a:lstStyle/>
          <a:p>
            <a:r>
              <a:rPr lang="en-US" sz="1600" dirty="0">
                <a:solidFill>
                  <a:schemeClr val="bg1"/>
                </a:solidFill>
                <a:latin typeface="Open Sans"/>
              </a:rPr>
              <a:t>Community</a:t>
            </a:r>
          </a:p>
          <a:p>
            <a:pPr algn="ctr"/>
            <a:r>
              <a:rPr lang="en-US" sz="1600" dirty="0">
                <a:solidFill>
                  <a:schemeClr val="bg1"/>
                </a:solidFill>
                <a:latin typeface="Open Sans"/>
              </a:rPr>
              <a:t>Facilities</a:t>
            </a:r>
          </a:p>
        </p:txBody>
      </p:sp>
      <p:sp>
        <p:nvSpPr>
          <p:cNvPr id="13" name="TextBox 12">
            <a:extLst>
              <a:ext uri="{FF2B5EF4-FFF2-40B4-BE49-F238E27FC236}">
                <a16:creationId xmlns:a16="http://schemas.microsoft.com/office/drawing/2014/main" id="{9F901D5E-76D7-4E9D-A6EE-8F7D49813203}"/>
              </a:ext>
            </a:extLst>
          </p:cNvPr>
          <p:cNvSpPr txBox="1"/>
          <p:nvPr/>
        </p:nvSpPr>
        <p:spPr>
          <a:xfrm>
            <a:off x="644695" y="4201125"/>
            <a:ext cx="1157753" cy="338554"/>
          </a:xfrm>
          <a:prstGeom prst="rect">
            <a:avLst/>
          </a:prstGeom>
          <a:noFill/>
        </p:spPr>
        <p:txBody>
          <a:bodyPr wrap="square" rtlCol="0">
            <a:spAutoFit/>
          </a:bodyPr>
          <a:lstStyle/>
          <a:p>
            <a:pPr algn="ctr"/>
            <a:r>
              <a:rPr lang="en-US" sz="1600" dirty="0">
                <a:solidFill>
                  <a:schemeClr val="bg1"/>
                </a:solidFill>
                <a:latin typeface="Open Sans"/>
              </a:rPr>
              <a:t>Housing</a:t>
            </a:r>
          </a:p>
        </p:txBody>
      </p:sp>
      <p:sp>
        <p:nvSpPr>
          <p:cNvPr id="16" name="TextBox 15">
            <a:extLst>
              <a:ext uri="{FF2B5EF4-FFF2-40B4-BE49-F238E27FC236}">
                <a16:creationId xmlns:a16="http://schemas.microsoft.com/office/drawing/2014/main" id="{A4B3FCE2-E3E8-4C5A-82B0-61C9C084DBD3}"/>
              </a:ext>
            </a:extLst>
          </p:cNvPr>
          <p:cNvSpPr txBox="1"/>
          <p:nvPr/>
        </p:nvSpPr>
        <p:spPr>
          <a:xfrm>
            <a:off x="391483" y="5454036"/>
            <a:ext cx="1404552" cy="830997"/>
          </a:xfrm>
          <a:prstGeom prst="rect">
            <a:avLst/>
          </a:prstGeom>
          <a:noFill/>
        </p:spPr>
        <p:txBody>
          <a:bodyPr wrap="square" rtlCol="0">
            <a:spAutoFit/>
          </a:bodyPr>
          <a:lstStyle/>
          <a:p>
            <a:pPr algn="ctr"/>
            <a:r>
              <a:rPr lang="en-US" sz="1600" dirty="0">
                <a:solidFill>
                  <a:schemeClr val="bg1"/>
                </a:solidFill>
                <a:latin typeface="Open Sans"/>
              </a:rPr>
              <a:t>Drainage &amp; Lake </a:t>
            </a:r>
          </a:p>
          <a:p>
            <a:pPr algn="ctr"/>
            <a:r>
              <a:rPr lang="en-US" sz="1600" dirty="0">
                <a:solidFill>
                  <a:schemeClr val="bg1"/>
                </a:solidFill>
                <a:latin typeface="Open Sans"/>
              </a:rPr>
              <a:t>Trafford</a:t>
            </a:r>
          </a:p>
        </p:txBody>
      </p:sp>
      <p:sp>
        <p:nvSpPr>
          <p:cNvPr id="22" name="TextBox 21">
            <a:extLst>
              <a:ext uri="{FF2B5EF4-FFF2-40B4-BE49-F238E27FC236}">
                <a16:creationId xmlns:a16="http://schemas.microsoft.com/office/drawing/2014/main" id="{AA52707D-66A5-437F-9F90-A4312D90C742}"/>
              </a:ext>
            </a:extLst>
          </p:cNvPr>
          <p:cNvSpPr txBox="1"/>
          <p:nvPr/>
        </p:nvSpPr>
        <p:spPr>
          <a:xfrm>
            <a:off x="773412" y="4335514"/>
            <a:ext cx="926857" cy="338554"/>
          </a:xfrm>
          <a:prstGeom prst="rect">
            <a:avLst/>
          </a:prstGeom>
          <a:noFill/>
        </p:spPr>
        <p:txBody>
          <a:bodyPr wrap="none" rtlCol="0">
            <a:spAutoFit/>
          </a:bodyPr>
          <a:lstStyle/>
          <a:p>
            <a:r>
              <a:rPr lang="en-US" sz="1600" dirty="0">
                <a:solidFill>
                  <a:schemeClr val="bg1"/>
                </a:solidFill>
                <a:latin typeface="Open Sans"/>
              </a:rPr>
              <a:t>Mobility</a:t>
            </a:r>
          </a:p>
        </p:txBody>
      </p:sp>
      <p:sp>
        <p:nvSpPr>
          <p:cNvPr id="24" name="TextBox 23">
            <a:extLst>
              <a:ext uri="{FF2B5EF4-FFF2-40B4-BE49-F238E27FC236}">
                <a16:creationId xmlns:a16="http://schemas.microsoft.com/office/drawing/2014/main" id="{AB1D19A2-6E5C-4681-BE9F-C000E1263C9B}"/>
              </a:ext>
            </a:extLst>
          </p:cNvPr>
          <p:cNvSpPr txBox="1"/>
          <p:nvPr/>
        </p:nvSpPr>
        <p:spPr>
          <a:xfrm>
            <a:off x="277062" y="1533687"/>
            <a:ext cx="10112933" cy="3046988"/>
          </a:xfrm>
          <a:prstGeom prst="rect">
            <a:avLst/>
          </a:prstGeom>
          <a:noFill/>
        </p:spPr>
        <p:txBody>
          <a:bodyPr wrap="square">
            <a:spAutoFit/>
          </a:bodyPr>
          <a:lstStyle/>
          <a:p>
            <a:pPr>
              <a:lnSpc>
                <a:spcPct val="100000"/>
              </a:lnSpc>
              <a:spcBef>
                <a:spcPts val="0"/>
              </a:spcBef>
              <a:spcAft>
                <a:spcPts val="0"/>
              </a:spcAft>
              <a:buClr>
                <a:schemeClr val="accent1"/>
              </a:buClr>
            </a:pPr>
            <a:r>
              <a:rPr lang="en-US" sz="2400" dirty="0">
                <a:latin typeface="Open Sans"/>
              </a:rPr>
              <a:t>Agrotourism Definitions – brings visitors to the farm or ranch</a:t>
            </a:r>
          </a:p>
          <a:p>
            <a:pPr>
              <a:lnSpc>
                <a:spcPct val="100000"/>
              </a:lnSpc>
              <a:spcBef>
                <a:spcPts val="0"/>
              </a:spcBef>
              <a:spcAft>
                <a:spcPts val="0"/>
              </a:spcAft>
              <a:buClr>
                <a:schemeClr val="accent1"/>
              </a:buClr>
            </a:pPr>
            <a:r>
              <a:rPr lang="en-US" sz="2400" dirty="0">
                <a:latin typeface="Open Sans"/>
              </a:rPr>
              <a:t>	Examples: </a:t>
            </a:r>
          </a:p>
          <a:p>
            <a:pPr marL="1316038">
              <a:lnSpc>
                <a:spcPct val="100000"/>
              </a:lnSpc>
              <a:spcBef>
                <a:spcPts val="0"/>
              </a:spcBef>
              <a:spcAft>
                <a:spcPts val="0"/>
              </a:spcAft>
              <a:buClr>
                <a:schemeClr val="accent1"/>
              </a:buClr>
              <a:buFont typeface="Wingdings" panose="05000000000000000000" pitchFamily="2" charset="2"/>
              <a:buChar char="v"/>
            </a:pPr>
            <a:r>
              <a:rPr lang="en-US" sz="2400" dirty="0">
                <a:latin typeface="Open Sans"/>
              </a:rPr>
              <a:t>Farmers Markets</a:t>
            </a:r>
          </a:p>
          <a:p>
            <a:pPr marL="1316038">
              <a:lnSpc>
                <a:spcPct val="100000"/>
              </a:lnSpc>
              <a:spcBef>
                <a:spcPts val="0"/>
              </a:spcBef>
              <a:spcAft>
                <a:spcPts val="0"/>
              </a:spcAft>
              <a:buClr>
                <a:schemeClr val="accent1"/>
              </a:buClr>
              <a:buFont typeface="Wingdings" panose="05000000000000000000" pitchFamily="2" charset="2"/>
              <a:buChar char="v"/>
            </a:pPr>
            <a:r>
              <a:rPr lang="en-US" sz="2400" dirty="0">
                <a:latin typeface="Open Sans"/>
              </a:rPr>
              <a:t>U-pick operations</a:t>
            </a:r>
          </a:p>
          <a:p>
            <a:pPr marL="1316038">
              <a:lnSpc>
                <a:spcPct val="100000"/>
              </a:lnSpc>
              <a:spcBef>
                <a:spcPts val="0"/>
              </a:spcBef>
              <a:spcAft>
                <a:spcPts val="0"/>
              </a:spcAft>
              <a:buClr>
                <a:schemeClr val="accent1"/>
              </a:buClr>
              <a:buFont typeface="Wingdings" panose="05000000000000000000" pitchFamily="2" charset="2"/>
              <a:buChar char="v"/>
            </a:pPr>
            <a:r>
              <a:rPr lang="en-US" sz="2400" dirty="0">
                <a:latin typeface="Open Sans"/>
              </a:rPr>
              <a:t>Farm Museums</a:t>
            </a:r>
          </a:p>
          <a:p>
            <a:pPr marL="1316038">
              <a:lnSpc>
                <a:spcPct val="100000"/>
              </a:lnSpc>
              <a:spcBef>
                <a:spcPts val="0"/>
              </a:spcBef>
              <a:spcAft>
                <a:spcPts val="0"/>
              </a:spcAft>
              <a:buClr>
                <a:schemeClr val="accent1"/>
              </a:buClr>
              <a:buFont typeface="Wingdings" panose="05000000000000000000" pitchFamily="2" charset="2"/>
              <a:buChar char="v"/>
            </a:pPr>
            <a:r>
              <a:rPr lang="en-US" sz="2400" dirty="0">
                <a:latin typeface="Open Sans"/>
              </a:rPr>
              <a:t>Local Product/traditional food</a:t>
            </a:r>
          </a:p>
          <a:p>
            <a:pPr marL="1316038">
              <a:lnSpc>
                <a:spcPct val="100000"/>
              </a:lnSpc>
              <a:spcBef>
                <a:spcPts val="0"/>
              </a:spcBef>
              <a:spcAft>
                <a:spcPts val="0"/>
              </a:spcAft>
              <a:buClr>
                <a:schemeClr val="accent1"/>
              </a:buClr>
              <a:buFont typeface="Wingdings" panose="05000000000000000000" pitchFamily="2" charset="2"/>
              <a:buChar char="v"/>
            </a:pPr>
            <a:r>
              <a:rPr lang="en-US" sz="2400" dirty="0">
                <a:latin typeface="Open Sans"/>
              </a:rPr>
              <a:t>Farm Visits/Tours</a:t>
            </a:r>
          </a:p>
          <a:p>
            <a:pPr marL="342900" indent="-342900">
              <a:lnSpc>
                <a:spcPct val="100000"/>
              </a:lnSpc>
              <a:spcBef>
                <a:spcPts val="0"/>
              </a:spcBef>
              <a:spcAft>
                <a:spcPts val="0"/>
              </a:spcAft>
              <a:buClr>
                <a:schemeClr val="accent1"/>
              </a:buClr>
              <a:buFont typeface="Wingdings" panose="05000000000000000000" pitchFamily="2" charset="2"/>
              <a:buChar char="v"/>
            </a:pPr>
            <a:endParaRPr lang="en-US" sz="2400" dirty="0">
              <a:latin typeface="Open Sans"/>
            </a:endParaRPr>
          </a:p>
        </p:txBody>
      </p:sp>
    </p:spTree>
    <p:extLst>
      <p:ext uri="{BB962C8B-B14F-4D97-AF65-F5344CB8AC3E}">
        <p14:creationId xmlns:p14="http://schemas.microsoft.com/office/powerpoint/2010/main" val="2716363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492370" y="516835"/>
            <a:ext cx="3084844" cy="5772840"/>
          </a:xfrm>
        </p:spPr>
        <p:txBody>
          <a:bodyPr anchor="ctr">
            <a:normAutofit/>
          </a:bodyPr>
          <a:lstStyle/>
          <a:p>
            <a:pPr algn="ctr"/>
            <a:r>
              <a:rPr lang="en-US" sz="4400" b="1" dirty="0">
                <a:solidFill>
                  <a:schemeClr val="bg1"/>
                </a:solidFill>
                <a:latin typeface="Open Sans"/>
              </a:rPr>
              <a:t>Agenda</a:t>
            </a:r>
          </a:p>
        </p:txBody>
      </p:sp>
      <p:graphicFrame>
        <p:nvGraphicFramePr>
          <p:cNvPr id="4" name="Content Placeholder 2" descr="SmartArt graphic">
            <a:extLst>
              <a:ext uri="{FF2B5EF4-FFF2-40B4-BE49-F238E27FC236}">
                <a16:creationId xmlns:a16="http://schemas.microsoft.com/office/drawing/2014/main" id="{59F5A1AC-D08D-42AE-B94A-1CAFB517D846}"/>
              </a:ext>
            </a:extLst>
          </p:cNvPr>
          <p:cNvGraphicFramePr>
            <a:graphicFrameLocks noGrp="1"/>
          </p:cNvGraphicFramePr>
          <p:nvPr>
            <p:ph idx="1"/>
            <p:extLst>
              <p:ext uri="{D42A27DB-BD31-4B8C-83A1-F6EECF244321}">
                <p14:modId xmlns:p14="http://schemas.microsoft.com/office/powerpoint/2010/main" val="1546854572"/>
              </p:ext>
            </p:extLst>
          </p:nvPr>
        </p:nvGraphicFramePr>
        <p:xfrm>
          <a:off x="4614036" y="294925"/>
          <a:ext cx="7572279" cy="2278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2" descr="SmartArt graphic">
            <a:extLst>
              <a:ext uri="{FF2B5EF4-FFF2-40B4-BE49-F238E27FC236}">
                <a16:creationId xmlns:a16="http://schemas.microsoft.com/office/drawing/2014/main" id="{F3951B3D-E436-4B66-8FEA-D52FAF60B83C}"/>
              </a:ext>
            </a:extLst>
          </p:cNvPr>
          <p:cNvGraphicFramePr>
            <a:graphicFrameLocks/>
          </p:cNvGraphicFramePr>
          <p:nvPr>
            <p:extLst>
              <p:ext uri="{D42A27DB-BD31-4B8C-83A1-F6EECF244321}">
                <p14:modId xmlns:p14="http://schemas.microsoft.com/office/powerpoint/2010/main" val="2404310883"/>
              </p:ext>
            </p:extLst>
          </p:nvPr>
        </p:nvGraphicFramePr>
        <p:xfrm>
          <a:off x="4742357" y="2573688"/>
          <a:ext cx="6797675" cy="24802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Picture 2" descr="image2688">
            <a:extLst>
              <a:ext uri="{FF2B5EF4-FFF2-40B4-BE49-F238E27FC236}">
                <a16:creationId xmlns:a16="http://schemas.microsoft.com/office/drawing/2014/main" id="{CA519A02-13C1-44F6-A07D-396BDECD388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37635" y="6059477"/>
            <a:ext cx="1758365" cy="581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clipart&#10;&#10;Description automatically generated">
            <a:extLst>
              <a:ext uri="{FF2B5EF4-FFF2-40B4-BE49-F238E27FC236}">
                <a16:creationId xmlns:a16="http://schemas.microsoft.com/office/drawing/2014/main" id="{DE84A38D-B211-4902-83AD-1A7A2CA6C6E1}"/>
              </a:ext>
            </a:extLst>
          </p:cNvPr>
          <p:cNvPicPr>
            <a:picLocks noChangeAspect="1"/>
          </p:cNvPicPr>
          <p:nvPr/>
        </p:nvPicPr>
        <p:blipFill>
          <a:blip r:embed="rId14"/>
          <a:stretch>
            <a:fillRect/>
          </a:stretch>
        </p:blipFill>
        <p:spPr>
          <a:xfrm>
            <a:off x="10438916" y="6112041"/>
            <a:ext cx="1560578" cy="452203"/>
          </a:xfrm>
          <a:prstGeom prst="rect">
            <a:avLst/>
          </a:prstGeom>
        </p:spPr>
      </p:pic>
      <p:sp>
        <p:nvSpPr>
          <p:cNvPr id="3" name="TextBox 2">
            <a:extLst>
              <a:ext uri="{FF2B5EF4-FFF2-40B4-BE49-F238E27FC236}">
                <a16:creationId xmlns:a16="http://schemas.microsoft.com/office/drawing/2014/main" id="{3328ECE7-CBA9-4D14-A15D-9C821F8DDECC}"/>
              </a:ext>
            </a:extLst>
          </p:cNvPr>
          <p:cNvSpPr txBox="1"/>
          <p:nvPr/>
        </p:nvSpPr>
        <p:spPr>
          <a:xfrm>
            <a:off x="4722565" y="3807902"/>
            <a:ext cx="6633280" cy="907941"/>
          </a:xfrm>
          <a:prstGeom prst="rect">
            <a:avLst/>
          </a:prstGeom>
          <a:noFill/>
        </p:spPr>
        <p:txBody>
          <a:bodyPr wrap="square" rtlCol="0">
            <a:spAutoFit/>
          </a:bodyPr>
          <a:lstStyle/>
          <a:p>
            <a:pPr marL="0" marR="0" lvl="0" indent="0" algn="l" defTabSz="1244600" rtl="0" eaLnBrk="1" fontAlgn="auto" latinLnBrk="0" hangingPunct="1">
              <a:lnSpc>
                <a:spcPct val="90000"/>
              </a:lnSpc>
              <a:spcBef>
                <a:spcPct val="0"/>
              </a:spcBef>
              <a:spcAft>
                <a:spcPct val="35000"/>
              </a:spcAft>
              <a:buClrTx/>
              <a:buSzTx/>
              <a:buFontTx/>
              <a:buNone/>
              <a:tabLst/>
              <a:defRPr cap="all"/>
            </a:pPr>
            <a:r>
              <a:rPr kumimoji="0" lang="en-US" sz="2800" b="1" i="0" u="none" strike="noStrike" kern="1200" cap="all" spc="0" normalizeH="0" baseline="0" noProof="0" dirty="0">
                <a:ln>
                  <a:noFill/>
                </a:ln>
                <a:solidFill>
                  <a:prstClr val="black"/>
                </a:solidFill>
                <a:effectLst/>
                <a:uLnTx/>
                <a:uFillTx/>
                <a:latin typeface="Speak Pro" panose="020F0502020204030204"/>
                <a:ea typeface="+mn-ea"/>
                <a:cs typeface="+mn-cs"/>
              </a:rPr>
              <a:t>Next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Speak Pro" panose="020F0502020204030204"/>
              <a:ea typeface="+mn-ea"/>
              <a:cs typeface="+mn-cs"/>
            </a:endParaRPr>
          </a:p>
        </p:txBody>
      </p:sp>
      <p:sp>
        <p:nvSpPr>
          <p:cNvPr id="6" name="TextBox 5">
            <a:extLst>
              <a:ext uri="{FF2B5EF4-FFF2-40B4-BE49-F238E27FC236}">
                <a16:creationId xmlns:a16="http://schemas.microsoft.com/office/drawing/2014/main" id="{59ACED31-D758-4434-AC73-27D6A4853722}"/>
              </a:ext>
            </a:extLst>
          </p:cNvPr>
          <p:cNvSpPr txBox="1"/>
          <p:nvPr/>
        </p:nvSpPr>
        <p:spPr>
          <a:xfrm>
            <a:off x="4614036" y="2690891"/>
            <a:ext cx="6797675" cy="461665"/>
          </a:xfrm>
          <a:prstGeom prst="rect">
            <a:avLst/>
          </a:prstGeom>
          <a:noFill/>
        </p:spPr>
        <p:txBody>
          <a:bodyPr wrap="square" rtlCol="0">
            <a:spAutoFit/>
          </a:bodyPr>
          <a:lstStyle/>
          <a:p>
            <a:pPr lvl="0"/>
            <a:r>
              <a:rPr lang="en-US" sz="2400" b="1" dirty="0"/>
              <a:t>STORMWATER &amp;LAKE TRAFFORD WATER QUALITY </a:t>
            </a:r>
            <a:endParaRPr lang="en-US" sz="2400" dirty="0"/>
          </a:p>
        </p:txBody>
      </p:sp>
    </p:spTree>
    <p:extLst>
      <p:ext uri="{BB962C8B-B14F-4D97-AF65-F5344CB8AC3E}">
        <p14:creationId xmlns:p14="http://schemas.microsoft.com/office/powerpoint/2010/main" val="265522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 name="Title 1">
            <a:extLst>
              <a:ext uri="{FF2B5EF4-FFF2-40B4-BE49-F238E27FC236}">
                <a16:creationId xmlns:a16="http://schemas.microsoft.com/office/drawing/2014/main" id="{321CDDEB-7633-47C5-B241-772E3F182BF5}"/>
              </a:ext>
            </a:extLst>
          </p:cNvPr>
          <p:cNvSpPr>
            <a:spLocks noGrp="1"/>
          </p:cNvSpPr>
          <p:nvPr>
            <p:ph type="title"/>
          </p:nvPr>
        </p:nvSpPr>
        <p:spPr>
          <a:xfrm>
            <a:off x="6730000" y="639097"/>
            <a:ext cx="4813072" cy="3494791"/>
          </a:xfrm>
        </p:spPr>
        <p:txBody>
          <a:bodyPr vert="horz" lIns="91440" tIns="45720" rIns="91440" bIns="45720" rtlCol="0" anchor="b">
            <a:normAutofit/>
          </a:bodyPr>
          <a:lstStyle/>
          <a:p>
            <a:pPr algn="ctr"/>
            <a:r>
              <a:rPr lang="en-US" dirty="0">
                <a:latin typeface="Open Sans"/>
              </a:rPr>
              <a:t>Immokalee</a:t>
            </a:r>
            <a:br>
              <a:rPr lang="en-US" dirty="0">
                <a:latin typeface="Open Sans"/>
              </a:rPr>
            </a:br>
            <a:r>
              <a:rPr lang="en-US" dirty="0">
                <a:latin typeface="Open Sans"/>
              </a:rPr>
              <a:t>CRA</a:t>
            </a:r>
            <a:br>
              <a:rPr lang="en-US" dirty="0">
                <a:latin typeface="Open Sans"/>
              </a:rPr>
            </a:br>
            <a:r>
              <a:rPr lang="en-US" dirty="0">
                <a:latin typeface="Open Sans"/>
              </a:rPr>
              <a:t> Drainage </a:t>
            </a:r>
            <a:br>
              <a:rPr lang="en-US" dirty="0">
                <a:latin typeface="Open Sans"/>
              </a:rPr>
            </a:br>
            <a:r>
              <a:rPr lang="en-US" dirty="0">
                <a:latin typeface="Open Sans"/>
              </a:rPr>
              <a:t>Water Quality</a:t>
            </a:r>
          </a:p>
        </p:txBody>
      </p:sp>
      <p:pic>
        <p:nvPicPr>
          <p:cNvPr id="4" name="Picture 3" descr="Photo of Immokalee">
            <a:extLst>
              <a:ext uri="{FF2B5EF4-FFF2-40B4-BE49-F238E27FC236}">
                <a16:creationId xmlns:a16="http://schemas.microsoft.com/office/drawing/2014/main" id="{BAC69960-EDC3-41A2-A745-6AC1A5450421}"/>
              </a:ext>
            </a:extLst>
          </p:cNvPr>
          <p:cNvPicPr/>
          <p:nvPr/>
        </p:nvPicPr>
        <p:blipFill rotWithShape="1">
          <a:blip r:embed="rId2">
            <a:extLst>
              <a:ext uri="{28A0092B-C50C-407E-A947-70E740481C1C}">
                <a14:useLocalDpi xmlns:a14="http://schemas.microsoft.com/office/drawing/2010/main" val="0"/>
              </a:ext>
            </a:extLst>
          </a:blip>
          <a:srcRect l="5059" r="14941"/>
          <a:stretch/>
        </p:blipFill>
        <p:spPr bwMode="auto">
          <a:xfrm>
            <a:off x="1" y="10"/>
            <a:ext cx="6096000" cy="6857990"/>
          </a:xfrm>
          <a:prstGeom prst="rect">
            <a:avLst/>
          </a:prstGeom>
          <a:noFill/>
        </p:spPr>
      </p:pic>
      <p:cxnSp>
        <p:nvCxnSpPr>
          <p:cNvPr id="15" name="Straight Connector 14">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349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660A-7ECC-426E-9229-32B2DD88D732}"/>
              </a:ext>
            </a:extLst>
          </p:cNvPr>
          <p:cNvSpPr>
            <a:spLocks noGrp="1"/>
          </p:cNvSpPr>
          <p:nvPr>
            <p:ph type="title"/>
          </p:nvPr>
        </p:nvSpPr>
        <p:spPr>
          <a:xfrm>
            <a:off x="1052683" y="314137"/>
            <a:ext cx="8798071" cy="954368"/>
          </a:xfrm>
        </p:spPr>
        <p:txBody>
          <a:bodyPr>
            <a:normAutofit/>
          </a:bodyPr>
          <a:lstStyle/>
          <a:p>
            <a:r>
              <a:rPr lang="en-US" dirty="0">
                <a:latin typeface="Open Sans"/>
              </a:rPr>
              <a:t>Drainage and Water Quality</a:t>
            </a:r>
            <a:endParaRPr lang="en-US" dirty="0">
              <a:solidFill>
                <a:schemeClr val="tx1"/>
              </a:solidFill>
              <a:latin typeface="Open Sans"/>
            </a:endParaRPr>
          </a:p>
        </p:txBody>
      </p:sp>
      <p:sp>
        <p:nvSpPr>
          <p:cNvPr id="8" name="TextBox 7">
            <a:extLst>
              <a:ext uri="{FF2B5EF4-FFF2-40B4-BE49-F238E27FC236}">
                <a16:creationId xmlns:a16="http://schemas.microsoft.com/office/drawing/2014/main" id="{778CCF45-A063-47F5-83BE-1C27B58FBB8D}"/>
              </a:ext>
            </a:extLst>
          </p:cNvPr>
          <p:cNvSpPr txBox="1"/>
          <p:nvPr/>
        </p:nvSpPr>
        <p:spPr>
          <a:xfrm>
            <a:off x="656364" y="1134065"/>
            <a:ext cx="1139671" cy="338554"/>
          </a:xfrm>
          <a:prstGeom prst="rect">
            <a:avLst/>
          </a:prstGeom>
          <a:noFill/>
        </p:spPr>
        <p:txBody>
          <a:bodyPr wrap="none" rtlCol="0">
            <a:spAutoFit/>
          </a:bodyPr>
          <a:lstStyle/>
          <a:p>
            <a:r>
              <a:rPr lang="en-US" sz="1600" dirty="0">
                <a:solidFill>
                  <a:schemeClr val="bg1"/>
                </a:solidFill>
                <a:latin typeface="Open Sans"/>
              </a:rPr>
              <a:t>Recreation</a:t>
            </a:r>
          </a:p>
        </p:txBody>
      </p:sp>
      <p:sp>
        <p:nvSpPr>
          <p:cNvPr id="11" name="TextBox 10">
            <a:extLst>
              <a:ext uri="{FF2B5EF4-FFF2-40B4-BE49-F238E27FC236}">
                <a16:creationId xmlns:a16="http://schemas.microsoft.com/office/drawing/2014/main" id="{27E51B4B-127E-4E31-9397-5712539EE0D0}"/>
              </a:ext>
            </a:extLst>
          </p:cNvPr>
          <p:cNvSpPr txBox="1"/>
          <p:nvPr/>
        </p:nvSpPr>
        <p:spPr>
          <a:xfrm>
            <a:off x="616800" y="2675917"/>
            <a:ext cx="1233030" cy="584775"/>
          </a:xfrm>
          <a:prstGeom prst="rect">
            <a:avLst/>
          </a:prstGeom>
          <a:noFill/>
        </p:spPr>
        <p:txBody>
          <a:bodyPr wrap="none" rtlCol="0">
            <a:spAutoFit/>
          </a:bodyPr>
          <a:lstStyle/>
          <a:p>
            <a:r>
              <a:rPr lang="en-US" sz="1600" dirty="0">
                <a:solidFill>
                  <a:schemeClr val="bg1"/>
                </a:solidFill>
                <a:latin typeface="Open Sans"/>
              </a:rPr>
              <a:t>Community</a:t>
            </a:r>
          </a:p>
          <a:p>
            <a:pPr algn="ctr"/>
            <a:r>
              <a:rPr lang="en-US" sz="1600" dirty="0">
                <a:solidFill>
                  <a:schemeClr val="bg1"/>
                </a:solidFill>
                <a:latin typeface="Open Sans"/>
              </a:rPr>
              <a:t>Facilities</a:t>
            </a:r>
          </a:p>
        </p:txBody>
      </p:sp>
      <p:sp>
        <p:nvSpPr>
          <p:cNvPr id="13" name="TextBox 12">
            <a:extLst>
              <a:ext uri="{FF2B5EF4-FFF2-40B4-BE49-F238E27FC236}">
                <a16:creationId xmlns:a16="http://schemas.microsoft.com/office/drawing/2014/main" id="{9F901D5E-76D7-4E9D-A6EE-8F7D49813203}"/>
              </a:ext>
            </a:extLst>
          </p:cNvPr>
          <p:cNvSpPr txBox="1"/>
          <p:nvPr/>
        </p:nvSpPr>
        <p:spPr>
          <a:xfrm>
            <a:off x="644695" y="4201125"/>
            <a:ext cx="1157753" cy="338554"/>
          </a:xfrm>
          <a:prstGeom prst="rect">
            <a:avLst/>
          </a:prstGeom>
          <a:noFill/>
        </p:spPr>
        <p:txBody>
          <a:bodyPr wrap="square" rtlCol="0">
            <a:spAutoFit/>
          </a:bodyPr>
          <a:lstStyle/>
          <a:p>
            <a:pPr algn="ctr"/>
            <a:r>
              <a:rPr lang="en-US" sz="1600" dirty="0">
                <a:solidFill>
                  <a:schemeClr val="bg1"/>
                </a:solidFill>
                <a:latin typeface="Open Sans"/>
              </a:rPr>
              <a:t>Housing</a:t>
            </a:r>
          </a:p>
        </p:txBody>
      </p:sp>
      <p:sp>
        <p:nvSpPr>
          <p:cNvPr id="22" name="TextBox 21">
            <a:extLst>
              <a:ext uri="{FF2B5EF4-FFF2-40B4-BE49-F238E27FC236}">
                <a16:creationId xmlns:a16="http://schemas.microsoft.com/office/drawing/2014/main" id="{AA52707D-66A5-437F-9F90-A4312D90C742}"/>
              </a:ext>
            </a:extLst>
          </p:cNvPr>
          <p:cNvSpPr txBox="1"/>
          <p:nvPr/>
        </p:nvSpPr>
        <p:spPr>
          <a:xfrm>
            <a:off x="773412" y="4335514"/>
            <a:ext cx="926857" cy="338554"/>
          </a:xfrm>
          <a:prstGeom prst="rect">
            <a:avLst/>
          </a:prstGeom>
          <a:noFill/>
        </p:spPr>
        <p:txBody>
          <a:bodyPr wrap="none" rtlCol="0">
            <a:spAutoFit/>
          </a:bodyPr>
          <a:lstStyle/>
          <a:p>
            <a:r>
              <a:rPr lang="en-US" sz="1600" dirty="0">
                <a:solidFill>
                  <a:schemeClr val="bg1"/>
                </a:solidFill>
                <a:latin typeface="Open Sans"/>
              </a:rPr>
              <a:t>Mobility</a:t>
            </a:r>
          </a:p>
        </p:txBody>
      </p:sp>
      <p:sp>
        <p:nvSpPr>
          <p:cNvPr id="24" name="TextBox 23">
            <a:extLst>
              <a:ext uri="{FF2B5EF4-FFF2-40B4-BE49-F238E27FC236}">
                <a16:creationId xmlns:a16="http://schemas.microsoft.com/office/drawing/2014/main" id="{AB1D19A2-6E5C-4681-BE9F-C000E1263C9B}"/>
              </a:ext>
            </a:extLst>
          </p:cNvPr>
          <p:cNvSpPr txBox="1"/>
          <p:nvPr/>
        </p:nvSpPr>
        <p:spPr>
          <a:xfrm>
            <a:off x="277063" y="1533687"/>
            <a:ext cx="5911086" cy="1169551"/>
          </a:xfrm>
          <a:prstGeom prst="rect">
            <a:avLst/>
          </a:prstGeom>
          <a:noFill/>
        </p:spPr>
        <p:txBody>
          <a:bodyPr wrap="square">
            <a:spAutoFit/>
          </a:bodyPr>
          <a:lstStyle/>
          <a:p>
            <a:pPr>
              <a:lnSpc>
                <a:spcPct val="100000"/>
              </a:lnSpc>
              <a:spcBef>
                <a:spcPts val="0"/>
              </a:spcBef>
              <a:spcAft>
                <a:spcPts val="0"/>
              </a:spcAft>
              <a:buClr>
                <a:schemeClr val="accent1"/>
              </a:buClr>
            </a:pPr>
            <a:r>
              <a:rPr lang="en-US" sz="2400" dirty="0">
                <a:latin typeface="Open Sans"/>
              </a:rPr>
              <a:t>Proposed Goal/Objective: </a:t>
            </a:r>
          </a:p>
          <a:p>
            <a:pPr marL="341313" indent="-341313">
              <a:lnSpc>
                <a:spcPct val="100000"/>
              </a:lnSpc>
              <a:spcBef>
                <a:spcPts val="0"/>
              </a:spcBef>
              <a:spcAft>
                <a:spcPts val="0"/>
              </a:spcAft>
              <a:buClr>
                <a:schemeClr val="accent1"/>
              </a:buClr>
              <a:buFont typeface="Wingdings" panose="05000000000000000000" pitchFamily="2" charset="2"/>
              <a:buChar char="Ø"/>
            </a:pPr>
            <a:r>
              <a:rPr lang="en-US" sz="2300" dirty="0">
                <a:latin typeface="Open Sans"/>
              </a:rPr>
              <a:t>Leverage funding to improve drainage and water quality in the community.   </a:t>
            </a:r>
          </a:p>
        </p:txBody>
      </p:sp>
      <p:sp>
        <p:nvSpPr>
          <p:cNvPr id="12" name="TextBox 11">
            <a:extLst>
              <a:ext uri="{FF2B5EF4-FFF2-40B4-BE49-F238E27FC236}">
                <a16:creationId xmlns:a16="http://schemas.microsoft.com/office/drawing/2014/main" id="{D33F7B60-1E9D-4E5F-AE3B-840AC2E7E330}"/>
              </a:ext>
            </a:extLst>
          </p:cNvPr>
          <p:cNvSpPr txBox="1"/>
          <p:nvPr/>
        </p:nvSpPr>
        <p:spPr>
          <a:xfrm>
            <a:off x="6460807" y="5517848"/>
            <a:ext cx="3617718"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Flooding – </a:t>
            </a:r>
            <a:r>
              <a:rPr lang="en-US" dirty="0" err="1">
                <a:latin typeface="Calibri" panose="020F0502020204030204" pitchFamily="34" charset="0"/>
                <a:cs typeface="Calibri" panose="020F0502020204030204" pitchFamily="34" charset="0"/>
              </a:rPr>
              <a:t>Westclox</a:t>
            </a:r>
            <a:endParaRPr lang="en-US"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B0AF403-9ECF-496A-AD09-05DC0936AE67}"/>
              </a:ext>
            </a:extLst>
          </p:cNvPr>
          <p:cNvSpPr txBox="1"/>
          <p:nvPr/>
        </p:nvSpPr>
        <p:spPr>
          <a:xfrm>
            <a:off x="391484" y="5955006"/>
            <a:ext cx="4443822"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Lake Trafford</a:t>
            </a:r>
          </a:p>
        </p:txBody>
      </p:sp>
      <p:pic>
        <p:nvPicPr>
          <p:cNvPr id="17" name="Picture 16" descr="A picture containing grass, sky, outdoor, road&#10;&#10;Description automatically generated">
            <a:extLst>
              <a:ext uri="{FF2B5EF4-FFF2-40B4-BE49-F238E27FC236}">
                <a16:creationId xmlns:a16="http://schemas.microsoft.com/office/drawing/2014/main" id="{49EBA677-DC45-4F3F-87B7-D6142928906B}"/>
              </a:ext>
            </a:extLst>
          </p:cNvPr>
          <p:cNvPicPr>
            <a:picLocks noChangeAspect="1"/>
          </p:cNvPicPr>
          <p:nvPr/>
        </p:nvPicPr>
        <p:blipFill>
          <a:blip r:embed="rId3"/>
          <a:stretch>
            <a:fillRect/>
          </a:stretch>
        </p:blipFill>
        <p:spPr>
          <a:xfrm>
            <a:off x="6441361" y="1632147"/>
            <a:ext cx="5159882" cy="3869912"/>
          </a:xfrm>
          <a:prstGeom prst="rect">
            <a:avLst/>
          </a:prstGeom>
        </p:spPr>
      </p:pic>
      <p:pic>
        <p:nvPicPr>
          <p:cNvPr id="20" name="Picture 19" descr="A picture containing water, sky, outdoor, lake&#10;&#10;Description automatically generated">
            <a:extLst>
              <a:ext uri="{FF2B5EF4-FFF2-40B4-BE49-F238E27FC236}">
                <a16:creationId xmlns:a16="http://schemas.microsoft.com/office/drawing/2014/main" id="{33AE6DD0-CA7C-45BF-A2D2-422B5B1AE496}"/>
              </a:ext>
            </a:extLst>
          </p:cNvPr>
          <p:cNvPicPr>
            <a:picLocks noChangeAspect="1"/>
          </p:cNvPicPr>
          <p:nvPr/>
        </p:nvPicPr>
        <p:blipFill>
          <a:blip r:embed="rId4"/>
          <a:stretch>
            <a:fillRect/>
          </a:stretch>
        </p:blipFill>
        <p:spPr>
          <a:xfrm>
            <a:off x="391483" y="2764306"/>
            <a:ext cx="4443822" cy="3190700"/>
          </a:xfrm>
          <a:prstGeom prst="rect">
            <a:avLst/>
          </a:prstGeom>
        </p:spPr>
      </p:pic>
    </p:spTree>
    <p:extLst>
      <p:ext uri="{BB962C8B-B14F-4D97-AF65-F5344CB8AC3E}">
        <p14:creationId xmlns:p14="http://schemas.microsoft.com/office/powerpoint/2010/main" val="2123877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F59BA3-1FF4-403A-8B34-45F8E95B3A3C}"/>
              </a:ext>
            </a:extLst>
          </p:cNvPr>
          <p:cNvPicPr>
            <a:picLocks noChangeAspect="1"/>
          </p:cNvPicPr>
          <p:nvPr/>
        </p:nvPicPr>
        <p:blipFill>
          <a:blip r:embed="rId3"/>
          <a:stretch>
            <a:fillRect/>
          </a:stretch>
        </p:blipFill>
        <p:spPr>
          <a:xfrm>
            <a:off x="396056" y="1725751"/>
            <a:ext cx="2700197" cy="2664313"/>
          </a:xfrm>
          <a:prstGeom prst="rect">
            <a:avLst/>
          </a:prstGeom>
        </p:spPr>
      </p:pic>
      <p:sp>
        <p:nvSpPr>
          <p:cNvPr id="2" name="Title 1">
            <a:extLst>
              <a:ext uri="{FF2B5EF4-FFF2-40B4-BE49-F238E27FC236}">
                <a16:creationId xmlns:a16="http://schemas.microsoft.com/office/drawing/2014/main" id="{FE3E660A-7ECC-426E-9229-32B2DD88D732}"/>
              </a:ext>
            </a:extLst>
          </p:cNvPr>
          <p:cNvSpPr>
            <a:spLocks noGrp="1"/>
          </p:cNvSpPr>
          <p:nvPr>
            <p:ph type="title"/>
          </p:nvPr>
        </p:nvSpPr>
        <p:spPr>
          <a:xfrm>
            <a:off x="1052683" y="314137"/>
            <a:ext cx="8798071" cy="954368"/>
          </a:xfrm>
        </p:spPr>
        <p:txBody>
          <a:bodyPr>
            <a:normAutofit/>
          </a:bodyPr>
          <a:lstStyle/>
          <a:p>
            <a:r>
              <a:rPr lang="en-US" dirty="0">
                <a:latin typeface="Open Sans"/>
              </a:rPr>
              <a:t>Drainage and Water Quality </a:t>
            </a:r>
            <a:endParaRPr lang="en-US" dirty="0">
              <a:solidFill>
                <a:schemeClr val="tx1"/>
              </a:solidFill>
              <a:latin typeface="Open Sans"/>
            </a:endParaRPr>
          </a:p>
        </p:txBody>
      </p:sp>
      <p:sp>
        <p:nvSpPr>
          <p:cNvPr id="8" name="TextBox 7">
            <a:extLst>
              <a:ext uri="{FF2B5EF4-FFF2-40B4-BE49-F238E27FC236}">
                <a16:creationId xmlns:a16="http://schemas.microsoft.com/office/drawing/2014/main" id="{778CCF45-A063-47F5-83BE-1C27B58FBB8D}"/>
              </a:ext>
            </a:extLst>
          </p:cNvPr>
          <p:cNvSpPr txBox="1"/>
          <p:nvPr/>
        </p:nvSpPr>
        <p:spPr>
          <a:xfrm>
            <a:off x="656364" y="1134065"/>
            <a:ext cx="1139671" cy="338554"/>
          </a:xfrm>
          <a:prstGeom prst="rect">
            <a:avLst/>
          </a:prstGeom>
          <a:noFill/>
        </p:spPr>
        <p:txBody>
          <a:bodyPr wrap="none" rtlCol="0">
            <a:spAutoFit/>
          </a:bodyPr>
          <a:lstStyle/>
          <a:p>
            <a:r>
              <a:rPr lang="en-US" sz="1600" dirty="0">
                <a:solidFill>
                  <a:schemeClr val="bg1"/>
                </a:solidFill>
                <a:latin typeface="Open Sans"/>
              </a:rPr>
              <a:t>Recreation</a:t>
            </a:r>
          </a:p>
        </p:txBody>
      </p:sp>
      <p:sp>
        <p:nvSpPr>
          <p:cNvPr id="13" name="TextBox 12">
            <a:extLst>
              <a:ext uri="{FF2B5EF4-FFF2-40B4-BE49-F238E27FC236}">
                <a16:creationId xmlns:a16="http://schemas.microsoft.com/office/drawing/2014/main" id="{9F901D5E-76D7-4E9D-A6EE-8F7D49813203}"/>
              </a:ext>
            </a:extLst>
          </p:cNvPr>
          <p:cNvSpPr txBox="1"/>
          <p:nvPr/>
        </p:nvSpPr>
        <p:spPr>
          <a:xfrm>
            <a:off x="644695" y="4201125"/>
            <a:ext cx="1157753" cy="338554"/>
          </a:xfrm>
          <a:prstGeom prst="rect">
            <a:avLst/>
          </a:prstGeom>
          <a:noFill/>
        </p:spPr>
        <p:txBody>
          <a:bodyPr wrap="square" rtlCol="0">
            <a:spAutoFit/>
          </a:bodyPr>
          <a:lstStyle/>
          <a:p>
            <a:pPr algn="ctr"/>
            <a:r>
              <a:rPr lang="en-US" sz="1600" dirty="0">
                <a:solidFill>
                  <a:schemeClr val="bg1"/>
                </a:solidFill>
                <a:latin typeface="Open Sans"/>
              </a:rPr>
              <a:t>Housing</a:t>
            </a:r>
          </a:p>
        </p:txBody>
      </p:sp>
      <p:sp>
        <p:nvSpPr>
          <p:cNvPr id="16" name="TextBox 15">
            <a:extLst>
              <a:ext uri="{FF2B5EF4-FFF2-40B4-BE49-F238E27FC236}">
                <a16:creationId xmlns:a16="http://schemas.microsoft.com/office/drawing/2014/main" id="{A4B3FCE2-E3E8-4C5A-82B0-61C9C084DBD3}"/>
              </a:ext>
            </a:extLst>
          </p:cNvPr>
          <p:cNvSpPr txBox="1"/>
          <p:nvPr/>
        </p:nvSpPr>
        <p:spPr>
          <a:xfrm>
            <a:off x="391483" y="5454036"/>
            <a:ext cx="1404552" cy="830997"/>
          </a:xfrm>
          <a:prstGeom prst="rect">
            <a:avLst/>
          </a:prstGeom>
          <a:noFill/>
        </p:spPr>
        <p:txBody>
          <a:bodyPr wrap="square" rtlCol="0">
            <a:spAutoFit/>
          </a:bodyPr>
          <a:lstStyle/>
          <a:p>
            <a:pPr algn="ctr"/>
            <a:r>
              <a:rPr lang="en-US" sz="1600" dirty="0">
                <a:solidFill>
                  <a:schemeClr val="bg1"/>
                </a:solidFill>
                <a:latin typeface="Open Sans"/>
              </a:rPr>
              <a:t>Drainage &amp; Lake </a:t>
            </a:r>
          </a:p>
          <a:p>
            <a:pPr algn="ctr"/>
            <a:r>
              <a:rPr lang="en-US" sz="1600" dirty="0">
                <a:solidFill>
                  <a:schemeClr val="bg1"/>
                </a:solidFill>
                <a:latin typeface="Open Sans"/>
              </a:rPr>
              <a:t>Trafford</a:t>
            </a:r>
          </a:p>
        </p:txBody>
      </p:sp>
      <p:sp>
        <p:nvSpPr>
          <p:cNvPr id="22" name="TextBox 21">
            <a:extLst>
              <a:ext uri="{FF2B5EF4-FFF2-40B4-BE49-F238E27FC236}">
                <a16:creationId xmlns:a16="http://schemas.microsoft.com/office/drawing/2014/main" id="{AA52707D-66A5-437F-9F90-A4312D90C742}"/>
              </a:ext>
            </a:extLst>
          </p:cNvPr>
          <p:cNvSpPr txBox="1"/>
          <p:nvPr/>
        </p:nvSpPr>
        <p:spPr>
          <a:xfrm>
            <a:off x="773412" y="4335514"/>
            <a:ext cx="926857" cy="338554"/>
          </a:xfrm>
          <a:prstGeom prst="rect">
            <a:avLst/>
          </a:prstGeom>
          <a:noFill/>
        </p:spPr>
        <p:txBody>
          <a:bodyPr wrap="none" rtlCol="0">
            <a:spAutoFit/>
          </a:bodyPr>
          <a:lstStyle/>
          <a:p>
            <a:r>
              <a:rPr lang="en-US" sz="1600" dirty="0">
                <a:solidFill>
                  <a:schemeClr val="bg1"/>
                </a:solidFill>
                <a:latin typeface="Open Sans"/>
              </a:rPr>
              <a:t>Mobility</a:t>
            </a:r>
          </a:p>
        </p:txBody>
      </p:sp>
      <p:pic>
        <p:nvPicPr>
          <p:cNvPr id="4" name="Picture 3">
            <a:extLst>
              <a:ext uri="{FF2B5EF4-FFF2-40B4-BE49-F238E27FC236}">
                <a16:creationId xmlns:a16="http://schemas.microsoft.com/office/drawing/2014/main" id="{6B906BDA-2D62-4A25-B43A-C0EADF657599}"/>
              </a:ext>
            </a:extLst>
          </p:cNvPr>
          <p:cNvPicPr>
            <a:picLocks noChangeAspect="1"/>
          </p:cNvPicPr>
          <p:nvPr/>
        </p:nvPicPr>
        <p:blipFill>
          <a:blip r:embed="rId4"/>
          <a:stretch>
            <a:fillRect/>
          </a:stretch>
        </p:blipFill>
        <p:spPr>
          <a:xfrm>
            <a:off x="5590993" y="1472619"/>
            <a:ext cx="6209524" cy="4809524"/>
          </a:xfrm>
          <a:prstGeom prst="rect">
            <a:avLst/>
          </a:prstGeom>
        </p:spPr>
      </p:pic>
      <p:pic>
        <p:nvPicPr>
          <p:cNvPr id="5" name="Picture 4">
            <a:extLst>
              <a:ext uri="{FF2B5EF4-FFF2-40B4-BE49-F238E27FC236}">
                <a16:creationId xmlns:a16="http://schemas.microsoft.com/office/drawing/2014/main" id="{D8F0BC91-5E39-442E-98B3-6B91C45CF1C6}"/>
              </a:ext>
            </a:extLst>
          </p:cNvPr>
          <p:cNvPicPr>
            <a:picLocks noChangeAspect="1"/>
          </p:cNvPicPr>
          <p:nvPr/>
        </p:nvPicPr>
        <p:blipFill>
          <a:blip r:embed="rId5"/>
          <a:stretch>
            <a:fillRect/>
          </a:stretch>
        </p:blipFill>
        <p:spPr>
          <a:xfrm>
            <a:off x="2223147" y="3478642"/>
            <a:ext cx="3228571" cy="2628571"/>
          </a:xfrm>
          <a:prstGeom prst="rect">
            <a:avLst/>
          </a:prstGeom>
        </p:spPr>
      </p:pic>
      <p:sp>
        <p:nvSpPr>
          <p:cNvPr id="15" name="TextBox 14">
            <a:extLst>
              <a:ext uri="{FF2B5EF4-FFF2-40B4-BE49-F238E27FC236}">
                <a16:creationId xmlns:a16="http://schemas.microsoft.com/office/drawing/2014/main" id="{420D137D-41D9-41BB-9C41-AB98B99CCC6B}"/>
              </a:ext>
            </a:extLst>
          </p:cNvPr>
          <p:cNvSpPr txBox="1"/>
          <p:nvPr/>
        </p:nvSpPr>
        <p:spPr>
          <a:xfrm>
            <a:off x="374298" y="1396725"/>
            <a:ext cx="3048837" cy="261610"/>
          </a:xfrm>
          <a:prstGeom prst="rect">
            <a:avLst/>
          </a:prstGeom>
          <a:noFill/>
        </p:spPr>
        <p:txBody>
          <a:bodyPr wrap="square">
            <a:spAutoFit/>
          </a:bodyPr>
          <a:lstStyle/>
          <a:p>
            <a:r>
              <a:rPr lang="en-US" sz="1100" b="1" dirty="0">
                <a:effectLst/>
                <a:latin typeface="Times New Roman" panose="02020603050405020304" pitchFamily="18" charset="0"/>
                <a:ea typeface="Times New Roman" panose="02020603050405020304" pitchFamily="18" charset="0"/>
              </a:rPr>
              <a:t>North 3rd. Street Stormwater Improvements</a:t>
            </a:r>
            <a:endParaRPr lang="en-US" sz="1100" dirty="0"/>
          </a:p>
        </p:txBody>
      </p:sp>
      <p:sp>
        <p:nvSpPr>
          <p:cNvPr id="17" name="TextBox 16">
            <a:extLst>
              <a:ext uri="{FF2B5EF4-FFF2-40B4-BE49-F238E27FC236}">
                <a16:creationId xmlns:a16="http://schemas.microsoft.com/office/drawing/2014/main" id="{2D2A96EC-8DBA-4804-8C9A-3E010A560FA5}"/>
              </a:ext>
            </a:extLst>
          </p:cNvPr>
          <p:cNvSpPr txBox="1"/>
          <p:nvPr/>
        </p:nvSpPr>
        <p:spPr>
          <a:xfrm rot="10800000" flipV="1">
            <a:off x="2270932" y="6107214"/>
            <a:ext cx="1768509" cy="285632"/>
          </a:xfrm>
          <a:prstGeom prst="rect">
            <a:avLst/>
          </a:prstGeom>
          <a:noFill/>
        </p:spPr>
        <p:txBody>
          <a:bodyPr wrap="square">
            <a:spAutoFit/>
          </a:bodyPr>
          <a:lstStyle/>
          <a:p>
            <a:pPr marL="0" marR="0" algn="r">
              <a:spcBef>
                <a:spcPts val="0"/>
              </a:spcBef>
              <a:spcAft>
                <a:spcPts val="0"/>
              </a:spcAft>
            </a:pPr>
            <a:r>
              <a:rPr lang="en-US" sz="1200" b="1" dirty="0">
                <a:effectLst/>
                <a:latin typeface="Times New Roman" panose="02020603050405020304" pitchFamily="18" charset="0"/>
                <a:ea typeface="Times New Roman" panose="02020603050405020304" pitchFamily="18" charset="0"/>
              </a:rPr>
              <a:t>Eden Gardens project:</a:t>
            </a:r>
            <a:endParaRPr lang="en-US" sz="1200" dirty="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B96695A1-7E4B-45B7-B4DA-602ADE9F2B5C}"/>
              </a:ext>
            </a:extLst>
          </p:cNvPr>
          <p:cNvSpPr txBox="1"/>
          <p:nvPr/>
        </p:nvSpPr>
        <p:spPr>
          <a:xfrm>
            <a:off x="7295114" y="1658335"/>
            <a:ext cx="3071511" cy="307777"/>
          </a:xfrm>
          <a:prstGeom prst="rect">
            <a:avLst/>
          </a:prstGeom>
          <a:noFill/>
        </p:spPr>
        <p:txBody>
          <a:bodyPr wrap="square">
            <a:spAutoFit/>
          </a:bodyPr>
          <a:lstStyle/>
          <a:p>
            <a:r>
              <a:rPr lang="en-US" sz="1400" dirty="0">
                <a:solidFill>
                  <a:schemeClr val="bg1"/>
                </a:solidFill>
                <a:effectLst/>
                <a:latin typeface="Times New Roman" panose="02020603050405020304" pitchFamily="18" charset="0"/>
                <a:ea typeface="Times New Roman" panose="02020603050405020304" pitchFamily="18" charset="0"/>
              </a:rPr>
              <a:t>Lake Trafford Road Area</a:t>
            </a:r>
            <a:endParaRPr lang="en-US" sz="1400" dirty="0">
              <a:solidFill>
                <a:schemeClr val="bg1"/>
              </a:solidFill>
            </a:endParaRPr>
          </a:p>
        </p:txBody>
      </p:sp>
    </p:spTree>
    <p:extLst>
      <p:ext uri="{BB962C8B-B14F-4D97-AF65-F5344CB8AC3E}">
        <p14:creationId xmlns:p14="http://schemas.microsoft.com/office/powerpoint/2010/main" val="3832653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A1B17CD-AB16-482A-9AFD-5FD5BD1ABB08}"/>
              </a:ext>
            </a:extLst>
          </p:cNvPr>
          <p:cNvSpPr>
            <a:spLocks noGrp="1"/>
          </p:cNvSpPr>
          <p:nvPr>
            <p:ph type="title"/>
          </p:nvPr>
        </p:nvSpPr>
        <p:spPr>
          <a:xfrm>
            <a:off x="1096963" y="287338"/>
            <a:ext cx="10058400" cy="1027112"/>
          </a:xfrm>
        </p:spPr>
        <p:txBody>
          <a:bodyPr>
            <a:normAutofit fontScale="90000"/>
          </a:bodyPr>
          <a:lstStyle/>
          <a:p>
            <a:r>
              <a:rPr lang="en-US" dirty="0">
                <a:latin typeface="Open Sans"/>
              </a:rPr>
              <a:t>Objectives and Strategies to Reach Goal</a:t>
            </a:r>
            <a:endParaRPr lang="en-US" dirty="0">
              <a:solidFill>
                <a:schemeClr val="tx1"/>
              </a:solidFill>
              <a:latin typeface="Open Sans"/>
            </a:endParaRPr>
          </a:p>
        </p:txBody>
      </p:sp>
      <p:sp>
        <p:nvSpPr>
          <p:cNvPr id="2" name="TextBox 1">
            <a:extLst>
              <a:ext uri="{FF2B5EF4-FFF2-40B4-BE49-F238E27FC236}">
                <a16:creationId xmlns:a16="http://schemas.microsoft.com/office/drawing/2014/main" id="{C6E5E03E-A9CD-4FEE-AD55-8E04A7448723}"/>
              </a:ext>
            </a:extLst>
          </p:cNvPr>
          <p:cNvSpPr txBox="1"/>
          <p:nvPr/>
        </p:nvSpPr>
        <p:spPr>
          <a:xfrm>
            <a:off x="1386673" y="2411603"/>
            <a:ext cx="8651630" cy="2031325"/>
          </a:xfrm>
          <a:prstGeom prst="rect">
            <a:avLst/>
          </a:prstGeom>
          <a:noFill/>
        </p:spPr>
        <p:txBody>
          <a:bodyPr wrap="square" rtlCol="0">
            <a:spAutoFit/>
          </a:bodyPr>
          <a:lstStyle/>
          <a:p>
            <a:pPr algn="ctr"/>
            <a:r>
              <a:rPr lang="en-US" sz="5400" dirty="0">
                <a:latin typeface="Open Sans"/>
              </a:rPr>
              <a:t>Goal Revisions?</a:t>
            </a:r>
          </a:p>
          <a:p>
            <a:pPr algn="ctr"/>
            <a:r>
              <a:rPr lang="en-US" sz="5400" dirty="0">
                <a:latin typeface="Open Sans"/>
              </a:rPr>
              <a:t>OPEN DISCUSSION</a:t>
            </a:r>
          </a:p>
          <a:p>
            <a:pPr algn="ctr"/>
            <a:endParaRPr lang="en-US" dirty="0">
              <a:latin typeface="Open Sans"/>
            </a:endParaRPr>
          </a:p>
        </p:txBody>
      </p:sp>
    </p:spTree>
    <p:extLst>
      <p:ext uri="{BB962C8B-B14F-4D97-AF65-F5344CB8AC3E}">
        <p14:creationId xmlns:p14="http://schemas.microsoft.com/office/powerpoint/2010/main" val="2757243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Connector 28">
            <a:extLst>
              <a:ext uri="{FF2B5EF4-FFF2-40B4-BE49-F238E27FC236}">
                <a16:creationId xmlns:a16="http://schemas.microsoft.com/office/drawing/2014/main" id="{52D26D90-D92F-4F0D-8435-67BE5BEE2412}"/>
              </a:ext>
            </a:extLst>
          </p:cNvPr>
          <p:cNvSpPr/>
          <p:nvPr/>
        </p:nvSpPr>
        <p:spPr>
          <a:xfrm>
            <a:off x="6892919" y="1451578"/>
            <a:ext cx="1266940" cy="1233890"/>
          </a:xfrm>
          <a:prstGeom prst="flowChartConnector">
            <a:avLst/>
          </a:prstGeom>
          <a:solidFill>
            <a:srgbClr val="7030A0"/>
          </a:solidFill>
          <a:ln>
            <a:solidFill>
              <a:srgbClr val="5324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 name="Title 1">
            <a:extLst>
              <a:ext uri="{FF2B5EF4-FFF2-40B4-BE49-F238E27FC236}">
                <a16:creationId xmlns:a16="http://schemas.microsoft.com/office/drawing/2014/main" id="{390106AA-B8F0-4D7D-B2A5-47BDF2310A43}"/>
              </a:ext>
            </a:extLst>
          </p:cNvPr>
          <p:cNvSpPr>
            <a:spLocks noGrp="1"/>
          </p:cNvSpPr>
          <p:nvPr>
            <p:ph type="title"/>
          </p:nvPr>
        </p:nvSpPr>
        <p:spPr/>
        <p:txBody>
          <a:bodyPr>
            <a:normAutofit/>
          </a:bodyPr>
          <a:lstStyle/>
          <a:p>
            <a:pPr algn="ctr"/>
            <a:r>
              <a:rPr lang="en-US" dirty="0">
                <a:solidFill>
                  <a:schemeClr val="tx1"/>
                </a:solidFill>
                <a:latin typeface="Open Sans"/>
              </a:rPr>
              <a:t>Next Steps – Focus Groups</a:t>
            </a:r>
          </a:p>
        </p:txBody>
      </p:sp>
      <p:pic>
        <p:nvPicPr>
          <p:cNvPr id="5" name="Picture 2" descr="image2688">
            <a:extLst>
              <a:ext uri="{FF2B5EF4-FFF2-40B4-BE49-F238E27FC236}">
                <a16:creationId xmlns:a16="http://schemas.microsoft.com/office/drawing/2014/main" id="{8FC479E3-9E19-497C-89FC-477CEED53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76974"/>
            <a:ext cx="1758365" cy="581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clipart&#10;&#10;Description automatically generated">
            <a:extLst>
              <a:ext uri="{FF2B5EF4-FFF2-40B4-BE49-F238E27FC236}">
                <a16:creationId xmlns:a16="http://schemas.microsoft.com/office/drawing/2014/main" id="{1B837ABD-D5D4-4DA8-9DBC-681C61CFF20F}"/>
              </a:ext>
            </a:extLst>
          </p:cNvPr>
          <p:cNvPicPr>
            <a:picLocks noChangeAspect="1"/>
          </p:cNvPicPr>
          <p:nvPr/>
        </p:nvPicPr>
        <p:blipFill>
          <a:blip r:embed="rId4"/>
          <a:stretch>
            <a:fillRect/>
          </a:stretch>
        </p:blipFill>
        <p:spPr>
          <a:xfrm>
            <a:off x="10631422" y="6329326"/>
            <a:ext cx="1560578" cy="528674"/>
          </a:xfrm>
          <a:prstGeom prst="rect">
            <a:avLst/>
          </a:prstGeom>
        </p:spPr>
      </p:pic>
      <p:sp>
        <p:nvSpPr>
          <p:cNvPr id="3" name="TextBox 2">
            <a:extLst>
              <a:ext uri="{FF2B5EF4-FFF2-40B4-BE49-F238E27FC236}">
                <a16:creationId xmlns:a16="http://schemas.microsoft.com/office/drawing/2014/main" id="{B0A6C8FA-B6FF-40E2-AA31-0B35D0454110}"/>
              </a:ext>
            </a:extLst>
          </p:cNvPr>
          <p:cNvSpPr txBox="1"/>
          <p:nvPr/>
        </p:nvSpPr>
        <p:spPr>
          <a:xfrm>
            <a:off x="2624953" y="1898253"/>
            <a:ext cx="267413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 Sans"/>
                <a:ea typeface="+mn-ea"/>
                <a:cs typeface="+mn-cs"/>
              </a:rPr>
              <a:t>April 13,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 Sans"/>
                <a:ea typeface="+mn-ea"/>
                <a:cs typeface="+mn-cs"/>
              </a:rPr>
              <a:t>@ 6:00 p.m.</a:t>
            </a:r>
          </a:p>
        </p:txBody>
      </p:sp>
      <p:sp>
        <p:nvSpPr>
          <p:cNvPr id="21" name="TextBox 20">
            <a:extLst>
              <a:ext uri="{FF2B5EF4-FFF2-40B4-BE49-F238E27FC236}">
                <a16:creationId xmlns:a16="http://schemas.microsoft.com/office/drawing/2014/main" id="{1D5B74FC-3A9E-4713-A4C5-85F1EF062352}"/>
              </a:ext>
            </a:extLst>
          </p:cNvPr>
          <p:cNvSpPr txBox="1"/>
          <p:nvPr/>
        </p:nvSpPr>
        <p:spPr>
          <a:xfrm>
            <a:off x="476794" y="2064733"/>
            <a:ext cx="155068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a:ea typeface="+mn-ea"/>
                <a:cs typeface="+mn-cs"/>
              </a:rPr>
              <a:t>Economic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a:ea typeface="+mn-ea"/>
                <a:cs typeface="+mn-cs"/>
              </a:rPr>
              <a:t>Development</a:t>
            </a:r>
          </a:p>
        </p:txBody>
      </p:sp>
      <p:sp>
        <p:nvSpPr>
          <p:cNvPr id="22" name="Flowchart: Connector 21">
            <a:extLst>
              <a:ext uri="{FF2B5EF4-FFF2-40B4-BE49-F238E27FC236}">
                <a16:creationId xmlns:a16="http://schemas.microsoft.com/office/drawing/2014/main" id="{49FE4503-7440-44FC-A200-10013E62BB05}"/>
              </a:ext>
            </a:extLst>
          </p:cNvPr>
          <p:cNvSpPr/>
          <p:nvPr/>
        </p:nvSpPr>
        <p:spPr>
          <a:xfrm>
            <a:off x="1092997" y="1451578"/>
            <a:ext cx="1266940" cy="123389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3" name="Flowchart: Connector 22">
            <a:extLst>
              <a:ext uri="{FF2B5EF4-FFF2-40B4-BE49-F238E27FC236}">
                <a16:creationId xmlns:a16="http://schemas.microsoft.com/office/drawing/2014/main" id="{28F63370-4E49-49A8-8A9E-5C4E8ED1935C}"/>
              </a:ext>
            </a:extLst>
          </p:cNvPr>
          <p:cNvSpPr/>
          <p:nvPr/>
        </p:nvSpPr>
        <p:spPr>
          <a:xfrm>
            <a:off x="1092997" y="2221525"/>
            <a:ext cx="1266940" cy="1233890"/>
          </a:xfrm>
          <a:prstGeom prst="flowChartConnector">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4" name="Flowchart: Connector 23">
            <a:extLst>
              <a:ext uri="{FF2B5EF4-FFF2-40B4-BE49-F238E27FC236}">
                <a16:creationId xmlns:a16="http://schemas.microsoft.com/office/drawing/2014/main" id="{172A77B1-24FD-4F8F-BB62-FEF88DB964A3}"/>
              </a:ext>
            </a:extLst>
          </p:cNvPr>
          <p:cNvSpPr/>
          <p:nvPr/>
        </p:nvSpPr>
        <p:spPr>
          <a:xfrm>
            <a:off x="1092997" y="4046505"/>
            <a:ext cx="1266940" cy="1233890"/>
          </a:xfrm>
          <a:prstGeom prst="flowChartConnector">
            <a:avLst/>
          </a:prstGeom>
          <a:solidFill>
            <a:srgbClr val="C00000"/>
          </a:solidFill>
          <a:ln>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5" name="TextBox 24">
            <a:extLst>
              <a:ext uri="{FF2B5EF4-FFF2-40B4-BE49-F238E27FC236}">
                <a16:creationId xmlns:a16="http://schemas.microsoft.com/office/drawing/2014/main" id="{813F05CF-83C0-435B-A964-98C2E9E11EE0}"/>
              </a:ext>
            </a:extLst>
          </p:cNvPr>
          <p:cNvSpPr txBox="1"/>
          <p:nvPr/>
        </p:nvSpPr>
        <p:spPr>
          <a:xfrm>
            <a:off x="1156632" y="2677417"/>
            <a:ext cx="113967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Recreation</a:t>
            </a:r>
          </a:p>
        </p:txBody>
      </p:sp>
      <p:sp>
        <p:nvSpPr>
          <p:cNvPr id="26" name="TextBox 25">
            <a:extLst>
              <a:ext uri="{FF2B5EF4-FFF2-40B4-BE49-F238E27FC236}">
                <a16:creationId xmlns:a16="http://schemas.microsoft.com/office/drawing/2014/main" id="{8B271C10-AA33-4ECA-90BB-7981AA9D0FB7}"/>
              </a:ext>
            </a:extLst>
          </p:cNvPr>
          <p:cNvSpPr txBox="1"/>
          <p:nvPr/>
        </p:nvSpPr>
        <p:spPr>
          <a:xfrm>
            <a:off x="1027206" y="4228235"/>
            <a:ext cx="139852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Economic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Development</a:t>
            </a:r>
          </a:p>
        </p:txBody>
      </p:sp>
      <p:sp>
        <p:nvSpPr>
          <p:cNvPr id="27" name="Flowchart: Connector 26">
            <a:extLst>
              <a:ext uri="{FF2B5EF4-FFF2-40B4-BE49-F238E27FC236}">
                <a16:creationId xmlns:a16="http://schemas.microsoft.com/office/drawing/2014/main" id="{E9DF7713-1886-4A18-9A1C-4DE942A85CEF}"/>
              </a:ext>
            </a:extLst>
          </p:cNvPr>
          <p:cNvSpPr/>
          <p:nvPr/>
        </p:nvSpPr>
        <p:spPr>
          <a:xfrm>
            <a:off x="1092997" y="4814722"/>
            <a:ext cx="1266940" cy="1233890"/>
          </a:xfrm>
          <a:prstGeom prst="flowChartConnector">
            <a:avLst/>
          </a:prstGeom>
          <a:solidFill>
            <a:srgbClr val="FF66CC"/>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8" name="TextBox 27">
            <a:extLst>
              <a:ext uri="{FF2B5EF4-FFF2-40B4-BE49-F238E27FC236}">
                <a16:creationId xmlns:a16="http://schemas.microsoft.com/office/drawing/2014/main" id="{52612798-854B-4CDB-BBC3-9EE8572FFAA7}"/>
              </a:ext>
            </a:extLst>
          </p:cNvPr>
          <p:cNvSpPr txBox="1"/>
          <p:nvPr/>
        </p:nvSpPr>
        <p:spPr>
          <a:xfrm>
            <a:off x="1109952" y="5160030"/>
            <a:ext cx="123303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Community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Facilities</a:t>
            </a:r>
          </a:p>
        </p:txBody>
      </p:sp>
      <p:sp>
        <p:nvSpPr>
          <p:cNvPr id="31" name="Flowchart: Connector 30">
            <a:extLst>
              <a:ext uri="{FF2B5EF4-FFF2-40B4-BE49-F238E27FC236}">
                <a16:creationId xmlns:a16="http://schemas.microsoft.com/office/drawing/2014/main" id="{6143BE57-86BD-4556-BCEF-50DE6218CF09}"/>
              </a:ext>
            </a:extLst>
          </p:cNvPr>
          <p:cNvSpPr/>
          <p:nvPr/>
        </p:nvSpPr>
        <p:spPr>
          <a:xfrm>
            <a:off x="6892919" y="2168022"/>
            <a:ext cx="1266940" cy="1233890"/>
          </a:xfrm>
          <a:prstGeom prst="flowChartConnector">
            <a:avLst/>
          </a:prstGeom>
          <a:solidFill>
            <a:schemeClr val="bg1">
              <a:lumMod val="50000"/>
            </a:schemeClr>
          </a:solidFill>
          <a:ln>
            <a:solidFill>
              <a:srgbClr val="5E5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2" name="Flowchart: Connector 31">
            <a:extLst>
              <a:ext uri="{FF2B5EF4-FFF2-40B4-BE49-F238E27FC236}">
                <a16:creationId xmlns:a16="http://schemas.microsoft.com/office/drawing/2014/main" id="{2890AA5F-2E4D-44B6-A4BE-7D9936400BAC}"/>
              </a:ext>
            </a:extLst>
          </p:cNvPr>
          <p:cNvSpPr/>
          <p:nvPr/>
        </p:nvSpPr>
        <p:spPr>
          <a:xfrm>
            <a:off x="6892919" y="3941438"/>
            <a:ext cx="1266940" cy="1233890"/>
          </a:xfrm>
          <a:prstGeom prst="flowChartConnector">
            <a:avLst/>
          </a:prstGeom>
          <a:solidFill>
            <a:srgbClr val="0070C0"/>
          </a:solidFill>
          <a:ln>
            <a:solidFill>
              <a:srgbClr val="005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3" name="Flowchart: Connector 32">
            <a:extLst>
              <a:ext uri="{FF2B5EF4-FFF2-40B4-BE49-F238E27FC236}">
                <a16:creationId xmlns:a16="http://schemas.microsoft.com/office/drawing/2014/main" id="{42A9C7ED-AD8F-4B2C-A2D1-525E167C42C0}"/>
              </a:ext>
            </a:extLst>
          </p:cNvPr>
          <p:cNvSpPr/>
          <p:nvPr/>
        </p:nvSpPr>
        <p:spPr>
          <a:xfrm>
            <a:off x="6892919" y="4793483"/>
            <a:ext cx="1266940" cy="1233890"/>
          </a:xfrm>
          <a:prstGeom prst="flowChartConnector">
            <a:avLst/>
          </a:prstGeom>
          <a:solidFill>
            <a:schemeClr val="tx2">
              <a:lumMod val="75000"/>
              <a:lumOff val="25000"/>
            </a:schemeClr>
          </a:solid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4" name="TextBox 33">
            <a:extLst>
              <a:ext uri="{FF2B5EF4-FFF2-40B4-BE49-F238E27FC236}">
                <a16:creationId xmlns:a16="http://schemas.microsoft.com/office/drawing/2014/main" id="{CDD41C67-60E8-47F4-9863-EA5F74D16F96}"/>
              </a:ext>
            </a:extLst>
          </p:cNvPr>
          <p:cNvSpPr txBox="1"/>
          <p:nvPr/>
        </p:nvSpPr>
        <p:spPr>
          <a:xfrm>
            <a:off x="6824113" y="5058603"/>
            <a:ext cx="140455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Open Sans"/>
              </a:rPr>
              <a:t>Stormwater</a:t>
            </a:r>
            <a:r>
              <a:rPr kumimoji="0" lang="en-US" sz="1600" b="0" i="0" u="none" strike="noStrike" kern="1200" cap="none" spc="0" normalizeH="0" baseline="0" noProof="0" dirty="0">
                <a:ln>
                  <a:noFill/>
                </a:ln>
                <a:solidFill>
                  <a:srgbClr val="FFFFFF"/>
                </a:solidFill>
                <a:effectLst/>
                <a:uLnTx/>
                <a:uFillTx/>
                <a:latin typeface="Open Sans"/>
                <a:ea typeface="+mn-ea"/>
                <a:cs typeface="+mn-cs"/>
              </a:rPr>
              <a:t> &amp; Lake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Trafford</a:t>
            </a:r>
          </a:p>
        </p:txBody>
      </p:sp>
      <p:sp>
        <p:nvSpPr>
          <p:cNvPr id="35" name="TextBox 34">
            <a:extLst>
              <a:ext uri="{FF2B5EF4-FFF2-40B4-BE49-F238E27FC236}">
                <a16:creationId xmlns:a16="http://schemas.microsoft.com/office/drawing/2014/main" id="{B166EAF0-3EF3-4AAA-9D6D-633C417D9ACD}"/>
              </a:ext>
            </a:extLst>
          </p:cNvPr>
          <p:cNvSpPr txBox="1"/>
          <p:nvPr/>
        </p:nvSpPr>
        <p:spPr>
          <a:xfrm>
            <a:off x="7057351" y="1781131"/>
            <a:ext cx="93807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Housing</a:t>
            </a:r>
          </a:p>
        </p:txBody>
      </p:sp>
      <p:sp>
        <p:nvSpPr>
          <p:cNvPr id="36" name="TextBox 35">
            <a:extLst>
              <a:ext uri="{FF2B5EF4-FFF2-40B4-BE49-F238E27FC236}">
                <a16:creationId xmlns:a16="http://schemas.microsoft.com/office/drawing/2014/main" id="{BD64E4DE-BF42-4BC1-A043-1082711F3AF4}"/>
              </a:ext>
            </a:extLst>
          </p:cNvPr>
          <p:cNvSpPr txBox="1"/>
          <p:nvPr/>
        </p:nvSpPr>
        <p:spPr>
          <a:xfrm>
            <a:off x="7062961" y="2608538"/>
            <a:ext cx="9268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Mobility</a:t>
            </a:r>
          </a:p>
        </p:txBody>
      </p:sp>
      <p:sp>
        <p:nvSpPr>
          <p:cNvPr id="37" name="TextBox 36">
            <a:extLst>
              <a:ext uri="{FF2B5EF4-FFF2-40B4-BE49-F238E27FC236}">
                <a16:creationId xmlns:a16="http://schemas.microsoft.com/office/drawing/2014/main" id="{E4277788-47EC-44D3-9E64-49B10F4864EE}"/>
              </a:ext>
            </a:extLst>
          </p:cNvPr>
          <p:cNvSpPr txBox="1"/>
          <p:nvPr/>
        </p:nvSpPr>
        <p:spPr>
          <a:xfrm>
            <a:off x="1307666" y="1789332"/>
            <a:ext cx="83760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Culture</a:t>
            </a:r>
          </a:p>
        </p:txBody>
      </p:sp>
      <p:sp>
        <p:nvSpPr>
          <p:cNvPr id="38" name="TextBox 37">
            <a:extLst>
              <a:ext uri="{FF2B5EF4-FFF2-40B4-BE49-F238E27FC236}">
                <a16:creationId xmlns:a16="http://schemas.microsoft.com/office/drawing/2014/main" id="{222814B5-AB2E-4445-A2A5-3801B984487B}"/>
              </a:ext>
            </a:extLst>
          </p:cNvPr>
          <p:cNvSpPr txBox="1"/>
          <p:nvPr/>
        </p:nvSpPr>
        <p:spPr>
          <a:xfrm>
            <a:off x="6747862" y="4227752"/>
            <a:ext cx="1557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900" cap="none" spc="0" normalizeH="0" baseline="0" noProof="0" dirty="0">
                <a:ln>
                  <a:noFill/>
                </a:ln>
                <a:solidFill>
                  <a:srgbClr val="FFFFFF"/>
                </a:solidFill>
                <a:effectLst/>
                <a:uLnTx/>
                <a:uFillTx/>
                <a:latin typeface="Open Sans"/>
                <a:ea typeface="+mn-ea"/>
                <a:cs typeface="+mn-cs"/>
              </a:rPr>
              <a:t>Ecotourism &amp; Agrotourism</a:t>
            </a:r>
          </a:p>
        </p:txBody>
      </p:sp>
      <p:sp>
        <p:nvSpPr>
          <p:cNvPr id="30" name="Text Placeholder 2">
            <a:extLst>
              <a:ext uri="{FF2B5EF4-FFF2-40B4-BE49-F238E27FC236}">
                <a16:creationId xmlns:a16="http://schemas.microsoft.com/office/drawing/2014/main" id="{049AB2D1-B5B9-4856-A892-AF252BB12DA0}"/>
              </a:ext>
            </a:extLst>
          </p:cNvPr>
          <p:cNvSpPr txBox="1">
            <a:spLocks/>
          </p:cNvSpPr>
          <p:nvPr/>
        </p:nvSpPr>
        <p:spPr>
          <a:xfrm>
            <a:off x="3436797" y="6370261"/>
            <a:ext cx="5755700" cy="446804"/>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107000"/>
              </a:lnSpc>
              <a:spcBef>
                <a:spcPts val="0"/>
              </a:spcBef>
              <a:spcAft>
                <a:spcPts val="800"/>
              </a:spcAft>
              <a:buClr>
                <a:srgbClr val="E88B33"/>
              </a:buClr>
              <a:buSzPct val="100000"/>
              <a:buFont typeface="Calibri" panose="020F0502020204030204" pitchFamily="34" charset="0"/>
              <a:buChar char=" "/>
              <a:tabLst/>
              <a:defRPr/>
            </a:pPr>
            <a:r>
              <a:rPr kumimoji="0" lang="en-US" sz="2000" b="1" i="0" u="none" strike="noStrike" kern="1200" cap="none" spc="0" normalizeH="0" baseline="0" noProof="0" dirty="0">
                <a:ln>
                  <a:noFill/>
                </a:ln>
                <a:solidFill>
                  <a:srgbClr val="FFFFFF"/>
                </a:solidFill>
                <a:effectLst/>
                <a:uLnTx/>
                <a:uFillTx/>
                <a:latin typeface="Open Sans"/>
                <a:ea typeface="Calibri" panose="020F0502020204030204" pitchFamily="34" charset="0"/>
                <a:cs typeface="Times New Roman" panose="02020603050405020304" pitchFamily="18" charset="0"/>
              </a:rPr>
              <a:t>SURVEY </a:t>
            </a:r>
            <a:r>
              <a:rPr kumimoji="0" lang="en-US" sz="2000" b="1" i="0" u="none" strike="noStrike" kern="1200" cap="none" spc="0" normalizeH="0" baseline="0" noProof="0" dirty="0">
                <a:ln>
                  <a:noFill/>
                </a:ln>
                <a:solidFill>
                  <a:srgbClr val="FFFFFF"/>
                </a:solidFill>
                <a:effectLst/>
                <a:uLnTx/>
                <a:uFillTx/>
                <a:latin typeface="Open Sans"/>
                <a:ea typeface="+mn-ea"/>
                <a:cs typeface="+mn-cs"/>
              </a:rPr>
              <a:t>Link  </a:t>
            </a:r>
            <a:r>
              <a:rPr kumimoji="0" lang="en-US" sz="2000" b="1" i="0" u="none" strike="noStrike" kern="1200" cap="none" spc="0" normalizeH="0" baseline="0" noProof="0" dirty="0">
                <a:ln>
                  <a:noFill/>
                </a:ln>
                <a:solidFill>
                  <a:srgbClr val="FFFFFF"/>
                </a:solidFill>
                <a:effectLst/>
                <a:uLnTx/>
                <a:uFillTx/>
                <a:latin typeface="Open Sans"/>
                <a:ea typeface="+mn-ea"/>
                <a:cs typeface="+mn-cs"/>
                <a:hlinkClick r:id="rId5">
                  <a:extLst>
                    <a:ext uri="{A12FA001-AC4F-418D-AE19-62706E023703}">
                      <ahyp:hlinkClr xmlns:ahyp="http://schemas.microsoft.com/office/drawing/2018/hyperlinkcolor" val="tx"/>
                    </a:ext>
                  </a:extLst>
                </a:hlinkClick>
              </a:rPr>
              <a:t>https://immokaleecra.com/</a:t>
            </a:r>
            <a:r>
              <a:rPr kumimoji="0" lang="en-US" sz="2000" b="1" i="0" u="none" strike="noStrike" kern="1200" cap="none" spc="0" normalizeH="0" baseline="0" noProof="0" dirty="0">
                <a:ln>
                  <a:noFill/>
                </a:ln>
                <a:solidFill>
                  <a:srgbClr val="FFFFFF"/>
                </a:solidFill>
                <a:effectLst/>
                <a:uLnTx/>
                <a:uFillTx/>
                <a:latin typeface="Open Sans"/>
                <a:ea typeface="+mn-ea"/>
                <a:cs typeface="+mn-cs"/>
              </a:rPr>
              <a:t> </a:t>
            </a:r>
          </a:p>
        </p:txBody>
      </p:sp>
      <p:sp>
        <p:nvSpPr>
          <p:cNvPr id="42" name="TextBox 41">
            <a:extLst>
              <a:ext uri="{FF2B5EF4-FFF2-40B4-BE49-F238E27FC236}">
                <a16:creationId xmlns:a16="http://schemas.microsoft.com/office/drawing/2014/main" id="{556C9450-C7AF-431E-B3D6-133C62F24CDB}"/>
              </a:ext>
            </a:extLst>
          </p:cNvPr>
          <p:cNvSpPr txBox="1"/>
          <p:nvPr/>
        </p:nvSpPr>
        <p:spPr>
          <a:xfrm>
            <a:off x="2624952" y="4456117"/>
            <a:ext cx="267413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 Sans"/>
                <a:ea typeface="+mn-ea"/>
                <a:cs typeface="+mn-cs"/>
              </a:rPr>
              <a:t>April 27,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 Sans"/>
                <a:ea typeface="+mn-ea"/>
                <a:cs typeface="+mn-cs"/>
              </a:rPr>
              <a:t>@ 6:00 p.m.</a:t>
            </a:r>
          </a:p>
        </p:txBody>
      </p:sp>
      <p:sp>
        <p:nvSpPr>
          <p:cNvPr id="43" name="TextBox 42">
            <a:extLst>
              <a:ext uri="{FF2B5EF4-FFF2-40B4-BE49-F238E27FC236}">
                <a16:creationId xmlns:a16="http://schemas.microsoft.com/office/drawing/2014/main" id="{24EF0086-C0D2-41A9-AD82-55B1AFB1F4F9}"/>
              </a:ext>
            </a:extLst>
          </p:cNvPr>
          <p:cNvSpPr txBox="1"/>
          <p:nvPr/>
        </p:nvSpPr>
        <p:spPr>
          <a:xfrm>
            <a:off x="8361237" y="1898253"/>
            <a:ext cx="267413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 Sans"/>
                <a:ea typeface="+mn-ea"/>
                <a:cs typeface="+mn-cs"/>
              </a:rPr>
              <a:t>April 20,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 Sans"/>
                <a:ea typeface="+mn-ea"/>
                <a:cs typeface="+mn-cs"/>
              </a:rPr>
              <a:t>@ 6:00 p.m.</a:t>
            </a:r>
          </a:p>
        </p:txBody>
      </p:sp>
      <p:sp>
        <p:nvSpPr>
          <p:cNvPr id="44" name="TextBox 43">
            <a:extLst>
              <a:ext uri="{FF2B5EF4-FFF2-40B4-BE49-F238E27FC236}">
                <a16:creationId xmlns:a16="http://schemas.microsoft.com/office/drawing/2014/main" id="{C4656994-1809-4FD6-8428-D90DB9842D31}"/>
              </a:ext>
            </a:extLst>
          </p:cNvPr>
          <p:cNvSpPr txBox="1"/>
          <p:nvPr/>
        </p:nvSpPr>
        <p:spPr>
          <a:xfrm>
            <a:off x="8507912" y="4456117"/>
            <a:ext cx="238078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 Sans"/>
                <a:ea typeface="+mn-ea"/>
                <a:cs typeface="+mn-cs"/>
              </a:rPr>
              <a:t>May 6,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 Sans"/>
                <a:ea typeface="+mn-ea"/>
                <a:cs typeface="+mn-cs"/>
              </a:rPr>
              <a:t>@ 6:00 p.m.</a:t>
            </a:r>
          </a:p>
        </p:txBody>
      </p:sp>
      <p:pic>
        <p:nvPicPr>
          <p:cNvPr id="4" name="Picture 3">
            <a:extLst>
              <a:ext uri="{FF2B5EF4-FFF2-40B4-BE49-F238E27FC236}">
                <a16:creationId xmlns:a16="http://schemas.microsoft.com/office/drawing/2014/main" id="{1BB6441D-9E51-496D-A103-4629ADE909BE}"/>
              </a:ext>
            </a:extLst>
          </p:cNvPr>
          <p:cNvPicPr>
            <a:picLocks noChangeAspect="1"/>
          </p:cNvPicPr>
          <p:nvPr/>
        </p:nvPicPr>
        <p:blipFill>
          <a:blip r:embed="rId6"/>
          <a:stretch>
            <a:fillRect/>
          </a:stretch>
        </p:blipFill>
        <p:spPr>
          <a:xfrm>
            <a:off x="11221755" y="2064733"/>
            <a:ext cx="836187" cy="765190"/>
          </a:xfrm>
          <a:prstGeom prst="rect">
            <a:avLst/>
          </a:prstGeom>
        </p:spPr>
      </p:pic>
      <p:pic>
        <p:nvPicPr>
          <p:cNvPr id="39" name="Picture 38">
            <a:extLst>
              <a:ext uri="{FF2B5EF4-FFF2-40B4-BE49-F238E27FC236}">
                <a16:creationId xmlns:a16="http://schemas.microsoft.com/office/drawing/2014/main" id="{E90A0DBE-C34A-4DE5-9B94-C5C7AFDB1D42}"/>
              </a:ext>
            </a:extLst>
          </p:cNvPr>
          <p:cNvPicPr>
            <a:picLocks noChangeAspect="1"/>
          </p:cNvPicPr>
          <p:nvPr/>
        </p:nvPicPr>
        <p:blipFill>
          <a:blip r:embed="rId6"/>
          <a:stretch>
            <a:fillRect/>
          </a:stretch>
        </p:blipFill>
        <p:spPr>
          <a:xfrm>
            <a:off x="11035367" y="2163453"/>
            <a:ext cx="836187" cy="765190"/>
          </a:xfrm>
          <a:prstGeom prst="rect">
            <a:avLst/>
          </a:prstGeom>
        </p:spPr>
      </p:pic>
      <p:pic>
        <p:nvPicPr>
          <p:cNvPr id="7" name="Picture 6">
            <a:extLst>
              <a:ext uri="{FF2B5EF4-FFF2-40B4-BE49-F238E27FC236}">
                <a16:creationId xmlns:a16="http://schemas.microsoft.com/office/drawing/2014/main" id="{D7BD961D-1703-4632-A2B9-84E12917EA37}"/>
              </a:ext>
            </a:extLst>
          </p:cNvPr>
          <p:cNvPicPr>
            <a:picLocks noChangeAspect="1"/>
          </p:cNvPicPr>
          <p:nvPr/>
        </p:nvPicPr>
        <p:blipFill>
          <a:blip r:embed="rId7"/>
          <a:stretch>
            <a:fillRect/>
          </a:stretch>
        </p:blipFill>
        <p:spPr>
          <a:xfrm>
            <a:off x="5549016" y="2022901"/>
            <a:ext cx="835224" cy="762066"/>
          </a:xfrm>
          <a:prstGeom prst="rect">
            <a:avLst/>
          </a:prstGeom>
        </p:spPr>
      </p:pic>
      <p:pic>
        <p:nvPicPr>
          <p:cNvPr id="8" name="Picture 7">
            <a:extLst>
              <a:ext uri="{FF2B5EF4-FFF2-40B4-BE49-F238E27FC236}">
                <a16:creationId xmlns:a16="http://schemas.microsoft.com/office/drawing/2014/main" id="{6503FCDC-E511-4549-A436-04E3A5878E33}"/>
              </a:ext>
            </a:extLst>
          </p:cNvPr>
          <p:cNvPicPr>
            <a:picLocks noChangeAspect="1"/>
          </p:cNvPicPr>
          <p:nvPr/>
        </p:nvPicPr>
        <p:blipFill>
          <a:blip r:embed="rId8"/>
          <a:stretch>
            <a:fillRect/>
          </a:stretch>
        </p:blipFill>
        <p:spPr>
          <a:xfrm>
            <a:off x="5508261" y="4600321"/>
            <a:ext cx="835224" cy="762066"/>
          </a:xfrm>
          <a:prstGeom prst="rect">
            <a:avLst/>
          </a:prstGeom>
        </p:spPr>
      </p:pic>
      <p:pic>
        <p:nvPicPr>
          <p:cNvPr id="9" name="Picture 8">
            <a:extLst>
              <a:ext uri="{FF2B5EF4-FFF2-40B4-BE49-F238E27FC236}">
                <a16:creationId xmlns:a16="http://schemas.microsoft.com/office/drawing/2014/main" id="{56725DF9-43E9-434D-9547-5E65980BAA21}"/>
              </a:ext>
            </a:extLst>
          </p:cNvPr>
          <p:cNvPicPr>
            <a:picLocks noChangeAspect="1"/>
          </p:cNvPicPr>
          <p:nvPr/>
        </p:nvPicPr>
        <p:blipFill>
          <a:blip r:embed="rId7"/>
          <a:stretch>
            <a:fillRect/>
          </a:stretch>
        </p:blipFill>
        <p:spPr>
          <a:xfrm>
            <a:off x="11004022" y="4615508"/>
            <a:ext cx="835224" cy="762066"/>
          </a:xfrm>
          <a:prstGeom prst="rect">
            <a:avLst/>
          </a:prstGeom>
        </p:spPr>
      </p:pic>
    </p:spTree>
    <p:extLst>
      <p:ext uri="{BB962C8B-B14F-4D97-AF65-F5344CB8AC3E}">
        <p14:creationId xmlns:p14="http://schemas.microsoft.com/office/powerpoint/2010/main" val="705942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497573-FCB9-4CD6-944D-1A35D656A013}"/>
              </a:ext>
            </a:extLst>
          </p:cNvPr>
          <p:cNvSpPr/>
          <p:nvPr/>
        </p:nvSpPr>
        <p:spPr>
          <a:xfrm>
            <a:off x="1177925" y="3364628"/>
            <a:ext cx="9880600" cy="521572"/>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a:endParaRPr>
          </a:p>
        </p:txBody>
      </p:sp>
      <p:sp>
        <p:nvSpPr>
          <p:cNvPr id="3" name="Content Placeholder 2">
            <a:extLst>
              <a:ext uri="{FF2B5EF4-FFF2-40B4-BE49-F238E27FC236}">
                <a16:creationId xmlns:a16="http://schemas.microsoft.com/office/drawing/2014/main" id="{36B642CF-614E-4735-97E5-CA05814AD840}"/>
              </a:ext>
            </a:extLst>
          </p:cNvPr>
          <p:cNvSpPr>
            <a:spLocks noGrp="1"/>
          </p:cNvSpPr>
          <p:nvPr>
            <p:ph idx="1"/>
          </p:nvPr>
        </p:nvSpPr>
        <p:spPr>
          <a:xfrm>
            <a:off x="1397000" y="1443680"/>
            <a:ext cx="9758680" cy="4961288"/>
          </a:xfrm>
        </p:spPr>
        <p:txBody>
          <a:bodyPr>
            <a:noAutofit/>
          </a:bodyPr>
          <a:lstStyle/>
          <a:p>
            <a:pPr marL="111125" marR="0" lvl="0" indent="0">
              <a:spcBef>
                <a:spcPts val="0"/>
              </a:spcBef>
              <a:spcAft>
                <a:spcPts val="0"/>
              </a:spcAft>
              <a:buClr>
                <a:srgbClr val="3366FF"/>
              </a:buClr>
              <a:buNone/>
            </a:pPr>
            <a:r>
              <a:rPr lang="en-US" b="1" dirty="0">
                <a:solidFill>
                  <a:srgbClr val="0070C0"/>
                </a:solidFill>
                <a:latin typeface="Open Sans"/>
              </a:rPr>
              <a:t>Online public survey &amp; Community Kick of Meeting</a:t>
            </a:r>
            <a:r>
              <a:rPr lang="en-US" b="1" dirty="0">
                <a:solidFill>
                  <a:srgbClr val="0070C0"/>
                </a:solidFill>
                <a:effectLst/>
                <a:latin typeface="Open Sans"/>
                <a:ea typeface="Times New Roman" panose="02020603050405020304" pitchFamily="18" charset="0"/>
              </a:rPr>
              <a:t>	March/April 2021</a:t>
            </a:r>
          </a:p>
          <a:p>
            <a:pPr marL="111125" indent="0">
              <a:spcBef>
                <a:spcPts val="0"/>
              </a:spcBef>
              <a:spcAft>
                <a:spcPts val="0"/>
              </a:spcAft>
              <a:buClr>
                <a:schemeClr val="accent2"/>
              </a:buClr>
              <a:buNone/>
            </a:pPr>
            <a:r>
              <a:rPr lang="en-US" b="1" dirty="0">
                <a:solidFill>
                  <a:srgbClr val="0070C0"/>
                </a:solidFill>
                <a:latin typeface="Open Sans"/>
              </a:rPr>
              <a:t>Goal Validation Focus Group Meetings			April/May 2021</a:t>
            </a:r>
          </a:p>
          <a:p>
            <a:pPr marL="111125" indent="0">
              <a:spcBef>
                <a:spcPts val="0"/>
              </a:spcBef>
              <a:spcAft>
                <a:spcPts val="0"/>
              </a:spcAft>
              <a:buClr>
                <a:schemeClr val="accent2"/>
              </a:buClr>
              <a:buNone/>
            </a:pPr>
            <a:endParaRPr lang="en-US" b="1" dirty="0">
              <a:solidFill>
                <a:srgbClr val="0070C0"/>
              </a:solidFill>
              <a:latin typeface="Open Sans"/>
            </a:endParaRPr>
          </a:p>
          <a:p>
            <a:pPr marL="111125" indent="0">
              <a:spcBef>
                <a:spcPts val="0"/>
              </a:spcBef>
              <a:spcAft>
                <a:spcPts val="0"/>
              </a:spcAft>
              <a:buClr>
                <a:schemeClr val="accent2"/>
              </a:buClr>
              <a:buNone/>
            </a:pPr>
            <a:r>
              <a:rPr lang="en-US" b="1" dirty="0">
                <a:solidFill>
                  <a:srgbClr val="0070C0"/>
                </a:solidFill>
                <a:latin typeface="Open Sans"/>
              </a:rPr>
              <a:t>CRA</a:t>
            </a:r>
            <a:r>
              <a:rPr lang="en-US" b="1" dirty="0">
                <a:solidFill>
                  <a:schemeClr val="tx1"/>
                </a:solidFill>
                <a:latin typeface="Open Sans"/>
              </a:rPr>
              <a:t> </a:t>
            </a:r>
            <a:r>
              <a:rPr lang="en-US" b="1">
                <a:solidFill>
                  <a:srgbClr val="0070C0"/>
                </a:solidFill>
                <a:effectLst/>
                <a:latin typeface="Open Sans"/>
                <a:ea typeface="Times New Roman" panose="02020603050405020304" pitchFamily="18" charset="0"/>
              </a:rPr>
              <a:t>AB </a:t>
            </a:r>
            <a:r>
              <a:rPr lang="en-US" b="1">
                <a:solidFill>
                  <a:srgbClr val="0070C0"/>
                </a:solidFill>
                <a:latin typeface="Open Sans"/>
                <a:ea typeface="Times New Roman" panose="02020603050405020304" pitchFamily="18" charset="0"/>
              </a:rPr>
              <a:t>Meeting</a:t>
            </a:r>
            <a:r>
              <a:rPr lang="en-US" b="1">
                <a:solidFill>
                  <a:srgbClr val="0070C0"/>
                </a:solidFill>
                <a:effectLst/>
                <a:latin typeface="Open Sans"/>
                <a:ea typeface="Times New Roman" panose="02020603050405020304" pitchFamily="18" charset="0"/>
              </a:rPr>
              <a:t> </a:t>
            </a:r>
            <a:r>
              <a:rPr lang="en-US" b="1" dirty="0">
                <a:solidFill>
                  <a:srgbClr val="0070C0"/>
                </a:solidFill>
                <a:effectLst/>
                <a:latin typeface="Open Sans"/>
                <a:ea typeface="Times New Roman" panose="02020603050405020304" pitchFamily="18" charset="0"/>
              </a:rPr>
              <a:t>with Framework Maps			May 19, 2021</a:t>
            </a:r>
          </a:p>
          <a:p>
            <a:pPr marL="475488" lvl="2" indent="0">
              <a:spcBef>
                <a:spcPts val="0"/>
              </a:spcBef>
              <a:spcAft>
                <a:spcPts val="0"/>
              </a:spcAft>
              <a:buFont typeface="Calibri" pitchFamily="34" charset="0"/>
              <a:buNone/>
            </a:pPr>
            <a:r>
              <a:rPr lang="en-US" sz="2000" b="1" dirty="0">
                <a:solidFill>
                  <a:schemeClr val="tx1"/>
                </a:solidFill>
                <a:latin typeface="Open Sans"/>
              </a:rPr>
              <a:t>Develop Capital Project List for CRA funding</a:t>
            </a:r>
          </a:p>
          <a:p>
            <a:pPr marL="0" marR="0">
              <a:spcBef>
                <a:spcPts val="0"/>
              </a:spcBef>
              <a:spcAft>
                <a:spcPts val="0"/>
              </a:spcAft>
            </a:pPr>
            <a:endParaRPr lang="en-US" b="1" dirty="0">
              <a:solidFill>
                <a:schemeClr val="tx1"/>
              </a:solidFill>
              <a:latin typeface="Open Sans"/>
            </a:endParaRPr>
          </a:p>
          <a:p>
            <a:pPr marL="0" marR="0">
              <a:spcBef>
                <a:spcPts val="0"/>
              </a:spcBef>
              <a:spcAft>
                <a:spcPts val="0"/>
              </a:spcAft>
            </a:pPr>
            <a:r>
              <a:rPr lang="en-US" b="1" dirty="0">
                <a:solidFill>
                  <a:srgbClr val="7030A0"/>
                </a:solidFill>
                <a:effectLst/>
                <a:latin typeface="Open Sans"/>
                <a:ea typeface="Times New Roman" panose="02020603050405020304" pitchFamily="18" charset="0"/>
              </a:rPr>
              <a:t>Redevelopment Plan Update drafting			Summer 2021 </a:t>
            </a:r>
            <a:endParaRPr lang="en-US" b="1" dirty="0">
              <a:solidFill>
                <a:srgbClr val="0070C0"/>
              </a:solidFill>
              <a:effectLst/>
              <a:latin typeface="Open Sans"/>
              <a:ea typeface="Times New Roman" panose="02020603050405020304" pitchFamily="18" charset="0"/>
            </a:endParaRPr>
          </a:p>
          <a:p>
            <a:pPr marL="111125" marR="0" lvl="0" indent="0">
              <a:spcBef>
                <a:spcPts val="0"/>
              </a:spcBef>
              <a:spcAft>
                <a:spcPts val="0"/>
              </a:spcAft>
              <a:buNone/>
            </a:pPr>
            <a:r>
              <a:rPr lang="en-US" b="1" dirty="0">
                <a:solidFill>
                  <a:srgbClr val="0070C0"/>
                </a:solidFill>
                <a:latin typeface="Open Sans"/>
              </a:rPr>
              <a:t>Community Review Meeting &amp; </a:t>
            </a:r>
          </a:p>
          <a:p>
            <a:pPr marL="111125" marR="0" lvl="0" indent="0">
              <a:spcBef>
                <a:spcPts val="0"/>
              </a:spcBef>
              <a:spcAft>
                <a:spcPts val="0"/>
              </a:spcAft>
              <a:buNone/>
            </a:pPr>
            <a:r>
              <a:rPr lang="en-US" b="1" dirty="0">
                <a:solidFill>
                  <a:srgbClr val="0070C0"/>
                </a:solidFill>
                <a:latin typeface="Open Sans"/>
              </a:rPr>
              <a:t>CRA AB endorse Draft Redevelopment Plan 		September 2021</a:t>
            </a:r>
          </a:p>
          <a:p>
            <a:pPr marL="111125" marR="0" indent="0">
              <a:spcBef>
                <a:spcPts val="0"/>
              </a:spcBef>
              <a:spcAft>
                <a:spcPts val="0"/>
              </a:spcAft>
              <a:buNone/>
            </a:pPr>
            <a:r>
              <a:rPr lang="en-US" b="1" dirty="0">
                <a:solidFill>
                  <a:schemeClr val="tx1"/>
                </a:solidFill>
                <a:effectLst/>
                <a:latin typeface="Open Sans"/>
                <a:ea typeface="Times New Roman" panose="02020603050405020304" pitchFamily="18" charset="0"/>
              </a:rPr>
              <a:t>Planning Commission 					Oct – Nov 2021</a:t>
            </a:r>
          </a:p>
          <a:p>
            <a:pPr marL="111125" marR="0" indent="0">
              <a:spcBef>
                <a:spcPts val="0"/>
              </a:spcBef>
              <a:spcAft>
                <a:spcPts val="0"/>
              </a:spcAft>
              <a:buNone/>
            </a:pPr>
            <a:r>
              <a:rPr lang="en-US" b="1" dirty="0">
                <a:solidFill>
                  <a:schemeClr val="tx1"/>
                </a:solidFill>
                <a:effectLst/>
                <a:latin typeface="Open Sans"/>
                <a:ea typeface="Times New Roman" panose="02020603050405020304" pitchFamily="18" charset="0"/>
              </a:rPr>
              <a:t>Board of County Commissioners adoption			Dec – Jan 2022</a:t>
            </a:r>
          </a:p>
          <a:p>
            <a:pPr marL="111125" marR="0" indent="0">
              <a:spcBef>
                <a:spcPts val="0"/>
              </a:spcBef>
              <a:spcAft>
                <a:spcPts val="0"/>
              </a:spcAft>
              <a:buNone/>
            </a:pPr>
            <a:r>
              <a:rPr lang="en-US" b="1" dirty="0">
                <a:solidFill>
                  <a:schemeClr val="tx1"/>
                </a:solidFill>
                <a:effectLst/>
                <a:latin typeface="Open Sans"/>
                <a:ea typeface="Times New Roman" panose="02020603050405020304" pitchFamily="18" charset="0"/>
              </a:rPr>
              <a:t>Final Completion date</a:t>
            </a:r>
            <a:r>
              <a:rPr lang="en-US" sz="2400" b="1" dirty="0">
                <a:solidFill>
                  <a:schemeClr val="tx1"/>
                </a:solidFill>
                <a:effectLst/>
                <a:latin typeface="Open Sans"/>
                <a:ea typeface="Times New Roman" panose="02020603050405020304" pitchFamily="18" charset="0"/>
              </a:rPr>
              <a:t>					</a:t>
            </a:r>
            <a:r>
              <a:rPr lang="en-US" b="1" dirty="0">
                <a:solidFill>
                  <a:schemeClr val="tx1"/>
                </a:solidFill>
                <a:effectLst/>
                <a:latin typeface="Open Sans"/>
                <a:ea typeface="Times New Roman" panose="02020603050405020304" pitchFamily="18" charset="0"/>
              </a:rPr>
              <a:t>March 31, 2022</a:t>
            </a:r>
            <a:endParaRPr lang="en-US" b="1" dirty="0">
              <a:solidFill>
                <a:schemeClr val="tx1"/>
              </a:solidFill>
              <a:latin typeface="Open Sans"/>
            </a:endParaRPr>
          </a:p>
          <a:p>
            <a:pPr>
              <a:lnSpc>
                <a:spcPct val="100000"/>
              </a:lnSpc>
              <a:spcBef>
                <a:spcPts val="0"/>
              </a:spcBef>
              <a:spcAft>
                <a:spcPts val="0"/>
              </a:spcAft>
            </a:pPr>
            <a:endParaRPr lang="en-US" sz="1200" b="1" dirty="0">
              <a:solidFill>
                <a:schemeClr val="tx1"/>
              </a:solidFill>
              <a:latin typeface="Open Sans"/>
            </a:endParaRPr>
          </a:p>
        </p:txBody>
      </p:sp>
      <p:sp>
        <p:nvSpPr>
          <p:cNvPr id="2" name="Title 1">
            <a:extLst>
              <a:ext uri="{FF2B5EF4-FFF2-40B4-BE49-F238E27FC236}">
                <a16:creationId xmlns:a16="http://schemas.microsoft.com/office/drawing/2014/main" id="{390106AA-B8F0-4D7D-B2A5-47BDF2310A43}"/>
              </a:ext>
            </a:extLst>
          </p:cNvPr>
          <p:cNvSpPr>
            <a:spLocks noGrp="1"/>
          </p:cNvSpPr>
          <p:nvPr>
            <p:ph type="title"/>
          </p:nvPr>
        </p:nvSpPr>
        <p:spPr/>
        <p:txBody>
          <a:bodyPr>
            <a:normAutofit/>
          </a:bodyPr>
          <a:lstStyle/>
          <a:p>
            <a:pPr algn="ctr"/>
            <a:r>
              <a:rPr lang="en-US" sz="4800" dirty="0">
                <a:solidFill>
                  <a:schemeClr val="tx1"/>
                </a:solidFill>
                <a:latin typeface="Open Sans"/>
              </a:rPr>
              <a:t>Next Steps – Redevelopment Plan</a:t>
            </a:r>
            <a:endParaRPr lang="en-US" dirty="0">
              <a:solidFill>
                <a:schemeClr val="tx1"/>
              </a:solidFill>
              <a:latin typeface="Open Sans"/>
            </a:endParaRPr>
          </a:p>
        </p:txBody>
      </p:sp>
      <p:sp>
        <p:nvSpPr>
          <p:cNvPr id="9" name="Arrow: Right 8">
            <a:extLst>
              <a:ext uri="{FF2B5EF4-FFF2-40B4-BE49-F238E27FC236}">
                <a16:creationId xmlns:a16="http://schemas.microsoft.com/office/drawing/2014/main" id="{855F9280-E7A4-46BD-8817-86025ED5EE61}"/>
              </a:ext>
            </a:extLst>
          </p:cNvPr>
          <p:cNvSpPr/>
          <p:nvPr/>
        </p:nvSpPr>
        <p:spPr>
          <a:xfrm>
            <a:off x="372575" y="2456470"/>
            <a:ext cx="963465" cy="39188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Open Sans"/>
              </a:rPr>
              <a:t>NEXT</a:t>
            </a:r>
          </a:p>
        </p:txBody>
      </p:sp>
      <p:sp>
        <p:nvSpPr>
          <p:cNvPr id="10" name="Arrow: Right 9">
            <a:extLst>
              <a:ext uri="{FF2B5EF4-FFF2-40B4-BE49-F238E27FC236}">
                <a16:creationId xmlns:a16="http://schemas.microsoft.com/office/drawing/2014/main" id="{F9AAC4AD-B0D9-47BB-8B45-A47DBA73F14B}"/>
              </a:ext>
            </a:extLst>
          </p:cNvPr>
          <p:cNvSpPr/>
          <p:nvPr/>
        </p:nvSpPr>
        <p:spPr>
          <a:xfrm flipH="1">
            <a:off x="10673947" y="2486620"/>
            <a:ext cx="963465" cy="39188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Open Sans"/>
              </a:rPr>
              <a:t>NEXT</a:t>
            </a:r>
          </a:p>
        </p:txBody>
      </p:sp>
    </p:spTree>
    <p:extLst>
      <p:ext uri="{BB962C8B-B14F-4D97-AF65-F5344CB8AC3E}">
        <p14:creationId xmlns:p14="http://schemas.microsoft.com/office/powerpoint/2010/main" val="490662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E2262-FE56-4840-B683-68012DBC229C}"/>
              </a:ext>
            </a:extLst>
          </p:cNvPr>
          <p:cNvSpPr>
            <a:spLocks noGrp="1"/>
          </p:cNvSpPr>
          <p:nvPr>
            <p:ph type="title"/>
          </p:nvPr>
        </p:nvSpPr>
        <p:spPr/>
        <p:txBody>
          <a:bodyPr/>
          <a:lstStyle/>
          <a:p>
            <a:r>
              <a:rPr lang="en-US" dirty="0">
                <a:solidFill>
                  <a:schemeClr val="tx1"/>
                </a:solidFill>
                <a:latin typeface="Open Sans"/>
              </a:rPr>
              <a:t>Contacts</a:t>
            </a:r>
          </a:p>
        </p:txBody>
      </p:sp>
      <p:sp>
        <p:nvSpPr>
          <p:cNvPr id="3" name="Content Placeholder 2">
            <a:extLst>
              <a:ext uri="{FF2B5EF4-FFF2-40B4-BE49-F238E27FC236}">
                <a16:creationId xmlns:a16="http://schemas.microsoft.com/office/drawing/2014/main" id="{158B9D16-A705-4802-9E0B-4CB7DA9B14AF}"/>
              </a:ext>
            </a:extLst>
          </p:cNvPr>
          <p:cNvSpPr>
            <a:spLocks noGrp="1"/>
          </p:cNvSpPr>
          <p:nvPr>
            <p:ph idx="1"/>
          </p:nvPr>
        </p:nvSpPr>
        <p:spPr>
          <a:xfrm>
            <a:off x="2672080" y="1687728"/>
            <a:ext cx="7015930" cy="4641598"/>
          </a:xfrm>
        </p:spPr>
        <p:txBody>
          <a:bodyPr>
            <a:noAutofit/>
          </a:bodyPr>
          <a:lstStyle/>
          <a:p>
            <a:r>
              <a:rPr lang="en-US" dirty="0">
                <a:solidFill>
                  <a:schemeClr val="tx1"/>
                </a:solidFill>
                <a:latin typeface="Open Sans"/>
              </a:rPr>
              <a:t>Debrah Forester, Bayshore And Immokalee CRA Director</a:t>
            </a:r>
          </a:p>
          <a:p>
            <a:pPr>
              <a:lnSpc>
                <a:spcPct val="120000"/>
              </a:lnSpc>
              <a:spcBef>
                <a:spcPts val="0"/>
              </a:spcBef>
              <a:spcAft>
                <a:spcPts val="0"/>
              </a:spcAft>
            </a:pPr>
            <a:r>
              <a:rPr lang="en-US" dirty="0">
                <a:solidFill>
                  <a:schemeClr val="tx1"/>
                </a:solidFill>
                <a:latin typeface="Open Sans"/>
              </a:rPr>
              <a:t>Email: </a:t>
            </a:r>
            <a:r>
              <a:rPr lang="en-US" dirty="0">
                <a:solidFill>
                  <a:schemeClr val="tx1"/>
                </a:solidFill>
                <a:latin typeface="Open Sans"/>
                <a:hlinkClick r:id="rId3">
                  <a:extLst>
                    <a:ext uri="{A12FA001-AC4F-418D-AE19-62706E023703}">
                      <ahyp:hlinkClr xmlns:ahyp="http://schemas.microsoft.com/office/drawing/2018/hyperlinkcolor" val="tx"/>
                    </a:ext>
                  </a:extLst>
                </a:hlinkClick>
              </a:rPr>
              <a:t>Debrah.Forester@CollierCountyFL.gov</a:t>
            </a:r>
            <a:endParaRPr lang="en-US" dirty="0">
              <a:solidFill>
                <a:schemeClr val="tx1"/>
              </a:solidFill>
              <a:latin typeface="Open Sans"/>
            </a:endParaRPr>
          </a:p>
          <a:p>
            <a:pPr>
              <a:lnSpc>
                <a:spcPct val="120000"/>
              </a:lnSpc>
              <a:spcBef>
                <a:spcPts val="0"/>
              </a:spcBef>
              <a:spcAft>
                <a:spcPts val="0"/>
              </a:spcAft>
            </a:pPr>
            <a:r>
              <a:rPr lang="en-US" dirty="0">
                <a:solidFill>
                  <a:schemeClr val="tx1"/>
                </a:solidFill>
                <a:latin typeface="Open Sans"/>
              </a:rPr>
              <a:t>Phone:  239-252-8846</a:t>
            </a:r>
          </a:p>
          <a:p>
            <a:pPr>
              <a:lnSpc>
                <a:spcPct val="120000"/>
              </a:lnSpc>
              <a:spcBef>
                <a:spcPts val="0"/>
              </a:spcBef>
              <a:spcAft>
                <a:spcPts val="0"/>
              </a:spcAft>
            </a:pPr>
            <a:endParaRPr lang="en-US" dirty="0">
              <a:solidFill>
                <a:schemeClr val="tx1"/>
              </a:solidFill>
              <a:latin typeface="Open Sans"/>
            </a:endParaRPr>
          </a:p>
          <a:p>
            <a:pPr>
              <a:lnSpc>
                <a:spcPct val="120000"/>
              </a:lnSpc>
              <a:spcBef>
                <a:spcPts val="0"/>
              </a:spcBef>
              <a:spcAft>
                <a:spcPts val="0"/>
              </a:spcAft>
            </a:pPr>
            <a:endParaRPr lang="en-US" dirty="0">
              <a:solidFill>
                <a:schemeClr val="tx1"/>
              </a:solidFill>
              <a:latin typeface="Open Sans"/>
            </a:endParaRPr>
          </a:p>
          <a:p>
            <a:pPr>
              <a:lnSpc>
                <a:spcPct val="120000"/>
              </a:lnSpc>
              <a:spcBef>
                <a:spcPts val="0"/>
              </a:spcBef>
              <a:spcAft>
                <a:spcPts val="0"/>
              </a:spcAft>
            </a:pPr>
            <a:r>
              <a:rPr lang="en-US" dirty="0">
                <a:solidFill>
                  <a:schemeClr val="tx1"/>
                </a:solidFill>
                <a:latin typeface="Open Sans"/>
              </a:rPr>
              <a:t>Christie A. Betancourt, Immokalee CRA Operations Manager</a:t>
            </a:r>
          </a:p>
          <a:p>
            <a:pPr>
              <a:lnSpc>
                <a:spcPct val="120000"/>
              </a:lnSpc>
              <a:spcBef>
                <a:spcPts val="0"/>
              </a:spcBef>
              <a:spcAft>
                <a:spcPts val="0"/>
              </a:spcAft>
            </a:pPr>
            <a:r>
              <a:rPr lang="en-US" dirty="0">
                <a:solidFill>
                  <a:schemeClr val="tx1"/>
                </a:solidFill>
                <a:latin typeface="Open Sans"/>
              </a:rPr>
              <a:t>Email: </a:t>
            </a:r>
            <a:r>
              <a:rPr lang="en-US" dirty="0">
                <a:solidFill>
                  <a:schemeClr val="tx1"/>
                </a:solidFill>
                <a:latin typeface="Open Sans"/>
                <a:hlinkClick r:id="rId4">
                  <a:extLst>
                    <a:ext uri="{A12FA001-AC4F-418D-AE19-62706E023703}">
                      <ahyp:hlinkClr xmlns:ahyp="http://schemas.microsoft.com/office/drawing/2018/hyperlinkcolor" val="tx"/>
                    </a:ext>
                  </a:extLst>
                </a:hlinkClick>
              </a:rPr>
              <a:t>Christie.Betancourt@colliercountyFl.gov</a:t>
            </a:r>
            <a:endParaRPr lang="en-US" dirty="0">
              <a:solidFill>
                <a:schemeClr val="tx1"/>
              </a:solidFill>
              <a:latin typeface="Open Sans"/>
            </a:endParaRPr>
          </a:p>
          <a:p>
            <a:pPr>
              <a:lnSpc>
                <a:spcPct val="120000"/>
              </a:lnSpc>
              <a:spcBef>
                <a:spcPts val="0"/>
              </a:spcBef>
              <a:spcAft>
                <a:spcPts val="0"/>
              </a:spcAft>
            </a:pPr>
            <a:r>
              <a:rPr lang="en-US" dirty="0">
                <a:solidFill>
                  <a:schemeClr val="tx1"/>
                </a:solidFill>
                <a:latin typeface="Open Sans"/>
              </a:rPr>
              <a:t>Phone:  239-867-0028</a:t>
            </a:r>
          </a:p>
          <a:p>
            <a:pPr>
              <a:lnSpc>
                <a:spcPct val="120000"/>
              </a:lnSpc>
              <a:spcBef>
                <a:spcPts val="0"/>
              </a:spcBef>
              <a:spcAft>
                <a:spcPts val="0"/>
              </a:spcAft>
            </a:pPr>
            <a:endParaRPr lang="en-US" dirty="0">
              <a:solidFill>
                <a:schemeClr val="tx1"/>
              </a:solidFill>
              <a:latin typeface="Open Sans"/>
            </a:endParaRPr>
          </a:p>
          <a:p>
            <a:pPr marL="0" indent="0">
              <a:lnSpc>
                <a:spcPct val="120000"/>
              </a:lnSpc>
              <a:spcBef>
                <a:spcPts val="0"/>
              </a:spcBef>
              <a:spcAft>
                <a:spcPts val="0"/>
              </a:spcAft>
              <a:buNone/>
            </a:pPr>
            <a:endParaRPr lang="en-US" dirty="0">
              <a:solidFill>
                <a:schemeClr val="tx1"/>
              </a:solidFill>
              <a:latin typeface="Open Sans"/>
            </a:endParaRPr>
          </a:p>
          <a:p>
            <a:pPr>
              <a:lnSpc>
                <a:spcPct val="120000"/>
              </a:lnSpc>
              <a:spcBef>
                <a:spcPts val="0"/>
              </a:spcBef>
              <a:spcAft>
                <a:spcPts val="0"/>
              </a:spcAft>
            </a:pPr>
            <a:r>
              <a:rPr lang="en-US" dirty="0">
                <a:solidFill>
                  <a:srgbClr val="005696"/>
                </a:solidFill>
                <a:latin typeface="Open Sans"/>
                <a:hlinkClick r:id="rId5">
                  <a:extLst>
                    <a:ext uri="{A12FA001-AC4F-418D-AE19-62706E023703}">
                      <ahyp:hlinkClr xmlns:ahyp="http://schemas.microsoft.com/office/drawing/2018/hyperlinkcolor" val="tx"/>
                    </a:ext>
                  </a:extLst>
                </a:hlinkClick>
              </a:rPr>
              <a:t>https://immokaleecra.com/</a:t>
            </a:r>
            <a:r>
              <a:rPr lang="en-US" dirty="0">
                <a:solidFill>
                  <a:srgbClr val="005696"/>
                </a:solidFill>
                <a:latin typeface="Open Sans"/>
              </a:rPr>
              <a:t> </a:t>
            </a:r>
          </a:p>
        </p:txBody>
      </p:sp>
      <p:pic>
        <p:nvPicPr>
          <p:cNvPr id="4" name="Picture 2" descr="image2688">
            <a:extLst>
              <a:ext uri="{FF2B5EF4-FFF2-40B4-BE49-F238E27FC236}">
                <a16:creationId xmlns:a16="http://schemas.microsoft.com/office/drawing/2014/main" id="{C62196BB-5DC1-4F33-9A6A-69E9269EDB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9784" y="4945064"/>
            <a:ext cx="4189214" cy="138426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2645">
            <a:extLst>
              <a:ext uri="{FF2B5EF4-FFF2-40B4-BE49-F238E27FC236}">
                <a16:creationId xmlns:a16="http://schemas.microsoft.com/office/drawing/2014/main" id="{565F7187-C6B9-4519-94BF-E8E389CA15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6021" y="1687728"/>
            <a:ext cx="1324687" cy="14557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2646">
            <a:extLst>
              <a:ext uri="{FF2B5EF4-FFF2-40B4-BE49-F238E27FC236}">
                <a16:creationId xmlns:a16="http://schemas.microsoft.com/office/drawing/2014/main" id="{4CC83FC0-E82B-4EDF-AA24-3A3A386B5D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5145" y="3714573"/>
            <a:ext cx="1325563" cy="1767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113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peak Pro" panose="020F0502020204030204"/>
              <a:ea typeface="+mn-ea"/>
              <a:cs typeface="+mn-cs"/>
            </a:endParaRPr>
          </a:p>
        </p:txBody>
      </p:sp>
      <p:sp>
        <p:nvSpPr>
          <p:cNvPr id="28" name="Rectangle 27">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a:extLst>
              <a:ext uri="{FF2B5EF4-FFF2-40B4-BE49-F238E27FC236}">
                <a16:creationId xmlns:a16="http://schemas.microsoft.com/office/drawing/2014/main" id="{E915CEFA-1B98-4F7F-944D-05CB46D19374}"/>
              </a:ext>
            </a:extLst>
          </p:cNvPr>
          <p:cNvSpPr>
            <a:spLocks noGrp="1"/>
          </p:cNvSpPr>
          <p:nvPr>
            <p:ph type="title"/>
          </p:nvPr>
        </p:nvSpPr>
        <p:spPr>
          <a:xfrm>
            <a:off x="492369" y="605896"/>
            <a:ext cx="3642309" cy="5646208"/>
          </a:xfrm>
        </p:spPr>
        <p:txBody>
          <a:bodyPr anchor="ctr">
            <a:normAutofit/>
          </a:bodyPr>
          <a:lstStyle/>
          <a:p>
            <a:pPr algn="ctr"/>
            <a:r>
              <a:rPr lang="en-US" sz="4400" b="1" dirty="0">
                <a:solidFill>
                  <a:srgbClr val="FFFFFF"/>
                </a:solidFill>
                <a:effectLst>
                  <a:outerShdw blurRad="38100" dist="38100" dir="2700000" algn="tl">
                    <a:srgbClr val="000000">
                      <a:alpha val="43137"/>
                    </a:srgbClr>
                  </a:outerShdw>
                </a:effectLst>
              </a:rPr>
              <a:t>Technical </a:t>
            </a:r>
            <a:br>
              <a:rPr lang="en-US" sz="4400" b="1" dirty="0">
                <a:solidFill>
                  <a:srgbClr val="FFFFFF"/>
                </a:solidFill>
                <a:effectLst>
                  <a:outerShdw blurRad="38100" dist="38100" dir="2700000" algn="tl">
                    <a:srgbClr val="000000">
                      <a:alpha val="43137"/>
                    </a:srgbClr>
                  </a:outerShdw>
                </a:effectLst>
              </a:rPr>
            </a:br>
            <a:r>
              <a:rPr lang="en-US" sz="4400" b="1" dirty="0">
                <a:solidFill>
                  <a:srgbClr val="FFFFFF"/>
                </a:solidFill>
                <a:effectLst>
                  <a:outerShdw blurRad="38100" dist="38100" dir="2700000" algn="tl">
                    <a:srgbClr val="000000">
                      <a:alpha val="43137"/>
                    </a:srgbClr>
                  </a:outerShdw>
                </a:effectLst>
              </a:rPr>
              <a:t>Help</a:t>
            </a:r>
          </a:p>
        </p:txBody>
      </p:sp>
      <p:sp>
        <p:nvSpPr>
          <p:cNvPr id="14" name="Content Placeholder 2">
            <a:extLst>
              <a:ext uri="{FF2B5EF4-FFF2-40B4-BE49-F238E27FC236}">
                <a16:creationId xmlns:a16="http://schemas.microsoft.com/office/drawing/2014/main" id="{4AC2111F-36E2-40C0-A695-9F485D6A195C}"/>
              </a:ext>
            </a:extLst>
          </p:cNvPr>
          <p:cNvSpPr>
            <a:spLocks noGrp="1"/>
          </p:cNvSpPr>
          <p:nvPr>
            <p:ph idx="1"/>
          </p:nvPr>
        </p:nvSpPr>
        <p:spPr>
          <a:xfrm>
            <a:off x="4958080" y="605896"/>
            <a:ext cx="6858000" cy="5646208"/>
          </a:xfrm>
        </p:spPr>
        <p:txBody>
          <a:bodyPr anchor="ctr">
            <a:normAutofit/>
          </a:bodyPr>
          <a:lstStyle/>
          <a:p>
            <a:pPr marL="0" indent="0">
              <a:spcBef>
                <a:spcPts val="0"/>
              </a:spcBef>
              <a:buNone/>
            </a:pPr>
            <a:r>
              <a:rPr lang="en-US" sz="2400" b="1" dirty="0">
                <a:solidFill>
                  <a:schemeClr val="tx1"/>
                </a:solidFill>
                <a:latin typeface="Open Sans"/>
              </a:rPr>
              <a:t>For sound or display issues contact Collier Staff </a:t>
            </a:r>
          </a:p>
          <a:p>
            <a:pPr marL="0" indent="0">
              <a:spcBef>
                <a:spcPts val="0"/>
              </a:spcBef>
              <a:buNone/>
            </a:pPr>
            <a:endParaRPr lang="en-US" sz="2400" b="1" dirty="0">
              <a:solidFill>
                <a:schemeClr val="tx1"/>
              </a:solidFill>
              <a:latin typeface="Open Sans"/>
            </a:endParaRPr>
          </a:p>
          <a:p>
            <a:pPr marL="0" indent="0">
              <a:spcBef>
                <a:spcPts val="0"/>
              </a:spcBef>
              <a:buNone/>
            </a:pPr>
            <a:r>
              <a:rPr lang="en-US" sz="2400" b="1" dirty="0">
                <a:solidFill>
                  <a:schemeClr val="tx1"/>
                </a:solidFill>
                <a:latin typeface="Open Sans"/>
              </a:rPr>
              <a:t>Monica Acosta</a:t>
            </a:r>
          </a:p>
          <a:p>
            <a:pPr marL="0" indent="0">
              <a:spcBef>
                <a:spcPts val="0"/>
              </a:spcBef>
              <a:buNone/>
            </a:pPr>
            <a:r>
              <a:rPr lang="en-US" sz="2400" b="1" dirty="0">
                <a:solidFill>
                  <a:schemeClr val="tx1"/>
                </a:solidFill>
                <a:latin typeface="Open Sans"/>
              </a:rPr>
              <a:t>Email: </a:t>
            </a:r>
            <a:r>
              <a:rPr lang="en-US" sz="2000" b="0" i="0" u="sng" dirty="0">
                <a:solidFill>
                  <a:srgbClr val="283878"/>
                </a:solidFill>
                <a:effectLst/>
                <a:latin typeface="Open Sans"/>
                <a:hlinkClick r:id="rId3"/>
              </a:rPr>
              <a:t>Monica.Acosta@colliercountyFl.gov</a:t>
            </a:r>
            <a:r>
              <a:rPr lang="en-US" sz="2000" b="0" i="0" dirty="0">
                <a:solidFill>
                  <a:srgbClr val="575757"/>
                </a:solidFill>
                <a:effectLst/>
                <a:latin typeface="Open Sans"/>
              </a:rPr>
              <a:t>. </a:t>
            </a:r>
          </a:p>
          <a:p>
            <a:pPr marL="0" indent="0">
              <a:buNone/>
            </a:pPr>
            <a:r>
              <a:rPr lang="en-US" sz="2400" b="1" dirty="0">
                <a:solidFill>
                  <a:schemeClr val="tx1"/>
                </a:solidFill>
                <a:latin typeface="Open Sans"/>
              </a:rPr>
              <a:t>Phone: 239-867-0025</a:t>
            </a:r>
          </a:p>
          <a:p>
            <a:pPr marL="0" indent="0">
              <a:spcBef>
                <a:spcPts val="0"/>
              </a:spcBef>
              <a:buNone/>
            </a:pPr>
            <a:endParaRPr lang="en-US" sz="2400" b="1" dirty="0">
              <a:solidFill>
                <a:schemeClr val="tx1"/>
              </a:solidFill>
              <a:highlight>
                <a:srgbClr val="FFFF00"/>
              </a:highlight>
            </a:endParaRPr>
          </a:p>
          <a:p>
            <a:endParaRPr lang="en-US" sz="2400" dirty="0"/>
          </a:p>
        </p:txBody>
      </p:sp>
      <p:sp>
        <p:nvSpPr>
          <p:cNvPr id="30" name="Rectangle 29">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2" descr="image2688">
            <a:extLst>
              <a:ext uri="{FF2B5EF4-FFF2-40B4-BE49-F238E27FC236}">
                <a16:creationId xmlns:a16="http://schemas.microsoft.com/office/drawing/2014/main" id="{EC4158AD-72B6-44BE-8B7B-74D6409012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76974"/>
            <a:ext cx="1758365" cy="581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clipart&#10;&#10;Description automatically generated">
            <a:extLst>
              <a:ext uri="{FF2B5EF4-FFF2-40B4-BE49-F238E27FC236}">
                <a16:creationId xmlns:a16="http://schemas.microsoft.com/office/drawing/2014/main" id="{B2B98A8C-FE6A-4889-B97C-D4E0271C96FE}"/>
              </a:ext>
            </a:extLst>
          </p:cNvPr>
          <p:cNvPicPr>
            <a:picLocks noChangeAspect="1"/>
          </p:cNvPicPr>
          <p:nvPr/>
        </p:nvPicPr>
        <p:blipFill>
          <a:blip r:embed="rId5"/>
          <a:stretch>
            <a:fillRect/>
          </a:stretch>
        </p:blipFill>
        <p:spPr>
          <a:xfrm>
            <a:off x="10631422" y="6329326"/>
            <a:ext cx="1560578" cy="528674"/>
          </a:xfrm>
          <a:prstGeom prst="rect">
            <a:avLst/>
          </a:prstGeom>
        </p:spPr>
      </p:pic>
    </p:spTree>
    <p:extLst>
      <p:ext uri="{BB962C8B-B14F-4D97-AF65-F5344CB8AC3E}">
        <p14:creationId xmlns:p14="http://schemas.microsoft.com/office/powerpoint/2010/main" val="112171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2CD8F9E-DB66-4E41-A62A-5F434F750E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7" name="Title 6">
            <a:extLst>
              <a:ext uri="{FF2B5EF4-FFF2-40B4-BE49-F238E27FC236}">
                <a16:creationId xmlns:a16="http://schemas.microsoft.com/office/drawing/2014/main" id="{2043BB17-0713-453C-A78E-8CD1FF208EB8}"/>
              </a:ext>
            </a:extLst>
          </p:cNvPr>
          <p:cNvSpPr>
            <a:spLocks noGrp="1"/>
          </p:cNvSpPr>
          <p:nvPr>
            <p:ph type="title"/>
          </p:nvPr>
        </p:nvSpPr>
        <p:spPr>
          <a:xfrm>
            <a:off x="828624" y="634946"/>
            <a:ext cx="4821283" cy="1120695"/>
          </a:xfrm>
        </p:spPr>
        <p:txBody>
          <a:bodyPr>
            <a:normAutofit/>
          </a:bodyPr>
          <a:lstStyle/>
          <a:p>
            <a:pPr algn="ctr"/>
            <a:r>
              <a:rPr lang="en-US" dirty="0">
                <a:solidFill>
                  <a:schemeClr val="tx1"/>
                </a:solidFill>
                <a:latin typeface="Open Sans"/>
              </a:rPr>
              <a:t>Hybrid Meeting</a:t>
            </a:r>
          </a:p>
        </p:txBody>
      </p:sp>
      <p:cxnSp>
        <p:nvCxnSpPr>
          <p:cNvPr id="73" name="Straight Connector 72">
            <a:extLst>
              <a:ext uri="{FF2B5EF4-FFF2-40B4-BE49-F238E27FC236}">
                <a16:creationId xmlns:a16="http://schemas.microsoft.com/office/drawing/2014/main" id="{941EBB8E-57F2-4BB0-9847-5D888C723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25071"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36D2AA25-57A3-44CA-8B30-288FF64C7C62}"/>
              </a:ext>
            </a:extLst>
          </p:cNvPr>
          <p:cNvSpPr>
            <a:spLocks noGrp="1"/>
          </p:cNvSpPr>
          <p:nvPr>
            <p:ph idx="1"/>
          </p:nvPr>
        </p:nvSpPr>
        <p:spPr>
          <a:xfrm>
            <a:off x="828624" y="2198914"/>
            <a:ext cx="4821283" cy="3670180"/>
          </a:xfrm>
        </p:spPr>
        <p:txBody>
          <a:bodyPr anchorCtr="0">
            <a:normAutofit/>
          </a:bodyPr>
          <a:lstStyle/>
          <a:p>
            <a:r>
              <a:rPr lang="en-US" sz="2400" dirty="0">
                <a:solidFill>
                  <a:schemeClr val="tx1"/>
                </a:solidFill>
                <a:latin typeface="Open Sans"/>
              </a:rPr>
              <a:t>Social Distancing</a:t>
            </a:r>
          </a:p>
          <a:p>
            <a:r>
              <a:rPr lang="en-US" sz="2400" dirty="0">
                <a:solidFill>
                  <a:schemeClr val="tx1"/>
                </a:solidFill>
                <a:latin typeface="Open Sans"/>
              </a:rPr>
              <a:t>Zoom and in-person</a:t>
            </a:r>
          </a:p>
          <a:p>
            <a:r>
              <a:rPr lang="en-US" sz="2400" dirty="0">
                <a:solidFill>
                  <a:schemeClr val="tx1"/>
                </a:solidFill>
                <a:latin typeface="Open Sans"/>
                <a:cs typeface="Arial" panose="020B0604020202020204" pitchFamily="34" charset="0"/>
              </a:rPr>
              <a:t>Virtual attendees are in ‘Listen Only’ mode </a:t>
            </a:r>
          </a:p>
          <a:p>
            <a:endParaRPr lang="en-US" sz="2400" b="1" dirty="0">
              <a:solidFill>
                <a:schemeClr val="tx1"/>
              </a:solidFill>
              <a:latin typeface="Open Sans"/>
              <a:cs typeface="Arial" panose="020B0604020202020204" pitchFamily="34" charset="0"/>
            </a:endParaRPr>
          </a:p>
          <a:p>
            <a:endParaRPr lang="en-US" sz="2400" dirty="0">
              <a:latin typeface="Open Sans"/>
              <a:cs typeface="Arial" panose="020B0604020202020204" pitchFamily="34" charset="0"/>
            </a:endParaRPr>
          </a:p>
          <a:p>
            <a:endParaRPr lang="en-US" sz="2400" dirty="0">
              <a:latin typeface="Open Sans"/>
            </a:endParaRPr>
          </a:p>
        </p:txBody>
      </p:sp>
      <p:sp>
        <p:nvSpPr>
          <p:cNvPr id="75" name="Rectangle 74">
            <a:extLst>
              <a:ext uri="{FF2B5EF4-FFF2-40B4-BE49-F238E27FC236}">
                <a16:creationId xmlns:a16="http://schemas.microsoft.com/office/drawing/2014/main" id="{24AC8A0C-3781-416C-8355-373C09E77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4358" y="691672"/>
            <a:ext cx="2636076" cy="2451078"/>
          </a:xfrm>
          <a:prstGeom prst="rect">
            <a:avLst/>
          </a:prstGeom>
          <a:solidFill>
            <a:srgbClr val="FFFFFF"/>
          </a:solidFill>
          <a:ln w="63500">
            <a:solidFill>
              <a:srgbClr val="00E4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13" name="Picture 4" descr="Speaker, Sound, Icon, Volume, Audio">
            <a:extLst>
              <a:ext uri="{FF2B5EF4-FFF2-40B4-BE49-F238E27FC236}">
                <a16:creationId xmlns:a16="http://schemas.microsoft.com/office/drawing/2014/main" id="{4C97C8AB-2F96-41E9-AE25-AFDABA4A01C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80278" y="879053"/>
            <a:ext cx="2105864" cy="2105864"/>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97783C4A-6329-4A69-BEA0-3E083CC3E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8185" y="691673"/>
            <a:ext cx="2644595" cy="2451078"/>
          </a:xfrm>
          <a:prstGeom prst="rect">
            <a:avLst/>
          </a:prstGeom>
          <a:solidFill>
            <a:srgbClr val="FFFFFF"/>
          </a:solidFill>
          <a:ln w="63500">
            <a:solidFill>
              <a:srgbClr val="00E4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2" name="Graphic 1" descr="Deaf">
            <a:extLst>
              <a:ext uri="{FF2B5EF4-FFF2-40B4-BE49-F238E27FC236}">
                <a16:creationId xmlns:a16="http://schemas.microsoft.com/office/drawing/2014/main" id="{8C93B501-4EC8-489B-BDC9-B2AFCE94562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52936" y="872500"/>
            <a:ext cx="2155094" cy="2155094"/>
          </a:xfrm>
          <a:prstGeom prst="rect">
            <a:avLst/>
          </a:prstGeom>
        </p:spPr>
      </p:pic>
      <p:sp>
        <p:nvSpPr>
          <p:cNvPr id="79" name="Rectangle 78">
            <a:extLst>
              <a:ext uri="{FF2B5EF4-FFF2-40B4-BE49-F238E27FC236}">
                <a16:creationId xmlns:a16="http://schemas.microsoft.com/office/drawing/2014/main" id="{800C66B2-3F33-4B0E-B882-F5DDE3BE9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4358" y="3345545"/>
            <a:ext cx="2631017" cy="2481832"/>
          </a:xfrm>
          <a:prstGeom prst="rect">
            <a:avLst/>
          </a:prstGeom>
          <a:solidFill>
            <a:srgbClr val="FFFFFF"/>
          </a:solidFill>
          <a:ln w="63500">
            <a:solidFill>
              <a:srgbClr val="00E4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3" name="Graphic 2" descr="Voice">
            <a:extLst>
              <a:ext uri="{FF2B5EF4-FFF2-40B4-BE49-F238E27FC236}">
                <a16:creationId xmlns:a16="http://schemas.microsoft.com/office/drawing/2014/main" id="{85CDD051-91E1-4D3F-A348-71627F05E01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375960" y="3533063"/>
            <a:ext cx="2118760" cy="2118760"/>
          </a:xfrm>
          <a:prstGeom prst="rect">
            <a:avLst/>
          </a:prstGeom>
        </p:spPr>
      </p:pic>
      <p:sp>
        <p:nvSpPr>
          <p:cNvPr id="81" name="Rectangle 80">
            <a:extLst>
              <a:ext uri="{FF2B5EF4-FFF2-40B4-BE49-F238E27FC236}">
                <a16:creationId xmlns:a16="http://schemas.microsoft.com/office/drawing/2014/main" id="{1AEE5BCC-7233-49EF-B467-349F454B3F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8185" y="3336707"/>
            <a:ext cx="2644595" cy="2490670"/>
          </a:xfrm>
          <a:prstGeom prst="rect">
            <a:avLst/>
          </a:prstGeom>
          <a:solidFill>
            <a:srgbClr val="FFFFFF"/>
          </a:solidFill>
          <a:ln w="63500">
            <a:solidFill>
              <a:srgbClr val="00E4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1026" name="Picture 2" descr="Auditorium, Public, Congress, Session">
            <a:extLst>
              <a:ext uri="{FF2B5EF4-FFF2-40B4-BE49-F238E27FC236}">
                <a16:creationId xmlns:a16="http://schemas.microsoft.com/office/drawing/2014/main" id="{549F9887-81ED-45D6-9C75-ABD2DDC13ED6}"/>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9060532" y="3823874"/>
            <a:ext cx="2331368" cy="1556188"/>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53131F57-062B-4BE5-BEDA-58396B3EC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2" descr="image2688">
            <a:extLst>
              <a:ext uri="{FF2B5EF4-FFF2-40B4-BE49-F238E27FC236}">
                <a16:creationId xmlns:a16="http://schemas.microsoft.com/office/drawing/2014/main" id="{1E5AE5BC-ACD4-4907-BC5F-746E0F80E8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276974"/>
            <a:ext cx="1758365" cy="5810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text, clipart&#10;&#10;Description automatically generated">
            <a:extLst>
              <a:ext uri="{FF2B5EF4-FFF2-40B4-BE49-F238E27FC236}">
                <a16:creationId xmlns:a16="http://schemas.microsoft.com/office/drawing/2014/main" id="{84AC4ED5-E7EC-4FD4-88C0-18A7939CA202}"/>
              </a:ext>
            </a:extLst>
          </p:cNvPr>
          <p:cNvPicPr>
            <a:picLocks noChangeAspect="1"/>
          </p:cNvPicPr>
          <p:nvPr/>
        </p:nvPicPr>
        <p:blipFill>
          <a:blip r:embed="rId10"/>
          <a:stretch>
            <a:fillRect/>
          </a:stretch>
        </p:blipFill>
        <p:spPr>
          <a:xfrm>
            <a:off x="10631422" y="6329326"/>
            <a:ext cx="1560578" cy="528674"/>
          </a:xfrm>
          <a:prstGeom prst="rect">
            <a:avLst/>
          </a:prstGeom>
        </p:spPr>
      </p:pic>
    </p:spTree>
    <p:extLst>
      <p:ext uri="{BB962C8B-B14F-4D97-AF65-F5344CB8AC3E}">
        <p14:creationId xmlns:p14="http://schemas.microsoft.com/office/powerpoint/2010/main" val="68052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DC227-F684-4564-8A29-9BDFD04BEA7F}"/>
              </a:ext>
            </a:extLst>
          </p:cNvPr>
          <p:cNvSpPr>
            <a:spLocks noGrp="1"/>
          </p:cNvSpPr>
          <p:nvPr>
            <p:ph type="title"/>
          </p:nvPr>
        </p:nvSpPr>
        <p:spPr>
          <a:xfrm>
            <a:off x="1884726" y="232664"/>
            <a:ext cx="8422548" cy="1144480"/>
          </a:xfrm>
          <a:noFill/>
          <a:ln>
            <a:noFill/>
          </a:ln>
        </p:spPr>
        <p:txBody>
          <a:bodyPr anchor="ctr">
            <a:normAutofit/>
          </a:bodyPr>
          <a:lstStyle/>
          <a:p>
            <a:pPr algn="ctr"/>
            <a:r>
              <a:rPr lang="en-US" dirty="0">
                <a:solidFill>
                  <a:schemeClr val="tx1"/>
                </a:solidFill>
                <a:latin typeface="Open Sans"/>
              </a:rPr>
              <a:t>Participating on Zoom</a:t>
            </a:r>
          </a:p>
        </p:txBody>
      </p:sp>
      <p:sp>
        <p:nvSpPr>
          <p:cNvPr id="12" name="Title 1">
            <a:extLst>
              <a:ext uri="{FF2B5EF4-FFF2-40B4-BE49-F238E27FC236}">
                <a16:creationId xmlns:a16="http://schemas.microsoft.com/office/drawing/2014/main" id="{BF572D23-2ACA-4572-9E86-B3D1ED75AF35}"/>
              </a:ext>
            </a:extLst>
          </p:cNvPr>
          <p:cNvSpPr txBox="1">
            <a:spLocks/>
          </p:cNvSpPr>
          <p:nvPr/>
        </p:nvSpPr>
        <p:spPr>
          <a:xfrm>
            <a:off x="602518" y="1790445"/>
            <a:ext cx="5293262" cy="593886"/>
          </a:xfrm>
          <a:prstGeom prst="rect">
            <a:avLst/>
          </a:prstGeom>
          <a:solidFill>
            <a:srgbClr val="FFC000"/>
          </a:solidFill>
          <a:ln>
            <a:noFill/>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7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Open Sans"/>
                <a:ea typeface="+mj-ea"/>
                <a:cs typeface="+mj-cs"/>
              </a:rPr>
              <a:t>Online Participants</a:t>
            </a:r>
          </a:p>
        </p:txBody>
      </p:sp>
      <p:sp>
        <p:nvSpPr>
          <p:cNvPr id="5" name="Rectangle 4">
            <a:extLst>
              <a:ext uri="{FF2B5EF4-FFF2-40B4-BE49-F238E27FC236}">
                <a16:creationId xmlns:a16="http://schemas.microsoft.com/office/drawing/2014/main" id="{5190E7B9-7E3B-46F7-ACA4-B26E9A81C445}"/>
              </a:ext>
            </a:extLst>
          </p:cNvPr>
          <p:cNvSpPr/>
          <p:nvPr/>
        </p:nvSpPr>
        <p:spPr>
          <a:xfrm>
            <a:off x="1059135" y="1709351"/>
            <a:ext cx="4541249" cy="4058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10" name="Picture 2" descr="Free Raise Hand Cliparts, Download Free Clip Art, Free Clip Art on Clipart  Library">
            <a:extLst>
              <a:ext uri="{FF2B5EF4-FFF2-40B4-BE49-F238E27FC236}">
                <a16:creationId xmlns:a16="http://schemas.microsoft.com/office/drawing/2014/main" id="{493F84B1-CD04-4F6A-9660-A0CC8AD99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3442" y="2868300"/>
            <a:ext cx="3636181" cy="1756174"/>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6AF7C656-A57F-4A33-8696-1B8FF5F99628}"/>
              </a:ext>
            </a:extLst>
          </p:cNvPr>
          <p:cNvSpPr>
            <a:spLocks noGrp="1"/>
          </p:cNvSpPr>
          <p:nvPr>
            <p:ph idx="1"/>
          </p:nvPr>
        </p:nvSpPr>
        <p:spPr>
          <a:xfrm>
            <a:off x="602518" y="2492867"/>
            <a:ext cx="4127978" cy="1399314"/>
          </a:xfrm>
        </p:spPr>
        <p:txBody>
          <a:bodyPr anchor="t" anchorCtr="0">
            <a:normAutofit lnSpcReduction="10000"/>
          </a:bodyPr>
          <a:lstStyle/>
          <a:p>
            <a:pPr marL="0" indent="0">
              <a:buNone/>
            </a:pPr>
            <a:r>
              <a:rPr lang="en-US" dirty="0">
                <a:solidFill>
                  <a:schemeClr val="tx1"/>
                </a:solidFill>
                <a:latin typeface="Open Sans"/>
              </a:rPr>
              <a:t>Type your question in the Q&amp;A section.  The moderator will read aloud during the discussion session.</a:t>
            </a:r>
          </a:p>
          <a:p>
            <a:pPr marL="0" indent="0" algn="just">
              <a:buNone/>
            </a:pPr>
            <a:endParaRPr lang="en-US" dirty="0">
              <a:latin typeface="Open Sans"/>
            </a:endParaRPr>
          </a:p>
          <a:p>
            <a:endParaRPr lang="en-US" dirty="0">
              <a:latin typeface="Open Sans"/>
            </a:endParaRPr>
          </a:p>
        </p:txBody>
      </p:sp>
      <p:sp>
        <p:nvSpPr>
          <p:cNvPr id="16" name="Title 1">
            <a:extLst>
              <a:ext uri="{FF2B5EF4-FFF2-40B4-BE49-F238E27FC236}">
                <a16:creationId xmlns:a16="http://schemas.microsoft.com/office/drawing/2014/main" id="{CDEBA878-BF4B-47E6-8835-3B7A1D3E9E63}"/>
              </a:ext>
            </a:extLst>
          </p:cNvPr>
          <p:cNvSpPr txBox="1">
            <a:spLocks/>
          </p:cNvSpPr>
          <p:nvPr/>
        </p:nvSpPr>
        <p:spPr>
          <a:xfrm>
            <a:off x="602518" y="1790445"/>
            <a:ext cx="10837642" cy="593886"/>
          </a:xfrm>
          <a:prstGeom prst="rect">
            <a:avLst/>
          </a:prstGeom>
          <a:solidFill>
            <a:schemeClr val="accent1"/>
          </a:solidFill>
          <a:ln>
            <a:solidFill>
              <a:schemeClr val="accent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7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Open Sans"/>
                <a:ea typeface="+mj-ea"/>
                <a:cs typeface="+mj-cs"/>
              </a:rPr>
              <a:t>Online Participants have TWO OPTIONS. </a:t>
            </a:r>
          </a:p>
        </p:txBody>
      </p:sp>
      <p:sp>
        <p:nvSpPr>
          <p:cNvPr id="17" name="Arrow: Down 16">
            <a:extLst>
              <a:ext uri="{FF2B5EF4-FFF2-40B4-BE49-F238E27FC236}">
                <a16:creationId xmlns:a16="http://schemas.microsoft.com/office/drawing/2014/main" id="{D1738C72-E92D-4896-80DF-BF37D2D2055F}"/>
              </a:ext>
            </a:extLst>
          </p:cNvPr>
          <p:cNvSpPr/>
          <p:nvPr/>
        </p:nvSpPr>
        <p:spPr>
          <a:xfrm>
            <a:off x="3993559" y="3527139"/>
            <a:ext cx="363983" cy="563012"/>
          </a:xfrm>
          <a:prstGeom prst="downArrow">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0" name="Content Placeholder 2">
            <a:extLst>
              <a:ext uri="{FF2B5EF4-FFF2-40B4-BE49-F238E27FC236}">
                <a16:creationId xmlns:a16="http://schemas.microsoft.com/office/drawing/2014/main" id="{EB2F255F-2F27-4438-8013-C7336342F8C4}"/>
              </a:ext>
            </a:extLst>
          </p:cNvPr>
          <p:cNvSpPr txBox="1">
            <a:spLocks/>
          </p:cNvSpPr>
          <p:nvPr/>
        </p:nvSpPr>
        <p:spPr>
          <a:xfrm>
            <a:off x="3329758" y="5070408"/>
            <a:ext cx="5045499" cy="1206767"/>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Open Sans"/>
                <a:ea typeface="+mn-ea"/>
                <a:cs typeface="+mn-cs"/>
              </a:rPr>
              <a:t>Use the </a:t>
            </a:r>
            <a:r>
              <a:rPr kumimoji="0" lang="en-US" sz="2000" b="0" i="0" u="none" strike="noStrike" kern="1200" cap="none" spc="0" normalizeH="0" baseline="0" noProof="0" dirty="0">
                <a:ln>
                  <a:noFill/>
                </a:ln>
                <a:solidFill>
                  <a:srgbClr val="E88B33">
                    <a:lumMod val="75000"/>
                  </a:srgbClr>
                </a:solidFill>
                <a:effectLst/>
                <a:uLnTx/>
                <a:uFillTx/>
                <a:latin typeface="Open Sans"/>
                <a:ea typeface="+mn-ea"/>
                <a:cs typeface="+mn-cs"/>
              </a:rPr>
              <a:t>Raise Hand </a:t>
            </a:r>
            <a:r>
              <a:rPr kumimoji="0" lang="en-US" sz="2000" b="0" i="0" u="none" strike="noStrike" kern="1200" cap="none" spc="0" normalizeH="0" baseline="0" noProof="0" dirty="0">
                <a:ln>
                  <a:noFill/>
                </a:ln>
                <a:solidFill>
                  <a:srgbClr val="000000"/>
                </a:solidFill>
                <a:effectLst/>
                <a:uLnTx/>
                <a:uFillTx/>
                <a:latin typeface="Open Sans"/>
                <a:ea typeface="+mn-ea"/>
                <a:cs typeface="+mn-cs"/>
              </a:rPr>
              <a:t>feature.  You will be able to unmute and speak when you are recognized during the discussion session.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1" name="Arrow: Down 20">
            <a:extLst>
              <a:ext uri="{FF2B5EF4-FFF2-40B4-BE49-F238E27FC236}">
                <a16:creationId xmlns:a16="http://schemas.microsoft.com/office/drawing/2014/main" id="{0910B298-519B-487B-87DA-5DD87A8185A3}"/>
              </a:ext>
            </a:extLst>
          </p:cNvPr>
          <p:cNvSpPr/>
          <p:nvPr/>
        </p:nvSpPr>
        <p:spPr>
          <a:xfrm rot="10800000">
            <a:off x="3147767" y="4908294"/>
            <a:ext cx="363983" cy="563012"/>
          </a:xfrm>
          <a:prstGeom prst="downArrow">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6" name="Picture 5">
            <a:extLst>
              <a:ext uri="{FF2B5EF4-FFF2-40B4-BE49-F238E27FC236}">
                <a16:creationId xmlns:a16="http://schemas.microsoft.com/office/drawing/2014/main" id="{656153DC-8930-4204-A961-1AC0A7FC19D7}"/>
              </a:ext>
            </a:extLst>
          </p:cNvPr>
          <p:cNvPicPr>
            <a:picLocks noChangeAspect="1"/>
          </p:cNvPicPr>
          <p:nvPr/>
        </p:nvPicPr>
        <p:blipFill>
          <a:blip r:embed="rId4"/>
          <a:stretch>
            <a:fillRect/>
          </a:stretch>
        </p:blipFill>
        <p:spPr>
          <a:xfrm>
            <a:off x="708898" y="4176727"/>
            <a:ext cx="5605704" cy="593886"/>
          </a:xfrm>
          <a:prstGeom prst="rect">
            <a:avLst/>
          </a:prstGeom>
        </p:spPr>
      </p:pic>
      <p:sp>
        <p:nvSpPr>
          <p:cNvPr id="11" name="Oval 10">
            <a:extLst>
              <a:ext uri="{FF2B5EF4-FFF2-40B4-BE49-F238E27FC236}">
                <a16:creationId xmlns:a16="http://schemas.microsoft.com/office/drawing/2014/main" id="{F3E2E5F9-6C37-4C13-B3BF-623A671D9F96}"/>
              </a:ext>
            </a:extLst>
          </p:cNvPr>
          <p:cNvSpPr/>
          <p:nvPr/>
        </p:nvSpPr>
        <p:spPr>
          <a:xfrm>
            <a:off x="2784229" y="4147581"/>
            <a:ext cx="941104" cy="6521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7" name="Oval 6">
            <a:extLst>
              <a:ext uri="{FF2B5EF4-FFF2-40B4-BE49-F238E27FC236}">
                <a16:creationId xmlns:a16="http://schemas.microsoft.com/office/drawing/2014/main" id="{162F2F8C-9F90-41DE-B3CC-88028F907BA6}"/>
              </a:ext>
            </a:extLst>
          </p:cNvPr>
          <p:cNvSpPr/>
          <p:nvPr/>
        </p:nvSpPr>
        <p:spPr>
          <a:xfrm>
            <a:off x="3811665" y="4155206"/>
            <a:ext cx="727772" cy="6521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18" name="Picture 2" descr="image2688">
            <a:extLst>
              <a:ext uri="{FF2B5EF4-FFF2-40B4-BE49-F238E27FC236}">
                <a16:creationId xmlns:a16="http://schemas.microsoft.com/office/drawing/2014/main" id="{3EB69D5A-B2BD-40AB-A870-4F68CCF1BC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76974"/>
            <a:ext cx="1758365" cy="5810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text, clipart&#10;&#10;Description automatically generated">
            <a:extLst>
              <a:ext uri="{FF2B5EF4-FFF2-40B4-BE49-F238E27FC236}">
                <a16:creationId xmlns:a16="http://schemas.microsoft.com/office/drawing/2014/main" id="{73052307-D9DF-4B47-A27B-17060A14C761}"/>
              </a:ext>
            </a:extLst>
          </p:cNvPr>
          <p:cNvPicPr>
            <a:picLocks noChangeAspect="1"/>
          </p:cNvPicPr>
          <p:nvPr/>
        </p:nvPicPr>
        <p:blipFill>
          <a:blip r:embed="rId6"/>
          <a:stretch>
            <a:fillRect/>
          </a:stretch>
        </p:blipFill>
        <p:spPr>
          <a:xfrm>
            <a:off x="10631422" y="6329326"/>
            <a:ext cx="1560578" cy="528674"/>
          </a:xfrm>
          <a:prstGeom prst="rect">
            <a:avLst/>
          </a:prstGeom>
        </p:spPr>
      </p:pic>
    </p:spTree>
    <p:extLst>
      <p:ext uri="{BB962C8B-B14F-4D97-AF65-F5344CB8AC3E}">
        <p14:creationId xmlns:p14="http://schemas.microsoft.com/office/powerpoint/2010/main" val="240047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73924-F78E-4E15-97FD-D922D6BADD0A}"/>
              </a:ext>
            </a:extLst>
          </p:cNvPr>
          <p:cNvSpPr>
            <a:spLocks noGrp="1"/>
          </p:cNvSpPr>
          <p:nvPr>
            <p:ph type="title"/>
          </p:nvPr>
        </p:nvSpPr>
        <p:spPr/>
        <p:txBody>
          <a:bodyPr>
            <a:normAutofit/>
          </a:bodyPr>
          <a:lstStyle/>
          <a:p>
            <a:r>
              <a:rPr lang="en-US" dirty="0">
                <a:latin typeface="Open Sans"/>
              </a:rPr>
              <a:t>Vision Statement</a:t>
            </a:r>
          </a:p>
        </p:txBody>
      </p:sp>
      <p:sp>
        <p:nvSpPr>
          <p:cNvPr id="3" name="TextBox 2">
            <a:extLst>
              <a:ext uri="{FF2B5EF4-FFF2-40B4-BE49-F238E27FC236}">
                <a16:creationId xmlns:a16="http://schemas.microsoft.com/office/drawing/2014/main" id="{34E29F3A-CA2B-47FA-BD5D-97AD8B245A2C}"/>
              </a:ext>
            </a:extLst>
          </p:cNvPr>
          <p:cNvSpPr txBox="1"/>
          <p:nvPr/>
        </p:nvSpPr>
        <p:spPr>
          <a:xfrm>
            <a:off x="1097280" y="1818752"/>
            <a:ext cx="10317647" cy="2492990"/>
          </a:xfrm>
          <a:prstGeom prst="rect">
            <a:avLst/>
          </a:prstGeom>
          <a:noFill/>
        </p:spPr>
        <p:txBody>
          <a:bodyPr wrap="square" rtlCol="0">
            <a:spAutoFit/>
          </a:bodyPr>
          <a:lstStyle/>
          <a:p>
            <a:r>
              <a:rPr kumimoji="0" lang="en-US" sz="2000" b="0" i="1" u="none" strike="noStrike" kern="1200" cap="none" spc="0" normalizeH="0" baseline="0" noProof="0" dirty="0">
                <a:ln>
                  <a:noFill/>
                </a:ln>
                <a:solidFill>
                  <a:prstClr val="black"/>
                </a:solidFill>
                <a:effectLst/>
                <a:uLnTx/>
                <a:uFillTx/>
                <a:latin typeface="Calibri Light" panose="020F0302020204030204"/>
                <a:ea typeface="+mn-ea"/>
                <a:cs typeface="+mn-cs"/>
              </a:rPr>
              <a:t>Immokalee is a family-oriented community that supports a healthy lifestyle.  It is attractive, environmentally sustainable and  offers a full range of housing, recreation, and educational opportunities to meet all residents’ needs. Immokalee has a safe, well-connected network to walk and bicycle about town, as well as a roadway network needed to support the transport of goods and services.  Business and job opportunities flourish in trade and distribution, agri-business, and ecotourism.  </a:t>
            </a:r>
          </a:p>
          <a:p>
            <a:br>
              <a:rPr kumimoji="0" lang="en-US" sz="1800" b="0" i="1"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800" b="0" i="1" u="none" strike="noStrike" kern="1200" cap="none" spc="0" normalizeH="0" baseline="0" noProof="0" dirty="0">
                <a:ln>
                  <a:noFill/>
                </a:ln>
                <a:solidFill>
                  <a:prstClr val="black"/>
                </a:solidFill>
                <a:effectLst/>
                <a:uLnTx/>
                <a:uFillTx/>
                <a:latin typeface="Calibri Light" panose="020F0302020204030204"/>
                <a:ea typeface="+mn-ea"/>
                <a:cs typeface="+mn-cs"/>
              </a:rPr>
              <a:t>Immokalee Area Master Plan - 2019</a:t>
            </a:r>
            <a:endParaRPr lang="en-US" dirty="0"/>
          </a:p>
        </p:txBody>
      </p:sp>
    </p:spTree>
    <p:extLst>
      <p:ext uri="{BB962C8B-B14F-4D97-AF65-F5344CB8AC3E}">
        <p14:creationId xmlns:p14="http://schemas.microsoft.com/office/powerpoint/2010/main" val="2426000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 name="Title 1">
            <a:extLst>
              <a:ext uri="{FF2B5EF4-FFF2-40B4-BE49-F238E27FC236}">
                <a16:creationId xmlns:a16="http://schemas.microsoft.com/office/drawing/2014/main" id="{321CDDEB-7633-47C5-B241-772E3F182BF5}"/>
              </a:ext>
            </a:extLst>
          </p:cNvPr>
          <p:cNvSpPr>
            <a:spLocks noGrp="1"/>
          </p:cNvSpPr>
          <p:nvPr>
            <p:ph type="title"/>
          </p:nvPr>
        </p:nvSpPr>
        <p:spPr>
          <a:xfrm>
            <a:off x="6730000" y="639097"/>
            <a:ext cx="4813072" cy="3494791"/>
          </a:xfrm>
        </p:spPr>
        <p:txBody>
          <a:bodyPr vert="horz" lIns="91440" tIns="45720" rIns="91440" bIns="45720" rtlCol="0" anchor="b">
            <a:normAutofit/>
          </a:bodyPr>
          <a:lstStyle/>
          <a:p>
            <a:pPr algn="ctr"/>
            <a:r>
              <a:rPr lang="en-US" dirty="0">
                <a:latin typeface="Open Sans"/>
              </a:rPr>
              <a:t>Immokalee</a:t>
            </a:r>
            <a:br>
              <a:rPr lang="en-US" dirty="0">
                <a:latin typeface="Open Sans"/>
              </a:rPr>
            </a:br>
            <a:r>
              <a:rPr lang="en-US" dirty="0">
                <a:latin typeface="Open Sans"/>
              </a:rPr>
              <a:t>CRA</a:t>
            </a:r>
            <a:br>
              <a:rPr lang="en-US" dirty="0">
                <a:latin typeface="Open Sans"/>
              </a:rPr>
            </a:br>
            <a:r>
              <a:rPr lang="en-US" dirty="0">
                <a:latin typeface="Open Sans"/>
              </a:rPr>
              <a:t> Baseline Data</a:t>
            </a:r>
          </a:p>
        </p:txBody>
      </p:sp>
      <p:pic>
        <p:nvPicPr>
          <p:cNvPr id="4" name="Picture 3" descr="Photo of Immokalee">
            <a:extLst>
              <a:ext uri="{FF2B5EF4-FFF2-40B4-BE49-F238E27FC236}">
                <a16:creationId xmlns:a16="http://schemas.microsoft.com/office/drawing/2014/main" id="{BAC69960-EDC3-41A2-A745-6AC1A5450421}"/>
              </a:ext>
            </a:extLst>
          </p:cNvPr>
          <p:cNvPicPr/>
          <p:nvPr/>
        </p:nvPicPr>
        <p:blipFill rotWithShape="1">
          <a:blip r:embed="rId2">
            <a:extLst>
              <a:ext uri="{28A0092B-C50C-407E-A947-70E740481C1C}">
                <a14:useLocalDpi xmlns:a14="http://schemas.microsoft.com/office/drawing/2010/main" val="0"/>
              </a:ext>
            </a:extLst>
          </a:blip>
          <a:srcRect l="5059" r="14941"/>
          <a:stretch/>
        </p:blipFill>
        <p:spPr bwMode="auto">
          <a:xfrm>
            <a:off x="1" y="10"/>
            <a:ext cx="6096000" cy="6857990"/>
          </a:xfrm>
          <a:prstGeom prst="rect">
            <a:avLst/>
          </a:prstGeom>
          <a:noFill/>
        </p:spPr>
      </p:pic>
      <p:cxnSp>
        <p:nvCxnSpPr>
          <p:cNvPr id="15" name="Straight Connector 14">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91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BF9083-3EAB-41A7-BD40-DE492DB71469}"/>
              </a:ext>
            </a:extLst>
          </p:cNvPr>
          <p:cNvSpPr txBox="1"/>
          <p:nvPr/>
        </p:nvSpPr>
        <p:spPr>
          <a:xfrm>
            <a:off x="138222" y="199131"/>
            <a:ext cx="11540047" cy="769441"/>
          </a:xfrm>
          <a:prstGeom prst="rect">
            <a:avLst/>
          </a:prstGeom>
          <a:noFill/>
        </p:spPr>
        <p:txBody>
          <a:bodyPr wrap="square">
            <a:spAutoFit/>
          </a:bodyPr>
          <a:lstStyle/>
          <a:p>
            <a:pPr algn="ctr">
              <a:lnSpc>
                <a:spcPct val="100000"/>
              </a:lnSpc>
              <a:spcBef>
                <a:spcPts val="0"/>
              </a:spcBef>
              <a:spcAft>
                <a:spcPts val="0"/>
              </a:spcAft>
            </a:pPr>
            <a:r>
              <a:rPr lang="en-US" sz="4400" dirty="0">
                <a:latin typeface="Open Sans"/>
              </a:rPr>
              <a:t>Current Land Use Map</a:t>
            </a:r>
            <a:endParaRPr lang="en-US" sz="4400" dirty="0">
              <a:solidFill>
                <a:schemeClr val="accent4">
                  <a:lumMod val="50000"/>
                </a:schemeClr>
              </a:solidFill>
              <a:latin typeface="Open Sans"/>
            </a:endParaRPr>
          </a:p>
        </p:txBody>
      </p:sp>
      <p:pic>
        <p:nvPicPr>
          <p:cNvPr id="3" name="Picture 2">
            <a:extLst>
              <a:ext uri="{FF2B5EF4-FFF2-40B4-BE49-F238E27FC236}">
                <a16:creationId xmlns:a16="http://schemas.microsoft.com/office/drawing/2014/main" id="{73C806FA-DD79-4004-B646-09BC5F3CE025}"/>
              </a:ext>
            </a:extLst>
          </p:cNvPr>
          <p:cNvPicPr>
            <a:picLocks noChangeAspect="1"/>
          </p:cNvPicPr>
          <p:nvPr/>
        </p:nvPicPr>
        <p:blipFill>
          <a:blip r:embed="rId3"/>
          <a:stretch>
            <a:fillRect/>
          </a:stretch>
        </p:blipFill>
        <p:spPr>
          <a:xfrm>
            <a:off x="1063256" y="879351"/>
            <a:ext cx="9202015" cy="5556234"/>
          </a:xfrm>
          <a:prstGeom prst="rect">
            <a:avLst/>
          </a:prstGeom>
        </p:spPr>
      </p:pic>
      <p:pic>
        <p:nvPicPr>
          <p:cNvPr id="9" name="Picture 8">
            <a:extLst>
              <a:ext uri="{FF2B5EF4-FFF2-40B4-BE49-F238E27FC236}">
                <a16:creationId xmlns:a16="http://schemas.microsoft.com/office/drawing/2014/main" id="{2E75C1B4-38B2-48C4-A716-8845312FCED9}"/>
              </a:ext>
            </a:extLst>
          </p:cNvPr>
          <p:cNvPicPr>
            <a:picLocks noChangeAspect="1"/>
          </p:cNvPicPr>
          <p:nvPr/>
        </p:nvPicPr>
        <p:blipFill>
          <a:blip r:embed="rId4"/>
          <a:stretch>
            <a:fillRect/>
          </a:stretch>
        </p:blipFill>
        <p:spPr>
          <a:xfrm>
            <a:off x="991064" y="4335106"/>
            <a:ext cx="3427413" cy="2323763"/>
          </a:xfrm>
          <a:prstGeom prst="rect">
            <a:avLst/>
          </a:prstGeom>
        </p:spPr>
      </p:pic>
    </p:spTree>
    <p:extLst>
      <p:ext uri="{BB962C8B-B14F-4D97-AF65-F5344CB8AC3E}">
        <p14:creationId xmlns:p14="http://schemas.microsoft.com/office/powerpoint/2010/main" val="2004241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659F7A-149C-46EB-8F18-E29C9E4A6EA8}"/>
              </a:ext>
            </a:extLst>
          </p:cNvPr>
          <p:cNvPicPr>
            <a:picLocks noChangeAspect="1"/>
          </p:cNvPicPr>
          <p:nvPr/>
        </p:nvPicPr>
        <p:blipFill>
          <a:blip r:embed="rId2"/>
          <a:stretch>
            <a:fillRect/>
          </a:stretch>
        </p:blipFill>
        <p:spPr>
          <a:xfrm>
            <a:off x="1584251" y="1113929"/>
            <a:ext cx="8525922" cy="5190986"/>
          </a:xfrm>
          <a:prstGeom prst="rect">
            <a:avLst/>
          </a:prstGeom>
        </p:spPr>
      </p:pic>
      <p:pic>
        <p:nvPicPr>
          <p:cNvPr id="3" name="Picture 2">
            <a:extLst>
              <a:ext uri="{FF2B5EF4-FFF2-40B4-BE49-F238E27FC236}">
                <a16:creationId xmlns:a16="http://schemas.microsoft.com/office/drawing/2014/main" id="{2D45154F-A3A8-4A55-9910-51659AE20B81}"/>
              </a:ext>
            </a:extLst>
          </p:cNvPr>
          <p:cNvPicPr>
            <a:picLocks noChangeAspect="1"/>
          </p:cNvPicPr>
          <p:nvPr/>
        </p:nvPicPr>
        <p:blipFill>
          <a:blip r:embed="rId3"/>
          <a:stretch>
            <a:fillRect/>
          </a:stretch>
        </p:blipFill>
        <p:spPr>
          <a:xfrm>
            <a:off x="1499190" y="4189420"/>
            <a:ext cx="4157832" cy="2115495"/>
          </a:xfrm>
          <a:prstGeom prst="rect">
            <a:avLst/>
          </a:prstGeom>
        </p:spPr>
      </p:pic>
      <p:sp>
        <p:nvSpPr>
          <p:cNvPr id="5" name="TextBox 4">
            <a:extLst>
              <a:ext uri="{FF2B5EF4-FFF2-40B4-BE49-F238E27FC236}">
                <a16:creationId xmlns:a16="http://schemas.microsoft.com/office/drawing/2014/main" id="{069B6BED-EC26-44BA-8AEE-E5172A3D51BE}"/>
              </a:ext>
            </a:extLst>
          </p:cNvPr>
          <p:cNvSpPr txBox="1"/>
          <p:nvPr/>
        </p:nvSpPr>
        <p:spPr>
          <a:xfrm>
            <a:off x="0" y="106327"/>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Open Sans"/>
                <a:ea typeface="+mn-ea"/>
                <a:cs typeface="+mn-cs"/>
              </a:rPr>
              <a:t>Current </a:t>
            </a:r>
            <a:r>
              <a:rPr lang="en-US" sz="4400" dirty="0">
                <a:solidFill>
                  <a:srgbClr val="000000"/>
                </a:solidFill>
                <a:latin typeface="Open Sans"/>
              </a:rPr>
              <a:t>Zoning </a:t>
            </a:r>
            <a:r>
              <a:rPr kumimoji="0" lang="en-US" sz="4400" b="0" i="0" u="none" strike="noStrike" kern="1200" cap="none" spc="0" normalizeH="0" baseline="0" noProof="0" dirty="0">
                <a:ln>
                  <a:noFill/>
                </a:ln>
                <a:solidFill>
                  <a:srgbClr val="000000"/>
                </a:solidFill>
                <a:effectLst/>
                <a:uLnTx/>
                <a:uFillTx/>
                <a:latin typeface="Open Sans"/>
                <a:ea typeface="+mn-ea"/>
                <a:cs typeface="+mn-cs"/>
              </a:rPr>
              <a:t>Map</a:t>
            </a:r>
            <a:endParaRPr kumimoji="0" lang="en-US" sz="4400" b="0" i="0" u="none" strike="noStrike" kern="1200" cap="none" spc="0" normalizeH="0" baseline="0" noProof="0" dirty="0">
              <a:ln>
                <a:noFill/>
              </a:ln>
              <a:solidFill>
                <a:srgbClr val="57B636">
                  <a:lumMod val="50000"/>
                </a:srgbClr>
              </a:solidFill>
              <a:effectLst/>
              <a:uLnTx/>
              <a:uFillTx/>
              <a:latin typeface="Open Sans"/>
              <a:ea typeface="+mn-ea"/>
              <a:cs typeface="+mn-cs"/>
            </a:endParaRPr>
          </a:p>
        </p:txBody>
      </p:sp>
    </p:spTree>
    <p:extLst>
      <p:ext uri="{BB962C8B-B14F-4D97-AF65-F5344CB8AC3E}">
        <p14:creationId xmlns:p14="http://schemas.microsoft.com/office/powerpoint/2010/main" val="820144874"/>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2.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377351-63A1-4C2E-8C9A-66CDD70F1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3CD65D-61A5-43C9-A837-6EC73C7DA8AB}">
  <ds:schemaRefs>
    <ds:schemaRef ds:uri="http://purl.org/dc/elements/1.1/"/>
    <ds:schemaRef ds:uri="http://schemas.openxmlformats.org/package/2006/metadata/core-properties"/>
    <ds:schemaRef ds:uri="16c05727-aa75-4e4a-9b5f-8a80a1165891"/>
    <ds:schemaRef ds:uri="http://purl.org/dc/terms/"/>
    <ds:schemaRef ds:uri="http://schemas.microsoft.com/office/2006/documentManagement/types"/>
    <ds:schemaRef ds:uri="http://schemas.microsoft.com/office/2006/metadata/properties"/>
    <ds:schemaRef ds:uri="http://schemas.microsoft.com/office/infopath/2007/PartnerControl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31F006B4-A9E1-4F39-85C8-FB836F9193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3947</TotalTime>
  <Words>1552</Words>
  <Application>Microsoft Office PowerPoint</Application>
  <PresentationFormat>Widescreen</PresentationFormat>
  <Paragraphs>248</Paragraphs>
  <Slides>26</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Calibri</vt:lpstr>
      <vt:lpstr>Calibri Light</vt:lpstr>
      <vt:lpstr>Georgia Pro Cond Light</vt:lpstr>
      <vt:lpstr>Open Sans</vt:lpstr>
      <vt:lpstr>Segoe UI</vt:lpstr>
      <vt:lpstr>Speak Pro</vt:lpstr>
      <vt:lpstr>Times New Roman</vt:lpstr>
      <vt:lpstr>Wingdings</vt:lpstr>
      <vt:lpstr>RetrospectVTI</vt:lpstr>
      <vt:lpstr>Immokalee CRA Redevelopment Plan Update</vt:lpstr>
      <vt:lpstr>Agenda</vt:lpstr>
      <vt:lpstr>Technical  Help</vt:lpstr>
      <vt:lpstr>Hybrid Meeting</vt:lpstr>
      <vt:lpstr>Participating on Zoom</vt:lpstr>
      <vt:lpstr>Vision Statement</vt:lpstr>
      <vt:lpstr>Immokalee CRA  Baseline Data</vt:lpstr>
      <vt:lpstr>PowerPoint Presentation</vt:lpstr>
      <vt:lpstr>PowerPoint Presentation</vt:lpstr>
      <vt:lpstr>PowerPoint Presentation</vt:lpstr>
      <vt:lpstr>Immokalee CRA  Ecotourism  Agrotourism</vt:lpstr>
      <vt:lpstr>What we’ve heard…</vt:lpstr>
      <vt:lpstr>What we’ve heard…</vt:lpstr>
      <vt:lpstr>What we’ve heard…</vt:lpstr>
      <vt:lpstr>What we’ve heard…</vt:lpstr>
      <vt:lpstr>Economic Development</vt:lpstr>
      <vt:lpstr>Ecotourism and Agrotourism</vt:lpstr>
      <vt:lpstr>Ecotourism</vt:lpstr>
      <vt:lpstr>Agrotourism</vt:lpstr>
      <vt:lpstr>Immokalee CRA  Drainage  Water Quality</vt:lpstr>
      <vt:lpstr>Drainage and Water Quality</vt:lpstr>
      <vt:lpstr>Drainage and Water Quality </vt:lpstr>
      <vt:lpstr>Objectives and Strategies to Reach Goal</vt:lpstr>
      <vt:lpstr>Next Steps – Focus Groups</vt:lpstr>
      <vt:lpstr>Next Steps – Redevelopment Plan</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Immokalee CRA Redevelopment Plan Update</dc:title>
  <dc:creator>Amanda Martin</dc:creator>
  <cp:lastModifiedBy>ForesterDebrah</cp:lastModifiedBy>
  <cp:revision>226</cp:revision>
  <cp:lastPrinted>2021-04-26T21:15:58Z</cp:lastPrinted>
  <dcterms:created xsi:type="dcterms:W3CDTF">2021-03-03T21:58:36Z</dcterms:created>
  <dcterms:modified xsi:type="dcterms:W3CDTF">2021-05-06T19:37:24Z</dcterms:modified>
</cp:coreProperties>
</file>