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2DABF30.xml" ContentType="application/vnd.ms-powerpoint.comments+xml"/>
  <Override PartName="/ppt/comments/modernComment_108_874EC58A.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5"/>
  </p:notesMasterIdLst>
  <p:sldIdLst>
    <p:sldId id="256" r:id="rId2"/>
    <p:sldId id="271" r:id="rId3"/>
    <p:sldId id="257" r:id="rId4"/>
    <p:sldId id="258" r:id="rId5"/>
    <p:sldId id="265" r:id="rId6"/>
    <p:sldId id="270" r:id="rId7"/>
    <p:sldId id="259" r:id="rId8"/>
    <p:sldId id="264" r:id="rId9"/>
    <p:sldId id="268" r:id="rId10"/>
    <p:sldId id="267" r:id="rId11"/>
    <p:sldId id="269" r:id="rId12"/>
    <p:sldId id="261"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98AECB-989E-4E4B-EAB0-3ECDB4DAF002}" name="Brittany Hocker" initials="" userId="S::BHocker@jeffersonconsulting.com::d1dbedba-0658-4d3a-a01e-a6940e184b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94681"/>
  </p:normalViewPr>
  <p:slideViewPr>
    <p:cSldViewPr snapToGrid="0">
      <p:cViewPr varScale="1">
        <p:scale>
          <a:sx n="210" d="100"/>
          <a:sy n="210" d="100"/>
        </p:scale>
        <p:origin x="10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02_2DABF30.xml><?xml version="1.0" encoding="utf-8"?>
<p188:cmLst xmlns:a="http://schemas.openxmlformats.org/drawingml/2006/main" xmlns:r="http://schemas.openxmlformats.org/officeDocument/2006/relationships" xmlns:p188="http://schemas.microsoft.com/office/powerpoint/2018/8/main">
  <p188:cm id="{7F39E557-AEA9-D34C-9277-F97B4513E080}" authorId="{7398AECB-989E-4E4B-EAB0-3ECDB4DAF002}" created="2025-01-06T23:19:10.031">
    <ac:deMkLst xmlns:ac="http://schemas.microsoft.com/office/drawing/2013/main/command">
      <pc:docMk xmlns:pc="http://schemas.microsoft.com/office/powerpoint/2013/main/command"/>
      <pc:sldMk xmlns:pc="http://schemas.microsoft.com/office/powerpoint/2013/main/command" cId="47890224" sldId="258"/>
      <ac:spMk id="6" creationId="{0BAB8A9B-82A3-0A71-5188-0491D98131F6}"/>
    </ac:deMkLst>
    <p188:txBody>
      <a:bodyPr/>
      <a:lstStyle/>
      <a:p>
        <a:r>
          <a:rPr lang="en-US"/>
          <a:t>DAYO &amp; MAC</a:t>
        </a:r>
      </a:p>
    </p188:txBody>
  </p188:cm>
</p188:cmLst>
</file>

<file path=ppt/comments/modernComment_108_874EC58A.xml><?xml version="1.0" encoding="utf-8"?>
<p188:cmLst xmlns:a="http://schemas.openxmlformats.org/drawingml/2006/main" xmlns:r="http://schemas.openxmlformats.org/officeDocument/2006/relationships" xmlns:p188="http://schemas.microsoft.com/office/powerpoint/2018/8/main">
  <p188:cm id="{3BD28A81-7A20-904F-8EFE-A1126A080D23}" authorId="{7398AECB-989E-4E4B-EAB0-3ECDB4DAF002}" created="2025-01-06T23:23:36.326">
    <pc:sldMkLst xmlns:pc="http://schemas.microsoft.com/office/powerpoint/2013/main/command">
      <pc:docMk/>
      <pc:sldMk cId="2270086538" sldId="264"/>
    </pc:sldMkLst>
    <p188:txBody>
      <a:bodyPr/>
      <a:lstStyle/>
      <a:p>
        <a:r>
          <a:rPr lang="en-US"/>
          <a:t>MAC BLACK STOVER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1C4F3-B0C5-44F4-825C-2FB58BE54D83}" type="datetimeFigureOut">
              <a:rPr lang="en-US" smtClean="0"/>
              <a:t>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D468D-0807-4D02-9D73-2D80C922CCE1}" type="slidenum">
              <a:rPr lang="en-US" smtClean="0"/>
              <a:t>‹#›</a:t>
            </a:fld>
            <a:endParaRPr lang="en-US"/>
          </a:p>
        </p:txBody>
      </p:sp>
    </p:spTree>
    <p:extLst>
      <p:ext uri="{BB962C8B-B14F-4D97-AF65-F5344CB8AC3E}">
        <p14:creationId xmlns:p14="http://schemas.microsoft.com/office/powerpoint/2010/main" val="279402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D468D-0807-4D02-9D73-2D80C922CCE1}" type="slidenum">
              <a:rPr lang="en-US" smtClean="0"/>
              <a:t>1</a:t>
            </a:fld>
            <a:endParaRPr lang="en-US"/>
          </a:p>
        </p:txBody>
      </p:sp>
    </p:spTree>
    <p:extLst>
      <p:ext uri="{BB962C8B-B14F-4D97-AF65-F5344CB8AC3E}">
        <p14:creationId xmlns:p14="http://schemas.microsoft.com/office/powerpoint/2010/main" val="145380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D468D-0807-4D02-9D73-2D80C922CCE1}" type="slidenum">
              <a:rPr lang="en-US" smtClean="0"/>
              <a:t>11</a:t>
            </a:fld>
            <a:endParaRPr lang="en-US"/>
          </a:p>
        </p:txBody>
      </p:sp>
    </p:spTree>
    <p:extLst>
      <p:ext uri="{BB962C8B-B14F-4D97-AF65-F5344CB8AC3E}">
        <p14:creationId xmlns:p14="http://schemas.microsoft.com/office/powerpoint/2010/main" val="105666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numCol="1"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numCol="1"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293335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numCol="1"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numCol="1"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numCol="1">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185476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numCol="1"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numCol="1"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373354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numCol="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numCol="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numCol="1"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numCol="1"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numCol="1"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80888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numCol="1"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numCol="1"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218339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numCol="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numCol="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numCol="1"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numCol="1"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numCol="1"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2583675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numCol="1"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numCol="1"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numCol="1"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288719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numCol="1"/>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numCol="1"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1007506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numCol="1"/>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numCol="1"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182597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249674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numCol="1"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numCol="1"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337954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numCol="1">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numCol="1">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138169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numCol="1"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numCol="1"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numCol="1"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numCol="1"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8" name="Footer Placeholder 7"/>
          <p:cNvSpPr>
            <a:spLocks noGrp="1"/>
          </p:cNvSpPr>
          <p:nvPr>
            <p:ph type="ftr" sz="quarter" idx="11"/>
          </p:nvPr>
        </p:nvSpPr>
        <p:spPr/>
        <p:txBody>
          <a:bodyPr numCol="1"/>
          <a:lstStyle/>
          <a:p>
            <a:endParaRPr lang="en-US" dirty="0"/>
          </a:p>
        </p:txBody>
      </p:sp>
      <p:sp>
        <p:nvSpPr>
          <p:cNvPr id="9" name="Slide Number Placeholder 8"/>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367570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Date Placeholder 2"/>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4" name="Footer Placeholder 3"/>
          <p:cNvSpPr>
            <a:spLocks noGrp="1"/>
          </p:cNvSpPr>
          <p:nvPr>
            <p:ph type="ftr" sz="quarter" idx="11"/>
          </p:nvPr>
        </p:nvSpPr>
        <p:spPr/>
        <p:txBody>
          <a:bodyPr numCol="1"/>
          <a:lstStyle/>
          <a:p>
            <a:endParaRPr lang="en-US" dirty="0"/>
          </a:p>
        </p:txBody>
      </p:sp>
      <p:sp>
        <p:nvSpPr>
          <p:cNvPr id="5" name="Slide Number Placeholder 4"/>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144154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3" name="Footer Placeholder 2"/>
          <p:cNvSpPr>
            <a:spLocks noGrp="1"/>
          </p:cNvSpPr>
          <p:nvPr>
            <p:ph type="ftr" sz="quarter" idx="11"/>
          </p:nvPr>
        </p:nvSpPr>
        <p:spPr/>
        <p:txBody>
          <a:bodyPr numCol="1"/>
          <a:lstStyle/>
          <a:p>
            <a:endParaRPr lang="en-US" dirty="0"/>
          </a:p>
        </p:txBody>
      </p:sp>
      <p:sp>
        <p:nvSpPr>
          <p:cNvPr id="4" name="Slide Number Placeholder 3"/>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301958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numCol="1"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numCol="1"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numCol="1">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B61BEF0D-F0BB-DE4B-95CE-6DB70DBA9567}" type="datetimeFigureOut">
              <a:rPr lang="en-US" dirty="0"/>
              <a:pPr/>
              <a:t>1/6/25</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94567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numCol="1"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numCol="1"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numCol="1">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numCol="1"/>
          <a:lstStyle/>
          <a:p>
            <a:fld id="{B61BEF0D-F0BB-DE4B-95CE-6DB70DBA9567}" type="datetimeFigureOut">
              <a:rPr lang="en-US" dirty="0"/>
              <a:pPr/>
              <a:t>1/6/25</a:t>
            </a:fld>
            <a:endParaRPr lang="en-US" dirty="0"/>
          </a:p>
        </p:txBody>
      </p:sp>
      <p:sp>
        <p:nvSpPr>
          <p:cNvPr id="6" name="Footer Placeholder 5"/>
          <p:cNvSpPr>
            <a:spLocks noGrp="1"/>
          </p:cNvSpPr>
          <p:nvPr>
            <p:ph type="ftr" sz="quarter" idx="11"/>
          </p:nvPr>
        </p:nvSpPr>
        <p:spPr>
          <a:xfrm>
            <a:off x="1141412" y="5883275"/>
            <a:ext cx="5105400" cy="365125"/>
          </a:xfrm>
        </p:spPr>
        <p:txBody>
          <a:bodyPr numCol="1"/>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numCol="1"/>
          <a:lstStyle/>
          <a:p>
            <a:fld id="{D57F1E4F-1CFF-5643-939E-217C01CDF565}" type="slidenum">
              <a:rPr lang="en-US" dirty="0"/>
              <a:pPr/>
              <a:t>‹#›</a:t>
            </a:fld>
            <a:endParaRPr lang="en-US" dirty="0"/>
          </a:p>
        </p:txBody>
      </p:sp>
    </p:spTree>
    <p:extLst>
      <p:ext uri="{BB962C8B-B14F-4D97-AF65-F5344CB8AC3E}">
        <p14:creationId xmlns:p14="http://schemas.microsoft.com/office/powerpoint/2010/main" val="313627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28000"/>
                <a:satMod val="94000"/>
                <a:lumMod val="20000"/>
              </a:schemeClr>
              <a:schemeClr val="bg2">
                <a:tint val="94000"/>
                <a:shade val="84000"/>
                <a:satMod val="148000"/>
                <a:lumMod val="114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numCol="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numCol="1"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numCol="1"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1/6/25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numCol="1"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numCol="1"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7915062"/>
      </p:ext>
    </p:extLst>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2_2DABF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8_874EC58A.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1AB6EA8-39A7-0E37-3E1C-E7B1FCEE0879}"/>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t="22751" b="32249"/>
          <a:stretch/>
        </p:blipFill>
        <p:spPr>
          <a:xfrm>
            <a:off x="20" y="145345"/>
            <a:ext cx="12191980" cy="6857990"/>
          </a:xfrm>
          <a:prstGeom prst="rect">
            <a:avLst/>
          </a:prstGeom>
        </p:spPr>
      </p:pic>
      <p:sp>
        <p:nvSpPr>
          <p:cNvPr id="2" name="Title 1">
            <a:extLst>
              <a:ext uri="{FF2B5EF4-FFF2-40B4-BE49-F238E27FC236}">
                <a16:creationId xmlns:a16="http://schemas.microsoft.com/office/drawing/2014/main" id="{A3598EEC-2B64-BB43-804C-C155B256DF20}"/>
              </a:ext>
            </a:extLst>
          </p:cNvPr>
          <p:cNvSpPr>
            <a:spLocks noGrp="1"/>
          </p:cNvSpPr>
          <p:nvPr>
            <p:ph type="title"/>
          </p:nvPr>
        </p:nvSpPr>
        <p:spPr>
          <a:xfrm>
            <a:off x="1141413" y="609600"/>
            <a:ext cx="9905998" cy="1905000"/>
          </a:xfrm>
        </p:spPr>
        <p:txBody>
          <a:bodyPr numCol="1">
            <a:normAutofit/>
          </a:bodyPr>
          <a:lstStyle/>
          <a:p>
            <a:pPr algn="ctr"/>
            <a:r>
              <a:rPr lang="en-US" sz="4400" b="1" dirty="0"/>
              <a:t>Welcome</a:t>
            </a:r>
            <a:br>
              <a:rPr lang="en-US" sz="4400" b="1" dirty="0"/>
            </a:br>
            <a:r>
              <a:rPr lang="en-US" sz="4400" b="1" dirty="0"/>
              <a:t>octane Parents </a:t>
            </a:r>
          </a:p>
        </p:txBody>
      </p:sp>
      <p:sp>
        <p:nvSpPr>
          <p:cNvPr id="3" name="Content Placeholder 2">
            <a:extLst>
              <a:ext uri="{FF2B5EF4-FFF2-40B4-BE49-F238E27FC236}">
                <a16:creationId xmlns:a16="http://schemas.microsoft.com/office/drawing/2014/main" id="{9E7A487F-D62A-D549-9396-03B0896BF81D}"/>
              </a:ext>
            </a:extLst>
          </p:cNvPr>
          <p:cNvSpPr>
            <a:spLocks noGrp="1"/>
          </p:cNvSpPr>
          <p:nvPr>
            <p:ph idx="1"/>
          </p:nvPr>
        </p:nvSpPr>
        <p:spPr>
          <a:xfrm>
            <a:off x="678094" y="2239767"/>
            <a:ext cx="10369317" cy="3551434"/>
          </a:xfrm>
        </p:spPr>
        <p:txBody>
          <a:bodyPr numCol="1">
            <a:normAutofit fontScale="92500" lnSpcReduction="10000"/>
          </a:bodyPr>
          <a:lstStyle/>
          <a:p>
            <a:r>
              <a:rPr lang="en-US" b="1" dirty="0">
                <a:latin typeface="+mj-lt"/>
                <a:ea typeface="Abadi Extra Light" pitchFamily="2" charset="0"/>
              </a:rPr>
              <a:t>Mission &amp; Purpose</a:t>
            </a:r>
          </a:p>
          <a:p>
            <a:r>
              <a:rPr lang="en-US" b="1" dirty="0">
                <a:latin typeface="+mj-lt"/>
                <a:ea typeface="Abadi Extra Light" pitchFamily="2" charset="0"/>
              </a:rPr>
              <a:t>Coaches </a:t>
            </a:r>
          </a:p>
          <a:p>
            <a:r>
              <a:rPr lang="en-US" b="1" dirty="0">
                <a:latin typeface="+mj-lt"/>
                <a:ea typeface="Abadi Extra Light" pitchFamily="2" charset="0"/>
              </a:rPr>
              <a:t>Rosters </a:t>
            </a:r>
          </a:p>
          <a:p>
            <a:r>
              <a:rPr lang="en-US" b="1" dirty="0">
                <a:latin typeface="+mj-lt"/>
                <a:ea typeface="Abadi Extra Light" pitchFamily="2" charset="0"/>
              </a:rPr>
              <a:t>Team expectations </a:t>
            </a:r>
          </a:p>
          <a:p>
            <a:r>
              <a:rPr lang="en-US" b="1" dirty="0">
                <a:latin typeface="+mj-lt"/>
                <a:ea typeface="Abadi Extra Light" pitchFamily="2" charset="0"/>
              </a:rPr>
              <a:t>Practice </a:t>
            </a:r>
          </a:p>
          <a:p>
            <a:r>
              <a:rPr lang="en-US" b="1" dirty="0">
                <a:latin typeface="+mj-lt"/>
                <a:ea typeface="Abadi Extra Light" pitchFamily="2" charset="0"/>
              </a:rPr>
              <a:t>Schedules</a:t>
            </a:r>
          </a:p>
          <a:p>
            <a:r>
              <a:rPr lang="en-US" b="1" dirty="0">
                <a:latin typeface="+mj-lt"/>
                <a:ea typeface="Abadi Extra Light" pitchFamily="2" charset="0"/>
              </a:rPr>
              <a:t>Registrations</a:t>
            </a:r>
          </a:p>
          <a:p>
            <a:r>
              <a:rPr lang="en-US" b="1" dirty="0">
                <a:latin typeface="+mj-lt"/>
                <a:ea typeface="Abadi Extra Light" pitchFamily="2" charset="0"/>
              </a:rPr>
              <a:t>Final Words</a:t>
            </a:r>
          </a:p>
          <a:p>
            <a:pPr marL="0" indent="0" algn="ctr">
              <a:buNone/>
            </a:pPr>
            <a:r>
              <a:rPr lang="en-US" b="1" dirty="0">
                <a:latin typeface="+mj-lt"/>
                <a:ea typeface="Abadi Extra Light" pitchFamily="2" charset="0"/>
              </a:rPr>
              <a:t>#GasUp</a:t>
            </a:r>
          </a:p>
        </p:txBody>
      </p:sp>
    </p:spTree>
    <p:extLst>
      <p:ext uri="{BB962C8B-B14F-4D97-AF65-F5344CB8AC3E}">
        <p14:creationId xmlns:p14="http://schemas.microsoft.com/office/powerpoint/2010/main" val="372844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2" name="Content Placeholder 11" descr="A logo of a football team&#10;&#10;Description automatically generated">
            <a:extLst>
              <a:ext uri="{FF2B5EF4-FFF2-40B4-BE49-F238E27FC236}">
                <a16:creationId xmlns:a16="http://schemas.microsoft.com/office/drawing/2014/main" id="{37257179-55F6-E895-EA6C-EC0147F9B85F}"/>
              </a:ext>
            </a:extLst>
          </p:cNvPr>
          <p:cNvPicPr>
            <a:picLocks noGrp="1" noChangeAspect="1"/>
          </p:cNvPicPr>
          <p:nvPr>
            <p:ph idx="1"/>
          </p:nvPr>
        </p:nvPicPr>
        <p:blipFill rotWithShape="1">
          <a:blip r:embed="rId3">
            <a:alphaModFix amt="15000"/>
            <a:extLst>
              <a:ext uri="{28A0092B-C50C-407E-A947-70E740481C1C}">
                <a14:useLocalDpi xmlns:a14="http://schemas.microsoft.com/office/drawing/2010/main" val="0"/>
              </a:ext>
            </a:extLst>
          </a:blip>
          <a:srcRect t="25411" b="29589"/>
          <a:stretch/>
        </p:blipFill>
        <p:spPr>
          <a:xfrm>
            <a:off x="0" y="169568"/>
            <a:ext cx="12191980" cy="6857990"/>
          </a:xfrm>
          <a:prstGeom prst="rect">
            <a:avLst/>
          </a:prstGeom>
        </p:spPr>
      </p:pic>
      <p:sp>
        <p:nvSpPr>
          <p:cNvPr id="2" name="Title 1">
            <a:extLst>
              <a:ext uri="{FF2B5EF4-FFF2-40B4-BE49-F238E27FC236}">
                <a16:creationId xmlns:a16="http://schemas.microsoft.com/office/drawing/2014/main" id="{FC1D6202-AF2E-5FC3-7077-4C0CB7A55ED3}"/>
              </a:ext>
            </a:extLst>
          </p:cNvPr>
          <p:cNvSpPr>
            <a:spLocks noGrp="1"/>
          </p:cNvSpPr>
          <p:nvPr>
            <p:ph type="title"/>
          </p:nvPr>
        </p:nvSpPr>
        <p:spPr>
          <a:xfrm>
            <a:off x="3726825" y="716130"/>
            <a:ext cx="4778465" cy="1448656"/>
          </a:xfrm>
        </p:spPr>
        <p:txBody>
          <a:bodyPr vert="horz" lIns="91440" tIns="45720" rIns="91440" bIns="45720" rtlCol="0" anchor="ctr">
            <a:noAutofit/>
          </a:bodyPr>
          <a:lstStyle/>
          <a:p>
            <a:pPr algn="ctr"/>
            <a:r>
              <a:rPr lang="en-US" sz="4800" b="1" dirty="0"/>
              <a:t>15U red </a:t>
            </a:r>
          </a:p>
        </p:txBody>
      </p:sp>
      <p:sp>
        <p:nvSpPr>
          <p:cNvPr id="4" name="Text Placeholder 3">
            <a:extLst>
              <a:ext uri="{FF2B5EF4-FFF2-40B4-BE49-F238E27FC236}">
                <a16:creationId xmlns:a16="http://schemas.microsoft.com/office/drawing/2014/main" id="{1A4DD8A3-81B7-4B0F-4E87-832CC563E9CB}"/>
              </a:ext>
            </a:extLst>
          </p:cNvPr>
          <p:cNvSpPr>
            <a:spLocks noGrp="1"/>
          </p:cNvSpPr>
          <p:nvPr>
            <p:ph type="body" sz="half" idx="2"/>
          </p:nvPr>
        </p:nvSpPr>
        <p:spPr>
          <a:xfrm>
            <a:off x="657547" y="1993187"/>
            <a:ext cx="4778464" cy="4625616"/>
          </a:xfrm>
        </p:spPr>
        <p:txBody>
          <a:bodyPr vert="horz" lIns="91440" tIns="45720" rIns="91440" bIns="45720" rtlCol="0" anchor="ctr">
            <a:normAutofit fontScale="55000" lnSpcReduction="20000"/>
          </a:bodyPr>
          <a:lstStyle/>
          <a:p>
            <a:pPr>
              <a:buFont typeface="Arial"/>
              <a:buChar char="•"/>
            </a:pPr>
            <a:r>
              <a:rPr lang="en-US" sz="2900" b="1" dirty="0"/>
              <a:t>February 1 – 2 Pylon: Los Angeles</a:t>
            </a:r>
          </a:p>
          <a:p>
            <a:pPr>
              <a:buFont typeface="Arial"/>
              <a:buChar char="•"/>
            </a:pPr>
            <a:r>
              <a:rPr lang="en-US" sz="2900" b="1" dirty="0"/>
              <a:t> February 15 – 17 Pylon: New Jersey</a:t>
            </a:r>
          </a:p>
          <a:p>
            <a:pPr>
              <a:buFont typeface="Arial"/>
              <a:buChar char="•"/>
            </a:pPr>
            <a:r>
              <a:rPr lang="en-US" sz="2900" b="1" dirty="0"/>
              <a:t> February 22- 23 Pylon: MECCA</a:t>
            </a:r>
          </a:p>
          <a:p>
            <a:pPr>
              <a:buFont typeface="Arial"/>
              <a:buChar char="•"/>
            </a:pPr>
            <a:r>
              <a:rPr lang="en-US" sz="2900" b="1" dirty="0"/>
              <a:t> March 8 – 9 Pylon: Atlanta</a:t>
            </a:r>
          </a:p>
          <a:p>
            <a:pPr>
              <a:buFont typeface="Arial"/>
              <a:buChar char="•"/>
            </a:pPr>
            <a:r>
              <a:rPr lang="en-US" sz="2900" b="1" dirty="0"/>
              <a:t>March 15 – 16 Pylon: Philadelphia</a:t>
            </a:r>
          </a:p>
          <a:p>
            <a:pPr>
              <a:buFont typeface="Arial"/>
              <a:buChar char="•"/>
            </a:pPr>
            <a:r>
              <a:rPr lang="en-US" sz="2900" b="1" dirty="0"/>
              <a:t> March 29 – 30 HERO: DMV</a:t>
            </a:r>
          </a:p>
          <a:p>
            <a:pPr marL="285750" indent="-285750">
              <a:buFont typeface="Arial" panose="020B0604020202020204" pitchFamily="34" charset="0"/>
              <a:buChar char="•"/>
            </a:pPr>
            <a:r>
              <a:rPr lang="en-US" sz="2900" b="1" dirty="0"/>
              <a:t>April 5 – 6 Battle: DMV</a:t>
            </a:r>
          </a:p>
          <a:p>
            <a:pPr marL="285750" indent="-285750">
              <a:buFont typeface="Arial" panose="020B0604020202020204" pitchFamily="34" charset="0"/>
              <a:buChar char="•"/>
            </a:pPr>
            <a:r>
              <a:rPr lang="en-US" sz="2900" b="1" dirty="0"/>
              <a:t>April 12 -13 Hero National Championship: Tennessee </a:t>
            </a:r>
          </a:p>
          <a:p>
            <a:pPr marL="457200" indent="-457200">
              <a:buFont typeface="Wingdings" pitchFamily="2" charset="2"/>
              <a:buChar char="v"/>
            </a:pPr>
            <a:r>
              <a:rPr lang="en-US" sz="2900" b="1" dirty="0"/>
              <a:t>May 31 – June 1 Pylon National Championship: Philadelphia</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b="1" dirty="0"/>
          </a:p>
          <a:p>
            <a:endParaRPr lang="en-US" sz="1600" b="1" dirty="0"/>
          </a:p>
          <a:p>
            <a:pPr>
              <a:buFont typeface="Arial"/>
              <a:buChar char="•"/>
            </a:pPr>
            <a:endParaRPr lang="en-US" sz="1600" b="1" dirty="0"/>
          </a:p>
          <a:p>
            <a:pPr marL="342900" indent="-342900">
              <a:buFont typeface="Wingdings" pitchFamily="2" charset="2"/>
              <a:buChar char="v"/>
            </a:pPr>
            <a:r>
              <a:rPr lang="en-US" sz="2200" b="1" dirty="0"/>
              <a:t>Schedule is Subject to Change***</a:t>
            </a:r>
          </a:p>
          <a:p>
            <a:pPr>
              <a:buFont typeface="Arial"/>
              <a:buChar char="•"/>
            </a:pPr>
            <a:endParaRPr lang="en-US" dirty="0"/>
          </a:p>
        </p:txBody>
      </p:sp>
    </p:spTree>
    <p:extLst>
      <p:ext uri="{BB962C8B-B14F-4D97-AF65-F5344CB8AC3E}">
        <p14:creationId xmlns:p14="http://schemas.microsoft.com/office/powerpoint/2010/main" val="203783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Content Placeholder 5" descr="A logo of a football team&#10;&#10;Description automatically generated">
            <a:extLst>
              <a:ext uri="{FF2B5EF4-FFF2-40B4-BE49-F238E27FC236}">
                <a16:creationId xmlns:a16="http://schemas.microsoft.com/office/drawing/2014/main" id="{E65F7A20-903A-C630-C134-AD904192D303}"/>
              </a:ext>
            </a:extLst>
          </p:cNvPr>
          <p:cNvPicPr>
            <a:picLocks noGrp="1" noChangeAspect="1"/>
          </p:cNvPicPr>
          <p:nvPr>
            <p:ph idx="1"/>
          </p:nvPr>
        </p:nvPicPr>
        <p:blipFill rotWithShape="1">
          <a:blip r:embed="rId4">
            <a:alphaModFix amt="15000"/>
            <a:extLst>
              <a:ext uri="{28A0092B-C50C-407E-A947-70E740481C1C}">
                <a14:useLocalDpi xmlns:a14="http://schemas.microsoft.com/office/drawing/2010/main" val="0"/>
              </a:ext>
            </a:extLst>
          </a:blip>
          <a:srcRect t="25411" b="29589"/>
          <a:stretch/>
        </p:blipFill>
        <p:spPr>
          <a:xfrm>
            <a:off x="-66591" y="0"/>
            <a:ext cx="12191980" cy="6857990"/>
          </a:xfrm>
          <a:prstGeom prst="rect">
            <a:avLst/>
          </a:prstGeom>
        </p:spPr>
      </p:pic>
      <p:sp>
        <p:nvSpPr>
          <p:cNvPr id="2" name="Title 1">
            <a:extLst>
              <a:ext uri="{FF2B5EF4-FFF2-40B4-BE49-F238E27FC236}">
                <a16:creationId xmlns:a16="http://schemas.microsoft.com/office/drawing/2014/main" id="{B7B5C1F8-C983-DD86-33D5-6E24BE477672}"/>
              </a:ext>
            </a:extLst>
          </p:cNvPr>
          <p:cNvSpPr>
            <a:spLocks noGrp="1"/>
          </p:cNvSpPr>
          <p:nvPr>
            <p:ph type="title"/>
          </p:nvPr>
        </p:nvSpPr>
        <p:spPr>
          <a:xfrm>
            <a:off x="3646238" y="416771"/>
            <a:ext cx="4632663" cy="2057399"/>
          </a:xfrm>
        </p:spPr>
        <p:txBody>
          <a:bodyPr vert="horz" lIns="91440" tIns="45720" rIns="91440" bIns="45720" rtlCol="0" anchor="ctr">
            <a:normAutofit/>
          </a:bodyPr>
          <a:lstStyle/>
          <a:p>
            <a:pPr algn="ctr"/>
            <a:r>
              <a:rPr lang="en-US" sz="6000" b="1" dirty="0"/>
              <a:t>14U blue</a:t>
            </a:r>
          </a:p>
        </p:txBody>
      </p:sp>
      <p:sp>
        <p:nvSpPr>
          <p:cNvPr id="4" name="Text Placeholder 3">
            <a:extLst>
              <a:ext uri="{FF2B5EF4-FFF2-40B4-BE49-F238E27FC236}">
                <a16:creationId xmlns:a16="http://schemas.microsoft.com/office/drawing/2014/main" id="{F5FFDCD2-FF38-9AF6-B34C-C9C0CCF4A1A0}"/>
              </a:ext>
            </a:extLst>
          </p:cNvPr>
          <p:cNvSpPr>
            <a:spLocks noGrp="1"/>
          </p:cNvSpPr>
          <p:nvPr>
            <p:ph type="body" sz="half" idx="2"/>
          </p:nvPr>
        </p:nvSpPr>
        <p:spPr>
          <a:xfrm>
            <a:off x="842481" y="2239766"/>
            <a:ext cx="3678148" cy="3750067"/>
          </a:xfrm>
        </p:spPr>
        <p:txBody>
          <a:bodyPr vert="horz" lIns="91440" tIns="45720" rIns="91440" bIns="45720" rtlCol="0" anchor="ctr">
            <a:normAutofit fontScale="92500"/>
          </a:bodyPr>
          <a:lstStyle/>
          <a:p>
            <a:pPr marL="285750" indent="-285750">
              <a:buFont typeface="Arial" panose="020B0604020202020204" pitchFamily="34" charset="0"/>
              <a:buChar char="•"/>
            </a:pPr>
            <a:r>
              <a:rPr lang="en-US" sz="1600" b="1" dirty="0"/>
              <a:t>January 18 -20 Pylon: Philadelphia</a:t>
            </a:r>
          </a:p>
          <a:p>
            <a:pPr marL="285750" indent="-285750">
              <a:buFont typeface="Arial" panose="020B0604020202020204" pitchFamily="34" charset="0"/>
              <a:buChar char="•"/>
            </a:pPr>
            <a:r>
              <a:rPr lang="en-US" sz="1600" b="1" dirty="0"/>
              <a:t>February 15 - 17 Pylon: New Jersey</a:t>
            </a:r>
          </a:p>
          <a:p>
            <a:pPr marL="285750" indent="-285750">
              <a:buFont typeface="Arial" panose="020B0604020202020204" pitchFamily="34" charset="0"/>
              <a:buChar char="•"/>
            </a:pPr>
            <a:r>
              <a:rPr lang="en-US" sz="1600" b="1" dirty="0"/>
              <a:t>February 22 – 23 Pylon: Delaware</a:t>
            </a:r>
          </a:p>
          <a:p>
            <a:pPr marL="285750" indent="-285750">
              <a:buFont typeface="Arial" panose="020B0604020202020204" pitchFamily="34" charset="0"/>
              <a:buChar char="•"/>
            </a:pPr>
            <a:r>
              <a:rPr lang="en-US" sz="1600" b="1" dirty="0"/>
              <a:t>March 22 - 23 Pylon: New Orleans </a:t>
            </a:r>
          </a:p>
          <a:p>
            <a:pPr marL="285750" indent="-285750">
              <a:buFont typeface="Arial" panose="020B0604020202020204" pitchFamily="34" charset="0"/>
              <a:buChar char="•"/>
            </a:pPr>
            <a:r>
              <a:rPr lang="en-US" sz="1600" b="1" dirty="0"/>
              <a:t>March 29 - 30 Pylon: DC</a:t>
            </a:r>
          </a:p>
          <a:p>
            <a:pPr marL="285750" indent="-285750">
              <a:buFont typeface="Arial" panose="020B0604020202020204" pitchFamily="34" charset="0"/>
              <a:buChar char="•"/>
            </a:pPr>
            <a:r>
              <a:rPr lang="en-US" sz="1600" b="1" dirty="0"/>
              <a:t>April 5 - 6 Battle: DC</a:t>
            </a:r>
          </a:p>
          <a:p>
            <a:pPr marL="457200" indent="-457200">
              <a:buFont typeface="Wingdings" pitchFamily="2" charset="2"/>
              <a:buChar char="v"/>
            </a:pPr>
            <a:r>
              <a:rPr lang="en-US" sz="1600" b="1" dirty="0"/>
              <a:t>May 31 – June 1 Pylon National Championship: Philadelphia</a:t>
            </a:r>
          </a:p>
          <a:p>
            <a:pPr marL="285750" indent="-285750">
              <a:buFont typeface="Arial" panose="020B0604020202020204" pitchFamily="34" charset="0"/>
              <a:buChar char="•"/>
            </a:pPr>
            <a:endParaRPr lang="en-US" sz="1600" b="1" dirty="0"/>
          </a:p>
          <a:p>
            <a:pPr marL="285750" indent="-285750">
              <a:buFont typeface="Wingdings" pitchFamily="2" charset="2"/>
              <a:buChar char="v"/>
            </a:pPr>
            <a:r>
              <a:rPr lang="en-US" sz="1600" b="1" dirty="0"/>
              <a:t>Schedule Subject to change </a:t>
            </a:r>
          </a:p>
          <a:p>
            <a:pPr>
              <a:buFont typeface="Arial"/>
              <a:buChar char="•"/>
            </a:pPr>
            <a:endParaRPr lang="en-US" dirty="0"/>
          </a:p>
        </p:txBody>
      </p:sp>
    </p:spTree>
    <p:extLst>
      <p:ext uri="{BB962C8B-B14F-4D97-AF65-F5344CB8AC3E}">
        <p14:creationId xmlns:p14="http://schemas.microsoft.com/office/powerpoint/2010/main" val="124351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B552D99A-2E43-EE35-5F0D-59A48E542F28}"/>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t="22751" b="32249"/>
          <a:stretch/>
        </p:blipFill>
        <p:spPr>
          <a:xfrm>
            <a:off x="20" y="169568"/>
            <a:ext cx="12191980" cy="6857990"/>
          </a:xfrm>
          <a:prstGeom prst="rect">
            <a:avLst/>
          </a:prstGeom>
        </p:spPr>
      </p:pic>
      <p:sp>
        <p:nvSpPr>
          <p:cNvPr id="2" name="Title 1">
            <a:extLst>
              <a:ext uri="{FF2B5EF4-FFF2-40B4-BE49-F238E27FC236}">
                <a16:creationId xmlns:a16="http://schemas.microsoft.com/office/drawing/2014/main" id="{4749A9F1-5512-B149-8E35-5670DC831459}"/>
              </a:ext>
            </a:extLst>
          </p:cNvPr>
          <p:cNvSpPr>
            <a:spLocks noGrp="1"/>
          </p:cNvSpPr>
          <p:nvPr>
            <p:ph type="title"/>
          </p:nvPr>
        </p:nvSpPr>
        <p:spPr>
          <a:xfrm>
            <a:off x="1141413" y="609600"/>
            <a:ext cx="9905998" cy="1905000"/>
          </a:xfrm>
        </p:spPr>
        <p:txBody>
          <a:bodyPr numCol="1">
            <a:normAutofit/>
          </a:bodyPr>
          <a:lstStyle/>
          <a:p>
            <a:pPr algn="ctr"/>
            <a:r>
              <a:rPr lang="en-US" sz="4400" b="1" dirty="0"/>
              <a:t>REGISTRATION &amp; FEES</a:t>
            </a:r>
            <a:endParaRPr lang="en-US" dirty="0"/>
          </a:p>
        </p:txBody>
      </p:sp>
      <p:sp>
        <p:nvSpPr>
          <p:cNvPr id="3" name="Content Placeholder 2">
            <a:extLst>
              <a:ext uri="{FF2B5EF4-FFF2-40B4-BE49-F238E27FC236}">
                <a16:creationId xmlns:a16="http://schemas.microsoft.com/office/drawing/2014/main" id="{A494A7B2-356C-2B48-83FC-27D8C70D6CA1}"/>
              </a:ext>
            </a:extLst>
          </p:cNvPr>
          <p:cNvSpPr>
            <a:spLocks noGrp="1"/>
          </p:cNvSpPr>
          <p:nvPr>
            <p:ph idx="1"/>
          </p:nvPr>
        </p:nvSpPr>
        <p:spPr>
          <a:xfrm>
            <a:off x="667820" y="2342509"/>
            <a:ext cx="10379591" cy="4078170"/>
          </a:xfrm>
        </p:spPr>
        <p:txBody>
          <a:bodyPr numCol="1">
            <a:normAutofit fontScale="40000" lnSpcReduction="20000"/>
          </a:bodyPr>
          <a:lstStyle/>
          <a:p>
            <a:pPr>
              <a:lnSpc>
                <a:spcPct val="90000"/>
              </a:lnSpc>
            </a:pPr>
            <a:r>
              <a:rPr lang="en-US" sz="3800" b="1" dirty="0"/>
              <a:t>Tryout fees: $20 (Covers Field and Maintenance)</a:t>
            </a:r>
          </a:p>
          <a:p>
            <a:pPr>
              <a:lnSpc>
                <a:spcPct val="90000"/>
              </a:lnSpc>
            </a:pPr>
            <a:r>
              <a:rPr lang="en-US" sz="3800" b="1" dirty="0"/>
              <a:t>Initial Team Fees (If Selected): </a:t>
            </a:r>
            <a:r>
              <a:rPr lang="en-US" sz="3800" b="1" u="sng" dirty="0"/>
              <a:t>$450 </a:t>
            </a:r>
            <a:r>
              <a:rPr lang="en-US" sz="3800" b="1" dirty="0"/>
              <a:t>for new athletes</a:t>
            </a:r>
            <a:r>
              <a:rPr lang="en-US" sz="3800" b="1" u="sng" dirty="0"/>
              <a:t> $350 </a:t>
            </a:r>
            <a:r>
              <a:rPr lang="en-US" sz="3800" b="1" dirty="0"/>
              <a:t>for returning athletes. Full Payment due Jan 31</a:t>
            </a:r>
            <a:r>
              <a:rPr lang="en-US" sz="3800" b="1" baseline="30000" dirty="0"/>
              <a:t>st</a:t>
            </a:r>
            <a:r>
              <a:rPr lang="en-US" sz="3800" b="1" dirty="0"/>
              <a:t>.</a:t>
            </a:r>
          </a:p>
          <a:p>
            <a:pPr>
              <a:lnSpc>
                <a:spcPct val="90000"/>
              </a:lnSpc>
              <a:buFont typeface="Wingdings" pitchFamily="2" charset="2"/>
              <a:buChar char="Ø"/>
            </a:pPr>
            <a:r>
              <a:rPr lang="en-US" sz="3800" b="1" dirty="0"/>
              <a:t>half payment for those participating in January tournaments due by January 15</a:t>
            </a:r>
            <a:r>
              <a:rPr lang="en-US" sz="3800" b="1" baseline="30000" dirty="0"/>
              <a:t>th</a:t>
            </a:r>
            <a:r>
              <a:rPr lang="en-US" sz="3800" b="1" dirty="0"/>
              <a:t>. </a:t>
            </a:r>
          </a:p>
          <a:p>
            <a:pPr>
              <a:lnSpc>
                <a:spcPct val="90000"/>
              </a:lnSpc>
              <a:buFont typeface="Wingdings" pitchFamily="2" charset="2"/>
              <a:buChar char="Ø"/>
            </a:pPr>
            <a:r>
              <a:rPr lang="en-US" sz="3800" b="1" dirty="0"/>
              <a:t>Sibling prices will be $350</a:t>
            </a:r>
          </a:p>
          <a:p>
            <a:pPr marL="0" indent="0">
              <a:lnSpc>
                <a:spcPct val="90000"/>
              </a:lnSpc>
              <a:buNone/>
            </a:pPr>
            <a:r>
              <a:rPr lang="en-US" sz="3800" b="1" dirty="0"/>
              <a:t>	1. Jerseys by </a:t>
            </a:r>
            <a:r>
              <a:rPr lang="en-US" sz="3800" b="1" dirty="0" err="1"/>
              <a:t>GameBreaker</a:t>
            </a:r>
            <a:r>
              <a:rPr lang="en-US" sz="3800" b="1" dirty="0"/>
              <a:t> &amp;  HERO.</a:t>
            </a:r>
          </a:p>
          <a:p>
            <a:pPr marL="0" indent="0">
              <a:lnSpc>
                <a:spcPct val="90000"/>
              </a:lnSpc>
              <a:buNone/>
            </a:pPr>
            <a:r>
              <a:rPr lang="en-US" sz="3800" b="1" dirty="0"/>
              <a:t>	2. First Tournament. </a:t>
            </a:r>
          </a:p>
          <a:p>
            <a:pPr marL="0" indent="0">
              <a:lnSpc>
                <a:spcPct val="90000"/>
              </a:lnSpc>
              <a:buNone/>
            </a:pPr>
            <a:r>
              <a:rPr lang="en-US" sz="3800" b="1" dirty="0"/>
              <a:t>	3. Potential Practice Fields (Indoor Facilities).</a:t>
            </a:r>
          </a:p>
          <a:p>
            <a:pPr marL="0" indent="0">
              <a:lnSpc>
                <a:spcPct val="90000"/>
              </a:lnSpc>
              <a:buNone/>
            </a:pPr>
            <a:r>
              <a:rPr lang="en-US" sz="3800" b="1" dirty="0"/>
              <a:t>	4. Incidentals.</a:t>
            </a:r>
          </a:p>
          <a:p>
            <a:pPr marL="0" indent="0">
              <a:lnSpc>
                <a:spcPct val="90000"/>
              </a:lnSpc>
              <a:buNone/>
            </a:pPr>
            <a:r>
              <a:rPr lang="en-US" sz="3800" b="1" dirty="0"/>
              <a:t>	5. Miscellaneous Fees. 	</a:t>
            </a:r>
          </a:p>
          <a:p>
            <a:pPr>
              <a:lnSpc>
                <a:spcPct val="90000"/>
              </a:lnSpc>
            </a:pPr>
            <a:r>
              <a:rPr lang="en-US" sz="3800" b="1" dirty="0"/>
              <a:t>Other Fees will be addressed, as necessary. Future fees will not cover potential travel cost for out of state tournaments, lodging and vehicle Rentals. Transportation to and from Airports</a:t>
            </a:r>
          </a:p>
          <a:p>
            <a:pPr>
              <a:lnSpc>
                <a:spcPct val="90000"/>
              </a:lnSpc>
              <a:buFont typeface="Wingdings" pitchFamily="2" charset="2"/>
              <a:buChar char="v"/>
            </a:pPr>
            <a:r>
              <a:rPr lang="en-US" sz="3800" b="1" dirty="0"/>
              <a:t>We will Divide all fees amongst each athlete equally. </a:t>
            </a:r>
          </a:p>
          <a:p>
            <a:pPr>
              <a:lnSpc>
                <a:spcPct val="90000"/>
              </a:lnSpc>
            </a:pPr>
            <a:r>
              <a:rPr lang="en-US" sz="3800" b="1" dirty="0"/>
              <a:t>We Plan to Fundraise; we also have sponsorship and aiming for more with the continued GROWTH and DEVELOPMENT as a PROGRAM.</a:t>
            </a:r>
          </a:p>
          <a:p>
            <a:pPr>
              <a:lnSpc>
                <a:spcPct val="90000"/>
              </a:lnSpc>
            </a:pPr>
            <a:endParaRPr lang="en-US" sz="1300" dirty="0"/>
          </a:p>
        </p:txBody>
      </p:sp>
    </p:spTree>
    <p:extLst>
      <p:ext uri="{BB962C8B-B14F-4D97-AF65-F5344CB8AC3E}">
        <p14:creationId xmlns:p14="http://schemas.microsoft.com/office/powerpoint/2010/main" val="200789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62F9487F-E2DD-D321-3862-16BBA3A45229}"/>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t="22751" b="32249"/>
          <a:stretch/>
        </p:blipFill>
        <p:spPr>
          <a:xfrm>
            <a:off x="20" y="169567"/>
            <a:ext cx="12191980" cy="6857990"/>
          </a:xfrm>
          <a:prstGeom prst="rect">
            <a:avLst/>
          </a:prstGeom>
        </p:spPr>
      </p:pic>
      <p:sp>
        <p:nvSpPr>
          <p:cNvPr id="2" name="Title 1">
            <a:extLst>
              <a:ext uri="{FF2B5EF4-FFF2-40B4-BE49-F238E27FC236}">
                <a16:creationId xmlns:a16="http://schemas.microsoft.com/office/drawing/2014/main" id="{F3CA46EF-5B9A-5A44-B6E6-B379813DADFB}"/>
              </a:ext>
            </a:extLst>
          </p:cNvPr>
          <p:cNvSpPr>
            <a:spLocks noGrp="1"/>
          </p:cNvSpPr>
          <p:nvPr>
            <p:ph type="title" idx="2147483647"/>
          </p:nvPr>
        </p:nvSpPr>
        <p:spPr>
          <a:xfrm>
            <a:off x="1141413" y="609600"/>
            <a:ext cx="9905998" cy="1905000"/>
          </a:xfrm>
        </p:spPr>
        <p:txBody>
          <a:bodyPr vert="horz" lIns="91440" tIns="45720" rIns="91440" bIns="45720" numCol="1" rtlCol="0" anchor="ctr">
            <a:normAutofit/>
          </a:bodyPr>
          <a:lstStyle/>
          <a:p>
            <a:pPr algn="ctr"/>
            <a:r>
              <a:rPr lang="en-US" sz="4400" b="1" dirty="0"/>
              <a:t>Final Words</a:t>
            </a:r>
          </a:p>
        </p:txBody>
      </p:sp>
      <p:sp>
        <p:nvSpPr>
          <p:cNvPr id="3" name="Content Placeholder 2">
            <a:extLst>
              <a:ext uri="{FF2B5EF4-FFF2-40B4-BE49-F238E27FC236}">
                <a16:creationId xmlns:a16="http://schemas.microsoft.com/office/drawing/2014/main" id="{A37AFD3A-F8FB-D94A-BFC5-8370DA3F1582}"/>
              </a:ext>
            </a:extLst>
          </p:cNvPr>
          <p:cNvSpPr>
            <a:spLocks noGrp="1"/>
          </p:cNvSpPr>
          <p:nvPr>
            <p:ph idx="2147483647"/>
          </p:nvPr>
        </p:nvSpPr>
        <p:spPr>
          <a:xfrm>
            <a:off x="874643" y="2067339"/>
            <a:ext cx="10475844" cy="4181061"/>
          </a:xfrm>
        </p:spPr>
        <p:txBody>
          <a:bodyPr vert="horz" lIns="91440" tIns="45720" rIns="91440" bIns="45720" numCol="1" rtlCol="0" anchor="ctr">
            <a:normAutofit fontScale="92500"/>
          </a:bodyPr>
          <a:lstStyle/>
          <a:p>
            <a:pPr marL="0" indent="0">
              <a:buNone/>
            </a:pPr>
            <a:br>
              <a:rPr lang="en-US" dirty="0"/>
            </a:br>
            <a:r>
              <a:rPr lang="en-US" sz="2800" b="1" dirty="0"/>
              <a:t>Our staff is excited to instill values and lessons we have learned throughout our playing and coaching careers. We have an array of coaches with experience at various levels of collegiate and high school competition, so our team will never be out coached or out played. If you "buy in" to our winning philosophies, you will not only be successful on this 7 v 7 team, but you will also see great strides on your respective high school and club team and in your personal development as a student-athlete</a:t>
            </a:r>
            <a:r>
              <a:rPr lang="en-US" sz="2800" dirty="0"/>
              <a:t>. </a:t>
            </a:r>
            <a:r>
              <a:rPr lang="en-US" sz="2800" b="1" dirty="0"/>
              <a:t>We are creating a brotherhood!</a:t>
            </a:r>
            <a:endParaRPr lang="en-US" sz="2800" dirty="0"/>
          </a:p>
          <a:p>
            <a:r>
              <a:rPr lang="en-US" sz="2800" b="1" dirty="0"/>
              <a:t>#</a:t>
            </a:r>
            <a:r>
              <a:rPr lang="en-US" sz="2800" b="1" dirty="0" err="1"/>
              <a:t>GasUP</a:t>
            </a:r>
            <a:r>
              <a:rPr lang="en-US" sz="2800" b="1" dirty="0"/>
              <a:t> or get rolled over! This is the TAKEOVER!</a:t>
            </a:r>
          </a:p>
        </p:txBody>
      </p:sp>
    </p:spTree>
    <p:extLst>
      <p:ext uri="{BB962C8B-B14F-4D97-AF65-F5344CB8AC3E}">
        <p14:creationId xmlns:p14="http://schemas.microsoft.com/office/powerpoint/2010/main" val="70009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C1AB6EA8-39A7-0E37-3E1C-E7B1FCEE0879}"/>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t="22751" b="32249"/>
          <a:stretch/>
        </p:blipFill>
        <p:spPr>
          <a:xfrm>
            <a:off x="20" y="10"/>
            <a:ext cx="12191980" cy="6857990"/>
          </a:xfrm>
          <a:prstGeom prst="rect">
            <a:avLst/>
          </a:prstGeom>
        </p:spPr>
      </p:pic>
      <p:sp>
        <p:nvSpPr>
          <p:cNvPr id="2" name="Title 1">
            <a:extLst>
              <a:ext uri="{FF2B5EF4-FFF2-40B4-BE49-F238E27FC236}">
                <a16:creationId xmlns:a16="http://schemas.microsoft.com/office/drawing/2014/main" id="{A3598EEC-2B64-BB43-804C-C155B256DF20}"/>
              </a:ext>
            </a:extLst>
          </p:cNvPr>
          <p:cNvSpPr>
            <a:spLocks noGrp="1"/>
          </p:cNvSpPr>
          <p:nvPr>
            <p:ph type="title"/>
          </p:nvPr>
        </p:nvSpPr>
        <p:spPr>
          <a:xfrm>
            <a:off x="1141413" y="609600"/>
            <a:ext cx="9905998" cy="1905000"/>
          </a:xfrm>
        </p:spPr>
        <p:txBody>
          <a:bodyPr numCol="1">
            <a:normAutofit/>
          </a:bodyPr>
          <a:lstStyle/>
          <a:p>
            <a:pPr algn="ctr"/>
            <a:r>
              <a:rPr lang="en-US" sz="4400" b="1" dirty="0"/>
              <a:t>MISSION &amp; PURPOSE</a:t>
            </a:r>
          </a:p>
        </p:txBody>
      </p:sp>
      <p:sp>
        <p:nvSpPr>
          <p:cNvPr id="3" name="Content Placeholder 2">
            <a:extLst>
              <a:ext uri="{FF2B5EF4-FFF2-40B4-BE49-F238E27FC236}">
                <a16:creationId xmlns:a16="http://schemas.microsoft.com/office/drawing/2014/main" id="{9E7A487F-D62A-D549-9396-03B0896BF81D}"/>
              </a:ext>
            </a:extLst>
          </p:cNvPr>
          <p:cNvSpPr>
            <a:spLocks noGrp="1"/>
          </p:cNvSpPr>
          <p:nvPr>
            <p:ph idx="1"/>
          </p:nvPr>
        </p:nvSpPr>
        <p:spPr>
          <a:xfrm>
            <a:off x="678094" y="2239767"/>
            <a:ext cx="10369317" cy="3551434"/>
          </a:xfrm>
        </p:spPr>
        <p:txBody>
          <a:bodyPr numCol="1">
            <a:normAutofit/>
          </a:bodyPr>
          <a:lstStyle/>
          <a:p>
            <a:r>
              <a:rPr lang="en-US" kern="1200" dirty="0">
                <a:effectLst/>
                <a:latin typeface="Calibri" panose="020F0502020204030204" pitchFamily="34" charset="0"/>
                <a:ea typeface="Abadi Extra Light" pitchFamily="2" charset="0"/>
              </a:rPr>
              <a:t>Maryland 97 Octane Elite was created by a group of coaches to </a:t>
            </a:r>
            <a:r>
              <a:rPr lang="en-US" b="1" dirty="0">
                <a:latin typeface="Calibri" panose="020F0502020204030204" pitchFamily="34" charset="0"/>
                <a:ea typeface="Abadi Extra Light" pitchFamily="2" charset="0"/>
              </a:rPr>
              <a:t>CREATE A BROTHERHOOD</a:t>
            </a:r>
            <a:r>
              <a:rPr lang="en-US" kern="1200" dirty="0">
                <a:effectLst/>
                <a:latin typeface="Calibri" panose="020F0502020204030204" pitchFamily="34" charset="0"/>
                <a:ea typeface="Abadi Extra Light" pitchFamily="2" charset="0"/>
              </a:rPr>
              <a:t> of some of the BEST FOOTBALL PLAYERS in MARYLAND</a:t>
            </a:r>
            <a:r>
              <a:rPr lang="en-US" dirty="0">
                <a:effectLst/>
                <a:latin typeface="Calibri" panose="020F0502020204030204" pitchFamily="34" charset="0"/>
                <a:ea typeface="Abadi Extra Light" pitchFamily="2" charset="0"/>
              </a:rPr>
              <a:t>, DC &amp; Virginia</a:t>
            </a:r>
            <a:r>
              <a:rPr lang="en-US" kern="1200" dirty="0">
                <a:effectLst/>
                <a:latin typeface="Calibri" panose="020F0502020204030204" pitchFamily="34" charset="0"/>
                <a:ea typeface="Abadi Extra Light" pitchFamily="2" charset="0"/>
              </a:rPr>
              <a:t>. These young men are from different walks of life, but have one thing in common, </a:t>
            </a:r>
            <a:r>
              <a:rPr lang="en-US" b="1" kern="1200" dirty="0">
                <a:effectLst/>
                <a:latin typeface="Calibri" panose="020F0502020204030204" pitchFamily="34" charset="0"/>
                <a:ea typeface="Abadi Extra Light" pitchFamily="2" charset="0"/>
              </a:rPr>
              <a:t>THE LOVE OF FOOTBALL</a:t>
            </a:r>
            <a:r>
              <a:rPr lang="en-US" kern="1200" dirty="0">
                <a:effectLst/>
                <a:latin typeface="Calibri" panose="020F0502020204030204" pitchFamily="34" charset="0"/>
                <a:ea typeface="Abadi Extra Light" pitchFamily="2" charset="0"/>
              </a:rPr>
              <a:t>. </a:t>
            </a:r>
          </a:p>
          <a:p>
            <a:r>
              <a:rPr lang="en-US" kern="1200" dirty="0">
                <a:effectLst/>
                <a:latin typeface="Calibri" panose="020F0502020204030204" pitchFamily="34" charset="0"/>
                <a:ea typeface="Abadi Extra Light" pitchFamily="2" charset="0"/>
              </a:rPr>
              <a:t>We are here to create a village that gives each </a:t>
            </a:r>
            <a:r>
              <a:rPr lang="en-US" b="1" kern="1200" dirty="0">
                <a:effectLst/>
                <a:latin typeface="Calibri" panose="020F0502020204030204" pitchFamily="34" charset="0"/>
                <a:ea typeface="Abadi Extra Light" pitchFamily="2" charset="0"/>
              </a:rPr>
              <a:t>STUDENT-ATHLETE</a:t>
            </a:r>
            <a:r>
              <a:rPr lang="en-US" kern="1200" dirty="0">
                <a:effectLst/>
                <a:latin typeface="Calibri" panose="020F0502020204030204" pitchFamily="34" charset="0"/>
                <a:ea typeface="Abadi Extra Light" pitchFamily="2" charset="0"/>
              </a:rPr>
              <a:t> an opportunity to continue to learn the foundation and fundamentals of football, work on their skillset in a competitive format, and most importantly gain as much positive exposure as possible. Our ultimate goal is to create </a:t>
            </a:r>
            <a:r>
              <a:rPr lang="en-US" b="1" kern="1200" dirty="0">
                <a:effectLst/>
                <a:latin typeface="Calibri" panose="020F0502020204030204" pitchFamily="34" charset="0"/>
                <a:ea typeface="Abadi Extra Light" pitchFamily="2" charset="0"/>
              </a:rPr>
              <a:t>ANOTHER PLATFORM </a:t>
            </a:r>
            <a:r>
              <a:rPr lang="en-US" kern="1200" dirty="0">
                <a:effectLst/>
                <a:latin typeface="Calibri" panose="020F0502020204030204" pitchFamily="34" charset="0"/>
                <a:ea typeface="Abadi Extra Light" pitchFamily="2" charset="0"/>
              </a:rPr>
              <a:t>for these </a:t>
            </a:r>
            <a:r>
              <a:rPr lang="en-US" b="1" kern="1200" dirty="0">
                <a:effectLst/>
                <a:latin typeface="Calibri" panose="020F0502020204030204" pitchFamily="34" charset="0"/>
                <a:ea typeface="Abadi Extra Light" pitchFamily="2" charset="0"/>
              </a:rPr>
              <a:t>YOUNG MEN</a:t>
            </a:r>
            <a:r>
              <a:rPr lang="en-US" kern="1200" dirty="0">
                <a:effectLst/>
                <a:latin typeface="Calibri" panose="020F0502020204030204" pitchFamily="34" charset="0"/>
                <a:ea typeface="Abadi Extra Light" pitchFamily="2" charset="0"/>
              </a:rPr>
              <a:t> to showcase their </a:t>
            </a:r>
            <a:r>
              <a:rPr lang="en-US" b="1" kern="1200" dirty="0">
                <a:effectLst/>
                <a:latin typeface="Calibri" panose="020F0502020204030204" pitchFamily="34" charset="0"/>
                <a:ea typeface="Abadi Extra Light" pitchFamily="2" charset="0"/>
              </a:rPr>
              <a:t>TALENTS</a:t>
            </a:r>
            <a:r>
              <a:rPr lang="en-US" kern="1200" dirty="0">
                <a:effectLst/>
                <a:latin typeface="Calibri" panose="020F0502020204030204" pitchFamily="34" charset="0"/>
                <a:ea typeface="Abadi Extra Light" pitchFamily="2" charset="0"/>
              </a:rPr>
              <a:t> so they can </a:t>
            </a:r>
            <a:r>
              <a:rPr lang="en-US" b="1" kern="1200" dirty="0">
                <a:effectLst/>
                <a:latin typeface="Calibri" panose="020F0502020204030204" pitchFamily="34" charset="0"/>
                <a:ea typeface="Abadi Extra Light" pitchFamily="2" charset="0"/>
              </a:rPr>
              <a:t>EARN COLLEGE SCHOLARSHIPS!</a:t>
            </a:r>
          </a:p>
          <a:p>
            <a:r>
              <a:rPr lang="en-US" b="1" dirty="0">
                <a:effectLst/>
                <a:latin typeface="Calibri" panose="020F0502020204030204" pitchFamily="34" charset="0"/>
                <a:ea typeface="Abadi Extra Light" pitchFamily="2" charset="0"/>
              </a:rPr>
              <a:t>HELP CREATE INDIVIDUAL BRAND &amp; NIL VALUE!</a:t>
            </a:r>
            <a:endParaRPr lang="en-US" b="1" dirty="0">
              <a:latin typeface="Calibri" panose="020F0502020204030204" pitchFamily="34" charset="0"/>
              <a:ea typeface="Abadi Extra Light" pitchFamily="2" charset="0"/>
            </a:endParaRPr>
          </a:p>
        </p:txBody>
      </p:sp>
    </p:spTree>
    <p:extLst>
      <p:ext uri="{BB962C8B-B14F-4D97-AF65-F5344CB8AC3E}">
        <p14:creationId xmlns:p14="http://schemas.microsoft.com/office/powerpoint/2010/main" val="310444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DCF70FC9-0173-37D9-44D7-7C1C326AB5C7}"/>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t="22751" b="32249"/>
          <a:stretch/>
        </p:blipFill>
        <p:spPr>
          <a:xfrm>
            <a:off x="20" y="169567"/>
            <a:ext cx="12191980" cy="6857990"/>
          </a:xfrm>
          <a:prstGeom prst="rect">
            <a:avLst/>
          </a:prstGeom>
        </p:spPr>
      </p:pic>
      <p:sp>
        <p:nvSpPr>
          <p:cNvPr id="2" name="Title 1">
            <a:extLst>
              <a:ext uri="{FF2B5EF4-FFF2-40B4-BE49-F238E27FC236}">
                <a16:creationId xmlns:a16="http://schemas.microsoft.com/office/drawing/2014/main" id="{10CB84F0-BBD9-444C-957D-B1D4BA65720B}"/>
              </a:ext>
            </a:extLst>
          </p:cNvPr>
          <p:cNvSpPr>
            <a:spLocks noGrp="1"/>
          </p:cNvSpPr>
          <p:nvPr>
            <p:ph type="title"/>
          </p:nvPr>
        </p:nvSpPr>
        <p:spPr>
          <a:xfrm>
            <a:off x="1141413" y="609600"/>
            <a:ext cx="9905998" cy="1905000"/>
          </a:xfrm>
        </p:spPr>
        <p:txBody>
          <a:bodyPr numCol="1">
            <a:normAutofit/>
          </a:bodyPr>
          <a:lstStyle/>
          <a:p>
            <a:pPr algn="ctr"/>
            <a:r>
              <a:rPr lang="en-US" sz="4400" b="1" dirty="0"/>
              <a:t>Coaches</a:t>
            </a:r>
            <a:br>
              <a:rPr lang="en-US" dirty="0"/>
            </a:br>
            <a:endParaRPr lang="en-US" dirty="0"/>
          </a:p>
        </p:txBody>
      </p:sp>
      <p:sp>
        <p:nvSpPr>
          <p:cNvPr id="3" name="Content Placeholder 2">
            <a:extLst>
              <a:ext uri="{FF2B5EF4-FFF2-40B4-BE49-F238E27FC236}">
                <a16:creationId xmlns:a16="http://schemas.microsoft.com/office/drawing/2014/main" id="{27B16DEF-F292-6F42-8578-93CA2432C6DE}"/>
              </a:ext>
            </a:extLst>
          </p:cNvPr>
          <p:cNvSpPr>
            <a:spLocks noGrp="1"/>
          </p:cNvSpPr>
          <p:nvPr>
            <p:ph idx="1"/>
          </p:nvPr>
        </p:nvSpPr>
        <p:spPr>
          <a:xfrm>
            <a:off x="1021606" y="1877244"/>
            <a:ext cx="10076255" cy="4456943"/>
          </a:xfrm>
        </p:spPr>
        <p:txBody>
          <a:bodyPr numCol="1">
            <a:normAutofit/>
          </a:bodyPr>
          <a:lstStyle/>
          <a:p>
            <a:pPr>
              <a:lnSpc>
                <a:spcPct val="90000"/>
              </a:lnSpc>
            </a:pPr>
            <a:r>
              <a:rPr lang="en-US" sz="1700" b="1" dirty="0">
                <a:latin typeface="Calibri" panose="020F0502020204030204" pitchFamily="34" charset="0"/>
              </a:rPr>
              <a:t>Bruce Hocker IV “HOCK” – HS BLACK &amp; 15U</a:t>
            </a:r>
          </a:p>
          <a:p>
            <a:pPr>
              <a:lnSpc>
                <a:spcPct val="90000"/>
              </a:lnSpc>
            </a:pPr>
            <a:r>
              <a:rPr lang="en-US" sz="1700" b="1" dirty="0">
                <a:latin typeface="Calibri" panose="020F0502020204030204" pitchFamily="34" charset="0"/>
              </a:rPr>
              <a:t>Colin Nelson “Boogs” - HS BLACK &amp; 15U</a:t>
            </a:r>
          </a:p>
          <a:p>
            <a:pPr>
              <a:lnSpc>
                <a:spcPct val="90000"/>
              </a:lnSpc>
            </a:pPr>
            <a:r>
              <a:rPr lang="en-US" sz="1700" b="1" dirty="0">
                <a:latin typeface="Calibri" panose="020F0502020204030204" pitchFamily="34" charset="0"/>
              </a:rPr>
              <a:t>Dayo Pedro - HS BLACK &amp; 15U</a:t>
            </a:r>
          </a:p>
          <a:p>
            <a:pPr>
              <a:lnSpc>
                <a:spcPct val="90000"/>
              </a:lnSpc>
            </a:pPr>
            <a:r>
              <a:rPr lang="en-US" sz="1700" b="1" dirty="0" err="1">
                <a:latin typeface="Calibri" panose="020F0502020204030204" pitchFamily="34" charset="0"/>
              </a:rPr>
              <a:t>Alyce</a:t>
            </a:r>
            <a:r>
              <a:rPr lang="en-US" sz="1700" b="1">
                <a:latin typeface="Calibri" panose="020F0502020204030204" pitchFamily="34" charset="0"/>
              </a:rPr>
              <a:t> Walker </a:t>
            </a:r>
            <a:r>
              <a:rPr lang="en-US" sz="1700" b="1" dirty="0">
                <a:latin typeface="Calibri" panose="020F0502020204030204" pitchFamily="34" charset="0"/>
              </a:rPr>
              <a:t>- admin</a:t>
            </a:r>
          </a:p>
          <a:p>
            <a:pPr>
              <a:lnSpc>
                <a:spcPct val="90000"/>
              </a:lnSpc>
            </a:pPr>
            <a:r>
              <a:rPr lang="en-US" sz="1700" b="1" dirty="0">
                <a:latin typeface="Calibri" panose="020F0502020204030204" pitchFamily="34" charset="0"/>
              </a:rPr>
              <a:t>Anitra Austin – Team Mom</a:t>
            </a:r>
          </a:p>
          <a:p>
            <a:pPr>
              <a:lnSpc>
                <a:spcPct val="90000"/>
              </a:lnSpc>
            </a:pPr>
            <a:r>
              <a:rPr lang="en-US" sz="1700" b="1" dirty="0">
                <a:latin typeface="Calibri" panose="020F0502020204030204" pitchFamily="34" charset="0"/>
              </a:rPr>
              <a:t>Gus </a:t>
            </a:r>
            <a:r>
              <a:rPr lang="en-US" sz="1700" b="1" dirty="0" err="1">
                <a:latin typeface="Calibri" panose="020F0502020204030204" pitchFamily="34" charset="0"/>
              </a:rPr>
              <a:t>Macfoy</a:t>
            </a:r>
            <a:r>
              <a:rPr lang="en-US" sz="1700" b="1" dirty="0">
                <a:latin typeface="Calibri" panose="020F0502020204030204" pitchFamily="34" charset="0"/>
              </a:rPr>
              <a:t> “Mac” – HS PLATINUM &amp; 14U</a:t>
            </a:r>
          </a:p>
          <a:p>
            <a:pPr>
              <a:lnSpc>
                <a:spcPct val="90000"/>
              </a:lnSpc>
              <a:buFont typeface="Arial" panose="020B0604020202020204" pitchFamily="34" charset="0"/>
              <a:buChar char="•"/>
            </a:pPr>
            <a:r>
              <a:rPr lang="en-US" sz="1700" b="1" dirty="0" err="1">
                <a:latin typeface="Calibri" panose="020F0502020204030204" pitchFamily="34" charset="0"/>
              </a:rPr>
              <a:t>Delontae</a:t>
            </a:r>
            <a:r>
              <a:rPr lang="en-US" sz="1700" b="1" dirty="0">
                <a:latin typeface="Calibri" panose="020F0502020204030204" pitchFamily="34" charset="0"/>
              </a:rPr>
              <a:t> Stover - HS PLATINUM &amp; 14U</a:t>
            </a:r>
          </a:p>
          <a:p>
            <a:pPr>
              <a:lnSpc>
                <a:spcPct val="90000"/>
              </a:lnSpc>
            </a:pPr>
            <a:r>
              <a:rPr lang="en-US" sz="1700" b="1" dirty="0" err="1">
                <a:latin typeface="Calibri" panose="020F0502020204030204" pitchFamily="34" charset="0"/>
              </a:rPr>
              <a:t>Dhakshan</a:t>
            </a:r>
            <a:r>
              <a:rPr lang="en-US" sz="1700" b="1" dirty="0">
                <a:latin typeface="Calibri" panose="020F0502020204030204" pitchFamily="34" charset="0"/>
              </a:rPr>
              <a:t> Rollins - HS PLATINUM &amp; 14U</a:t>
            </a:r>
          </a:p>
          <a:p>
            <a:pPr>
              <a:lnSpc>
                <a:spcPct val="90000"/>
              </a:lnSpc>
            </a:pPr>
            <a:r>
              <a:rPr lang="en-US" sz="1700" b="1" dirty="0">
                <a:latin typeface="Calibri" panose="020F0502020204030204" pitchFamily="34" charset="0"/>
              </a:rPr>
              <a:t>Darrell Givens ”Rambo” – HS BLACK &amp; 15U</a:t>
            </a:r>
          </a:p>
          <a:p>
            <a:pPr>
              <a:lnSpc>
                <a:spcPct val="90000"/>
              </a:lnSpc>
            </a:pPr>
            <a:r>
              <a:rPr lang="en-US" sz="1700" b="1" dirty="0">
                <a:latin typeface="Calibri" panose="020F0502020204030204" pitchFamily="34" charset="0"/>
              </a:rPr>
              <a:t>Todd Hamilton – HS BLACK &amp; 15U</a:t>
            </a:r>
          </a:p>
          <a:p>
            <a:pPr>
              <a:lnSpc>
                <a:spcPct val="90000"/>
              </a:lnSpc>
            </a:pPr>
            <a:r>
              <a:rPr lang="en-US" sz="1700" b="1" dirty="0">
                <a:latin typeface="Calibri" panose="020F0502020204030204" pitchFamily="34" charset="0"/>
              </a:rPr>
              <a:t>Deonte White – HS PLATINUM &amp; 14U</a:t>
            </a:r>
          </a:p>
          <a:p>
            <a:pPr>
              <a:lnSpc>
                <a:spcPct val="90000"/>
              </a:lnSpc>
            </a:pPr>
            <a:endParaRPr lang="en-US" sz="1700" dirty="0">
              <a:latin typeface="Calibri" panose="020F0502020204030204" pitchFamily="34" charset="0"/>
            </a:endParaRPr>
          </a:p>
          <a:p>
            <a:pPr>
              <a:lnSpc>
                <a:spcPct val="90000"/>
              </a:lnSpc>
            </a:pPr>
            <a:endParaRPr lang="en-US" sz="1700" dirty="0">
              <a:latin typeface="Calibri" panose="020F0502020204030204" pitchFamily="34" charset="0"/>
            </a:endParaRPr>
          </a:p>
        </p:txBody>
      </p:sp>
    </p:spTree>
    <p:extLst>
      <p:ext uri="{BB962C8B-B14F-4D97-AF65-F5344CB8AC3E}">
        <p14:creationId xmlns:p14="http://schemas.microsoft.com/office/powerpoint/2010/main" val="12483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6" name="Picture 15" descr="A picture containing text, sign">
            <a:extLst>
              <a:ext uri="{FF2B5EF4-FFF2-40B4-BE49-F238E27FC236}">
                <a16:creationId xmlns:a16="http://schemas.microsoft.com/office/drawing/2014/main" id="{E4B3552C-69C8-4A44-A3C3-C9F85EE645FB}"/>
              </a:ext>
            </a:extLst>
          </p:cNvPr>
          <p:cNvPicPr>
            <a:picLocks noChangeAspect="1"/>
          </p:cNvPicPr>
          <p:nvPr/>
        </p:nvPicPr>
        <p:blipFill rotWithShape="1">
          <a:blip r:embed="rId4">
            <a:alphaModFix amt="15000"/>
            <a:extLst>
              <a:ext uri="{28A0092B-C50C-407E-A947-70E740481C1C}">
                <a14:useLocalDpi xmlns:a14="http://schemas.microsoft.com/office/drawing/2010/main" val="0"/>
              </a:ext>
            </a:extLst>
          </a:blip>
          <a:srcRect t="22751" b="32249"/>
          <a:stretch/>
        </p:blipFill>
        <p:spPr>
          <a:xfrm>
            <a:off x="20" y="127178"/>
            <a:ext cx="12191980" cy="6857990"/>
          </a:xfrm>
          <a:prstGeom prst="rect">
            <a:avLst/>
          </a:prstGeom>
        </p:spPr>
      </p:pic>
      <p:sp>
        <p:nvSpPr>
          <p:cNvPr id="6" name="Title 5">
            <a:extLst>
              <a:ext uri="{FF2B5EF4-FFF2-40B4-BE49-F238E27FC236}">
                <a16:creationId xmlns:a16="http://schemas.microsoft.com/office/drawing/2014/main" id="{0BAB8A9B-82A3-0A71-5188-0491D98131F6}"/>
              </a:ext>
            </a:extLst>
          </p:cNvPr>
          <p:cNvSpPr>
            <a:spLocks noGrp="1"/>
          </p:cNvSpPr>
          <p:nvPr>
            <p:ph type="title"/>
          </p:nvPr>
        </p:nvSpPr>
        <p:spPr>
          <a:xfrm>
            <a:off x="1141413" y="609600"/>
            <a:ext cx="9905998" cy="1905000"/>
          </a:xfrm>
        </p:spPr>
        <p:txBody>
          <a:bodyPr>
            <a:normAutofit/>
          </a:bodyPr>
          <a:lstStyle/>
          <a:p>
            <a:pPr algn="ctr"/>
            <a:r>
              <a:rPr lang="en-US" sz="4400" b="1" dirty="0"/>
              <a:t>High School Platinum &amp; Black Rosters</a:t>
            </a:r>
          </a:p>
        </p:txBody>
      </p:sp>
      <p:sp>
        <p:nvSpPr>
          <p:cNvPr id="14" name="Content Placeholder 13">
            <a:extLst>
              <a:ext uri="{FF2B5EF4-FFF2-40B4-BE49-F238E27FC236}">
                <a16:creationId xmlns:a16="http://schemas.microsoft.com/office/drawing/2014/main" id="{C518295D-9793-9233-B669-8D9DC3040AE1}"/>
              </a:ext>
            </a:extLst>
          </p:cNvPr>
          <p:cNvSpPr>
            <a:spLocks noGrp="1"/>
          </p:cNvSpPr>
          <p:nvPr>
            <p:ph idx="1"/>
          </p:nvPr>
        </p:nvSpPr>
        <p:spPr>
          <a:xfrm>
            <a:off x="1141413" y="2666999"/>
            <a:ext cx="9905998" cy="3124201"/>
          </a:xfrm>
        </p:spPr>
        <p:txBody>
          <a:bodyPr>
            <a:normAutofit/>
          </a:bodyPr>
          <a:lstStyle/>
          <a:p>
            <a:r>
              <a:rPr lang="en-US" b="1" dirty="0"/>
              <a:t>The High School Platinum &amp; Black Teams will be selected each tournament.</a:t>
            </a:r>
          </a:p>
          <a:p>
            <a:r>
              <a:rPr lang="en-US" b="1" dirty="0"/>
              <a:t>The selections will be based off multiple variances </a:t>
            </a:r>
          </a:p>
          <a:p>
            <a:r>
              <a:rPr lang="en-US" b="1" dirty="0"/>
              <a:t>The Final Team that the coaches comprise will be the National Championship/ OT7 team .</a:t>
            </a:r>
          </a:p>
          <a:p>
            <a:pPr lvl="1">
              <a:buFont typeface="Wingdings" pitchFamily="2" charset="2"/>
              <a:buChar char="v"/>
            </a:pPr>
            <a:r>
              <a:rPr lang="en-US" b="1" dirty="0"/>
              <a:t>Both teams will travel equally! </a:t>
            </a:r>
          </a:p>
        </p:txBody>
      </p:sp>
      <p:sp>
        <p:nvSpPr>
          <p:cNvPr id="8" name="TextBox 7">
            <a:extLst>
              <a:ext uri="{FF2B5EF4-FFF2-40B4-BE49-F238E27FC236}">
                <a16:creationId xmlns:a16="http://schemas.microsoft.com/office/drawing/2014/main" id="{998AF702-2509-0A42-80A3-66F7466E1422}"/>
              </a:ext>
            </a:extLst>
          </p:cNvPr>
          <p:cNvSpPr txBox="1"/>
          <p:nvPr/>
        </p:nvSpPr>
        <p:spPr>
          <a:xfrm>
            <a:off x="5181600" y="2514600"/>
            <a:ext cx="1828800" cy="1828800"/>
          </a:xfrm>
          <a:prstGeom prst="rect">
            <a:avLst/>
          </a:prstGeom>
          <a:noFill/>
        </p:spPr>
        <p:txBody>
          <a:bodyPr wrap="square" numCol="1" rtlCol="0">
            <a:spAutoFit/>
          </a:bodyPr>
          <a:lstStyle/>
          <a:p>
            <a:pPr algn="l"/>
            <a:endParaRPr lang="en-US"/>
          </a:p>
        </p:txBody>
      </p:sp>
    </p:spTree>
    <p:extLst>
      <p:ext uri="{BB962C8B-B14F-4D97-AF65-F5344CB8AC3E}">
        <p14:creationId xmlns:p14="http://schemas.microsoft.com/office/powerpoint/2010/main" val="4789022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7" name="Content Placeholder 6" descr="A logo of a football team&#10;&#10;Description automatically generated">
            <a:extLst>
              <a:ext uri="{FF2B5EF4-FFF2-40B4-BE49-F238E27FC236}">
                <a16:creationId xmlns:a16="http://schemas.microsoft.com/office/drawing/2014/main" id="{647CAAFB-618D-4E02-8DFE-5322EFDB7590}"/>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t="25411" b="29589"/>
          <a:stretch/>
        </p:blipFill>
        <p:spPr>
          <a:xfrm>
            <a:off x="20" y="10"/>
            <a:ext cx="12191980" cy="6857990"/>
          </a:xfrm>
          <a:prstGeom prst="rect">
            <a:avLst/>
          </a:prstGeom>
        </p:spPr>
      </p:pic>
      <p:sp>
        <p:nvSpPr>
          <p:cNvPr id="4" name="Title 3">
            <a:extLst>
              <a:ext uri="{FF2B5EF4-FFF2-40B4-BE49-F238E27FC236}">
                <a16:creationId xmlns:a16="http://schemas.microsoft.com/office/drawing/2014/main" id="{54373753-6FA9-E25D-92A2-7BC235438CD2}"/>
              </a:ext>
            </a:extLst>
          </p:cNvPr>
          <p:cNvSpPr>
            <a:spLocks noGrp="1"/>
          </p:cNvSpPr>
          <p:nvPr>
            <p:ph type="title"/>
          </p:nvPr>
        </p:nvSpPr>
        <p:spPr>
          <a:xfrm>
            <a:off x="1141413" y="609600"/>
            <a:ext cx="9905998" cy="1905000"/>
          </a:xfrm>
        </p:spPr>
        <p:txBody>
          <a:bodyPr>
            <a:normAutofit/>
          </a:bodyPr>
          <a:lstStyle/>
          <a:p>
            <a:pPr algn="ctr"/>
            <a:r>
              <a:rPr lang="en-US" sz="4400" b="1" dirty="0"/>
              <a:t>15U RED &amp; 14U BLUE</a:t>
            </a:r>
          </a:p>
        </p:txBody>
      </p:sp>
      <p:sp>
        <p:nvSpPr>
          <p:cNvPr id="11" name="Content Placeholder 10">
            <a:extLst>
              <a:ext uri="{FF2B5EF4-FFF2-40B4-BE49-F238E27FC236}">
                <a16:creationId xmlns:a16="http://schemas.microsoft.com/office/drawing/2014/main" id="{A34E0D5F-000E-630A-C5EC-967534CD6874}"/>
              </a:ext>
            </a:extLst>
          </p:cNvPr>
          <p:cNvSpPr>
            <a:spLocks noGrp="1"/>
          </p:cNvSpPr>
          <p:nvPr>
            <p:ph idx="1"/>
          </p:nvPr>
        </p:nvSpPr>
        <p:spPr>
          <a:xfrm>
            <a:off x="1141413" y="2666999"/>
            <a:ext cx="9905998" cy="3124201"/>
          </a:xfrm>
        </p:spPr>
        <p:txBody>
          <a:bodyPr>
            <a:normAutofit fontScale="92500" lnSpcReduction="10000"/>
          </a:bodyPr>
          <a:lstStyle/>
          <a:p>
            <a:r>
              <a:rPr lang="en-US" b="1" dirty="0"/>
              <a:t>The Philosophy behind our 15U Elite and14U Elite is to Develop, Cultivate and Enhance each Octane Student- Athlete to their maximum ability and God given Talents. </a:t>
            </a:r>
          </a:p>
          <a:p>
            <a:r>
              <a:rPr lang="en-US" b="1" dirty="0"/>
              <a:t>Each team has been carefully selected to prepare our Student – Athletes for the next phase of their football careers. Our coaching staff will challenge mentally, physically and most importantly Spiritually for  their individual future. Each path is different however the common bond is that we will compete in practice at an intensity that will prepare them to play against the best competition in the DMV, The Region and the Nation’s best talent. </a:t>
            </a:r>
          </a:p>
          <a:p>
            <a:r>
              <a:rPr lang="en-US" b="1" dirty="0"/>
              <a:t>This opportunity will create a certain confidence amongst their peers to be able to compete and strive on their 11 v 11 football team. </a:t>
            </a:r>
          </a:p>
        </p:txBody>
      </p:sp>
    </p:spTree>
    <p:extLst>
      <p:ext uri="{BB962C8B-B14F-4D97-AF65-F5344CB8AC3E}">
        <p14:creationId xmlns:p14="http://schemas.microsoft.com/office/powerpoint/2010/main" val="112751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B552D99A-2E43-EE35-5F0D-59A48E542F28}"/>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t="22751" b="32249"/>
          <a:stretch/>
        </p:blipFill>
        <p:spPr>
          <a:xfrm>
            <a:off x="66633" y="0"/>
            <a:ext cx="12191980" cy="7063892"/>
          </a:xfrm>
          <a:prstGeom prst="rect">
            <a:avLst/>
          </a:prstGeom>
        </p:spPr>
      </p:pic>
      <p:sp>
        <p:nvSpPr>
          <p:cNvPr id="2" name="Title 1">
            <a:extLst>
              <a:ext uri="{FF2B5EF4-FFF2-40B4-BE49-F238E27FC236}">
                <a16:creationId xmlns:a16="http://schemas.microsoft.com/office/drawing/2014/main" id="{4749A9F1-5512-B149-8E35-5670DC831459}"/>
              </a:ext>
            </a:extLst>
          </p:cNvPr>
          <p:cNvSpPr>
            <a:spLocks noGrp="1"/>
          </p:cNvSpPr>
          <p:nvPr>
            <p:ph type="title"/>
          </p:nvPr>
        </p:nvSpPr>
        <p:spPr>
          <a:xfrm>
            <a:off x="1141413" y="609600"/>
            <a:ext cx="9905998" cy="1905000"/>
          </a:xfrm>
        </p:spPr>
        <p:txBody>
          <a:bodyPr numCol="1">
            <a:normAutofit/>
          </a:bodyPr>
          <a:lstStyle/>
          <a:p>
            <a:pPr algn="ctr"/>
            <a:r>
              <a:rPr lang="en-US" sz="4400" b="1" dirty="0"/>
              <a:t>TEAM EXPECTATIONS</a:t>
            </a:r>
            <a:endParaRPr lang="en-US" dirty="0"/>
          </a:p>
        </p:txBody>
      </p:sp>
      <p:sp>
        <p:nvSpPr>
          <p:cNvPr id="3" name="Content Placeholder 2">
            <a:extLst>
              <a:ext uri="{FF2B5EF4-FFF2-40B4-BE49-F238E27FC236}">
                <a16:creationId xmlns:a16="http://schemas.microsoft.com/office/drawing/2014/main" id="{A494A7B2-356C-2B48-83FC-27D8C70D6CA1}"/>
              </a:ext>
            </a:extLst>
          </p:cNvPr>
          <p:cNvSpPr>
            <a:spLocks noGrp="1"/>
          </p:cNvSpPr>
          <p:nvPr>
            <p:ph idx="1"/>
          </p:nvPr>
        </p:nvSpPr>
        <p:spPr>
          <a:xfrm>
            <a:off x="667820" y="3542543"/>
            <a:ext cx="10662262" cy="2878136"/>
          </a:xfrm>
        </p:spPr>
        <p:txBody>
          <a:bodyPr numCol="1">
            <a:normAutofit fontScale="85000" lnSpcReduction="20000"/>
          </a:bodyPr>
          <a:lstStyle/>
          <a:p>
            <a:pPr>
              <a:lnSpc>
                <a:spcPct val="90000"/>
              </a:lnSpc>
            </a:pPr>
            <a:r>
              <a:rPr lang="en-US" sz="2300" b="1" dirty="0">
                <a:effectLst/>
                <a:latin typeface="+mj-lt"/>
              </a:rPr>
              <a:t>Players are mandated to make at least one practice a week*</a:t>
            </a:r>
          </a:p>
          <a:p>
            <a:pPr>
              <a:lnSpc>
                <a:spcPct val="90000"/>
              </a:lnSpc>
            </a:pPr>
            <a:r>
              <a:rPr lang="en-US" sz="2300" b="1" dirty="0">
                <a:effectLst/>
                <a:latin typeface="+mj-lt"/>
              </a:rPr>
              <a:t>PARENTS ARE EXPECTED TO TRAVEL WITH THEIR PLAYER EACH TOURNAMENT. IF UNABLE TO ATTEND, NOTIFY COACHES FOR ACCOMMODATIONS TWO WEEKS PRIOR TO TOURNAMENT DATE.</a:t>
            </a:r>
          </a:p>
          <a:p>
            <a:pPr>
              <a:lnSpc>
                <a:spcPct val="90000"/>
              </a:lnSpc>
            </a:pPr>
            <a:r>
              <a:rPr lang="en-US" sz="2300" b="1" dirty="0">
                <a:effectLst/>
                <a:latin typeface="+mj-lt"/>
              </a:rPr>
              <a:t>Buddy system method</a:t>
            </a:r>
          </a:p>
          <a:p>
            <a:r>
              <a:rPr lang="en-US" sz="2300" b="1" dirty="0">
                <a:effectLst/>
                <a:latin typeface="+mj-lt"/>
              </a:rPr>
              <a:t>Team rule - if your athlete causes issues, they will be off the team!</a:t>
            </a:r>
          </a:p>
          <a:p>
            <a:r>
              <a:rPr lang="en-US" sz="2300" b="1" dirty="0">
                <a:effectLst/>
                <a:latin typeface="+mj-lt"/>
              </a:rPr>
              <a:t>Travel arrangements sheet- there will be a sheet that MUST be filled out that lists how your athlete will travel, with whom they are traveling, itinerary, if they need pickup, drop off, and if they will be staying with the team or </a:t>
            </a:r>
            <a:r>
              <a:rPr lang="en-US" sz="3200" b="1" dirty="0">
                <a:effectLst/>
                <a:latin typeface="+mj-lt"/>
              </a:rPr>
              <a:t>not.</a:t>
            </a:r>
          </a:p>
          <a:p>
            <a:pPr>
              <a:lnSpc>
                <a:spcPct val="90000"/>
              </a:lnSpc>
            </a:pPr>
            <a:endParaRPr lang="en-US" sz="3600" b="1" dirty="0">
              <a:effectLst/>
              <a:latin typeface="+mj-lt"/>
            </a:endParaRPr>
          </a:p>
          <a:p>
            <a:pPr>
              <a:lnSpc>
                <a:spcPct val="90000"/>
              </a:lnSpc>
            </a:pPr>
            <a:endParaRPr lang="en-US" sz="3600" b="1" dirty="0">
              <a:effectLst/>
              <a:latin typeface="+mj-lt"/>
            </a:endParaRPr>
          </a:p>
          <a:p>
            <a:pPr>
              <a:lnSpc>
                <a:spcPct val="90000"/>
              </a:lnSpc>
            </a:pPr>
            <a:endParaRPr lang="en-US" sz="1300" dirty="0"/>
          </a:p>
        </p:txBody>
      </p:sp>
    </p:spTree>
    <p:extLst>
      <p:ext uri="{BB962C8B-B14F-4D97-AF65-F5344CB8AC3E}">
        <p14:creationId xmlns:p14="http://schemas.microsoft.com/office/powerpoint/2010/main" val="192839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3" name="Content Placeholder 12" descr="A picture containing text, sign&#10;&#10;Description automatically generated">
            <a:extLst>
              <a:ext uri="{FF2B5EF4-FFF2-40B4-BE49-F238E27FC236}">
                <a16:creationId xmlns:a16="http://schemas.microsoft.com/office/drawing/2014/main" id="{D775C468-2081-04F6-718E-FF45CEEDF5E0}"/>
              </a:ext>
            </a:extLst>
          </p:cNvPr>
          <p:cNvPicPr>
            <a:picLocks noChangeAspect="1"/>
          </p:cNvPicPr>
          <p:nvPr/>
        </p:nvPicPr>
        <p:blipFill rotWithShape="1">
          <a:blip r:embed="rId3">
            <a:alphaModFix amt="15000"/>
            <a:extLst>
              <a:ext uri="{28A0092B-C50C-407E-A947-70E740481C1C}">
                <a14:useLocalDpi xmlns:a14="http://schemas.microsoft.com/office/drawing/2010/main" val="0"/>
              </a:ext>
            </a:extLst>
          </a:blip>
          <a:srcRect t="22751" b="32249"/>
          <a:stretch/>
        </p:blipFill>
        <p:spPr>
          <a:xfrm>
            <a:off x="-350270" y="0"/>
            <a:ext cx="12191980" cy="6858000"/>
          </a:xfrm>
          <a:prstGeom prst="rect">
            <a:avLst/>
          </a:prstGeom>
        </p:spPr>
      </p:pic>
      <p:sp>
        <p:nvSpPr>
          <p:cNvPr id="16" name="Title 15">
            <a:extLst>
              <a:ext uri="{FF2B5EF4-FFF2-40B4-BE49-F238E27FC236}">
                <a16:creationId xmlns:a16="http://schemas.microsoft.com/office/drawing/2014/main" id="{9F6DCAC6-E1A6-9752-02D1-F303824B8A6F}"/>
              </a:ext>
            </a:extLst>
          </p:cNvPr>
          <p:cNvSpPr>
            <a:spLocks noGrp="1"/>
          </p:cNvSpPr>
          <p:nvPr>
            <p:ph type="title"/>
          </p:nvPr>
        </p:nvSpPr>
        <p:spPr>
          <a:xfrm>
            <a:off x="3923317" y="388879"/>
            <a:ext cx="3549121" cy="1380979"/>
          </a:xfrm>
        </p:spPr>
        <p:txBody>
          <a:bodyPr/>
          <a:lstStyle/>
          <a:p>
            <a:pPr algn="ctr"/>
            <a:r>
              <a:rPr lang="en-US" sz="4400" b="1" dirty="0"/>
              <a:t>Practice</a:t>
            </a:r>
            <a:r>
              <a:rPr lang="en-US" b="1" dirty="0"/>
              <a:t> Schedule</a:t>
            </a:r>
          </a:p>
        </p:txBody>
      </p:sp>
      <p:sp>
        <p:nvSpPr>
          <p:cNvPr id="18" name="Text Placeholder 17">
            <a:extLst>
              <a:ext uri="{FF2B5EF4-FFF2-40B4-BE49-F238E27FC236}">
                <a16:creationId xmlns:a16="http://schemas.microsoft.com/office/drawing/2014/main" id="{F47AB8B5-0180-F383-1F0A-866F789F4631}"/>
              </a:ext>
            </a:extLst>
          </p:cNvPr>
          <p:cNvSpPr>
            <a:spLocks noGrp="1"/>
          </p:cNvSpPr>
          <p:nvPr>
            <p:ph type="body" sz="half" idx="2"/>
          </p:nvPr>
        </p:nvSpPr>
        <p:spPr>
          <a:xfrm>
            <a:off x="556181" y="2432115"/>
            <a:ext cx="10283395" cy="3073139"/>
          </a:xfrm>
        </p:spPr>
        <p:txBody>
          <a:bodyPr>
            <a:noAutofit/>
          </a:bodyPr>
          <a:lstStyle/>
          <a:p>
            <a:pPr algn="ctr"/>
            <a:r>
              <a:rPr lang="en-US" sz="2400" b="1" dirty="0"/>
              <a:t>Schedule is Subject to change.</a:t>
            </a:r>
          </a:p>
          <a:p>
            <a:pPr algn="ctr"/>
            <a:r>
              <a:rPr lang="en-US" sz="2400" b="1" dirty="0"/>
              <a:t>Practice will be held on Saturdays &amp; Sundays*** </a:t>
            </a:r>
          </a:p>
          <a:p>
            <a:pPr algn="ctr"/>
            <a:r>
              <a:rPr lang="en-US" sz="2400" b="1" dirty="0"/>
              <a:t>Bowie White Marsh &amp; Enchase Park Field</a:t>
            </a:r>
          </a:p>
          <a:p>
            <a:pPr algn="ctr"/>
            <a:r>
              <a:rPr lang="en-US" sz="2400" b="1" dirty="0"/>
              <a:t>Practice Calendar will go out via </a:t>
            </a:r>
            <a:r>
              <a:rPr lang="en-US" sz="2400" b="1" u="sng" dirty="0"/>
              <a:t>GroupMe</a:t>
            </a:r>
            <a:r>
              <a:rPr lang="en-US" sz="2400" b="1" dirty="0"/>
              <a:t> and </a:t>
            </a:r>
            <a:r>
              <a:rPr lang="en-US" sz="2400" b="1" u="sng" dirty="0"/>
              <a:t>Website</a:t>
            </a:r>
          </a:p>
        </p:txBody>
      </p:sp>
    </p:spTree>
    <p:extLst>
      <p:ext uri="{BB962C8B-B14F-4D97-AF65-F5344CB8AC3E}">
        <p14:creationId xmlns:p14="http://schemas.microsoft.com/office/powerpoint/2010/main" val="140885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Content Placeholder 5" descr="A picture containing text, sign&#10;&#10;Description automatically generated">
            <a:extLst>
              <a:ext uri="{FF2B5EF4-FFF2-40B4-BE49-F238E27FC236}">
                <a16:creationId xmlns:a16="http://schemas.microsoft.com/office/drawing/2014/main" id="{D49ADBEF-14BA-935D-077B-A74D79293416}"/>
              </a:ext>
            </a:extLst>
          </p:cNvPr>
          <p:cNvPicPr>
            <a:picLocks noGrp="1" noChangeAspect="1"/>
          </p:cNvPicPr>
          <p:nvPr>
            <p:ph idx="1"/>
          </p:nvPr>
        </p:nvPicPr>
        <p:blipFill rotWithShape="1">
          <a:blip r:embed="rId4">
            <a:alphaModFix amt="15000"/>
            <a:extLst>
              <a:ext uri="{28A0092B-C50C-407E-A947-70E740481C1C}">
                <a14:useLocalDpi xmlns:a14="http://schemas.microsoft.com/office/drawing/2010/main" val="0"/>
              </a:ext>
            </a:extLst>
          </a:blip>
          <a:srcRect t="22751" b="32249"/>
          <a:stretch/>
        </p:blipFill>
        <p:spPr>
          <a:xfrm>
            <a:off x="63082" y="44143"/>
            <a:ext cx="12191980" cy="7033613"/>
          </a:xfrm>
          <a:prstGeom prst="rect">
            <a:avLst/>
          </a:prstGeom>
        </p:spPr>
      </p:pic>
      <p:sp>
        <p:nvSpPr>
          <p:cNvPr id="7" name="Title 6">
            <a:extLst>
              <a:ext uri="{FF2B5EF4-FFF2-40B4-BE49-F238E27FC236}">
                <a16:creationId xmlns:a16="http://schemas.microsoft.com/office/drawing/2014/main" id="{953860B7-DA82-8B47-FA65-5E2768ECE9F3}"/>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sz="4400" b="1" dirty="0"/>
              <a:t>HS Platinum  </a:t>
            </a:r>
          </a:p>
        </p:txBody>
      </p:sp>
      <p:sp>
        <p:nvSpPr>
          <p:cNvPr id="8" name="Text Placeholder 7">
            <a:extLst>
              <a:ext uri="{FF2B5EF4-FFF2-40B4-BE49-F238E27FC236}">
                <a16:creationId xmlns:a16="http://schemas.microsoft.com/office/drawing/2014/main" id="{94BEB12B-45AA-CC85-1EBE-BC2960278A7F}"/>
              </a:ext>
            </a:extLst>
          </p:cNvPr>
          <p:cNvSpPr>
            <a:spLocks noGrp="1"/>
          </p:cNvSpPr>
          <p:nvPr>
            <p:ph type="body" sz="half" idx="2"/>
          </p:nvPr>
        </p:nvSpPr>
        <p:spPr>
          <a:xfrm>
            <a:off x="136179" y="2877525"/>
            <a:ext cx="6216176" cy="3608054"/>
          </a:xfrm>
        </p:spPr>
        <p:txBody>
          <a:bodyPr vert="horz" lIns="91440" tIns="45720" rIns="91440" bIns="45720" rtlCol="0" anchor="ctr">
            <a:normAutofit fontScale="55000" lnSpcReduction="20000"/>
          </a:bodyPr>
          <a:lstStyle/>
          <a:p>
            <a:pPr marL="285750" indent="-285750">
              <a:buFont typeface="Arial" panose="020B0604020202020204" pitchFamily="34" charset="0"/>
              <a:buChar char="•"/>
            </a:pPr>
            <a:r>
              <a:rPr lang="en-US" sz="2900" b="1" dirty="0"/>
              <a:t>January 18 -20 Pylon: Philadelphia</a:t>
            </a:r>
          </a:p>
          <a:p>
            <a:pPr marL="285750" indent="-285750">
              <a:buFont typeface="Arial" panose="020B0604020202020204" pitchFamily="34" charset="0"/>
              <a:buChar char="•"/>
            </a:pPr>
            <a:r>
              <a:rPr lang="en-US" sz="2900" b="1" dirty="0"/>
              <a:t>February 15 - 17 Pylon: New Jersey</a:t>
            </a:r>
          </a:p>
          <a:p>
            <a:pPr marL="285750" indent="-285750">
              <a:buFont typeface="Arial" panose="020B0604020202020204" pitchFamily="34" charset="0"/>
              <a:buChar char="•"/>
            </a:pPr>
            <a:r>
              <a:rPr lang="en-US" sz="2900" b="1" dirty="0"/>
              <a:t>February 22 - 23 Hero: Atlanta</a:t>
            </a:r>
          </a:p>
          <a:p>
            <a:pPr marL="285750" indent="-285750">
              <a:buFont typeface="Arial" panose="020B0604020202020204" pitchFamily="34" charset="0"/>
              <a:buChar char="•"/>
            </a:pPr>
            <a:r>
              <a:rPr lang="en-US" sz="2900" b="1" dirty="0"/>
              <a:t>March 22 - 23 Pylon: New Orleans </a:t>
            </a:r>
          </a:p>
          <a:p>
            <a:pPr marL="285750" indent="-285750">
              <a:buFont typeface="Arial" panose="020B0604020202020204" pitchFamily="34" charset="0"/>
              <a:buChar char="•"/>
            </a:pPr>
            <a:r>
              <a:rPr lang="en-US" sz="2900" b="1" dirty="0"/>
              <a:t>March 29 - 30 Pylon: DC</a:t>
            </a:r>
          </a:p>
          <a:p>
            <a:pPr marL="285750" indent="-285750">
              <a:buFont typeface="Arial" panose="020B0604020202020204" pitchFamily="34" charset="0"/>
              <a:buChar char="•"/>
            </a:pPr>
            <a:r>
              <a:rPr lang="en-US" sz="2900" b="1" dirty="0"/>
              <a:t>April 5 - 6 Battle: DC</a:t>
            </a:r>
          </a:p>
          <a:p>
            <a:pPr marL="285750" indent="-285750">
              <a:buFont typeface="Wingdings" pitchFamily="2" charset="2"/>
              <a:buChar char="v"/>
            </a:pPr>
            <a:r>
              <a:rPr lang="en-US" sz="2900" b="1" dirty="0"/>
              <a:t>April 5 - 6 OT7: Dallas</a:t>
            </a:r>
          </a:p>
          <a:p>
            <a:pPr marL="285750" indent="-285750">
              <a:buFont typeface="Arial" panose="020B0604020202020204" pitchFamily="34" charset="0"/>
              <a:buChar char="•"/>
            </a:pPr>
            <a:r>
              <a:rPr lang="en-US" sz="2900" b="1" dirty="0"/>
              <a:t>April 12 -13 Hero National Championship: Tennessee </a:t>
            </a:r>
          </a:p>
          <a:p>
            <a:pPr marL="457200" indent="-457200">
              <a:buFont typeface="Wingdings" pitchFamily="2" charset="2"/>
              <a:buChar char="v"/>
            </a:pPr>
            <a:r>
              <a:rPr lang="en-US" sz="2900" b="1" dirty="0"/>
              <a:t>May 31 – June 1 Pylon National Championship: Philadelphia</a:t>
            </a:r>
          </a:p>
          <a:p>
            <a:pPr marL="285750" indent="-285750">
              <a:buFont typeface="Arial" panose="020B0604020202020204" pitchFamily="34" charset="0"/>
              <a:buChar char="•"/>
            </a:pPr>
            <a:endParaRPr lang="en-US" sz="2900" b="1" dirty="0"/>
          </a:p>
          <a:p>
            <a:pPr marL="285750" indent="-285750">
              <a:buFont typeface="Wingdings" pitchFamily="2" charset="2"/>
              <a:buChar char="v"/>
            </a:pPr>
            <a:r>
              <a:rPr lang="en-US" sz="2900" b="1" dirty="0"/>
              <a:t>Schedule Subject to change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7008653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Content Placeholder 5" descr="A logo of a football team&#10;&#10;Description automatically generated">
            <a:extLst>
              <a:ext uri="{FF2B5EF4-FFF2-40B4-BE49-F238E27FC236}">
                <a16:creationId xmlns:a16="http://schemas.microsoft.com/office/drawing/2014/main" id="{FF0E579D-B9B2-5918-B548-30889E737DEA}"/>
              </a:ext>
            </a:extLst>
          </p:cNvPr>
          <p:cNvPicPr>
            <a:picLocks noGrp="1" noChangeAspect="1"/>
          </p:cNvPicPr>
          <p:nvPr>
            <p:ph idx="1"/>
          </p:nvPr>
        </p:nvPicPr>
        <p:blipFill rotWithShape="1">
          <a:blip r:embed="rId3">
            <a:alphaModFix amt="15000"/>
            <a:extLst>
              <a:ext uri="{28A0092B-C50C-407E-A947-70E740481C1C}">
                <a14:useLocalDpi xmlns:a14="http://schemas.microsoft.com/office/drawing/2010/main" val="0"/>
              </a:ext>
            </a:extLst>
          </a:blip>
          <a:srcRect t="25411" b="29589"/>
          <a:stretch/>
        </p:blipFill>
        <p:spPr>
          <a:xfrm>
            <a:off x="91195" y="72677"/>
            <a:ext cx="12191980" cy="6857990"/>
          </a:xfrm>
          <a:prstGeom prst="rect">
            <a:avLst/>
          </a:prstGeom>
        </p:spPr>
      </p:pic>
      <p:sp>
        <p:nvSpPr>
          <p:cNvPr id="2" name="Title 1">
            <a:extLst>
              <a:ext uri="{FF2B5EF4-FFF2-40B4-BE49-F238E27FC236}">
                <a16:creationId xmlns:a16="http://schemas.microsoft.com/office/drawing/2014/main" id="{C01A5FB9-589A-49F4-456B-A5EB02BA9837}"/>
              </a:ext>
            </a:extLst>
          </p:cNvPr>
          <p:cNvSpPr>
            <a:spLocks noGrp="1"/>
          </p:cNvSpPr>
          <p:nvPr>
            <p:ph type="title"/>
          </p:nvPr>
        </p:nvSpPr>
        <p:spPr>
          <a:xfrm>
            <a:off x="4139274" y="466714"/>
            <a:ext cx="4180600" cy="1905000"/>
          </a:xfrm>
        </p:spPr>
        <p:txBody>
          <a:bodyPr vert="horz" lIns="91440" tIns="45720" rIns="91440" bIns="45720" rtlCol="0" anchor="ctr">
            <a:normAutofit/>
          </a:bodyPr>
          <a:lstStyle/>
          <a:p>
            <a:pPr algn="ctr"/>
            <a:r>
              <a:rPr lang="en-US" sz="4400" b="1" dirty="0"/>
              <a:t>HS Black </a:t>
            </a:r>
          </a:p>
        </p:txBody>
      </p:sp>
      <p:sp>
        <p:nvSpPr>
          <p:cNvPr id="4" name="Text Placeholder 3">
            <a:extLst>
              <a:ext uri="{FF2B5EF4-FFF2-40B4-BE49-F238E27FC236}">
                <a16:creationId xmlns:a16="http://schemas.microsoft.com/office/drawing/2014/main" id="{AC6E450C-62E8-109C-76C1-E455EB8A09C2}"/>
              </a:ext>
            </a:extLst>
          </p:cNvPr>
          <p:cNvSpPr>
            <a:spLocks noGrp="1"/>
          </p:cNvSpPr>
          <p:nvPr>
            <p:ph type="body" sz="half" idx="2"/>
          </p:nvPr>
        </p:nvSpPr>
        <p:spPr>
          <a:xfrm>
            <a:off x="811658" y="2044557"/>
            <a:ext cx="10235753" cy="3746643"/>
          </a:xfrm>
        </p:spPr>
        <p:txBody>
          <a:bodyPr vert="horz" lIns="91440" tIns="45720" rIns="91440" bIns="45720" rtlCol="0" anchor="ctr">
            <a:normAutofit fontScale="47500" lnSpcReduction="20000"/>
          </a:bodyPr>
          <a:lstStyle/>
          <a:p>
            <a:endParaRPr lang="en-US" dirty="0"/>
          </a:p>
          <a:p>
            <a:pPr>
              <a:buFont typeface="Arial"/>
              <a:buChar char="•"/>
            </a:pPr>
            <a:endParaRPr lang="en-US" dirty="0"/>
          </a:p>
          <a:p>
            <a:pPr>
              <a:buFont typeface="Arial"/>
              <a:buChar char="•"/>
            </a:pPr>
            <a:r>
              <a:rPr lang="en-US" sz="2100" b="1" dirty="0"/>
              <a:t>  </a:t>
            </a:r>
            <a:r>
              <a:rPr lang="en-US" sz="2900" b="1" dirty="0"/>
              <a:t>February 1 – 2 Pylon: Los Angeles</a:t>
            </a:r>
          </a:p>
          <a:p>
            <a:pPr>
              <a:buFont typeface="Arial"/>
              <a:buChar char="•"/>
            </a:pPr>
            <a:r>
              <a:rPr lang="en-US" sz="2900" b="1" dirty="0"/>
              <a:t> February 15 – 17 Pylon: New Jersey</a:t>
            </a:r>
          </a:p>
          <a:p>
            <a:pPr>
              <a:buFont typeface="Arial"/>
              <a:buChar char="•"/>
            </a:pPr>
            <a:r>
              <a:rPr lang="en-US" sz="2900" b="1" dirty="0"/>
              <a:t> February 22- 23 Pylon: MECCA</a:t>
            </a:r>
          </a:p>
          <a:p>
            <a:pPr>
              <a:buFont typeface="Arial"/>
              <a:buChar char="•"/>
            </a:pPr>
            <a:r>
              <a:rPr lang="en-US" sz="2900" b="1" dirty="0"/>
              <a:t> March 8 – 9 Pylon: Atlanta</a:t>
            </a:r>
          </a:p>
          <a:p>
            <a:pPr>
              <a:buFont typeface="Arial"/>
              <a:buChar char="•"/>
            </a:pPr>
            <a:r>
              <a:rPr lang="en-US" sz="2900" b="1" dirty="0"/>
              <a:t> March 15 – 16 Pylon: Philadelphia</a:t>
            </a:r>
          </a:p>
          <a:p>
            <a:pPr>
              <a:buFont typeface="Arial"/>
              <a:buChar char="•"/>
            </a:pPr>
            <a:r>
              <a:rPr lang="en-US" sz="2900" b="1" dirty="0"/>
              <a:t> March 29 – 30 HERO: DMV</a:t>
            </a:r>
          </a:p>
          <a:p>
            <a:pPr marL="285750" indent="-285750">
              <a:buFont typeface="Wingdings" pitchFamily="2" charset="2"/>
              <a:buChar char="v"/>
            </a:pPr>
            <a:r>
              <a:rPr lang="en-US" sz="2900" b="1" dirty="0"/>
              <a:t>April 5 – 6 OT7: Dallas</a:t>
            </a:r>
          </a:p>
          <a:p>
            <a:pPr marL="285750" indent="-285750">
              <a:buFont typeface="Arial" panose="020B0604020202020204" pitchFamily="34" charset="0"/>
              <a:buChar char="•"/>
            </a:pPr>
            <a:r>
              <a:rPr lang="en-US" sz="2900" b="1" dirty="0"/>
              <a:t>April 5 – 6 Battle: DMV</a:t>
            </a:r>
          </a:p>
          <a:p>
            <a:endParaRPr lang="en-US" sz="2900" b="1" dirty="0"/>
          </a:p>
          <a:p>
            <a:pPr>
              <a:buFont typeface="Arial"/>
              <a:buChar char="•"/>
            </a:pPr>
            <a:endParaRPr lang="en-US" sz="2900" b="1" dirty="0"/>
          </a:p>
          <a:p>
            <a:pPr>
              <a:buFont typeface="Arial"/>
              <a:buChar char="•"/>
            </a:pPr>
            <a:r>
              <a:rPr lang="en-US" sz="2900" b="1" dirty="0"/>
              <a:t>*** Schedule is Subject to Change***</a:t>
            </a:r>
          </a:p>
          <a:p>
            <a:pPr>
              <a:buFont typeface="Arial"/>
              <a:buChar char="•"/>
            </a:pPr>
            <a:endParaRPr lang="en-US" dirty="0"/>
          </a:p>
        </p:txBody>
      </p:sp>
    </p:spTree>
    <p:extLst>
      <p:ext uri="{BB962C8B-B14F-4D97-AF65-F5344CB8AC3E}">
        <p14:creationId xmlns:p14="http://schemas.microsoft.com/office/powerpoint/2010/main" val="686715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1130</Words>
  <Application>Microsoft Macintosh PowerPoint</Application>
  <PresentationFormat>Widescreen</PresentationFormat>
  <Paragraphs>117</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Mesh</vt:lpstr>
      <vt:lpstr>Welcome octane Parents </vt:lpstr>
      <vt:lpstr>MISSION &amp; PURPOSE</vt:lpstr>
      <vt:lpstr>Coaches </vt:lpstr>
      <vt:lpstr>High School Platinum &amp; Black Rosters</vt:lpstr>
      <vt:lpstr>15U RED &amp; 14U BLUE</vt:lpstr>
      <vt:lpstr>TEAM EXPECTATIONS</vt:lpstr>
      <vt:lpstr>Practice Schedule</vt:lpstr>
      <vt:lpstr>HS Platinum  </vt:lpstr>
      <vt:lpstr>HS Black </vt:lpstr>
      <vt:lpstr>15U red </vt:lpstr>
      <vt:lpstr>14U blue</vt:lpstr>
      <vt:lpstr>REGISTRATION &amp; FEES</vt:lpstr>
      <vt:lpstr>Final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97 OCTANE 7v7 PROGRAM</dc:title>
  <dc:creator>Bruce Hocker IV</dc:creator>
  <cp:lastModifiedBy>Brittany Hocker</cp:lastModifiedBy>
  <cp:revision>15</cp:revision>
  <dcterms:created xsi:type="dcterms:W3CDTF">2021-12-01T14:30:41Z</dcterms:created>
  <dcterms:modified xsi:type="dcterms:W3CDTF">2025-01-07T04:07:41Z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2024-01-04T22:25:28Z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2c7dfc13-8bc9-4c35-9e71-9bdca37e2e91</vt:lpwstr>
  </property>
  <property fmtid="{D5CDD505-2E9C-101B-9397-08002B2CF9AE}" pid="8" name="MSIP_Label_1665d9ee-429a-4d5f-97cc-cfb56e044a6e_ContentBits">
    <vt:lpwstr>0</vt:lpwstr>
  </property>
</Properties>
</file>