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6400800" cy="82296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7D41A2-EF4E-499D-A018-9BBB624C5A1C}" v="2" dt="2026-02-01T17:04:49.3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42" d="100"/>
          <a:sy n="142" d="100"/>
        </p:scale>
        <p:origin x="102" y="-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" y="1346836"/>
            <a:ext cx="5440680" cy="2865120"/>
          </a:xfrm>
        </p:spPr>
        <p:txBody>
          <a:bodyPr anchor="b"/>
          <a:lstStyle>
            <a:lvl1pPr algn="ctr"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00" y="4322446"/>
            <a:ext cx="4800600" cy="1986914"/>
          </a:xfrm>
        </p:spPr>
        <p:txBody>
          <a:bodyPr/>
          <a:lstStyle>
            <a:lvl1pPr marL="0" indent="0" algn="ctr">
              <a:buNone/>
              <a:defRPr sz="1680"/>
            </a:lvl1pPr>
            <a:lvl2pPr marL="320040" indent="0" algn="ctr">
              <a:buNone/>
              <a:defRPr sz="1400"/>
            </a:lvl2pPr>
            <a:lvl3pPr marL="640080" indent="0" algn="ctr">
              <a:buNone/>
              <a:defRPr sz="1260"/>
            </a:lvl3pPr>
            <a:lvl4pPr marL="960120" indent="0" algn="ctr">
              <a:buNone/>
              <a:defRPr sz="1120"/>
            </a:lvl4pPr>
            <a:lvl5pPr marL="1280160" indent="0" algn="ctr">
              <a:buNone/>
              <a:defRPr sz="1120"/>
            </a:lvl5pPr>
            <a:lvl6pPr marL="1600200" indent="0" algn="ctr">
              <a:buNone/>
              <a:defRPr sz="1120"/>
            </a:lvl6pPr>
            <a:lvl7pPr marL="1920240" indent="0" algn="ctr">
              <a:buNone/>
              <a:defRPr sz="1120"/>
            </a:lvl7pPr>
            <a:lvl8pPr marL="2240280" indent="0" algn="ctr">
              <a:buNone/>
              <a:defRPr sz="1120"/>
            </a:lvl8pPr>
            <a:lvl9pPr marL="2560320" indent="0" algn="ctr">
              <a:buNone/>
              <a:defRPr sz="11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51DE-25CD-4A01-AAAE-595FABE8FB1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4B20-5CB6-4F95-B496-DBCA3442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98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51DE-25CD-4A01-AAAE-595FABE8FB1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4B20-5CB6-4F95-B496-DBCA3442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80573" y="438150"/>
            <a:ext cx="1380173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055" y="438150"/>
            <a:ext cx="4060508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51DE-25CD-4A01-AAAE-595FABE8FB1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4B20-5CB6-4F95-B496-DBCA3442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7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51DE-25CD-4A01-AAAE-595FABE8FB1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4B20-5CB6-4F95-B496-DBCA3442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0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2" y="2051688"/>
            <a:ext cx="5520690" cy="34232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722" y="5507358"/>
            <a:ext cx="5520690" cy="1800224"/>
          </a:xfrm>
        </p:spPr>
        <p:txBody>
          <a:bodyPr/>
          <a:lstStyle>
            <a:lvl1pPr marL="0" indent="0">
              <a:buNone/>
              <a:defRPr sz="1680">
                <a:solidFill>
                  <a:schemeClr val="tx1"/>
                </a:solidFill>
              </a:defRPr>
            </a:lvl1pPr>
            <a:lvl2pPr marL="320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400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3pPr>
            <a:lvl4pPr marL="9601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2801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6002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19202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240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51DE-25CD-4A01-AAAE-595FABE8FB1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4B20-5CB6-4F95-B496-DBCA3442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59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055" y="2190750"/>
            <a:ext cx="272034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405" y="2190750"/>
            <a:ext cx="272034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51DE-25CD-4A01-AAAE-595FABE8FB1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4B20-5CB6-4F95-B496-DBCA3442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5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438152"/>
            <a:ext cx="552069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889" y="2017396"/>
            <a:ext cx="2707838" cy="988694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260" b="1"/>
            </a:lvl3pPr>
            <a:lvl4pPr marL="960120" indent="0">
              <a:buNone/>
              <a:defRPr sz="1120" b="1"/>
            </a:lvl4pPr>
            <a:lvl5pPr marL="1280160" indent="0">
              <a:buNone/>
              <a:defRPr sz="1120" b="1"/>
            </a:lvl5pPr>
            <a:lvl6pPr marL="1600200" indent="0">
              <a:buNone/>
              <a:defRPr sz="1120" b="1"/>
            </a:lvl6pPr>
            <a:lvl7pPr marL="1920240" indent="0">
              <a:buNone/>
              <a:defRPr sz="1120" b="1"/>
            </a:lvl7pPr>
            <a:lvl8pPr marL="2240280" indent="0">
              <a:buNone/>
              <a:defRPr sz="1120" b="1"/>
            </a:lvl8pPr>
            <a:lvl9pPr marL="2560320" indent="0">
              <a:buNone/>
              <a:defRPr sz="1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889" y="3006090"/>
            <a:ext cx="2707838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0405" y="2017396"/>
            <a:ext cx="2721174" cy="988694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260" b="1"/>
            </a:lvl3pPr>
            <a:lvl4pPr marL="960120" indent="0">
              <a:buNone/>
              <a:defRPr sz="1120" b="1"/>
            </a:lvl4pPr>
            <a:lvl5pPr marL="1280160" indent="0">
              <a:buNone/>
              <a:defRPr sz="1120" b="1"/>
            </a:lvl5pPr>
            <a:lvl6pPr marL="1600200" indent="0">
              <a:buNone/>
              <a:defRPr sz="1120" b="1"/>
            </a:lvl6pPr>
            <a:lvl7pPr marL="1920240" indent="0">
              <a:buNone/>
              <a:defRPr sz="1120" b="1"/>
            </a:lvl7pPr>
            <a:lvl8pPr marL="2240280" indent="0">
              <a:buNone/>
              <a:defRPr sz="1120" b="1"/>
            </a:lvl8pPr>
            <a:lvl9pPr marL="2560320" indent="0">
              <a:buNone/>
              <a:defRPr sz="1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40405" y="3006090"/>
            <a:ext cx="272117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51DE-25CD-4A01-AAAE-595FABE8FB1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4B20-5CB6-4F95-B496-DBCA3442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7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51DE-25CD-4A01-AAAE-595FABE8FB1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4B20-5CB6-4F95-B496-DBCA3442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2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51DE-25CD-4A01-AAAE-595FABE8FB1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4B20-5CB6-4F95-B496-DBCA3442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3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548640"/>
            <a:ext cx="2064425" cy="1920240"/>
          </a:xfrm>
        </p:spPr>
        <p:txBody>
          <a:bodyPr anchor="b"/>
          <a:lstStyle>
            <a:lvl1pPr>
              <a:defRPr sz="2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174" y="1184912"/>
            <a:ext cx="3240405" cy="5848350"/>
          </a:xfrm>
        </p:spPr>
        <p:txBody>
          <a:bodyPr/>
          <a:lstStyle>
            <a:lvl1pPr>
              <a:defRPr sz="2240"/>
            </a:lvl1pPr>
            <a:lvl2pPr>
              <a:defRPr sz="1960"/>
            </a:lvl2pPr>
            <a:lvl3pPr>
              <a:defRPr sz="168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2468880"/>
            <a:ext cx="2064425" cy="4573906"/>
          </a:xfrm>
        </p:spPr>
        <p:txBody>
          <a:bodyPr/>
          <a:lstStyle>
            <a:lvl1pPr marL="0" indent="0">
              <a:buNone/>
              <a:defRPr sz="1120"/>
            </a:lvl1pPr>
            <a:lvl2pPr marL="320040" indent="0">
              <a:buNone/>
              <a:defRPr sz="980"/>
            </a:lvl2pPr>
            <a:lvl3pPr marL="640080" indent="0">
              <a:buNone/>
              <a:defRPr sz="840"/>
            </a:lvl3pPr>
            <a:lvl4pPr marL="960120" indent="0">
              <a:buNone/>
              <a:defRPr sz="700"/>
            </a:lvl4pPr>
            <a:lvl5pPr marL="1280160" indent="0">
              <a:buNone/>
              <a:defRPr sz="700"/>
            </a:lvl5pPr>
            <a:lvl6pPr marL="1600200" indent="0">
              <a:buNone/>
              <a:defRPr sz="700"/>
            </a:lvl6pPr>
            <a:lvl7pPr marL="1920240" indent="0">
              <a:buNone/>
              <a:defRPr sz="700"/>
            </a:lvl7pPr>
            <a:lvl8pPr marL="2240280" indent="0">
              <a:buNone/>
              <a:defRPr sz="700"/>
            </a:lvl8pPr>
            <a:lvl9pPr marL="256032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51DE-25CD-4A01-AAAE-595FABE8FB1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4B20-5CB6-4F95-B496-DBCA3442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85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548640"/>
            <a:ext cx="2064425" cy="1920240"/>
          </a:xfrm>
        </p:spPr>
        <p:txBody>
          <a:bodyPr anchor="b"/>
          <a:lstStyle>
            <a:lvl1pPr>
              <a:defRPr sz="2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21174" y="1184912"/>
            <a:ext cx="3240405" cy="5848350"/>
          </a:xfrm>
        </p:spPr>
        <p:txBody>
          <a:bodyPr anchor="t"/>
          <a:lstStyle>
            <a:lvl1pPr marL="0" indent="0">
              <a:buNone/>
              <a:defRPr sz="2240"/>
            </a:lvl1pPr>
            <a:lvl2pPr marL="320040" indent="0">
              <a:buNone/>
              <a:defRPr sz="1960"/>
            </a:lvl2pPr>
            <a:lvl3pPr marL="640080" indent="0">
              <a:buNone/>
              <a:defRPr sz="1680"/>
            </a:lvl3pPr>
            <a:lvl4pPr marL="960120" indent="0">
              <a:buNone/>
              <a:defRPr sz="1400"/>
            </a:lvl4pPr>
            <a:lvl5pPr marL="1280160" indent="0">
              <a:buNone/>
              <a:defRPr sz="1400"/>
            </a:lvl5pPr>
            <a:lvl6pPr marL="1600200" indent="0">
              <a:buNone/>
              <a:defRPr sz="1400"/>
            </a:lvl6pPr>
            <a:lvl7pPr marL="1920240" indent="0">
              <a:buNone/>
              <a:defRPr sz="1400"/>
            </a:lvl7pPr>
            <a:lvl8pPr marL="2240280" indent="0">
              <a:buNone/>
              <a:defRPr sz="1400"/>
            </a:lvl8pPr>
            <a:lvl9pPr marL="2560320" indent="0">
              <a:buNone/>
              <a:defRPr sz="1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2468880"/>
            <a:ext cx="2064425" cy="4573906"/>
          </a:xfrm>
        </p:spPr>
        <p:txBody>
          <a:bodyPr/>
          <a:lstStyle>
            <a:lvl1pPr marL="0" indent="0">
              <a:buNone/>
              <a:defRPr sz="1120"/>
            </a:lvl1pPr>
            <a:lvl2pPr marL="320040" indent="0">
              <a:buNone/>
              <a:defRPr sz="980"/>
            </a:lvl2pPr>
            <a:lvl3pPr marL="640080" indent="0">
              <a:buNone/>
              <a:defRPr sz="840"/>
            </a:lvl3pPr>
            <a:lvl4pPr marL="960120" indent="0">
              <a:buNone/>
              <a:defRPr sz="700"/>
            </a:lvl4pPr>
            <a:lvl5pPr marL="1280160" indent="0">
              <a:buNone/>
              <a:defRPr sz="700"/>
            </a:lvl5pPr>
            <a:lvl6pPr marL="1600200" indent="0">
              <a:buNone/>
              <a:defRPr sz="700"/>
            </a:lvl6pPr>
            <a:lvl7pPr marL="1920240" indent="0">
              <a:buNone/>
              <a:defRPr sz="700"/>
            </a:lvl7pPr>
            <a:lvl8pPr marL="2240280" indent="0">
              <a:buNone/>
              <a:defRPr sz="700"/>
            </a:lvl8pPr>
            <a:lvl9pPr marL="256032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51DE-25CD-4A01-AAAE-595FABE8FB1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4B20-5CB6-4F95-B496-DBCA3442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9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055" y="438152"/>
            <a:ext cx="552069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055" y="2190750"/>
            <a:ext cx="552069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0055" y="7627622"/>
            <a:ext cx="14401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051DE-25CD-4A01-AAAE-595FABE8FB1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0265" y="7627622"/>
            <a:ext cx="216027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0565" y="7627622"/>
            <a:ext cx="14401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04B20-5CB6-4F95-B496-DBCA3442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7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40080" rtl="0" eaLnBrk="1" latinLnBrk="0" hangingPunct="1">
        <a:lnSpc>
          <a:spcPct val="90000"/>
        </a:lnSpc>
        <a:spcBef>
          <a:spcPct val="0"/>
        </a:spcBef>
        <a:buNone/>
        <a:defRPr sz="3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020" indent="-160020" algn="l" defTabSz="64008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2014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5pPr>
      <a:lvl6pPr marL="176022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208026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72034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1pPr>
      <a:lvl2pPr marL="32004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24028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1F87352-BEB3-A2D0-E2DB-586485D6D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9487" y="1426282"/>
            <a:ext cx="2559965" cy="461665"/>
          </a:xfrm>
        </p:spPr>
        <p:txBody>
          <a:bodyPr>
            <a:noAutofit/>
          </a:bodyPr>
          <a:lstStyle/>
          <a:p>
            <a:r>
              <a:rPr lang="en-US" sz="1200" b="1" dirty="0">
                <a:latin typeface="Raleway" pitchFamily="2" charset="0"/>
              </a:rPr>
              <a:t>Certified Feline Behavior and Training Specialist &amp; Consultant</a:t>
            </a:r>
          </a:p>
          <a:p>
            <a:endParaRPr lang="en-US" sz="700" b="1" dirty="0">
              <a:latin typeface="Raleway" pitchFamily="2" charset="0"/>
            </a:endParaRPr>
          </a:p>
          <a:p>
            <a:r>
              <a:rPr lang="en-US" sz="1100" b="1" dirty="0">
                <a:latin typeface="Raleway" pitchFamily="2" charset="0"/>
              </a:rPr>
              <a:t> </a:t>
            </a:r>
            <a:r>
              <a:rPr lang="en-US" sz="1000" i="1" dirty="0">
                <a:latin typeface="Raleway" pitchFamily="2" charset="0"/>
              </a:rPr>
              <a:t>Resolving issues with evidence-based behavior modification - humanely</a:t>
            </a:r>
            <a:endParaRPr lang="en-US" sz="1100" i="1" dirty="0">
              <a:latin typeface="Raleway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5D5C70-EBEE-92F5-68F3-2A6B8EEAC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" t="18883" r="74410" b="30315"/>
          <a:stretch/>
        </p:blipFill>
        <p:spPr>
          <a:xfrm>
            <a:off x="3845607" y="2691875"/>
            <a:ext cx="1950390" cy="2001900"/>
          </a:xfrm>
          <a:prstGeom prst="rect">
            <a:avLst/>
          </a:prstGeom>
        </p:spPr>
      </p:pic>
      <p:pic>
        <p:nvPicPr>
          <p:cNvPr id="14" name="Picture 13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2139ACF4-35E5-DB55-2842-EE676FEC7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86" y="491376"/>
            <a:ext cx="2295434" cy="54467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18F4918-D1B8-F251-3F6C-CFFB9FCA583F}"/>
              </a:ext>
            </a:extLst>
          </p:cNvPr>
          <p:cNvSpPr/>
          <p:nvPr/>
        </p:nvSpPr>
        <p:spPr>
          <a:xfrm>
            <a:off x="3200400" y="5836019"/>
            <a:ext cx="3200400" cy="23935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5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634AAD-EFEA-D225-8003-AFC365132E1D}"/>
              </a:ext>
            </a:extLst>
          </p:cNvPr>
          <p:cNvSpPr txBox="1"/>
          <p:nvPr/>
        </p:nvSpPr>
        <p:spPr>
          <a:xfrm>
            <a:off x="3751083" y="6100067"/>
            <a:ext cx="21909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Raleway" pitchFamily="2" charset="0"/>
              </a:rPr>
              <a:t>Behavior Resource for        North Central FL Veterinarians</a:t>
            </a:r>
          </a:p>
        </p:txBody>
      </p:sp>
      <p:pic>
        <p:nvPicPr>
          <p:cNvPr id="26" name="Picture 25" descr="A picture containing text, screenshot, software, cat&#10;&#10;Description automatically generated">
            <a:extLst>
              <a:ext uri="{FF2B5EF4-FFF2-40B4-BE49-F238E27FC236}">
                <a16:creationId xmlns:a16="http://schemas.microsoft.com/office/drawing/2014/main" id="{5742A3B5-613C-6E19-496C-49C0875134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08" t="36575" r="39975" b="22568"/>
          <a:stretch/>
        </p:blipFill>
        <p:spPr bwMode="auto">
          <a:xfrm>
            <a:off x="318360" y="3130246"/>
            <a:ext cx="2549118" cy="13706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C58A2A7-5433-68B0-8E7B-7EA96FD5D461}"/>
              </a:ext>
            </a:extLst>
          </p:cNvPr>
          <p:cNvSpPr txBox="1"/>
          <p:nvPr/>
        </p:nvSpPr>
        <p:spPr>
          <a:xfrm>
            <a:off x="168711" y="491376"/>
            <a:ext cx="29801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Raleway" pitchFamily="2" charset="0"/>
              </a:rPr>
              <a:t>Services Pricing</a:t>
            </a:r>
          </a:p>
          <a:p>
            <a:pPr algn="ctr"/>
            <a:endParaRPr lang="en-US" sz="300" i="1" dirty="0">
              <a:solidFill>
                <a:srgbClr val="000000"/>
              </a:solidFill>
              <a:latin typeface="Raleway" pitchFamily="2" charset="0"/>
            </a:endParaRPr>
          </a:p>
          <a:p>
            <a:pPr algn="ctr"/>
            <a:r>
              <a:rPr lang="en-US" sz="900" b="1" i="1" dirty="0">
                <a:solidFill>
                  <a:srgbClr val="000000"/>
                </a:solidFill>
                <a:latin typeface="Raleway" pitchFamily="2" charset="0"/>
              </a:rPr>
              <a:t>Free</a:t>
            </a:r>
            <a:r>
              <a:rPr lang="en-US" sz="900" i="1" dirty="0">
                <a:solidFill>
                  <a:srgbClr val="000000"/>
                </a:solidFill>
                <a:latin typeface="Raleway" pitchFamily="2" charset="0"/>
              </a:rPr>
              <a:t> first assessment call; Custom packages available</a:t>
            </a:r>
            <a:endParaRPr lang="en-US" sz="9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E1550C-9F5F-79A9-DE96-A169B327120E}"/>
              </a:ext>
            </a:extLst>
          </p:cNvPr>
          <p:cNvSpPr txBox="1"/>
          <p:nvPr/>
        </p:nvSpPr>
        <p:spPr>
          <a:xfrm>
            <a:off x="3908774" y="7471293"/>
            <a:ext cx="1783651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Raleway" pitchFamily="2" charset="0"/>
              </a:rPr>
              <a:t>Online and in-home services for your clients</a:t>
            </a:r>
            <a:endParaRPr lang="en-US" sz="1100" b="1" dirty="0"/>
          </a:p>
        </p:txBody>
      </p:sp>
      <p:pic>
        <p:nvPicPr>
          <p:cNvPr id="36" name="Picture 35" descr="A picture containing text, screenshot, software, web page&#10;&#10;Description automatically generated">
            <a:extLst>
              <a:ext uri="{FF2B5EF4-FFF2-40B4-BE49-F238E27FC236}">
                <a16:creationId xmlns:a16="http://schemas.microsoft.com/office/drawing/2014/main" id="{3538DACB-E0C1-2C2B-AC92-EAC22E8DCA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50" t="33461" r="39721" b="21038"/>
          <a:stretch/>
        </p:blipFill>
        <p:spPr bwMode="auto">
          <a:xfrm>
            <a:off x="440212" y="1311433"/>
            <a:ext cx="2390675" cy="14446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0BCA755-6621-F944-C06E-047C4F4CF6CF}"/>
              </a:ext>
            </a:extLst>
          </p:cNvPr>
          <p:cNvSpPr txBox="1"/>
          <p:nvPr/>
        </p:nvSpPr>
        <p:spPr>
          <a:xfrm>
            <a:off x="305274" y="1172347"/>
            <a:ext cx="2752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Raleway" pitchFamily="2" charset="0"/>
              </a:rPr>
              <a:t>Online consulting packages*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Raleway" pitchFamily="2" charset="0"/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4F447A-6D1D-03DA-0427-5896CB09CBEA}"/>
              </a:ext>
            </a:extLst>
          </p:cNvPr>
          <p:cNvSpPr txBox="1"/>
          <p:nvPr/>
        </p:nvSpPr>
        <p:spPr>
          <a:xfrm>
            <a:off x="216503" y="2969108"/>
            <a:ext cx="2752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Raleway" pitchFamily="2" charset="0"/>
              </a:rPr>
              <a:t>In-home consulting packages*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9CE1FB-FCE7-E450-6FA0-795C7D227F34}"/>
              </a:ext>
            </a:extLst>
          </p:cNvPr>
          <p:cNvSpPr/>
          <p:nvPr/>
        </p:nvSpPr>
        <p:spPr>
          <a:xfrm>
            <a:off x="2807784" y="2978552"/>
            <a:ext cx="49237" cy="176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71075E-CF1B-4A88-6489-5F2478B10B4F}"/>
              </a:ext>
            </a:extLst>
          </p:cNvPr>
          <p:cNvSpPr txBox="1"/>
          <p:nvPr/>
        </p:nvSpPr>
        <p:spPr>
          <a:xfrm>
            <a:off x="37957" y="4151374"/>
            <a:ext cx="3259936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>
                <a:latin typeface="Raleway" pitchFamily="2" charset="0"/>
              </a:defRPr>
            </a:lvl1pPr>
          </a:lstStyle>
          <a:p>
            <a:r>
              <a:rPr lang="en-US" sz="700" dirty="0"/>
              <a:t>               Single Cat / Issue   $145 	      Multiple Cats / Issues   $230</a:t>
            </a:r>
          </a:p>
          <a:p>
            <a:endParaRPr lang="en-US" sz="700" dirty="0">
              <a:latin typeface="Raleway" pitchFamily="2" charset="0"/>
            </a:endParaRPr>
          </a:p>
          <a:p>
            <a:pPr algn="ctr"/>
            <a:r>
              <a:rPr lang="en-US" sz="700" dirty="0">
                <a:latin typeface="Raleway" pitchFamily="2" charset="0"/>
              </a:rPr>
              <a:t>Includes </a:t>
            </a:r>
            <a:r>
              <a:rPr lang="en-US" sz="700" dirty="0"/>
              <a:t>1</a:t>
            </a:r>
            <a:r>
              <a:rPr lang="en-US" sz="700" dirty="0">
                <a:latin typeface="Raleway" pitchFamily="2" charset="0"/>
              </a:rPr>
              <a:t>-3 in-home consults, educational </a:t>
            </a:r>
            <a:r>
              <a:rPr lang="en-US" sz="700" dirty="0"/>
              <a:t>resource</a:t>
            </a:r>
            <a:r>
              <a:rPr lang="en-US" sz="700" dirty="0">
                <a:latin typeface="Raleway" pitchFamily="2" charset="0"/>
              </a:rPr>
              <a:t>s and </a:t>
            </a:r>
            <a:r>
              <a:rPr lang="en-US" sz="700" u="sng" dirty="0">
                <a:latin typeface="Raleway" pitchFamily="2" charset="0"/>
              </a:rPr>
              <a:t>90 </a:t>
            </a:r>
          </a:p>
          <a:p>
            <a:pPr algn="ctr"/>
            <a:r>
              <a:rPr lang="en-US" sz="700" dirty="0">
                <a:latin typeface="Raleway" pitchFamily="2" charset="0"/>
              </a:rPr>
              <a:t>              </a:t>
            </a:r>
            <a:r>
              <a:rPr lang="en-US" sz="700" u="sng" dirty="0">
                <a:latin typeface="Raleway" pitchFamily="2" charset="0"/>
              </a:rPr>
              <a:t>days</a:t>
            </a:r>
            <a:r>
              <a:rPr lang="en-US" sz="700" dirty="0"/>
              <a:t> </a:t>
            </a:r>
            <a:r>
              <a:rPr lang="en-US" sz="700" dirty="0">
                <a:latin typeface="Raleway" pitchFamily="2" charset="0"/>
              </a:rPr>
              <a:t>of video, phone or email follow-up as needed</a:t>
            </a:r>
            <a:r>
              <a:rPr lang="en-US" sz="700" dirty="0"/>
              <a:t>	</a:t>
            </a:r>
          </a:p>
          <a:p>
            <a:pPr algn="ctr"/>
            <a:endParaRPr lang="en-US" b="1" i="1" dirty="0"/>
          </a:p>
          <a:p>
            <a:pPr algn="ctr"/>
            <a:r>
              <a:rPr lang="en-US" sz="700" b="1" i="1" dirty="0"/>
              <a:t>*Not all issues can be addressed via online consultations</a:t>
            </a:r>
            <a:endParaRPr lang="en-US" sz="700" dirty="0"/>
          </a:p>
          <a:p>
            <a:pPr algn="ctr"/>
            <a:r>
              <a:rPr lang="en-US" sz="700" dirty="0"/>
              <a:t>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FA9698-A4BA-4D64-00CF-7963B8A3F8FB}"/>
              </a:ext>
            </a:extLst>
          </p:cNvPr>
          <p:cNvSpPr txBox="1"/>
          <p:nvPr/>
        </p:nvSpPr>
        <p:spPr>
          <a:xfrm>
            <a:off x="28832" y="2320551"/>
            <a:ext cx="32781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Raleway" pitchFamily="2" charset="0"/>
              </a:rPr>
              <a:t>                 Single Cat / Issue  $110        Multiple Cats / Issues  $185</a:t>
            </a:r>
          </a:p>
          <a:p>
            <a:pPr algn="ctr"/>
            <a:endParaRPr lang="en-US" sz="700" dirty="0">
              <a:latin typeface="Raleway" pitchFamily="2" charset="0"/>
            </a:endParaRPr>
          </a:p>
          <a:p>
            <a:pPr algn="ctr"/>
            <a:r>
              <a:rPr lang="en-US" sz="700" dirty="0">
                <a:latin typeface="Raleway" pitchFamily="2" charset="0"/>
              </a:rPr>
              <a:t>Includes 2-4 video consults, educational resources, and </a:t>
            </a:r>
            <a:r>
              <a:rPr lang="en-US" sz="700" u="sng" dirty="0">
                <a:latin typeface="Raleway" pitchFamily="2" charset="0"/>
              </a:rPr>
              <a:t>60 </a:t>
            </a:r>
          </a:p>
          <a:p>
            <a:pPr algn="ctr"/>
            <a:r>
              <a:rPr lang="en-US" sz="700" u="sng" dirty="0">
                <a:latin typeface="Raleway" pitchFamily="2" charset="0"/>
              </a:rPr>
              <a:t>days </a:t>
            </a:r>
            <a:r>
              <a:rPr lang="en-US" sz="700" dirty="0">
                <a:latin typeface="Raleway" pitchFamily="2" charset="0"/>
              </a:rPr>
              <a:t>of phone or email follow-up as needed.	   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F02799-402A-D4CB-0774-639E8E6B2009}"/>
              </a:ext>
            </a:extLst>
          </p:cNvPr>
          <p:cNvSpPr/>
          <p:nvPr/>
        </p:nvSpPr>
        <p:spPr>
          <a:xfrm>
            <a:off x="3196355" y="5052813"/>
            <a:ext cx="3192307" cy="783205"/>
          </a:xfrm>
          <a:prstGeom prst="rect">
            <a:avLst/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cat sitting on a wood floor&#10;&#10;Description automatically generated">
            <a:extLst>
              <a:ext uri="{FF2B5EF4-FFF2-40B4-BE49-F238E27FC236}">
                <a16:creationId xmlns:a16="http://schemas.microsoft.com/office/drawing/2014/main" id="{862655F2-815A-8E82-127B-5161970A51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1" r="7084" b="10714"/>
          <a:stretch/>
        </p:blipFill>
        <p:spPr>
          <a:xfrm>
            <a:off x="1592920" y="6408666"/>
            <a:ext cx="1152929" cy="771022"/>
          </a:xfrm>
          <a:prstGeom prst="rect">
            <a:avLst/>
          </a:prstGeom>
        </p:spPr>
      </p:pic>
      <p:sp>
        <p:nvSpPr>
          <p:cNvPr id="35" name="&quot;Not Allowed&quot; Symbol 34">
            <a:extLst>
              <a:ext uri="{FF2B5EF4-FFF2-40B4-BE49-F238E27FC236}">
                <a16:creationId xmlns:a16="http://schemas.microsoft.com/office/drawing/2014/main" id="{A7FB503C-750B-F1A0-57CC-F2B7D32C633A}"/>
              </a:ext>
            </a:extLst>
          </p:cNvPr>
          <p:cNvSpPr/>
          <p:nvPr/>
        </p:nvSpPr>
        <p:spPr>
          <a:xfrm rot="20836865">
            <a:off x="1664553" y="6333967"/>
            <a:ext cx="903745" cy="929257"/>
          </a:xfrm>
          <a:prstGeom prst="noSmoking">
            <a:avLst>
              <a:gd name="adj" fmla="val 388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1742D1-849A-ADFD-5AD4-0CF5130A2712}"/>
              </a:ext>
            </a:extLst>
          </p:cNvPr>
          <p:cNvSpPr txBox="1"/>
          <p:nvPr/>
        </p:nvSpPr>
        <p:spPr>
          <a:xfrm>
            <a:off x="3653421" y="5273632"/>
            <a:ext cx="2648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latin typeface="Raleway" pitchFamily="2" charset="0"/>
              </a:rPr>
              <a:t>Keep them in their homes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1781F3-7FDE-F3B4-9D68-9FADAAC8033D}"/>
              </a:ext>
            </a:extLst>
          </p:cNvPr>
          <p:cNvCxnSpPr>
            <a:cxnSpLocks/>
          </p:cNvCxnSpPr>
          <p:nvPr/>
        </p:nvCxnSpPr>
        <p:spPr>
          <a:xfrm flipV="1">
            <a:off x="1568019" y="5482452"/>
            <a:ext cx="312539" cy="325610"/>
          </a:xfrm>
          <a:prstGeom prst="line">
            <a:avLst/>
          </a:prstGeom>
          <a:ln w="412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7793C6-CE87-6C0A-CD46-C091BF1C42EB}"/>
              </a:ext>
            </a:extLst>
          </p:cNvPr>
          <p:cNvGrpSpPr/>
          <p:nvPr/>
        </p:nvGrpSpPr>
        <p:grpSpPr>
          <a:xfrm>
            <a:off x="0" y="5836021"/>
            <a:ext cx="3200400" cy="2393579"/>
            <a:chOff x="3200400" y="5299369"/>
            <a:chExt cx="3200400" cy="29302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298EEE-7ED0-FB8C-34EC-5C5C69DCB744}"/>
                </a:ext>
              </a:extLst>
            </p:cNvPr>
            <p:cNvSpPr/>
            <p:nvPr/>
          </p:nvSpPr>
          <p:spPr>
            <a:xfrm>
              <a:off x="3200400" y="5299369"/>
              <a:ext cx="3200400" cy="29302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45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6744305-35B8-2530-77E6-F937F847EFC7}"/>
                </a:ext>
              </a:extLst>
            </p:cNvPr>
            <p:cNvGrpSpPr/>
            <p:nvPr/>
          </p:nvGrpSpPr>
          <p:grpSpPr>
            <a:xfrm>
              <a:off x="3698270" y="5894826"/>
              <a:ext cx="2201250" cy="2038148"/>
              <a:chOff x="3508603" y="5391175"/>
              <a:chExt cx="2201250" cy="175143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50BDA6-13FC-84F4-EFD2-86109A79B053}"/>
                  </a:ext>
                </a:extLst>
              </p:cNvPr>
              <p:cNvSpPr txBox="1"/>
              <p:nvPr/>
            </p:nvSpPr>
            <p:spPr>
              <a:xfrm>
                <a:off x="3578879" y="6747090"/>
                <a:ext cx="2130974" cy="3955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  <a:latin typeface="Raleway" panose="020B0604020202020204" pitchFamily="2" charset="0"/>
                  </a:rPr>
                  <a:t>Purrfectcat4me@gmail.com</a:t>
                </a:r>
              </a:p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Raleway" panose="020B0604020202020204" pitchFamily="2" charset="0"/>
                  </a:rPr>
                  <a:t>352-328-6412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" name="Picture 3" descr="Qr code&#10;&#10;Description automatically generated">
                <a:extLst>
                  <a:ext uri="{FF2B5EF4-FFF2-40B4-BE49-F238E27FC236}">
                    <a16:creationId xmlns:a16="http://schemas.microsoft.com/office/drawing/2014/main" id="{A90575F8-6882-DD47-B9D4-DC2AC99632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8603" y="5391175"/>
                <a:ext cx="773351" cy="9615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1E29BE-DE65-264A-8780-C7EF15DB0E59}"/>
              </a:ext>
            </a:extLst>
          </p:cNvPr>
          <p:cNvGrpSpPr/>
          <p:nvPr/>
        </p:nvGrpSpPr>
        <p:grpSpPr>
          <a:xfrm>
            <a:off x="1592920" y="6333967"/>
            <a:ext cx="1152929" cy="929257"/>
            <a:chOff x="1592920" y="6333967"/>
            <a:chExt cx="1152929" cy="929257"/>
          </a:xfrm>
        </p:grpSpPr>
        <p:pic>
          <p:nvPicPr>
            <p:cNvPr id="27" name="Picture 26" descr="A cat sitting on a wood floor&#10;&#10;Description automatically generated">
              <a:extLst>
                <a:ext uri="{FF2B5EF4-FFF2-40B4-BE49-F238E27FC236}">
                  <a16:creationId xmlns:a16="http://schemas.microsoft.com/office/drawing/2014/main" id="{8A9DD40D-0FB3-0B35-6709-1D96C855C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1" r="7084" b="10714"/>
            <a:stretch/>
          </p:blipFill>
          <p:spPr>
            <a:xfrm>
              <a:off x="1592920" y="6408666"/>
              <a:ext cx="1152929" cy="771022"/>
            </a:xfrm>
            <a:prstGeom prst="rect">
              <a:avLst/>
            </a:prstGeom>
          </p:spPr>
        </p:pic>
        <p:sp>
          <p:nvSpPr>
            <p:cNvPr id="29" name="&quot;Not Allowed&quot; Symbol 28">
              <a:extLst>
                <a:ext uri="{FF2B5EF4-FFF2-40B4-BE49-F238E27FC236}">
                  <a16:creationId xmlns:a16="http://schemas.microsoft.com/office/drawing/2014/main" id="{410B9444-3D84-FA3A-E4B5-6CF275860348}"/>
                </a:ext>
              </a:extLst>
            </p:cNvPr>
            <p:cNvSpPr/>
            <p:nvPr/>
          </p:nvSpPr>
          <p:spPr>
            <a:xfrm rot="20836865">
              <a:off x="1664553" y="6333967"/>
              <a:ext cx="903745" cy="929257"/>
            </a:xfrm>
            <a:prstGeom prst="noSmoking">
              <a:avLst>
                <a:gd name="adj" fmla="val 388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36B54EA-79B0-BEDF-FE0A-A5A3963B7182}"/>
              </a:ext>
            </a:extLst>
          </p:cNvPr>
          <p:cNvSpPr txBox="1"/>
          <p:nvPr/>
        </p:nvSpPr>
        <p:spPr>
          <a:xfrm>
            <a:off x="0" y="5051669"/>
            <a:ext cx="3204445" cy="792525"/>
          </a:xfrm>
          <a:prstGeom prst="rect">
            <a:avLst/>
          </a:prstGeom>
          <a:solidFill>
            <a:srgbClr val="6633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600" b="1" dirty="0">
              <a:solidFill>
                <a:schemeClr val="bg1"/>
              </a:solidFill>
              <a:latin typeface="Raleway" pitchFamily="2" charset="0"/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Raleway" pitchFamily="2" charset="0"/>
              </a:rPr>
              <a:t>Add more sessions as needed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Raleway" pitchFamily="2" charset="0"/>
              </a:rPr>
              <a:t>Pricing on website</a:t>
            </a:r>
          </a:p>
          <a:p>
            <a:pPr algn="ctr"/>
            <a:endParaRPr lang="en-US" sz="500" b="1" dirty="0">
              <a:solidFill>
                <a:schemeClr val="bg1"/>
              </a:solidFill>
              <a:latin typeface="Raleway" pitchFamily="2" charset="0"/>
            </a:endParaRP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Raleway" pitchFamily="2" charset="0"/>
              </a:rPr>
              <a:t>Purrfectcat4me.com</a:t>
            </a:r>
          </a:p>
          <a:p>
            <a:pPr algn="ctr"/>
            <a:endParaRPr lang="en-US" sz="300" b="1" i="1" dirty="0">
              <a:solidFill>
                <a:schemeClr val="bg1"/>
              </a:solidFill>
              <a:latin typeface="Raleway" pitchFamily="2" charset="0"/>
            </a:endParaRPr>
          </a:p>
        </p:txBody>
      </p:sp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E63467E1-8FB0-9827-CA61-F3008C420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10" y="6937009"/>
            <a:ext cx="977230" cy="43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28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A52BF9-2BAE-9188-5229-30C8A15F8CAB}"/>
              </a:ext>
            </a:extLst>
          </p:cNvPr>
          <p:cNvSpPr txBox="1"/>
          <p:nvPr/>
        </p:nvSpPr>
        <p:spPr>
          <a:xfrm>
            <a:off x="3429562" y="3924305"/>
            <a:ext cx="2915974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Understand what causes stress for a cat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Ensure adherence to the “5 pillars of a healthy feline environment” for optimal well being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Introduce a new partner, dog or baby to the home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Solve litterbox problems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Address aggression (people or other cats) or biting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Calm an over-stimulated or fearful cat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Reduce furniture clawing or other destructive behavior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Multi-cat integration issues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Yowling, excessive vocalization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Train cats:  for example, staying off the counter/table, leash/harness training, low-stress medicating or nail trims, sitting calmly, etc.</a:t>
            </a:r>
          </a:p>
        </p:txBody>
      </p:sp>
      <p:pic>
        <p:nvPicPr>
          <p:cNvPr id="5" name="Picture 4" descr="A cat lying on its back&#10;&#10;Description automatically generated with low confidence">
            <a:extLst>
              <a:ext uri="{FF2B5EF4-FFF2-40B4-BE49-F238E27FC236}">
                <a16:creationId xmlns:a16="http://schemas.microsoft.com/office/drawing/2014/main" id="{8EC62026-CEEF-04B9-2DD8-85E76AB4C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8642"/>
            <a:ext cx="3200400" cy="1877280"/>
          </a:xfrm>
          <a:prstGeom prst="rect">
            <a:avLst/>
          </a:prstGeom>
        </p:spPr>
      </p:pic>
      <p:pic>
        <p:nvPicPr>
          <p:cNvPr id="8" name="Picture 7" descr="A person walking a cat on a leash&#10;&#10;Description automatically generated with medium confidence">
            <a:extLst>
              <a:ext uri="{FF2B5EF4-FFF2-40B4-BE49-F238E27FC236}">
                <a16:creationId xmlns:a16="http://schemas.microsoft.com/office/drawing/2014/main" id="{045D9134-13FA-B007-1097-4506458F7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432363"/>
            <a:ext cx="3200399" cy="1797237"/>
          </a:xfrm>
          <a:prstGeom prst="rect">
            <a:avLst/>
          </a:prstGeom>
        </p:spPr>
      </p:pic>
      <p:pic>
        <p:nvPicPr>
          <p:cNvPr id="10" name="Picture 9" descr="A person holding a dog&#10;&#10;Description automatically generated with medium confidence">
            <a:extLst>
              <a:ext uri="{FF2B5EF4-FFF2-40B4-BE49-F238E27FC236}">
                <a16:creationId xmlns:a16="http://schemas.microsoft.com/office/drawing/2014/main" id="{DE94BFB4-CC1A-81F7-71F4-A767F88B8E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8" b="24814"/>
          <a:stretch/>
        </p:blipFill>
        <p:spPr>
          <a:xfrm>
            <a:off x="3200401" y="0"/>
            <a:ext cx="3200400" cy="21985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FA9632-437C-2CDC-093F-125763E8EE6F}"/>
              </a:ext>
            </a:extLst>
          </p:cNvPr>
          <p:cNvSpPr txBox="1"/>
          <p:nvPr/>
        </p:nvSpPr>
        <p:spPr>
          <a:xfrm>
            <a:off x="3429560" y="3513387"/>
            <a:ext cx="2915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Raleway" pitchFamily="2" charset="0"/>
              </a:rPr>
              <a:t>I can help caregivers to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Raleway" pitchFamily="2" charset="0"/>
              </a:rPr>
              <a:t>:</a:t>
            </a:r>
            <a:endParaRPr lang="en-US" sz="1600" dirty="0">
              <a:latin typeface="Raleway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711D09-646E-0E79-B6A2-82508A18B424}"/>
              </a:ext>
            </a:extLst>
          </p:cNvPr>
          <p:cNvSpPr txBox="1"/>
          <p:nvPr/>
        </p:nvSpPr>
        <p:spPr>
          <a:xfrm>
            <a:off x="166913" y="357207"/>
            <a:ext cx="286657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Raleway" pitchFamily="2" charset="0"/>
              </a:rPr>
              <a:t>Benefits to Your Clinic</a:t>
            </a:r>
          </a:p>
          <a:p>
            <a:endParaRPr lang="en-US" sz="600" b="1" dirty="0">
              <a:solidFill>
                <a:srgbClr val="000000"/>
              </a:solidFill>
              <a:latin typeface="Raleway" pitchFamily="2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A trusted behavior consultant resource to refer patients to for problems that need home assessment and/or selected topic education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Add a critical home environmental assessment and behavior modification plan if a cat needs medications for behavior issues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Reinforce your key educational messages on feline integration, low-stress handling or enrichment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Differentiate your clinic – offer behavior services!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Assist caregivers implementing behavior modification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0000"/>
                </a:solidFill>
                <a:latin typeface="Raleway" pitchFamily="2" charset="0"/>
              </a:rPr>
              <a:t>Access to a national network of feline behavior professionals and veterinary behaviorists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000000"/>
              </a:solidFill>
              <a:latin typeface="Raleway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56E06A-EAFA-BC0E-A9BD-5F6C24133519}"/>
              </a:ext>
            </a:extLst>
          </p:cNvPr>
          <p:cNvSpPr txBox="1"/>
          <p:nvPr/>
        </p:nvSpPr>
        <p:spPr>
          <a:xfrm>
            <a:off x="332649" y="5314736"/>
            <a:ext cx="270369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" dirty="0">
                <a:solidFill>
                  <a:srgbClr val="000000"/>
                </a:solidFill>
                <a:latin typeface="Raleway" pitchFamily="2" charset="0"/>
              </a:rPr>
              <a:t>Lifelong cat &amp; horse caretaker/horse trainer for equine triathlons </a:t>
            </a:r>
          </a:p>
          <a:p>
            <a:pPr>
              <a:spcAft>
                <a:spcPts val="600"/>
              </a:spcAft>
            </a:pPr>
            <a:r>
              <a:rPr lang="en-US" sz="600" dirty="0">
                <a:solidFill>
                  <a:srgbClr val="000000"/>
                </a:solidFill>
                <a:latin typeface="Raleway" pitchFamily="2" charset="0"/>
              </a:rPr>
              <a:t>August 2023 - Feline Behavior &amp; Training Certification from the accredited Animal Behavior Institute</a:t>
            </a:r>
          </a:p>
          <a:p>
            <a:pPr>
              <a:spcAft>
                <a:spcPts val="600"/>
              </a:spcAft>
            </a:pPr>
            <a:r>
              <a:rPr lang="en-US" sz="600" dirty="0">
                <a:solidFill>
                  <a:srgbClr val="000000"/>
                </a:solidFill>
                <a:latin typeface="Raleway" pitchFamily="2" charset="0"/>
              </a:rPr>
              <a:t>2022/2023 - Behavior extern/observer at All Cats Vet Clinic in Gainesville, FL; Dr. Grace White</a:t>
            </a:r>
          </a:p>
          <a:p>
            <a:pPr>
              <a:spcAft>
                <a:spcPts val="600"/>
              </a:spcAft>
            </a:pPr>
            <a:r>
              <a:rPr lang="en-US" sz="600" dirty="0">
                <a:solidFill>
                  <a:srgbClr val="000000"/>
                </a:solidFill>
                <a:latin typeface="Raleway" pitchFamily="2" charset="0"/>
              </a:rPr>
              <a:t>2023 – Behavior extern at Newberry Animal Hospital; Dr. Kimberly Hall</a:t>
            </a:r>
          </a:p>
          <a:p>
            <a:pPr>
              <a:spcAft>
                <a:spcPts val="600"/>
              </a:spcAft>
            </a:pPr>
            <a:r>
              <a:rPr lang="en-US" sz="600" dirty="0">
                <a:solidFill>
                  <a:srgbClr val="000000"/>
                </a:solidFill>
                <a:latin typeface="Raleway" pitchFamily="2" charset="0"/>
              </a:rPr>
              <a:t>Early 2023 - audited prestigious feline behavior consultant course through the *International Association of Animal Behavior Consultants </a:t>
            </a:r>
          </a:p>
          <a:p>
            <a:pPr>
              <a:spcAft>
                <a:spcPts val="600"/>
              </a:spcAft>
            </a:pPr>
            <a:r>
              <a:rPr lang="en-US" sz="600" dirty="0">
                <a:solidFill>
                  <a:srgbClr val="000000"/>
                </a:solidFill>
                <a:latin typeface="Raleway" pitchFamily="2" charset="0"/>
              </a:rPr>
              <a:t>2022 - 2025  Completed 75+ hours of feline behavior CEUs at international, national and online conferences</a:t>
            </a:r>
          </a:p>
          <a:p>
            <a:pPr>
              <a:spcAft>
                <a:spcPts val="600"/>
              </a:spcAft>
            </a:pPr>
            <a:r>
              <a:rPr lang="en-US" sz="600" dirty="0">
                <a:solidFill>
                  <a:srgbClr val="000000"/>
                </a:solidFill>
                <a:latin typeface="Raleway" pitchFamily="2" charset="0"/>
              </a:rPr>
              <a:t>Cat/kitten foster mom and cat enrichment volunteer for the Humane Society of North Central FL </a:t>
            </a:r>
          </a:p>
          <a:p>
            <a:r>
              <a:rPr lang="en-US" sz="600" dirty="0">
                <a:solidFill>
                  <a:srgbClr val="000000"/>
                </a:solidFill>
                <a:latin typeface="Raleway" pitchFamily="2" charset="0"/>
              </a:rPr>
              <a:t>Have taken numerous community cats through the Alachua county (TNR) program - Operation Catnip</a:t>
            </a:r>
          </a:p>
          <a:p>
            <a:endParaRPr lang="en-US" sz="600" dirty="0">
              <a:solidFill>
                <a:srgbClr val="000000"/>
              </a:solidFill>
              <a:latin typeface="Raleway" pitchFamily="2" charset="0"/>
            </a:endParaRPr>
          </a:p>
          <a:p>
            <a:r>
              <a:rPr lang="en-US" sz="600" dirty="0">
                <a:solidFill>
                  <a:srgbClr val="000000"/>
                </a:solidFill>
                <a:latin typeface="Raleway" pitchFamily="2" charset="0"/>
              </a:rPr>
              <a:t>Mature, excellent problem solver - dedicated to doing what it takes to resolve or reduce issues working as a team</a:t>
            </a:r>
          </a:p>
          <a:p>
            <a:endParaRPr lang="en-US" sz="600" dirty="0">
              <a:solidFill>
                <a:srgbClr val="000000"/>
              </a:solidFill>
              <a:latin typeface="Raleway" pitchFamily="2" charset="0"/>
            </a:endParaRPr>
          </a:p>
          <a:p>
            <a:endParaRPr lang="en-US" sz="600" dirty="0">
              <a:solidFill>
                <a:srgbClr val="000000"/>
              </a:solidFill>
              <a:latin typeface="Raleway" pitchFamily="2" charset="0"/>
            </a:endParaRPr>
          </a:p>
          <a:p>
            <a:pPr algn="ctr"/>
            <a:endParaRPr lang="en-US" sz="700" dirty="0">
              <a:solidFill>
                <a:srgbClr val="000000"/>
              </a:solidFill>
              <a:latin typeface="Raleway" pitchFamily="2" charset="0"/>
            </a:endParaRPr>
          </a:p>
          <a:p>
            <a:pPr algn="ctr"/>
            <a:r>
              <a:rPr lang="en-US" sz="700" dirty="0">
                <a:solidFill>
                  <a:srgbClr val="000000"/>
                </a:solidFill>
                <a:latin typeface="Raleway" pitchFamily="2" charset="0"/>
              </a:rPr>
              <a:t>Pursuing *IAABC certification in 2026</a:t>
            </a:r>
          </a:p>
          <a:p>
            <a:pPr algn="ctr"/>
            <a:endParaRPr lang="en-US" sz="700" dirty="0">
              <a:solidFill>
                <a:srgbClr val="000000"/>
              </a:solidFill>
              <a:latin typeface="Raleway" pitchFamily="2" charset="0"/>
            </a:endParaRPr>
          </a:p>
          <a:p>
            <a:pPr algn="ctr"/>
            <a:r>
              <a:rPr lang="en-US" sz="700" dirty="0">
                <a:solidFill>
                  <a:srgbClr val="000000"/>
                </a:solidFill>
                <a:latin typeface="Raleway" pitchFamily="2" charset="0"/>
              </a:rPr>
              <a:t>See professional resume for more details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E1617A-71A7-0D33-8E2E-D51796AC76D2}"/>
              </a:ext>
            </a:extLst>
          </p:cNvPr>
          <p:cNvGrpSpPr/>
          <p:nvPr/>
        </p:nvGrpSpPr>
        <p:grpSpPr>
          <a:xfrm>
            <a:off x="218756" y="5314736"/>
            <a:ext cx="143602" cy="2119992"/>
            <a:chOff x="222683" y="5405706"/>
            <a:chExt cx="143602" cy="1973141"/>
          </a:xfrm>
        </p:grpSpPr>
        <p:pic>
          <p:nvPicPr>
            <p:cNvPr id="3" name="Picture 2" descr="A black paw print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EC5C4F34-5E2C-AB60-70B9-F420BD344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46" y="5405706"/>
              <a:ext cx="132637" cy="130468"/>
            </a:xfrm>
            <a:prstGeom prst="rect">
              <a:avLst/>
            </a:prstGeom>
          </p:spPr>
        </p:pic>
        <p:pic>
          <p:nvPicPr>
            <p:cNvPr id="11" name="Picture 10" descr="A black paw print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4533CEF-BD6A-CD50-CA3C-022197B37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46" y="5591387"/>
              <a:ext cx="132637" cy="130468"/>
            </a:xfrm>
            <a:prstGeom prst="rect">
              <a:avLst/>
            </a:prstGeom>
          </p:spPr>
        </p:pic>
        <p:pic>
          <p:nvPicPr>
            <p:cNvPr id="12" name="Picture 11" descr="A black paw print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49BDB24-1B92-1029-0E31-5CE338240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28" y="5874034"/>
              <a:ext cx="132637" cy="130468"/>
            </a:xfrm>
            <a:prstGeom prst="rect">
              <a:avLst/>
            </a:prstGeom>
          </p:spPr>
        </p:pic>
        <p:pic>
          <p:nvPicPr>
            <p:cNvPr id="14" name="Picture 13" descr="A black paw print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00DAE2B-97EC-307D-BD5D-42BD37BE6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30" y="6103633"/>
              <a:ext cx="132637" cy="130468"/>
            </a:xfrm>
            <a:prstGeom prst="rect">
              <a:avLst/>
            </a:prstGeom>
          </p:spPr>
        </p:pic>
        <p:pic>
          <p:nvPicPr>
            <p:cNvPr id="19" name="Picture 18" descr="A black paw print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8BC6ABEB-004D-9467-D3AF-FE660CC79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29" y="6301895"/>
              <a:ext cx="132637" cy="130468"/>
            </a:xfrm>
            <a:prstGeom prst="rect">
              <a:avLst/>
            </a:prstGeom>
          </p:spPr>
        </p:pic>
        <p:pic>
          <p:nvPicPr>
            <p:cNvPr id="20" name="Picture 19" descr="A black paw print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0656DF6-F525-0193-2CD2-DDF448DDF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48" y="6506137"/>
              <a:ext cx="132637" cy="130468"/>
            </a:xfrm>
            <a:prstGeom prst="rect">
              <a:avLst/>
            </a:prstGeom>
          </p:spPr>
        </p:pic>
        <p:pic>
          <p:nvPicPr>
            <p:cNvPr id="21" name="Picture 20" descr="A black paw print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AB2BBC-6D78-F327-6683-A020B37E5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28" y="6972109"/>
              <a:ext cx="132637" cy="130468"/>
            </a:xfrm>
            <a:prstGeom prst="rect">
              <a:avLst/>
            </a:prstGeom>
          </p:spPr>
        </p:pic>
        <p:pic>
          <p:nvPicPr>
            <p:cNvPr id="22" name="Picture 21" descr="A black paw print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6073E0A-8861-824E-619A-AB726D341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83" y="7248379"/>
              <a:ext cx="132637" cy="130468"/>
            </a:xfrm>
            <a:prstGeom prst="rect">
              <a:avLst/>
            </a:prstGeom>
          </p:spPr>
        </p:pic>
        <p:pic>
          <p:nvPicPr>
            <p:cNvPr id="25" name="Picture 24" descr="A black paw print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739E03D-9159-A155-878D-5E79C1141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29" y="6721535"/>
              <a:ext cx="132637" cy="130468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AF11D97-71C9-E62D-80F7-DF8EDC1454DF}"/>
              </a:ext>
            </a:extLst>
          </p:cNvPr>
          <p:cNvCxnSpPr>
            <a:cxnSpLocks/>
          </p:cNvCxnSpPr>
          <p:nvPr/>
        </p:nvCxnSpPr>
        <p:spPr>
          <a:xfrm>
            <a:off x="296246" y="306714"/>
            <a:ext cx="257604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5812005-9857-72E9-0675-E4936FB598CF}"/>
              </a:ext>
            </a:extLst>
          </p:cNvPr>
          <p:cNvSpPr txBox="1"/>
          <p:nvPr/>
        </p:nvSpPr>
        <p:spPr>
          <a:xfrm>
            <a:off x="3200400" y="2205062"/>
            <a:ext cx="3200400" cy="1138773"/>
          </a:xfrm>
          <a:prstGeom prst="rect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>
                <a:solidFill>
                  <a:schemeClr val="bg1"/>
                </a:solidFill>
                <a:latin typeface="Abadi" panose="020B0604020104020204" pitchFamily="34" charset="0"/>
              </a:rPr>
              <a:t>Testimonials</a:t>
            </a:r>
          </a:p>
          <a:p>
            <a:pPr marL="115888" indent="-115888">
              <a:spcAft>
                <a:spcPts val="600"/>
              </a:spcAft>
              <a:buFontTx/>
              <a:buChar char="-"/>
            </a:pPr>
            <a:r>
              <a:rPr lang="en-US" sz="800" i="1" dirty="0">
                <a:solidFill>
                  <a:schemeClr val="bg1"/>
                </a:solidFill>
                <a:latin typeface="Abadi" panose="020B0604020104020204" pitchFamily="34" charset="0"/>
              </a:rPr>
              <a:t>Chris’s knowledge and passion for improving behavior was integral in improving aggression among our 5 cats – </a:t>
            </a:r>
            <a:r>
              <a:rPr lang="en-US" sz="700" i="1" dirty="0">
                <a:solidFill>
                  <a:schemeClr val="bg1"/>
                </a:solidFill>
                <a:latin typeface="Abadi" panose="020B0604020104020204" pitchFamily="34" charset="0"/>
              </a:rPr>
              <a:t>MK, Florida</a:t>
            </a:r>
          </a:p>
          <a:p>
            <a:pPr marL="115888" indent="-115888"/>
            <a:r>
              <a:rPr lang="en-US" sz="800" i="1" dirty="0">
                <a:solidFill>
                  <a:schemeClr val="bg1"/>
                </a:solidFill>
                <a:latin typeface="Abadi" panose="020B0604020104020204" pitchFamily="34" charset="0"/>
              </a:rPr>
              <a:t>-   Chris gave me great practical advice on how to divert and deter Moxie from unwanted behaviors and introduced me to positive reinforcement: praise, treats &amp; clicker training - </a:t>
            </a:r>
            <a:r>
              <a:rPr lang="en-US" sz="700" i="1" dirty="0">
                <a:solidFill>
                  <a:schemeClr val="bg1"/>
                </a:solidFill>
                <a:latin typeface="Abadi" panose="020B0604020104020204" pitchFamily="34" charset="0"/>
              </a:rPr>
              <a:t>MZ , New Jersey</a:t>
            </a:r>
          </a:p>
          <a:p>
            <a:pPr marL="171450" indent="-171450">
              <a:buFontTx/>
              <a:buChar char="-"/>
            </a:pPr>
            <a:endParaRPr lang="en-US" sz="800" i="1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8F917B-9DDB-EC6E-B83F-18E701A6288C}"/>
              </a:ext>
            </a:extLst>
          </p:cNvPr>
          <p:cNvCxnSpPr>
            <a:cxnSpLocks/>
          </p:cNvCxnSpPr>
          <p:nvPr/>
        </p:nvCxnSpPr>
        <p:spPr>
          <a:xfrm>
            <a:off x="285074" y="7587905"/>
            <a:ext cx="257604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EE4C4CD-62E2-C542-10CA-D25C800E8392}"/>
              </a:ext>
            </a:extLst>
          </p:cNvPr>
          <p:cNvSpPr txBox="1"/>
          <p:nvPr/>
        </p:nvSpPr>
        <p:spPr>
          <a:xfrm>
            <a:off x="192401" y="4809163"/>
            <a:ext cx="32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Raleway" pitchFamily="2" charset="0"/>
              </a:rPr>
              <a:t>Qualifications &amp; Training</a:t>
            </a:r>
          </a:p>
        </p:txBody>
      </p:sp>
    </p:spTree>
    <p:extLst>
      <p:ext uri="{BB962C8B-B14F-4D97-AF65-F5344CB8AC3E}">
        <p14:creationId xmlns:p14="http://schemas.microsoft.com/office/powerpoint/2010/main" val="3072017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13525</TotalTime>
  <Words>556</Words>
  <Application>Microsoft Office PowerPoint</Application>
  <PresentationFormat>Custom</PresentationFormat>
  <Paragraphs>69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Abadi</vt:lpstr>
      <vt:lpstr>Arial</vt:lpstr>
      <vt:lpstr>Calibri</vt:lpstr>
      <vt:lpstr>Calibri Light</vt:lpstr>
      <vt:lpstr>Raleway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aytug</dc:creator>
  <cp:lastModifiedBy>christine aytug</cp:lastModifiedBy>
  <cp:revision>4</cp:revision>
  <cp:lastPrinted>2023-08-07T21:05:01Z</cp:lastPrinted>
  <dcterms:created xsi:type="dcterms:W3CDTF">2023-01-14T01:41:08Z</dcterms:created>
  <dcterms:modified xsi:type="dcterms:W3CDTF">2026-02-01T17:10:03Z</dcterms:modified>
</cp:coreProperties>
</file>