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57" r:id="rId3"/>
    <p:sldId id="258" r:id="rId4"/>
    <p:sldId id="260" r:id="rId5"/>
    <p:sldId id="259" r:id="rId6"/>
    <p:sldId id="262"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CE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4" d="100"/>
          <a:sy n="104" d="100"/>
        </p:scale>
        <p:origin x="108"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6794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4792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2115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229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1116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0875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686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2345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2235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102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954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9663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3613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529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6508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3597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12/10/2020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98905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nity12step.com/"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0552" y="849110"/>
            <a:ext cx="6181344" cy="5218226"/>
          </a:xfrm>
          <a:prstGeom prst="rect">
            <a:avLst/>
          </a:prstGeom>
          <a:effectLst>
            <a:softEdge rad="1270000"/>
          </a:effectLst>
        </p:spPr>
      </p:pic>
      <p:sp>
        <p:nvSpPr>
          <p:cNvPr id="2" name="Title 1"/>
          <p:cNvSpPr>
            <a:spLocks noGrp="1"/>
          </p:cNvSpPr>
          <p:nvPr>
            <p:ph type="ctrTitle"/>
          </p:nvPr>
        </p:nvSpPr>
        <p:spPr>
          <a:scene3d>
            <a:camera prst="orthographicFront"/>
            <a:lightRig rig="threePt" dir="t"/>
          </a:scene3d>
          <a:sp3d>
            <a:bevelT w="95250"/>
          </a:sp3d>
        </p:spPr>
        <p:txBody>
          <a:bodyPr/>
          <a:lstStyle/>
          <a:p>
            <a:r>
              <a:rPr lang="en-US" sz="8800" b="1" dirty="0" smtClean="0">
                <a:ln w="31750">
                  <a:solidFill>
                    <a:schemeClr val="tx1"/>
                  </a:solidFill>
                  <a:bevel/>
                </a:ln>
                <a:effectLst>
                  <a:glow rad="177800">
                    <a:schemeClr val="accent1">
                      <a:alpha val="40000"/>
                    </a:schemeClr>
                  </a:glow>
                </a:effectLst>
                <a:latin typeface="Montserrat" panose="00000500000000000000" pitchFamily="2" charset="0"/>
              </a:rPr>
              <a:t>Unity 12 Step</a:t>
            </a:r>
            <a:endParaRPr lang="en-US" sz="8800" b="1" dirty="0">
              <a:ln w="31750">
                <a:solidFill>
                  <a:schemeClr val="tx1"/>
                </a:solidFill>
                <a:bevel/>
              </a:ln>
              <a:effectLst>
                <a:glow rad="177800">
                  <a:schemeClr val="accent1">
                    <a:alpha val="40000"/>
                  </a:schemeClr>
                </a:glow>
              </a:effectLst>
              <a:latin typeface="Montserrat" panose="00000500000000000000" pitchFamily="2" charset="0"/>
            </a:endParaRPr>
          </a:p>
        </p:txBody>
      </p:sp>
      <p:sp>
        <p:nvSpPr>
          <p:cNvPr id="3" name="Subtitle 2"/>
          <p:cNvSpPr>
            <a:spLocks noGrp="1"/>
          </p:cNvSpPr>
          <p:nvPr>
            <p:ph type="subTitle" idx="1"/>
          </p:nvPr>
        </p:nvSpPr>
        <p:spPr/>
        <p:txBody>
          <a:bodyPr>
            <a:normAutofit/>
          </a:bodyPr>
          <a:lstStyle/>
          <a:p>
            <a:r>
              <a:rPr lang="en-US" dirty="0" smtClean="0"/>
              <a:t>Thursdays, 7:30 – 8:30pm</a:t>
            </a:r>
          </a:p>
          <a:p>
            <a:r>
              <a:rPr lang="en-US" dirty="0" smtClean="0">
                <a:hlinkClick r:id="rId3"/>
              </a:rPr>
              <a:t>www.Unity12Step.com</a:t>
            </a:r>
            <a:endParaRPr lang="en-US" dirty="0" smtClean="0"/>
          </a:p>
        </p:txBody>
      </p:sp>
    </p:spTree>
    <p:extLst>
      <p:ext uri="{BB962C8B-B14F-4D97-AF65-F5344CB8AC3E}">
        <p14:creationId xmlns:p14="http://schemas.microsoft.com/office/powerpoint/2010/main" val="1190882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BEBA8EAE-BF5A-486C-A8C5-ECC9F3942E4B}">
                <a14:imgProps xmlns:a14="http://schemas.microsoft.com/office/drawing/2010/main">
                  <a14:imgLayer r:embed="rId3">
                    <a14:imgEffect>
                      <a14:brightnessContrast bright="-64000"/>
                    </a14:imgEffect>
                  </a14:imgLayer>
                </a14:imgProps>
              </a:ext>
              <a:ext uri="{28A0092B-C50C-407E-A947-70E740481C1C}">
                <a14:useLocalDpi xmlns:a14="http://schemas.microsoft.com/office/drawing/2010/main" val="0"/>
              </a:ext>
            </a:extLst>
          </a:blip>
          <a:stretch>
            <a:fillRect/>
          </a:stretch>
        </p:blipFill>
        <p:spPr>
          <a:xfrm>
            <a:off x="3104882" y="1298484"/>
            <a:ext cx="6181344" cy="5218226"/>
          </a:xfrm>
          <a:prstGeom prst="rect">
            <a:avLst/>
          </a:prstGeom>
          <a:effectLst>
            <a:glow rad="127000">
              <a:schemeClr val="accent1">
                <a:alpha val="0"/>
              </a:schemeClr>
            </a:glow>
            <a:softEdge rad="1270000"/>
          </a:effectLst>
        </p:spPr>
      </p:pic>
      <p:sp>
        <p:nvSpPr>
          <p:cNvPr id="2" name="Title 1"/>
          <p:cNvSpPr>
            <a:spLocks noGrp="1"/>
          </p:cNvSpPr>
          <p:nvPr>
            <p:ph type="ctrTitle"/>
          </p:nvPr>
        </p:nvSpPr>
        <p:spPr>
          <a:xfrm>
            <a:off x="684211" y="685800"/>
            <a:ext cx="11331777" cy="717998"/>
          </a:xfrm>
        </p:spPr>
        <p:txBody>
          <a:bodyPr>
            <a:normAutofit fontScale="90000"/>
          </a:bodyPr>
          <a:lstStyle/>
          <a:p>
            <a:pPr algn="ctr"/>
            <a:r>
              <a:rPr lang="en-US" dirty="0" smtClean="0">
                <a:effectLst>
                  <a:glow rad="114300">
                    <a:schemeClr val="tx1"/>
                  </a:glow>
                </a:effectLst>
                <a:latin typeface="Montserrat" panose="00000500000000000000" pitchFamily="2" charset="0"/>
              </a:rPr>
              <a:t>The </a:t>
            </a:r>
            <a:r>
              <a:rPr lang="en-US" dirty="0" smtClean="0">
                <a:effectLst>
                  <a:glow rad="114300">
                    <a:schemeClr val="tx1"/>
                  </a:glow>
                </a:effectLst>
                <a:latin typeface="Montserrat" panose="00000500000000000000" pitchFamily="2" charset="0"/>
              </a:rPr>
              <a:t>Serenity Prayer</a:t>
            </a:r>
            <a:endParaRPr lang="en-US" dirty="0">
              <a:effectLst>
                <a:glow rad="114300">
                  <a:schemeClr val="tx1"/>
                </a:glow>
              </a:effectLst>
              <a:latin typeface="Montserrat" panose="00000500000000000000" pitchFamily="2" charset="0"/>
            </a:endParaRPr>
          </a:p>
        </p:txBody>
      </p:sp>
      <p:sp>
        <p:nvSpPr>
          <p:cNvPr id="3" name="Subtitle 2"/>
          <p:cNvSpPr>
            <a:spLocks noGrp="1"/>
          </p:cNvSpPr>
          <p:nvPr>
            <p:ph type="subTitle" idx="1"/>
          </p:nvPr>
        </p:nvSpPr>
        <p:spPr>
          <a:xfrm>
            <a:off x="535079" y="1597502"/>
            <a:ext cx="11228746" cy="5112912"/>
          </a:xfrm>
        </p:spPr>
        <p:txBody>
          <a:bodyPr>
            <a:normAutofit fontScale="92500" lnSpcReduction="10000"/>
          </a:bodyPr>
          <a:lstStyle/>
          <a:p>
            <a:pPr algn="ctr"/>
            <a:r>
              <a:rPr lang="en-US" dirty="0" smtClean="0"/>
              <a:t>God, grant me the</a:t>
            </a:r>
          </a:p>
          <a:p>
            <a:pPr algn="ctr"/>
            <a:r>
              <a:rPr lang="en-US" sz="4800" dirty="0" smtClean="0">
                <a:solidFill>
                  <a:schemeClr val="accent2">
                    <a:lumMod val="60000"/>
                    <a:lumOff val="40000"/>
                  </a:schemeClr>
                </a:solidFill>
              </a:rPr>
              <a:t>SERENITY</a:t>
            </a:r>
            <a:endParaRPr lang="en-US" sz="4800" dirty="0">
              <a:solidFill>
                <a:schemeClr val="accent2">
                  <a:lumMod val="60000"/>
                  <a:lumOff val="40000"/>
                </a:schemeClr>
              </a:solidFill>
            </a:endParaRPr>
          </a:p>
          <a:p>
            <a:pPr algn="ctr"/>
            <a:r>
              <a:rPr lang="en-US" dirty="0"/>
              <a:t>t</a:t>
            </a:r>
            <a:r>
              <a:rPr lang="en-US" dirty="0" smtClean="0"/>
              <a:t>o accept the things I cannot change.</a:t>
            </a:r>
          </a:p>
          <a:p>
            <a:pPr algn="ctr"/>
            <a:endParaRPr lang="en-US" dirty="0"/>
          </a:p>
          <a:p>
            <a:pPr algn="ctr"/>
            <a:r>
              <a:rPr lang="en-US" sz="4800" dirty="0" smtClean="0">
                <a:solidFill>
                  <a:schemeClr val="accent2">
                    <a:lumMod val="40000"/>
                    <a:lumOff val="60000"/>
                  </a:schemeClr>
                </a:solidFill>
              </a:rPr>
              <a:t>COURAGE</a:t>
            </a:r>
          </a:p>
          <a:p>
            <a:pPr algn="ctr"/>
            <a:r>
              <a:rPr lang="en-US" dirty="0"/>
              <a:t>t</a:t>
            </a:r>
            <a:r>
              <a:rPr lang="en-US" dirty="0" smtClean="0"/>
              <a:t>o change the things I can, </a:t>
            </a:r>
          </a:p>
          <a:p>
            <a:pPr algn="ctr"/>
            <a:endParaRPr lang="en-US" dirty="0"/>
          </a:p>
          <a:p>
            <a:pPr algn="ctr"/>
            <a:r>
              <a:rPr lang="en-US" dirty="0" smtClean="0"/>
              <a:t>and the</a:t>
            </a:r>
          </a:p>
          <a:p>
            <a:pPr algn="ctr"/>
            <a:r>
              <a:rPr lang="en-US" sz="4800" dirty="0" smtClean="0">
                <a:solidFill>
                  <a:schemeClr val="accent2">
                    <a:lumMod val="20000"/>
                    <a:lumOff val="80000"/>
                  </a:schemeClr>
                </a:solidFill>
              </a:rPr>
              <a:t>WISDOM</a:t>
            </a:r>
          </a:p>
          <a:p>
            <a:pPr algn="ctr"/>
            <a:r>
              <a:rPr lang="en-US" dirty="0"/>
              <a:t>t</a:t>
            </a:r>
            <a:r>
              <a:rPr lang="en-US" dirty="0" smtClean="0"/>
              <a:t>o know the difference.</a:t>
            </a:r>
            <a:endParaRPr lang="en-US" dirty="0"/>
          </a:p>
          <a:p>
            <a:pPr algn="ctr"/>
            <a:r>
              <a:rPr lang="en-US" dirty="0"/>
              <a:t> </a:t>
            </a:r>
          </a:p>
          <a:p>
            <a:pPr algn="ctr"/>
            <a:endParaRPr lang="en-US" dirty="0"/>
          </a:p>
          <a:p>
            <a:pPr algn="ctr"/>
            <a:endParaRPr lang="en-US" dirty="0"/>
          </a:p>
        </p:txBody>
      </p:sp>
    </p:spTree>
    <p:extLst>
      <p:ext uri="{BB962C8B-B14F-4D97-AF65-F5344CB8AC3E}">
        <p14:creationId xmlns:p14="http://schemas.microsoft.com/office/powerpoint/2010/main" val="147995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BEBA8EAE-BF5A-486C-A8C5-ECC9F3942E4B}">
                <a14:imgProps xmlns:a14="http://schemas.microsoft.com/office/drawing/2010/main">
                  <a14:imgLayer r:embed="rId3">
                    <a14:imgEffect>
                      <a14:brightnessContrast bright="-64000"/>
                    </a14:imgEffect>
                  </a14:imgLayer>
                </a14:imgProps>
              </a:ext>
              <a:ext uri="{28A0092B-C50C-407E-A947-70E740481C1C}">
                <a14:useLocalDpi xmlns:a14="http://schemas.microsoft.com/office/drawing/2010/main" val="0"/>
              </a:ext>
            </a:extLst>
          </a:blip>
          <a:stretch>
            <a:fillRect/>
          </a:stretch>
        </p:blipFill>
        <p:spPr>
          <a:xfrm>
            <a:off x="3104882" y="1298484"/>
            <a:ext cx="6181344" cy="5218226"/>
          </a:xfrm>
          <a:prstGeom prst="rect">
            <a:avLst/>
          </a:prstGeom>
          <a:effectLst>
            <a:glow rad="127000">
              <a:schemeClr val="accent1">
                <a:alpha val="0"/>
              </a:schemeClr>
            </a:glow>
            <a:softEdge rad="1270000"/>
          </a:effectLst>
        </p:spPr>
      </p:pic>
      <p:sp>
        <p:nvSpPr>
          <p:cNvPr id="2" name="Title 1"/>
          <p:cNvSpPr>
            <a:spLocks noGrp="1"/>
          </p:cNvSpPr>
          <p:nvPr>
            <p:ph type="ctrTitle"/>
          </p:nvPr>
        </p:nvSpPr>
        <p:spPr>
          <a:xfrm>
            <a:off x="684211" y="685800"/>
            <a:ext cx="11331777" cy="717998"/>
          </a:xfrm>
        </p:spPr>
        <p:txBody>
          <a:bodyPr vert="horz" lIns="91440" tIns="45720" rIns="91440" bIns="45720" rtlCol="0" anchor="b">
            <a:normAutofit fontScale="90000"/>
          </a:bodyPr>
          <a:lstStyle/>
          <a:p>
            <a:pPr algn="ctr"/>
            <a:r>
              <a:rPr lang="en-US" dirty="0">
                <a:effectLst>
                  <a:glow rad="114300">
                    <a:schemeClr val="tx1"/>
                  </a:glow>
                </a:effectLst>
                <a:latin typeface="Montserrat" panose="00000500000000000000" pitchFamily="2" charset="0"/>
              </a:rPr>
              <a:t>How It Works</a:t>
            </a:r>
            <a:endParaRPr lang="en-US" dirty="0">
              <a:effectLst>
                <a:glow rad="114300">
                  <a:schemeClr val="tx1"/>
                </a:glow>
              </a:effectLst>
              <a:latin typeface="Montserrat" panose="00000500000000000000" pitchFamily="2" charset="0"/>
            </a:endParaRPr>
          </a:p>
        </p:txBody>
      </p:sp>
      <p:sp>
        <p:nvSpPr>
          <p:cNvPr id="3" name="Subtitle 2"/>
          <p:cNvSpPr>
            <a:spLocks noGrp="1"/>
          </p:cNvSpPr>
          <p:nvPr>
            <p:ph type="subTitle" idx="1"/>
          </p:nvPr>
        </p:nvSpPr>
        <p:spPr>
          <a:xfrm>
            <a:off x="581181" y="1403798"/>
            <a:ext cx="11228746" cy="5112912"/>
          </a:xfrm>
        </p:spPr>
        <p:txBody>
          <a:bodyPr>
            <a:normAutofit/>
          </a:bodyPr>
          <a:lstStyle/>
          <a:p>
            <a:pPr algn="just"/>
            <a:r>
              <a:rPr lang="en-US" sz="1500" dirty="0" smtClean="0"/>
              <a:t>Rarely </a:t>
            </a:r>
            <a:r>
              <a:rPr lang="en-US" sz="1500" dirty="0"/>
              <a:t>have we seen a person fail who has thoroughly followed our path. </a:t>
            </a:r>
            <a:endParaRPr lang="en-US" sz="1500" dirty="0" smtClean="0"/>
          </a:p>
          <a:p>
            <a:pPr algn="just"/>
            <a:r>
              <a:rPr lang="en-US" sz="1500" dirty="0" smtClean="0"/>
              <a:t>Those </a:t>
            </a:r>
            <a:r>
              <a:rPr lang="en-US" sz="1500" dirty="0"/>
              <a:t>who do not recover are people who cannot or will not completely give themselves to this simple program, usually men and women who are constitutionally incapable of being honest with themselves. There are such unfortunates. They are not at fault; they seem to have been born that way. They are naturally incapable of grasping and developing a manner of living which demands rigorous honesty. Their chances are less than average. There are those, too, who suffer from grave emotional and mental disorders, but many of them do recover if they have the capacity to be honest. </a:t>
            </a:r>
            <a:endParaRPr lang="en-US" sz="1500" dirty="0" smtClean="0"/>
          </a:p>
          <a:p>
            <a:pPr algn="just"/>
            <a:r>
              <a:rPr lang="en-US" sz="1500" dirty="0" smtClean="0"/>
              <a:t>Our </a:t>
            </a:r>
            <a:r>
              <a:rPr lang="en-US" sz="1500" dirty="0"/>
              <a:t>stories disclose in a general way what we used to be like, what happened, and what we are like now. If you have decided you want what we have and are willing to go to any length to get it—then you are ready to take certain steps. At some of these we balked. We thought we could find an easier, softer way. But we could not. With all the earnestness at our command, we beg of you to be fearless and thorough from the very start. Some of us have tried to hold on to our old ideas and the result was nil until we let go absolutely. </a:t>
            </a:r>
            <a:endParaRPr lang="en-US" sz="1500" dirty="0" smtClean="0"/>
          </a:p>
          <a:p>
            <a:pPr algn="just"/>
            <a:r>
              <a:rPr lang="en-US" sz="1500" dirty="0" smtClean="0"/>
              <a:t>Remember </a:t>
            </a:r>
            <a:r>
              <a:rPr lang="en-US" sz="1500" dirty="0"/>
              <a:t>that we deal with alcohol—cunning, baffling, powerful! Without help it is too much for us. But there is One who has all power—that One is God. May you find Him now! Half measures availed us nothing. We stood at the turning point. We asked His protection and care with complete abandon. </a:t>
            </a:r>
            <a:endParaRPr lang="en-US" sz="1500" dirty="0" smtClean="0"/>
          </a:p>
          <a:p>
            <a:pPr algn="just"/>
            <a:r>
              <a:rPr lang="en-US" sz="1500" dirty="0" smtClean="0"/>
              <a:t>Here </a:t>
            </a:r>
            <a:r>
              <a:rPr lang="en-US" sz="1500" dirty="0"/>
              <a:t>are the steps we took, which are suggested as a program of </a:t>
            </a:r>
            <a:r>
              <a:rPr lang="en-US" sz="1500" dirty="0" smtClean="0"/>
              <a:t>recovery:</a:t>
            </a:r>
            <a:endParaRPr lang="en-US" sz="1500" dirty="0"/>
          </a:p>
        </p:txBody>
      </p:sp>
    </p:spTree>
    <p:extLst>
      <p:ext uri="{BB962C8B-B14F-4D97-AF65-F5344CB8AC3E}">
        <p14:creationId xmlns:p14="http://schemas.microsoft.com/office/powerpoint/2010/main" val="405320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BEBA8EAE-BF5A-486C-A8C5-ECC9F3942E4B}">
                <a14:imgProps xmlns:a14="http://schemas.microsoft.com/office/drawing/2010/main">
                  <a14:imgLayer r:embed="rId3">
                    <a14:imgEffect>
                      <a14:brightnessContrast bright="-64000"/>
                    </a14:imgEffect>
                  </a14:imgLayer>
                </a14:imgProps>
              </a:ext>
              <a:ext uri="{28A0092B-C50C-407E-A947-70E740481C1C}">
                <a14:useLocalDpi xmlns:a14="http://schemas.microsoft.com/office/drawing/2010/main" val="0"/>
              </a:ext>
            </a:extLst>
          </a:blip>
          <a:stretch>
            <a:fillRect/>
          </a:stretch>
        </p:blipFill>
        <p:spPr>
          <a:xfrm>
            <a:off x="3104882" y="1298484"/>
            <a:ext cx="6181344" cy="5218226"/>
          </a:xfrm>
          <a:prstGeom prst="rect">
            <a:avLst/>
          </a:prstGeom>
          <a:effectLst>
            <a:glow rad="127000">
              <a:schemeClr val="accent1">
                <a:alpha val="0"/>
              </a:schemeClr>
            </a:glow>
            <a:softEdge rad="1270000"/>
          </a:effectLst>
        </p:spPr>
      </p:pic>
      <p:sp>
        <p:nvSpPr>
          <p:cNvPr id="2" name="Title 1"/>
          <p:cNvSpPr>
            <a:spLocks noGrp="1"/>
          </p:cNvSpPr>
          <p:nvPr>
            <p:ph type="ctrTitle"/>
          </p:nvPr>
        </p:nvSpPr>
        <p:spPr>
          <a:xfrm>
            <a:off x="684211" y="685800"/>
            <a:ext cx="11331777" cy="717998"/>
          </a:xfrm>
        </p:spPr>
        <p:txBody>
          <a:bodyPr vert="horz" lIns="91440" tIns="45720" rIns="91440" bIns="45720" rtlCol="0" anchor="b">
            <a:normAutofit fontScale="90000"/>
          </a:bodyPr>
          <a:lstStyle/>
          <a:p>
            <a:pPr algn="ctr"/>
            <a:r>
              <a:rPr lang="en-US" dirty="0">
                <a:effectLst>
                  <a:glow rad="114300">
                    <a:schemeClr val="tx1"/>
                  </a:glow>
                </a:effectLst>
                <a:latin typeface="Montserrat" panose="00000500000000000000" pitchFamily="2" charset="0"/>
              </a:rPr>
              <a:t>The Twelve Steps</a:t>
            </a:r>
            <a:endParaRPr lang="en-US" dirty="0">
              <a:effectLst>
                <a:glow rad="114300">
                  <a:schemeClr val="tx1"/>
                </a:glow>
              </a:effectLst>
              <a:latin typeface="Montserrat" panose="00000500000000000000" pitchFamily="2" charset="0"/>
            </a:endParaRPr>
          </a:p>
        </p:txBody>
      </p:sp>
      <p:sp>
        <p:nvSpPr>
          <p:cNvPr id="3" name="Subtitle 2"/>
          <p:cNvSpPr>
            <a:spLocks noGrp="1"/>
          </p:cNvSpPr>
          <p:nvPr>
            <p:ph type="subTitle" idx="1"/>
          </p:nvPr>
        </p:nvSpPr>
        <p:spPr>
          <a:xfrm>
            <a:off x="581181" y="1403798"/>
            <a:ext cx="11228746" cy="5112912"/>
          </a:xfrm>
        </p:spPr>
        <p:txBody>
          <a:bodyPr>
            <a:normAutofit fontScale="92500" lnSpcReduction="20000"/>
          </a:bodyPr>
          <a:lstStyle/>
          <a:p>
            <a:pPr algn="l"/>
            <a:r>
              <a:rPr lang="en-US" dirty="0" smtClean="0"/>
              <a:t>1. We </a:t>
            </a:r>
            <a:r>
              <a:rPr lang="en-US" dirty="0"/>
              <a:t>admitted we were powerless over alcohol - that our lives had become unmanageable.</a:t>
            </a:r>
          </a:p>
          <a:p>
            <a:pPr algn="l"/>
            <a:r>
              <a:rPr lang="en-US" dirty="0" smtClean="0"/>
              <a:t>2. Came </a:t>
            </a:r>
            <a:r>
              <a:rPr lang="en-US" dirty="0"/>
              <a:t>to believe that a Power greater than ourselves could restore us to sanity.</a:t>
            </a:r>
          </a:p>
          <a:p>
            <a:pPr algn="l"/>
            <a:r>
              <a:rPr lang="en-US" dirty="0" smtClean="0"/>
              <a:t>3. Made </a:t>
            </a:r>
            <a:r>
              <a:rPr lang="en-US" dirty="0"/>
              <a:t>a decision to turn our will and our lives over to the care of God as we understood Him.</a:t>
            </a:r>
          </a:p>
          <a:p>
            <a:pPr algn="l"/>
            <a:r>
              <a:rPr lang="en-US" dirty="0" smtClean="0"/>
              <a:t>4. Made </a:t>
            </a:r>
            <a:r>
              <a:rPr lang="en-US" dirty="0"/>
              <a:t>a searching and fearless moral inventory of ourselves.</a:t>
            </a:r>
          </a:p>
          <a:p>
            <a:pPr algn="l"/>
            <a:r>
              <a:rPr lang="en-US" dirty="0" smtClean="0"/>
              <a:t>5. Admitted </a:t>
            </a:r>
            <a:r>
              <a:rPr lang="en-US" dirty="0"/>
              <a:t>to God, to ourselves and to another human being the exact nature of our wrongs.</a:t>
            </a:r>
          </a:p>
          <a:p>
            <a:pPr algn="l"/>
            <a:r>
              <a:rPr lang="en-US" dirty="0" smtClean="0"/>
              <a:t>6. Were </a:t>
            </a:r>
            <a:r>
              <a:rPr lang="en-US" dirty="0"/>
              <a:t>entirely ready to have God remove all these defects of character.</a:t>
            </a:r>
          </a:p>
          <a:p>
            <a:pPr algn="l"/>
            <a:r>
              <a:rPr lang="en-US" dirty="0" smtClean="0"/>
              <a:t>7. Humbly </a:t>
            </a:r>
            <a:r>
              <a:rPr lang="en-US" dirty="0"/>
              <a:t>asked Him to remove our shortcomings.</a:t>
            </a:r>
          </a:p>
          <a:p>
            <a:pPr algn="l"/>
            <a:r>
              <a:rPr lang="en-US" dirty="0" smtClean="0"/>
              <a:t>8. Made </a:t>
            </a:r>
            <a:r>
              <a:rPr lang="en-US" dirty="0"/>
              <a:t>a list of all persons we had harmed, and became willing to make amends to them all.</a:t>
            </a:r>
          </a:p>
          <a:p>
            <a:pPr algn="l"/>
            <a:r>
              <a:rPr lang="en-US" dirty="0" smtClean="0"/>
              <a:t>9. Made </a:t>
            </a:r>
            <a:r>
              <a:rPr lang="en-US" dirty="0"/>
              <a:t>direct amends to such people wherever possible, except when to do so would injure them or others.</a:t>
            </a:r>
          </a:p>
          <a:p>
            <a:pPr algn="l"/>
            <a:r>
              <a:rPr lang="en-US" dirty="0" smtClean="0"/>
              <a:t>10. Continued </a:t>
            </a:r>
            <a:r>
              <a:rPr lang="en-US" dirty="0"/>
              <a:t>to take personal inventory and when we were wrong promptly admitted it.</a:t>
            </a:r>
          </a:p>
          <a:p>
            <a:pPr algn="l"/>
            <a:r>
              <a:rPr lang="en-US" dirty="0" smtClean="0"/>
              <a:t>11. Sought </a:t>
            </a:r>
            <a:r>
              <a:rPr lang="en-US" dirty="0"/>
              <a:t>through prayer and meditation to improve our conscious contact with God as we understood Him, praying only for knowledge of His will for us and the power to carry that out.</a:t>
            </a:r>
          </a:p>
          <a:p>
            <a:pPr algn="l"/>
            <a:r>
              <a:rPr lang="en-US" dirty="0" smtClean="0"/>
              <a:t>12. Having </a:t>
            </a:r>
            <a:r>
              <a:rPr lang="en-US" dirty="0"/>
              <a:t>had a spiritual awakening as the result of these steps, we tried to carry this message to alcoholics and to practice these principles in all our affairs.</a:t>
            </a:r>
          </a:p>
          <a:p>
            <a:pPr algn="l"/>
            <a:r>
              <a:rPr lang="en-US" dirty="0"/>
              <a:t> </a:t>
            </a:r>
          </a:p>
        </p:txBody>
      </p:sp>
    </p:spTree>
    <p:extLst>
      <p:ext uri="{BB962C8B-B14F-4D97-AF65-F5344CB8AC3E}">
        <p14:creationId xmlns:p14="http://schemas.microsoft.com/office/powerpoint/2010/main" val="29567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BEBA8EAE-BF5A-486C-A8C5-ECC9F3942E4B}">
                <a14:imgProps xmlns:a14="http://schemas.microsoft.com/office/drawing/2010/main">
                  <a14:imgLayer r:embed="rId3">
                    <a14:imgEffect>
                      <a14:brightnessContrast bright="-64000"/>
                    </a14:imgEffect>
                  </a14:imgLayer>
                </a14:imgProps>
              </a:ext>
              <a:ext uri="{28A0092B-C50C-407E-A947-70E740481C1C}">
                <a14:useLocalDpi xmlns:a14="http://schemas.microsoft.com/office/drawing/2010/main" val="0"/>
              </a:ext>
            </a:extLst>
          </a:blip>
          <a:stretch>
            <a:fillRect/>
          </a:stretch>
        </p:blipFill>
        <p:spPr>
          <a:xfrm>
            <a:off x="3104882" y="1298484"/>
            <a:ext cx="6181344" cy="5218226"/>
          </a:xfrm>
          <a:prstGeom prst="rect">
            <a:avLst/>
          </a:prstGeom>
          <a:effectLst>
            <a:glow rad="127000">
              <a:schemeClr val="accent1">
                <a:alpha val="0"/>
              </a:schemeClr>
            </a:glow>
            <a:softEdge rad="1270000"/>
          </a:effectLst>
        </p:spPr>
      </p:pic>
      <p:sp>
        <p:nvSpPr>
          <p:cNvPr id="2" name="Title 1"/>
          <p:cNvSpPr>
            <a:spLocks noGrp="1"/>
          </p:cNvSpPr>
          <p:nvPr>
            <p:ph type="ctrTitle"/>
          </p:nvPr>
        </p:nvSpPr>
        <p:spPr>
          <a:xfrm>
            <a:off x="684211" y="685800"/>
            <a:ext cx="11331777" cy="717998"/>
          </a:xfrm>
        </p:spPr>
        <p:txBody>
          <a:bodyPr vert="horz" lIns="91440" tIns="45720" rIns="91440" bIns="45720" rtlCol="0" anchor="b">
            <a:normAutofit fontScale="90000"/>
          </a:bodyPr>
          <a:lstStyle/>
          <a:p>
            <a:pPr algn="ctr"/>
            <a:r>
              <a:rPr lang="en-US" dirty="0">
                <a:effectLst>
                  <a:glow rad="114300">
                    <a:schemeClr val="tx1"/>
                  </a:glow>
                </a:effectLst>
                <a:latin typeface="Montserrat" panose="00000500000000000000" pitchFamily="2" charset="0"/>
              </a:rPr>
              <a:t>How It Works - continued</a:t>
            </a:r>
            <a:endParaRPr lang="en-US" dirty="0">
              <a:effectLst>
                <a:glow rad="114300">
                  <a:schemeClr val="tx1"/>
                </a:glow>
              </a:effectLst>
              <a:latin typeface="Montserrat" panose="00000500000000000000" pitchFamily="2" charset="0"/>
            </a:endParaRPr>
          </a:p>
        </p:txBody>
      </p:sp>
      <p:sp>
        <p:nvSpPr>
          <p:cNvPr id="3" name="Subtitle 2"/>
          <p:cNvSpPr>
            <a:spLocks noGrp="1"/>
          </p:cNvSpPr>
          <p:nvPr>
            <p:ph type="subTitle" idx="1"/>
          </p:nvPr>
        </p:nvSpPr>
        <p:spPr>
          <a:xfrm>
            <a:off x="581181" y="1403798"/>
            <a:ext cx="11228746" cy="5112912"/>
          </a:xfrm>
        </p:spPr>
        <p:txBody>
          <a:bodyPr>
            <a:normAutofit/>
          </a:bodyPr>
          <a:lstStyle/>
          <a:p>
            <a:pPr algn="just"/>
            <a:r>
              <a:rPr lang="en-US" dirty="0" smtClean="0"/>
              <a:t>Many </a:t>
            </a:r>
            <a:r>
              <a:rPr lang="en-US" dirty="0"/>
              <a:t>of us exclaimed, “What an order! I can’t go through with it.’’ Do not be discouraged. No one among us has been able to maintain anything like perfect adherence to these principles. We are not saints. The point is that we are willing to grow along spiritual lines. The principles we have set down are guides to progress. We claim spiritual progress rather than spiritual perfection. Our description of the alcoholic, the chapter to the agnostic, and our personal adventures before and after make clear three pertinent ideas: </a:t>
            </a:r>
          </a:p>
          <a:p>
            <a:pPr algn="ctr"/>
            <a:r>
              <a:rPr lang="en-US" dirty="0"/>
              <a:t>(a) That we were alcoholic and could not manage our own lives. </a:t>
            </a:r>
          </a:p>
          <a:p>
            <a:pPr algn="ctr"/>
            <a:r>
              <a:rPr lang="en-US" dirty="0"/>
              <a:t>(b) That probably no human power could have relieved our alcoholism. </a:t>
            </a:r>
          </a:p>
          <a:p>
            <a:pPr algn="ctr"/>
            <a:r>
              <a:rPr lang="en-US" dirty="0"/>
              <a:t>(c) That God could and would if He were sought. </a:t>
            </a:r>
          </a:p>
          <a:p>
            <a:pPr algn="just"/>
            <a:r>
              <a:rPr lang="en-US" dirty="0"/>
              <a:t> </a:t>
            </a:r>
          </a:p>
        </p:txBody>
      </p:sp>
      <p:sp>
        <p:nvSpPr>
          <p:cNvPr id="5" name="Oval 4"/>
          <p:cNvSpPr/>
          <p:nvPr/>
        </p:nvSpPr>
        <p:spPr>
          <a:xfrm>
            <a:off x="11386857" y="4153438"/>
            <a:ext cx="685800" cy="717883"/>
          </a:xfrm>
          <a:prstGeom prst="ellipse">
            <a:avLst/>
          </a:prstGeom>
          <a:effectLst>
            <a:softEdge rad="50800"/>
          </a:effectLst>
          <a:scene3d>
            <a:camera prst="orthographicFront"/>
            <a:lightRig rig="sunrise" dir="t"/>
          </a:scene3d>
          <a:sp3d extrusionH="133350" contourW="12700">
            <a:bevelT w="133350"/>
            <a:bevelB w="127000"/>
            <a:contourClr>
              <a:schemeClr val="accent5">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rotWithShape="1">
          <a:blip r:embed="rId4">
            <a:extLst>
              <a:ext uri="{BEBA8EAE-BF5A-486C-A8C5-ECC9F3942E4B}">
                <a14:imgProps xmlns:a14="http://schemas.microsoft.com/office/drawing/2010/main">
                  <a14:imgLayer r:embed="rId3">
                    <a14:imgEffect>
                      <a14:brightnessContrast bright="-49000"/>
                    </a14:imgEffect>
                  </a14:imgLayer>
                </a14:imgProps>
              </a:ext>
              <a:ext uri="{28A0092B-C50C-407E-A947-70E740481C1C}">
                <a14:useLocalDpi xmlns:a14="http://schemas.microsoft.com/office/drawing/2010/main" val="0"/>
              </a:ext>
            </a:extLst>
          </a:blip>
          <a:srcRect l="16312" t="-563" r="8944" b="-563"/>
          <a:stretch/>
        </p:blipFill>
        <p:spPr>
          <a:xfrm>
            <a:off x="11527065" y="6210707"/>
            <a:ext cx="640080" cy="647293"/>
          </a:xfrm>
          <a:prstGeom prst="rect">
            <a:avLst/>
          </a:prstGeom>
          <a:effectLst>
            <a:softEdge rad="165100"/>
          </a:effectLst>
        </p:spPr>
      </p:pic>
    </p:spTree>
    <p:extLst>
      <p:ext uri="{BB962C8B-B14F-4D97-AF65-F5344CB8AC3E}">
        <p14:creationId xmlns:p14="http://schemas.microsoft.com/office/powerpoint/2010/main" val="120866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BEBA8EAE-BF5A-486C-A8C5-ECC9F3942E4B}">
                <a14:imgProps xmlns:a14="http://schemas.microsoft.com/office/drawing/2010/main">
                  <a14:imgLayer r:embed="rId3">
                    <a14:imgEffect>
                      <a14:brightnessContrast bright="-64000"/>
                    </a14:imgEffect>
                  </a14:imgLayer>
                </a14:imgProps>
              </a:ext>
              <a:ext uri="{28A0092B-C50C-407E-A947-70E740481C1C}">
                <a14:useLocalDpi xmlns:a14="http://schemas.microsoft.com/office/drawing/2010/main" val="0"/>
              </a:ext>
            </a:extLst>
          </a:blip>
          <a:stretch>
            <a:fillRect/>
          </a:stretch>
        </p:blipFill>
        <p:spPr>
          <a:xfrm>
            <a:off x="3104882" y="1298484"/>
            <a:ext cx="6181344" cy="5218226"/>
          </a:xfrm>
          <a:prstGeom prst="rect">
            <a:avLst/>
          </a:prstGeom>
          <a:effectLst>
            <a:glow rad="127000">
              <a:schemeClr val="accent1">
                <a:alpha val="0"/>
              </a:schemeClr>
            </a:glow>
            <a:softEdge rad="1270000"/>
          </a:effectLst>
        </p:spPr>
      </p:pic>
      <p:sp>
        <p:nvSpPr>
          <p:cNvPr id="2" name="Title 1"/>
          <p:cNvSpPr>
            <a:spLocks noGrp="1"/>
          </p:cNvSpPr>
          <p:nvPr>
            <p:ph type="ctrTitle"/>
          </p:nvPr>
        </p:nvSpPr>
        <p:spPr>
          <a:xfrm>
            <a:off x="684211" y="685800"/>
            <a:ext cx="11331777" cy="717998"/>
          </a:xfrm>
        </p:spPr>
        <p:txBody>
          <a:bodyPr vert="horz" lIns="91440" tIns="45720" rIns="91440" bIns="45720" rtlCol="0" anchor="b">
            <a:normAutofit fontScale="90000"/>
          </a:bodyPr>
          <a:lstStyle/>
          <a:p>
            <a:pPr algn="ctr"/>
            <a:r>
              <a:rPr lang="en-US" dirty="0">
                <a:effectLst>
                  <a:glow rad="114300">
                    <a:schemeClr val="tx1"/>
                  </a:glow>
                </a:effectLst>
                <a:latin typeface="Montserrat" panose="00000500000000000000" pitchFamily="2" charset="0"/>
              </a:rPr>
              <a:t>The Twelve Traditions</a:t>
            </a:r>
            <a:endParaRPr lang="en-US" dirty="0">
              <a:effectLst>
                <a:glow rad="114300">
                  <a:schemeClr val="tx1"/>
                </a:glow>
              </a:effectLst>
              <a:latin typeface="Montserrat" panose="00000500000000000000" pitchFamily="2" charset="0"/>
            </a:endParaRPr>
          </a:p>
        </p:txBody>
      </p:sp>
      <p:sp>
        <p:nvSpPr>
          <p:cNvPr id="3" name="Subtitle 2"/>
          <p:cNvSpPr>
            <a:spLocks noGrp="1"/>
          </p:cNvSpPr>
          <p:nvPr>
            <p:ph type="subTitle" idx="1"/>
          </p:nvPr>
        </p:nvSpPr>
        <p:spPr>
          <a:xfrm>
            <a:off x="581181" y="1403798"/>
            <a:ext cx="11228746" cy="5112912"/>
          </a:xfrm>
        </p:spPr>
        <p:txBody>
          <a:bodyPr>
            <a:normAutofit fontScale="85000" lnSpcReduction="20000"/>
          </a:bodyPr>
          <a:lstStyle/>
          <a:p>
            <a:pPr algn="l"/>
            <a:r>
              <a:rPr lang="en-US" dirty="0" smtClean="0"/>
              <a:t>1. Our </a:t>
            </a:r>
            <a:r>
              <a:rPr lang="en-US" dirty="0"/>
              <a:t>common welfare should come first; personal recovery depends upon AA unity.</a:t>
            </a:r>
          </a:p>
          <a:p>
            <a:pPr algn="l"/>
            <a:r>
              <a:rPr lang="en-US" dirty="0" smtClean="0"/>
              <a:t>2. For </a:t>
            </a:r>
            <a:r>
              <a:rPr lang="en-US" dirty="0"/>
              <a:t>our group purpose there is but one ultimate authority - a loving God as He may express Himself in our group conscience. </a:t>
            </a:r>
            <a:br>
              <a:rPr lang="en-US" dirty="0"/>
            </a:br>
            <a:r>
              <a:rPr lang="en-US" dirty="0"/>
              <a:t>Our leaders are but trusted servants; they do not govern.</a:t>
            </a:r>
          </a:p>
          <a:p>
            <a:pPr algn="l"/>
            <a:r>
              <a:rPr lang="en-US" dirty="0" smtClean="0"/>
              <a:t>3. The </a:t>
            </a:r>
            <a:r>
              <a:rPr lang="en-US" dirty="0"/>
              <a:t>only requirement for AA membership is a desire to stop drinking.</a:t>
            </a:r>
          </a:p>
          <a:p>
            <a:pPr algn="l"/>
            <a:r>
              <a:rPr lang="en-US" dirty="0" smtClean="0"/>
              <a:t>4. Each </a:t>
            </a:r>
            <a:r>
              <a:rPr lang="en-US" dirty="0"/>
              <a:t>group should be autonomous except in matters affecting other groups or AA as a whole.</a:t>
            </a:r>
          </a:p>
          <a:p>
            <a:pPr algn="l"/>
            <a:r>
              <a:rPr lang="en-US" dirty="0" smtClean="0"/>
              <a:t>5. Each </a:t>
            </a:r>
            <a:r>
              <a:rPr lang="en-US" dirty="0"/>
              <a:t>group has but one primary purpose-to carry its message to the alcoholic who still suffers.</a:t>
            </a:r>
          </a:p>
          <a:p>
            <a:pPr algn="l"/>
            <a:r>
              <a:rPr lang="en-US" dirty="0" smtClean="0"/>
              <a:t>6. An </a:t>
            </a:r>
            <a:r>
              <a:rPr lang="en-US" dirty="0"/>
              <a:t>AA group ought never endorse, finance or lend the AA name to any related facility or outside enterprise, lest problems of money, property and prestige divert us from our primary purpose.</a:t>
            </a:r>
          </a:p>
          <a:p>
            <a:pPr algn="l"/>
            <a:r>
              <a:rPr lang="en-US" dirty="0" smtClean="0"/>
              <a:t>7. Every </a:t>
            </a:r>
            <a:r>
              <a:rPr lang="en-US" dirty="0"/>
              <a:t>AA group ought to be fully self-supporting, declining outside contributions.</a:t>
            </a:r>
          </a:p>
          <a:p>
            <a:pPr algn="l"/>
            <a:r>
              <a:rPr lang="en-US" dirty="0" smtClean="0"/>
              <a:t>8. Alcoholics </a:t>
            </a:r>
            <a:r>
              <a:rPr lang="en-US" dirty="0"/>
              <a:t>Anonymous should remain forever nonprofessional, but our service centers may employ special workers.</a:t>
            </a:r>
          </a:p>
          <a:p>
            <a:pPr algn="l"/>
            <a:r>
              <a:rPr lang="en-US" dirty="0" smtClean="0"/>
              <a:t>9. AA</a:t>
            </a:r>
            <a:r>
              <a:rPr lang="en-US" dirty="0"/>
              <a:t>, as such, ought never be organized; but we may create service boards or committees directly responsible to those they serve</a:t>
            </a:r>
          </a:p>
          <a:p>
            <a:pPr algn="l"/>
            <a:r>
              <a:rPr lang="en-US" dirty="0" smtClean="0"/>
              <a:t>10. Alcoholics </a:t>
            </a:r>
            <a:r>
              <a:rPr lang="en-US" dirty="0"/>
              <a:t>Anonymous has no opinion on outside issues; hence the AA name ought never be drawn into public controversy.</a:t>
            </a:r>
          </a:p>
          <a:p>
            <a:pPr algn="l"/>
            <a:r>
              <a:rPr lang="en-US" dirty="0" smtClean="0"/>
              <a:t>11. Our </a:t>
            </a:r>
            <a:r>
              <a:rPr lang="en-US" dirty="0"/>
              <a:t>public relations policy is based on attraction rather than promotion; we need always maintain personal anonymity at the level of  press, radio and films.</a:t>
            </a:r>
          </a:p>
          <a:p>
            <a:pPr algn="l"/>
            <a:r>
              <a:rPr lang="en-US" dirty="0" smtClean="0"/>
              <a:t>12. Anonymity </a:t>
            </a:r>
            <a:r>
              <a:rPr lang="en-US" dirty="0"/>
              <a:t>is the spiritual foundation of all our traditions, ever reminding us to place principles before personalities.</a:t>
            </a:r>
          </a:p>
          <a:p>
            <a:pPr algn="just"/>
            <a:r>
              <a:rPr lang="en-US" dirty="0"/>
              <a:t> </a:t>
            </a:r>
          </a:p>
        </p:txBody>
      </p:sp>
      <p:sp>
        <p:nvSpPr>
          <p:cNvPr id="5" name="Oval 4"/>
          <p:cNvSpPr/>
          <p:nvPr/>
        </p:nvSpPr>
        <p:spPr>
          <a:xfrm>
            <a:off x="11420925" y="6073547"/>
            <a:ext cx="685800" cy="717883"/>
          </a:xfrm>
          <a:prstGeom prst="ellipse">
            <a:avLst/>
          </a:prstGeom>
          <a:effectLst>
            <a:softEdge rad="50800"/>
          </a:effectLst>
          <a:scene3d>
            <a:camera prst="orthographicFront"/>
            <a:lightRig rig="sunrise" dir="t"/>
          </a:scene3d>
          <a:sp3d extrusionH="133350" contourW="12700">
            <a:bevelT w="133350"/>
            <a:bevelB w="127000"/>
            <a:contourClr>
              <a:schemeClr val="accent5">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35650" y="6108841"/>
            <a:ext cx="856350" cy="647293"/>
          </a:xfrm>
          <a:prstGeom prst="rect">
            <a:avLst/>
          </a:prstGeom>
          <a:effectLst>
            <a:softEdge rad="165100"/>
          </a:effectLst>
        </p:spPr>
      </p:pic>
    </p:spTree>
    <p:extLst>
      <p:ext uri="{BB962C8B-B14F-4D97-AF65-F5344CB8AC3E}">
        <p14:creationId xmlns:p14="http://schemas.microsoft.com/office/powerpoint/2010/main" val="82620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BEBA8EAE-BF5A-486C-A8C5-ECC9F3942E4B}">
                <a14:imgProps xmlns:a14="http://schemas.microsoft.com/office/drawing/2010/main">
                  <a14:imgLayer r:embed="rId3">
                    <a14:imgEffect>
                      <a14:brightnessContrast bright="-64000"/>
                    </a14:imgEffect>
                  </a14:imgLayer>
                </a14:imgProps>
              </a:ext>
              <a:ext uri="{28A0092B-C50C-407E-A947-70E740481C1C}">
                <a14:useLocalDpi xmlns:a14="http://schemas.microsoft.com/office/drawing/2010/main" val="0"/>
              </a:ext>
            </a:extLst>
          </a:blip>
          <a:stretch>
            <a:fillRect/>
          </a:stretch>
        </p:blipFill>
        <p:spPr>
          <a:xfrm>
            <a:off x="3104882" y="1298484"/>
            <a:ext cx="6181344" cy="5218226"/>
          </a:xfrm>
          <a:prstGeom prst="rect">
            <a:avLst/>
          </a:prstGeom>
          <a:effectLst>
            <a:glow rad="127000">
              <a:schemeClr val="accent1">
                <a:alpha val="0"/>
              </a:schemeClr>
            </a:glow>
            <a:softEdge rad="1270000"/>
          </a:effectLst>
        </p:spPr>
      </p:pic>
      <p:sp>
        <p:nvSpPr>
          <p:cNvPr id="2" name="Title 1"/>
          <p:cNvSpPr>
            <a:spLocks noGrp="1"/>
          </p:cNvSpPr>
          <p:nvPr>
            <p:ph type="ctrTitle"/>
          </p:nvPr>
        </p:nvSpPr>
        <p:spPr>
          <a:xfrm>
            <a:off x="684211" y="685800"/>
            <a:ext cx="11331777" cy="717998"/>
          </a:xfrm>
        </p:spPr>
        <p:txBody>
          <a:bodyPr vert="horz" lIns="91440" tIns="45720" rIns="91440" bIns="45720" rtlCol="0" anchor="b">
            <a:normAutofit fontScale="90000"/>
          </a:bodyPr>
          <a:lstStyle/>
          <a:p>
            <a:pPr algn="ctr"/>
            <a:r>
              <a:rPr lang="en-US" dirty="0">
                <a:effectLst>
                  <a:glow rad="114300">
                    <a:schemeClr val="tx1"/>
                  </a:glow>
                </a:effectLst>
                <a:latin typeface="Montserrat" panose="00000500000000000000" pitchFamily="2" charset="0"/>
              </a:rPr>
              <a:t>The Promises</a:t>
            </a:r>
            <a:endParaRPr lang="en-US" dirty="0">
              <a:effectLst>
                <a:glow rad="114300">
                  <a:schemeClr val="tx1"/>
                </a:glow>
              </a:effectLst>
              <a:latin typeface="Montserrat" panose="00000500000000000000" pitchFamily="2" charset="0"/>
            </a:endParaRPr>
          </a:p>
        </p:txBody>
      </p:sp>
      <p:sp>
        <p:nvSpPr>
          <p:cNvPr id="3" name="Subtitle 2"/>
          <p:cNvSpPr>
            <a:spLocks noGrp="1"/>
          </p:cNvSpPr>
          <p:nvPr>
            <p:ph type="subTitle" idx="1"/>
          </p:nvPr>
        </p:nvSpPr>
        <p:spPr>
          <a:xfrm>
            <a:off x="581181" y="1403798"/>
            <a:ext cx="11228746" cy="5112912"/>
          </a:xfrm>
        </p:spPr>
        <p:txBody>
          <a:bodyPr>
            <a:normAutofit fontScale="85000" lnSpcReduction="20000"/>
          </a:bodyPr>
          <a:lstStyle/>
          <a:p>
            <a:pPr algn="ctr"/>
            <a:r>
              <a:rPr lang="en-US" dirty="0" smtClean="0"/>
              <a:t>If </a:t>
            </a:r>
            <a:r>
              <a:rPr lang="en-US" dirty="0"/>
              <a:t>we are painstaking about this phase of our development, we will be amazed before we are half way through. </a:t>
            </a:r>
          </a:p>
          <a:p>
            <a:pPr algn="ctr"/>
            <a:r>
              <a:rPr lang="en-US" dirty="0"/>
              <a:t> </a:t>
            </a:r>
          </a:p>
          <a:p>
            <a:pPr algn="ctr"/>
            <a:r>
              <a:rPr lang="en-US" dirty="0"/>
              <a:t>We are going to know a new freedom and a new happiness. </a:t>
            </a:r>
          </a:p>
          <a:p>
            <a:pPr algn="ctr"/>
            <a:r>
              <a:rPr lang="en-US" dirty="0"/>
              <a:t>We will not regret the past nor wish to shut the door on it. </a:t>
            </a:r>
          </a:p>
          <a:p>
            <a:pPr algn="ctr"/>
            <a:r>
              <a:rPr lang="en-US" dirty="0"/>
              <a:t>We will comprehend the word serenity and we will know peace. </a:t>
            </a:r>
          </a:p>
          <a:p>
            <a:pPr algn="ctr"/>
            <a:r>
              <a:rPr lang="en-US" dirty="0"/>
              <a:t>No matter how far down the scale we have gone, we will see how our experience can benefit others. </a:t>
            </a:r>
          </a:p>
          <a:p>
            <a:pPr algn="ctr"/>
            <a:r>
              <a:rPr lang="en-US" dirty="0"/>
              <a:t>That feeling uselessness and self-pity will disappear. </a:t>
            </a:r>
          </a:p>
          <a:p>
            <a:pPr algn="ctr"/>
            <a:r>
              <a:rPr lang="en-US" dirty="0"/>
              <a:t>We will lose interest in selfish things and gain interest in our fellows. </a:t>
            </a:r>
          </a:p>
          <a:p>
            <a:pPr algn="ctr"/>
            <a:r>
              <a:rPr lang="en-US" dirty="0"/>
              <a:t>Self-seeking will slip away. </a:t>
            </a:r>
          </a:p>
          <a:p>
            <a:pPr algn="ctr"/>
            <a:r>
              <a:rPr lang="en-US" dirty="0"/>
              <a:t>Our whole attitude and outlook upon life will change. </a:t>
            </a:r>
          </a:p>
          <a:p>
            <a:pPr algn="ctr"/>
            <a:r>
              <a:rPr lang="en-US" dirty="0"/>
              <a:t>Fear of people and of economic insecurity will leave us. </a:t>
            </a:r>
          </a:p>
          <a:p>
            <a:pPr algn="ctr"/>
            <a:r>
              <a:rPr lang="en-US" dirty="0"/>
              <a:t>We will intuitively know how to handle situations which used to baffle us. </a:t>
            </a:r>
          </a:p>
          <a:p>
            <a:pPr algn="ctr"/>
            <a:r>
              <a:rPr lang="en-US" dirty="0"/>
              <a:t>We will suddenly realize that God is doing for us what we could not do for ourselves. </a:t>
            </a:r>
          </a:p>
          <a:p>
            <a:pPr algn="ctr"/>
            <a:r>
              <a:rPr lang="en-US" dirty="0"/>
              <a:t> </a:t>
            </a:r>
          </a:p>
          <a:p>
            <a:pPr algn="ctr"/>
            <a:r>
              <a:rPr lang="en-US" dirty="0"/>
              <a:t>Are these extravagant promises?  We think not. </a:t>
            </a:r>
          </a:p>
          <a:p>
            <a:pPr algn="ctr"/>
            <a:r>
              <a:rPr lang="en-US" dirty="0"/>
              <a:t>They are being fulfilled among us--sometimes quickly, sometimes slowly. They will always materialize if we work for them.</a:t>
            </a:r>
          </a:p>
          <a:p>
            <a:pPr algn="ctr"/>
            <a:endParaRPr lang="en-US" dirty="0"/>
          </a:p>
        </p:txBody>
      </p:sp>
      <p:sp>
        <p:nvSpPr>
          <p:cNvPr id="5" name="Oval 4"/>
          <p:cNvSpPr/>
          <p:nvPr/>
        </p:nvSpPr>
        <p:spPr>
          <a:xfrm>
            <a:off x="11467027" y="6073547"/>
            <a:ext cx="685800" cy="717883"/>
          </a:xfrm>
          <a:prstGeom prst="ellipse">
            <a:avLst/>
          </a:prstGeom>
          <a:effectLst>
            <a:softEdge rad="50800"/>
          </a:effectLst>
          <a:scene3d>
            <a:camera prst="orthographicFront"/>
            <a:lightRig rig="sunrise" dir="t"/>
          </a:scene3d>
          <a:sp3d extrusionH="133350" contourW="12700">
            <a:bevelT w="133350"/>
            <a:bevelB w="127000"/>
            <a:contourClr>
              <a:schemeClr val="accent5">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81752" y="6108841"/>
            <a:ext cx="856350" cy="647293"/>
          </a:xfrm>
          <a:prstGeom prst="rect">
            <a:avLst/>
          </a:prstGeom>
          <a:effectLst>
            <a:softEdge rad="165100"/>
          </a:effectLst>
        </p:spPr>
      </p:pic>
    </p:spTree>
    <p:extLst>
      <p:ext uri="{BB962C8B-B14F-4D97-AF65-F5344CB8AC3E}">
        <p14:creationId xmlns:p14="http://schemas.microsoft.com/office/powerpoint/2010/main" val="45045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2652</TotalTime>
  <Words>827</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Montserrat</vt:lpstr>
      <vt:lpstr>Trebuchet MS</vt:lpstr>
      <vt:lpstr>Wingdings 3</vt:lpstr>
      <vt:lpstr>Facet</vt:lpstr>
      <vt:lpstr>Unity 12 Step</vt:lpstr>
      <vt:lpstr>The Serenity Prayer</vt:lpstr>
      <vt:lpstr>How It Works</vt:lpstr>
      <vt:lpstr>The Twelve Steps</vt:lpstr>
      <vt:lpstr>How It Works - continued</vt:lpstr>
      <vt:lpstr>The Twelve Traditions</vt:lpstr>
      <vt:lpstr>The Promises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Unity 12 Step</dc:title>
  <dc:creator>Glen Rigby</dc:creator>
  <cp:lastModifiedBy>Glen Rigby</cp:lastModifiedBy>
  <cp:revision>19</cp:revision>
  <dcterms:created xsi:type="dcterms:W3CDTF">2020-12-09T04:00:59Z</dcterms:created>
  <dcterms:modified xsi:type="dcterms:W3CDTF">2020-12-11T00:21:03Z</dcterms:modified>
</cp:coreProperties>
</file>