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9144000" cx="6858000"/>
  <p:notesSz cx="6858000" cy="9144000"/>
  <p:embeddedFontLst>
    <p:embeddedFont>
      <p:font typeface="Nunito SemiBold"/>
      <p:regular r:id="rId6"/>
      <p:bold r:id="rId7"/>
      <p:italic r:id="rId8"/>
      <p:boldItalic r:id="rId9"/>
    </p:embeddedFont>
    <p:embeddedFont>
      <p:font typeface="Play"/>
      <p:regular r:id="rId10"/>
      <p:bold r:id="rId11"/>
    </p:embeddedFont>
    <p:embeddedFont>
      <p:font typeface="Inter SemiBold"/>
      <p:regular r:id="rId12"/>
      <p:bold r:id="rId13"/>
      <p:italic r:id="rId14"/>
      <p:boldItalic r:id="rId15"/>
    </p:embeddedFont>
    <p:embeddedFont>
      <p:font typeface="Inter"/>
      <p:regular r:id="rId16"/>
      <p:bold r:id="rId17"/>
      <p:italic r:id="rId18"/>
      <p:boldItalic r:id="rId19"/>
    </p:embeddedFont>
    <p:embeddedFont>
      <p:font typeface="Nunito ExtraBold"/>
      <p:bold r:id="rId20"/>
      <p:boldItalic r:id="rId21"/>
    </p:embeddedFont>
    <p:embeddedFont>
      <p:font typeface="Inter ExtraBold"/>
      <p:bold r:id="rId22"/>
      <p:boldItalic r:id="rId23"/>
    </p:embeddedFont>
    <p:embeddedFont>
      <p:font typeface="Inter Medium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8" roundtripDataSignature="AMtx7mgwzPsFe/S23u9SGZVbAAtDWogS1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ExtraBold-bold.fntdata"/><Relationship Id="rId22" Type="http://schemas.openxmlformats.org/officeDocument/2006/relationships/font" Target="fonts/InterExtraBold-bold.fntdata"/><Relationship Id="rId21" Type="http://schemas.openxmlformats.org/officeDocument/2006/relationships/font" Target="fonts/NunitoExtraBold-boldItalic.fntdata"/><Relationship Id="rId24" Type="http://schemas.openxmlformats.org/officeDocument/2006/relationships/font" Target="fonts/InterMedium-regular.fntdata"/><Relationship Id="rId23" Type="http://schemas.openxmlformats.org/officeDocument/2006/relationships/font" Target="fonts/InterExtraBold-boldItalic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font" Target="fonts/NunitoSemiBold-boldItalic.fntdata"/><Relationship Id="rId26" Type="http://schemas.openxmlformats.org/officeDocument/2006/relationships/font" Target="fonts/InterMedium-italic.fntdata"/><Relationship Id="rId25" Type="http://schemas.openxmlformats.org/officeDocument/2006/relationships/font" Target="fonts/InterMedium-bold.fntdata"/><Relationship Id="rId28" Type="http://customschemas.google.com/relationships/presentationmetadata" Target="metadata"/><Relationship Id="rId27" Type="http://schemas.openxmlformats.org/officeDocument/2006/relationships/font" Target="fonts/InterMedium-boldItalic.fntdata"/><Relationship Id="rId5" Type="http://schemas.openxmlformats.org/officeDocument/2006/relationships/slide" Target="slides/slide1.xml"/><Relationship Id="rId6" Type="http://schemas.openxmlformats.org/officeDocument/2006/relationships/font" Target="fonts/NunitoSemiBold-regular.fntdata"/><Relationship Id="rId7" Type="http://schemas.openxmlformats.org/officeDocument/2006/relationships/font" Target="fonts/NunitoSemiBold-bold.fntdata"/><Relationship Id="rId8" Type="http://schemas.openxmlformats.org/officeDocument/2006/relationships/font" Target="fonts/NunitoSemiBold-italic.fntdata"/><Relationship Id="rId11" Type="http://schemas.openxmlformats.org/officeDocument/2006/relationships/font" Target="fonts/Play-bold.fntdata"/><Relationship Id="rId10" Type="http://schemas.openxmlformats.org/officeDocument/2006/relationships/font" Target="fonts/Play-regular.fntdata"/><Relationship Id="rId13" Type="http://schemas.openxmlformats.org/officeDocument/2006/relationships/font" Target="fonts/InterSemiBold-bold.fntdata"/><Relationship Id="rId12" Type="http://schemas.openxmlformats.org/officeDocument/2006/relationships/font" Target="fonts/InterSemiBold-regular.fntdata"/><Relationship Id="rId15" Type="http://schemas.openxmlformats.org/officeDocument/2006/relationships/font" Target="fonts/InterSemiBold-boldItalic.fntdata"/><Relationship Id="rId14" Type="http://schemas.openxmlformats.org/officeDocument/2006/relationships/font" Target="fonts/InterSemiBold-italic.fntdata"/><Relationship Id="rId17" Type="http://schemas.openxmlformats.org/officeDocument/2006/relationships/font" Target="fonts/Inter-bold.fntdata"/><Relationship Id="rId16" Type="http://schemas.openxmlformats.org/officeDocument/2006/relationships/font" Target="fonts/Inter-regular.fntdata"/><Relationship Id="rId19" Type="http://schemas.openxmlformats.org/officeDocument/2006/relationships/font" Target="fonts/Inter-boldItalic.fntdata"/><Relationship Id="rId18" Type="http://schemas.openxmlformats.org/officeDocument/2006/relationships/font" Target="fonts/Inter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type="ctrTitle"/>
          </p:nvPr>
        </p:nvSpPr>
        <p:spPr>
          <a:xfrm>
            <a:off x="514350" y="1496484"/>
            <a:ext cx="5829300" cy="31834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"/>
          <p:cNvSpPr txBox="1"/>
          <p:nvPr>
            <p:ph idx="1" type="subTitle"/>
          </p:nvPr>
        </p:nvSpPr>
        <p:spPr>
          <a:xfrm>
            <a:off x="857250" y="4802717"/>
            <a:ext cx="5143500" cy="22076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7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7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7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8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/>
          <p:nvPr>
            <p:ph type="title"/>
          </p:nvPr>
        </p:nvSpPr>
        <p:spPr>
          <a:xfrm>
            <a:off x="467916" y="2279653"/>
            <a:ext cx="5915025" cy="38036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9"/>
          <p:cNvSpPr txBox="1"/>
          <p:nvPr>
            <p:ph idx="1" type="body"/>
          </p:nvPr>
        </p:nvSpPr>
        <p:spPr>
          <a:xfrm>
            <a:off x="467916" y="6119286"/>
            <a:ext cx="5915025" cy="20002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26" name="Google Shape;26;p9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9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0"/>
          <p:cNvSpPr txBox="1"/>
          <p:nvPr>
            <p:ph idx="1" type="body"/>
          </p:nvPr>
        </p:nvSpPr>
        <p:spPr>
          <a:xfrm>
            <a:off x="471488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0"/>
          <p:cNvSpPr txBox="1"/>
          <p:nvPr>
            <p:ph idx="2" type="body"/>
          </p:nvPr>
        </p:nvSpPr>
        <p:spPr>
          <a:xfrm>
            <a:off x="3471863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0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/>
          <p:nvPr>
            <p:ph type="title"/>
          </p:nvPr>
        </p:nvSpPr>
        <p:spPr>
          <a:xfrm>
            <a:off x="472381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472381" y="2241551"/>
            <a:ext cx="2901255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472381" y="3340100"/>
            <a:ext cx="2901255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3" type="body"/>
          </p:nvPr>
        </p:nvSpPr>
        <p:spPr>
          <a:xfrm>
            <a:off x="3471863" y="2241551"/>
            <a:ext cx="2915543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11"/>
          <p:cNvSpPr txBox="1"/>
          <p:nvPr>
            <p:ph idx="4" type="body"/>
          </p:nvPr>
        </p:nvSpPr>
        <p:spPr>
          <a:xfrm>
            <a:off x="3471863" y="3340100"/>
            <a:ext cx="2915543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4"/>
          <p:cNvSpPr txBox="1"/>
          <p:nvPr>
            <p:ph idx="2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4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5"/>
          <p:cNvSpPr/>
          <p:nvPr>
            <p:ph idx="2" type="pic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 rot="5400000">
            <a:off x="528108" y="2377546"/>
            <a:ext cx="5801784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 rot="5400000">
            <a:off x="1772577" y="3622015"/>
            <a:ext cx="774911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 rot="5400000">
            <a:off x="-1227798" y="2186121"/>
            <a:ext cx="774911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b="0" i="0" sz="33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5"/>
          <p:cNvSpPr txBox="1"/>
          <p:nvPr/>
        </p:nvSpPr>
        <p:spPr>
          <a:xfrm>
            <a:off x="285750" y="238125"/>
            <a:ext cx="6286500" cy="66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1E293B"/>
                </a:solidFill>
                <a:latin typeface="Nunito ExtraBold"/>
                <a:ea typeface="Nunito ExtraBold"/>
                <a:cs typeface="Nunito ExtraBold"/>
                <a:sym typeface="Nunito ExtraBold"/>
              </a:rPr>
              <a:t>💛 </a:t>
            </a:r>
            <a:r>
              <a:rPr b="0" i="0" lang="en-US" sz="2300" u="none" cap="none" strike="noStrike">
                <a:solidFill>
                  <a:srgbClr val="1E293B"/>
                </a:solidFill>
                <a:latin typeface="Nunito ExtraBold"/>
                <a:ea typeface="Nunito ExtraBold"/>
                <a:cs typeface="Nunito ExtraBold"/>
                <a:sym typeface="Nunito ExtraBold"/>
              </a:rPr>
              <a:t>VISIT SCRIPT CARD FOR VOLUNTEERS</a:t>
            </a:r>
            <a:endParaRPr b="0" i="0" sz="2300" u="none" cap="none" strike="noStrike">
              <a:solidFill>
                <a:srgbClr val="1E293B"/>
              </a:solidFill>
              <a:latin typeface="Nunito ExtraBold"/>
              <a:ea typeface="Nunito ExtraBold"/>
              <a:cs typeface="Nunito ExtraBold"/>
              <a:sym typeface="Nunito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rgbClr val="64748B"/>
                </a:solidFill>
                <a:latin typeface="Nunito SemiBold"/>
                <a:ea typeface="Nunito SemiBold"/>
                <a:cs typeface="Nunito SemiBold"/>
                <a:sym typeface="Nunito SemiBold"/>
              </a:rPr>
              <a:t>       </a:t>
            </a:r>
            <a:r>
              <a:rPr b="0" i="0" lang="en-US" sz="1100" u="none" cap="none" strike="noStrike">
                <a:solidFill>
                  <a:srgbClr val="64748B"/>
                </a:solidFill>
                <a:latin typeface="Nunito SemiBold"/>
                <a:ea typeface="Nunito SemiBold"/>
                <a:cs typeface="Nunito SemiBold"/>
                <a:sym typeface="Nunito SemiBold"/>
              </a:rPr>
              <a:t>A guide for compassionate, patient, and meaningful connections</a:t>
            </a:r>
            <a:endParaRPr b="0" i="0" sz="1100" u="none" cap="none" strike="noStrike">
              <a:solidFill>
                <a:srgbClr val="64748B"/>
              </a:solidFill>
              <a:latin typeface="Nunito SemiBold"/>
              <a:ea typeface="Nunito SemiBold"/>
              <a:cs typeface="Nunito SemiBold"/>
              <a:sym typeface="Nunito SemiBold"/>
            </a:endParaRPr>
          </a:p>
        </p:txBody>
      </p:sp>
      <p:grpSp>
        <p:nvGrpSpPr>
          <p:cNvPr id="86" name="Google Shape;86;p5"/>
          <p:cNvGrpSpPr/>
          <p:nvPr/>
        </p:nvGrpSpPr>
        <p:grpSpPr>
          <a:xfrm>
            <a:off x="285750" y="1047750"/>
            <a:ext cx="3048000" cy="1666800"/>
            <a:chOff x="0" y="0"/>
            <a:chExt cx="3048000" cy="1666800"/>
          </a:xfrm>
        </p:grpSpPr>
        <p:sp>
          <p:nvSpPr>
            <p:cNvPr id="87" name="Google Shape;87;p5"/>
            <p:cNvSpPr/>
            <p:nvPr/>
          </p:nvSpPr>
          <p:spPr>
            <a:xfrm>
              <a:off x="0" y="0"/>
              <a:ext cx="3048000" cy="1666800"/>
            </a:xfrm>
            <a:prstGeom prst="roundRect">
              <a:avLst>
                <a:gd fmla="val 5714" name="adj"/>
              </a:avLst>
            </a:prstGeom>
            <a:solidFill>
              <a:srgbClr val="FFF5F5"/>
            </a:solidFill>
            <a:ln cap="flat" cmpd="sng" w="14300">
              <a:solidFill>
                <a:srgbClr val="FED7D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5"/>
            <p:cNvSpPr txBox="1"/>
            <p:nvPr/>
          </p:nvSpPr>
          <p:spPr>
            <a:xfrm>
              <a:off x="142875" y="142875"/>
              <a:ext cx="2762400" cy="138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E11D48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🌸 BEFORE YOU WALK IN</a:t>
              </a:r>
              <a:endParaRPr b="0" i="0" sz="1100" u="none" cap="none" strike="noStrike">
                <a:solidFill>
                  <a:srgbClr val="E11D48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950"/>
                <a:buFont typeface="Arial"/>
                <a:buNone/>
              </a:pPr>
              <a:r>
                <a:rPr b="0" i="1" lang="en-US" sz="950" u="none" cap="none" strike="noStrike">
                  <a:solidFill>
                    <a:srgbClr val="64748B"/>
                  </a:solidFill>
                  <a:latin typeface="Inter"/>
                  <a:ea typeface="Inter"/>
                  <a:cs typeface="Inter"/>
                  <a:sym typeface="Inter"/>
                </a:rPr>
                <a:t>Quiet reminders to yourself:</a:t>
              </a:r>
              <a:endParaRPr b="0" i="1" sz="950" u="none" cap="none" strike="noStrike">
                <a:solidFill>
                  <a:srgbClr val="64748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295275" lvl="0" marL="45720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34155"/>
                </a:buClr>
                <a:buSzPts val="1050"/>
                <a:buFont typeface="Inter"/>
                <a:buChar char="●"/>
              </a:pPr>
              <a:r>
                <a:rPr b="0" i="0" lang="en-US" sz="1050" u="none" cap="none" strike="noStrike">
                  <a:solidFill>
                    <a:srgbClr val="334155"/>
                  </a:solidFill>
                  <a:latin typeface="Inter"/>
                  <a:ea typeface="Inter"/>
                  <a:cs typeface="Inter"/>
                  <a:sym typeface="Inter"/>
                </a:rPr>
                <a:t>Slow down &amp; smile.</a:t>
              </a:r>
              <a:endParaRPr b="0" i="0" sz="1050" u="none" cap="none" strike="noStrike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295275" lvl="0" marL="457200" marR="0" rtl="0" algn="l">
                <a:lnSpc>
                  <a:spcPct val="100000"/>
                </a:lnSpc>
                <a:spcBef>
                  <a:spcPts val="225"/>
                </a:spcBef>
                <a:spcAft>
                  <a:spcPts val="0"/>
                </a:spcAft>
                <a:buClr>
                  <a:srgbClr val="334155"/>
                </a:buClr>
                <a:buSzPts val="1050"/>
                <a:buFont typeface="Inter"/>
                <a:buChar char="●"/>
              </a:pPr>
              <a:r>
                <a:rPr b="0" i="0" lang="en-US" sz="1050" u="none" cap="none" strike="noStrike">
                  <a:solidFill>
                    <a:srgbClr val="334155"/>
                  </a:solidFill>
                  <a:latin typeface="Inter"/>
                  <a:ea typeface="Inter"/>
                  <a:cs typeface="Inter"/>
                  <a:sym typeface="Inter"/>
                </a:rPr>
                <a:t>I am here to listen.</a:t>
              </a:r>
              <a:endParaRPr b="0" i="0" sz="1050" u="none" cap="none" strike="noStrike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295275" lvl="0" marL="457200" marR="0" rtl="0" algn="l">
                <a:lnSpc>
                  <a:spcPct val="100000"/>
                </a:lnSpc>
                <a:spcBef>
                  <a:spcPts val="225"/>
                </a:spcBef>
                <a:spcAft>
                  <a:spcPts val="0"/>
                </a:spcAft>
                <a:buClr>
                  <a:srgbClr val="334155"/>
                </a:buClr>
                <a:buSzPts val="1050"/>
                <a:buFont typeface="Inter"/>
                <a:buChar char="●"/>
              </a:pPr>
              <a:r>
                <a:rPr b="0" i="0" lang="en-US" sz="1050" u="none" cap="none" strike="noStrike">
                  <a:solidFill>
                    <a:srgbClr val="334155"/>
                  </a:solidFill>
                  <a:latin typeface="Inter"/>
                  <a:ea typeface="Inter"/>
                  <a:cs typeface="Inter"/>
                  <a:sym typeface="Inter"/>
                </a:rPr>
                <a:t>Silence is completely okay.</a:t>
              </a:r>
              <a:endParaRPr b="0" i="0" sz="1050" u="none" cap="none" strike="noStrike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295275" lvl="0" marL="457200" marR="0" rtl="0" algn="l">
                <a:lnSpc>
                  <a:spcPct val="100000"/>
                </a:lnSpc>
                <a:spcBef>
                  <a:spcPts val="225"/>
                </a:spcBef>
                <a:spcAft>
                  <a:spcPts val="0"/>
                </a:spcAft>
                <a:buClr>
                  <a:srgbClr val="334155"/>
                </a:buClr>
                <a:buSzPts val="1050"/>
                <a:buFont typeface="Inter"/>
                <a:buChar char="●"/>
              </a:pPr>
              <a:r>
                <a:rPr b="0" i="0" lang="en-US" sz="1050" u="none" cap="none" strike="noStrike">
                  <a:solidFill>
                    <a:srgbClr val="334155"/>
                  </a:solidFill>
                  <a:latin typeface="Inter"/>
                  <a:ea typeface="Inter"/>
                  <a:cs typeface="Inter"/>
                  <a:sym typeface="Inter"/>
                </a:rPr>
                <a:t>I don’t need perfect answers.</a:t>
              </a:r>
              <a:endParaRPr b="0" i="0" sz="1050" u="none" cap="none" strike="noStrike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grpSp>
        <p:nvGrpSpPr>
          <p:cNvPr id="89" name="Google Shape;89;p5"/>
          <p:cNvGrpSpPr/>
          <p:nvPr/>
        </p:nvGrpSpPr>
        <p:grpSpPr>
          <a:xfrm>
            <a:off x="3524250" y="1047750"/>
            <a:ext cx="3048000" cy="2000100"/>
            <a:chOff x="0" y="0"/>
            <a:chExt cx="3048000" cy="2000100"/>
          </a:xfrm>
        </p:grpSpPr>
        <p:sp>
          <p:nvSpPr>
            <p:cNvPr id="90" name="Google Shape;90;p5"/>
            <p:cNvSpPr/>
            <p:nvPr/>
          </p:nvSpPr>
          <p:spPr>
            <a:xfrm>
              <a:off x="0" y="0"/>
              <a:ext cx="3048000" cy="2000100"/>
            </a:xfrm>
            <a:prstGeom prst="roundRect">
              <a:avLst>
                <a:gd fmla="val 4761" name="adj"/>
              </a:avLst>
            </a:prstGeom>
            <a:solidFill>
              <a:srgbClr val="EFF6FF"/>
            </a:solidFill>
            <a:ln cap="flat" cmpd="sng" w="14300">
              <a:solidFill>
                <a:srgbClr val="BFDBF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5"/>
            <p:cNvSpPr txBox="1"/>
            <p:nvPr/>
          </p:nvSpPr>
          <p:spPr>
            <a:xfrm>
              <a:off x="142875" y="142875"/>
              <a:ext cx="2762400" cy="171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2563EB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💬 GENTLE PHRASES TO USE</a:t>
              </a:r>
              <a:endParaRPr b="0" i="0" sz="1100" u="none" cap="none" strike="noStrike">
                <a:solidFill>
                  <a:srgbClr val="2563EB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75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b="0" i="0" lang="en-US" sz="105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“I’m happy to be here with you.”</a:t>
              </a:r>
              <a:endParaRPr b="0" i="0" sz="105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b="0" i="0" lang="en-US" sz="105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“Thank you for sharing that.”</a:t>
              </a:r>
              <a:endParaRPr b="0" i="0" sz="105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b="0" i="0" lang="en-US" sz="105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“Would you like to try another card?”</a:t>
              </a:r>
              <a:endParaRPr b="0" i="0" sz="105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b="0" i="0" lang="en-US" sz="105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“That sounds important.”</a:t>
              </a:r>
              <a:endParaRPr b="0" i="0" sz="105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b="0" i="0" lang="en-US" sz="105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“We can just sit together.”</a:t>
              </a:r>
              <a:endParaRPr b="0" i="0" sz="105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</p:txBody>
        </p:sp>
      </p:grpSp>
      <p:grpSp>
        <p:nvGrpSpPr>
          <p:cNvPr id="92" name="Google Shape;92;p5"/>
          <p:cNvGrpSpPr/>
          <p:nvPr/>
        </p:nvGrpSpPr>
        <p:grpSpPr>
          <a:xfrm>
            <a:off x="285750" y="2857500"/>
            <a:ext cx="3048000" cy="3095700"/>
            <a:chOff x="0" y="0"/>
            <a:chExt cx="3048000" cy="3095700"/>
          </a:xfrm>
        </p:grpSpPr>
        <p:sp>
          <p:nvSpPr>
            <p:cNvPr id="93" name="Google Shape;93;p5"/>
            <p:cNvSpPr/>
            <p:nvPr/>
          </p:nvSpPr>
          <p:spPr>
            <a:xfrm>
              <a:off x="0" y="0"/>
              <a:ext cx="3048000" cy="3095700"/>
            </a:xfrm>
            <a:prstGeom prst="roundRect">
              <a:avLst>
                <a:gd fmla="val 3125" name="adj"/>
              </a:avLst>
            </a:prstGeom>
            <a:solidFill>
              <a:srgbClr val="F0FDF4"/>
            </a:solidFill>
            <a:ln cap="flat" cmpd="sng" w="14300">
              <a:solidFill>
                <a:srgbClr val="BBF7D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5"/>
            <p:cNvSpPr txBox="1"/>
            <p:nvPr/>
          </p:nvSpPr>
          <p:spPr>
            <a:xfrm>
              <a:off x="142875" y="142875"/>
              <a:ext cx="2762400" cy="2809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16A34A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🟢 IF THEY SEEM CONFUSED</a:t>
              </a:r>
              <a:endParaRPr b="0" i="0" sz="1100" u="none" cap="none" strike="noStrike">
                <a:solidFill>
                  <a:srgbClr val="16A34A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14532D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“You can just point to the one you like best.”</a:t>
              </a:r>
              <a:endParaRPr b="0" i="0" sz="1000" u="none" cap="none" strike="noStrike">
                <a:solidFill>
                  <a:srgbClr val="14532D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0" i="1" lang="en-US" sz="900" u="none" cap="none" strike="noStrike">
                  <a:solidFill>
                    <a:srgbClr val="64748B"/>
                  </a:solidFill>
                  <a:latin typeface="Inter"/>
                  <a:ea typeface="Inter"/>
                  <a:cs typeface="Inter"/>
                  <a:sym typeface="Inter"/>
                </a:rPr>
                <a:t>If no response:</a:t>
              </a:r>
              <a:endParaRPr b="0" i="1" sz="900" u="none" cap="none" strike="noStrike">
                <a:solidFill>
                  <a:srgbClr val="64748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14532D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“That’s okay — I’ll pick one and you tell me if it’s a good choice.”</a:t>
              </a:r>
              <a:endParaRPr b="0" i="0" sz="1000" u="none" cap="none" strike="noStrike">
                <a:solidFill>
                  <a:srgbClr val="14532D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05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CA8A04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🟡 IF THEY GIVE SHORT ANSWERS</a:t>
              </a:r>
              <a:endParaRPr b="0" i="0" sz="1100" u="none" cap="none" strike="noStrike">
                <a:solidFill>
                  <a:srgbClr val="CA8A04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0" i="1" lang="en-US" sz="900" u="none" cap="none" strike="noStrike">
                  <a:solidFill>
                    <a:srgbClr val="64748B"/>
                  </a:solidFill>
                  <a:latin typeface="Inter"/>
                  <a:ea typeface="Inter"/>
                  <a:cs typeface="Inter"/>
                  <a:sym typeface="Inter"/>
                </a:rPr>
                <a:t>Use gentle follow-ups:</a:t>
              </a:r>
              <a:endParaRPr b="0" i="1" sz="900" u="none" cap="none" strike="noStrike">
                <a:solidFill>
                  <a:srgbClr val="64748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713F12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“What do you like about that?” • “That sounds nice.”</a:t>
              </a:r>
              <a:endParaRPr b="0" i="0" sz="1000" u="none" cap="none" strike="noStrike">
                <a:solidFill>
                  <a:srgbClr val="713F12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713F12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“Tell me a little more.” • “Take your time.”</a:t>
              </a:r>
              <a:endParaRPr b="0" i="0" sz="1000" u="none" cap="none" strike="noStrike">
                <a:solidFill>
                  <a:srgbClr val="713F12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950"/>
                <a:buFont typeface="Arial"/>
                <a:buNone/>
              </a:pPr>
              <a:r>
                <a:rPr b="1" i="0" lang="en-US" sz="950" u="none" cap="none" strike="noStrike">
                  <a:solidFill>
                    <a:srgbClr val="991B1B"/>
                  </a:solidFill>
                  <a:latin typeface="Inter"/>
                  <a:ea typeface="Inter"/>
                  <a:cs typeface="Inter"/>
                  <a:sym typeface="Inter"/>
                </a:rPr>
                <a:t>❌ Never Say:</a:t>
              </a:r>
              <a:endParaRPr b="1" i="0" sz="950" u="none" cap="none" strike="noStrike">
                <a:solidFill>
                  <a:srgbClr val="991B1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0" i="0" lang="en-US" sz="900" u="none" cap="none" strike="noStrike">
                  <a:solidFill>
                    <a:srgbClr val="991B1B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“Do you remember?” • “You said that already.” • “That’s not right.”</a:t>
              </a:r>
              <a:endParaRPr b="0" i="0" sz="900" u="none" cap="none" strike="noStrike">
                <a:solidFill>
                  <a:srgbClr val="991B1B"/>
                </a:solidFill>
                <a:latin typeface="Inter Medium"/>
                <a:ea typeface="Inter Medium"/>
                <a:cs typeface="Inter Medium"/>
                <a:sym typeface="Inter Medium"/>
              </a:endParaRPr>
            </a:p>
          </p:txBody>
        </p:sp>
      </p:grpSp>
      <p:grpSp>
        <p:nvGrpSpPr>
          <p:cNvPr id="95" name="Google Shape;95;p5"/>
          <p:cNvGrpSpPr/>
          <p:nvPr/>
        </p:nvGrpSpPr>
        <p:grpSpPr>
          <a:xfrm>
            <a:off x="3524250" y="3190875"/>
            <a:ext cx="3048000" cy="2333700"/>
            <a:chOff x="0" y="0"/>
            <a:chExt cx="3048000" cy="2333700"/>
          </a:xfrm>
        </p:grpSpPr>
        <p:sp>
          <p:nvSpPr>
            <p:cNvPr id="96" name="Google Shape;96;p5"/>
            <p:cNvSpPr/>
            <p:nvPr/>
          </p:nvSpPr>
          <p:spPr>
            <a:xfrm>
              <a:off x="0" y="0"/>
              <a:ext cx="3048000" cy="2333700"/>
            </a:xfrm>
            <a:prstGeom prst="roundRect">
              <a:avLst>
                <a:gd fmla="val 4081" name="adj"/>
              </a:avLst>
            </a:prstGeom>
            <a:solidFill>
              <a:srgbClr val="FFFBEB"/>
            </a:solidFill>
            <a:ln cap="flat" cmpd="sng" w="14300">
              <a:solidFill>
                <a:srgbClr val="FDE68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5"/>
            <p:cNvSpPr txBox="1"/>
            <p:nvPr/>
          </p:nvSpPr>
          <p:spPr>
            <a:xfrm>
              <a:off x="142875" y="142875"/>
              <a:ext cx="2762400" cy="204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2563EB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🔵 IF THEY START TELLING A STORY</a:t>
              </a:r>
              <a:endParaRPr b="0" i="0" sz="1100" u="none" cap="none" strike="noStrike">
                <a:solidFill>
                  <a:srgbClr val="2563EB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1" i="0" lang="en-US" sz="1000" u="none" cap="none" strike="noStrike">
                  <a:solidFill>
                    <a:srgbClr val="1E3A8A"/>
                  </a:solidFill>
                  <a:latin typeface="Inter"/>
                  <a:ea typeface="Inter"/>
                  <a:cs typeface="Inter"/>
                  <a:sym typeface="Inter"/>
                </a:rPr>
                <a:t>Lean in &amp; let them lead.</a:t>
              </a:r>
              <a:endParaRPr b="1" i="0" sz="1000" u="none" cap="none" strike="noStrike">
                <a:solidFill>
                  <a:srgbClr val="1E3A8A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1E3A8A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“That sounds important.” • “How did that make you feel?” • “What was that like?”</a:t>
              </a:r>
              <a:endParaRPr b="0" i="0" sz="1000" u="none" cap="none" strike="noStrike">
                <a:solidFill>
                  <a:srgbClr val="1E3A8A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05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D97706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💛 IF THEY REPEAT THEMSELVES</a:t>
              </a:r>
              <a:endParaRPr b="0" i="0" sz="1100" u="none" cap="none" strike="noStrike">
                <a:solidFill>
                  <a:srgbClr val="D97706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1" i="0" lang="en-US" sz="1000" u="none" cap="none" strike="noStrike">
                  <a:solidFill>
                    <a:srgbClr val="78350F"/>
                  </a:solidFill>
                  <a:latin typeface="Inter"/>
                  <a:ea typeface="Inter"/>
                  <a:cs typeface="Inter"/>
                  <a:sym typeface="Inter"/>
                </a:rPr>
                <a:t>Respond kindly every single time.</a:t>
              </a:r>
              <a:endParaRPr b="1" i="0" sz="1000" u="none" cap="none" strike="noStrike">
                <a:solidFill>
                  <a:srgbClr val="78350F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78350F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“That’s such a great story.” • “I’m really glad you told me that.”</a:t>
              </a:r>
              <a:endParaRPr b="0" i="0" sz="1000" u="none" cap="none" strike="noStrike">
                <a:solidFill>
                  <a:srgbClr val="78350F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0" i="1" lang="en-US" sz="900" u="none" cap="none" strike="noStrike">
                  <a:solidFill>
                    <a:srgbClr val="92400E"/>
                  </a:solidFill>
                  <a:latin typeface="Inter"/>
                  <a:ea typeface="Inter"/>
                  <a:cs typeface="Inter"/>
                  <a:sym typeface="Inter"/>
                </a:rPr>
                <a:t>Repetition often means it matters deeply to them.</a:t>
              </a:r>
              <a:endParaRPr b="0" i="1" sz="900" u="none" cap="none" strike="noStrike">
                <a:solidFill>
                  <a:srgbClr val="92400E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grpSp>
        <p:nvGrpSpPr>
          <p:cNvPr id="98" name="Google Shape;98;p5"/>
          <p:cNvGrpSpPr/>
          <p:nvPr/>
        </p:nvGrpSpPr>
        <p:grpSpPr>
          <a:xfrm>
            <a:off x="285750" y="6096000"/>
            <a:ext cx="3048000" cy="2619300"/>
            <a:chOff x="0" y="0"/>
            <a:chExt cx="3048000" cy="2619300"/>
          </a:xfrm>
        </p:grpSpPr>
        <p:sp>
          <p:nvSpPr>
            <p:cNvPr id="99" name="Google Shape;99;p5"/>
            <p:cNvSpPr/>
            <p:nvPr/>
          </p:nvSpPr>
          <p:spPr>
            <a:xfrm>
              <a:off x="0" y="0"/>
              <a:ext cx="3048000" cy="2619300"/>
            </a:xfrm>
            <a:prstGeom prst="roundRect">
              <a:avLst>
                <a:gd fmla="val 3636" name="adj"/>
              </a:avLst>
            </a:prstGeom>
            <a:solidFill>
              <a:srgbClr val="FAF5FF"/>
            </a:solidFill>
            <a:ln cap="flat" cmpd="sng" w="14300">
              <a:solidFill>
                <a:srgbClr val="E9D5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5"/>
            <p:cNvSpPr txBox="1"/>
            <p:nvPr/>
          </p:nvSpPr>
          <p:spPr>
            <a:xfrm>
              <a:off x="142875" y="142875"/>
              <a:ext cx="2762400" cy="2333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7C3AED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🌷 IF THEY GET EMOTIONAL</a:t>
              </a:r>
              <a:endParaRPr b="0" i="0" sz="1100" u="none" cap="none" strike="noStrike">
                <a:solidFill>
                  <a:srgbClr val="7C3AED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5B21B6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“Thank you for sharing that.”</a:t>
              </a:r>
              <a:endParaRPr b="0" i="0" sz="1000" u="none" cap="none" strike="noStrike">
                <a:solidFill>
                  <a:srgbClr val="5B21B6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5B21B6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“That must have meant a lot.”</a:t>
              </a:r>
              <a:endParaRPr b="0" i="0" sz="1000" u="none" cap="none" strike="noStrike">
                <a:solidFill>
                  <a:srgbClr val="5B21B6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5B21B6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“I’m honored you told me.”</a:t>
              </a:r>
              <a:endParaRPr b="0" i="0" sz="1000" u="none" cap="none" strike="noStrike">
                <a:solidFill>
                  <a:srgbClr val="5B21B6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1" i="1" lang="en-US" sz="1000" u="none" cap="none" strike="noStrike">
                  <a:solidFill>
                    <a:srgbClr val="6D28D9"/>
                  </a:solidFill>
                  <a:latin typeface="Inter"/>
                  <a:ea typeface="Inter"/>
                  <a:cs typeface="Inter"/>
                  <a:sym typeface="Inter"/>
                </a:rPr>
                <a:t>Do not rush to change the subject.</a:t>
              </a:r>
              <a:endParaRPr b="1" i="1" sz="1000" u="none" cap="none" strike="noStrike">
                <a:solidFill>
                  <a:srgbClr val="6D28D9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05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0D9488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🌿 IF THEY SEEM TIRED</a:t>
              </a:r>
              <a:endParaRPr b="0" i="0" sz="1100" u="none" cap="none" strike="noStrike">
                <a:solidFill>
                  <a:srgbClr val="0D9488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115E59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“Would you like to rest?” • “We can just sit.”</a:t>
              </a:r>
              <a:endParaRPr b="0" i="0" sz="1000" u="none" cap="none" strike="noStrike">
                <a:solidFill>
                  <a:srgbClr val="115E59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115E59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“Would you like to listen to some music?”</a:t>
              </a:r>
              <a:endParaRPr b="0" i="0" sz="1000" u="none" cap="none" strike="noStrike">
                <a:solidFill>
                  <a:srgbClr val="115E59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1" i="1" lang="en-US" sz="1000" u="none" cap="none" strike="noStrike">
                  <a:solidFill>
                    <a:srgbClr val="134E4A"/>
                  </a:solidFill>
                  <a:latin typeface="Inter"/>
                  <a:ea typeface="Inter"/>
                  <a:cs typeface="Inter"/>
                  <a:sym typeface="Inter"/>
                </a:rPr>
                <a:t>Your calm presence is more than enough.</a:t>
              </a:r>
              <a:endParaRPr b="1" i="1" sz="1000" u="none" cap="none" strike="noStrike">
                <a:solidFill>
                  <a:srgbClr val="134E4A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grpSp>
        <p:nvGrpSpPr>
          <p:cNvPr id="101" name="Google Shape;101;p5"/>
          <p:cNvGrpSpPr/>
          <p:nvPr/>
        </p:nvGrpSpPr>
        <p:grpSpPr>
          <a:xfrm>
            <a:off x="3524250" y="5667375"/>
            <a:ext cx="3048000" cy="2047800"/>
            <a:chOff x="0" y="0"/>
            <a:chExt cx="3048000" cy="2047800"/>
          </a:xfrm>
        </p:grpSpPr>
        <p:sp>
          <p:nvSpPr>
            <p:cNvPr id="102" name="Google Shape;102;p5"/>
            <p:cNvSpPr/>
            <p:nvPr/>
          </p:nvSpPr>
          <p:spPr>
            <a:xfrm>
              <a:off x="0" y="0"/>
              <a:ext cx="3048000" cy="2047800"/>
            </a:xfrm>
            <a:prstGeom prst="roundRect">
              <a:avLst>
                <a:gd fmla="val 4651" name="adj"/>
              </a:avLst>
            </a:prstGeom>
            <a:solidFill>
              <a:srgbClr val="FFF5F5"/>
            </a:solidFill>
            <a:ln cap="flat" cmpd="sng" w="14300">
              <a:solidFill>
                <a:srgbClr val="FED7D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5"/>
            <p:cNvSpPr txBox="1"/>
            <p:nvPr/>
          </p:nvSpPr>
          <p:spPr>
            <a:xfrm>
              <a:off x="142875" y="142875"/>
              <a:ext cx="2762400" cy="1762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991B1B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🤝 HOW TO SHARE ABOUT YOURSELF</a:t>
              </a:r>
              <a:endParaRPr b="0" i="0" sz="1100" u="none" cap="none" strike="noStrike">
                <a:solidFill>
                  <a:srgbClr val="991B1B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1" i="0" lang="en-US" sz="1000" u="none" cap="none" strike="noStrike">
                  <a:solidFill>
                    <a:srgbClr val="991B1B"/>
                  </a:solidFill>
                  <a:latin typeface="Inter"/>
                  <a:ea typeface="Inter"/>
                  <a:cs typeface="Inter"/>
                  <a:sym typeface="Inter"/>
                </a:rPr>
                <a:t>Keep it short. Bring it back to them.</a:t>
              </a:r>
              <a:endParaRPr b="1" i="0" sz="1000" u="none" cap="none" strike="noStrike">
                <a:solidFill>
                  <a:srgbClr val="991B1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1" lang="en-US" sz="1000" u="none" cap="none" strike="noStrike">
                  <a:solidFill>
                    <a:srgbClr val="991B1B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“I like that too.” • “That reminds me of…”</a:t>
              </a:r>
              <a:endParaRPr b="0" i="1" sz="1000" u="none" cap="none" strike="noStrike">
                <a:solidFill>
                  <a:srgbClr val="991B1B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05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en-US" sz="1100" u="none" cap="none" strike="noStrike">
                  <a:solidFill>
                    <a:srgbClr val="E11D48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🌸 HOW TO END</a:t>
              </a:r>
              <a:endParaRPr b="0" i="0" sz="1100" u="none" cap="none" strike="noStrike">
                <a:solidFill>
                  <a:srgbClr val="E11D48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BE123C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“Thank you for sharing with me today. I really enjoyed talking with you.”</a:t>
              </a:r>
              <a:endParaRPr b="0" i="0" sz="1000" u="none" cap="none" strike="noStrike">
                <a:solidFill>
                  <a:srgbClr val="BE123C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US" sz="1000" u="none" cap="none" strike="noStrike">
                  <a:solidFill>
                    <a:srgbClr val="BE123C"/>
                  </a:solidFill>
                  <a:latin typeface="Inter SemiBold"/>
                  <a:ea typeface="Inter SemiBold"/>
                  <a:cs typeface="Inter SemiBold"/>
                  <a:sym typeface="Inter SemiBold"/>
                </a:rPr>
                <a:t>“You made my day better.”</a:t>
              </a:r>
              <a:endParaRPr b="0" i="0" sz="1000" u="none" cap="none" strike="noStrike">
                <a:solidFill>
                  <a:srgbClr val="BE123C"/>
                </a:solidFill>
                <a:latin typeface="Inter SemiBold"/>
                <a:ea typeface="Inter SemiBold"/>
                <a:cs typeface="Inter SemiBold"/>
                <a:sym typeface="Inter SemiBold"/>
              </a:endParaRPr>
            </a:p>
          </p:txBody>
        </p:sp>
      </p:grpSp>
      <p:grpSp>
        <p:nvGrpSpPr>
          <p:cNvPr id="104" name="Google Shape;104;p5"/>
          <p:cNvGrpSpPr/>
          <p:nvPr/>
        </p:nvGrpSpPr>
        <p:grpSpPr>
          <a:xfrm>
            <a:off x="3524250" y="7858125"/>
            <a:ext cx="3048000" cy="857400"/>
            <a:chOff x="0" y="0"/>
            <a:chExt cx="3048000" cy="857400"/>
          </a:xfrm>
        </p:grpSpPr>
        <p:sp>
          <p:nvSpPr>
            <p:cNvPr id="105" name="Google Shape;105;p5"/>
            <p:cNvSpPr/>
            <p:nvPr/>
          </p:nvSpPr>
          <p:spPr>
            <a:xfrm>
              <a:off x="0" y="0"/>
              <a:ext cx="3048000" cy="857400"/>
            </a:xfrm>
            <a:prstGeom prst="roundRect">
              <a:avLst>
                <a:gd fmla="val 11111" name="adj"/>
              </a:avLst>
            </a:prstGeom>
            <a:solidFill>
              <a:srgbClr val="D97706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5"/>
            <p:cNvSpPr txBox="1"/>
            <p:nvPr/>
          </p:nvSpPr>
          <p:spPr>
            <a:xfrm>
              <a:off x="142875" y="114300"/>
              <a:ext cx="2762400" cy="628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50"/>
                <a:buFont typeface="Arial"/>
                <a:buNone/>
              </a:pPr>
              <a:r>
                <a:rPr b="0" i="0" lang="en-US" sz="950" u="none" cap="none" strike="noStrike">
                  <a:solidFill>
                    <a:srgbClr val="FEF3C7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💛 THE MOST IMPORTANT SENTENCE</a:t>
              </a:r>
              <a:endParaRPr b="0" i="0" sz="950" u="none" cap="none" strike="noStrike">
                <a:solidFill>
                  <a:srgbClr val="FEF3C7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Inter ExtraBold"/>
                  <a:ea typeface="Inter ExtraBold"/>
                  <a:cs typeface="Inter ExtraBold"/>
                  <a:sym typeface="Inter ExtraBold"/>
                </a:rPr>
                <a:t>“Thank you for telling me.”</a:t>
              </a:r>
              <a:endParaRPr b="0" i="0" sz="1500" u="none" cap="none" strike="noStrike">
                <a:solidFill>
                  <a:srgbClr val="FFFFFF"/>
                </a:solidFill>
                <a:latin typeface="Inter ExtraBold"/>
                <a:ea typeface="Inter ExtraBold"/>
                <a:cs typeface="Inter ExtraBold"/>
                <a:sym typeface="Inter ExtraBold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2026-02-16T22:51:35Z</dcterms:created>
  <dc:creator>DeMola, Maria - US</dc:creator>
</cp:coreProperties>
</file>