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308" r:id="rId5"/>
    <p:sldId id="260" r:id="rId6"/>
    <p:sldId id="278" r:id="rId7"/>
    <p:sldId id="261" r:id="rId8"/>
    <p:sldId id="263" r:id="rId9"/>
    <p:sldId id="262" r:id="rId10"/>
    <p:sldId id="284" r:id="rId11"/>
    <p:sldId id="309" r:id="rId12"/>
    <p:sldId id="310" r:id="rId13"/>
    <p:sldId id="311" r:id="rId14"/>
    <p:sldId id="312" r:id="rId15"/>
    <p:sldId id="313" r:id="rId16"/>
    <p:sldId id="314" r:id="rId17"/>
    <p:sldId id="315" r:id="rId18"/>
    <p:sldId id="267" r:id="rId19"/>
    <p:sldId id="281" r:id="rId20"/>
    <p:sldId id="316" r:id="rId21"/>
    <p:sldId id="283" r:id="rId22"/>
    <p:sldId id="317" r:id="rId23"/>
  </p:sldIdLst>
  <p:sldSz cx="12192000" cy="6858000"/>
  <p:notesSz cx="6858000" cy="9144000"/>
  <p:embeddedFontLst>
    <p:embeddedFont>
      <p:font typeface="Amaranth" panose="020B0604020202020204" charset="0"/>
      <p:regular r:id="rId26"/>
      <p:bold r:id="rId27"/>
      <p:italic r:id="rId28"/>
      <p:boldItalic r:id="rId29"/>
    </p:embeddedFont>
    <p:embeddedFont>
      <p:font typeface="Arial Black" panose="020B0A04020102020204" pitchFamily="34" charset="0"/>
      <p:bold r:id="rId30"/>
    </p:embeddedFont>
    <p:embeddedFont>
      <p:font typeface="Arima Madurai" panose="00000500000000000000" charset="0"/>
      <p:regular r:id="rId31"/>
    </p:embeddedFont>
    <p:embeddedFont>
      <p:font typeface="Arima Madurai Black" panose="00000A00000000000000" charset="0"/>
      <p:bold r:id="rId32"/>
    </p:embeddedFont>
    <p:embeddedFont>
      <p:font typeface="Boogaloo" panose="020B0604020202020204" charset="0"/>
      <p:regular r:id="rId33"/>
    </p:embeddedFont>
    <p:embeddedFont>
      <p:font typeface="Cambria" panose="02040503050406030204" pitchFamily="18" charset="0"/>
      <p:regular r:id="rId34"/>
      <p:bold r:id="rId35"/>
      <p:italic r:id="rId36"/>
      <p:boldItalic r:id="rId37"/>
    </p:embeddedFont>
    <p:embeddedFont>
      <p:font typeface="Euphemia" panose="020B0503040102020104" pitchFamily="3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B"/>
    <a:srgbClr val="5D2884"/>
    <a:srgbClr val="4F2270"/>
    <a:srgbClr val="DAB3EF"/>
    <a:srgbClr val="ECD9F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12/8/2024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12/8/2024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12/8/2024</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12/8/2024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12/8/2024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12/8/2024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12/8/2024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12/8/2024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12/8/2024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12/8/2024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12/8/2024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12/8/2024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12/8/2024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12/8/2024</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yeilvKrnMXM" TargetMode="External"/><Relationship Id="rId2" Type="http://schemas.openxmlformats.org/officeDocument/2006/relationships/slideLayout" Target="../slideLayouts/slideLayout6.xml"/><Relationship Id="rId1" Type="http://schemas.openxmlformats.org/officeDocument/2006/relationships/video" Target="https://www.youtube.com/embed/yeilvKrnMXM?feature=oembed" TargetMode="External"/><Relationship Id="rId5" Type="http://schemas.openxmlformats.org/officeDocument/2006/relationships/image" Target="../media/image19.jpeg"/><Relationship Id="rId4" Type="http://schemas.openxmlformats.org/officeDocument/2006/relationships/hyperlink" Target="https://youtu.be/0DkoPQTHBI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32895" y="134222"/>
            <a:ext cx="10082587" cy="891487"/>
          </a:xfrm>
        </p:spPr>
        <p:txBody>
          <a:bodyPr>
            <a:noAutofit/>
          </a:bodyPr>
          <a:lstStyle/>
          <a:p>
            <a:pPr algn="ctr">
              <a:lnSpc>
                <a:spcPct val="150000"/>
              </a:lnSpc>
              <a:spcBef>
                <a:spcPts val="1200"/>
              </a:spcBef>
            </a:pPr>
            <a:r>
              <a:rPr lang="en-US" sz="40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Ministry Friends of Jesus and Mary</a:t>
            </a:r>
          </a:p>
        </p:txBody>
      </p:sp>
      <p:sp>
        <p:nvSpPr>
          <p:cNvPr id="4" name="Rectángulo 3"/>
          <p:cNvSpPr/>
          <p:nvPr/>
        </p:nvSpPr>
        <p:spPr>
          <a:xfrm>
            <a:off x="0" y="4398434"/>
            <a:ext cx="12192000" cy="1879600"/>
          </a:xfrm>
          <a:prstGeom prst="rect">
            <a:avLst/>
          </a:prstGeom>
          <a:solidFill>
            <a:schemeClr val="accent2">
              <a:lumMod val="50000"/>
              <a:alpha val="82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itle 2"/>
          <p:cNvSpPr>
            <a:spLocks noGrp="1"/>
          </p:cNvSpPr>
          <p:nvPr>
            <p:ph type="subTitle" idx="1"/>
          </p:nvPr>
        </p:nvSpPr>
        <p:spPr>
          <a:xfrm>
            <a:off x="0" y="4398433"/>
            <a:ext cx="12192000" cy="1879599"/>
          </a:xfrm>
        </p:spPr>
        <p:txBody>
          <a:bodyPr>
            <a:noAutofit/>
          </a:bodyPr>
          <a:lstStyle/>
          <a:p>
            <a:pPr algn="ctr"/>
            <a:r>
              <a:rPr lang="es-ES" sz="4800" b="1" dirty="0" err="1">
                <a:solidFill>
                  <a:schemeClr val="bg1"/>
                </a:solidFill>
                <a:latin typeface="Boogaloo" panose="03060902030202020203" pitchFamily="66" charset="0"/>
              </a:rPr>
              <a:t>The</a:t>
            </a:r>
            <a:r>
              <a:rPr lang="es-ES" sz="4800" b="1" dirty="0">
                <a:solidFill>
                  <a:schemeClr val="bg1"/>
                </a:solidFill>
                <a:latin typeface="Boogaloo" panose="03060902030202020203" pitchFamily="66" charset="0"/>
              </a:rPr>
              <a:t> Child </a:t>
            </a:r>
            <a:r>
              <a:rPr lang="es-ES" sz="4800" b="1" dirty="0" err="1">
                <a:solidFill>
                  <a:schemeClr val="bg1"/>
                </a:solidFill>
                <a:latin typeface="Boogaloo" panose="03060902030202020203" pitchFamily="66" charset="0"/>
              </a:rPr>
              <a:t>Jesus</a:t>
            </a:r>
            <a:r>
              <a:rPr lang="es-ES" sz="4800" b="1" dirty="0">
                <a:solidFill>
                  <a:schemeClr val="bg1"/>
                </a:solidFill>
                <a:latin typeface="Boogaloo" panose="03060902030202020203" pitchFamily="66" charset="0"/>
              </a:rPr>
              <a:t> in </a:t>
            </a:r>
            <a:r>
              <a:rPr lang="es-ES" sz="4800" b="1" dirty="0" err="1">
                <a:solidFill>
                  <a:schemeClr val="bg1"/>
                </a:solidFill>
                <a:latin typeface="Boogaloo" panose="03060902030202020203" pitchFamily="66" charset="0"/>
              </a:rPr>
              <a:t>the</a:t>
            </a:r>
            <a:r>
              <a:rPr lang="es-ES" sz="4800" b="1" dirty="0">
                <a:solidFill>
                  <a:schemeClr val="bg1"/>
                </a:solidFill>
                <a:latin typeface="Boogaloo" panose="03060902030202020203" pitchFamily="66" charset="0"/>
              </a:rPr>
              <a:t> Temple, </a:t>
            </a:r>
            <a:r>
              <a:rPr lang="es-ES" sz="4800" b="1" dirty="0" err="1">
                <a:solidFill>
                  <a:schemeClr val="bg1"/>
                </a:solidFill>
                <a:latin typeface="Boogaloo" panose="03060902030202020203" pitchFamily="66" charset="0"/>
              </a:rPr>
              <a:t>The</a:t>
            </a:r>
            <a:r>
              <a:rPr lang="es-ES" sz="4800" b="1" dirty="0">
                <a:solidFill>
                  <a:schemeClr val="bg1"/>
                </a:solidFill>
                <a:latin typeface="Boogaloo" panose="03060902030202020203" pitchFamily="66" charset="0"/>
              </a:rPr>
              <a:t> </a:t>
            </a:r>
            <a:r>
              <a:rPr lang="es-ES" sz="4800" b="1" dirty="0" err="1">
                <a:solidFill>
                  <a:schemeClr val="bg1"/>
                </a:solidFill>
                <a:latin typeface="Boogaloo" panose="03060902030202020203" pitchFamily="66" charset="0"/>
              </a:rPr>
              <a:t>Holy</a:t>
            </a:r>
            <a:r>
              <a:rPr lang="es-ES" sz="4800" b="1" dirty="0">
                <a:solidFill>
                  <a:schemeClr val="bg1"/>
                </a:solidFill>
                <a:latin typeface="Boogaloo" panose="03060902030202020203" pitchFamily="66" charset="0"/>
              </a:rPr>
              <a:t> </a:t>
            </a:r>
            <a:r>
              <a:rPr lang="es-ES" sz="4800" b="1" dirty="0" err="1">
                <a:solidFill>
                  <a:schemeClr val="bg1"/>
                </a:solidFill>
                <a:latin typeface="Boogaloo" panose="03060902030202020203" pitchFamily="66" charset="0"/>
              </a:rPr>
              <a:t>Family</a:t>
            </a:r>
            <a:endParaRPr lang="es-ES" sz="4800" b="1" dirty="0">
              <a:ln w="12700">
                <a:solidFill>
                  <a:srgbClr val="4F2270"/>
                </a:solidFill>
              </a:ln>
              <a:solidFill>
                <a:schemeClr val="bg1"/>
              </a:solidFill>
              <a:latin typeface="Boogaloo" panose="03060902030202020203" pitchFamily="66" charset="0"/>
              <a:cs typeface="Arial" panose="020B0604020202020204" pitchFamily="34" charset="0"/>
            </a:endParaRPr>
          </a:p>
          <a:p>
            <a:pPr algn="ctr">
              <a:lnSpc>
                <a:spcPct val="100000"/>
              </a:lnSpc>
            </a:pPr>
            <a:r>
              <a:rPr lang="es-ES" sz="4000" b="1" dirty="0" err="1">
                <a:ln w="12700">
                  <a:solidFill>
                    <a:srgbClr val="4F2270"/>
                  </a:solidFill>
                </a:ln>
                <a:solidFill>
                  <a:schemeClr val="bg1"/>
                </a:solidFill>
                <a:latin typeface="Boogaloo" panose="03060902030202020203" pitchFamily="66" charset="0"/>
                <a:cs typeface="Arial" panose="020B0604020202020204" pitchFamily="34" charset="0"/>
              </a:rPr>
              <a:t>Cycle</a:t>
            </a:r>
            <a:r>
              <a:rPr lang="es-ES" sz="4000" b="1" dirty="0">
                <a:ln w="12700">
                  <a:solidFill>
                    <a:srgbClr val="4F2270"/>
                  </a:solidFill>
                </a:ln>
                <a:solidFill>
                  <a:schemeClr val="bg1"/>
                </a:solidFill>
                <a:latin typeface="Boogaloo" panose="03060902030202020203" pitchFamily="66" charset="0"/>
                <a:cs typeface="Arial" panose="020B0604020202020204" pitchFamily="34" charset="0"/>
              </a:rPr>
              <a:t> C- I </a:t>
            </a:r>
            <a:r>
              <a:rPr lang="es-ES" sz="4000" b="1" dirty="0" err="1">
                <a:ln w="12700">
                  <a:solidFill>
                    <a:srgbClr val="4F2270"/>
                  </a:solidFill>
                </a:ln>
                <a:solidFill>
                  <a:schemeClr val="bg1"/>
                </a:solidFill>
                <a:latin typeface="Boogaloo" panose="03060902030202020203" pitchFamily="66" charset="0"/>
                <a:cs typeface="Arial" panose="020B0604020202020204" pitchFamily="34" charset="0"/>
              </a:rPr>
              <a:t>Sunday</a:t>
            </a:r>
            <a:r>
              <a:rPr lang="es-ES" sz="4000" b="1" dirty="0">
                <a:ln w="12700">
                  <a:solidFill>
                    <a:srgbClr val="4F2270"/>
                  </a:solidFill>
                </a:ln>
                <a:solidFill>
                  <a:schemeClr val="bg1"/>
                </a:solidFill>
                <a:latin typeface="Boogaloo" panose="03060902030202020203" pitchFamily="66" charset="0"/>
                <a:cs typeface="Arial" panose="020B0604020202020204" pitchFamily="34" charset="0"/>
              </a:rPr>
              <a:t> in Christmas, Luke 2, 41-52</a:t>
            </a:r>
          </a:p>
          <a:p>
            <a:pPr algn="ctr">
              <a:lnSpc>
                <a:spcPct val="100000"/>
              </a:lnSpc>
            </a:pPr>
            <a:r>
              <a:rPr lang="es-ES" sz="4000" b="1" dirty="0">
                <a:ln w="12700">
                  <a:solidFill>
                    <a:srgbClr val="4F2270"/>
                  </a:solidFill>
                </a:ln>
                <a:solidFill>
                  <a:schemeClr val="bg1"/>
                </a:solidFill>
                <a:latin typeface="Boogaloo" panose="03060902030202020203" pitchFamily="66" charset="0"/>
                <a:cs typeface="Arial" panose="020B0604020202020204" pitchFamily="34" charset="0"/>
              </a:rPr>
              <a:t>www.fcpeace.org</a:t>
            </a:r>
          </a:p>
          <a:p>
            <a:pPr algn="ctr">
              <a:lnSpc>
                <a:spcPct val="100000"/>
              </a:lnSpc>
            </a:pPr>
            <a:endParaRPr lang="es-ES" sz="4000" b="1" dirty="0">
              <a:ln w="12700">
                <a:solidFill>
                  <a:srgbClr val="4F2270"/>
                </a:solidFill>
              </a:ln>
              <a:solidFill>
                <a:schemeClr val="bg1"/>
              </a:solidFill>
              <a:latin typeface="Boogaloo" panose="03060902030202020203" pitchFamily="66" charset="0"/>
              <a:cs typeface="Arial" panose="020B0604020202020204" pitchFamily="34" charset="0"/>
            </a:endParaRPr>
          </a:p>
          <a:p>
            <a:pPr algn="ctr">
              <a:lnSpc>
                <a:spcPct val="100000"/>
              </a:lnSpc>
            </a:pPr>
            <a:endParaRPr lang="es-ES" sz="4000" b="1" dirty="0">
              <a:ln w="12700">
                <a:solidFill>
                  <a:srgbClr val="4F2270"/>
                </a:solidFill>
              </a:ln>
              <a:solidFill>
                <a:schemeClr val="bg1"/>
              </a:solidFill>
              <a:latin typeface="Boogaloo" panose="03060902030202020203" pitchFamily="66" charset="0"/>
              <a:cs typeface="Arial" panose="020B0604020202020204" pitchFamily="34" charset="0"/>
            </a:endParaRP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7"/>
            <a:ext cx="7861300" cy="1601120"/>
          </a:xfrm>
        </p:spPr>
        <p:txBody>
          <a:bodyPr>
            <a:normAutofit/>
          </a:bodyPr>
          <a:lstStyle/>
          <a:p>
            <a:pPr marL="45720" indent="0" algn="ctr">
              <a:lnSpc>
                <a:spcPct val="100000"/>
              </a:lnSpc>
              <a:buNone/>
            </a:pPr>
            <a:r>
              <a:rPr lang="en-US" sz="2700" b="1" dirty="0">
                <a:solidFill>
                  <a:srgbClr val="5D2884"/>
                </a:solidFill>
                <a:latin typeface="Arima Madurai" panose="00000500000000000000" pitchFamily="50" charset="0"/>
                <a:cs typeface="Arima Madurai" panose="00000500000000000000" pitchFamily="50" charset="0"/>
              </a:rPr>
              <a:t>How must have Joseph and Mary felt on not finding Jesus</a:t>
            </a:r>
            <a:r>
              <a:rPr lang="es-ES" sz="2700" b="1" dirty="0">
                <a:solidFill>
                  <a:srgbClr val="5D2884"/>
                </a:solidFill>
                <a:latin typeface="Arima Madurai" panose="00000500000000000000" pitchFamily="50" charset="0"/>
                <a:cs typeface="Arima Madurai" panose="00000500000000000000" pitchFamily="50" charset="0"/>
              </a:rPr>
              <a:t>?</a:t>
            </a:r>
            <a:endParaRPr lang="es-PE" sz="2700" b="1" dirty="0">
              <a:solidFill>
                <a:srgbClr val="5D2884"/>
              </a:solidFill>
              <a:latin typeface="Arima Madurai" panose="00000500000000000000" pitchFamily="50" charset="0"/>
              <a:cs typeface="Arima Madurai" panose="00000500000000000000" pitchFamily="50" charset="0"/>
            </a:endParaRPr>
          </a:p>
        </p:txBody>
      </p:sp>
      <p:sp>
        <p:nvSpPr>
          <p:cNvPr id="2" name="CuadroTexto 1"/>
          <p:cNvSpPr txBox="1"/>
          <p:nvPr/>
        </p:nvSpPr>
        <p:spPr>
          <a:xfrm>
            <a:off x="2637695" y="4314091"/>
            <a:ext cx="6916616" cy="523220"/>
          </a:xfrm>
          <a:prstGeom prst="rect">
            <a:avLst/>
          </a:prstGeom>
          <a:noFill/>
        </p:spPr>
        <p:txBody>
          <a:bodyPr wrap="square" rtlCol="0">
            <a:spAutoFit/>
          </a:bodyPr>
          <a:lstStyle/>
          <a:p>
            <a:pPr algn="ctr"/>
            <a:r>
              <a:rPr lang="es-ES" sz="2800" b="1" dirty="0">
                <a:latin typeface="Arima Madurai" panose="00000500000000000000" pitchFamily="50" charset="0"/>
                <a:cs typeface="Arima Madurai" panose="00000500000000000000" pitchFamily="50" charset="0"/>
              </a:rPr>
              <a:t>Share</a:t>
            </a:r>
          </a:p>
        </p:txBody>
      </p:sp>
    </p:spTree>
    <p:extLst>
      <p:ext uri="{BB962C8B-B14F-4D97-AF65-F5344CB8AC3E}">
        <p14:creationId xmlns:p14="http://schemas.microsoft.com/office/powerpoint/2010/main" val="35158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25679" y="3148334"/>
            <a:ext cx="8750300" cy="1341604"/>
          </a:xfrm>
        </p:spPr>
        <p:txBody>
          <a:bodyPr>
            <a:noAutofit/>
          </a:bodyPr>
          <a:lstStyle/>
          <a:p>
            <a:pPr marL="45720" indent="0" algn="ctr">
              <a:lnSpc>
                <a:spcPct val="100000"/>
              </a:lnSpc>
              <a:buNone/>
            </a:pPr>
            <a:r>
              <a:rPr lang="en-US" sz="2700" b="1" dirty="0">
                <a:solidFill>
                  <a:srgbClr val="5D2884"/>
                </a:solidFill>
                <a:latin typeface="Arima Madurai" panose="00000500000000000000" pitchFamily="50" charset="0"/>
                <a:cs typeface="Arima Madurai" panose="00000500000000000000" pitchFamily="50" charset="0"/>
              </a:rPr>
              <a:t>After 3 days of searching, where did they find Him? </a:t>
            </a:r>
            <a:endParaRPr lang="es-PE" sz="2700" b="1" dirty="0">
              <a:solidFill>
                <a:srgbClr val="5D2884"/>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13406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6666688" y="2830226"/>
            <a:ext cx="4828765" cy="3387764"/>
          </a:xfrm>
        </p:spPr>
        <p:txBody>
          <a:bodyPr>
            <a:noAutofit/>
          </a:bodyPr>
          <a:lstStyle/>
          <a:p>
            <a:pPr marL="45720" indent="0" algn="ctr">
              <a:lnSpc>
                <a:spcPct val="100000"/>
              </a:lnSpc>
              <a:buNone/>
            </a:pPr>
            <a:r>
              <a:rPr lang="en-US" sz="2800" b="1" dirty="0">
                <a:latin typeface="Arima Madurai" panose="00000500000000000000" pitchFamily="50" charset="0"/>
                <a:cs typeface="Arima Madurai" panose="00000500000000000000" pitchFamily="50" charset="0"/>
              </a:rPr>
              <a:t>They found him in the Temple, listening to the teachers of the Law of Moses.</a:t>
            </a:r>
            <a:endParaRPr lang="es-PE" sz="2800" b="1" dirty="0">
              <a:latin typeface="Arima Madurai" panose="00000500000000000000" pitchFamily="50" charset="0"/>
              <a:cs typeface="Arima Madurai" panose="00000500000000000000" pitchFamily="50" charset="0"/>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9257" t="38632" r="4496" b="13675"/>
          <a:stretch/>
        </p:blipFill>
        <p:spPr>
          <a:xfrm>
            <a:off x="616716" y="2203938"/>
            <a:ext cx="5824475" cy="3587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5727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25679" y="3148334"/>
            <a:ext cx="8750300" cy="1236097"/>
          </a:xfrm>
        </p:spPr>
        <p:txBody>
          <a:bodyPr>
            <a:noAutofit/>
          </a:bodyPr>
          <a:lstStyle/>
          <a:p>
            <a:pPr marL="45720" indent="0" algn="ctr">
              <a:lnSpc>
                <a:spcPct val="100000"/>
              </a:lnSpc>
              <a:buNone/>
            </a:pPr>
            <a:r>
              <a:rPr lang="en-US" sz="2700" b="1" dirty="0">
                <a:solidFill>
                  <a:srgbClr val="5D2884"/>
                </a:solidFill>
                <a:latin typeface="Arima Madurai" panose="00000500000000000000" pitchFamily="50" charset="0"/>
                <a:cs typeface="Arima Madurai" panose="00000500000000000000" pitchFamily="50" charset="0"/>
              </a:rPr>
              <a:t>His Mother asked Him why he had done this and what did He answer? </a:t>
            </a:r>
            <a:endParaRPr lang="es-PE" sz="2700" b="1" dirty="0">
              <a:solidFill>
                <a:srgbClr val="5D2884"/>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43156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477359" y="2564090"/>
            <a:ext cx="5323326" cy="3836709"/>
          </a:xfrm>
        </p:spPr>
        <p:txBody>
          <a:bodyPr>
            <a:noAutofit/>
          </a:bodyPr>
          <a:lstStyle/>
          <a:p>
            <a:pPr marL="45720" indent="0" algn="ctr">
              <a:lnSpc>
                <a:spcPct val="100000"/>
              </a:lnSpc>
              <a:buNone/>
            </a:pPr>
            <a:r>
              <a:rPr lang="en-US" sz="2400" b="1" dirty="0">
                <a:latin typeface="Arima Madurai" panose="00000500000000000000" pitchFamily="50" charset="0"/>
                <a:cs typeface="Arima Madurai" panose="00000500000000000000" pitchFamily="50" charset="0"/>
              </a:rPr>
              <a:t>“Did you not know that I must be in my Father’s house</a:t>
            </a:r>
            <a:r>
              <a:rPr lang="es-ES" sz="2400" b="1" dirty="0">
                <a:latin typeface="Arima Madurai" panose="00000500000000000000" pitchFamily="50" charset="0"/>
                <a:cs typeface="Arima Madurai" panose="00000500000000000000" pitchFamily="50" charset="0"/>
              </a:rPr>
              <a:t>?”</a:t>
            </a:r>
          </a:p>
          <a:p>
            <a:pPr marL="45720" indent="0" algn="ctr">
              <a:lnSpc>
                <a:spcPct val="100000"/>
              </a:lnSpc>
              <a:buNone/>
            </a:pPr>
            <a:r>
              <a:rPr lang="en-US" sz="2400" b="1" dirty="0">
                <a:latin typeface="Arima Madurai" panose="00000500000000000000" pitchFamily="50" charset="0"/>
                <a:cs typeface="Arima Madurai" panose="00000500000000000000" pitchFamily="50" charset="0"/>
              </a:rPr>
              <a:t>For the first time, Jesus calls God, “Father”, revealing He was God’s son. </a:t>
            </a:r>
          </a:p>
          <a:p>
            <a:pPr marL="45720" indent="0" algn="ctr">
              <a:lnSpc>
                <a:spcPct val="100000"/>
              </a:lnSpc>
              <a:buNone/>
            </a:pPr>
            <a:r>
              <a:rPr lang="en-US" sz="2400" b="1" dirty="0">
                <a:latin typeface="Arima Madurai" panose="00000500000000000000" pitchFamily="50" charset="0"/>
                <a:cs typeface="Arima Madurai" panose="00000500000000000000" pitchFamily="50" charset="0"/>
              </a:rPr>
              <a:t>Mary keeps these things in her heart. </a:t>
            </a:r>
            <a:endParaRPr lang="es-PE" sz="2400" b="1" dirty="0">
              <a:latin typeface="Arima Madurai" panose="00000500000000000000" pitchFamily="50" charset="0"/>
              <a:cs typeface="Arima Madurai" panose="00000500000000000000" pitchFamily="50"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960" y="1903000"/>
            <a:ext cx="5323327" cy="3645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6865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25679" y="3148335"/>
            <a:ext cx="8750300" cy="579604"/>
          </a:xfrm>
        </p:spPr>
        <p:txBody>
          <a:bodyPr>
            <a:noAutofit/>
          </a:bodyPr>
          <a:lstStyle/>
          <a:p>
            <a:pPr marL="45720" indent="0" algn="ctr">
              <a:lnSpc>
                <a:spcPct val="100000"/>
              </a:lnSpc>
              <a:buNone/>
            </a:pPr>
            <a:r>
              <a:rPr lang="es-ES" sz="2700" b="1" dirty="0" err="1">
                <a:solidFill>
                  <a:srgbClr val="5D2884"/>
                </a:solidFill>
                <a:latin typeface="Arima Madurai" panose="00000500000000000000" pitchFamily="50" charset="0"/>
                <a:cs typeface="Arima Madurai" panose="00000500000000000000" pitchFamily="50" charset="0"/>
              </a:rPr>
              <a:t>Why</a:t>
            </a:r>
            <a:r>
              <a:rPr lang="es-ES" sz="2700" b="1" dirty="0">
                <a:solidFill>
                  <a:srgbClr val="5D2884"/>
                </a:solidFill>
                <a:latin typeface="Arima Madurai" panose="00000500000000000000" pitchFamily="50" charset="0"/>
                <a:cs typeface="Arima Madurai" panose="00000500000000000000" pitchFamily="50" charset="0"/>
              </a:rPr>
              <a:t> </a:t>
            </a:r>
            <a:r>
              <a:rPr lang="es-ES" sz="2700" b="1" dirty="0" err="1">
                <a:solidFill>
                  <a:srgbClr val="5D2884"/>
                </a:solidFill>
                <a:latin typeface="Arima Madurai" panose="00000500000000000000" pitchFamily="50" charset="0"/>
                <a:cs typeface="Arima Madurai" panose="00000500000000000000" pitchFamily="50" charset="0"/>
              </a:rPr>
              <a:t>did</a:t>
            </a:r>
            <a:r>
              <a:rPr lang="es-ES" sz="2700" b="1" dirty="0">
                <a:solidFill>
                  <a:srgbClr val="5D2884"/>
                </a:solidFill>
                <a:latin typeface="Arima Madurai" panose="00000500000000000000" pitchFamily="50" charset="0"/>
                <a:cs typeface="Arima Madurai" panose="00000500000000000000" pitchFamily="50" charset="0"/>
              </a:rPr>
              <a:t> </a:t>
            </a:r>
            <a:r>
              <a:rPr lang="es-ES" sz="2700" b="1" dirty="0" err="1">
                <a:solidFill>
                  <a:srgbClr val="5D2884"/>
                </a:solidFill>
                <a:latin typeface="Arima Madurai" panose="00000500000000000000" pitchFamily="50" charset="0"/>
                <a:cs typeface="Arima Madurai" panose="00000500000000000000" pitchFamily="50" charset="0"/>
              </a:rPr>
              <a:t>Jesus</a:t>
            </a:r>
            <a:r>
              <a:rPr lang="es-ES" sz="2700" b="1" dirty="0">
                <a:solidFill>
                  <a:srgbClr val="5D2884"/>
                </a:solidFill>
                <a:latin typeface="Arima Madurai" panose="00000500000000000000" pitchFamily="50" charset="0"/>
                <a:cs typeface="Arima Madurai" panose="00000500000000000000" pitchFamily="50" charset="0"/>
              </a:rPr>
              <a:t> </a:t>
            </a:r>
            <a:r>
              <a:rPr lang="es-ES" sz="2700" b="1" dirty="0" err="1">
                <a:solidFill>
                  <a:srgbClr val="5D2884"/>
                </a:solidFill>
                <a:latin typeface="Arima Madurai" panose="00000500000000000000" pitchFamily="50" charset="0"/>
                <a:cs typeface="Arima Madurai" panose="00000500000000000000" pitchFamily="50" charset="0"/>
              </a:rPr>
              <a:t>go</a:t>
            </a:r>
            <a:r>
              <a:rPr lang="es-ES" sz="2700" b="1" dirty="0">
                <a:solidFill>
                  <a:srgbClr val="5D2884"/>
                </a:solidFill>
                <a:latin typeface="Arima Madurai" panose="00000500000000000000" pitchFamily="50" charset="0"/>
                <a:cs typeface="Arima Madurai" panose="00000500000000000000" pitchFamily="50" charset="0"/>
              </a:rPr>
              <a:t> </a:t>
            </a:r>
            <a:r>
              <a:rPr lang="es-ES" sz="2700" b="1" dirty="0" err="1">
                <a:solidFill>
                  <a:srgbClr val="5D2884"/>
                </a:solidFill>
                <a:latin typeface="Arima Madurai" panose="00000500000000000000" pitchFamily="50" charset="0"/>
                <a:cs typeface="Arima Madurai" panose="00000500000000000000" pitchFamily="50" charset="0"/>
              </a:rPr>
              <a:t>to</a:t>
            </a:r>
            <a:r>
              <a:rPr lang="es-ES" sz="2700" b="1" dirty="0">
                <a:solidFill>
                  <a:srgbClr val="5D2884"/>
                </a:solidFill>
                <a:latin typeface="Arima Madurai" panose="00000500000000000000" pitchFamily="50" charset="0"/>
                <a:cs typeface="Arima Madurai" panose="00000500000000000000" pitchFamily="50" charset="0"/>
              </a:rPr>
              <a:t> </a:t>
            </a:r>
            <a:r>
              <a:rPr lang="es-ES" sz="2700" b="1" dirty="0" err="1">
                <a:solidFill>
                  <a:srgbClr val="5D2884"/>
                </a:solidFill>
                <a:latin typeface="Arima Madurai" panose="00000500000000000000" pitchFamily="50" charset="0"/>
                <a:cs typeface="Arima Madurai" panose="00000500000000000000" pitchFamily="50" charset="0"/>
              </a:rPr>
              <a:t>the</a:t>
            </a:r>
            <a:r>
              <a:rPr lang="es-ES" sz="2700" b="1" dirty="0">
                <a:solidFill>
                  <a:srgbClr val="5D2884"/>
                </a:solidFill>
                <a:latin typeface="Arima Madurai" panose="00000500000000000000" pitchFamily="50" charset="0"/>
                <a:cs typeface="Arima Madurai" panose="00000500000000000000" pitchFamily="50" charset="0"/>
              </a:rPr>
              <a:t> Temple?</a:t>
            </a:r>
            <a:endParaRPr lang="es-PE" sz="2700" dirty="0">
              <a:solidFill>
                <a:srgbClr val="5D2884"/>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70781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1203734" y="2619211"/>
            <a:ext cx="4828765" cy="3387764"/>
          </a:xfrm>
        </p:spPr>
        <p:txBody>
          <a:bodyPr>
            <a:noAutofit/>
          </a:bodyPr>
          <a:lstStyle/>
          <a:p>
            <a:pPr marL="45720" indent="0" algn="ctr">
              <a:lnSpc>
                <a:spcPct val="100000"/>
              </a:lnSpc>
              <a:buNone/>
            </a:pPr>
            <a:r>
              <a:rPr lang="en-US" sz="2800" b="1" dirty="0">
                <a:latin typeface="Arima Madurai" panose="00000500000000000000" pitchFamily="50" charset="0"/>
                <a:cs typeface="Arima Madurai" panose="00000500000000000000" pitchFamily="50" charset="0"/>
              </a:rPr>
              <a:t>Jesus felt at home in the Temple because God, His Father, was there</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9120" y="1230923"/>
            <a:ext cx="4690947" cy="41258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0040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2086992" y="592116"/>
            <a:ext cx="8581007" cy="1783439"/>
          </a:xfrm>
        </p:spPr>
        <p:txBody>
          <a:bodyPr>
            <a:noAutofit/>
          </a:bodyPr>
          <a:lstStyle/>
          <a:p>
            <a:pPr marL="45720" indent="0" algn="ctr">
              <a:lnSpc>
                <a:spcPct val="100000"/>
              </a:lnSpc>
              <a:buNone/>
            </a:pPr>
            <a:r>
              <a:rPr lang="en-US" sz="2800" b="1" dirty="0">
                <a:latin typeface="Arima Madurai" panose="00000500000000000000" pitchFamily="50" charset="0"/>
                <a:cs typeface="Arima Madurai" panose="00000500000000000000" pitchFamily="50" charset="0"/>
              </a:rPr>
              <a:t>Jesus taught us to call God, Father, when He taught us the Our Father prayer. Do we also feel that desire to be close to God, our Father, in Church and to speak to Him in the Eucharist?</a:t>
            </a: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29119" b="34530"/>
          <a:stretch/>
        </p:blipFill>
        <p:spPr>
          <a:xfrm>
            <a:off x="4169350" y="2599261"/>
            <a:ext cx="4039203" cy="37663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289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rgbClr val="5D2884"/>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0A1337-1839-90D4-E5A0-CF6A4CDCE2DB}"/>
              </a:ext>
            </a:extLst>
          </p:cNvPr>
          <p:cNvSpPr txBox="1"/>
          <p:nvPr/>
        </p:nvSpPr>
        <p:spPr>
          <a:xfrm>
            <a:off x="2575875" y="3429000"/>
            <a:ext cx="7058319" cy="3046988"/>
          </a:xfrm>
          <a:prstGeom prst="rect">
            <a:avLst/>
          </a:prstGeom>
          <a:noFill/>
        </p:spPr>
        <p:txBody>
          <a:bodyPr wrap="square">
            <a:spAutoFit/>
          </a:bodyPr>
          <a:lstStyle/>
          <a:p>
            <a:pPr marL="342900" marR="0" lvl="0" indent="-342900">
              <a:buFont typeface="+mj-lt"/>
              <a:buAutoNum type="arabicPeriod"/>
            </a:pPr>
            <a:r>
              <a:rPr lang="en-US" sz="1200" dirty="0">
                <a:effectLst/>
                <a:latin typeface="Times New Roman" panose="02020603050405020304" pitchFamily="18" charset="0"/>
                <a:ea typeface="Times New Roman" panose="02020603050405020304" pitchFamily="18" charset="0"/>
              </a:rPr>
              <a:t>They lived in _____________.		5.   Joseph descended from King ________.</a:t>
            </a:r>
          </a:p>
          <a:p>
            <a:pPr marL="742950" marR="0" lvl="1" indent="-285750">
              <a:buFont typeface="+mj-lt"/>
              <a:buAutoNum type="alphaLcPeriod"/>
            </a:pPr>
            <a:r>
              <a:rPr lang="en-US" sz="1200" dirty="0">
                <a:effectLst/>
                <a:latin typeface="Times New Roman" panose="02020603050405020304" pitchFamily="18" charset="0"/>
                <a:ea typeface="Times New Roman" panose="02020603050405020304" pitchFamily="18" charset="0"/>
              </a:rPr>
              <a:t>Jerusalem			</a:t>
            </a:r>
            <a:r>
              <a:rPr lang="en-US" sz="1200" dirty="0">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   </a:t>
            </a:r>
            <a:r>
              <a:rPr lang="en-US" sz="1200" dirty="0" err="1">
                <a:effectLst/>
                <a:latin typeface="Times New Roman" panose="02020603050405020304" pitchFamily="18" charset="0"/>
                <a:ea typeface="Times New Roman" panose="02020603050405020304" pitchFamily="18" charset="0"/>
              </a:rPr>
              <a:t>Jehoahaz</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mj-lt"/>
              <a:buAutoNum type="alphaLcPeriod"/>
            </a:pPr>
            <a:r>
              <a:rPr lang="en-US" sz="1200" dirty="0">
                <a:effectLst/>
                <a:latin typeface="Times New Roman" panose="02020603050405020304" pitchFamily="18" charset="0"/>
                <a:ea typeface="Times New Roman" panose="02020603050405020304" pitchFamily="18" charset="0"/>
              </a:rPr>
              <a:t>Bethlehem			</a:t>
            </a:r>
            <a:r>
              <a:rPr lang="en-US" sz="1200" dirty="0">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b.   Nebuchadnezzar</a:t>
            </a:r>
          </a:p>
          <a:p>
            <a:pPr marL="742950" marR="0" lvl="1" indent="-285750">
              <a:buFont typeface="+mj-lt"/>
              <a:buAutoNum type="alphaLcPeriod"/>
            </a:pPr>
            <a:r>
              <a:rPr lang="en-US" sz="1200" dirty="0">
                <a:effectLst/>
                <a:latin typeface="Times New Roman" panose="02020603050405020304" pitchFamily="18" charset="0"/>
                <a:ea typeface="Times New Roman" panose="02020603050405020304" pitchFamily="18" charset="0"/>
              </a:rPr>
              <a:t>Nazareth			</a:t>
            </a:r>
            <a:r>
              <a:rPr lang="en-US" sz="1200" dirty="0">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   David.</a:t>
            </a:r>
          </a:p>
          <a:p>
            <a:pPr marL="342900" marR="0" lvl="0" indent="-342900">
              <a:buFont typeface="+mj-lt"/>
              <a:buAutoNum type="arabicPeriod"/>
            </a:pPr>
            <a:r>
              <a:rPr lang="en-US" sz="1200" dirty="0">
                <a:effectLst/>
                <a:latin typeface="Times New Roman" panose="02020603050405020304" pitchFamily="18" charset="0"/>
                <a:ea typeface="Times New Roman" panose="02020603050405020304" pitchFamily="18" charset="0"/>
              </a:rPr>
              <a:t>Joseph was a ____________.		6.   God sends Joseph messages _________.</a:t>
            </a:r>
          </a:p>
          <a:p>
            <a:pPr marL="742950" marR="0" lvl="1" indent="-285750">
              <a:buFont typeface="+mj-lt"/>
              <a:buAutoNum type="alphaLcPeriod"/>
            </a:pPr>
            <a:r>
              <a:rPr lang="en-US" sz="1200" dirty="0">
                <a:effectLst/>
                <a:latin typeface="Times New Roman" panose="02020603050405020304" pitchFamily="18" charset="0"/>
                <a:ea typeface="Times New Roman" panose="02020603050405020304" pitchFamily="18" charset="0"/>
              </a:rPr>
              <a:t>Mason			</a:t>
            </a:r>
            <a:r>
              <a:rPr lang="en-US" sz="1200" dirty="0">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   Via prophets</a:t>
            </a:r>
          </a:p>
          <a:p>
            <a:pPr marL="742950" marR="0" lvl="1" indent="-285750">
              <a:buFont typeface="+mj-lt"/>
              <a:buAutoNum type="alphaLcPeriod"/>
            </a:pPr>
            <a:r>
              <a:rPr lang="en-US" sz="1200" dirty="0">
                <a:effectLst/>
                <a:latin typeface="Times New Roman" panose="02020603050405020304" pitchFamily="18" charset="0"/>
                <a:ea typeface="Times New Roman" panose="02020603050405020304" pitchFamily="18" charset="0"/>
              </a:rPr>
              <a:t>Carpenter			</a:t>
            </a:r>
            <a:r>
              <a:rPr lang="en-US" sz="1200" dirty="0">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b.   In dreams</a:t>
            </a:r>
          </a:p>
          <a:p>
            <a:pPr marL="742950" marR="0" lvl="1" indent="-285750">
              <a:buFont typeface="+mj-lt"/>
              <a:buAutoNum type="alphaLcPeriod"/>
            </a:pPr>
            <a:r>
              <a:rPr lang="en-US" sz="1200" dirty="0">
                <a:effectLst/>
                <a:latin typeface="Times New Roman" panose="02020603050405020304" pitchFamily="18" charset="0"/>
                <a:ea typeface="Times New Roman" panose="02020603050405020304" pitchFamily="18" charset="0"/>
              </a:rPr>
              <a:t>Fisherman			</a:t>
            </a:r>
            <a:r>
              <a:rPr lang="en-US" sz="1200" dirty="0">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   With Messenger pigeons</a:t>
            </a:r>
          </a:p>
          <a:p>
            <a:pPr marL="342900" marR="0" lvl="0" indent="-342900">
              <a:buFont typeface="+mj-lt"/>
              <a:buAutoNum type="arabicPeriod"/>
            </a:pPr>
            <a:r>
              <a:rPr lang="en-US" sz="1200" dirty="0">
                <a:effectLst/>
                <a:latin typeface="Times New Roman" panose="02020603050405020304" pitchFamily="18" charset="0"/>
                <a:ea typeface="Times New Roman" panose="02020603050405020304" pitchFamily="18" charset="0"/>
              </a:rPr>
              <a:t>They _________ a lot.			7.   They were very ____________.</a:t>
            </a:r>
          </a:p>
          <a:p>
            <a:pPr marL="742950" marR="0" lvl="1" indent="-285750">
              <a:buFont typeface="+mj-lt"/>
              <a:buAutoNum type="alphaLcPeriod"/>
            </a:pPr>
            <a:r>
              <a:rPr lang="en-US" sz="1200" dirty="0">
                <a:effectLst/>
                <a:latin typeface="Times New Roman" panose="02020603050405020304" pitchFamily="18" charset="0"/>
                <a:ea typeface="Times New Roman" panose="02020603050405020304" pitchFamily="18" charset="0"/>
              </a:rPr>
              <a:t>Fought			</a:t>
            </a:r>
            <a:r>
              <a:rPr lang="en-US" sz="1200" dirty="0">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   Generous</a:t>
            </a:r>
          </a:p>
          <a:p>
            <a:pPr marL="742950" marR="0" lvl="1" indent="-285750">
              <a:buFont typeface="+mj-lt"/>
              <a:buAutoNum type="alphaLcPeriod"/>
            </a:pPr>
            <a:r>
              <a:rPr lang="en-US" sz="1200" dirty="0">
                <a:effectLst/>
                <a:latin typeface="Times New Roman" panose="02020603050405020304" pitchFamily="18" charset="0"/>
                <a:ea typeface="Times New Roman" panose="02020603050405020304" pitchFamily="18" charset="0"/>
              </a:rPr>
              <a:t>Prayed			</a:t>
            </a:r>
            <a:r>
              <a:rPr lang="en-US" sz="1200" dirty="0">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b.   Selfish</a:t>
            </a:r>
          </a:p>
          <a:p>
            <a:pPr marL="742950" marR="0" lvl="1" indent="-285750">
              <a:buFont typeface="+mj-lt"/>
              <a:buAutoNum type="alphaLcPeriod"/>
            </a:pPr>
            <a:r>
              <a:rPr lang="en-US" sz="1200" dirty="0">
                <a:effectLst/>
                <a:latin typeface="Times New Roman" panose="02020603050405020304" pitchFamily="18" charset="0"/>
                <a:ea typeface="Times New Roman" panose="02020603050405020304" pitchFamily="18" charset="0"/>
              </a:rPr>
              <a:t>Yelled			</a:t>
            </a:r>
            <a:r>
              <a:rPr lang="en-US" sz="1200" dirty="0">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   Rich</a:t>
            </a:r>
          </a:p>
          <a:p>
            <a:pPr marL="342900" marR="0" lvl="0" indent="-342900">
              <a:buFont typeface="+mj-lt"/>
              <a:buAutoNum type="arabicPeriod"/>
            </a:pPr>
            <a:r>
              <a:rPr lang="en-US" sz="1200" dirty="0">
                <a:effectLst/>
                <a:latin typeface="Times New Roman" panose="02020603050405020304" pitchFamily="18" charset="0"/>
                <a:ea typeface="Times New Roman" panose="02020603050405020304" pitchFamily="18" charset="0"/>
              </a:rPr>
              <a:t>They obeyed ___________.		8.  Who were the parents of the Virgin Mary?_____</a:t>
            </a:r>
          </a:p>
          <a:p>
            <a:pPr marL="742950" marR="0" lvl="1" indent="-285750">
              <a:buFont typeface="+mj-lt"/>
              <a:buAutoNum type="alphaLcPeriod"/>
            </a:pPr>
            <a:r>
              <a:rPr lang="en-US" sz="1200" dirty="0">
                <a:effectLst/>
                <a:latin typeface="Times New Roman" panose="02020603050405020304" pitchFamily="18" charset="0"/>
                <a:ea typeface="Times New Roman" panose="02020603050405020304" pitchFamily="18" charset="0"/>
              </a:rPr>
              <a:t>God’s Commandments 		      a.   Abraham and Sarah</a:t>
            </a:r>
          </a:p>
          <a:p>
            <a:pPr marL="742950" marR="0" lvl="1" indent="-285750">
              <a:buFont typeface="+mj-lt"/>
              <a:buAutoNum type="alphaLcPeriod"/>
            </a:pPr>
            <a:r>
              <a:rPr lang="en-US" sz="1200" dirty="0">
                <a:effectLst/>
                <a:latin typeface="Times New Roman" panose="02020603050405020304" pitchFamily="18" charset="0"/>
                <a:ea typeface="Times New Roman" panose="02020603050405020304" pitchFamily="18" charset="0"/>
              </a:rPr>
              <a:t>The Romans			</a:t>
            </a:r>
            <a:r>
              <a:rPr lang="en-US" sz="1200" dirty="0">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b.   Joaquin and Ana</a:t>
            </a:r>
          </a:p>
          <a:p>
            <a:pPr marL="742950" marR="0" lvl="1" indent="-285750">
              <a:buFont typeface="+mj-lt"/>
              <a:buAutoNum type="alphaLcPeriod"/>
            </a:pPr>
            <a:r>
              <a:rPr lang="en-US" sz="1200" dirty="0">
                <a:effectLst/>
                <a:latin typeface="Times New Roman" panose="02020603050405020304" pitchFamily="18" charset="0"/>
                <a:ea typeface="Times New Roman" panose="02020603050405020304" pitchFamily="18" charset="0"/>
              </a:rPr>
              <a:t>Herod			</a:t>
            </a:r>
            <a:r>
              <a:rPr lang="en-US" sz="1200" dirty="0">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   Isaac and Rebecca</a:t>
            </a:r>
          </a:p>
        </p:txBody>
      </p:sp>
      <p:sp>
        <p:nvSpPr>
          <p:cNvPr id="8" name="TextBox 7">
            <a:extLst>
              <a:ext uri="{FF2B5EF4-FFF2-40B4-BE49-F238E27FC236}">
                <a16:creationId xmlns:a16="http://schemas.microsoft.com/office/drawing/2014/main" id="{CE727406-F9C3-CACF-1676-61ED885B62AE}"/>
              </a:ext>
            </a:extLst>
          </p:cNvPr>
          <p:cNvSpPr txBox="1"/>
          <p:nvPr/>
        </p:nvSpPr>
        <p:spPr>
          <a:xfrm>
            <a:off x="2435403" y="1469338"/>
            <a:ext cx="7058319" cy="1200329"/>
          </a:xfrm>
          <a:prstGeom prst="rect">
            <a:avLst/>
          </a:prstGeom>
          <a:noFill/>
        </p:spPr>
        <p:txBody>
          <a:bodyPr wrap="square" rtlCol="0">
            <a:spAutoFit/>
          </a:bodyPr>
          <a:lstStyle/>
          <a:p>
            <a:r>
              <a:rPr lang="en-US" sz="4000" b="1" dirty="0">
                <a:solidFill>
                  <a:srgbClr val="B41A1B"/>
                </a:solidFill>
              </a:rPr>
              <a:t>FEAST OF THE HOLY FAMILY</a:t>
            </a:r>
          </a:p>
          <a:p>
            <a:endParaRPr lang="en-US" sz="1600" b="1" dirty="0">
              <a:solidFill>
                <a:srgbClr val="B41A1B"/>
              </a:solidFill>
            </a:endParaRPr>
          </a:p>
          <a:p>
            <a:pPr algn="ctr"/>
            <a:r>
              <a:rPr lang="en-US" sz="1600" b="1" dirty="0">
                <a:solidFill>
                  <a:srgbClr val="B41A1B"/>
                </a:solidFill>
              </a:rPr>
              <a:t>(Answer the following questions about the Holy Family.)</a:t>
            </a:r>
          </a:p>
        </p:txBody>
      </p:sp>
      <p:sp>
        <p:nvSpPr>
          <p:cNvPr id="9" name="TextBox 8">
            <a:extLst>
              <a:ext uri="{FF2B5EF4-FFF2-40B4-BE49-F238E27FC236}">
                <a16:creationId xmlns:a16="http://schemas.microsoft.com/office/drawing/2014/main" id="{1CF09F85-E919-7124-2DB4-51C939100858}"/>
              </a:ext>
            </a:extLst>
          </p:cNvPr>
          <p:cNvSpPr txBox="1"/>
          <p:nvPr/>
        </p:nvSpPr>
        <p:spPr>
          <a:xfrm>
            <a:off x="4132372" y="3373301"/>
            <a:ext cx="377072" cy="369332"/>
          </a:xfrm>
          <a:prstGeom prst="rect">
            <a:avLst/>
          </a:prstGeom>
          <a:noFill/>
        </p:spPr>
        <p:txBody>
          <a:bodyPr wrap="square" rtlCol="0">
            <a:spAutoFit/>
          </a:bodyPr>
          <a:lstStyle/>
          <a:p>
            <a:r>
              <a:rPr lang="en-US" b="1" dirty="0">
                <a:solidFill>
                  <a:srgbClr val="FF0000"/>
                </a:solidFill>
              </a:rPr>
              <a:t>c</a:t>
            </a:r>
          </a:p>
        </p:txBody>
      </p:sp>
      <p:sp>
        <p:nvSpPr>
          <p:cNvPr id="10" name="TextBox 9">
            <a:extLst>
              <a:ext uri="{FF2B5EF4-FFF2-40B4-BE49-F238E27FC236}">
                <a16:creationId xmlns:a16="http://schemas.microsoft.com/office/drawing/2014/main" id="{F2550B0A-CDEF-1C58-0D2A-DEC72C22DD8F}"/>
              </a:ext>
            </a:extLst>
          </p:cNvPr>
          <p:cNvSpPr txBox="1"/>
          <p:nvPr/>
        </p:nvSpPr>
        <p:spPr>
          <a:xfrm>
            <a:off x="4106449" y="4064501"/>
            <a:ext cx="377072" cy="369332"/>
          </a:xfrm>
          <a:prstGeom prst="rect">
            <a:avLst/>
          </a:prstGeom>
          <a:noFill/>
        </p:spPr>
        <p:txBody>
          <a:bodyPr wrap="square" rtlCol="0">
            <a:spAutoFit/>
          </a:bodyPr>
          <a:lstStyle/>
          <a:p>
            <a:r>
              <a:rPr lang="en-US" b="1" dirty="0">
                <a:solidFill>
                  <a:srgbClr val="FF0000"/>
                </a:solidFill>
              </a:rPr>
              <a:t>b</a:t>
            </a:r>
          </a:p>
        </p:txBody>
      </p:sp>
      <p:sp>
        <p:nvSpPr>
          <p:cNvPr id="11" name="TextBox 10">
            <a:extLst>
              <a:ext uri="{FF2B5EF4-FFF2-40B4-BE49-F238E27FC236}">
                <a16:creationId xmlns:a16="http://schemas.microsoft.com/office/drawing/2014/main" id="{D6C271A0-512C-E98B-6A5B-E4901D16D906}"/>
              </a:ext>
            </a:extLst>
          </p:cNvPr>
          <p:cNvSpPr txBox="1"/>
          <p:nvPr/>
        </p:nvSpPr>
        <p:spPr>
          <a:xfrm>
            <a:off x="3530628" y="4854880"/>
            <a:ext cx="377072" cy="369332"/>
          </a:xfrm>
          <a:prstGeom prst="rect">
            <a:avLst/>
          </a:prstGeom>
          <a:noFill/>
        </p:spPr>
        <p:txBody>
          <a:bodyPr wrap="square" rtlCol="0">
            <a:spAutoFit/>
          </a:bodyPr>
          <a:lstStyle/>
          <a:p>
            <a:r>
              <a:rPr lang="en-US" b="1" dirty="0">
                <a:solidFill>
                  <a:srgbClr val="FF0000"/>
                </a:solidFill>
              </a:rPr>
              <a:t>b</a:t>
            </a:r>
          </a:p>
        </p:txBody>
      </p:sp>
      <p:sp>
        <p:nvSpPr>
          <p:cNvPr id="12" name="TextBox 11">
            <a:extLst>
              <a:ext uri="{FF2B5EF4-FFF2-40B4-BE49-F238E27FC236}">
                <a16:creationId xmlns:a16="http://schemas.microsoft.com/office/drawing/2014/main" id="{F7F48714-FBA5-FE5D-86C2-2D6B02B22E5E}"/>
              </a:ext>
            </a:extLst>
          </p:cNvPr>
          <p:cNvSpPr txBox="1"/>
          <p:nvPr/>
        </p:nvSpPr>
        <p:spPr>
          <a:xfrm>
            <a:off x="4089953" y="5524183"/>
            <a:ext cx="377072" cy="369332"/>
          </a:xfrm>
          <a:prstGeom prst="rect">
            <a:avLst/>
          </a:prstGeom>
          <a:noFill/>
        </p:spPr>
        <p:txBody>
          <a:bodyPr wrap="square" rtlCol="0">
            <a:spAutoFit/>
          </a:bodyPr>
          <a:lstStyle/>
          <a:p>
            <a:r>
              <a:rPr lang="en-US" b="1" dirty="0">
                <a:solidFill>
                  <a:srgbClr val="FF0000"/>
                </a:solidFill>
              </a:rPr>
              <a:t>a</a:t>
            </a:r>
          </a:p>
        </p:txBody>
      </p:sp>
      <p:sp>
        <p:nvSpPr>
          <p:cNvPr id="13" name="TextBox 12">
            <a:extLst>
              <a:ext uri="{FF2B5EF4-FFF2-40B4-BE49-F238E27FC236}">
                <a16:creationId xmlns:a16="http://schemas.microsoft.com/office/drawing/2014/main" id="{2E5FB141-9DE4-2187-BFFC-BB73CFD909DE}"/>
              </a:ext>
            </a:extLst>
          </p:cNvPr>
          <p:cNvSpPr txBox="1"/>
          <p:nvPr/>
        </p:nvSpPr>
        <p:spPr>
          <a:xfrm>
            <a:off x="8545687" y="3363204"/>
            <a:ext cx="377072" cy="369332"/>
          </a:xfrm>
          <a:prstGeom prst="rect">
            <a:avLst/>
          </a:prstGeom>
          <a:noFill/>
        </p:spPr>
        <p:txBody>
          <a:bodyPr wrap="square" rtlCol="0">
            <a:spAutoFit/>
          </a:bodyPr>
          <a:lstStyle/>
          <a:p>
            <a:r>
              <a:rPr lang="en-US" b="1" dirty="0">
                <a:solidFill>
                  <a:srgbClr val="FF0000"/>
                </a:solidFill>
              </a:rPr>
              <a:t>c</a:t>
            </a:r>
          </a:p>
        </p:txBody>
      </p:sp>
      <p:sp>
        <p:nvSpPr>
          <p:cNvPr id="14" name="TextBox 13">
            <a:extLst>
              <a:ext uri="{FF2B5EF4-FFF2-40B4-BE49-F238E27FC236}">
                <a16:creationId xmlns:a16="http://schemas.microsoft.com/office/drawing/2014/main" id="{C7A9893B-9781-6FBB-6658-639A7E410095}"/>
              </a:ext>
            </a:extLst>
          </p:cNvPr>
          <p:cNvSpPr txBox="1"/>
          <p:nvPr/>
        </p:nvSpPr>
        <p:spPr>
          <a:xfrm>
            <a:off x="8339228" y="4064501"/>
            <a:ext cx="377072" cy="369332"/>
          </a:xfrm>
          <a:prstGeom prst="rect">
            <a:avLst/>
          </a:prstGeom>
          <a:noFill/>
        </p:spPr>
        <p:txBody>
          <a:bodyPr wrap="square" rtlCol="0">
            <a:spAutoFit/>
          </a:bodyPr>
          <a:lstStyle/>
          <a:p>
            <a:r>
              <a:rPr lang="en-US" b="1" dirty="0">
                <a:solidFill>
                  <a:srgbClr val="FF0000"/>
                </a:solidFill>
              </a:rPr>
              <a:t>b</a:t>
            </a:r>
          </a:p>
        </p:txBody>
      </p:sp>
      <p:sp>
        <p:nvSpPr>
          <p:cNvPr id="15" name="TextBox 14">
            <a:extLst>
              <a:ext uri="{FF2B5EF4-FFF2-40B4-BE49-F238E27FC236}">
                <a16:creationId xmlns:a16="http://schemas.microsoft.com/office/drawing/2014/main" id="{9C5B1A59-7C01-2975-E2B7-F122585D2C91}"/>
              </a:ext>
            </a:extLst>
          </p:cNvPr>
          <p:cNvSpPr txBox="1"/>
          <p:nvPr/>
        </p:nvSpPr>
        <p:spPr>
          <a:xfrm>
            <a:off x="7679703" y="4854880"/>
            <a:ext cx="377072" cy="369332"/>
          </a:xfrm>
          <a:prstGeom prst="rect">
            <a:avLst/>
          </a:prstGeom>
          <a:noFill/>
        </p:spPr>
        <p:txBody>
          <a:bodyPr wrap="square" rtlCol="0">
            <a:spAutoFit/>
          </a:bodyPr>
          <a:lstStyle/>
          <a:p>
            <a:r>
              <a:rPr lang="en-US" b="1" dirty="0">
                <a:solidFill>
                  <a:srgbClr val="FF0000"/>
                </a:solidFill>
              </a:rPr>
              <a:t>a</a:t>
            </a:r>
          </a:p>
        </p:txBody>
      </p:sp>
      <p:sp>
        <p:nvSpPr>
          <p:cNvPr id="16" name="TextBox 15">
            <a:extLst>
              <a:ext uri="{FF2B5EF4-FFF2-40B4-BE49-F238E27FC236}">
                <a16:creationId xmlns:a16="http://schemas.microsoft.com/office/drawing/2014/main" id="{7A3C689C-C052-B582-CFC6-969949CD28AE}"/>
              </a:ext>
            </a:extLst>
          </p:cNvPr>
          <p:cNvSpPr txBox="1"/>
          <p:nvPr/>
        </p:nvSpPr>
        <p:spPr>
          <a:xfrm>
            <a:off x="9116650" y="5524183"/>
            <a:ext cx="377072" cy="369332"/>
          </a:xfrm>
          <a:prstGeom prst="rect">
            <a:avLst/>
          </a:prstGeom>
          <a:noFill/>
        </p:spPr>
        <p:txBody>
          <a:bodyPr wrap="square" rtlCol="0">
            <a:spAutoFit/>
          </a:bodyPr>
          <a:lstStyle/>
          <a:p>
            <a:r>
              <a:rPr lang="en-US" b="1" dirty="0">
                <a:solidFill>
                  <a:srgbClr val="FF0000"/>
                </a:solidFill>
              </a:rPr>
              <a:t>a</a:t>
            </a:r>
          </a:p>
        </p:txBody>
      </p:sp>
    </p:spTree>
    <p:extLst>
      <p:ext uri="{BB962C8B-B14F-4D97-AF65-F5344CB8AC3E}">
        <p14:creationId xmlns:p14="http://schemas.microsoft.com/office/powerpoint/2010/main" val="30786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019389" y="2913206"/>
            <a:ext cx="4978400" cy="3563794"/>
          </a:xfrm>
        </p:spPr>
        <p:txBody>
          <a:bodyPr>
            <a:normAutofit lnSpcReduction="10000"/>
          </a:bodyPr>
          <a:lstStyle/>
          <a:p>
            <a:pPr marL="45720" indent="0" algn="ctr">
              <a:lnSpc>
                <a:spcPct val="100000"/>
              </a:lnSpc>
              <a:buNone/>
            </a:pPr>
            <a:r>
              <a:rPr lang="en-US" sz="1900" dirty="0"/>
              <a:t>Each year Jesus’ parents went to Jerusalem for the feast of Passover, and when he was twelve years old, they went up according to festival custom. After they had completed its days, as they were returning, the boy Jesus remained behind in Jerusalem, but his parents did not know it. Thinking that he was in the caravan, they journeyed for a day and looked for him among their relatives and acquaintances, but not finding him, they returned to Jerusalem to look for him. </a:t>
            </a:r>
            <a:endParaRPr lang="es-PE" sz="1900" dirty="0"/>
          </a:p>
        </p:txBody>
      </p:sp>
      <p:sp>
        <p:nvSpPr>
          <p:cNvPr id="7" name="Rectángulo 6">
            <a:extLst>
              <a:ext uri="{FF2B5EF4-FFF2-40B4-BE49-F238E27FC236}">
                <a16:creationId xmlns:a16="http://schemas.microsoft.com/office/drawing/2014/main" id="{7CAE6959-4475-4962-AA67-40E97195A49D}"/>
              </a:ext>
            </a:extLst>
          </p:cNvPr>
          <p:cNvSpPr/>
          <p:nvPr/>
        </p:nvSpPr>
        <p:spPr>
          <a:xfrm>
            <a:off x="4668671" y="1054053"/>
            <a:ext cx="3250570" cy="1015663"/>
          </a:xfrm>
          <a:prstGeom prst="rect">
            <a:avLst/>
          </a:prstGeom>
          <a:noFill/>
        </p:spPr>
        <p:txBody>
          <a:bodyPr wrap="none" lIns="91440" tIns="45720" rIns="91440" bIns="45720">
            <a:spAutoFit/>
          </a:bodyPr>
          <a:lstStyle/>
          <a:p>
            <a:pPr algn="ctr"/>
            <a:r>
              <a:rPr lang="es-ES" sz="6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Be </a:t>
            </a:r>
            <a:r>
              <a:rPr lang="es-ES" sz="60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Alert</a:t>
            </a:r>
            <a:r>
              <a:rPr lang="es-ES" sz="6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a:t>
            </a:r>
            <a:endParaRPr lang="es-ES" sz="6000" b="0" cap="none" spc="0" dirty="0">
              <a:ln w="0"/>
              <a:solidFill>
                <a:schemeClr val="accent3">
                  <a:lumMod val="50000"/>
                </a:schemeClr>
              </a:solidFill>
              <a:effectLst>
                <a:reflection blurRad="6350" stA="53000" endA="300" endPos="35500" dir="5400000" sy="-90000" algn="bl" rotWithShape="0"/>
              </a:effectLst>
              <a:latin typeface="Amaranth" panose="02000503050000020004" pitchFamily="50" charset="0"/>
            </a:endParaRPr>
          </a:p>
        </p:txBody>
      </p:sp>
      <p:sp>
        <p:nvSpPr>
          <p:cNvPr id="6" name="CuadroTexto 5">
            <a:extLst>
              <a:ext uri="{FF2B5EF4-FFF2-40B4-BE49-F238E27FC236}">
                <a16:creationId xmlns:a16="http://schemas.microsoft.com/office/drawing/2014/main" id="{9705172E-8FDB-47FB-AF91-1BC09B39AD00}"/>
              </a:ext>
            </a:extLst>
          </p:cNvPr>
          <p:cNvSpPr txBox="1"/>
          <p:nvPr/>
        </p:nvSpPr>
        <p:spPr>
          <a:xfrm>
            <a:off x="1583995" y="2498452"/>
            <a:ext cx="3849189" cy="338554"/>
          </a:xfrm>
          <a:prstGeom prst="rect">
            <a:avLst/>
          </a:prstGeom>
          <a:noFill/>
        </p:spPr>
        <p:txBody>
          <a:bodyPr wrap="square" rtlCol="0">
            <a:spAutoFit/>
          </a:bodyPr>
          <a:lstStyle/>
          <a:p>
            <a:pPr algn="ctr"/>
            <a:r>
              <a:rPr lang="es-PE" sz="1600" b="1" dirty="0"/>
              <a:t>Luke 2, 41-52</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945" y="2069716"/>
            <a:ext cx="4571456" cy="43002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F818E30-BDCF-4E75-A228-3892BEEB278F}"/>
              </a:ext>
            </a:extLst>
          </p:cNvPr>
          <p:cNvSpPr txBox="1"/>
          <p:nvPr/>
        </p:nvSpPr>
        <p:spPr>
          <a:xfrm>
            <a:off x="2930770" y="658159"/>
            <a:ext cx="6333050" cy="830997"/>
          </a:xfrm>
          <a:prstGeom prst="rect">
            <a:avLst/>
          </a:prstGeom>
          <a:noFill/>
        </p:spPr>
        <p:txBody>
          <a:bodyPr wrap="square" rtlCol="0">
            <a:spAutoFit/>
          </a:bodyPr>
          <a:lstStyle/>
          <a:p>
            <a:pPr algn="ctr"/>
            <a:r>
              <a:rPr lang="es-ES" sz="4800" b="1" dirty="0">
                <a:solidFill>
                  <a:schemeClr val="accent3">
                    <a:lumMod val="50000"/>
                  </a:schemeClr>
                </a:solidFill>
                <a:latin typeface="Arima Madurai" panose="00000500000000000000" pitchFamily="50" charset="0"/>
                <a:cs typeface="Arima Madurai" panose="00000500000000000000" pitchFamily="50" charset="0"/>
              </a:rPr>
              <a:t>Color</a:t>
            </a:r>
            <a:endParaRPr lang="es-MX" sz="4800" b="1" dirty="0">
              <a:solidFill>
                <a:schemeClr val="accent3">
                  <a:lumMod val="50000"/>
                </a:schemeClr>
              </a:solidFill>
              <a:latin typeface="Arima Madurai" panose="00000500000000000000" pitchFamily="50" charset="0"/>
              <a:cs typeface="Arima Madurai" panose="00000500000000000000" pitchFamily="50"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044" y="1616192"/>
            <a:ext cx="6359656" cy="4901837"/>
          </a:xfrm>
          <a:prstGeom prst="rect">
            <a:avLst/>
          </a:prstGeom>
        </p:spPr>
      </p:pic>
      <p:sp>
        <p:nvSpPr>
          <p:cNvPr id="2" name="TextBox 1">
            <a:extLst>
              <a:ext uri="{FF2B5EF4-FFF2-40B4-BE49-F238E27FC236}">
                <a16:creationId xmlns:a16="http://schemas.microsoft.com/office/drawing/2014/main" id="{ACA6A972-A30A-2776-39F0-56B2CA615DB4}"/>
              </a:ext>
            </a:extLst>
          </p:cNvPr>
          <p:cNvSpPr txBox="1"/>
          <p:nvPr/>
        </p:nvSpPr>
        <p:spPr>
          <a:xfrm>
            <a:off x="9681328" y="2943725"/>
            <a:ext cx="2007909" cy="2246769"/>
          </a:xfrm>
          <a:prstGeom prst="rect">
            <a:avLst/>
          </a:prstGeom>
          <a:noFill/>
        </p:spPr>
        <p:txBody>
          <a:bodyPr wrap="square" rtlCol="0">
            <a:spAutoFit/>
          </a:bodyPr>
          <a:lstStyle/>
          <a:p>
            <a:pPr marL="0" marR="0" algn="ctr"/>
            <a:r>
              <a:rPr lang="en-US" sz="2000" b="1" dirty="0">
                <a:solidFill>
                  <a:schemeClr val="accent3">
                    <a:lumMod val="50000"/>
                  </a:schemeClr>
                </a:solidFill>
                <a:latin typeface="Arima Madurai" panose="00000500000000000000" pitchFamily="50" charset="0"/>
                <a:cs typeface="Arima Madurai" panose="00000500000000000000" pitchFamily="50" charset="0"/>
              </a:rPr>
              <a:t>Remember that the Holy Family is also our family who love us and take care of us from Heaven.</a:t>
            </a:r>
          </a:p>
        </p:txBody>
      </p:sp>
    </p:spTree>
    <p:extLst>
      <p:ext uri="{BB962C8B-B14F-4D97-AF65-F5344CB8AC3E}">
        <p14:creationId xmlns:p14="http://schemas.microsoft.com/office/powerpoint/2010/main" val="404042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512792" y="2260600"/>
            <a:ext cx="5341907" cy="4474843"/>
          </a:xfrm>
        </p:spPr>
        <p:txBody>
          <a:bodyPr>
            <a:normAutofit/>
          </a:bodyPr>
          <a:lstStyle/>
          <a:p>
            <a:pPr marL="0" marR="0" indent="0" algn="ctr">
              <a:buNone/>
            </a:pPr>
            <a:r>
              <a:rPr lang="en-US" sz="2400" b="1" dirty="0">
                <a:latin typeface="Arima Madurai" panose="00000500000000000000" pitchFamily="50" charset="0"/>
                <a:cs typeface="Arima Madurai" panose="00000500000000000000" pitchFamily="50" charset="0"/>
              </a:rPr>
              <a:t>Jesus, help us to love you more and to seek you in Church where you are present in the Eucharist, in scripture, and in our Church family.  Thank you for sending your Son and for calling me your son. Thank you for my family here and in Heaven.  </a:t>
            </a:r>
          </a:p>
          <a:p>
            <a:pPr marL="0" marR="0" indent="0" algn="ctr">
              <a:buNone/>
            </a:pPr>
            <a:r>
              <a:rPr lang="en-US" sz="2400" b="1" dirty="0">
                <a:latin typeface="Arima Madurai" panose="00000500000000000000" pitchFamily="50" charset="0"/>
                <a:cs typeface="Arima Madurai" panose="00000500000000000000" pitchFamily="50" charset="0"/>
              </a:rPr>
              <a:t>Amen.</a:t>
            </a: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PRAYER</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002" y="1863969"/>
            <a:ext cx="4170865" cy="42770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4DEE-5CDA-1540-2FCD-2B3C3CB4EA92}"/>
              </a:ext>
            </a:extLst>
          </p:cNvPr>
          <p:cNvSpPr>
            <a:spLocks noGrp="1"/>
          </p:cNvSpPr>
          <p:nvPr>
            <p:ph type="title"/>
          </p:nvPr>
        </p:nvSpPr>
        <p:spPr>
          <a:xfrm>
            <a:off x="1640264" y="0"/>
            <a:ext cx="10551736" cy="590746"/>
          </a:xfrm>
        </p:spPr>
        <p:txBody>
          <a:bodyPr>
            <a:normAutofit/>
          </a:bodyPr>
          <a:lstStyle/>
          <a:p>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Come and Go With Me…Malone at Good Shepard, (Ctrl Click) </a:t>
            </a:r>
            <a:r>
              <a:rPr lang="en-US" sz="1800" u="sng"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hlinkClick r:id="rId3"/>
              </a:rPr>
              <a:t>https://youtu.be/yeilvKrnMXM</a:t>
            </a: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(3-6 yrs.)</a:t>
            </a:r>
            <a:br>
              <a:rPr lang="en-US" sz="1800" dirty="0">
                <a:effectLst/>
                <a:latin typeface="Times New Roman" panose="02020603050405020304" pitchFamily="18" charset="0"/>
                <a:ea typeface="Times New Roman" panose="02020603050405020304" pitchFamily="18" charset="0"/>
              </a:rPr>
            </a:b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God with Us, Lifetree Kids, (Ctrl Click) </a:t>
            </a:r>
            <a:r>
              <a:rPr lang="en-US" sz="1800" u="sng"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hlinkClick r:id="rId4"/>
              </a:rPr>
              <a:t>https://youtu.be/0DkoPQTHBIc</a:t>
            </a: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(7+ yrs.)</a:t>
            </a:r>
            <a:endParaRPr lang="en-US" dirty="0"/>
          </a:p>
        </p:txBody>
      </p:sp>
      <p:pic>
        <p:nvPicPr>
          <p:cNvPr id="3" name="Online Media 2" title="Come and Go with Me to my Father's House">
            <a:hlinkClick r:id="" action="ppaction://media"/>
            <a:extLst>
              <a:ext uri="{FF2B5EF4-FFF2-40B4-BE49-F238E27FC236}">
                <a16:creationId xmlns:a16="http://schemas.microsoft.com/office/drawing/2014/main" id="{9F7018F1-6111-76E3-57F6-1FC845478084}"/>
              </a:ext>
            </a:extLst>
          </p:cNvPr>
          <p:cNvPicPr>
            <a:picLocks noRot="1" noChangeAspect="1"/>
          </p:cNvPicPr>
          <p:nvPr>
            <a:videoFile r:link="rId1"/>
          </p:nvPr>
        </p:nvPicPr>
        <p:blipFill>
          <a:blip r:embed="rId5"/>
          <a:stretch>
            <a:fillRect/>
          </a:stretch>
        </p:blipFill>
        <p:spPr>
          <a:xfrm>
            <a:off x="22225" y="590746"/>
            <a:ext cx="12147550" cy="6267254"/>
          </a:xfrm>
          <a:prstGeom prst="rect">
            <a:avLst/>
          </a:prstGeom>
        </p:spPr>
      </p:pic>
    </p:spTree>
    <p:extLst>
      <p:ext uri="{BB962C8B-B14F-4D97-AF65-F5344CB8AC3E}">
        <p14:creationId xmlns:p14="http://schemas.microsoft.com/office/powerpoint/2010/main" val="156230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5998233" y="1712673"/>
            <a:ext cx="5488857" cy="4370627"/>
          </a:xfrm>
        </p:spPr>
        <p:txBody>
          <a:bodyPr>
            <a:normAutofit/>
          </a:bodyPr>
          <a:lstStyle/>
          <a:p>
            <a:pPr marL="45720" indent="0" algn="ctr">
              <a:lnSpc>
                <a:spcPct val="100000"/>
              </a:lnSpc>
              <a:buNone/>
            </a:pPr>
            <a:r>
              <a:rPr lang="en-US" dirty="0"/>
              <a:t>After three days, they found him in the temple, sitting in the midst of the teachers, listening to them and asking them questions, and all who heard him were astounded at his understanding and his answers. When his parents saw him, they were astonished, and his mother said to him, “Son, why have you done this to us? Your father and I have been looking for you with great anxiety.” And he said to them, “Why were you looking for me? Did you not know that I must be in my Father’s house?” </a:t>
            </a:r>
            <a:endParaRPr lang="es-PE"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09" y="1712673"/>
            <a:ext cx="4656950" cy="47618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019390" y="2608406"/>
            <a:ext cx="4978400" cy="2810260"/>
          </a:xfrm>
        </p:spPr>
        <p:txBody>
          <a:bodyPr>
            <a:normAutofit/>
          </a:bodyPr>
          <a:lstStyle/>
          <a:p>
            <a:pPr marL="45720" indent="0" algn="ctr">
              <a:lnSpc>
                <a:spcPct val="100000"/>
              </a:lnSpc>
              <a:buNone/>
            </a:pPr>
            <a:r>
              <a:rPr lang="en-US" sz="1900" dirty="0"/>
              <a:t>But they did not understand what he said to them. He went down with them and came to Nazareth, and was obedient to them; and his mother kept all these things in her heart. And Jesus advanced in wisdom and age and favor before God and man.</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389" y="1215231"/>
            <a:ext cx="4470305" cy="42946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4889187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2207883" y="2620433"/>
            <a:ext cx="7326701" cy="1725789"/>
          </a:xfrm>
        </p:spPr>
        <p:txBody>
          <a:bodyPr>
            <a:normAutofit/>
          </a:bodyPr>
          <a:lstStyle/>
          <a:p>
            <a:pPr marL="45720" indent="0" algn="ctr">
              <a:lnSpc>
                <a:spcPct val="110000"/>
              </a:lnSpc>
              <a:buNone/>
            </a:pPr>
            <a:r>
              <a:rPr lang="es-ES" sz="3200" b="1" dirty="0">
                <a:solidFill>
                  <a:srgbClr val="5D2884"/>
                </a:solidFill>
                <a:latin typeface="Arima Madurai" panose="00000500000000000000" pitchFamily="50" charset="0"/>
                <a:cs typeface="Arima Madurai" panose="00000500000000000000" pitchFamily="50" charset="0"/>
              </a:rPr>
              <a:t>¿</a:t>
            </a:r>
            <a:r>
              <a:rPr lang="en-US" sz="3200" b="1" dirty="0">
                <a:solidFill>
                  <a:srgbClr val="5D2884"/>
                </a:solidFill>
                <a:latin typeface="Arima Madurai" panose="00000500000000000000" pitchFamily="50" charset="0"/>
                <a:cs typeface="Arima Madurai" panose="00000500000000000000" pitchFamily="50" charset="0"/>
              </a:rPr>
              <a:t>What important feast did the Jews celebrate in the Temple every year in Jerusalem? </a:t>
            </a:r>
            <a:endParaRPr lang="es-PE" sz="3200" dirty="0">
              <a:solidFill>
                <a:srgbClr val="5D2884"/>
              </a:solidFill>
              <a:latin typeface="Arima Madurai Black" panose="00000A00000000000000" pitchFamily="50" charset="0"/>
              <a:cs typeface="Arima Madurai Black" panose="00000A00000000000000" pitchFamily="50" charset="0"/>
            </a:endParaRPr>
          </a:p>
        </p:txBody>
      </p:sp>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23F32B-0AC4-41B7-B6A1-603346C7566E}"/>
              </a:ext>
            </a:extLst>
          </p:cNvPr>
          <p:cNvSpPr>
            <a:spLocks noGrp="1"/>
          </p:cNvSpPr>
          <p:nvPr>
            <p:ph sz="half" idx="1"/>
          </p:nvPr>
        </p:nvSpPr>
        <p:spPr>
          <a:xfrm>
            <a:off x="6800300" y="2720923"/>
            <a:ext cx="4472673" cy="2076854"/>
          </a:xfrm>
        </p:spPr>
        <p:txBody>
          <a:bodyPr>
            <a:normAutofit/>
          </a:bodyPr>
          <a:lstStyle/>
          <a:p>
            <a:pPr marL="45720" indent="0" algn="ctr">
              <a:lnSpc>
                <a:spcPct val="110000"/>
              </a:lnSpc>
              <a:buNone/>
            </a:pPr>
            <a:r>
              <a:rPr lang="en-US" sz="2800" b="1" dirty="0">
                <a:latin typeface="Arima Madurai" panose="00000500000000000000" pitchFamily="50" charset="0"/>
                <a:cs typeface="Arima Madurai" panose="00000500000000000000" pitchFamily="50" charset="0"/>
              </a:rPr>
              <a:t>They celebrated Passover, when God liberated them from slavery in Egypt</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5289" b="5566"/>
          <a:stretch/>
        </p:blipFill>
        <p:spPr>
          <a:xfrm>
            <a:off x="919027" y="2160495"/>
            <a:ext cx="5622946" cy="3624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51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438808" y="3127474"/>
            <a:ext cx="9650533" cy="603051"/>
          </a:xfrm>
        </p:spPr>
        <p:txBody>
          <a:bodyPr>
            <a:noAutofit/>
          </a:bodyPr>
          <a:lstStyle/>
          <a:p>
            <a:pPr marL="45720" indent="0" algn="ctr">
              <a:lnSpc>
                <a:spcPct val="100000"/>
              </a:lnSpc>
              <a:buNone/>
            </a:pPr>
            <a:r>
              <a:rPr lang="en-US" sz="2700" b="1" dirty="0">
                <a:solidFill>
                  <a:srgbClr val="5D2884"/>
                </a:solidFill>
                <a:latin typeface="Arima Madurai" panose="00000500000000000000" pitchFamily="50" charset="0"/>
                <a:cs typeface="Arima Madurai" panose="00000500000000000000" pitchFamily="50" charset="0"/>
              </a:rPr>
              <a:t>What happened there the year Jesus turned 12 years old? </a:t>
            </a:r>
            <a:endParaRPr lang="es-PE" sz="2700" b="1" dirty="0">
              <a:solidFill>
                <a:srgbClr val="5D2884"/>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2142269" y="1133829"/>
            <a:ext cx="8678821" cy="1308020"/>
          </a:xfrm>
        </p:spPr>
        <p:txBody>
          <a:bodyPr>
            <a:noAutofit/>
          </a:bodyPr>
          <a:lstStyle/>
          <a:p>
            <a:pPr marL="45720" indent="0" algn="ctr">
              <a:lnSpc>
                <a:spcPct val="100000"/>
              </a:lnSpc>
              <a:buNone/>
            </a:pPr>
            <a:r>
              <a:rPr lang="en-US" sz="2800" b="1" dirty="0">
                <a:latin typeface="Arima Madurai" panose="00000500000000000000" pitchFamily="50" charset="0"/>
                <a:cs typeface="Arima Madurai" panose="00000500000000000000" pitchFamily="50" charset="0"/>
              </a:rPr>
              <a:t>Joseph and Mary returned to Nazareth in their separate caravans and Jesus was missing</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2784" t="4103" r="4497" b="64615"/>
          <a:stretch/>
        </p:blipFill>
        <p:spPr>
          <a:xfrm>
            <a:off x="1754720" y="2644588"/>
            <a:ext cx="9533996" cy="35825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3896</TotalTime>
  <Words>833</Words>
  <Application>Microsoft Office PowerPoint</Application>
  <PresentationFormat>Widescreen</PresentationFormat>
  <Paragraphs>60</Paragraphs>
  <Slides>22</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Amaranth</vt:lpstr>
      <vt:lpstr>Euphemia</vt:lpstr>
      <vt:lpstr>Wingdings</vt:lpstr>
      <vt:lpstr>Arial Black</vt:lpstr>
      <vt:lpstr>Times New Roman</vt:lpstr>
      <vt:lpstr>Boogaloo</vt:lpstr>
      <vt:lpstr>Cambria</vt:lpstr>
      <vt:lpstr>Arima Madurai</vt:lpstr>
      <vt:lpstr>Arima Madurai Black</vt:lpstr>
      <vt:lpstr>Children Playing 16x9</vt:lpstr>
      <vt:lpstr>Ministry 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Come and Go With Me…Malone at Good Shepard, (Ctrl Click) https://youtu.be/yeilvKrnMXM (3-6 yrs.) God with Us, Lifetree Kids, (Ctrl Click) https://youtu.be/0DkoPQTHBIc (7+ 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193</cp:revision>
  <dcterms:created xsi:type="dcterms:W3CDTF">2021-03-01T17:42:30Z</dcterms:created>
  <dcterms:modified xsi:type="dcterms:W3CDTF">2024-12-09T00:07:38Z</dcterms:modified>
</cp:coreProperties>
</file>