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2" r:id="rId2"/>
    <p:sldId id="287" r:id="rId3"/>
    <p:sldId id="288" r:id="rId4"/>
    <p:sldId id="289" r:id="rId5"/>
    <p:sldId id="273" r:id="rId6"/>
    <p:sldId id="290" r:id="rId7"/>
    <p:sldId id="267" r:id="rId8"/>
    <p:sldId id="274" r:id="rId9"/>
    <p:sldId id="275" r:id="rId10"/>
    <p:sldId id="268" r:id="rId11"/>
    <p:sldId id="280" r:id="rId12"/>
    <p:sldId id="281" r:id="rId13"/>
    <p:sldId id="282" r:id="rId14"/>
    <p:sldId id="296" r:id="rId15"/>
    <p:sldId id="265" r:id="rId16"/>
    <p:sldId id="291" r:id="rId17"/>
    <p:sldId id="293" r:id="rId18"/>
    <p:sldId id="266" r:id="rId19"/>
    <p:sldId id="295"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BBE"/>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125" y="394"/>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10/15/2024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10/15/2024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10/15/2024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10/15/2024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10/15/2024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10/15/2024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10/15/2024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zw_FNbF1LrU?si=uBsUIeGAoZGHviJ5" TargetMode="External"/><Relationship Id="rId2" Type="http://schemas.openxmlformats.org/officeDocument/2006/relationships/slideLayout" Target="../slideLayouts/slideLayout6.xml"/><Relationship Id="rId1" Type="http://schemas.openxmlformats.org/officeDocument/2006/relationships/video" Target="https://www.youtube.com/embed/zw_FNbF1LrU?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kdmgpMfnjdU" TargetMode="External"/><Relationship Id="rId2" Type="http://schemas.openxmlformats.org/officeDocument/2006/relationships/slideLayout" Target="../slideLayouts/slideLayout6.xml"/><Relationship Id="rId1" Type="http://schemas.openxmlformats.org/officeDocument/2006/relationships/video" Target="https://www.youtube.com/embed/kdmgpMfnjdU?feature=oembed" TargetMode="Externa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a:extLst>
              <a:ext uri="{FF2B5EF4-FFF2-40B4-BE49-F238E27FC236}">
                <a16:creationId xmlns:a16="http://schemas.microsoft.com/office/drawing/2014/main" id="{42686818-F144-4DE7-B585-C473D1C6E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16523" y="5110729"/>
            <a:ext cx="7679366" cy="1272488"/>
          </a:xfrm>
        </p:spPr>
        <p:txBody>
          <a:bodyPr>
            <a:normAutofit/>
          </a:bodyPr>
          <a:lstStyle/>
          <a:p>
            <a:pPr algn="ctr"/>
            <a:r>
              <a:rPr lang="en-US" sz="2400" b="1" dirty="0"/>
              <a:t>Cycle B - XXIX Gospel of Ordinary Time</a:t>
            </a:r>
            <a:br>
              <a:rPr lang="en-US" sz="2400" b="1" dirty="0"/>
            </a:br>
            <a:r>
              <a:rPr lang="en-US" sz="2400" b="1" dirty="0">
                <a:solidFill>
                  <a:schemeClr val="bg1"/>
                </a:solidFill>
              </a:rPr>
              <a:t>The Son of Man came to serve.</a:t>
            </a:r>
            <a:r>
              <a:rPr lang="en-US" sz="1200" b="1" dirty="0">
                <a:solidFill>
                  <a:schemeClr val="accent4">
                    <a:lumMod val="75000"/>
                  </a:schemeClr>
                </a:solidFill>
              </a:rPr>
              <a:t>  </a:t>
            </a:r>
            <a:br>
              <a:rPr lang="en-US" sz="1200" b="1" dirty="0">
                <a:solidFill>
                  <a:schemeClr val="accent4">
                    <a:lumMod val="75000"/>
                  </a:schemeClr>
                </a:solidFill>
              </a:rPr>
            </a:br>
            <a:r>
              <a:rPr lang="en-US" sz="1800" b="1" dirty="0">
                <a:solidFill>
                  <a:schemeClr val="accent4">
                    <a:lumMod val="75000"/>
                  </a:schemeClr>
                </a:solidFill>
              </a:rPr>
              <a:t>Mark 10, 35-45</a:t>
            </a:r>
            <a:endParaRPr lang="en-US" sz="1800" b="1" dirty="0">
              <a:solidFill>
                <a:schemeClr val="bg1"/>
              </a:solidFill>
            </a:endParaRPr>
          </a:p>
        </p:txBody>
      </p:sp>
      <p:sp>
        <p:nvSpPr>
          <p:cNvPr id="4" name="Text Placeholder 3"/>
          <p:cNvSpPr>
            <a:spLocks noGrp="1"/>
          </p:cNvSpPr>
          <p:nvPr>
            <p:ph type="body" sz="half" idx="2"/>
          </p:nvPr>
        </p:nvSpPr>
        <p:spPr>
          <a:xfrm>
            <a:off x="5404135" y="6383217"/>
            <a:ext cx="2271908" cy="474783"/>
          </a:xfrm>
        </p:spPr>
        <p:txBody>
          <a:bodyPr>
            <a:normAutofit fontScale="92500"/>
          </a:bodyPr>
          <a:lstStyle/>
          <a:p>
            <a:r>
              <a:rPr lang="en-US" b="1" dirty="0">
                <a:solidFill>
                  <a:schemeClr val="bg1"/>
                </a:solidFill>
                <a:latin typeface="Arial Black" panose="020B0A04020102020204" pitchFamily="34" charset="0"/>
              </a:rPr>
              <a:t>www.fcpeace.org</a:t>
            </a:r>
          </a:p>
        </p:txBody>
      </p:sp>
      <p:pic>
        <p:nvPicPr>
          <p:cNvPr id="12" name="Picture 11" descr="A picture containing diagram&#10;&#10;Description automatically generated">
            <a:extLst>
              <a:ext uri="{FF2B5EF4-FFF2-40B4-BE49-F238E27FC236}">
                <a16:creationId xmlns:a16="http://schemas.microsoft.com/office/drawing/2014/main" id="{F62B844C-9EB0-4C91-BFAD-58E2E0486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4" y="88874"/>
            <a:ext cx="1428750" cy="14287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894EB25A-17CF-482B-8D39-AC64B0B7C9DB}"/>
              </a:ext>
            </a:extLst>
          </p:cNvPr>
          <p:cNvSpPr txBox="1"/>
          <p:nvPr/>
        </p:nvSpPr>
        <p:spPr>
          <a:xfrm>
            <a:off x="882025" y="202050"/>
            <a:ext cx="10926045" cy="584775"/>
          </a:xfrm>
          <a:prstGeom prst="rect">
            <a:avLst/>
          </a:prstGeom>
          <a:noFill/>
        </p:spPr>
        <p:txBody>
          <a:bodyPr wrap="square" rtlCol="0">
            <a:spAutoFit/>
          </a:bodyPr>
          <a:lstStyle/>
          <a:p>
            <a:r>
              <a:rPr lang="en-US" dirty="0"/>
              <a:t>	</a:t>
            </a:r>
            <a:r>
              <a:rPr lang="en-US" sz="3200" dirty="0">
                <a:solidFill>
                  <a:schemeClr val="bg1"/>
                </a:solidFill>
                <a:latin typeface="Arial Black" panose="020B0A04020102020204" pitchFamily="34" charset="0"/>
              </a:rPr>
              <a:t>MINISTRY FRIENDS OF JESUS AND MARY</a:t>
            </a:r>
          </a:p>
        </p:txBody>
      </p:sp>
      <p:pic>
        <p:nvPicPr>
          <p:cNvPr id="9" name="Picture 8">
            <a:extLst>
              <a:ext uri="{FF2B5EF4-FFF2-40B4-BE49-F238E27FC236}">
                <a16:creationId xmlns:a16="http://schemas.microsoft.com/office/drawing/2014/main" id="{BC0811EA-71E6-4309-837A-DFAFEAB235A3}"/>
              </a:ext>
            </a:extLst>
          </p:cNvPr>
          <p:cNvPicPr>
            <a:picLocks noChangeAspect="1"/>
          </p:cNvPicPr>
          <p:nvPr/>
        </p:nvPicPr>
        <p:blipFill>
          <a:blip r:embed="rId4"/>
          <a:stretch>
            <a:fillRect/>
          </a:stretch>
        </p:blipFill>
        <p:spPr>
          <a:xfrm>
            <a:off x="2616523" y="900001"/>
            <a:ext cx="7679366" cy="4347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964457" y="81592"/>
            <a:ext cx="10226180"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171805" y="961842"/>
            <a:ext cx="10984204" cy="1815882"/>
          </a:xfrm>
          <a:prstGeom prst="rect">
            <a:avLst/>
          </a:prstGeom>
          <a:noFill/>
        </p:spPr>
        <p:txBody>
          <a:bodyPr wrap="square" rtlCol="0">
            <a:spAutoFit/>
          </a:bodyPr>
          <a:lstStyle/>
          <a:p>
            <a:pPr algn="ctr"/>
            <a:r>
              <a:rPr lang="en-US" sz="2800" dirty="0">
                <a:solidFill>
                  <a:schemeClr val="accent4">
                    <a:lumMod val="50000"/>
                  </a:schemeClr>
                </a:solidFill>
                <a:latin typeface="Arial Black" panose="020B0A04020102020204" pitchFamily="34" charset="0"/>
              </a:rPr>
              <a:t>The brothers James and John asked Jesus something that was very important to them. </a:t>
            </a:r>
          </a:p>
          <a:p>
            <a:pPr algn="ctr"/>
            <a:r>
              <a:rPr lang="en-US" sz="2800" dirty="0">
                <a:solidFill>
                  <a:srgbClr val="FF0000"/>
                </a:solidFill>
                <a:latin typeface="Arial Black" panose="020B0A04020102020204" pitchFamily="34" charset="0"/>
              </a:rPr>
              <a:t>Why did James and John ask to sit next to Jesus in Heaven? </a:t>
            </a:r>
            <a:endParaRPr lang="en-US" sz="2800" b="1" dirty="0">
              <a:solidFill>
                <a:srgbClr val="FF0000"/>
              </a:solidFill>
              <a:latin typeface="Arial Black" panose="020B0A04020102020204" pitchFamily="34" charset="0"/>
            </a:endParaRPr>
          </a:p>
        </p:txBody>
      </p:sp>
      <p:sp>
        <p:nvSpPr>
          <p:cNvPr id="20" name="TextBox 19">
            <a:extLst>
              <a:ext uri="{FF2B5EF4-FFF2-40B4-BE49-F238E27FC236}">
                <a16:creationId xmlns:a16="http://schemas.microsoft.com/office/drawing/2014/main" id="{53C217C0-2776-4684-A326-C714173D308D}"/>
              </a:ext>
            </a:extLst>
          </p:cNvPr>
          <p:cNvSpPr txBox="1"/>
          <p:nvPr/>
        </p:nvSpPr>
        <p:spPr>
          <a:xfrm>
            <a:off x="6078808" y="4026359"/>
            <a:ext cx="5332806" cy="1200329"/>
          </a:xfrm>
          <a:prstGeom prst="rect">
            <a:avLst/>
          </a:prstGeom>
          <a:noFill/>
        </p:spPr>
        <p:txBody>
          <a:bodyPr wrap="square">
            <a:spAutoFit/>
          </a:bodyPr>
          <a:lstStyle/>
          <a:p>
            <a:r>
              <a:rPr lang="en-US" sz="2400" b="1" dirty="0">
                <a:solidFill>
                  <a:srgbClr val="002060"/>
                </a:solidFill>
                <a:latin typeface="Arial Black" panose="020B0A04020102020204" pitchFamily="34" charset="0"/>
              </a:rPr>
              <a:t>They wanted to be recognized as the most important apostles…</a:t>
            </a:r>
          </a:p>
        </p:txBody>
      </p:sp>
      <p:pic>
        <p:nvPicPr>
          <p:cNvPr id="22" name="Picture 21">
            <a:extLst>
              <a:ext uri="{FF2B5EF4-FFF2-40B4-BE49-F238E27FC236}">
                <a16:creationId xmlns:a16="http://schemas.microsoft.com/office/drawing/2014/main" id="{854F7EE5-25B7-48BB-88DF-45344CFB2AB2}"/>
              </a:ext>
            </a:extLst>
          </p:cNvPr>
          <p:cNvPicPr>
            <a:picLocks noChangeAspect="1"/>
          </p:cNvPicPr>
          <p:nvPr/>
        </p:nvPicPr>
        <p:blipFill>
          <a:blip r:embed="rId3"/>
          <a:stretch>
            <a:fillRect/>
          </a:stretch>
        </p:blipFill>
        <p:spPr>
          <a:xfrm>
            <a:off x="662223" y="3308679"/>
            <a:ext cx="4943268" cy="2776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296136" y="5251"/>
            <a:ext cx="5251516"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19464" y="794469"/>
            <a:ext cx="11841722" cy="1323439"/>
          </a:xfrm>
          <a:prstGeom prst="rect">
            <a:avLst/>
          </a:prstGeom>
          <a:noFill/>
        </p:spPr>
        <p:txBody>
          <a:bodyPr wrap="square" rtlCol="0">
            <a:spAutoFit/>
          </a:bodyPr>
          <a:lstStyle/>
          <a:p>
            <a:pPr algn="ctr"/>
            <a:r>
              <a:rPr lang="es-ES" sz="2800" b="1" dirty="0">
                <a:latin typeface="Arial Black" panose="020B0A04020102020204" pitchFamily="34" charset="0"/>
              </a:rPr>
              <a:t>   </a:t>
            </a:r>
            <a:r>
              <a:rPr lang="en-US" sz="2600" b="1" dirty="0">
                <a:solidFill>
                  <a:schemeClr val="accent4">
                    <a:lumMod val="75000"/>
                  </a:schemeClr>
                </a:solidFill>
                <a:latin typeface="Arial Black" panose="020B0A04020102020204" pitchFamily="34" charset="0"/>
              </a:rPr>
              <a:t>Jesus responds, "You do not know what you are asking. Can you drink the cup that I drink or be baptized with the baptism with which I am baptized?" </a:t>
            </a:r>
          </a:p>
        </p:txBody>
      </p:sp>
      <p:sp>
        <p:nvSpPr>
          <p:cNvPr id="23" name="TextBox 22">
            <a:extLst>
              <a:ext uri="{FF2B5EF4-FFF2-40B4-BE49-F238E27FC236}">
                <a16:creationId xmlns:a16="http://schemas.microsoft.com/office/drawing/2014/main" id="{42FEA84A-B9EC-4ABD-95D5-3B25F6D7D620}"/>
              </a:ext>
            </a:extLst>
          </p:cNvPr>
          <p:cNvSpPr txBox="1"/>
          <p:nvPr/>
        </p:nvSpPr>
        <p:spPr>
          <a:xfrm>
            <a:off x="5921894" y="2104950"/>
            <a:ext cx="6085330" cy="830997"/>
          </a:xfrm>
          <a:prstGeom prst="rect">
            <a:avLst/>
          </a:prstGeom>
          <a:noFill/>
        </p:spPr>
        <p:txBody>
          <a:bodyPr wrap="square" rtlCol="0">
            <a:spAutoFit/>
          </a:bodyPr>
          <a:lstStyle/>
          <a:p>
            <a:pPr algn="just"/>
            <a:r>
              <a:rPr lang="en-US" sz="2400" b="1" dirty="0">
                <a:solidFill>
                  <a:srgbClr val="002060"/>
                </a:solidFill>
                <a:latin typeface="Arial Black" panose="020B0A04020102020204" pitchFamily="34" charset="0"/>
              </a:rPr>
              <a:t>Jesus wanted to know if they were willing to suffer and die for Him. </a:t>
            </a:r>
            <a:endParaRPr lang="es-ES" sz="2400" b="1" dirty="0">
              <a:solidFill>
                <a:srgbClr val="002060"/>
              </a:solidFill>
              <a:latin typeface="Arial Black" panose="020B0A04020102020204" pitchFamily="34" charset="0"/>
            </a:endParaRPr>
          </a:p>
        </p:txBody>
      </p:sp>
      <p:sp>
        <p:nvSpPr>
          <p:cNvPr id="20" name="TextBox 19">
            <a:extLst>
              <a:ext uri="{FF2B5EF4-FFF2-40B4-BE49-F238E27FC236}">
                <a16:creationId xmlns:a16="http://schemas.microsoft.com/office/drawing/2014/main" id="{CCE45528-8FAA-4991-94B1-4E89A68F87B7}"/>
              </a:ext>
            </a:extLst>
          </p:cNvPr>
          <p:cNvSpPr txBox="1"/>
          <p:nvPr/>
        </p:nvSpPr>
        <p:spPr>
          <a:xfrm>
            <a:off x="5921894" y="2940589"/>
            <a:ext cx="6136245" cy="2308324"/>
          </a:xfrm>
          <a:prstGeom prst="rect">
            <a:avLst/>
          </a:prstGeom>
          <a:noFill/>
        </p:spPr>
        <p:txBody>
          <a:bodyPr wrap="square" rtlCol="0">
            <a:spAutoFit/>
          </a:bodyPr>
          <a:lstStyle/>
          <a:p>
            <a:pPr algn="ctr"/>
            <a:r>
              <a:rPr lang="en-US" sz="2400" b="1" dirty="0">
                <a:latin typeface="Arial Black" panose="020B0A04020102020204" pitchFamily="34" charset="0"/>
              </a:rPr>
              <a:t>Jesus had already told them that He would suffer greatly in Jerusalem, but James and John were already planning their future and wanted to guarantee their places of importance. </a:t>
            </a:r>
            <a:endParaRPr lang="es-ES" sz="2400" b="1" dirty="0">
              <a:solidFill>
                <a:srgbClr val="002060"/>
              </a:solidFill>
              <a:latin typeface="Arial Black" panose="020B0A04020102020204" pitchFamily="34" charset="0"/>
            </a:endParaRPr>
          </a:p>
        </p:txBody>
      </p:sp>
      <p:pic>
        <p:nvPicPr>
          <p:cNvPr id="3" name="Picture 2">
            <a:extLst>
              <a:ext uri="{FF2B5EF4-FFF2-40B4-BE49-F238E27FC236}">
                <a16:creationId xmlns:a16="http://schemas.microsoft.com/office/drawing/2014/main" id="{FCDE0CEB-B470-497D-9691-67C12E5A031E}"/>
              </a:ext>
            </a:extLst>
          </p:cNvPr>
          <p:cNvPicPr>
            <a:picLocks noChangeAspect="1"/>
          </p:cNvPicPr>
          <p:nvPr/>
        </p:nvPicPr>
        <p:blipFill>
          <a:blip r:embed="rId3"/>
          <a:stretch>
            <a:fillRect/>
          </a:stretch>
        </p:blipFill>
        <p:spPr>
          <a:xfrm>
            <a:off x="441186" y="4532872"/>
            <a:ext cx="3606225" cy="223278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64E9DFB1-82F9-4D3B-B095-7672DF9B608D}"/>
              </a:ext>
            </a:extLst>
          </p:cNvPr>
          <p:cNvPicPr>
            <a:picLocks noChangeAspect="1"/>
          </p:cNvPicPr>
          <p:nvPr/>
        </p:nvPicPr>
        <p:blipFill>
          <a:blip r:embed="rId4"/>
          <a:stretch>
            <a:fillRect/>
          </a:stretch>
        </p:blipFill>
        <p:spPr>
          <a:xfrm>
            <a:off x="1424140" y="2586879"/>
            <a:ext cx="4255129" cy="2388896"/>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B6B37D04-734F-4530-A50C-9CD463832984}"/>
              </a:ext>
            </a:extLst>
          </p:cNvPr>
          <p:cNvSpPr txBox="1"/>
          <p:nvPr/>
        </p:nvSpPr>
        <p:spPr>
          <a:xfrm>
            <a:off x="4841437" y="5374788"/>
            <a:ext cx="6188764" cy="1200329"/>
          </a:xfrm>
          <a:prstGeom prst="rect">
            <a:avLst/>
          </a:prstGeom>
          <a:noFill/>
        </p:spPr>
        <p:txBody>
          <a:bodyPr wrap="square">
            <a:spAutoFit/>
          </a:bodyPr>
          <a:lstStyle/>
          <a:p>
            <a:pPr algn="ctr"/>
            <a:r>
              <a:rPr lang="en-US" sz="2400" b="1" dirty="0">
                <a:solidFill>
                  <a:srgbClr val="002060"/>
                </a:solidFill>
                <a:latin typeface="Arial Black" panose="020B0A04020102020204" pitchFamily="34" charset="0"/>
              </a:rPr>
              <a:t>Jesus is worried about their desire to be the most important. </a:t>
            </a:r>
          </a:p>
          <a:p>
            <a:pPr algn="ctr"/>
            <a:r>
              <a:rPr lang="en-US" sz="2400" b="1" dirty="0">
                <a:latin typeface="Arial Black" panose="020B0A04020102020204" pitchFamily="34" charset="0"/>
              </a:rPr>
              <a:t>To whom does He compare them? </a:t>
            </a:r>
          </a:p>
        </p:txBody>
      </p:sp>
    </p:spTree>
    <p:extLst>
      <p:ext uri="{BB962C8B-B14F-4D97-AF65-F5344CB8AC3E}">
        <p14:creationId xmlns:p14="http://schemas.microsoft.com/office/powerpoint/2010/main" val="22113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0"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378357" y="37035"/>
            <a:ext cx="10226180"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67702" y="1088707"/>
            <a:ext cx="11841722" cy="523220"/>
          </a:xfrm>
          <a:prstGeom prst="rect">
            <a:avLst/>
          </a:prstGeom>
          <a:noFill/>
        </p:spPr>
        <p:txBody>
          <a:bodyPr wrap="square" rtlCol="0">
            <a:spAutoFit/>
          </a:bodyPr>
          <a:lstStyle/>
          <a:p>
            <a:pPr algn="just"/>
            <a:endParaRPr lang="en-US" sz="2800" b="1" dirty="0">
              <a:latin typeface="Arial Black" panose="020B0A04020102020204" pitchFamily="34" charset="0"/>
            </a:endParaRPr>
          </a:p>
        </p:txBody>
      </p:sp>
      <p:sp>
        <p:nvSpPr>
          <p:cNvPr id="20" name="TextBox 19">
            <a:extLst>
              <a:ext uri="{FF2B5EF4-FFF2-40B4-BE49-F238E27FC236}">
                <a16:creationId xmlns:a16="http://schemas.microsoft.com/office/drawing/2014/main" id="{92C14A82-CFEE-455A-B5D9-8B65128DA7F2}"/>
              </a:ext>
            </a:extLst>
          </p:cNvPr>
          <p:cNvSpPr txBox="1"/>
          <p:nvPr/>
        </p:nvSpPr>
        <p:spPr>
          <a:xfrm>
            <a:off x="1040352" y="1017876"/>
            <a:ext cx="10936774" cy="2246769"/>
          </a:xfrm>
          <a:prstGeom prst="rect">
            <a:avLst/>
          </a:prstGeom>
          <a:noFill/>
        </p:spPr>
        <p:txBody>
          <a:bodyPr wrap="square" rtlCol="0">
            <a:spAutoFit/>
          </a:bodyPr>
          <a:lstStyle/>
          <a:p>
            <a:pPr algn="ctr"/>
            <a:r>
              <a:rPr lang="en-US" sz="2800" b="1" dirty="0">
                <a:latin typeface="Arial Black" panose="020B0A04020102020204" pitchFamily="34" charset="0"/>
              </a:rPr>
              <a:t>Jesus compares them to the rulers and governors of nations who lord their authority and oppress people. </a:t>
            </a:r>
          </a:p>
          <a:p>
            <a:pPr algn="ctr"/>
            <a:endParaRPr lang="en-US" sz="2800" b="1" dirty="0">
              <a:solidFill>
                <a:srgbClr val="0070C0"/>
              </a:solidFill>
              <a:latin typeface="Arial Black" panose="020B0A04020102020204" pitchFamily="34" charset="0"/>
            </a:endParaRPr>
          </a:p>
          <a:p>
            <a:pPr algn="ctr"/>
            <a:r>
              <a:rPr lang="en-US" sz="2800" b="1" dirty="0">
                <a:solidFill>
                  <a:srgbClr val="0070C0"/>
                </a:solidFill>
                <a:latin typeface="Arial Black" panose="020B0A04020102020204" pitchFamily="34" charset="0"/>
              </a:rPr>
              <a:t>How does Jesus want them to be if they want to be great or first amongst others?</a:t>
            </a:r>
            <a:endParaRPr lang="es-ES" sz="2800" b="1" dirty="0">
              <a:solidFill>
                <a:srgbClr val="0070C0"/>
              </a:solidFill>
              <a:latin typeface="Arial Black" panose="020B0A04020102020204" pitchFamily="34" charset="0"/>
            </a:endParaRPr>
          </a:p>
        </p:txBody>
      </p:sp>
      <p:pic>
        <p:nvPicPr>
          <p:cNvPr id="15" name="Picture 14">
            <a:extLst>
              <a:ext uri="{FF2B5EF4-FFF2-40B4-BE49-F238E27FC236}">
                <a16:creationId xmlns:a16="http://schemas.microsoft.com/office/drawing/2014/main" id="{EBCB3272-E560-4FC3-B777-B79836A941BD}"/>
              </a:ext>
            </a:extLst>
          </p:cNvPr>
          <p:cNvPicPr>
            <a:picLocks noChangeAspect="1"/>
          </p:cNvPicPr>
          <p:nvPr/>
        </p:nvPicPr>
        <p:blipFill>
          <a:blip r:embed="rId3"/>
          <a:stretch>
            <a:fillRect/>
          </a:stretch>
        </p:blipFill>
        <p:spPr>
          <a:xfrm>
            <a:off x="431824" y="3429000"/>
            <a:ext cx="4832404" cy="3124200"/>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CA3C2D25-B3CC-4010-88D9-57B677DE1A82}"/>
              </a:ext>
            </a:extLst>
          </p:cNvPr>
          <p:cNvSpPr txBox="1"/>
          <p:nvPr/>
        </p:nvSpPr>
        <p:spPr>
          <a:xfrm>
            <a:off x="5623486" y="4300155"/>
            <a:ext cx="6209255" cy="1077218"/>
          </a:xfrm>
          <a:prstGeom prst="rect">
            <a:avLst/>
          </a:prstGeom>
          <a:noFill/>
        </p:spPr>
        <p:txBody>
          <a:bodyPr wrap="square">
            <a:spAutoFit/>
          </a:bodyPr>
          <a:lstStyle/>
          <a:p>
            <a:pPr algn="ctr"/>
            <a:r>
              <a:rPr lang="en-US" sz="3200" b="1" dirty="0">
                <a:solidFill>
                  <a:srgbClr val="FFC000"/>
                </a:solidFill>
                <a:latin typeface="Arial Black" panose="020B0A04020102020204" pitchFamily="34" charset="0"/>
              </a:rPr>
              <a:t>They must have a spirit of service to others.</a:t>
            </a:r>
          </a:p>
        </p:txBody>
      </p:sp>
    </p:spTree>
    <p:extLst>
      <p:ext uri="{BB962C8B-B14F-4D97-AF65-F5344CB8AC3E}">
        <p14:creationId xmlns:p14="http://schemas.microsoft.com/office/powerpoint/2010/main" val="28899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378357" y="37035"/>
            <a:ext cx="10226180"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67702" y="1088707"/>
            <a:ext cx="11841722" cy="523220"/>
          </a:xfrm>
          <a:prstGeom prst="rect">
            <a:avLst/>
          </a:prstGeom>
          <a:noFill/>
        </p:spPr>
        <p:txBody>
          <a:bodyPr wrap="square" rtlCol="0">
            <a:spAutoFit/>
          </a:bodyPr>
          <a:lstStyle/>
          <a:p>
            <a:pPr algn="just"/>
            <a:endParaRPr lang="en-US" sz="2800" b="1" dirty="0">
              <a:latin typeface="Arial Black" panose="020B0A04020102020204" pitchFamily="34" charset="0"/>
            </a:endParaRPr>
          </a:p>
        </p:txBody>
      </p:sp>
      <p:sp>
        <p:nvSpPr>
          <p:cNvPr id="23" name="TextBox 22">
            <a:extLst>
              <a:ext uri="{FF2B5EF4-FFF2-40B4-BE49-F238E27FC236}">
                <a16:creationId xmlns:a16="http://schemas.microsoft.com/office/drawing/2014/main" id="{42FEA84A-B9EC-4ABD-95D5-3B25F6D7D620}"/>
              </a:ext>
            </a:extLst>
          </p:cNvPr>
          <p:cNvSpPr txBox="1"/>
          <p:nvPr/>
        </p:nvSpPr>
        <p:spPr>
          <a:xfrm>
            <a:off x="212739" y="933276"/>
            <a:ext cx="11338559" cy="1477328"/>
          </a:xfrm>
          <a:prstGeom prst="rect">
            <a:avLst/>
          </a:prstGeom>
          <a:noFill/>
        </p:spPr>
        <p:txBody>
          <a:bodyPr wrap="square" rtlCol="0">
            <a:spAutoFit/>
          </a:bodyPr>
          <a:lstStyle/>
          <a:p>
            <a:pPr algn="just"/>
            <a:r>
              <a:rPr lang="es-ES" sz="3000" b="1" dirty="0" err="1">
                <a:latin typeface="Arial Black" panose="020B0A04020102020204" pitchFamily="34" charset="0"/>
              </a:rPr>
              <a:t>Jesus</a:t>
            </a:r>
            <a:r>
              <a:rPr lang="es-ES" sz="3000" b="1" dirty="0">
                <a:latin typeface="Arial Black" panose="020B0A04020102020204" pitchFamily="34" charset="0"/>
              </a:rPr>
              <a:t> </a:t>
            </a:r>
            <a:r>
              <a:rPr lang="es-ES" sz="3000" b="1" dirty="0" err="1">
                <a:latin typeface="Arial Black" panose="020B0A04020102020204" pitchFamily="34" charset="0"/>
              </a:rPr>
              <a:t>says</a:t>
            </a:r>
            <a:r>
              <a:rPr lang="es-ES" sz="3000" b="1" dirty="0">
                <a:latin typeface="Arial Black" panose="020B0A04020102020204" pitchFamily="34" charset="0"/>
              </a:rPr>
              <a:t>, </a:t>
            </a:r>
            <a:r>
              <a:rPr lang="es-ES" sz="3000" b="1" dirty="0" err="1">
                <a:latin typeface="Arial Black" panose="020B0A04020102020204" pitchFamily="34" charset="0"/>
              </a:rPr>
              <a:t>whoever</a:t>
            </a:r>
            <a:r>
              <a:rPr lang="es-ES" sz="3000" b="1" dirty="0">
                <a:latin typeface="Arial Black" panose="020B0A04020102020204" pitchFamily="34" charset="0"/>
              </a:rPr>
              <a:t> </a:t>
            </a:r>
            <a:r>
              <a:rPr lang="es-ES" sz="3000" b="1" dirty="0" err="1">
                <a:solidFill>
                  <a:srgbClr val="FFC000"/>
                </a:solidFill>
                <a:latin typeface="Arial Black" panose="020B0A04020102020204" pitchFamily="34" charset="0"/>
              </a:rPr>
              <a:t>wishes</a:t>
            </a:r>
            <a:r>
              <a:rPr lang="es-ES" sz="3000" b="1" dirty="0">
                <a:solidFill>
                  <a:srgbClr val="FFC000"/>
                </a:solidFill>
                <a:latin typeface="Arial Black" panose="020B0A04020102020204" pitchFamily="34" charset="0"/>
              </a:rPr>
              <a:t> </a:t>
            </a:r>
            <a:r>
              <a:rPr lang="es-ES" sz="3000" b="1" dirty="0" err="1">
                <a:solidFill>
                  <a:srgbClr val="FFC000"/>
                </a:solidFill>
                <a:latin typeface="Arial Black" panose="020B0A04020102020204" pitchFamily="34" charset="0"/>
              </a:rPr>
              <a:t>to</a:t>
            </a:r>
            <a:r>
              <a:rPr lang="es-ES" sz="3000" b="1" dirty="0">
                <a:solidFill>
                  <a:srgbClr val="FFC000"/>
                </a:solidFill>
                <a:latin typeface="Arial Black" panose="020B0A04020102020204" pitchFamily="34" charset="0"/>
              </a:rPr>
              <a:t> be </a:t>
            </a:r>
            <a:r>
              <a:rPr lang="es-ES" sz="3000" b="1" dirty="0" err="1">
                <a:solidFill>
                  <a:srgbClr val="FFC000"/>
                </a:solidFill>
                <a:latin typeface="Arial Black" panose="020B0A04020102020204" pitchFamily="34" charset="0"/>
              </a:rPr>
              <a:t>great</a:t>
            </a:r>
            <a:r>
              <a:rPr lang="es-ES" sz="3000" b="1" dirty="0">
                <a:latin typeface="Arial Black" panose="020B0A04020102020204" pitchFamily="34" charset="0"/>
              </a:rPr>
              <a:t>, </a:t>
            </a:r>
            <a:r>
              <a:rPr lang="es-ES" sz="3000" b="1" dirty="0" err="1">
                <a:latin typeface="Arial Black" panose="020B0A04020102020204" pitchFamily="34" charset="0"/>
              </a:rPr>
              <a:t>should</a:t>
            </a:r>
            <a:r>
              <a:rPr lang="es-ES" sz="3000" b="1" dirty="0">
                <a:latin typeface="Arial Black" panose="020B0A04020102020204" pitchFamily="34" charset="0"/>
              </a:rPr>
              <a:t> be </a:t>
            </a:r>
            <a:r>
              <a:rPr lang="es-ES" sz="3000" b="1" dirty="0" err="1">
                <a:latin typeface="Arial Black" panose="020B0A04020102020204" pitchFamily="34" charset="0"/>
              </a:rPr>
              <a:t>the</a:t>
            </a:r>
            <a:r>
              <a:rPr lang="es-ES" sz="3000" b="1" dirty="0">
                <a:latin typeface="Arial Black" panose="020B0A04020102020204" pitchFamily="34" charset="0"/>
              </a:rPr>
              <a:t> </a:t>
            </a:r>
            <a:r>
              <a:rPr lang="es-ES" sz="3000" b="1" dirty="0" err="1">
                <a:latin typeface="Arial Black" panose="020B0A04020102020204" pitchFamily="34" charset="0"/>
              </a:rPr>
              <a:t>servant</a:t>
            </a:r>
            <a:r>
              <a:rPr lang="es-ES" sz="3000" b="1" dirty="0">
                <a:latin typeface="Arial Black" panose="020B0A04020102020204" pitchFamily="34" charset="0"/>
              </a:rPr>
              <a:t>. </a:t>
            </a:r>
            <a:r>
              <a:rPr lang="es-ES" sz="3000" b="1" dirty="0" err="1">
                <a:latin typeface="Arial Black" panose="020B0A04020102020204" pitchFamily="34" charset="0"/>
              </a:rPr>
              <a:t>Whoever</a:t>
            </a:r>
            <a:r>
              <a:rPr lang="es-ES" sz="3000" b="1" dirty="0">
                <a:latin typeface="Arial Black" panose="020B0A04020102020204" pitchFamily="34" charset="0"/>
              </a:rPr>
              <a:t> </a:t>
            </a:r>
            <a:r>
              <a:rPr lang="es-ES" sz="3000" b="1" dirty="0" err="1">
                <a:latin typeface="Arial Black" panose="020B0A04020102020204" pitchFamily="34" charset="0"/>
              </a:rPr>
              <a:t>wishes</a:t>
            </a:r>
            <a:r>
              <a:rPr lang="es-ES" sz="3000" b="1" dirty="0">
                <a:latin typeface="Arial Black" panose="020B0A04020102020204" pitchFamily="34" charset="0"/>
              </a:rPr>
              <a:t> </a:t>
            </a:r>
            <a:r>
              <a:rPr lang="es-ES" sz="3000" b="1" dirty="0" err="1">
                <a:solidFill>
                  <a:srgbClr val="FFC000"/>
                </a:solidFill>
                <a:latin typeface="Arial Black" panose="020B0A04020102020204" pitchFamily="34" charset="0"/>
              </a:rPr>
              <a:t>to</a:t>
            </a:r>
            <a:r>
              <a:rPr lang="es-ES" sz="3000" b="1" dirty="0">
                <a:solidFill>
                  <a:srgbClr val="FFC000"/>
                </a:solidFill>
                <a:latin typeface="Arial Black" panose="020B0A04020102020204" pitchFamily="34" charset="0"/>
              </a:rPr>
              <a:t> be </a:t>
            </a:r>
            <a:r>
              <a:rPr lang="es-ES" sz="3000" b="1" dirty="0" err="1">
                <a:solidFill>
                  <a:srgbClr val="FFC000"/>
                </a:solidFill>
                <a:latin typeface="Arial Black" panose="020B0A04020102020204" pitchFamily="34" charset="0"/>
              </a:rPr>
              <a:t>first</a:t>
            </a:r>
            <a:r>
              <a:rPr lang="es-ES" sz="3000" b="1" dirty="0">
                <a:latin typeface="Arial Black" panose="020B0A04020102020204" pitchFamily="34" charset="0"/>
              </a:rPr>
              <a:t>, </a:t>
            </a:r>
            <a:r>
              <a:rPr lang="es-ES" sz="3000" b="1" dirty="0" err="1">
                <a:latin typeface="Arial Black" panose="020B0A04020102020204" pitchFamily="34" charset="0"/>
              </a:rPr>
              <a:t>should</a:t>
            </a:r>
            <a:r>
              <a:rPr lang="es-ES" sz="3000" b="1" dirty="0">
                <a:latin typeface="Arial Black" panose="020B0A04020102020204" pitchFamily="34" charset="0"/>
              </a:rPr>
              <a:t> be </a:t>
            </a:r>
            <a:r>
              <a:rPr lang="es-ES" sz="3000" b="1" dirty="0" err="1">
                <a:latin typeface="Arial Black" panose="020B0A04020102020204" pitchFamily="34" charset="0"/>
              </a:rPr>
              <a:t>the</a:t>
            </a:r>
            <a:r>
              <a:rPr lang="es-ES" sz="3000" b="1" dirty="0">
                <a:latin typeface="Arial Black" panose="020B0A04020102020204" pitchFamily="34" charset="0"/>
              </a:rPr>
              <a:t> </a:t>
            </a:r>
            <a:r>
              <a:rPr lang="es-ES" sz="3000" b="1" dirty="0" err="1">
                <a:latin typeface="Arial Black" panose="020B0A04020102020204" pitchFamily="34" charset="0"/>
              </a:rPr>
              <a:t>slave</a:t>
            </a:r>
            <a:r>
              <a:rPr lang="es-ES" sz="3000" b="1" dirty="0">
                <a:latin typeface="Arial Black" panose="020B0A04020102020204" pitchFamily="34" charset="0"/>
              </a:rPr>
              <a:t> </a:t>
            </a:r>
            <a:r>
              <a:rPr lang="es-ES" sz="3000" b="1" dirty="0" err="1">
                <a:latin typeface="Arial Black" panose="020B0A04020102020204" pitchFamily="34" charset="0"/>
              </a:rPr>
              <a:t>of</a:t>
            </a:r>
            <a:r>
              <a:rPr lang="es-ES" sz="3000" b="1" dirty="0">
                <a:latin typeface="Arial Black" panose="020B0A04020102020204" pitchFamily="34" charset="0"/>
              </a:rPr>
              <a:t> </a:t>
            </a:r>
            <a:r>
              <a:rPr lang="es-ES" sz="3000" b="1" dirty="0" err="1">
                <a:latin typeface="Arial Black" panose="020B0A04020102020204" pitchFamily="34" charset="0"/>
              </a:rPr>
              <a:t>all</a:t>
            </a:r>
            <a:r>
              <a:rPr lang="es-ES" sz="3000" b="1" dirty="0">
                <a:latin typeface="Arial Black" panose="020B0A04020102020204" pitchFamily="34" charset="0"/>
              </a:rPr>
              <a:t>.</a:t>
            </a:r>
          </a:p>
        </p:txBody>
      </p:sp>
      <p:sp>
        <p:nvSpPr>
          <p:cNvPr id="2" name="TextBox 1">
            <a:extLst>
              <a:ext uri="{FF2B5EF4-FFF2-40B4-BE49-F238E27FC236}">
                <a16:creationId xmlns:a16="http://schemas.microsoft.com/office/drawing/2014/main" id="{FBCA8FEF-9C1A-4E8D-ABB7-F4F21DCDEC1D}"/>
              </a:ext>
            </a:extLst>
          </p:cNvPr>
          <p:cNvSpPr txBox="1"/>
          <p:nvPr/>
        </p:nvSpPr>
        <p:spPr>
          <a:xfrm>
            <a:off x="5654469" y="2472172"/>
            <a:ext cx="6404654" cy="1292662"/>
          </a:xfrm>
          <a:prstGeom prst="rect">
            <a:avLst/>
          </a:prstGeom>
          <a:noFill/>
        </p:spPr>
        <p:txBody>
          <a:bodyPr wrap="square" rtlCol="0">
            <a:spAutoFit/>
          </a:bodyPr>
          <a:lstStyle/>
          <a:p>
            <a:pPr algn="ctr"/>
            <a:r>
              <a:rPr lang="en-US" sz="2600" b="1" dirty="0">
                <a:solidFill>
                  <a:srgbClr val="002060"/>
                </a:solidFill>
                <a:latin typeface="Arial Black" panose="020B0A04020102020204" pitchFamily="34" charset="0"/>
              </a:rPr>
              <a:t>Jesus always tried to help others; on one occasion, He washed His apostles feet. </a:t>
            </a:r>
            <a:endParaRPr lang="en-US" sz="2600" dirty="0"/>
          </a:p>
        </p:txBody>
      </p:sp>
      <p:pic>
        <p:nvPicPr>
          <p:cNvPr id="4" name="Picture 3">
            <a:extLst>
              <a:ext uri="{FF2B5EF4-FFF2-40B4-BE49-F238E27FC236}">
                <a16:creationId xmlns:a16="http://schemas.microsoft.com/office/drawing/2014/main" id="{68A6BE17-149E-467E-A0AB-2D5AD3A9903A}"/>
              </a:ext>
            </a:extLst>
          </p:cNvPr>
          <p:cNvPicPr>
            <a:picLocks noChangeAspect="1"/>
          </p:cNvPicPr>
          <p:nvPr/>
        </p:nvPicPr>
        <p:blipFill>
          <a:blip r:embed="rId3"/>
          <a:stretch>
            <a:fillRect/>
          </a:stretch>
        </p:blipFill>
        <p:spPr>
          <a:xfrm>
            <a:off x="287587" y="2502936"/>
            <a:ext cx="5366882" cy="3038354"/>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0105E369-6EAA-4A2A-94A6-03AD87BBBFA4}"/>
              </a:ext>
            </a:extLst>
          </p:cNvPr>
          <p:cNvSpPr txBox="1"/>
          <p:nvPr/>
        </p:nvSpPr>
        <p:spPr>
          <a:xfrm>
            <a:off x="287587" y="5759872"/>
            <a:ext cx="7773959" cy="954107"/>
          </a:xfrm>
          <a:prstGeom prst="rect">
            <a:avLst/>
          </a:prstGeom>
          <a:noFill/>
        </p:spPr>
        <p:txBody>
          <a:bodyPr wrap="square" rtlCol="0">
            <a:spAutoFit/>
          </a:bodyPr>
          <a:lstStyle/>
          <a:p>
            <a:pPr algn="just"/>
            <a:r>
              <a:rPr lang="en-US" sz="2800" dirty="0">
                <a:solidFill>
                  <a:schemeClr val="accent1">
                    <a:lumMod val="50000"/>
                  </a:schemeClr>
                </a:solidFill>
                <a:latin typeface="Arial Black" panose="020B0A04020102020204" pitchFamily="34" charset="0"/>
              </a:rPr>
              <a:t>How can you show that you want to be </a:t>
            </a:r>
            <a:r>
              <a:rPr lang="es-ES" sz="2800" b="1" dirty="0" err="1">
                <a:solidFill>
                  <a:srgbClr val="FFC000"/>
                </a:solidFill>
                <a:latin typeface="Arial Black" panose="020B0A04020102020204" pitchFamily="34" charset="0"/>
              </a:rPr>
              <a:t>great</a:t>
            </a:r>
            <a:r>
              <a:rPr lang="es-ES" sz="2800" b="1" dirty="0">
                <a:solidFill>
                  <a:srgbClr val="FFC000"/>
                </a:solidFill>
                <a:latin typeface="Arial Black" panose="020B0A04020102020204" pitchFamily="34" charset="0"/>
              </a:rPr>
              <a:t> </a:t>
            </a:r>
            <a:r>
              <a:rPr lang="es-ES" sz="2800" b="1" dirty="0" err="1">
                <a:solidFill>
                  <a:srgbClr val="FFC000"/>
                </a:solidFill>
                <a:latin typeface="Arial Black" panose="020B0A04020102020204" pitchFamily="34" charset="0"/>
              </a:rPr>
              <a:t>or</a:t>
            </a:r>
            <a:r>
              <a:rPr lang="es-ES" sz="2800" b="1" dirty="0">
                <a:solidFill>
                  <a:srgbClr val="FFC000"/>
                </a:solidFill>
                <a:latin typeface="Arial Black" panose="020B0A04020102020204" pitchFamily="34" charset="0"/>
              </a:rPr>
              <a:t> </a:t>
            </a:r>
            <a:r>
              <a:rPr lang="es-ES" sz="2800" b="1" dirty="0" err="1">
                <a:solidFill>
                  <a:srgbClr val="FFC000"/>
                </a:solidFill>
                <a:latin typeface="Arial Black" panose="020B0A04020102020204" pitchFamily="34" charset="0"/>
              </a:rPr>
              <a:t>first</a:t>
            </a:r>
            <a:r>
              <a:rPr lang="es-ES" sz="2800" b="1" dirty="0">
                <a:latin typeface="Arial Black" panose="020B0A04020102020204" pitchFamily="34" charset="0"/>
              </a:rPr>
              <a:t>, </a:t>
            </a:r>
            <a:r>
              <a:rPr lang="es-ES" sz="2800" dirty="0">
                <a:solidFill>
                  <a:schemeClr val="accent1">
                    <a:lumMod val="50000"/>
                  </a:schemeClr>
                </a:solidFill>
                <a:latin typeface="Arial Black" panose="020B0A04020102020204" pitchFamily="34" charset="0"/>
              </a:rPr>
              <a:t>in </a:t>
            </a:r>
            <a:r>
              <a:rPr lang="es-ES" sz="2800" dirty="0" err="1">
                <a:solidFill>
                  <a:schemeClr val="accent1">
                    <a:lumMod val="50000"/>
                  </a:schemeClr>
                </a:solidFill>
                <a:latin typeface="Arial Black" panose="020B0A04020102020204" pitchFamily="34" charset="0"/>
              </a:rPr>
              <a:t>the</a:t>
            </a:r>
            <a:r>
              <a:rPr lang="es-ES" sz="2800" dirty="0">
                <a:solidFill>
                  <a:schemeClr val="accent1">
                    <a:lumMod val="50000"/>
                  </a:schemeClr>
                </a:solidFill>
                <a:latin typeface="Arial Black" panose="020B0A04020102020204" pitchFamily="34" charset="0"/>
              </a:rPr>
              <a:t> </a:t>
            </a:r>
            <a:r>
              <a:rPr lang="es-ES" sz="2800" dirty="0" err="1">
                <a:solidFill>
                  <a:schemeClr val="accent1">
                    <a:lumMod val="50000"/>
                  </a:schemeClr>
                </a:solidFill>
                <a:latin typeface="Arial Black" panose="020B0A04020102020204" pitchFamily="34" charset="0"/>
              </a:rPr>
              <a:t>eyes</a:t>
            </a:r>
            <a:r>
              <a:rPr lang="es-ES" sz="2800" dirty="0">
                <a:solidFill>
                  <a:schemeClr val="accent1">
                    <a:lumMod val="50000"/>
                  </a:schemeClr>
                </a:solidFill>
                <a:latin typeface="Arial Black" panose="020B0A04020102020204" pitchFamily="34" charset="0"/>
              </a:rPr>
              <a:t> </a:t>
            </a:r>
            <a:r>
              <a:rPr lang="es-ES" sz="2800" dirty="0" err="1">
                <a:solidFill>
                  <a:schemeClr val="accent1">
                    <a:lumMod val="50000"/>
                  </a:schemeClr>
                </a:solidFill>
                <a:latin typeface="Arial Black" panose="020B0A04020102020204" pitchFamily="34" charset="0"/>
              </a:rPr>
              <a:t>of</a:t>
            </a:r>
            <a:r>
              <a:rPr lang="es-ES" sz="2800" dirty="0">
                <a:solidFill>
                  <a:schemeClr val="accent1">
                    <a:lumMod val="50000"/>
                  </a:schemeClr>
                </a:solidFill>
                <a:latin typeface="Arial Black" panose="020B0A04020102020204" pitchFamily="34" charset="0"/>
              </a:rPr>
              <a:t> </a:t>
            </a:r>
            <a:r>
              <a:rPr lang="es-ES" sz="2800" dirty="0" err="1">
                <a:solidFill>
                  <a:schemeClr val="accent1">
                    <a:lumMod val="50000"/>
                  </a:schemeClr>
                </a:solidFill>
                <a:latin typeface="Arial Black" panose="020B0A04020102020204" pitchFamily="34" charset="0"/>
              </a:rPr>
              <a:t>Jesus</a:t>
            </a:r>
            <a:r>
              <a:rPr lang="es-ES" sz="2800" dirty="0">
                <a:solidFill>
                  <a:schemeClr val="accent1">
                    <a:lumMod val="50000"/>
                  </a:schemeClr>
                </a:solidFill>
                <a:latin typeface="Arial Black" panose="020B0A04020102020204" pitchFamily="34" charset="0"/>
              </a:rPr>
              <a:t>?</a:t>
            </a:r>
          </a:p>
        </p:txBody>
      </p:sp>
      <p:sp>
        <p:nvSpPr>
          <p:cNvPr id="3" name="TextBox 2">
            <a:extLst>
              <a:ext uri="{FF2B5EF4-FFF2-40B4-BE49-F238E27FC236}">
                <a16:creationId xmlns:a16="http://schemas.microsoft.com/office/drawing/2014/main" id="{FE3891D7-8AE4-88C1-83B9-E8AADD9AEB34}"/>
              </a:ext>
            </a:extLst>
          </p:cNvPr>
          <p:cNvSpPr txBox="1"/>
          <p:nvPr/>
        </p:nvSpPr>
        <p:spPr>
          <a:xfrm>
            <a:off x="6136903" y="3870188"/>
            <a:ext cx="3016333" cy="1692771"/>
          </a:xfrm>
          <a:prstGeom prst="rect">
            <a:avLst/>
          </a:prstGeom>
          <a:noFill/>
        </p:spPr>
        <p:txBody>
          <a:bodyPr wrap="square" rtlCol="0">
            <a:spAutoFit/>
          </a:bodyPr>
          <a:lstStyle/>
          <a:p>
            <a:pPr algn="ctr"/>
            <a:r>
              <a:rPr lang="en-US" sz="2600" b="1" dirty="0">
                <a:solidFill>
                  <a:srgbClr val="002060"/>
                </a:solidFill>
                <a:latin typeface="Arial Black" panose="020B0A04020102020204" pitchFamily="34" charset="0"/>
              </a:rPr>
              <a:t>Finally, He gave His life for the salvation of everyone.   </a:t>
            </a:r>
          </a:p>
        </p:txBody>
      </p:sp>
      <p:pic>
        <p:nvPicPr>
          <p:cNvPr id="5" name="Picture 2" descr="150+ Cartoon Of The Jesus Died On The Cross Stock Illustrations,  Royalty-Free Vector Graphics &amp; Clip Art - iStock">
            <a:extLst>
              <a:ext uri="{FF2B5EF4-FFF2-40B4-BE49-F238E27FC236}">
                <a16:creationId xmlns:a16="http://schemas.microsoft.com/office/drawing/2014/main" id="{695EE715-11C3-B7A8-6B95-4D3048DA2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0237" y="3826130"/>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3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20"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ECDE-938E-BE18-7ACF-E15486EB10E5}"/>
              </a:ext>
            </a:extLst>
          </p:cNvPr>
          <p:cNvSpPr>
            <a:spLocks noGrp="1"/>
          </p:cNvSpPr>
          <p:nvPr>
            <p:ph type="title"/>
          </p:nvPr>
        </p:nvSpPr>
        <p:spPr/>
        <p:txBody>
          <a:bodyPr/>
          <a:lstStyle/>
          <a:p>
            <a:endParaRPr lang="en-US"/>
          </a:p>
        </p:txBody>
      </p:sp>
      <p:pic>
        <p:nvPicPr>
          <p:cNvPr id="2050" name="Picture 2" descr="150+ Cartoon Of The Jesus Died On The Cross Stock Illustrations,  Royalty-Free Vector Graphics &amp; Clip Art - iStock">
            <a:extLst>
              <a:ext uri="{FF2B5EF4-FFF2-40B4-BE49-F238E27FC236}">
                <a16:creationId xmlns:a16="http://schemas.microsoft.com/office/drawing/2014/main" id="{A7696F65-D992-0FF0-ED57-87CFE17D0F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9764" y="4562764"/>
            <a:ext cx="1780886" cy="178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9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CD412-9A80-4E3E-BD67-69DD2D0AD6B0}"/>
              </a:ext>
            </a:extLst>
          </p:cNvPr>
          <p:cNvSpPr txBox="1"/>
          <p:nvPr/>
        </p:nvSpPr>
        <p:spPr>
          <a:xfrm>
            <a:off x="3976254" y="291612"/>
            <a:ext cx="5092844" cy="1015663"/>
          </a:xfrm>
          <a:prstGeom prst="rect">
            <a:avLst/>
          </a:prstGeom>
          <a:noFill/>
        </p:spPr>
        <p:txBody>
          <a:bodyPr wrap="square" rtlCol="0">
            <a:spAutoFit/>
          </a:bodyPr>
          <a:lstStyle/>
          <a:p>
            <a:pPr algn="just"/>
            <a:r>
              <a:rPr lang="en-US" sz="6000" dirty="0">
                <a:latin typeface="Arial Black" pitchFamily="34" charset="0"/>
              </a:rPr>
              <a:t>ACTIVITY</a:t>
            </a:r>
            <a:endParaRPr lang="en-US" sz="6000" b="1" dirty="0">
              <a:latin typeface="Arial Black" pitchFamily="34" charset="0"/>
            </a:endParaRPr>
          </a:p>
        </p:txBody>
      </p:sp>
      <p:pic>
        <p:nvPicPr>
          <p:cNvPr id="4" name="Picture 2">
            <a:extLst>
              <a:ext uri="{FF2B5EF4-FFF2-40B4-BE49-F238E27FC236}">
                <a16:creationId xmlns:a16="http://schemas.microsoft.com/office/drawing/2014/main" id="{40E76B4F-A1A9-49CB-91B6-F4233D529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7" y="1307275"/>
            <a:ext cx="7553325"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9431-E4B4-4088-8B6A-7F00EEBA7DD2}"/>
              </a:ext>
            </a:extLst>
          </p:cNvPr>
          <p:cNvSpPr>
            <a:spLocks noGrp="1"/>
          </p:cNvSpPr>
          <p:nvPr>
            <p:ph type="title"/>
          </p:nvPr>
        </p:nvSpPr>
        <p:spPr>
          <a:xfrm>
            <a:off x="2971006" y="0"/>
            <a:ext cx="6954872" cy="596348"/>
          </a:xfrm>
        </p:spPr>
        <p:txBody>
          <a:bodyPr>
            <a:normAutofit fontScale="90000"/>
          </a:bodyPr>
          <a:lstStyle/>
          <a:p>
            <a:r>
              <a:rPr lang="es-CO" dirty="0">
                <a:solidFill>
                  <a:schemeClr val="accent5"/>
                </a:solidFill>
              </a:rPr>
              <a:t>Who serves? Who </a:t>
            </a:r>
            <a:r>
              <a:rPr lang="es-CO" dirty="0" err="1">
                <a:solidFill>
                  <a:schemeClr val="accent5"/>
                </a:solidFill>
              </a:rPr>
              <a:t>doesn’t</a:t>
            </a:r>
            <a:r>
              <a:rPr lang="es-CO" dirty="0">
                <a:solidFill>
                  <a:schemeClr val="accent5"/>
                </a:solidFill>
              </a:rPr>
              <a:t> serve?</a:t>
            </a:r>
          </a:p>
        </p:txBody>
      </p:sp>
      <p:pic>
        <p:nvPicPr>
          <p:cNvPr id="1028" name="Picture 4" descr="25 Ways to Teach Your Child the Spirit of Giving - one tough job">
            <a:extLst>
              <a:ext uri="{FF2B5EF4-FFF2-40B4-BE49-F238E27FC236}">
                <a16:creationId xmlns:a16="http://schemas.microsoft.com/office/drawing/2014/main" id="{6875D822-652B-4601-A280-1B9482175E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6460" y="662609"/>
            <a:ext cx="2849425"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y helping at home is good for kids | Pursuit by The University of  Melbourne">
            <a:extLst>
              <a:ext uri="{FF2B5EF4-FFF2-40B4-BE49-F238E27FC236}">
                <a16:creationId xmlns:a16="http://schemas.microsoft.com/office/drawing/2014/main" id="{50E2A8A2-35F0-438F-A5CE-1797E2C0F1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340" y="4797287"/>
            <a:ext cx="3051313" cy="19679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stress-free ways to get kids helping around the house -">
            <a:extLst>
              <a:ext uri="{FF2B5EF4-FFF2-40B4-BE49-F238E27FC236}">
                <a16:creationId xmlns:a16="http://schemas.microsoft.com/office/drawing/2014/main" id="{55075B8C-657F-4B36-B753-9821003191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4953" y="2720008"/>
            <a:ext cx="2702093"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ids Students In Classroom Helping Each Other At School Desk Stock Photo,  Picture And Royalty Free Image. Image 10215349.">
            <a:extLst>
              <a:ext uri="{FF2B5EF4-FFF2-40B4-BE49-F238E27FC236}">
                <a16:creationId xmlns:a16="http://schemas.microsoft.com/office/drawing/2014/main" id="{AAFA5C0C-5C8C-4988-94C7-3C95D5428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6460" y="4797287"/>
            <a:ext cx="2849425" cy="19679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ncouraging Helping Behaviors in Children | Summit Kids Academy">
            <a:extLst>
              <a:ext uri="{FF2B5EF4-FFF2-40B4-BE49-F238E27FC236}">
                <a16:creationId xmlns:a16="http://schemas.microsoft.com/office/drawing/2014/main" id="{BFBB20F1-72F8-48C4-8FB8-3F86DB29F8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03" y="662609"/>
            <a:ext cx="2860750"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Motivate Your Unmotivated Kid in 5 Gentle Steps | Mighty Mommy">
            <a:extLst>
              <a:ext uri="{FF2B5EF4-FFF2-40B4-BE49-F238E27FC236}">
                <a16:creationId xmlns:a16="http://schemas.microsoft.com/office/drawing/2014/main" id="{E562E082-B77D-4CAB-BE9C-967D3F371D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4953" y="728870"/>
            <a:ext cx="2702093"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hat to Do If Your Teen Hates School: 15 Strategies That Work">
            <a:extLst>
              <a:ext uri="{FF2B5EF4-FFF2-40B4-BE49-F238E27FC236}">
                <a16:creationId xmlns:a16="http://schemas.microsoft.com/office/drawing/2014/main" id="{8A1A8C82-1C85-47A3-965E-1FE6E65F70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53" y="2718488"/>
            <a:ext cx="2954200" cy="19694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w to Limit Bad Behavior - Aggressive Behavior in Young Children">
            <a:extLst>
              <a:ext uri="{FF2B5EF4-FFF2-40B4-BE49-F238E27FC236}">
                <a16:creationId xmlns:a16="http://schemas.microsoft.com/office/drawing/2014/main" id="{B1664F5F-422D-478F-A558-89C04972BA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4953" y="4797286"/>
            <a:ext cx="2702093" cy="19679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nger Management in Children: 6 Best Ways to Help Kids | Parents">
            <a:extLst>
              <a:ext uri="{FF2B5EF4-FFF2-40B4-BE49-F238E27FC236}">
                <a16:creationId xmlns:a16="http://schemas.microsoft.com/office/drawing/2014/main" id="{344652D4-CA1D-494E-9E0E-44605BF545A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6460" y="2763079"/>
            <a:ext cx="2849425" cy="1924876"/>
          </a:xfrm>
          <a:prstGeom prst="rect">
            <a:avLst/>
          </a:prstGeom>
          <a:noFill/>
          <a:extLst>
            <a:ext uri="{909E8E84-426E-40DD-AFC4-6F175D3DCCD1}">
              <a14:hiddenFill xmlns:a14="http://schemas.microsoft.com/office/drawing/2010/main">
                <a:solidFill>
                  <a:srgbClr val="FFFFFF"/>
                </a:solidFill>
              </a14:hiddenFill>
            </a:ext>
          </a:extLst>
        </p:spPr>
      </p:pic>
      <p:sp>
        <p:nvSpPr>
          <p:cNvPr id="3" name="Smiley Face 2">
            <a:extLst>
              <a:ext uri="{FF2B5EF4-FFF2-40B4-BE49-F238E27FC236}">
                <a16:creationId xmlns:a16="http://schemas.microsoft.com/office/drawing/2014/main" id="{FF891005-BF60-4B45-94DA-2CFD6FBB0FAE}"/>
              </a:ext>
            </a:extLst>
          </p:cNvPr>
          <p:cNvSpPr/>
          <p:nvPr/>
        </p:nvSpPr>
        <p:spPr>
          <a:xfrm>
            <a:off x="2650435" y="1669774"/>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ross 3">
            <a:extLst>
              <a:ext uri="{FF2B5EF4-FFF2-40B4-BE49-F238E27FC236}">
                <a16:creationId xmlns:a16="http://schemas.microsoft.com/office/drawing/2014/main" id="{51A2ADDD-4E05-4E58-9B54-5CCEE12C4A96}"/>
              </a:ext>
            </a:extLst>
          </p:cNvPr>
          <p:cNvSpPr/>
          <p:nvPr/>
        </p:nvSpPr>
        <p:spPr>
          <a:xfrm rot="19137195">
            <a:off x="7069359" y="1710709"/>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80FD8722-074E-45D5-BB4D-1F1B1DCED35C}"/>
              </a:ext>
            </a:extLst>
          </p:cNvPr>
          <p:cNvSpPr/>
          <p:nvPr/>
        </p:nvSpPr>
        <p:spPr>
          <a:xfrm>
            <a:off x="11259523" y="1614348"/>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a:extLst>
              <a:ext uri="{FF2B5EF4-FFF2-40B4-BE49-F238E27FC236}">
                <a16:creationId xmlns:a16="http://schemas.microsoft.com/office/drawing/2014/main" id="{D00E7C79-0345-4079-994C-710FC9FFC155}"/>
              </a:ext>
            </a:extLst>
          </p:cNvPr>
          <p:cNvSpPr/>
          <p:nvPr/>
        </p:nvSpPr>
        <p:spPr>
          <a:xfrm rot="19137195">
            <a:off x="2867852" y="3705452"/>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2886A898-DABA-4DCC-932B-639B200FBD70}"/>
              </a:ext>
            </a:extLst>
          </p:cNvPr>
          <p:cNvSpPr/>
          <p:nvPr/>
        </p:nvSpPr>
        <p:spPr>
          <a:xfrm>
            <a:off x="6996471" y="3657309"/>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32B9B900-0549-4736-89CC-20719749F213}"/>
              </a:ext>
            </a:extLst>
          </p:cNvPr>
          <p:cNvSpPr/>
          <p:nvPr/>
        </p:nvSpPr>
        <p:spPr>
          <a:xfrm rot="19137195">
            <a:off x="11246645" y="3736163"/>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DE27D840-7249-4C4B-9560-4B2AC891B31B}"/>
              </a:ext>
            </a:extLst>
          </p:cNvPr>
          <p:cNvSpPr/>
          <p:nvPr/>
        </p:nvSpPr>
        <p:spPr>
          <a:xfrm>
            <a:off x="2834633" y="5935316"/>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9F0E356D-8B14-49AF-B74C-734DE429C24F}"/>
              </a:ext>
            </a:extLst>
          </p:cNvPr>
          <p:cNvSpPr/>
          <p:nvPr/>
        </p:nvSpPr>
        <p:spPr>
          <a:xfrm rot="19137195">
            <a:off x="7078246" y="5935129"/>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2EAAC367-517D-41E5-92EB-D5167A2FFA6B}"/>
              </a:ext>
            </a:extLst>
          </p:cNvPr>
          <p:cNvSpPr/>
          <p:nvPr/>
        </p:nvSpPr>
        <p:spPr>
          <a:xfrm>
            <a:off x="11271257" y="5913926"/>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8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7" grpId="0" animBg="1"/>
      <p:bldP spid="18" grpId="0" animBg="1"/>
      <p:bldP spid="19" grpId="0" animBg="1"/>
      <p:bldP spid="20"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04913-C23E-4D6C-9B2E-FA350729BBEE}"/>
              </a:ext>
            </a:extLst>
          </p:cNvPr>
          <p:cNvSpPr txBox="1"/>
          <p:nvPr/>
        </p:nvSpPr>
        <p:spPr>
          <a:xfrm>
            <a:off x="0" y="-125820"/>
            <a:ext cx="9395791" cy="7109639"/>
          </a:xfrm>
          <a:prstGeom prst="rect">
            <a:avLst/>
          </a:prstGeom>
          <a:noFill/>
        </p:spPr>
        <p:txBody>
          <a:bodyPr wrap="square">
            <a:spAutoFit/>
          </a:bodyPr>
          <a:lstStyle/>
          <a:p>
            <a:pPr algn="ctr"/>
            <a:r>
              <a:rPr lang="en-US" sz="2400" b="1" i="0" dirty="0">
                <a:solidFill>
                  <a:srgbClr val="000000"/>
                </a:solidFill>
                <a:effectLst/>
                <a:latin typeface="Open Sans" panose="020B0606030504020204" pitchFamily="34" charset="0"/>
              </a:rPr>
              <a:t>The Prayer Of Mary</a:t>
            </a:r>
            <a:endParaRPr lang="en-US" sz="2400" b="0" i="0" dirty="0">
              <a:solidFill>
                <a:srgbClr val="000000"/>
              </a:solidFill>
              <a:effectLst/>
              <a:latin typeface="Open Sans" panose="020B0606030504020204" pitchFamily="34" charset="0"/>
            </a:endParaRPr>
          </a:p>
          <a:p>
            <a:pPr algn="ctr"/>
            <a:r>
              <a:rPr lang="en-US" sz="2400" b="0" i="0" dirty="0">
                <a:solidFill>
                  <a:srgbClr val="000000"/>
                </a:solidFill>
                <a:effectLst/>
                <a:latin typeface="Open Sans" panose="020B0606030504020204" pitchFamily="34" charset="0"/>
              </a:rPr>
              <a:t>My soul proclaims the ______________ of the Lord,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my spirit rejoices in God my Savior</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for he has looked with favor on his lowly ___________.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From this day all generations will call me _________: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the Almighty has done great things for me,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and ______ is his Name.</a:t>
            </a:r>
          </a:p>
          <a:p>
            <a:pPr algn="ctr"/>
            <a:r>
              <a:rPr lang="en-US" sz="2400" b="0" i="0" dirty="0">
                <a:solidFill>
                  <a:srgbClr val="000000"/>
                </a:solidFill>
                <a:effectLst/>
                <a:latin typeface="Open Sans" panose="020B0606030504020204" pitchFamily="34" charset="0"/>
              </a:rPr>
              <a:t>He has ________ on those who fear him</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in every generation.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He has shown the ___________ of his arm,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he has scattered the ________ in their conceit.</a:t>
            </a:r>
          </a:p>
          <a:p>
            <a:pPr algn="ctr"/>
            <a:r>
              <a:rPr lang="en-US" sz="2400" b="0" i="0" dirty="0">
                <a:solidFill>
                  <a:srgbClr val="000000"/>
                </a:solidFill>
                <a:effectLst/>
                <a:latin typeface="Open Sans" panose="020B0606030504020204" pitchFamily="34" charset="0"/>
              </a:rPr>
              <a:t>He has cast down the mighty from their thrones,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and has _________ up the lowly.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He has _______ the hungry with _______ things,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and the rich he has sent away empty.</a:t>
            </a:r>
          </a:p>
          <a:p>
            <a:pPr algn="ctr"/>
            <a:r>
              <a:rPr lang="en-US" sz="2400" b="0" i="0" dirty="0">
                <a:solidFill>
                  <a:srgbClr val="000000"/>
                </a:solidFill>
                <a:effectLst/>
                <a:latin typeface="Open Sans" panose="020B0606030504020204" pitchFamily="34" charset="0"/>
              </a:rPr>
              <a:t>He has come to the _______ of his servant Israel</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for he remembered his __________ of mercy,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the promise he made to our fathers,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to Abraham and his children ____________.</a:t>
            </a:r>
          </a:p>
        </p:txBody>
      </p:sp>
      <p:sp>
        <p:nvSpPr>
          <p:cNvPr id="4" name="TextBox 3">
            <a:extLst>
              <a:ext uri="{FF2B5EF4-FFF2-40B4-BE49-F238E27FC236}">
                <a16:creationId xmlns:a16="http://schemas.microsoft.com/office/drawing/2014/main" id="{8CA0C7C3-26AD-465C-8048-DBE083BFD8D5}"/>
              </a:ext>
            </a:extLst>
          </p:cNvPr>
          <p:cNvSpPr txBox="1"/>
          <p:nvPr/>
        </p:nvSpPr>
        <p:spPr>
          <a:xfrm>
            <a:off x="9914282" y="1789402"/>
            <a:ext cx="1974574" cy="4893647"/>
          </a:xfrm>
          <a:prstGeom prst="rect">
            <a:avLst/>
          </a:prstGeom>
          <a:noFill/>
        </p:spPr>
        <p:txBody>
          <a:bodyPr wrap="square" rtlCol="0">
            <a:spAutoFit/>
          </a:bodyPr>
          <a:lstStyle/>
          <a:p>
            <a:r>
              <a:rPr lang="en-US" sz="2400" dirty="0">
                <a:solidFill>
                  <a:srgbClr val="FF0000"/>
                </a:solidFill>
              </a:rPr>
              <a:t>proud</a:t>
            </a:r>
          </a:p>
          <a:p>
            <a:r>
              <a:rPr lang="en-US" sz="2400" dirty="0">
                <a:solidFill>
                  <a:srgbClr val="FF0000"/>
                </a:solidFill>
              </a:rPr>
              <a:t>lifted</a:t>
            </a:r>
          </a:p>
          <a:p>
            <a:r>
              <a:rPr lang="en-US" sz="2400" dirty="0">
                <a:solidFill>
                  <a:srgbClr val="FF0000"/>
                </a:solidFill>
              </a:rPr>
              <a:t>help</a:t>
            </a:r>
          </a:p>
          <a:p>
            <a:r>
              <a:rPr lang="en-US" sz="2400" dirty="0">
                <a:solidFill>
                  <a:srgbClr val="FF0000"/>
                </a:solidFill>
              </a:rPr>
              <a:t>mercy</a:t>
            </a:r>
          </a:p>
          <a:p>
            <a:r>
              <a:rPr lang="en-US" sz="2400" dirty="0">
                <a:solidFill>
                  <a:srgbClr val="FF0000"/>
                </a:solidFill>
              </a:rPr>
              <a:t>blessed</a:t>
            </a:r>
          </a:p>
          <a:p>
            <a:r>
              <a:rPr lang="en-US" sz="2400" dirty="0">
                <a:solidFill>
                  <a:srgbClr val="FF0000"/>
                </a:solidFill>
              </a:rPr>
              <a:t>holy</a:t>
            </a:r>
          </a:p>
          <a:p>
            <a:r>
              <a:rPr lang="en-US" sz="2400" dirty="0">
                <a:solidFill>
                  <a:srgbClr val="FF0000"/>
                </a:solidFill>
              </a:rPr>
              <a:t>forever</a:t>
            </a:r>
          </a:p>
          <a:p>
            <a:r>
              <a:rPr lang="en-US" sz="2400" dirty="0">
                <a:solidFill>
                  <a:srgbClr val="FF0000"/>
                </a:solidFill>
              </a:rPr>
              <a:t>promise</a:t>
            </a:r>
          </a:p>
          <a:p>
            <a:r>
              <a:rPr lang="en-US" sz="2400" dirty="0">
                <a:solidFill>
                  <a:srgbClr val="FF0000"/>
                </a:solidFill>
              </a:rPr>
              <a:t>good</a:t>
            </a:r>
          </a:p>
          <a:p>
            <a:r>
              <a:rPr lang="en-US" sz="2400" dirty="0">
                <a:solidFill>
                  <a:srgbClr val="FF0000"/>
                </a:solidFill>
              </a:rPr>
              <a:t>servant</a:t>
            </a:r>
          </a:p>
          <a:p>
            <a:r>
              <a:rPr lang="en-US" sz="2400" dirty="0">
                <a:solidFill>
                  <a:srgbClr val="FF0000"/>
                </a:solidFill>
              </a:rPr>
              <a:t>strength</a:t>
            </a:r>
          </a:p>
          <a:p>
            <a:r>
              <a:rPr lang="en-US" sz="2400" dirty="0">
                <a:solidFill>
                  <a:srgbClr val="FF0000"/>
                </a:solidFill>
              </a:rPr>
              <a:t>filled</a:t>
            </a:r>
          </a:p>
          <a:p>
            <a:r>
              <a:rPr lang="en-US" sz="2400" dirty="0">
                <a:solidFill>
                  <a:srgbClr val="FF0000"/>
                </a:solidFill>
              </a:rPr>
              <a:t>greatness</a:t>
            </a:r>
          </a:p>
        </p:txBody>
      </p:sp>
      <p:sp>
        <p:nvSpPr>
          <p:cNvPr id="5" name="TextBox 4">
            <a:extLst>
              <a:ext uri="{FF2B5EF4-FFF2-40B4-BE49-F238E27FC236}">
                <a16:creationId xmlns:a16="http://schemas.microsoft.com/office/drawing/2014/main" id="{921B5B8E-C9A9-4824-8984-C191DD8A1DFA}"/>
              </a:ext>
            </a:extLst>
          </p:cNvPr>
          <p:cNvSpPr txBox="1"/>
          <p:nvPr/>
        </p:nvSpPr>
        <p:spPr>
          <a:xfrm>
            <a:off x="4505738" y="252656"/>
            <a:ext cx="1656523" cy="461665"/>
          </a:xfrm>
          <a:prstGeom prst="rect">
            <a:avLst/>
          </a:prstGeom>
          <a:noFill/>
        </p:spPr>
        <p:txBody>
          <a:bodyPr wrap="square" rtlCol="0">
            <a:spAutoFit/>
          </a:bodyPr>
          <a:lstStyle/>
          <a:p>
            <a:r>
              <a:rPr lang="en-US" sz="2400" dirty="0">
                <a:solidFill>
                  <a:srgbClr val="FF0000"/>
                </a:solidFill>
              </a:rPr>
              <a:t>greatness</a:t>
            </a:r>
          </a:p>
        </p:txBody>
      </p:sp>
      <p:sp>
        <p:nvSpPr>
          <p:cNvPr id="6" name="TextBox 5">
            <a:extLst>
              <a:ext uri="{FF2B5EF4-FFF2-40B4-BE49-F238E27FC236}">
                <a16:creationId xmlns:a16="http://schemas.microsoft.com/office/drawing/2014/main" id="{AEA057CF-EEBE-45BF-9021-0BF9557066B6}"/>
              </a:ext>
            </a:extLst>
          </p:cNvPr>
          <p:cNvSpPr txBox="1"/>
          <p:nvPr/>
        </p:nvSpPr>
        <p:spPr>
          <a:xfrm>
            <a:off x="6864626" y="866072"/>
            <a:ext cx="1504122" cy="461665"/>
          </a:xfrm>
          <a:prstGeom prst="rect">
            <a:avLst/>
          </a:prstGeom>
          <a:noFill/>
        </p:spPr>
        <p:txBody>
          <a:bodyPr wrap="square" rtlCol="0">
            <a:spAutoFit/>
          </a:bodyPr>
          <a:lstStyle/>
          <a:p>
            <a:r>
              <a:rPr lang="en-US" sz="2400" dirty="0">
                <a:solidFill>
                  <a:srgbClr val="FF0000"/>
                </a:solidFill>
              </a:rPr>
              <a:t>servant</a:t>
            </a:r>
          </a:p>
        </p:txBody>
      </p:sp>
      <p:sp>
        <p:nvSpPr>
          <p:cNvPr id="7" name="TextBox 6">
            <a:extLst>
              <a:ext uri="{FF2B5EF4-FFF2-40B4-BE49-F238E27FC236}">
                <a16:creationId xmlns:a16="http://schemas.microsoft.com/office/drawing/2014/main" id="{76B552A6-FC5D-4CA1-9DD5-2BA80E1C1B5B}"/>
              </a:ext>
            </a:extLst>
          </p:cNvPr>
          <p:cNvSpPr txBox="1"/>
          <p:nvPr/>
        </p:nvSpPr>
        <p:spPr>
          <a:xfrm>
            <a:off x="6937513" y="1327737"/>
            <a:ext cx="1358348" cy="461665"/>
          </a:xfrm>
          <a:prstGeom prst="rect">
            <a:avLst/>
          </a:prstGeom>
          <a:noFill/>
        </p:spPr>
        <p:txBody>
          <a:bodyPr wrap="square" rtlCol="0">
            <a:spAutoFit/>
          </a:bodyPr>
          <a:lstStyle/>
          <a:p>
            <a:r>
              <a:rPr lang="en-US" sz="2400" dirty="0">
                <a:solidFill>
                  <a:srgbClr val="FF0000"/>
                </a:solidFill>
              </a:rPr>
              <a:t>blessed</a:t>
            </a:r>
          </a:p>
        </p:txBody>
      </p:sp>
      <p:sp>
        <p:nvSpPr>
          <p:cNvPr id="8" name="TextBox 7">
            <a:extLst>
              <a:ext uri="{FF2B5EF4-FFF2-40B4-BE49-F238E27FC236}">
                <a16:creationId xmlns:a16="http://schemas.microsoft.com/office/drawing/2014/main" id="{FEC2BB07-B33B-4A3B-B76E-B7ABD30F7E7C}"/>
              </a:ext>
            </a:extLst>
          </p:cNvPr>
          <p:cNvSpPr txBox="1"/>
          <p:nvPr/>
        </p:nvSpPr>
        <p:spPr>
          <a:xfrm>
            <a:off x="3710608" y="2061039"/>
            <a:ext cx="1351722" cy="461665"/>
          </a:xfrm>
          <a:prstGeom prst="rect">
            <a:avLst/>
          </a:prstGeom>
          <a:noFill/>
        </p:spPr>
        <p:txBody>
          <a:bodyPr wrap="square" rtlCol="0">
            <a:spAutoFit/>
          </a:bodyPr>
          <a:lstStyle/>
          <a:p>
            <a:r>
              <a:rPr lang="en-US" sz="2400" dirty="0">
                <a:solidFill>
                  <a:srgbClr val="FF0000"/>
                </a:solidFill>
              </a:rPr>
              <a:t>holy</a:t>
            </a:r>
          </a:p>
        </p:txBody>
      </p:sp>
      <p:sp>
        <p:nvSpPr>
          <p:cNvPr id="9" name="TextBox 8">
            <a:extLst>
              <a:ext uri="{FF2B5EF4-FFF2-40B4-BE49-F238E27FC236}">
                <a16:creationId xmlns:a16="http://schemas.microsoft.com/office/drawing/2014/main" id="{DCE74C19-9449-47B6-AA94-C73A467B5131}"/>
              </a:ext>
            </a:extLst>
          </p:cNvPr>
          <p:cNvSpPr txBox="1"/>
          <p:nvPr/>
        </p:nvSpPr>
        <p:spPr>
          <a:xfrm>
            <a:off x="3001616" y="2468647"/>
            <a:ext cx="1504122" cy="461665"/>
          </a:xfrm>
          <a:prstGeom prst="rect">
            <a:avLst/>
          </a:prstGeom>
          <a:noFill/>
        </p:spPr>
        <p:txBody>
          <a:bodyPr wrap="square" rtlCol="0">
            <a:spAutoFit/>
          </a:bodyPr>
          <a:lstStyle/>
          <a:p>
            <a:r>
              <a:rPr lang="en-US" sz="2400" dirty="0">
                <a:solidFill>
                  <a:srgbClr val="FF0000"/>
                </a:solidFill>
              </a:rPr>
              <a:t>mercy</a:t>
            </a:r>
          </a:p>
        </p:txBody>
      </p:sp>
      <p:sp>
        <p:nvSpPr>
          <p:cNvPr id="10" name="TextBox 9">
            <a:extLst>
              <a:ext uri="{FF2B5EF4-FFF2-40B4-BE49-F238E27FC236}">
                <a16:creationId xmlns:a16="http://schemas.microsoft.com/office/drawing/2014/main" id="{E2CA6E8C-6B31-4018-91B2-49F2CE2ABC0E}"/>
              </a:ext>
            </a:extLst>
          </p:cNvPr>
          <p:cNvSpPr txBox="1"/>
          <p:nvPr/>
        </p:nvSpPr>
        <p:spPr>
          <a:xfrm>
            <a:off x="4386469" y="3156572"/>
            <a:ext cx="1504122" cy="461665"/>
          </a:xfrm>
          <a:prstGeom prst="rect">
            <a:avLst/>
          </a:prstGeom>
          <a:noFill/>
        </p:spPr>
        <p:txBody>
          <a:bodyPr wrap="square" rtlCol="0">
            <a:spAutoFit/>
          </a:bodyPr>
          <a:lstStyle/>
          <a:p>
            <a:r>
              <a:rPr lang="en-US" sz="2400" dirty="0">
                <a:solidFill>
                  <a:srgbClr val="FF0000"/>
                </a:solidFill>
              </a:rPr>
              <a:t>strength</a:t>
            </a:r>
          </a:p>
        </p:txBody>
      </p:sp>
      <p:sp>
        <p:nvSpPr>
          <p:cNvPr id="11" name="TextBox 10">
            <a:extLst>
              <a:ext uri="{FF2B5EF4-FFF2-40B4-BE49-F238E27FC236}">
                <a16:creationId xmlns:a16="http://schemas.microsoft.com/office/drawing/2014/main" id="{ACA4C5F1-CC3A-49EE-A11C-8648A727388F}"/>
              </a:ext>
            </a:extLst>
          </p:cNvPr>
          <p:cNvSpPr txBox="1"/>
          <p:nvPr/>
        </p:nvSpPr>
        <p:spPr>
          <a:xfrm>
            <a:off x="4505738" y="3530475"/>
            <a:ext cx="1504122" cy="461665"/>
          </a:xfrm>
          <a:prstGeom prst="rect">
            <a:avLst/>
          </a:prstGeom>
          <a:noFill/>
        </p:spPr>
        <p:txBody>
          <a:bodyPr wrap="square" rtlCol="0">
            <a:spAutoFit/>
          </a:bodyPr>
          <a:lstStyle/>
          <a:p>
            <a:r>
              <a:rPr lang="en-US" sz="2400" dirty="0">
                <a:solidFill>
                  <a:srgbClr val="FF0000"/>
                </a:solidFill>
              </a:rPr>
              <a:t>proud</a:t>
            </a:r>
          </a:p>
        </p:txBody>
      </p:sp>
      <p:sp>
        <p:nvSpPr>
          <p:cNvPr id="12" name="TextBox 11">
            <a:extLst>
              <a:ext uri="{FF2B5EF4-FFF2-40B4-BE49-F238E27FC236}">
                <a16:creationId xmlns:a16="http://schemas.microsoft.com/office/drawing/2014/main" id="{3D538A5F-14AE-447B-B9DA-96AB31CD3EBF}"/>
              </a:ext>
            </a:extLst>
          </p:cNvPr>
          <p:cNvSpPr txBox="1"/>
          <p:nvPr/>
        </p:nvSpPr>
        <p:spPr>
          <a:xfrm>
            <a:off x="3962399" y="4264568"/>
            <a:ext cx="1235765" cy="461665"/>
          </a:xfrm>
          <a:prstGeom prst="rect">
            <a:avLst/>
          </a:prstGeom>
          <a:noFill/>
        </p:spPr>
        <p:txBody>
          <a:bodyPr wrap="square" rtlCol="0">
            <a:spAutoFit/>
          </a:bodyPr>
          <a:lstStyle/>
          <a:p>
            <a:r>
              <a:rPr lang="en-US" sz="2400" dirty="0">
                <a:solidFill>
                  <a:srgbClr val="FF0000"/>
                </a:solidFill>
              </a:rPr>
              <a:t>lifted</a:t>
            </a:r>
          </a:p>
        </p:txBody>
      </p:sp>
      <p:sp>
        <p:nvSpPr>
          <p:cNvPr id="13" name="TextBox 12">
            <a:extLst>
              <a:ext uri="{FF2B5EF4-FFF2-40B4-BE49-F238E27FC236}">
                <a16:creationId xmlns:a16="http://schemas.microsoft.com/office/drawing/2014/main" id="{1559FB1C-A98A-4D74-9E94-EA159A8F5517}"/>
              </a:ext>
            </a:extLst>
          </p:cNvPr>
          <p:cNvSpPr txBox="1"/>
          <p:nvPr/>
        </p:nvSpPr>
        <p:spPr>
          <a:xfrm>
            <a:off x="2546072" y="4626008"/>
            <a:ext cx="1235765" cy="461665"/>
          </a:xfrm>
          <a:prstGeom prst="rect">
            <a:avLst/>
          </a:prstGeom>
          <a:noFill/>
        </p:spPr>
        <p:txBody>
          <a:bodyPr wrap="square" rtlCol="0">
            <a:spAutoFit/>
          </a:bodyPr>
          <a:lstStyle/>
          <a:p>
            <a:r>
              <a:rPr lang="en-US" sz="2400" dirty="0">
                <a:solidFill>
                  <a:srgbClr val="FF0000"/>
                </a:solidFill>
              </a:rPr>
              <a:t>filled</a:t>
            </a:r>
          </a:p>
        </p:txBody>
      </p:sp>
      <p:sp>
        <p:nvSpPr>
          <p:cNvPr id="14" name="TextBox 13">
            <a:extLst>
              <a:ext uri="{FF2B5EF4-FFF2-40B4-BE49-F238E27FC236}">
                <a16:creationId xmlns:a16="http://schemas.microsoft.com/office/drawing/2014/main" id="{F160D69E-BA12-43A4-BD6C-E5D95AAEEEE5}"/>
              </a:ext>
            </a:extLst>
          </p:cNvPr>
          <p:cNvSpPr txBox="1"/>
          <p:nvPr/>
        </p:nvSpPr>
        <p:spPr>
          <a:xfrm>
            <a:off x="5938629" y="4626008"/>
            <a:ext cx="1358348" cy="461665"/>
          </a:xfrm>
          <a:prstGeom prst="rect">
            <a:avLst/>
          </a:prstGeom>
          <a:noFill/>
        </p:spPr>
        <p:txBody>
          <a:bodyPr wrap="square" rtlCol="0">
            <a:spAutoFit/>
          </a:bodyPr>
          <a:lstStyle/>
          <a:p>
            <a:r>
              <a:rPr lang="en-US" sz="2400" dirty="0">
                <a:solidFill>
                  <a:srgbClr val="FF0000"/>
                </a:solidFill>
              </a:rPr>
              <a:t>good</a:t>
            </a:r>
          </a:p>
        </p:txBody>
      </p:sp>
      <p:sp>
        <p:nvSpPr>
          <p:cNvPr id="15" name="TextBox 14">
            <a:extLst>
              <a:ext uri="{FF2B5EF4-FFF2-40B4-BE49-F238E27FC236}">
                <a16:creationId xmlns:a16="http://schemas.microsoft.com/office/drawing/2014/main" id="{1601D513-A4F1-497E-8829-613AA1B0BF7C}"/>
              </a:ext>
            </a:extLst>
          </p:cNvPr>
          <p:cNvSpPr txBox="1"/>
          <p:nvPr/>
        </p:nvSpPr>
        <p:spPr>
          <a:xfrm>
            <a:off x="4257259" y="5372563"/>
            <a:ext cx="1245705" cy="461665"/>
          </a:xfrm>
          <a:prstGeom prst="rect">
            <a:avLst/>
          </a:prstGeom>
          <a:noFill/>
        </p:spPr>
        <p:txBody>
          <a:bodyPr wrap="square" rtlCol="0">
            <a:spAutoFit/>
          </a:bodyPr>
          <a:lstStyle/>
          <a:p>
            <a:r>
              <a:rPr lang="en-US" sz="2400" dirty="0">
                <a:solidFill>
                  <a:srgbClr val="FF0000"/>
                </a:solidFill>
              </a:rPr>
              <a:t>help</a:t>
            </a:r>
          </a:p>
        </p:txBody>
      </p:sp>
      <p:sp>
        <p:nvSpPr>
          <p:cNvPr id="16" name="TextBox 15">
            <a:extLst>
              <a:ext uri="{FF2B5EF4-FFF2-40B4-BE49-F238E27FC236}">
                <a16:creationId xmlns:a16="http://schemas.microsoft.com/office/drawing/2014/main" id="{43A270FD-7B32-4674-8A94-F57665AF15B8}"/>
              </a:ext>
            </a:extLst>
          </p:cNvPr>
          <p:cNvSpPr txBox="1"/>
          <p:nvPr/>
        </p:nvSpPr>
        <p:spPr>
          <a:xfrm>
            <a:off x="4998552" y="5716526"/>
            <a:ext cx="1504122" cy="461665"/>
          </a:xfrm>
          <a:prstGeom prst="rect">
            <a:avLst/>
          </a:prstGeom>
          <a:noFill/>
        </p:spPr>
        <p:txBody>
          <a:bodyPr wrap="square" rtlCol="0">
            <a:spAutoFit/>
          </a:bodyPr>
          <a:lstStyle/>
          <a:p>
            <a:r>
              <a:rPr lang="en-US" sz="2400" dirty="0">
                <a:solidFill>
                  <a:srgbClr val="FF0000"/>
                </a:solidFill>
              </a:rPr>
              <a:t>promise</a:t>
            </a:r>
          </a:p>
        </p:txBody>
      </p:sp>
      <p:sp>
        <p:nvSpPr>
          <p:cNvPr id="17" name="TextBox 16">
            <a:extLst>
              <a:ext uri="{FF2B5EF4-FFF2-40B4-BE49-F238E27FC236}">
                <a16:creationId xmlns:a16="http://schemas.microsoft.com/office/drawing/2014/main" id="{317D6058-74C8-4EDB-94CA-14BE5D772E26}"/>
              </a:ext>
            </a:extLst>
          </p:cNvPr>
          <p:cNvSpPr txBox="1"/>
          <p:nvPr/>
        </p:nvSpPr>
        <p:spPr>
          <a:xfrm>
            <a:off x="5938629" y="6478273"/>
            <a:ext cx="1358347" cy="461665"/>
          </a:xfrm>
          <a:prstGeom prst="rect">
            <a:avLst/>
          </a:prstGeom>
          <a:noFill/>
        </p:spPr>
        <p:txBody>
          <a:bodyPr wrap="square" rtlCol="0">
            <a:spAutoFit/>
          </a:bodyPr>
          <a:lstStyle/>
          <a:p>
            <a:r>
              <a:rPr lang="en-US" sz="2400" dirty="0">
                <a:solidFill>
                  <a:srgbClr val="FF0000"/>
                </a:solidFill>
              </a:rPr>
              <a:t>forever</a:t>
            </a:r>
          </a:p>
        </p:txBody>
      </p:sp>
      <p:sp>
        <p:nvSpPr>
          <p:cNvPr id="18" name="TextBox 17">
            <a:extLst>
              <a:ext uri="{FF2B5EF4-FFF2-40B4-BE49-F238E27FC236}">
                <a16:creationId xmlns:a16="http://schemas.microsoft.com/office/drawing/2014/main" id="{CB1C29C3-8382-4F20-B98E-18AD939BBF9B}"/>
              </a:ext>
            </a:extLst>
          </p:cNvPr>
          <p:cNvSpPr txBox="1"/>
          <p:nvPr/>
        </p:nvSpPr>
        <p:spPr>
          <a:xfrm>
            <a:off x="9190384" y="132522"/>
            <a:ext cx="2895599" cy="1569660"/>
          </a:xfrm>
          <a:prstGeom prst="rect">
            <a:avLst/>
          </a:prstGeom>
          <a:noFill/>
        </p:spPr>
        <p:txBody>
          <a:bodyPr wrap="square" rtlCol="0">
            <a:spAutoFit/>
          </a:bodyPr>
          <a:lstStyle/>
          <a:p>
            <a:pPr algn="ctr"/>
            <a:r>
              <a:rPr lang="en-US" sz="2400" u="sng" dirty="0">
                <a:solidFill>
                  <a:srgbClr val="FF0000"/>
                </a:solidFill>
              </a:rPr>
              <a:t>Instructions:</a:t>
            </a:r>
          </a:p>
          <a:p>
            <a:pPr algn="ctr"/>
            <a:r>
              <a:rPr lang="en-US" sz="2400" dirty="0">
                <a:solidFill>
                  <a:srgbClr val="FF0000"/>
                </a:solidFill>
              </a:rPr>
              <a:t>Fill in the blanks with the following words:</a:t>
            </a:r>
          </a:p>
        </p:txBody>
      </p:sp>
    </p:spTree>
    <p:extLst>
      <p:ext uri="{BB962C8B-B14F-4D97-AF65-F5344CB8AC3E}">
        <p14:creationId xmlns:p14="http://schemas.microsoft.com/office/powerpoint/2010/main" val="23869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07165-621E-4E3F-8C1D-B1E172B63B88}"/>
              </a:ext>
            </a:extLst>
          </p:cNvPr>
          <p:cNvSpPr txBox="1"/>
          <p:nvPr/>
        </p:nvSpPr>
        <p:spPr>
          <a:xfrm>
            <a:off x="2159944" y="702157"/>
            <a:ext cx="2624091"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TextBox 3">
            <a:extLst>
              <a:ext uri="{FF2B5EF4-FFF2-40B4-BE49-F238E27FC236}">
                <a16:creationId xmlns:a16="http://schemas.microsoft.com/office/drawing/2014/main" id="{294310CE-DC0A-490E-8FDE-13F5CCD52C89}"/>
              </a:ext>
            </a:extLst>
          </p:cNvPr>
          <p:cNvSpPr txBox="1"/>
          <p:nvPr/>
        </p:nvSpPr>
        <p:spPr>
          <a:xfrm>
            <a:off x="523437" y="1674673"/>
            <a:ext cx="6097978" cy="2954655"/>
          </a:xfrm>
          <a:prstGeom prst="rect">
            <a:avLst/>
          </a:prstGeom>
          <a:noFill/>
        </p:spPr>
        <p:txBody>
          <a:bodyPr wrap="square">
            <a:spAutoFit/>
          </a:bodyPr>
          <a:lstStyle/>
          <a:p>
            <a:pPr marL="0" marR="0" algn="ctr">
              <a:spcBef>
                <a:spcPts val="0"/>
              </a:spcBef>
              <a:spcAft>
                <a:spcPts val="0"/>
              </a:spcAft>
            </a:pPr>
            <a:r>
              <a:rPr lang="en-US" sz="2800" b="1" dirty="0">
                <a:latin typeface="Arial Black" panose="020B0A04020102020204" pitchFamily="34" charset="0"/>
              </a:rPr>
              <a:t>Jesus, I want to imitate you. Help me to want to serve my family and my community with love. Teach us to be your light in this world. </a:t>
            </a:r>
          </a:p>
          <a:p>
            <a:pPr algn="ctr"/>
            <a:r>
              <a:rPr lang="es-ES" sz="2800" b="1" dirty="0">
                <a:effectLst/>
                <a:latin typeface="Arial Black" panose="020B0A04020102020204" pitchFamily="34" charset="0"/>
              </a:rPr>
              <a:t>Amen.</a:t>
            </a:r>
            <a:endParaRPr lang="es-ES" sz="2800" b="1" dirty="0">
              <a:latin typeface="Arial Black" panose="020B0A04020102020204" pitchFamily="34" charset="0"/>
            </a:endParaRPr>
          </a:p>
          <a:p>
            <a:pPr algn="ctr"/>
            <a:endParaRPr lang="es-ES" b="1" dirty="0">
              <a:solidFill>
                <a:schemeClr val="tx2">
                  <a:lumMod val="60000"/>
                  <a:lumOff val="40000"/>
                </a:schemeClr>
              </a:solidFill>
            </a:endParaRPr>
          </a:p>
        </p:txBody>
      </p:sp>
      <p:pic>
        <p:nvPicPr>
          <p:cNvPr id="5" name="Picture 4">
            <a:extLst>
              <a:ext uri="{FF2B5EF4-FFF2-40B4-BE49-F238E27FC236}">
                <a16:creationId xmlns:a16="http://schemas.microsoft.com/office/drawing/2014/main" id="{F3271068-19A5-4D35-9408-3CA9EA60E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87" y="570991"/>
            <a:ext cx="4830441" cy="5275566"/>
          </a:xfrm>
          <a:prstGeom prst="rect">
            <a:avLst/>
          </a:prstGeom>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0DA9-B868-4DC3-9899-999EFE6768A9}"/>
              </a:ext>
            </a:extLst>
          </p:cNvPr>
          <p:cNvSpPr>
            <a:spLocks noGrp="1"/>
          </p:cNvSpPr>
          <p:nvPr>
            <p:ph type="title"/>
          </p:nvPr>
        </p:nvSpPr>
        <p:spPr>
          <a:xfrm>
            <a:off x="304800" y="0"/>
            <a:ext cx="10257183" cy="331304"/>
          </a:xfrm>
        </p:spPr>
        <p:txBody>
          <a:bodyPr>
            <a:normAutofit fontScale="90000"/>
          </a:bodyPr>
          <a:lstStyle/>
          <a:p>
            <a:r>
              <a:rPr lang="en-US" sz="1800" dirty="0">
                <a:latin typeface="Cambria" panose="02040503050406030204" pitchFamily="18" charset="0"/>
                <a:ea typeface="Times New Roman" panose="02020603050405020304" pitchFamily="18" charset="0"/>
                <a:cs typeface="Times New Roman" panose="02020603050405020304" pitchFamily="18" charset="0"/>
              </a:rPr>
              <a:t>(3-7 yrs. old)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Make me a Servant,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Assidors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kids, </a:t>
            </a:r>
            <a:r>
              <a:rPr lang="en-US" sz="1800" dirty="0">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https://youtu.be/zw_FNbF1LrU?si=uBsUIeGAoZGHviJ5</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dirty="0"/>
          </a:p>
        </p:txBody>
      </p:sp>
      <p:pic>
        <p:nvPicPr>
          <p:cNvPr id="5" name="Online Media 4" title="Make Me A Servant - THE ASIDORS Kids with Tricia and Carl">
            <a:hlinkClick r:id="" action="ppaction://media"/>
            <a:extLst>
              <a:ext uri="{FF2B5EF4-FFF2-40B4-BE49-F238E27FC236}">
                <a16:creationId xmlns:a16="http://schemas.microsoft.com/office/drawing/2014/main" id="{E7A55310-7868-3E60-CEE2-BD62AD0E5E7E}"/>
              </a:ext>
            </a:extLst>
          </p:cNvPr>
          <p:cNvPicPr>
            <a:picLocks noRot="1" noChangeAspect="1"/>
          </p:cNvPicPr>
          <p:nvPr>
            <a:videoFile r:link="rId1"/>
          </p:nvPr>
        </p:nvPicPr>
        <p:blipFill>
          <a:blip r:embed="rId4"/>
          <a:stretch>
            <a:fillRect/>
          </a:stretch>
        </p:blipFill>
        <p:spPr>
          <a:xfrm>
            <a:off x="22225" y="434109"/>
            <a:ext cx="12147550" cy="6423891"/>
          </a:xfrm>
          <a:prstGeom prst="rect">
            <a:avLst/>
          </a:prstGeom>
        </p:spPr>
      </p:pic>
    </p:spTree>
    <p:extLst>
      <p:ext uri="{BB962C8B-B14F-4D97-AF65-F5344CB8AC3E}">
        <p14:creationId xmlns:p14="http://schemas.microsoft.com/office/powerpoint/2010/main" val="62125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6AD0B-9C10-47B5-8E8B-3DCDD60C76CE}"/>
              </a:ext>
            </a:extLst>
          </p:cNvPr>
          <p:cNvPicPr>
            <a:picLocks noChangeAspect="1"/>
          </p:cNvPicPr>
          <p:nvPr/>
        </p:nvPicPr>
        <p:blipFill>
          <a:blip r:embed="rId2"/>
          <a:stretch>
            <a:fillRect/>
          </a:stretch>
        </p:blipFill>
        <p:spPr>
          <a:xfrm>
            <a:off x="0" y="5277"/>
            <a:ext cx="12192000" cy="6847446"/>
          </a:xfrm>
          <a:prstGeom prst="rect">
            <a:avLst/>
          </a:prstGeom>
        </p:spPr>
      </p:pic>
      <p:sp>
        <p:nvSpPr>
          <p:cNvPr id="6" name="TextBox 5">
            <a:extLst>
              <a:ext uri="{FF2B5EF4-FFF2-40B4-BE49-F238E27FC236}">
                <a16:creationId xmlns:a16="http://schemas.microsoft.com/office/drawing/2014/main" id="{AE11AD60-4930-4C78-8DEB-CB50A7DC21DB}"/>
              </a:ext>
            </a:extLst>
          </p:cNvPr>
          <p:cNvSpPr txBox="1"/>
          <p:nvPr/>
        </p:nvSpPr>
        <p:spPr>
          <a:xfrm>
            <a:off x="288661" y="0"/>
            <a:ext cx="12726637" cy="830997"/>
          </a:xfrm>
          <a:prstGeom prst="rect">
            <a:avLst/>
          </a:prstGeom>
          <a:noFill/>
        </p:spPr>
        <p:txBody>
          <a:bodyPr wrap="square">
            <a:spAutoFit/>
          </a:bodyPr>
          <a:lstStyle/>
          <a:p>
            <a:r>
              <a:rPr lang="en-US" sz="2400" b="1" dirty="0">
                <a:solidFill>
                  <a:schemeClr val="bg1"/>
                </a:solidFill>
                <a:latin typeface="Arial Black" panose="020B0A04020102020204" pitchFamily="34" charset="0"/>
                <a:cs typeface="Times New Roman" panose="02020603050405020304" pitchFamily="18" charset="0"/>
              </a:rPr>
              <a:t>James and John, the sons of Zebedee, came to Jesus and said to him, "Teacher, we want you to do for us whatever we ask of you." </a:t>
            </a:r>
          </a:p>
        </p:txBody>
      </p:sp>
    </p:spTree>
    <p:extLst>
      <p:ext uri="{BB962C8B-B14F-4D97-AF65-F5344CB8AC3E}">
        <p14:creationId xmlns:p14="http://schemas.microsoft.com/office/powerpoint/2010/main" val="309098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F66E-A2DF-4277-BF0F-CFCBF626528E}"/>
              </a:ext>
            </a:extLst>
          </p:cNvPr>
          <p:cNvSpPr>
            <a:spLocks noGrp="1"/>
          </p:cNvSpPr>
          <p:nvPr>
            <p:ph type="title"/>
          </p:nvPr>
        </p:nvSpPr>
        <p:spPr>
          <a:xfrm>
            <a:off x="1066799" y="0"/>
            <a:ext cx="10058402" cy="344557"/>
          </a:xfrm>
        </p:spPr>
        <p:txBody>
          <a:bodyPr>
            <a:normAutofit fontScale="90000"/>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(8+ years old) The Servant Song (Ctrl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Clck</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https://youtu.be/kdmgpMfnjdU</a:t>
            </a:r>
            <a:endParaRPr lang="en-US" dirty="0"/>
          </a:p>
        </p:txBody>
      </p:sp>
      <p:pic>
        <p:nvPicPr>
          <p:cNvPr id="3" name="Online Media 2" title="The Servant Song">
            <a:hlinkClick r:id="" action="ppaction://media"/>
            <a:extLst>
              <a:ext uri="{FF2B5EF4-FFF2-40B4-BE49-F238E27FC236}">
                <a16:creationId xmlns:a16="http://schemas.microsoft.com/office/drawing/2014/main" id="{B962A6DF-34F9-43E6-A7AD-C34CC6DEB111}"/>
              </a:ext>
            </a:extLst>
          </p:cNvPr>
          <p:cNvPicPr>
            <a:picLocks noRot="1" noChangeAspect="1"/>
          </p:cNvPicPr>
          <p:nvPr>
            <a:videoFile r:link="rId1"/>
          </p:nvPr>
        </p:nvPicPr>
        <p:blipFill>
          <a:blip r:embed="rId4"/>
          <a:stretch>
            <a:fillRect/>
          </a:stretch>
        </p:blipFill>
        <p:spPr>
          <a:xfrm>
            <a:off x="0" y="344557"/>
            <a:ext cx="12192000" cy="6533321"/>
          </a:xfrm>
          <a:prstGeom prst="rect">
            <a:avLst/>
          </a:prstGeom>
        </p:spPr>
      </p:pic>
    </p:spTree>
    <p:extLst>
      <p:ext uri="{BB962C8B-B14F-4D97-AF65-F5344CB8AC3E}">
        <p14:creationId xmlns:p14="http://schemas.microsoft.com/office/powerpoint/2010/main" val="36220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D6C76-4228-4947-9A6D-DC9EADD51BC6}"/>
              </a:ext>
            </a:extLst>
          </p:cNvPr>
          <p:cNvPicPr>
            <a:picLocks noChangeAspect="1"/>
          </p:cNvPicPr>
          <p:nvPr/>
        </p:nvPicPr>
        <p:blipFill>
          <a:blip r:embed="rId2"/>
          <a:stretch>
            <a:fillRect/>
          </a:stretch>
        </p:blipFill>
        <p:spPr>
          <a:xfrm>
            <a:off x="0" y="5277"/>
            <a:ext cx="12192000" cy="6847446"/>
          </a:xfrm>
          <a:prstGeom prst="rect">
            <a:avLst/>
          </a:prstGeom>
        </p:spPr>
      </p:pic>
      <p:sp>
        <p:nvSpPr>
          <p:cNvPr id="6" name="TextBox 5">
            <a:extLst>
              <a:ext uri="{FF2B5EF4-FFF2-40B4-BE49-F238E27FC236}">
                <a16:creationId xmlns:a16="http://schemas.microsoft.com/office/drawing/2014/main" id="{AE11AD60-4930-4C78-8DEB-CB50A7DC21DB}"/>
              </a:ext>
            </a:extLst>
          </p:cNvPr>
          <p:cNvSpPr txBox="1"/>
          <p:nvPr/>
        </p:nvSpPr>
        <p:spPr>
          <a:xfrm>
            <a:off x="235652" y="0"/>
            <a:ext cx="11956348" cy="1200329"/>
          </a:xfrm>
          <a:prstGeom prst="rect">
            <a:avLst/>
          </a:prstGeom>
          <a:noFill/>
        </p:spPr>
        <p:txBody>
          <a:bodyPr wrap="square">
            <a:spAutoFit/>
          </a:bodyPr>
          <a:lstStyle/>
          <a:p>
            <a:r>
              <a:rPr lang="en-US" sz="2400" dirty="0">
                <a:solidFill>
                  <a:schemeClr val="bg1"/>
                </a:solidFill>
                <a:latin typeface="Arial Black" panose="020B0A04020102020204" pitchFamily="34" charset="0"/>
              </a:rPr>
              <a:t>He replied, "What do you wish me to do for you?" They answered him, "Grant that in your glory we may sit one at your right and the other at your left." Jesus said to them, "You do not know what you are asking.”</a:t>
            </a:r>
          </a:p>
        </p:txBody>
      </p:sp>
    </p:spTree>
    <p:extLst>
      <p:ext uri="{BB962C8B-B14F-4D97-AF65-F5344CB8AC3E}">
        <p14:creationId xmlns:p14="http://schemas.microsoft.com/office/powerpoint/2010/main" val="106919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DB8C1-BB4B-494F-8400-CC499FE77759}"/>
              </a:ext>
            </a:extLst>
          </p:cNvPr>
          <p:cNvPicPr>
            <a:picLocks noChangeAspect="1"/>
          </p:cNvPicPr>
          <p:nvPr/>
        </p:nvPicPr>
        <p:blipFill>
          <a:blip r:embed="rId2"/>
          <a:stretch>
            <a:fillRect/>
          </a:stretch>
        </p:blipFill>
        <p:spPr>
          <a:xfrm>
            <a:off x="0" y="4756"/>
            <a:ext cx="12192000" cy="6848488"/>
          </a:xfrm>
          <a:prstGeom prst="rect">
            <a:avLst/>
          </a:prstGeom>
        </p:spPr>
      </p:pic>
      <p:sp>
        <p:nvSpPr>
          <p:cNvPr id="6" name="TextBox 5">
            <a:extLst>
              <a:ext uri="{FF2B5EF4-FFF2-40B4-BE49-F238E27FC236}">
                <a16:creationId xmlns:a16="http://schemas.microsoft.com/office/drawing/2014/main" id="{AE11AD60-4930-4C78-8DEB-CB50A7DC21DB}"/>
              </a:ext>
            </a:extLst>
          </p:cNvPr>
          <p:cNvSpPr txBox="1"/>
          <p:nvPr/>
        </p:nvSpPr>
        <p:spPr>
          <a:xfrm>
            <a:off x="119270" y="81481"/>
            <a:ext cx="11979965" cy="1384995"/>
          </a:xfrm>
          <a:prstGeom prst="rect">
            <a:avLst/>
          </a:prstGeom>
          <a:noFill/>
        </p:spPr>
        <p:txBody>
          <a:bodyPr wrap="square">
            <a:spAutoFit/>
          </a:bodyPr>
          <a:lstStyle/>
          <a:p>
            <a:r>
              <a:rPr lang="en-US" sz="2800" dirty="0">
                <a:solidFill>
                  <a:srgbClr val="186BBE"/>
                </a:solidFill>
                <a:latin typeface="Arial Black" panose="020B0A04020102020204" pitchFamily="34" charset="0"/>
              </a:rPr>
              <a:t>Can you drink the cup that I drink or be baptized with the baptism with which I am baptized?" They said to him, "We can." </a:t>
            </a:r>
          </a:p>
        </p:txBody>
      </p:sp>
    </p:spTree>
    <p:extLst>
      <p:ext uri="{BB962C8B-B14F-4D97-AF65-F5344CB8AC3E}">
        <p14:creationId xmlns:p14="http://schemas.microsoft.com/office/powerpoint/2010/main" val="230971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DBE044-7635-4990-9E4C-54556EF686D6}"/>
              </a:ext>
            </a:extLst>
          </p:cNvPr>
          <p:cNvPicPr>
            <a:picLocks noChangeAspect="1"/>
          </p:cNvPicPr>
          <p:nvPr/>
        </p:nvPicPr>
        <p:blipFill>
          <a:blip r:embed="rId2"/>
          <a:stretch>
            <a:fillRect/>
          </a:stretch>
        </p:blipFill>
        <p:spPr>
          <a:xfrm>
            <a:off x="0" y="6610"/>
            <a:ext cx="12192000" cy="6844780"/>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45220" y="0"/>
            <a:ext cx="12095430" cy="1384995"/>
          </a:xfrm>
          <a:prstGeom prst="rect">
            <a:avLst/>
          </a:prstGeom>
          <a:noFill/>
        </p:spPr>
        <p:txBody>
          <a:bodyPr wrap="square">
            <a:spAutoFit/>
          </a:bodyPr>
          <a:lstStyle/>
          <a:p>
            <a:pPr algn="just"/>
            <a:r>
              <a:rPr lang="en-US" sz="2800" dirty="0">
                <a:solidFill>
                  <a:schemeClr val="accent1">
                    <a:lumMod val="50000"/>
                  </a:schemeClr>
                </a:solidFill>
                <a:latin typeface="Arial Black" panose="020B0A04020102020204" pitchFamily="34" charset="0"/>
              </a:rPr>
              <a:t>Jesus said to them, "The cup that I drink, you will drink, and with the baptism with which I am baptized, you will be baptized; but </a:t>
            </a:r>
            <a:r>
              <a:rPr lang="es-ES" sz="2800" dirty="0">
                <a:solidFill>
                  <a:schemeClr val="accent1">
                    <a:lumMod val="50000"/>
                  </a:schemeClr>
                </a:solidFill>
                <a:latin typeface="Arial Black" panose="020B0A04020102020204" pitchFamily="34" charset="0"/>
              </a:rPr>
              <a:t>…</a:t>
            </a:r>
            <a:endParaRPr lang="en-US" sz="2800" dirty="0">
              <a:solidFill>
                <a:schemeClr val="accent1">
                  <a:lumMod val="50000"/>
                </a:schemeClr>
              </a:solidFill>
              <a:latin typeface="Arial Black" panose="020B0A04020102020204" pitchFamily="34" charset="0"/>
            </a:endParaRPr>
          </a:p>
        </p:txBody>
      </p:sp>
    </p:spTree>
    <p:extLst>
      <p:ext uri="{BB962C8B-B14F-4D97-AF65-F5344CB8AC3E}">
        <p14:creationId xmlns:p14="http://schemas.microsoft.com/office/powerpoint/2010/main" val="215852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C1A41-ADF8-493A-8E30-E8ADC7BCC303}"/>
              </a:ext>
            </a:extLst>
          </p:cNvPr>
          <p:cNvPicPr>
            <a:picLocks noChangeAspect="1"/>
          </p:cNvPicPr>
          <p:nvPr/>
        </p:nvPicPr>
        <p:blipFill>
          <a:blip r:embed="rId2"/>
          <a:stretch>
            <a:fillRect/>
          </a:stretch>
        </p:blipFill>
        <p:spPr>
          <a:xfrm>
            <a:off x="0" y="528"/>
            <a:ext cx="12192000" cy="6856943"/>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96570" y="0"/>
            <a:ext cx="12095430" cy="954107"/>
          </a:xfrm>
          <a:prstGeom prst="rect">
            <a:avLst/>
          </a:prstGeom>
          <a:noFill/>
        </p:spPr>
        <p:txBody>
          <a:bodyPr wrap="square">
            <a:spAutoFit/>
          </a:bodyPr>
          <a:lstStyle/>
          <a:p>
            <a:r>
              <a:rPr lang="es-ES" sz="2800" dirty="0">
                <a:solidFill>
                  <a:schemeClr val="accent1">
                    <a:lumMod val="50000"/>
                  </a:schemeClr>
                </a:solidFill>
                <a:latin typeface="Arial Black" panose="020B0A04020102020204" pitchFamily="34" charset="0"/>
              </a:rPr>
              <a:t>…</a:t>
            </a:r>
            <a:r>
              <a:rPr lang="en-US" sz="2800" dirty="0">
                <a:solidFill>
                  <a:schemeClr val="accent1">
                    <a:lumMod val="50000"/>
                  </a:schemeClr>
                </a:solidFill>
                <a:latin typeface="Arial Black" panose="020B0A04020102020204" pitchFamily="34" charset="0"/>
              </a:rPr>
              <a:t>to sit at my right or at my left is not mine to give but is for those for whom it has been prepared." </a:t>
            </a:r>
            <a:endParaRPr lang="en-US" sz="2800" b="1" dirty="0">
              <a:solidFill>
                <a:schemeClr val="accent1">
                  <a:lumMod val="50000"/>
                </a:schemeClr>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258089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AE199-9B41-4102-ABE2-19ECE6E0C6F1}"/>
              </a:ext>
            </a:extLst>
          </p:cNvPr>
          <p:cNvPicPr>
            <a:picLocks noChangeAspect="1"/>
          </p:cNvPicPr>
          <p:nvPr/>
        </p:nvPicPr>
        <p:blipFill>
          <a:blip r:embed="rId2"/>
          <a:stretch>
            <a:fillRect/>
          </a:stretch>
        </p:blipFill>
        <p:spPr>
          <a:xfrm>
            <a:off x="0" y="7948"/>
            <a:ext cx="12192000" cy="6842103"/>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463826" y="-73533"/>
            <a:ext cx="11728174" cy="1015663"/>
          </a:xfrm>
          <a:prstGeom prst="rect">
            <a:avLst/>
          </a:prstGeom>
          <a:noFill/>
        </p:spPr>
        <p:txBody>
          <a:bodyPr wrap="square">
            <a:spAutoFit/>
          </a:bodyPr>
          <a:lstStyle/>
          <a:p>
            <a:r>
              <a:rPr lang="en-US" sz="3000" b="1" dirty="0">
                <a:solidFill>
                  <a:schemeClr val="bg1"/>
                </a:solidFill>
                <a:latin typeface="Arial Black" panose="020B0A04020102020204" pitchFamily="34" charset="0"/>
                <a:cs typeface="Times New Roman" panose="02020603050405020304" pitchFamily="18" charset="0"/>
              </a:rPr>
              <a:t>When the ten heard this, they became angry at James and John. Jesus summoned them and said to them…</a:t>
            </a:r>
          </a:p>
        </p:txBody>
      </p:sp>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13A69-CDE8-4EBA-A971-A86DE5E0BFE9}"/>
              </a:ext>
            </a:extLst>
          </p:cNvPr>
          <p:cNvPicPr>
            <a:picLocks noChangeAspect="1"/>
          </p:cNvPicPr>
          <p:nvPr/>
        </p:nvPicPr>
        <p:blipFill>
          <a:blip r:embed="rId2"/>
          <a:stretch>
            <a:fillRect/>
          </a:stretch>
        </p:blipFill>
        <p:spPr>
          <a:xfrm>
            <a:off x="26712" y="0"/>
            <a:ext cx="12138576" cy="6858000"/>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185529" y="0"/>
            <a:ext cx="12006471" cy="1384995"/>
          </a:xfrm>
          <a:prstGeom prst="rect">
            <a:avLst/>
          </a:prstGeom>
          <a:noFill/>
        </p:spPr>
        <p:txBody>
          <a:bodyPr wrap="square">
            <a:spAutoFit/>
          </a:bodyPr>
          <a:lstStyle/>
          <a:p>
            <a:r>
              <a:rPr lang="en-US" sz="2800" b="1" dirty="0">
                <a:solidFill>
                  <a:schemeClr val="bg1">
                    <a:lumMod val="95000"/>
                  </a:schemeClr>
                </a:solidFill>
                <a:latin typeface="Arial Black" panose="020B0A04020102020204" pitchFamily="34" charset="0"/>
                <a:cs typeface="Times New Roman" panose="02020603050405020304" pitchFamily="18" charset="0"/>
              </a:rPr>
              <a:t> "You know that those who are recognized as rulers over the Gentiles lord it over them, and their great ones make their authority over them felt. But it shall not be so among you. </a:t>
            </a:r>
          </a:p>
        </p:txBody>
      </p:sp>
    </p:spTree>
    <p:extLst>
      <p:ext uri="{BB962C8B-B14F-4D97-AF65-F5344CB8AC3E}">
        <p14:creationId xmlns:p14="http://schemas.microsoft.com/office/powerpoint/2010/main" val="224918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A7422745-A48C-4286-8180-4655F4B9E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E11B71C-FBBD-4E16-B47D-446E002D2B9A}"/>
              </a:ext>
            </a:extLst>
          </p:cNvPr>
          <p:cNvSpPr txBox="1"/>
          <p:nvPr/>
        </p:nvSpPr>
        <p:spPr>
          <a:xfrm>
            <a:off x="1" y="0"/>
            <a:ext cx="11999116" cy="1569660"/>
          </a:xfrm>
          <a:prstGeom prst="rect">
            <a:avLst/>
          </a:prstGeom>
          <a:noFill/>
        </p:spPr>
        <p:txBody>
          <a:bodyPr wrap="square">
            <a:spAutoFit/>
          </a:bodyPr>
          <a:lstStyle/>
          <a:p>
            <a:pPr algn="just"/>
            <a:r>
              <a:rPr lang="es-ES" sz="3200" dirty="0">
                <a:solidFill>
                  <a:schemeClr val="bg1"/>
                </a:solidFill>
                <a:latin typeface="Arial Black" panose="020B0A04020102020204" pitchFamily="34" charset="0"/>
              </a:rPr>
              <a:t>Entonces dijo María: “Mi alma glorifica al Señor y mi espíritu se llena de júbilo en Dios, mi salvador, porque puso sus ojos en la humildad de su esclava. </a:t>
            </a:r>
            <a:endParaRPr lang="en-US" sz="3200" b="1" dirty="0">
              <a:solidFill>
                <a:schemeClr val="bg1"/>
              </a:solidFill>
              <a:latin typeface="Arial Black" panose="020B0A040201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8C26060-B2BC-478D-B921-BE5EA313134A}"/>
              </a:ext>
            </a:extLst>
          </p:cNvPr>
          <p:cNvPicPr>
            <a:picLocks noChangeAspect="1"/>
          </p:cNvPicPr>
          <p:nvPr/>
        </p:nvPicPr>
        <p:blipFill>
          <a:blip r:embed="rId3"/>
          <a:stretch>
            <a:fillRect/>
          </a:stretch>
        </p:blipFill>
        <p:spPr>
          <a:xfrm>
            <a:off x="39365" y="0"/>
            <a:ext cx="12113269" cy="6858000"/>
          </a:xfrm>
          <a:prstGeom prst="rect">
            <a:avLst/>
          </a:prstGeom>
        </p:spPr>
      </p:pic>
      <p:sp>
        <p:nvSpPr>
          <p:cNvPr id="7" name="TextBox 6">
            <a:extLst>
              <a:ext uri="{FF2B5EF4-FFF2-40B4-BE49-F238E27FC236}">
                <a16:creationId xmlns:a16="http://schemas.microsoft.com/office/drawing/2014/main" id="{1C71296D-8F3D-46AB-886A-F8CF277E84F4}"/>
              </a:ext>
            </a:extLst>
          </p:cNvPr>
          <p:cNvSpPr txBox="1"/>
          <p:nvPr/>
        </p:nvSpPr>
        <p:spPr>
          <a:xfrm>
            <a:off x="93810" y="0"/>
            <a:ext cx="11905307" cy="1692771"/>
          </a:xfrm>
          <a:prstGeom prst="rect">
            <a:avLst/>
          </a:prstGeom>
          <a:noFill/>
        </p:spPr>
        <p:txBody>
          <a:bodyPr wrap="square">
            <a:spAutoFit/>
          </a:bodyPr>
          <a:lstStyle/>
          <a:p>
            <a:pPr algn="just"/>
            <a:r>
              <a:rPr lang="en-US" sz="2600" dirty="0">
                <a:solidFill>
                  <a:schemeClr val="bg1"/>
                </a:solidFill>
                <a:latin typeface="Arial Black" panose="020B0A04020102020204" pitchFamily="34" charset="0"/>
              </a:rPr>
              <a:t>“Rather, whoever wishes to be great among you will be your servant; whoever wishes to be first among you will be the slave of all. For the Son of Man did not come to be served but to serve and to give his life as a ransom for many."</a:t>
            </a:r>
          </a:p>
        </p:txBody>
      </p:sp>
      <p:sp>
        <p:nvSpPr>
          <p:cNvPr id="8" name="TextBox 7">
            <a:extLst>
              <a:ext uri="{FF2B5EF4-FFF2-40B4-BE49-F238E27FC236}">
                <a16:creationId xmlns:a16="http://schemas.microsoft.com/office/drawing/2014/main" id="{5CB1B097-F2D1-4202-B305-B79B65EB9579}"/>
              </a:ext>
            </a:extLst>
          </p:cNvPr>
          <p:cNvSpPr txBox="1"/>
          <p:nvPr/>
        </p:nvSpPr>
        <p:spPr>
          <a:xfrm>
            <a:off x="3352800" y="6365558"/>
            <a:ext cx="10024056" cy="369332"/>
          </a:xfrm>
          <a:prstGeom prst="rect">
            <a:avLst/>
          </a:prstGeom>
          <a:noFill/>
        </p:spPr>
        <p:txBody>
          <a:bodyPr wrap="square">
            <a:spAutoFit/>
          </a:bodyPr>
          <a:lstStyle/>
          <a:p>
            <a:pPr algn="just"/>
            <a:r>
              <a:rPr lang="en-US" b="1" dirty="0">
                <a:solidFill>
                  <a:srgbClr val="FF0000"/>
                </a:solidFill>
                <a:latin typeface="Arial Black" panose="020B0A04020102020204" pitchFamily="34" charset="0"/>
                <a:cs typeface="Times New Roman" panose="02020603050405020304" pitchFamily="18" charset="0"/>
              </a:rPr>
              <a:t>THE GOSPEL OF THE LORD</a:t>
            </a:r>
            <a:r>
              <a:rPr lang="en-US" sz="1800" b="1" dirty="0">
                <a:solidFill>
                  <a:srgbClr val="FF0000"/>
                </a:solidFill>
                <a:latin typeface="Arial Black" panose="020B0A04020102020204" pitchFamily="34" charset="0"/>
                <a:cs typeface="Times New Roman" panose="02020603050405020304" pitchFamily="18" charset="0"/>
              </a:rPr>
              <a:t>.  </a:t>
            </a:r>
            <a:r>
              <a:rPr lang="en-US" sz="1800" b="1" dirty="0">
                <a:solidFill>
                  <a:srgbClr val="002060"/>
                </a:solidFill>
                <a:latin typeface="Arial Black" panose="020B0A04020102020204" pitchFamily="34" charset="0"/>
                <a:cs typeface="Times New Roman" panose="02020603050405020304" pitchFamily="18" charset="0"/>
              </a:rPr>
              <a:t>PRAISE TO YOU LORD JESUS CHRIST.</a:t>
            </a:r>
            <a:endParaRPr lang="en-US" sz="1800" dirty="0">
              <a:solidFill>
                <a:srgbClr val="002060"/>
              </a:solidFill>
            </a:endParaRPr>
          </a:p>
        </p:txBody>
      </p:sp>
    </p:spTree>
    <p:extLst>
      <p:ext uri="{BB962C8B-B14F-4D97-AF65-F5344CB8AC3E}">
        <p14:creationId xmlns:p14="http://schemas.microsoft.com/office/powerpoint/2010/main" val="10682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752</TotalTime>
  <Words>926</Words>
  <Application>Microsoft Office PowerPoint</Application>
  <PresentationFormat>Widescreen</PresentationFormat>
  <Paragraphs>73</Paragraphs>
  <Slides>20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Cambria</vt:lpstr>
      <vt:lpstr>Open Sans</vt:lpstr>
      <vt:lpstr>Segoe Print</vt:lpstr>
      <vt:lpstr>Times New Roman</vt:lpstr>
      <vt:lpstr>Nature Illustration 16x9</vt:lpstr>
      <vt:lpstr>Cycle B - XXIX Gospel of Ordinary Time The Son of Man came to serve.   Mark 10, 35-45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serves? Who doesn’t serve?</vt:lpstr>
      <vt:lpstr>PowerPoint Presentation</vt:lpstr>
      <vt:lpstr>PowerPoint Presentation</vt:lpstr>
      <vt:lpstr>(3-7 yrs. old) Make me a Servant, Assidors kids, https://youtu.be/zw_FNbF1LrU?si=uBsUIeGAoZGHviJ5   </vt:lpstr>
      <vt:lpstr>(8+ years old) The Servant Song (Ctrl Clck)  https://youtu.be/kdmgpMfnjdU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Miguel Angel Di Geronimo O</dc:creator>
  <cp:lastModifiedBy>Maria Varona</cp:lastModifiedBy>
  <cp:revision>34</cp:revision>
  <dcterms:created xsi:type="dcterms:W3CDTF">2021-08-11T10:14:49Z</dcterms:created>
  <dcterms:modified xsi:type="dcterms:W3CDTF">2024-10-15T23:54:48Z</dcterms:modified>
</cp:coreProperties>
</file>