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69" r:id="rId16"/>
    <p:sldId id="270" r:id="rId17"/>
    <p:sldId id="271" r:id="rId18"/>
    <p:sldId id="272" r:id="rId19"/>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54"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1/2/2023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pic>
        <p:nvPicPr>
          <p:cNvPr id="8" name="Picture 7" descr="A picture containing diagram&#10;&#10;Description automatically generated">
            <a:extLst>
              <a:ext uri="{FF2B5EF4-FFF2-40B4-BE49-F238E27FC236}">
                <a16:creationId xmlns:a16="http://schemas.microsoft.com/office/drawing/2014/main" id="{16078DBF-3269-F47D-FB91-08752BFCDA1A}"/>
              </a:ext>
            </a:extLst>
          </p:cNvPr>
          <p:cNvPicPr>
            <a:picLocks noChangeAspect="1"/>
          </p:cNvPicPr>
          <p:nvPr userDrawn="1"/>
        </p:nvPicPr>
        <p:blipFill>
          <a:blip r:embed="rId2"/>
          <a:stretch>
            <a:fillRect/>
          </a:stretch>
        </p:blipFill>
        <p:spPr>
          <a:xfrm>
            <a:off x="10928411" y="136525"/>
            <a:ext cx="1179990" cy="117999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1/2/2023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1/2/2023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1/2/2023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1/2/2023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1/2/2023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t>1/2/2023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t>1/2/2023</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descr="A picture containing diagram&#10;&#10;Description automatically generated">
            <a:extLst>
              <a:ext uri="{FF2B5EF4-FFF2-40B4-BE49-F238E27FC236}">
                <a16:creationId xmlns:a16="http://schemas.microsoft.com/office/drawing/2014/main" id="{88AF99CB-6EBB-A755-A645-6C744BDC7A81}"/>
              </a:ext>
            </a:extLst>
          </p:cNvPr>
          <p:cNvPicPr>
            <a:picLocks noChangeAspect="1"/>
          </p:cNvPicPr>
          <p:nvPr userDrawn="1"/>
        </p:nvPicPr>
        <p:blipFill>
          <a:blip r:embed="rId2"/>
          <a:stretch>
            <a:fillRect/>
          </a:stretch>
        </p:blipFill>
        <p:spPr>
          <a:xfrm>
            <a:off x="142042" y="189791"/>
            <a:ext cx="1179990" cy="117999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A6C1ED44-D84B-0F82-3772-2843ECEF9631}"/>
              </a:ext>
            </a:extLst>
          </p:cNvPr>
          <p:cNvPicPr>
            <a:picLocks noChangeAspect="1"/>
          </p:cNvPicPr>
          <p:nvPr userDrawn="1"/>
        </p:nvPicPr>
        <p:blipFill>
          <a:blip r:embed="rId2"/>
          <a:stretch>
            <a:fillRect/>
          </a:stretch>
        </p:blipFill>
        <p:spPr>
          <a:xfrm>
            <a:off x="10928411" y="136525"/>
            <a:ext cx="1179990" cy="117999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1/2/2023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1/2/2023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1/2/2023</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_6p5icEYBus" TargetMode="External"/><Relationship Id="rId2" Type="http://schemas.openxmlformats.org/officeDocument/2006/relationships/slideLayout" Target="../slideLayouts/slideLayout7.xml"/><Relationship Id="rId1" Type="http://schemas.openxmlformats.org/officeDocument/2006/relationships/video" Target="https://www.youtube.com/embed/_6p5icEYBus?feature=oembed" TargetMode="Externa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bQ8gE0L1524" TargetMode="External"/><Relationship Id="rId2" Type="http://schemas.openxmlformats.org/officeDocument/2006/relationships/slideLayout" Target="../slideLayouts/slideLayout7.xml"/><Relationship Id="rId1" Type="http://schemas.openxmlformats.org/officeDocument/2006/relationships/video" Target="https://www.youtube.com/embed/bQ8gE0L1524?feature=oembed" TargetMode="Externa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tividad De Jesús Estilo Lindo Elementos De La Escena De La Natividad PNG  , Imágenes Prediseñadas De Jesús, Jesús, Nacimiento PNG y PSD para  Descargar Gratis | Pngtree">
            <a:extLst>
              <a:ext uri="{FF2B5EF4-FFF2-40B4-BE49-F238E27FC236}">
                <a16:creationId xmlns:a16="http://schemas.microsoft.com/office/drawing/2014/main" id="{097E4525-EA09-16EC-BEFD-966ACA8D5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281" y="0"/>
            <a:ext cx="4563035" cy="45630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2744694"/>
            <a:ext cx="9144000" cy="2387600"/>
          </a:xfrm>
        </p:spPr>
        <p:txBody>
          <a:bodyPr>
            <a:normAutofit/>
          </a:bodyPr>
          <a:lstStyle/>
          <a:p>
            <a:r>
              <a:rPr lang="en-US" sz="4500" dirty="0"/>
              <a:t>Ministry Friends of Jesus and Mary</a:t>
            </a:r>
          </a:p>
        </p:txBody>
      </p:sp>
      <p:sp>
        <p:nvSpPr>
          <p:cNvPr id="3" name="Subtitle 2"/>
          <p:cNvSpPr>
            <a:spLocks noGrp="1"/>
          </p:cNvSpPr>
          <p:nvPr>
            <p:ph type="subTitle" idx="1"/>
          </p:nvPr>
        </p:nvSpPr>
        <p:spPr>
          <a:xfrm>
            <a:off x="1524000" y="5202238"/>
            <a:ext cx="9144000" cy="1655762"/>
          </a:xfrm>
        </p:spPr>
        <p:txBody>
          <a:bodyPr/>
          <a:lstStyle/>
          <a:p>
            <a:r>
              <a:rPr lang="pt-BR" dirty="0"/>
              <a:t>Cycle A - I Sunday of Christmas</a:t>
            </a:r>
          </a:p>
          <a:p>
            <a:r>
              <a:rPr lang="en-US" sz="1400" dirty="0"/>
              <a:t>John 1, 1-18 o 1, 1-5. 9-14</a:t>
            </a:r>
          </a:p>
          <a:p>
            <a:r>
              <a:rPr lang="en-US" sz="2000" b="1" dirty="0"/>
              <a:t>The Birth of Jesus</a:t>
            </a:r>
          </a:p>
        </p:txBody>
      </p:sp>
      <p:sp>
        <p:nvSpPr>
          <p:cNvPr id="4" name="TextBox 3">
            <a:extLst>
              <a:ext uri="{FF2B5EF4-FFF2-40B4-BE49-F238E27FC236}">
                <a16:creationId xmlns:a16="http://schemas.microsoft.com/office/drawing/2014/main" id="{05245FD3-2218-BB93-4A02-C9ED52E10996}"/>
              </a:ext>
            </a:extLst>
          </p:cNvPr>
          <p:cNvSpPr txBox="1"/>
          <p:nvPr/>
        </p:nvSpPr>
        <p:spPr>
          <a:xfrm>
            <a:off x="9184341" y="6220975"/>
            <a:ext cx="2967318" cy="369332"/>
          </a:xfrm>
          <a:prstGeom prst="rect">
            <a:avLst/>
          </a:prstGeom>
          <a:noFill/>
          <a:ln>
            <a:solidFill>
              <a:schemeClr val="bg2"/>
            </a:solidFill>
          </a:ln>
        </p:spPr>
        <p:txBody>
          <a:bodyPr wrap="square" rtlCol="0" anchor="ctr" anchorCtr="1">
            <a:spAutoFit/>
          </a:bodyPr>
          <a:lstStyle/>
          <a:p>
            <a:r>
              <a:rPr lang="es-419" dirty="0"/>
              <a:t>www.fcpeace.org</a:t>
            </a: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D6F7-B682-6A64-0B3E-FD00BF973DF5}"/>
              </a:ext>
            </a:extLst>
          </p:cNvPr>
          <p:cNvSpPr>
            <a:spLocks noGrp="1"/>
          </p:cNvSpPr>
          <p:nvPr>
            <p:ph type="title"/>
          </p:nvPr>
        </p:nvSpPr>
        <p:spPr>
          <a:xfrm>
            <a:off x="1997011" y="322260"/>
            <a:ext cx="9538805" cy="1652844"/>
          </a:xfrm>
        </p:spPr>
        <p:txBody>
          <a:bodyPr>
            <a:normAutofit fontScale="90000"/>
          </a:bodyPr>
          <a:lstStyle/>
          <a:p>
            <a:pPr algn="ctr"/>
            <a:r>
              <a:rPr lang="en-US" dirty="0"/>
              <a:t>The Gospel says that the Word became flesh and made his dwelling among us. When does this important event happen? </a:t>
            </a:r>
            <a:endParaRPr lang="es-419" dirty="0"/>
          </a:p>
        </p:txBody>
      </p:sp>
      <p:pic>
        <p:nvPicPr>
          <p:cNvPr id="9218" name="Picture 2" descr="Mis ilustraciones: La Anunciación a María">
            <a:extLst>
              <a:ext uri="{FF2B5EF4-FFF2-40B4-BE49-F238E27FC236}">
                <a16:creationId xmlns:a16="http://schemas.microsoft.com/office/drawing/2014/main" id="{1A79D3CA-1575-3F00-6101-79F2EFDE7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76" y="3263153"/>
            <a:ext cx="3460097" cy="344412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Picture 10" descr="dibujos del nacimiento de jesus animado ... | Imagenes de ...">
            <a:extLst>
              <a:ext uri="{FF2B5EF4-FFF2-40B4-BE49-F238E27FC236}">
                <a16:creationId xmlns:a16="http://schemas.microsoft.com/office/drawing/2014/main" id="{9754C076-33E0-B6F6-3605-A49FCFEBB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073" y="2389094"/>
            <a:ext cx="3363499" cy="344728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A28CE1-1398-3B49-9C3A-A1C60E785307}"/>
              </a:ext>
            </a:extLst>
          </p:cNvPr>
          <p:cNvSpPr txBox="1"/>
          <p:nvPr/>
        </p:nvSpPr>
        <p:spPr>
          <a:xfrm>
            <a:off x="7198660" y="2681577"/>
            <a:ext cx="4733364" cy="2862322"/>
          </a:xfrm>
          <a:prstGeom prst="rect">
            <a:avLst/>
          </a:prstGeom>
          <a:noFill/>
          <a:ln>
            <a:solidFill>
              <a:schemeClr val="bg2"/>
            </a:solidFill>
          </a:ln>
        </p:spPr>
        <p:txBody>
          <a:bodyPr wrap="square">
            <a:spAutoFit/>
          </a:bodyPr>
          <a:lstStyle/>
          <a:p>
            <a:pPr algn="ctr"/>
            <a:r>
              <a:rPr lang="en-US" sz="3600" dirty="0"/>
              <a:t>In the Annunciation and in Christmas; God became man to reveal His love for us and to save us</a:t>
            </a:r>
            <a:r>
              <a:rPr lang="es-ES" sz="3600" dirty="0"/>
              <a:t>.</a:t>
            </a:r>
            <a:endParaRPr lang="es-419" sz="3600" dirty="0"/>
          </a:p>
        </p:txBody>
      </p:sp>
    </p:spTree>
    <p:extLst>
      <p:ext uri="{BB962C8B-B14F-4D97-AF65-F5344CB8AC3E}">
        <p14:creationId xmlns:p14="http://schemas.microsoft.com/office/powerpoint/2010/main" val="18894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wheel(1)">
                                      <p:cBhvr>
                                        <p:cTn id="14" dur="20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6B7B-81FC-B61C-58E0-82030628A708}"/>
              </a:ext>
            </a:extLst>
          </p:cNvPr>
          <p:cNvSpPr>
            <a:spLocks noGrp="1"/>
          </p:cNvSpPr>
          <p:nvPr>
            <p:ph type="title"/>
          </p:nvPr>
        </p:nvSpPr>
        <p:spPr>
          <a:xfrm>
            <a:off x="1398494" y="365125"/>
            <a:ext cx="10208290" cy="1325563"/>
          </a:xfrm>
        </p:spPr>
        <p:txBody>
          <a:bodyPr>
            <a:normAutofit fontScale="90000"/>
          </a:bodyPr>
          <a:lstStyle/>
          <a:p>
            <a:r>
              <a:rPr lang="es-ES" dirty="0"/>
              <a:t>…</a:t>
            </a:r>
            <a:r>
              <a:rPr lang="en-US" dirty="0"/>
              <a:t>We saw the glory of the Father’s only Son, full of grace and truth. How can we live full of grace and truth? </a:t>
            </a:r>
            <a:endParaRPr lang="es-419" dirty="0"/>
          </a:p>
        </p:txBody>
      </p:sp>
      <p:sp>
        <p:nvSpPr>
          <p:cNvPr id="4" name="TextBox 3">
            <a:extLst>
              <a:ext uri="{FF2B5EF4-FFF2-40B4-BE49-F238E27FC236}">
                <a16:creationId xmlns:a16="http://schemas.microsoft.com/office/drawing/2014/main" id="{A2EE8072-59B3-5BFC-2105-64E7D5E7098F}"/>
              </a:ext>
            </a:extLst>
          </p:cNvPr>
          <p:cNvSpPr txBox="1"/>
          <p:nvPr/>
        </p:nvSpPr>
        <p:spPr>
          <a:xfrm>
            <a:off x="642040" y="2623151"/>
            <a:ext cx="4207866" cy="3046988"/>
          </a:xfrm>
          <a:prstGeom prst="rect">
            <a:avLst/>
          </a:prstGeom>
          <a:noFill/>
          <a:ln>
            <a:solidFill>
              <a:schemeClr val="bg2"/>
            </a:solidFill>
          </a:ln>
        </p:spPr>
        <p:txBody>
          <a:bodyPr wrap="square">
            <a:spAutoFit/>
          </a:bodyPr>
          <a:lstStyle/>
          <a:p>
            <a:pPr algn="ctr"/>
            <a:r>
              <a:rPr lang="en-US" sz="3200" dirty="0"/>
              <a:t>We can approach Jesus in the Sacraments and open our hearts to His Grace (His life) which leads us to live as children of God</a:t>
            </a:r>
            <a:r>
              <a:rPr lang="es-ES" sz="3200" dirty="0"/>
              <a:t>.</a:t>
            </a:r>
            <a:endParaRPr lang="es-419" sz="3200" dirty="0"/>
          </a:p>
        </p:txBody>
      </p:sp>
      <p:pic>
        <p:nvPicPr>
          <p:cNvPr id="1026" name="Picture 2" descr="Loyola Classroom Posters: Seven Sacraments and The Mass Posters Set of 3 |…">
            <a:extLst>
              <a:ext uri="{FF2B5EF4-FFF2-40B4-BE49-F238E27FC236}">
                <a16:creationId xmlns:a16="http://schemas.microsoft.com/office/drawing/2014/main" id="{7EAE3F5C-7A51-EF20-211B-0773DF51E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679" y="1562989"/>
            <a:ext cx="6642149"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61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iños jugando con Jesucristo detrás de la pintura Fotografía de stock -  Alamy">
            <a:extLst>
              <a:ext uri="{FF2B5EF4-FFF2-40B4-BE49-F238E27FC236}">
                <a16:creationId xmlns:a16="http://schemas.microsoft.com/office/drawing/2014/main" id="{39E73150-4AC8-B417-812C-28D630E7F1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38" t="7843" r="7343" b="12026"/>
          <a:stretch/>
        </p:blipFill>
        <p:spPr bwMode="auto">
          <a:xfrm rot="21030345">
            <a:off x="1918446" y="1788508"/>
            <a:ext cx="6208748" cy="4259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3"/>
          <a:stretch>
            <a:fillRect/>
          </a:stretch>
        </p:blipFill>
        <p:spPr>
          <a:xfrm>
            <a:off x="10564600" y="174626"/>
            <a:ext cx="1501687" cy="1501687"/>
          </a:xfrm>
          <a:prstGeom prst="ellipse">
            <a:avLst/>
          </a:prstGeom>
          <a:ln>
            <a:noFill/>
          </a:ln>
          <a:effectLst>
            <a:softEdge rad="112500"/>
          </a:effectLst>
        </p:spPr>
      </p:pic>
      <p:sp>
        <p:nvSpPr>
          <p:cNvPr id="8" name="Rectángulo 7"/>
          <p:cNvSpPr/>
          <p:nvPr/>
        </p:nvSpPr>
        <p:spPr>
          <a:xfrm>
            <a:off x="240156" y="196949"/>
            <a:ext cx="11787720" cy="6400800"/>
          </a:xfrm>
          <a:prstGeom prst="rect">
            <a:avLst/>
          </a:prstGeom>
          <a:no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p:cNvSpPr txBox="1"/>
          <p:nvPr/>
        </p:nvSpPr>
        <p:spPr>
          <a:xfrm>
            <a:off x="3077732" y="520786"/>
            <a:ext cx="6492015" cy="1569660"/>
          </a:xfrm>
          <a:prstGeom prst="rect">
            <a:avLst/>
          </a:prstGeom>
          <a:noFill/>
        </p:spPr>
        <p:txBody>
          <a:bodyPr wrap="square" rtlCol="0">
            <a:spAutoFit/>
          </a:bodyPr>
          <a:lstStyle/>
          <a:p>
            <a:pPr algn="ctr"/>
            <a:r>
              <a:rPr lang="es-ES" sz="9600" b="1" dirty="0">
                <a:solidFill>
                  <a:srgbClr val="002060"/>
                </a:solidFill>
                <a:latin typeface="Bernard MT Condensed" panose="02050806060905020404" pitchFamily="18" charset="0"/>
              </a:rPr>
              <a:t>ACTIVITIES</a:t>
            </a:r>
            <a:endParaRPr lang="en-US" sz="9600" dirty="0">
              <a:latin typeface="Bernard MT Condensed" panose="02050806060905020404" pitchFamily="18" charset="0"/>
            </a:endParaRPr>
          </a:p>
        </p:txBody>
      </p:sp>
      <p:sp>
        <p:nvSpPr>
          <p:cNvPr id="4" name="TextBox 3">
            <a:extLst>
              <a:ext uri="{FF2B5EF4-FFF2-40B4-BE49-F238E27FC236}">
                <a16:creationId xmlns:a16="http://schemas.microsoft.com/office/drawing/2014/main" id="{389BC553-4910-084E-2CBF-A109E26397D7}"/>
              </a:ext>
            </a:extLst>
          </p:cNvPr>
          <p:cNvSpPr txBox="1"/>
          <p:nvPr/>
        </p:nvSpPr>
        <p:spPr>
          <a:xfrm>
            <a:off x="8915173" y="2763867"/>
            <a:ext cx="2449606" cy="2308324"/>
          </a:xfrm>
          <a:prstGeom prst="rect">
            <a:avLst/>
          </a:prstGeom>
          <a:noFill/>
          <a:ln>
            <a:solidFill>
              <a:schemeClr val="bg2"/>
            </a:solidFill>
          </a:ln>
        </p:spPr>
        <p:txBody>
          <a:bodyPr wrap="square">
            <a:spAutoFit/>
          </a:bodyPr>
          <a:lstStyle/>
          <a:p>
            <a:pPr algn="ctr"/>
            <a:r>
              <a:rPr lang="en-US" dirty="0"/>
              <a:t>On the following page, make the Story of Christmas book. Tell someone the story. On the last page, make a card and give to someone who needs love this Christmas.  </a:t>
            </a:r>
          </a:p>
        </p:txBody>
      </p:sp>
    </p:spTree>
    <p:extLst>
      <p:ext uri="{BB962C8B-B14F-4D97-AF65-F5344CB8AC3E}">
        <p14:creationId xmlns:p14="http://schemas.microsoft.com/office/powerpoint/2010/main" val="79602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9A5D96-5F6B-6B77-1B1D-DE78C5F29C1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058132" y="215360"/>
            <a:ext cx="6858536" cy="6427280"/>
          </a:xfrm>
          <a:prstGeom prst="rect">
            <a:avLst/>
          </a:prstGeom>
          <a:noFill/>
          <a:ln>
            <a:noFill/>
          </a:ln>
        </p:spPr>
      </p:pic>
      <p:sp>
        <p:nvSpPr>
          <p:cNvPr id="4" name="Text Box 12">
            <a:extLst>
              <a:ext uri="{FF2B5EF4-FFF2-40B4-BE49-F238E27FC236}">
                <a16:creationId xmlns:a16="http://schemas.microsoft.com/office/drawing/2014/main" id="{C163F70B-E5C1-72D3-C929-2ECBA2EE1CA4}"/>
              </a:ext>
            </a:extLst>
          </p:cNvPr>
          <p:cNvSpPr txBox="1"/>
          <p:nvPr/>
        </p:nvSpPr>
        <p:spPr>
          <a:xfrm>
            <a:off x="3058132" y="215360"/>
            <a:ext cx="6858536" cy="4572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a:solidFill>
                  <a:srgbClr val="000000"/>
                </a:solidFill>
                <a:effectLst/>
                <a:latin typeface="Impact" panose="020B0806030902050204" pitchFamily="34" charset="0"/>
                <a:ea typeface="Times New Roman" panose="02020603050405020304" pitchFamily="18" charset="0"/>
              </a:rPr>
              <a:t>THE CHRISMAS STORY</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EA27BDD4-0F2A-BAC3-B981-B8E543E01F28}"/>
              </a:ext>
            </a:extLst>
          </p:cNvPr>
          <p:cNvSpPr txBox="1"/>
          <p:nvPr/>
        </p:nvSpPr>
        <p:spPr>
          <a:xfrm>
            <a:off x="280416" y="1036320"/>
            <a:ext cx="2450592" cy="5181600"/>
          </a:xfrm>
          <a:prstGeom prst="rect">
            <a:avLst/>
          </a:prstGeom>
          <a:noFill/>
          <a:ln>
            <a:solidFill>
              <a:schemeClr val="bg2"/>
            </a:solidFill>
          </a:ln>
        </p:spPr>
        <p:txBody>
          <a:bodyPr wrap="square" rtlCol="0" anchor="ctr" anchorCtr="1">
            <a:spAutoFit/>
          </a:bodyPr>
          <a:lstStyle/>
          <a:p>
            <a:endParaRPr lang="en-US" dirty="0"/>
          </a:p>
        </p:txBody>
      </p:sp>
      <p:sp>
        <p:nvSpPr>
          <p:cNvPr id="7" name="Text Box 4">
            <a:extLst>
              <a:ext uri="{FF2B5EF4-FFF2-40B4-BE49-F238E27FC236}">
                <a16:creationId xmlns:a16="http://schemas.microsoft.com/office/drawing/2014/main" id="{FF507530-6691-E0C1-7ED9-8A9A05506244}"/>
              </a:ext>
            </a:extLst>
          </p:cNvPr>
          <p:cNvSpPr txBox="1">
            <a:spLocks noChangeArrowheads="1"/>
          </p:cNvSpPr>
          <p:nvPr/>
        </p:nvSpPr>
        <p:spPr bwMode="auto">
          <a:xfrm>
            <a:off x="365761" y="1124585"/>
            <a:ext cx="2104644" cy="5093335"/>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s-ES" sz="1600" b="1" dirty="0">
                <a:solidFill>
                  <a:srgbClr val="3B3838"/>
                </a:solidFill>
                <a:effectLst/>
                <a:latin typeface="Times New Roman" panose="02020603050405020304" pitchFamily="18" charset="0"/>
                <a:ea typeface="Times New Roman" panose="02020603050405020304" pitchFamily="18" charset="0"/>
              </a:rPr>
              <a:t>THE CHRISMAS STORY BOOK</a:t>
            </a:r>
            <a:endParaRPr lang="en-US" sz="1600"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600" b="1" dirty="0">
              <a:solidFill>
                <a:srgbClr val="3B3838"/>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a:solidFill>
                  <a:srgbClr val="3B3838"/>
                </a:solidFill>
                <a:effectLst/>
                <a:latin typeface="Times New Roman" panose="02020603050405020304" pitchFamily="18" charset="0"/>
                <a:ea typeface="Times New Roman" panose="02020603050405020304" pitchFamily="18" charset="0"/>
              </a:rPr>
              <a:t>Instructions</a:t>
            </a:r>
            <a:r>
              <a:rPr lang="en-US" sz="1600" dirty="0">
                <a:solidFill>
                  <a:srgbClr val="3B3838"/>
                </a:solidFill>
                <a:effectLst/>
                <a:latin typeface="Times New Roman" panose="02020603050405020304" pitchFamily="18" charset="0"/>
                <a:ea typeface="Times New Roman" panose="02020603050405020304" pitchFamily="18" charset="0"/>
              </a:rPr>
              <a:t>: Color and cut each picture writing underneath. Fold a piece of construction paper in half, top to bottom, then again, top to bottom. Cut along the folds. Fold the strips of paper in half and staple at the fold to form a book with the fold on top. Glue the title on the front and a picture on each page. Write a note to Jesus on the last page.</a:t>
            </a:r>
            <a:endParaRPr lang="en-US" sz="16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794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FA947E-E1F3-AA53-669E-294AC5D0A426}"/>
              </a:ext>
            </a:extLst>
          </p:cNvPr>
          <p:cNvPicPr>
            <a:picLocks noChangeAspect="1"/>
          </p:cNvPicPr>
          <p:nvPr/>
        </p:nvPicPr>
        <p:blipFill>
          <a:blip r:embed="rId2"/>
          <a:stretch>
            <a:fillRect/>
          </a:stretch>
        </p:blipFill>
        <p:spPr>
          <a:xfrm>
            <a:off x="1914144" y="58272"/>
            <a:ext cx="8138648" cy="6741456"/>
          </a:xfrm>
          <a:prstGeom prst="rect">
            <a:avLst/>
          </a:prstGeom>
        </p:spPr>
      </p:pic>
    </p:spTree>
    <p:extLst>
      <p:ext uri="{BB962C8B-B14F-4D97-AF65-F5344CB8AC3E}">
        <p14:creationId xmlns:p14="http://schemas.microsoft.com/office/powerpoint/2010/main" val="77372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C2A172-4902-1CF4-120E-26B987AF8821}"/>
              </a:ext>
            </a:extLst>
          </p:cNvPr>
          <p:cNvSpPr txBox="1"/>
          <p:nvPr/>
        </p:nvSpPr>
        <p:spPr>
          <a:xfrm>
            <a:off x="1594838" y="374552"/>
            <a:ext cx="9029700" cy="1325563"/>
          </a:xfrm>
          <a:prstGeom prst="rect">
            <a:avLst/>
          </a:prstGeom>
        </p:spPr>
        <p:txBody>
          <a:bodyPr vert="horz" lIns="91440" tIns="45720" rIns="91440" bIns="45720" rtlCol="0" anchor="ctr" anchorCtr="1">
            <a:normAutofit/>
          </a:bodyPr>
          <a:lstStyle/>
          <a:p>
            <a:pPr>
              <a:spcBef>
                <a:spcPct val="0"/>
              </a:spcBef>
              <a:spcAft>
                <a:spcPts val="600"/>
              </a:spcAft>
            </a:pPr>
            <a:r>
              <a:rPr lang="en-US" sz="4400" kern="1200" dirty="0">
                <a:solidFill>
                  <a:schemeClr val="accent1">
                    <a:lumMod val="75000"/>
                  </a:schemeClr>
                </a:solidFill>
                <a:latin typeface="+mj-lt"/>
                <a:ea typeface="+mj-ea"/>
                <a:cs typeface="+mj-cs"/>
              </a:rPr>
              <a:t>PRAYER</a:t>
            </a:r>
          </a:p>
        </p:txBody>
      </p:sp>
      <p:sp>
        <p:nvSpPr>
          <p:cNvPr id="3" name="TextBox 2">
            <a:extLst>
              <a:ext uri="{FF2B5EF4-FFF2-40B4-BE49-F238E27FC236}">
                <a16:creationId xmlns:a16="http://schemas.microsoft.com/office/drawing/2014/main" id="{5CEF017B-C353-F60B-1EDA-398CC651D5B5}"/>
              </a:ext>
            </a:extLst>
          </p:cNvPr>
          <p:cNvSpPr txBox="1"/>
          <p:nvPr/>
        </p:nvSpPr>
        <p:spPr>
          <a:xfrm>
            <a:off x="1121664" y="1776980"/>
            <a:ext cx="5435670" cy="4351338"/>
          </a:xfrm>
          <a:prstGeom prst="rect">
            <a:avLst/>
          </a:prstGeom>
        </p:spPr>
        <p:txBody>
          <a:bodyPr vert="horz" lIns="91440" tIns="45720" rIns="91440" bIns="45720" rtlCol="0">
            <a:noAutofit/>
          </a:bodyPr>
          <a:lstStyle/>
          <a:p>
            <a:pPr algn="ctr">
              <a:lnSpc>
                <a:spcPct val="90000"/>
              </a:lnSpc>
              <a:spcBef>
                <a:spcPct val="30000"/>
              </a:spcBef>
              <a:buClr>
                <a:schemeClr val="accent3"/>
              </a:buClr>
            </a:pPr>
            <a:r>
              <a:rPr lang="en-US" sz="3000" dirty="0"/>
              <a:t>Baby Jesus, </a:t>
            </a:r>
          </a:p>
          <a:p>
            <a:pPr algn="ctr">
              <a:lnSpc>
                <a:spcPct val="90000"/>
              </a:lnSpc>
              <a:spcBef>
                <a:spcPct val="30000"/>
              </a:spcBef>
              <a:buClr>
                <a:schemeClr val="accent3"/>
              </a:buClr>
            </a:pPr>
            <a:r>
              <a:rPr lang="en-US" sz="3000" dirty="0"/>
              <a:t>Thank you for the love you showed me by coming to earth, and living and dying for me. I want to celebrate this Christmas with you. I want to know you, to receive you and your gift of eternal life. Please help me to share that love with everyone. </a:t>
            </a:r>
          </a:p>
          <a:p>
            <a:pPr algn="ctr">
              <a:lnSpc>
                <a:spcPct val="90000"/>
              </a:lnSpc>
              <a:spcBef>
                <a:spcPct val="30000"/>
              </a:spcBef>
              <a:buClr>
                <a:schemeClr val="accent3"/>
              </a:buClr>
            </a:pPr>
            <a:r>
              <a:rPr lang="en-US" sz="3000" dirty="0"/>
              <a:t>Amen.</a:t>
            </a:r>
          </a:p>
        </p:txBody>
      </p:sp>
      <p:pic>
        <p:nvPicPr>
          <p:cNvPr id="12290" name="Picture 2" descr="Niño jesús en el pesebre la noche de navidad | Vector Premium">
            <a:extLst>
              <a:ext uri="{FF2B5EF4-FFF2-40B4-BE49-F238E27FC236}">
                <a16:creationId xmlns:a16="http://schemas.microsoft.com/office/drawing/2014/main" id="{75022045-DE0A-BCCC-E419-1E44CFA08F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5376" y="1700115"/>
            <a:ext cx="4505069" cy="4505069"/>
          </a:xfrm>
          <a:prstGeom prst="rect">
            <a:avLst/>
          </a:prstGeom>
          <a:solidFill>
            <a:srgbClr val="FFFFFF"/>
          </a:solidFill>
        </p:spPr>
      </p:pic>
      <p:pic>
        <p:nvPicPr>
          <p:cNvPr id="5" name="Picture 4" descr="A picture containing diagram&#10;&#10;Description automatically generated">
            <a:extLst>
              <a:ext uri="{FF2B5EF4-FFF2-40B4-BE49-F238E27FC236}">
                <a16:creationId xmlns:a16="http://schemas.microsoft.com/office/drawing/2014/main" id="{F7B2451E-31E2-8F2A-97C5-D0AF8D32B52D}"/>
              </a:ext>
            </a:extLst>
          </p:cNvPr>
          <p:cNvPicPr>
            <a:picLocks noChangeAspect="1"/>
          </p:cNvPicPr>
          <p:nvPr/>
        </p:nvPicPr>
        <p:blipFill>
          <a:blip r:embed="rId3"/>
          <a:stretch>
            <a:fillRect/>
          </a:stretch>
        </p:blipFill>
        <p:spPr>
          <a:xfrm>
            <a:off x="306252" y="221480"/>
            <a:ext cx="1145357" cy="1145357"/>
          </a:xfrm>
          <a:prstGeom prst="rect">
            <a:avLst/>
          </a:prstGeom>
        </p:spPr>
      </p:pic>
    </p:spTree>
    <p:extLst>
      <p:ext uri="{BB962C8B-B14F-4D97-AF65-F5344CB8AC3E}">
        <p14:creationId xmlns:p14="http://schemas.microsoft.com/office/powerpoint/2010/main" val="203394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10111F-1753-9A89-E6D5-D40637278B0C}"/>
              </a:ext>
            </a:extLst>
          </p:cNvPr>
          <p:cNvSpPr txBox="1"/>
          <p:nvPr/>
        </p:nvSpPr>
        <p:spPr>
          <a:xfrm>
            <a:off x="2999295" y="94618"/>
            <a:ext cx="6193410" cy="271164"/>
          </a:xfrm>
          <a:prstGeom prst="rect">
            <a:avLst/>
          </a:prstGeom>
          <a:noFill/>
          <a:ln>
            <a:solidFill>
              <a:schemeClr val="bg2"/>
            </a:solidFill>
          </a:ln>
        </p:spPr>
        <p:txBody>
          <a:bodyPr wrap="square">
            <a:spAutoFit/>
          </a:bodyPr>
          <a:lstStyle/>
          <a:p>
            <a:pPr marL="0" marR="0">
              <a:lnSpc>
                <a:spcPts val="1260"/>
              </a:lnSpc>
              <a:spcBef>
                <a:spcPts val="0"/>
              </a:spcBef>
              <a:spcAft>
                <a:spcPts val="0"/>
              </a:spcAft>
            </a:pPr>
            <a:r>
              <a:rPr lang="en-US" sz="1800" spc="40" dirty="0">
                <a:solidFill>
                  <a:srgbClr val="333333"/>
                </a:solidFill>
                <a:effectLst/>
                <a:latin typeface="Cambria" panose="02040503050406030204" pitchFamily="18" charset="0"/>
                <a:ea typeface="Times New Roman" panose="02020603050405020304" pitchFamily="18" charset="0"/>
              </a:rPr>
              <a:t>The Little Drummer Boy, </a:t>
            </a:r>
            <a:r>
              <a:rPr lang="en-US" sz="1800" u="sng" spc="40" dirty="0">
                <a:solidFill>
                  <a:srgbClr val="333333"/>
                </a:solidFill>
                <a:effectLst/>
                <a:latin typeface="Cambria" panose="02040503050406030204" pitchFamily="18" charset="0"/>
                <a:ea typeface="Times New Roman" panose="02020603050405020304" pitchFamily="18" charset="0"/>
                <a:hlinkClick r:id="rId3"/>
              </a:rPr>
              <a:t>https://youtu.be/_6p5icEYBus</a:t>
            </a:r>
            <a:endParaRPr lang="en-US" sz="1800" dirty="0">
              <a:effectLst/>
              <a:latin typeface="Times New Roman" panose="02020603050405020304" pitchFamily="18" charset="0"/>
              <a:ea typeface="Times New Roman" panose="02020603050405020304" pitchFamily="18" charset="0"/>
            </a:endParaRPr>
          </a:p>
        </p:txBody>
      </p:sp>
      <p:pic>
        <p:nvPicPr>
          <p:cNvPr id="3" name="Online Media 2" title="The Little Drummer Boy Sing Along with Lyrics">
            <a:hlinkClick r:id="" action="ppaction://media"/>
            <a:extLst>
              <a:ext uri="{FF2B5EF4-FFF2-40B4-BE49-F238E27FC236}">
                <a16:creationId xmlns:a16="http://schemas.microsoft.com/office/drawing/2014/main" id="{9CE67495-7B68-D461-23C9-6F078F1037B9}"/>
              </a:ext>
            </a:extLst>
          </p:cNvPr>
          <p:cNvPicPr>
            <a:picLocks noRot="1" noChangeAspect="1"/>
          </p:cNvPicPr>
          <p:nvPr>
            <a:videoFile r:link="rId1"/>
          </p:nvPr>
        </p:nvPicPr>
        <p:blipFill>
          <a:blip r:embed="rId4"/>
          <a:stretch>
            <a:fillRect/>
          </a:stretch>
        </p:blipFill>
        <p:spPr>
          <a:xfrm>
            <a:off x="1499787" y="435734"/>
            <a:ext cx="8436864" cy="6327648"/>
          </a:xfrm>
          <a:prstGeom prst="rect">
            <a:avLst/>
          </a:prstGeom>
        </p:spPr>
      </p:pic>
    </p:spTree>
    <p:extLst>
      <p:ext uri="{BB962C8B-B14F-4D97-AF65-F5344CB8AC3E}">
        <p14:creationId xmlns:p14="http://schemas.microsoft.com/office/powerpoint/2010/main" val="92789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1AA2ED-2156-D9B2-BF84-8F13CA267522}"/>
              </a:ext>
            </a:extLst>
          </p:cNvPr>
          <p:cNvSpPr txBox="1"/>
          <p:nvPr/>
        </p:nvSpPr>
        <p:spPr>
          <a:xfrm>
            <a:off x="2780044" y="219456"/>
            <a:ext cx="7375892" cy="271164"/>
          </a:xfrm>
          <a:prstGeom prst="rect">
            <a:avLst/>
          </a:prstGeom>
          <a:noFill/>
          <a:ln>
            <a:solidFill>
              <a:schemeClr val="bg2"/>
            </a:solidFill>
          </a:ln>
        </p:spPr>
        <p:txBody>
          <a:bodyPr wrap="square">
            <a:spAutoFit/>
          </a:bodyPr>
          <a:lstStyle/>
          <a:p>
            <a:pPr marL="0" marR="0" indent="457200">
              <a:lnSpc>
                <a:spcPts val="1260"/>
              </a:lnSpc>
              <a:spcBef>
                <a:spcPts val="0"/>
              </a:spcBef>
              <a:spcAft>
                <a:spcPts val="0"/>
              </a:spcAft>
            </a:pPr>
            <a:r>
              <a:rPr lang="en-US" sz="1800" spc="40" dirty="0">
                <a:solidFill>
                  <a:srgbClr val="333333"/>
                </a:solidFill>
                <a:effectLst/>
                <a:latin typeface="Cambria" panose="02040503050406030204" pitchFamily="18" charset="0"/>
                <a:ea typeface="Times New Roman" panose="02020603050405020304" pitchFamily="18" charset="0"/>
              </a:rPr>
              <a:t>Joy to the World, Lifetree Kids, </a:t>
            </a:r>
            <a:r>
              <a:rPr lang="en-US" sz="1800" u="sng" spc="40" dirty="0">
                <a:solidFill>
                  <a:srgbClr val="333333"/>
                </a:solidFill>
                <a:effectLst/>
                <a:latin typeface="Cambria" panose="02040503050406030204" pitchFamily="18" charset="0"/>
                <a:ea typeface="Times New Roman" panose="02020603050405020304" pitchFamily="18" charset="0"/>
                <a:hlinkClick r:id="rId3"/>
              </a:rPr>
              <a:t>https://youtu.be/bQ8gE0L1524</a:t>
            </a:r>
            <a:endParaRPr lang="en-US" sz="1800" dirty="0">
              <a:effectLst/>
              <a:latin typeface="Times New Roman" panose="02020603050405020304" pitchFamily="18" charset="0"/>
              <a:ea typeface="Times New Roman" panose="02020603050405020304" pitchFamily="18" charset="0"/>
            </a:endParaRPr>
          </a:p>
        </p:txBody>
      </p:sp>
      <p:pic>
        <p:nvPicPr>
          <p:cNvPr id="2" name="Online Media 1" title="Joy to the World | Songs of the Christmas Story | Group Publishing">
            <a:hlinkClick r:id="" action="ppaction://media"/>
            <a:extLst>
              <a:ext uri="{FF2B5EF4-FFF2-40B4-BE49-F238E27FC236}">
                <a16:creationId xmlns:a16="http://schemas.microsoft.com/office/drawing/2014/main" id="{A84B31F6-5995-8382-0F70-8A9F5A925DAC}"/>
              </a:ext>
            </a:extLst>
          </p:cNvPr>
          <p:cNvPicPr>
            <a:picLocks noRot="1" noChangeAspect="1"/>
          </p:cNvPicPr>
          <p:nvPr>
            <a:videoFile r:link="rId1"/>
          </p:nvPr>
        </p:nvPicPr>
        <p:blipFill>
          <a:blip r:embed="rId4"/>
          <a:stretch>
            <a:fillRect/>
          </a:stretch>
        </p:blipFill>
        <p:spPr>
          <a:xfrm>
            <a:off x="621792" y="597835"/>
            <a:ext cx="10119684" cy="6040709"/>
          </a:xfrm>
          <a:prstGeom prst="rect">
            <a:avLst/>
          </a:prstGeom>
        </p:spPr>
      </p:pic>
    </p:spTree>
    <p:extLst>
      <p:ext uri="{BB962C8B-B14F-4D97-AF65-F5344CB8AC3E}">
        <p14:creationId xmlns:p14="http://schemas.microsoft.com/office/powerpoint/2010/main" val="108733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34731-5154-A7BC-F64E-7DF16FDF1FE9}"/>
              </a:ext>
            </a:extLst>
          </p:cNvPr>
          <p:cNvSpPr txBox="1"/>
          <p:nvPr/>
        </p:nvSpPr>
        <p:spPr>
          <a:xfrm>
            <a:off x="1432692" y="1536174"/>
            <a:ext cx="9326616" cy="3785652"/>
          </a:xfrm>
          <a:prstGeom prst="rect">
            <a:avLst/>
          </a:prstGeom>
          <a:noFill/>
          <a:ln>
            <a:noFill/>
          </a:ln>
        </p:spPr>
        <p:txBody>
          <a:bodyPr wrap="square" rtlCol="0" anchor="ctr" anchorCtr="1">
            <a:spAutoFit/>
          </a:bodyPr>
          <a:lstStyle/>
          <a:p>
            <a:pPr algn="ctr"/>
            <a:r>
              <a:rPr lang="en-US" sz="12000" b="1" dirty="0">
                <a:ln w="22225">
                  <a:solidFill>
                    <a:schemeClr val="accent2"/>
                  </a:solidFill>
                  <a:prstDash val="solid"/>
                </a:ln>
                <a:solidFill>
                  <a:schemeClr val="accent2">
                    <a:lumMod val="40000"/>
                    <a:lumOff val="60000"/>
                  </a:schemeClr>
                </a:solidFill>
                <a:effectLst>
                  <a:outerShdw blurRad="50800" dist="38100" dir="2700000" algn="tl" rotWithShape="0">
                    <a:prstClr val="black">
                      <a:alpha val="40000"/>
                    </a:prstClr>
                  </a:outerShdw>
                </a:effectLst>
                <a:latin typeface="Bauhaus 93" panose="04030905020B02020C02" pitchFamily="82" charset="0"/>
              </a:rPr>
              <a:t>MERRY CHRISTMAS</a:t>
            </a:r>
          </a:p>
        </p:txBody>
      </p:sp>
    </p:spTree>
    <p:extLst>
      <p:ext uri="{BB962C8B-B14F-4D97-AF65-F5344CB8AC3E}">
        <p14:creationId xmlns:p14="http://schemas.microsoft.com/office/powerpoint/2010/main" val="45211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3810-8CD8-74CB-389B-B959B66E0ABB}"/>
              </a:ext>
            </a:extLst>
          </p:cNvPr>
          <p:cNvSpPr>
            <a:spLocks noGrp="1"/>
          </p:cNvSpPr>
          <p:nvPr>
            <p:ph type="title"/>
          </p:nvPr>
        </p:nvSpPr>
        <p:spPr>
          <a:xfrm>
            <a:off x="3771138" y="243205"/>
            <a:ext cx="4649724" cy="1325563"/>
          </a:xfrm>
        </p:spPr>
        <p:txBody>
          <a:bodyPr vert="horz" lIns="91440" tIns="45720" rIns="91440" bIns="45720" rtlCol="0" anchor="ctr">
            <a:normAutofit/>
          </a:bodyPr>
          <a:lstStyle/>
          <a:p>
            <a:r>
              <a:rPr lang="en-US" kern="1200" dirty="0">
                <a:latin typeface="+mj-lt"/>
                <a:ea typeface="+mj-ea"/>
                <a:cs typeface="+mj-cs"/>
              </a:rPr>
              <a:t>The Birth of Jesus</a:t>
            </a:r>
          </a:p>
        </p:txBody>
      </p:sp>
      <p:pic>
        <p:nvPicPr>
          <p:cNvPr id="2050" name="Picture 2" descr="La Santísima Trinidad">
            <a:extLst>
              <a:ext uri="{FF2B5EF4-FFF2-40B4-BE49-F238E27FC236}">
                <a16:creationId xmlns:a16="http://schemas.microsoft.com/office/drawing/2014/main" id="{5240BADA-676B-2E79-70A4-378140D10E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62" r="13867" b="-2"/>
          <a:stretch/>
        </p:blipFill>
        <p:spPr bwMode="auto">
          <a:xfrm>
            <a:off x="1569700" y="1825625"/>
            <a:ext cx="4754880" cy="4351338"/>
          </a:xfrm>
          <a:prstGeom prst="rect">
            <a:avLst/>
          </a:prstGeom>
          <a:solidFill>
            <a:srgbClr val="FFFFFF"/>
          </a:solidFill>
        </p:spPr>
      </p:pic>
      <p:sp>
        <p:nvSpPr>
          <p:cNvPr id="4" name="TextBox 3">
            <a:extLst>
              <a:ext uri="{FF2B5EF4-FFF2-40B4-BE49-F238E27FC236}">
                <a16:creationId xmlns:a16="http://schemas.microsoft.com/office/drawing/2014/main" id="{00EB27F3-E023-23BE-7E21-7D85DF35D8A2}"/>
              </a:ext>
            </a:extLst>
          </p:cNvPr>
          <p:cNvSpPr txBox="1"/>
          <p:nvPr/>
        </p:nvSpPr>
        <p:spPr>
          <a:xfrm>
            <a:off x="6518239" y="2121408"/>
            <a:ext cx="5414644" cy="4055555"/>
          </a:xfrm>
          <a:prstGeom prst="rect">
            <a:avLst/>
          </a:prstGeom>
        </p:spPr>
        <p:txBody>
          <a:bodyPr vert="horz" lIns="91440" tIns="45720" rIns="91440" bIns="45720" rtlCol="0">
            <a:noAutofit/>
          </a:bodyPr>
          <a:lstStyle/>
          <a:p>
            <a:pPr algn="ctr">
              <a:lnSpc>
                <a:spcPct val="90000"/>
              </a:lnSpc>
              <a:spcBef>
                <a:spcPct val="30000"/>
              </a:spcBef>
              <a:buClr>
                <a:schemeClr val="accent3"/>
              </a:buClr>
            </a:pPr>
            <a:r>
              <a:rPr lang="en-US" sz="2200" dirty="0"/>
              <a:t>In the beginning was the Word, and the Word was with God, and the Word was God. He was in the beginning with God. All things came to be through him, and without him nothing came to be. What came to be through him was life, and this life was the light of the human race; the light shines in the darkness, and the darkness has not overcome it. The true light, which enlightens everyone, was coming into the world. He was in the world, and the world came to be through him, but the world did not know him. </a:t>
            </a:r>
          </a:p>
        </p:txBody>
      </p:sp>
      <p:pic>
        <p:nvPicPr>
          <p:cNvPr id="6" name="Picture 5" descr="A picture containing diagram&#10;&#10;Description automatically generated">
            <a:extLst>
              <a:ext uri="{FF2B5EF4-FFF2-40B4-BE49-F238E27FC236}">
                <a16:creationId xmlns:a16="http://schemas.microsoft.com/office/drawing/2014/main" id="{0F929DFD-2814-2FCD-91C4-A1B46D01BCB7}"/>
              </a:ext>
            </a:extLst>
          </p:cNvPr>
          <p:cNvPicPr>
            <a:picLocks noChangeAspect="1"/>
          </p:cNvPicPr>
          <p:nvPr/>
        </p:nvPicPr>
        <p:blipFill>
          <a:blip r:embed="rId3"/>
          <a:stretch>
            <a:fillRect/>
          </a:stretch>
        </p:blipFill>
        <p:spPr>
          <a:xfrm>
            <a:off x="10787526" y="108358"/>
            <a:ext cx="1145357" cy="1145357"/>
          </a:xfrm>
          <a:prstGeom prst="rect">
            <a:avLst/>
          </a:prstGeom>
        </p:spPr>
      </p:pic>
    </p:spTree>
    <p:extLst>
      <p:ext uri="{BB962C8B-B14F-4D97-AF65-F5344CB8AC3E}">
        <p14:creationId xmlns:p14="http://schemas.microsoft.com/office/powerpoint/2010/main" val="215025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F0ECE-E017-A9AC-4C53-FEF6CD63497B}"/>
              </a:ext>
            </a:extLst>
          </p:cNvPr>
          <p:cNvSpPr>
            <a:spLocks noGrp="1"/>
          </p:cNvSpPr>
          <p:nvPr>
            <p:ph type="title"/>
          </p:nvPr>
        </p:nvSpPr>
        <p:spPr>
          <a:xfrm>
            <a:off x="3718067" y="136858"/>
            <a:ext cx="4755865" cy="1325563"/>
          </a:xfrm>
        </p:spPr>
        <p:txBody>
          <a:bodyPr/>
          <a:lstStyle/>
          <a:p>
            <a:r>
              <a:rPr lang="en-US" kern="1200" dirty="0">
                <a:latin typeface="+mj-lt"/>
                <a:ea typeface="+mj-ea"/>
                <a:cs typeface="+mj-cs"/>
              </a:rPr>
              <a:t>The Birth of Jesus</a:t>
            </a:r>
            <a:endParaRPr lang="es-419" dirty="0"/>
          </a:p>
        </p:txBody>
      </p:sp>
      <p:pic>
        <p:nvPicPr>
          <p:cNvPr id="3074" name="Picture 2" descr="Un Corazón Que Arde - ✨&quot;AL PRINCIPIO EXISTÍA LA PALABRA, Y LA PALBRA ESTABA  JUNTO A DIOS...&quot; 🙌 Mañana celebramos la solemnidad de la Santísima Trinidad,  en donde recordamos el gran misterio">
            <a:extLst>
              <a:ext uri="{FF2B5EF4-FFF2-40B4-BE49-F238E27FC236}">
                <a16:creationId xmlns:a16="http://schemas.microsoft.com/office/drawing/2014/main" id="{58263432-EF3C-101D-53B2-D3629CB38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304" y="1922661"/>
            <a:ext cx="3879124" cy="38791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C00A05-5D62-ACA9-1229-64062C0B1003}"/>
              </a:ext>
            </a:extLst>
          </p:cNvPr>
          <p:cNvSpPr txBox="1"/>
          <p:nvPr/>
        </p:nvSpPr>
        <p:spPr>
          <a:xfrm>
            <a:off x="5803392" y="2283736"/>
            <a:ext cx="5822756" cy="3139321"/>
          </a:xfrm>
          <a:prstGeom prst="rect">
            <a:avLst/>
          </a:prstGeom>
          <a:noFill/>
          <a:ln>
            <a:solidFill>
              <a:schemeClr val="bg2"/>
            </a:solidFill>
          </a:ln>
        </p:spPr>
        <p:txBody>
          <a:bodyPr wrap="square">
            <a:spAutoFit/>
          </a:bodyPr>
          <a:lstStyle/>
          <a:p>
            <a:pPr algn="ctr"/>
            <a:r>
              <a:rPr lang="en-US" sz="2200" dirty="0"/>
              <a:t>He came to what was his own, but his own people did not accept him. But to those who did accept him he gave power to become children of God, to those who believe in his name, who were born not by natural generation nor by human choice nor by a man’s decision but of God. And the Word became flesh and made his dwelling among us, and we saw his glory, the glory as of the Father’s only Son, full of grace and truth.</a:t>
            </a:r>
          </a:p>
        </p:txBody>
      </p:sp>
      <p:sp>
        <p:nvSpPr>
          <p:cNvPr id="3" name="TextBox 2">
            <a:extLst>
              <a:ext uri="{FF2B5EF4-FFF2-40B4-BE49-F238E27FC236}">
                <a16:creationId xmlns:a16="http://schemas.microsoft.com/office/drawing/2014/main" id="{8B1ED2D5-17D4-86EC-34F4-C17B1FB0BEF6}"/>
              </a:ext>
            </a:extLst>
          </p:cNvPr>
          <p:cNvSpPr txBox="1"/>
          <p:nvPr/>
        </p:nvSpPr>
        <p:spPr>
          <a:xfrm>
            <a:off x="1701501" y="6243243"/>
            <a:ext cx="3370730" cy="400110"/>
          </a:xfrm>
          <a:prstGeom prst="rect">
            <a:avLst/>
          </a:prstGeom>
          <a:noFill/>
          <a:ln>
            <a:solidFill>
              <a:schemeClr val="bg2"/>
            </a:solidFill>
          </a:ln>
        </p:spPr>
        <p:txBody>
          <a:bodyPr wrap="square" rtlCol="0" anchor="ctr" anchorCtr="1">
            <a:spAutoFit/>
          </a:bodyPr>
          <a:lstStyle/>
          <a:p>
            <a:r>
              <a:rPr lang="es-419" sz="2000" dirty="0" err="1">
                <a:solidFill>
                  <a:srgbClr val="FF0000"/>
                </a:solidFill>
              </a:rPr>
              <a:t>The</a:t>
            </a:r>
            <a:r>
              <a:rPr lang="es-419" sz="2000" dirty="0">
                <a:solidFill>
                  <a:srgbClr val="FF0000"/>
                </a:solidFill>
              </a:rPr>
              <a:t> </a:t>
            </a:r>
            <a:r>
              <a:rPr lang="es-419" sz="2000" dirty="0" err="1">
                <a:solidFill>
                  <a:srgbClr val="FF0000"/>
                </a:solidFill>
              </a:rPr>
              <a:t>Gospel</a:t>
            </a:r>
            <a:r>
              <a:rPr lang="es-419" sz="2000" dirty="0">
                <a:solidFill>
                  <a:srgbClr val="FF0000"/>
                </a:solidFill>
              </a:rPr>
              <a:t> </a:t>
            </a:r>
            <a:r>
              <a:rPr lang="es-419" sz="2000" dirty="0" err="1">
                <a:solidFill>
                  <a:srgbClr val="FF0000"/>
                </a:solidFill>
              </a:rPr>
              <a:t>of</a:t>
            </a:r>
            <a:r>
              <a:rPr lang="es-419" sz="2000" dirty="0">
                <a:solidFill>
                  <a:srgbClr val="FF0000"/>
                </a:solidFill>
              </a:rPr>
              <a:t> </a:t>
            </a:r>
            <a:r>
              <a:rPr lang="es-419" sz="2000" dirty="0" err="1">
                <a:solidFill>
                  <a:srgbClr val="FF0000"/>
                </a:solidFill>
              </a:rPr>
              <a:t>the</a:t>
            </a:r>
            <a:r>
              <a:rPr lang="es-419" sz="2000" dirty="0">
                <a:solidFill>
                  <a:srgbClr val="FF0000"/>
                </a:solidFill>
              </a:rPr>
              <a:t> Lord,</a:t>
            </a:r>
          </a:p>
        </p:txBody>
      </p:sp>
      <p:sp>
        <p:nvSpPr>
          <p:cNvPr id="5" name="TextBox 4">
            <a:extLst>
              <a:ext uri="{FF2B5EF4-FFF2-40B4-BE49-F238E27FC236}">
                <a16:creationId xmlns:a16="http://schemas.microsoft.com/office/drawing/2014/main" id="{4F1D1922-003C-DC90-7E02-29BEEC1F6858}"/>
              </a:ext>
            </a:extLst>
          </p:cNvPr>
          <p:cNvSpPr txBox="1"/>
          <p:nvPr/>
        </p:nvSpPr>
        <p:spPr>
          <a:xfrm>
            <a:off x="6924249" y="6243243"/>
            <a:ext cx="3581041" cy="400110"/>
          </a:xfrm>
          <a:prstGeom prst="rect">
            <a:avLst/>
          </a:prstGeom>
          <a:noFill/>
          <a:ln>
            <a:solidFill>
              <a:schemeClr val="bg2"/>
            </a:solidFill>
          </a:ln>
        </p:spPr>
        <p:txBody>
          <a:bodyPr wrap="square" rtlCol="0" anchor="ctr" anchorCtr="1">
            <a:spAutoFit/>
          </a:bodyPr>
          <a:lstStyle/>
          <a:p>
            <a:r>
              <a:rPr lang="es-419" sz="2000" dirty="0" err="1">
                <a:solidFill>
                  <a:srgbClr val="FF0000"/>
                </a:solidFill>
              </a:rPr>
              <a:t>Praise</a:t>
            </a:r>
            <a:r>
              <a:rPr lang="es-419" sz="2000" dirty="0">
                <a:solidFill>
                  <a:srgbClr val="FF0000"/>
                </a:solidFill>
              </a:rPr>
              <a:t> </a:t>
            </a:r>
            <a:r>
              <a:rPr lang="es-419" sz="2000" dirty="0" err="1">
                <a:solidFill>
                  <a:srgbClr val="FF0000"/>
                </a:solidFill>
              </a:rPr>
              <a:t>to</a:t>
            </a:r>
            <a:r>
              <a:rPr lang="es-419" sz="2000" dirty="0">
                <a:solidFill>
                  <a:srgbClr val="FF0000"/>
                </a:solidFill>
              </a:rPr>
              <a:t> </a:t>
            </a:r>
            <a:r>
              <a:rPr lang="es-419" sz="2000" dirty="0" err="1">
                <a:solidFill>
                  <a:srgbClr val="FF0000"/>
                </a:solidFill>
              </a:rPr>
              <a:t>You</a:t>
            </a:r>
            <a:r>
              <a:rPr lang="es-419" sz="2000" dirty="0">
                <a:solidFill>
                  <a:srgbClr val="FF0000"/>
                </a:solidFill>
              </a:rPr>
              <a:t> Lord </a:t>
            </a:r>
            <a:r>
              <a:rPr lang="es-419" sz="2000" dirty="0" err="1">
                <a:solidFill>
                  <a:srgbClr val="FF0000"/>
                </a:solidFill>
              </a:rPr>
              <a:t>Jesus</a:t>
            </a:r>
            <a:r>
              <a:rPr lang="es-419" sz="2000" dirty="0">
                <a:solidFill>
                  <a:srgbClr val="FF0000"/>
                </a:solidFill>
              </a:rPr>
              <a:t> </a:t>
            </a:r>
            <a:r>
              <a:rPr lang="es-419" sz="2000" dirty="0" err="1">
                <a:solidFill>
                  <a:srgbClr val="FF0000"/>
                </a:solidFill>
              </a:rPr>
              <a:t>Christ</a:t>
            </a:r>
            <a:r>
              <a:rPr lang="es-419" sz="2000" dirty="0">
                <a:solidFill>
                  <a:srgbClr val="FF0000"/>
                </a:solidFill>
              </a:rPr>
              <a:t>.</a:t>
            </a:r>
          </a:p>
        </p:txBody>
      </p:sp>
      <p:sp>
        <p:nvSpPr>
          <p:cNvPr id="6" name="Cloud 5">
            <a:extLst>
              <a:ext uri="{FF2B5EF4-FFF2-40B4-BE49-F238E27FC236}">
                <a16:creationId xmlns:a16="http://schemas.microsoft.com/office/drawing/2014/main" id="{257C7DCF-3929-F07B-2003-A6CEC382D487}"/>
              </a:ext>
            </a:extLst>
          </p:cNvPr>
          <p:cNvSpPr/>
          <p:nvPr/>
        </p:nvSpPr>
        <p:spPr>
          <a:xfrm>
            <a:off x="1447304" y="1920964"/>
            <a:ext cx="1173976" cy="1931708"/>
          </a:xfrm>
          <a:prstGeom prst="cloud">
            <a:avLst/>
          </a:prstGeom>
          <a:solidFill>
            <a:schemeClr val="tx1">
              <a:lumMod val="50000"/>
              <a:lumOff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 name="Cloud 6">
            <a:extLst>
              <a:ext uri="{FF2B5EF4-FFF2-40B4-BE49-F238E27FC236}">
                <a16:creationId xmlns:a16="http://schemas.microsoft.com/office/drawing/2014/main" id="{191971A4-9937-CF1A-AE65-82916D9BE1E2}"/>
              </a:ext>
            </a:extLst>
          </p:cNvPr>
          <p:cNvSpPr/>
          <p:nvPr/>
        </p:nvSpPr>
        <p:spPr>
          <a:xfrm flipH="1">
            <a:off x="4176836" y="1919268"/>
            <a:ext cx="1173976" cy="2101451"/>
          </a:xfrm>
          <a:prstGeom prst="cloud">
            <a:avLst/>
          </a:prstGeom>
          <a:solidFill>
            <a:schemeClr val="tx1">
              <a:lumMod val="50000"/>
              <a:lumOff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8" name="Cloud 7">
            <a:extLst>
              <a:ext uri="{FF2B5EF4-FFF2-40B4-BE49-F238E27FC236}">
                <a16:creationId xmlns:a16="http://schemas.microsoft.com/office/drawing/2014/main" id="{9AF428D7-E43A-42CF-874C-9C2BAE0CCC69}"/>
              </a:ext>
            </a:extLst>
          </p:cNvPr>
          <p:cNvSpPr/>
          <p:nvPr/>
        </p:nvSpPr>
        <p:spPr>
          <a:xfrm>
            <a:off x="2272774" y="1919268"/>
            <a:ext cx="2299226" cy="1006811"/>
          </a:xfrm>
          <a:prstGeom prst="cloud">
            <a:avLst/>
          </a:prstGeom>
          <a:solidFill>
            <a:schemeClr val="tx1">
              <a:lumMod val="50000"/>
              <a:lumOff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86482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28,016 imágenes de Niños pensando dibujo - Imágenes, fotos ...">
            <a:extLst>
              <a:ext uri="{FF2B5EF4-FFF2-40B4-BE49-F238E27FC236}">
                <a16:creationId xmlns:a16="http://schemas.microsoft.com/office/drawing/2014/main" id="{226961C9-8E3D-CCA1-5E2A-31C84FF224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94" t="9256" r="5861" b="14396"/>
          <a:stretch/>
        </p:blipFill>
        <p:spPr bwMode="auto">
          <a:xfrm>
            <a:off x="2491355" y="565330"/>
            <a:ext cx="5254570" cy="26395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32C2EFC-20D8-3D27-180C-ECE71BC39734}"/>
              </a:ext>
            </a:extLst>
          </p:cNvPr>
          <p:cNvSpPr>
            <a:spLocks noGrp="1"/>
          </p:cNvSpPr>
          <p:nvPr>
            <p:ph type="title"/>
          </p:nvPr>
        </p:nvSpPr>
        <p:spPr>
          <a:xfrm rot="20720414">
            <a:off x="855748" y="3400564"/>
            <a:ext cx="9029700" cy="1325563"/>
          </a:xfrm>
        </p:spPr>
        <p:txBody>
          <a:bodyPr>
            <a:normAutofit/>
          </a:bodyPr>
          <a:lstStyle/>
          <a:p>
            <a:pPr algn="ctr"/>
            <a:r>
              <a:rPr lang="es-419" sz="8000" dirty="0"/>
              <a:t>REFLECTION</a:t>
            </a:r>
          </a:p>
        </p:txBody>
      </p:sp>
      <p:pic>
        <p:nvPicPr>
          <p:cNvPr id="4100" name="Picture 4" descr="128,016 imágenes de Niños pensando dibujo - Imágenes, fotos y vectores de  stock | Shutterstock">
            <a:extLst>
              <a:ext uri="{FF2B5EF4-FFF2-40B4-BE49-F238E27FC236}">
                <a16:creationId xmlns:a16="http://schemas.microsoft.com/office/drawing/2014/main" id="{9001CEE3-0C1D-C2C7-59EF-236539E753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212"/>
          <a:stretch/>
        </p:blipFill>
        <p:spPr bwMode="auto">
          <a:xfrm>
            <a:off x="8346561" y="3429000"/>
            <a:ext cx="2851078" cy="317058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1C4A8CC5-52AB-9C16-9902-4C3D738AFD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9722" y="812812"/>
            <a:ext cx="1152086" cy="71429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6" name="Picture 10" descr="dibujos del nacimiento de jesus animado ... | Imagenes de ...">
            <a:extLst>
              <a:ext uri="{FF2B5EF4-FFF2-40B4-BE49-F238E27FC236}">
                <a16:creationId xmlns:a16="http://schemas.microsoft.com/office/drawing/2014/main" id="{061E677D-94B6-4453-52C9-6B9801C4D0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9909" y="3429000"/>
            <a:ext cx="988390" cy="101301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87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A2404-F8B1-99EE-6F36-17C13D6ECA5D}"/>
              </a:ext>
            </a:extLst>
          </p:cNvPr>
          <p:cNvSpPr>
            <a:spLocks noGrp="1"/>
          </p:cNvSpPr>
          <p:nvPr>
            <p:ph type="title"/>
          </p:nvPr>
        </p:nvSpPr>
        <p:spPr>
          <a:xfrm>
            <a:off x="1767840" y="535454"/>
            <a:ext cx="10034016" cy="1325563"/>
          </a:xfrm>
        </p:spPr>
        <p:txBody>
          <a:bodyPr>
            <a:noAutofit/>
          </a:bodyPr>
          <a:lstStyle/>
          <a:p>
            <a:pPr algn="ctr"/>
            <a:r>
              <a:rPr lang="en-US" sz="2800" dirty="0"/>
              <a:t>The Gospel begins speaking about the Word as a person; and that person was there since the beginning with God and was God. Who is the Gospel talking about?</a:t>
            </a:r>
            <a:endParaRPr lang="es-419" sz="2800" dirty="0"/>
          </a:p>
        </p:txBody>
      </p:sp>
      <p:pic>
        <p:nvPicPr>
          <p:cNvPr id="10" name="Picture 9" descr="A drawing of a person&#10;&#10;Description automatically generated with low confidence">
            <a:extLst>
              <a:ext uri="{FF2B5EF4-FFF2-40B4-BE49-F238E27FC236}">
                <a16:creationId xmlns:a16="http://schemas.microsoft.com/office/drawing/2014/main" id="{834B37B3-D1CD-1393-E9D5-E3D51211C0C6}"/>
              </a:ext>
            </a:extLst>
          </p:cNvPr>
          <p:cNvPicPr>
            <a:picLocks noChangeAspect="1"/>
          </p:cNvPicPr>
          <p:nvPr/>
        </p:nvPicPr>
        <p:blipFill>
          <a:blip r:embed="rId2"/>
          <a:stretch>
            <a:fillRect/>
          </a:stretch>
        </p:blipFill>
        <p:spPr>
          <a:xfrm>
            <a:off x="1865377" y="2042744"/>
            <a:ext cx="2178722" cy="4730120"/>
          </a:xfrm>
          <a:prstGeom prst="rect">
            <a:avLst/>
          </a:prstGeom>
        </p:spPr>
      </p:pic>
      <p:sp>
        <p:nvSpPr>
          <p:cNvPr id="12" name="TextBox 11">
            <a:extLst>
              <a:ext uri="{FF2B5EF4-FFF2-40B4-BE49-F238E27FC236}">
                <a16:creationId xmlns:a16="http://schemas.microsoft.com/office/drawing/2014/main" id="{1010EEE6-EF6F-135B-34AE-4CE5DC00FD6A}"/>
              </a:ext>
            </a:extLst>
          </p:cNvPr>
          <p:cNvSpPr txBox="1"/>
          <p:nvPr/>
        </p:nvSpPr>
        <p:spPr>
          <a:xfrm>
            <a:off x="4441854" y="3242658"/>
            <a:ext cx="7140546" cy="1754326"/>
          </a:xfrm>
          <a:prstGeom prst="rect">
            <a:avLst/>
          </a:prstGeom>
          <a:noFill/>
          <a:ln>
            <a:solidFill>
              <a:schemeClr val="bg2"/>
            </a:solidFill>
          </a:ln>
        </p:spPr>
        <p:txBody>
          <a:bodyPr wrap="square">
            <a:spAutoFit/>
          </a:bodyPr>
          <a:lstStyle/>
          <a:p>
            <a:pPr algn="ctr"/>
            <a:r>
              <a:rPr lang="en-US" sz="3600" dirty="0"/>
              <a:t>Jesus is the Word of God. When we hear the words of Jesus in the Gospel, we are hearing God, Himself.</a:t>
            </a:r>
            <a:r>
              <a:rPr lang="es-ES" sz="3600" dirty="0"/>
              <a:t> </a:t>
            </a:r>
            <a:endParaRPr lang="es-419" sz="3600" dirty="0"/>
          </a:p>
        </p:txBody>
      </p:sp>
    </p:spTree>
    <p:extLst>
      <p:ext uri="{BB962C8B-B14F-4D97-AF65-F5344CB8AC3E}">
        <p14:creationId xmlns:p14="http://schemas.microsoft.com/office/powerpoint/2010/main" val="199704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7C12-39CA-841A-41E1-654A4EE3A10D}"/>
              </a:ext>
            </a:extLst>
          </p:cNvPr>
          <p:cNvSpPr>
            <a:spLocks noGrp="1"/>
          </p:cNvSpPr>
          <p:nvPr>
            <p:ph type="title"/>
          </p:nvPr>
        </p:nvSpPr>
        <p:spPr>
          <a:xfrm>
            <a:off x="1741394" y="678890"/>
            <a:ext cx="9029700" cy="1325563"/>
          </a:xfrm>
        </p:spPr>
        <p:txBody>
          <a:bodyPr>
            <a:normAutofit/>
          </a:bodyPr>
          <a:lstStyle/>
          <a:p>
            <a:r>
              <a:rPr lang="en-US" sz="3800" dirty="0"/>
              <a:t>Did Jesus create the world? </a:t>
            </a:r>
            <a:endParaRPr lang="es-419" sz="3800" dirty="0"/>
          </a:p>
        </p:txBody>
      </p:sp>
      <p:sp>
        <p:nvSpPr>
          <p:cNvPr id="4" name="TextBox 3">
            <a:extLst>
              <a:ext uri="{FF2B5EF4-FFF2-40B4-BE49-F238E27FC236}">
                <a16:creationId xmlns:a16="http://schemas.microsoft.com/office/drawing/2014/main" id="{9ED9B9B7-3CDE-2946-113B-5A6AF78F9B55}"/>
              </a:ext>
            </a:extLst>
          </p:cNvPr>
          <p:cNvSpPr txBox="1"/>
          <p:nvPr/>
        </p:nvSpPr>
        <p:spPr>
          <a:xfrm>
            <a:off x="1048306" y="3043453"/>
            <a:ext cx="6167716" cy="1754326"/>
          </a:xfrm>
          <a:prstGeom prst="rect">
            <a:avLst/>
          </a:prstGeom>
          <a:noFill/>
          <a:ln>
            <a:solidFill>
              <a:schemeClr val="bg2"/>
            </a:solidFill>
          </a:ln>
        </p:spPr>
        <p:txBody>
          <a:bodyPr wrap="square">
            <a:spAutoFit/>
          </a:bodyPr>
          <a:lstStyle/>
          <a:p>
            <a:pPr algn="ctr"/>
            <a:r>
              <a:rPr lang="en-US" sz="3600" dirty="0"/>
              <a:t>Yes, the Gospel says that, without the Word, nothing came to be. Jesus is God</a:t>
            </a:r>
            <a:r>
              <a:rPr lang="es-ES" sz="3600" dirty="0"/>
              <a:t>.</a:t>
            </a:r>
            <a:endParaRPr lang="es-419" sz="3600" dirty="0"/>
          </a:p>
        </p:txBody>
      </p:sp>
      <p:pic>
        <p:nvPicPr>
          <p:cNvPr id="5122" name="Picture 2" descr="Retrato De Jesús Que Sostiene La Tierra Manos Planeta Ilustraciones Svg,  Vectoriales, Clip Art Vectorizado Libre De Derechos. Image 27896136.">
            <a:extLst>
              <a:ext uri="{FF2B5EF4-FFF2-40B4-BE49-F238E27FC236}">
                <a16:creationId xmlns:a16="http://schemas.microsoft.com/office/drawing/2014/main" id="{56F18051-50F5-FC12-4510-263C510DD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2346" y="1432874"/>
            <a:ext cx="3858420" cy="513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58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wheel(1)">
                                      <p:cBhvr>
                                        <p:cTn id="14" dur="20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5920-36CB-7D75-A734-69AAA3AE2CF6}"/>
              </a:ext>
            </a:extLst>
          </p:cNvPr>
          <p:cNvSpPr>
            <a:spLocks noGrp="1"/>
          </p:cNvSpPr>
          <p:nvPr>
            <p:ph type="title"/>
          </p:nvPr>
        </p:nvSpPr>
        <p:spPr/>
        <p:txBody>
          <a:bodyPr>
            <a:normAutofit fontScale="90000"/>
          </a:bodyPr>
          <a:lstStyle/>
          <a:p>
            <a:r>
              <a:rPr lang="en-US" dirty="0"/>
              <a:t>The Gospel also says that the Word is true ____________? </a:t>
            </a:r>
            <a:endParaRPr lang="es-419" dirty="0"/>
          </a:p>
        </p:txBody>
      </p:sp>
      <p:sp>
        <p:nvSpPr>
          <p:cNvPr id="6" name="TextBox 5">
            <a:extLst>
              <a:ext uri="{FF2B5EF4-FFF2-40B4-BE49-F238E27FC236}">
                <a16:creationId xmlns:a16="http://schemas.microsoft.com/office/drawing/2014/main" id="{41CC15CC-6DF8-BA78-5A14-38F91205213A}"/>
              </a:ext>
            </a:extLst>
          </p:cNvPr>
          <p:cNvSpPr txBox="1"/>
          <p:nvPr/>
        </p:nvSpPr>
        <p:spPr>
          <a:xfrm>
            <a:off x="412174" y="2238424"/>
            <a:ext cx="6878641" cy="646331"/>
          </a:xfrm>
          <a:prstGeom prst="rect">
            <a:avLst/>
          </a:prstGeom>
          <a:noFill/>
          <a:ln>
            <a:solidFill>
              <a:schemeClr val="bg2"/>
            </a:solidFill>
          </a:ln>
        </p:spPr>
        <p:txBody>
          <a:bodyPr wrap="square">
            <a:spAutoFit/>
          </a:bodyPr>
          <a:lstStyle/>
          <a:p>
            <a:r>
              <a:rPr lang="en-US" sz="3600" dirty="0"/>
              <a:t>…light which enlightens everyone.</a:t>
            </a:r>
            <a:endParaRPr lang="es-419" sz="3600" dirty="0"/>
          </a:p>
        </p:txBody>
      </p:sp>
      <p:pic>
        <p:nvPicPr>
          <p:cNvPr id="6146" name="Picture 2">
            <a:extLst>
              <a:ext uri="{FF2B5EF4-FFF2-40B4-BE49-F238E27FC236}">
                <a16:creationId xmlns:a16="http://schemas.microsoft.com/office/drawing/2014/main" id="{81D95218-035C-7AD4-D3CD-265851D0C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43757">
            <a:off x="7173617" y="1530431"/>
            <a:ext cx="4602338" cy="27729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925F408-D127-C957-28CC-1BBCA7CAFA1C}"/>
              </a:ext>
            </a:extLst>
          </p:cNvPr>
          <p:cNvSpPr txBox="1"/>
          <p:nvPr/>
        </p:nvSpPr>
        <p:spPr>
          <a:xfrm>
            <a:off x="4049862" y="4650645"/>
            <a:ext cx="7607091" cy="707886"/>
          </a:xfrm>
          <a:prstGeom prst="rect">
            <a:avLst/>
          </a:prstGeom>
          <a:noFill/>
          <a:ln>
            <a:solidFill>
              <a:schemeClr val="bg2"/>
            </a:solidFill>
          </a:ln>
        </p:spPr>
        <p:txBody>
          <a:bodyPr wrap="square">
            <a:spAutoFit/>
          </a:bodyPr>
          <a:lstStyle/>
          <a:p>
            <a:r>
              <a:rPr lang="en-US" sz="4000" dirty="0">
                <a:solidFill>
                  <a:schemeClr val="accent1">
                    <a:lumMod val="75000"/>
                  </a:schemeClr>
                </a:solidFill>
                <a:latin typeface="+mj-lt"/>
                <a:ea typeface="+mj-ea"/>
                <a:cs typeface="+mj-cs"/>
              </a:rPr>
              <a:t>What does Jesus enlighten for us?</a:t>
            </a:r>
            <a:endParaRPr lang="es-419" sz="4000" dirty="0">
              <a:solidFill>
                <a:schemeClr val="accent1">
                  <a:lumMod val="75000"/>
                </a:schemeClr>
              </a:solidFill>
              <a:latin typeface="+mj-lt"/>
              <a:ea typeface="+mj-ea"/>
              <a:cs typeface="+mj-cs"/>
            </a:endParaRPr>
          </a:p>
        </p:txBody>
      </p:sp>
      <p:pic>
        <p:nvPicPr>
          <p:cNvPr id="6148" name="Picture 4" descr="El Señor es mi luz y mi salvación | Immagini, Bambini chiesa, Scuola  domenicale">
            <a:extLst>
              <a:ext uri="{FF2B5EF4-FFF2-40B4-BE49-F238E27FC236}">
                <a16:creationId xmlns:a16="http://schemas.microsoft.com/office/drawing/2014/main" id="{15F9D06E-5ECE-4961-41E6-D2CE6D0064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22" r="12941"/>
          <a:stretch/>
        </p:blipFill>
        <p:spPr bwMode="auto">
          <a:xfrm rot="588092">
            <a:off x="797718" y="3318120"/>
            <a:ext cx="2878023" cy="29513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016EF7A-C6DB-8E61-42B1-BC8273CB2F57}"/>
              </a:ext>
            </a:extLst>
          </p:cNvPr>
          <p:cNvSpPr txBox="1"/>
          <p:nvPr/>
        </p:nvSpPr>
        <p:spPr>
          <a:xfrm>
            <a:off x="4049862" y="5455839"/>
            <a:ext cx="6866965" cy="1200329"/>
          </a:xfrm>
          <a:prstGeom prst="rect">
            <a:avLst/>
          </a:prstGeom>
          <a:noFill/>
          <a:ln>
            <a:solidFill>
              <a:schemeClr val="bg2"/>
            </a:solidFill>
          </a:ln>
        </p:spPr>
        <p:txBody>
          <a:bodyPr wrap="square">
            <a:spAutoFit/>
          </a:bodyPr>
          <a:lstStyle/>
          <a:p>
            <a:pPr algn="ctr"/>
            <a:r>
              <a:rPr lang="en-US" sz="3600" dirty="0"/>
              <a:t>The path to happiness and to Heaven, eternal happiness</a:t>
            </a:r>
            <a:r>
              <a:rPr lang="es-ES" sz="3600" dirty="0"/>
              <a:t>.</a:t>
            </a:r>
            <a:endParaRPr lang="es-419" sz="3600" dirty="0"/>
          </a:p>
        </p:txBody>
      </p:sp>
    </p:spTree>
    <p:extLst>
      <p:ext uri="{BB962C8B-B14F-4D97-AF65-F5344CB8AC3E}">
        <p14:creationId xmlns:p14="http://schemas.microsoft.com/office/powerpoint/2010/main" val="417875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wipe(down)">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148"/>
                                        </p:tgtEl>
                                        <p:attrNameLst>
                                          <p:attrName>style.visibility</p:attrName>
                                        </p:attrNameLst>
                                      </p:cBhvr>
                                      <p:to>
                                        <p:strVal val="visible"/>
                                      </p:to>
                                    </p:set>
                                    <p:animEffect transition="in" filter="circle(in)">
                                      <p:cBhvr>
                                        <p:cTn id="31" dur="2000"/>
                                        <p:tgtEl>
                                          <p:spTgt spid="614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DFF56-AA4A-66B9-7F20-B4347AD4C93E}"/>
              </a:ext>
            </a:extLst>
          </p:cNvPr>
          <p:cNvSpPr>
            <a:spLocks noGrp="1"/>
          </p:cNvSpPr>
          <p:nvPr>
            <p:ph type="title"/>
          </p:nvPr>
        </p:nvSpPr>
        <p:spPr>
          <a:xfrm>
            <a:off x="1416424" y="186015"/>
            <a:ext cx="9937376" cy="1325563"/>
          </a:xfrm>
        </p:spPr>
        <p:txBody>
          <a:bodyPr>
            <a:normAutofit fontScale="90000"/>
          </a:bodyPr>
          <a:lstStyle/>
          <a:p>
            <a:pPr algn="ctr"/>
            <a:r>
              <a:rPr lang="en-US" dirty="0"/>
              <a:t>His own people did not accept him. </a:t>
            </a:r>
            <a:br>
              <a:rPr lang="en-US" dirty="0"/>
            </a:br>
            <a:r>
              <a:rPr lang="en-US" dirty="0"/>
              <a:t>To whom is the Gospel referring? </a:t>
            </a:r>
            <a:endParaRPr lang="es-419" dirty="0"/>
          </a:p>
        </p:txBody>
      </p:sp>
      <p:sp>
        <p:nvSpPr>
          <p:cNvPr id="4" name="TextBox 3">
            <a:extLst>
              <a:ext uri="{FF2B5EF4-FFF2-40B4-BE49-F238E27FC236}">
                <a16:creationId xmlns:a16="http://schemas.microsoft.com/office/drawing/2014/main" id="{772C5CAD-C7C8-3FF8-FAFD-5CEE3D96E8C0}"/>
              </a:ext>
            </a:extLst>
          </p:cNvPr>
          <p:cNvSpPr txBox="1"/>
          <p:nvPr/>
        </p:nvSpPr>
        <p:spPr>
          <a:xfrm>
            <a:off x="1122739" y="6028315"/>
            <a:ext cx="10524744" cy="523220"/>
          </a:xfrm>
          <a:prstGeom prst="rect">
            <a:avLst/>
          </a:prstGeom>
          <a:noFill/>
          <a:ln>
            <a:solidFill>
              <a:schemeClr val="bg2"/>
            </a:solidFill>
          </a:ln>
        </p:spPr>
        <p:txBody>
          <a:bodyPr wrap="square">
            <a:spAutoFit/>
          </a:bodyPr>
          <a:lstStyle/>
          <a:p>
            <a:r>
              <a:rPr lang="en-US" sz="2800" dirty="0"/>
              <a:t>…to the leaders of God’s chosen people who had their hearts full of sin.</a:t>
            </a:r>
            <a:endParaRPr lang="es-419" sz="2800" dirty="0"/>
          </a:p>
        </p:txBody>
      </p:sp>
      <p:pic>
        <p:nvPicPr>
          <p:cNvPr id="7172" name="Picture 4" descr="Los fariseos estaban en contra de las enseñanzas de Jesús.">
            <a:extLst>
              <a:ext uri="{FF2B5EF4-FFF2-40B4-BE49-F238E27FC236}">
                <a16:creationId xmlns:a16="http://schemas.microsoft.com/office/drawing/2014/main" id="{9D88F8FF-4D89-BB58-F148-028775A28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471" y="1563221"/>
            <a:ext cx="6309281" cy="420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68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wipe(down)">
                                      <p:cBhvr>
                                        <p:cTn id="14" dur="500"/>
                                        <p:tgtEl>
                                          <p:spTgt spid="717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176A-61B8-8AE6-79AF-76CA30BD4FF9}"/>
              </a:ext>
            </a:extLst>
          </p:cNvPr>
          <p:cNvSpPr>
            <a:spLocks noGrp="1"/>
          </p:cNvSpPr>
          <p:nvPr>
            <p:ph type="title"/>
          </p:nvPr>
        </p:nvSpPr>
        <p:spPr>
          <a:xfrm>
            <a:off x="2083891" y="302371"/>
            <a:ext cx="9029700" cy="1325563"/>
          </a:xfrm>
        </p:spPr>
        <p:txBody>
          <a:bodyPr>
            <a:noAutofit/>
          </a:bodyPr>
          <a:lstStyle/>
          <a:p>
            <a:pPr algn="ctr"/>
            <a:r>
              <a:rPr lang="en-US" sz="3600" dirty="0"/>
              <a:t>The Gospel says that those that did accept him he gave power to become children of God. How do we become children of God? </a:t>
            </a:r>
            <a:r>
              <a:rPr lang="es-ES" sz="3600" dirty="0"/>
              <a:t> </a:t>
            </a:r>
            <a:endParaRPr lang="es-419" sz="3600" dirty="0"/>
          </a:p>
        </p:txBody>
      </p:sp>
      <p:pic>
        <p:nvPicPr>
          <p:cNvPr id="8194" name="Picture 2" descr="Imágenes de Bautismo Nino | Vectores, fotos de stock y PSD gratuitos">
            <a:extLst>
              <a:ext uri="{FF2B5EF4-FFF2-40B4-BE49-F238E27FC236}">
                <a16:creationId xmlns:a16="http://schemas.microsoft.com/office/drawing/2014/main" id="{9D65B598-E7C3-F67B-16F6-D835D1813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386" y="2205944"/>
            <a:ext cx="4349685" cy="4349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0F599B-D882-5F9B-444A-4F49F287A158}"/>
              </a:ext>
            </a:extLst>
          </p:cNvPr>
          <p:cNvSpPr txBox="1"/>
          <p:nvPr/>
        </p:nvSpPr>
        <p:spPr>
          <a:xfrm>
            <a:off x="5708725" y="3161979"/>
            <a:ext cx="6165130" cy="1754326"/>
          </a:xfrm>
          <a:prstGeom prst="rect">
            <a:avLst/>
          </a:prstGeom>
          <a:noFill/>
          <a:ln>
            <a:solidFill>
              <a:schemeClr val="bg2"/>
            </a:solidFill>
          </a:ln>
        </p:spPr>
        <p:txBody>
          <a:bodyPr wrap="square">
            <a:spAutoFit/>
          </a:bodyPr>
          <a:lstStyle/>
          <a:p>
            <a:pPr algn="ctr"/>
            <a:r>
              <a:rPr lang="en-US" sz="3600" dirty="0"/>
              <a:t>In the Sacrament of Baptism, we receive the Holy Spirit and enter into God’s family</a:t>
            </a:r>
            <a:r>
              <a:rPr lang="es-ES" sz="3600" dirty="0"/>
              <a:t>.</a:t>
            </a:r>
            <a:endParaRPr lang="es-419" sz="3600" dirty="0"/>
          </a:p>
        </p:txBody>
      </p:sp>
    </p:spTree>
    <p:extLst>
      <p:ext uri="{BB962C8B-B14F-4D97-AF65-F5344CB8AC3E}">
        <p14:creationId xmlns:p14="http://schemas.microsoft.com/office/powerpoint/2010/main" val="161129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wipe(down)">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A839CB2D-CAF8-4C90-9E08-F1ACA2C5BDD5}" vid="{4C3DFA96-B4CF-43D6-AFA3-6C4764C0CD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767</Words>
  <Application>Microsoft Office PowerPoint</Application>
  <PresentationFormat>Widescreen</PresentationFormat>
  <Paragraphs>41</Paragraphs>
  <Slides>18</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Bauhaus 93</vt:lpstr>
      <vt:lpstr>Bernard MT Condensed</vt:lpstr>
      <vt:lpstr>Calibri</vt:lpstr>
      <vt:lpstr>Cambria</vt:lpstr>
      <vt:lpstr>Impact</vt:lpstr>
      <vt:lpstr>Times New Roman</vt:lpstr>
      <vt:lpstr>Cloud skipper design template</vt:lpstr>
      <vt:lpstr>Ministry Friends of Jesus and Mary</vt:lpstr>
      <vt:lpstr>The Birth of Jesus</vt:lpstr>
      <vt:lpstr>The Birth of Jesus</vt:lpstr>
      <vt:lpstr>REFLECTION</vt:lpstr>
      <vt:lpstr>The Gospel begins speaking about the Word as a person; and that person was there since the beginning with God and was God. Who is the Gospel talking about?</vt:lpstr>
      <vt:lpstr>Did Jesus create the world? </vt:lpstr>
      <vt:lpstr>The Gospel also says that the Word is true ____________? </vt:lpstr>
      <vt:lpstr>His own people did not accept him.  To whom is the Gospel referring? </vt:lpstr>
      <vt:lpstr>The Gospel says that those that did accept him he gave power to become children of God. How do we become children of God?  </vt:lpstr>
      <vt:lpstr>The Gospel says that the Word became flesh and made his dwelling among us. When does this important event happen? </vt:lpstr>
      <vt:lpstr>…We saw the glory of the Father’s only Son, full of grace and truth. How can we live full of grace and truth?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Maria Varona</dc:creator>
  <cp:lastModifiedBy>Maria Varona</cp:lastModifiedBy>
  <cp:revision>7</cp:revision>
  <dcterms:modified xsi:type="dcterms:W3CDTF">2023-01-03T04:59:50Z</dcterms:modified>
</cp:coreProperties>
</file>