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66" r:id="rId4"/>
    <p:sldId id="258" r:id="rId5"/>
    <p:sldId id="267" r:id="rId6"/>
    <p:sldId id="259" r:id="rId7"/>
    <p:sldId id="260" r:id="rId8"/>
    <p:sldId id="261" r:id="rId9"/>
    <p:sldId id="262" r:id="rId10"/>
    <p:sldId id="269" r:id="rId11"/>
    <p:sldId id="270" r:id="rId12"/>
    <p:sldId id="264" r:id="rId13"/>
    <p:sldId id="265" r:id="rId14"/>
    <p:sldId id="271" r:id="rId15"/>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4E107CEC-F0A9-41EB-BD5D-643BC9DDCA2D}" type="datetimeFigureOut">
              <a:rPr lang="en-US" smtClean="0"/>
              <a:t>4/18/2023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380740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E107CEC-F0A9-41EB-BD5D-643BC9DDCA2D}" type="datetimeFigureOut">
              <a:rPr lang="en-US" smtClean="0"/>
              <a:t>4/18/2023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106526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E107CEC-F0A9-41EB-BD5D-643BC9DDCA2D}" type="datetimeFigureOut">
              <a:rPr lang="en-US" smtClean="0"/>
              <a:t>4/18/2023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1088499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E107CEC-F0A9-41EB-BD5D-643BC9DDCA2D}" type="datetimeFigureOut">
              <a:rPr lang="en-US" smtClean="0"/>
              <a:t>4/18/2023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1056674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E107CEC-F0A9-41EB-BD5D-643BC9DDCA2D}" type="datetimeFigureOut">
              <a:rPr lang="en-US" smtClean="0"/>
              <a:t>4/18/2023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3035006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E107CEC-F0A9-41EB-BD5D-643BC9DDCA2D}" type="datetimeFigureOut">
              <a:rPr lang="en-US" smtClean="0"/>
              <a:t>4/18/2023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1144077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E107CEC-F0A9-41EB-BD5D-643BC9DDCA2D}" type="datetimeFigureOut">
              <a:rPr lang="en-US" smtClean="0"/>
              <a:t>4/18/2023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3321614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E107CEC-F0A9-41EB-BD5D-643BC9DDCA2D}" type="datetimeFigureOut">
              <a:rPr lang="en-US" smtClean="0"/>
              <a:t>4/18/2023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520049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107CEC-F0A9-41EB-BD5D-643BC9DDCA2D}" type="datetimeFigureOut">
              <a:rPr lang="en-US" smtClean="0"/>
              <a:t>4/18/2023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46143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107CEC-F0A9-41EB-BD5D-643BC9DDCA2D}" type="datetimeFigureOut">
              <a:rPr lang="en-US" smtClean="0"/>
              <a:t>4/18/2023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2920967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E107CEC-F0A9-41EB-BD5D-643BC9DDCA2D}" type="datetimeFigureOut">
              <a:rPr lang="en-US" smtClean="0"/>
              <a:t>4/18/2023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386737C-1D02-4CD5-91EF-37644A18C165}" type="slidenum">
              <a:rPr lang="en-US" smtClean="0"/>
              <a:t>‹#›</a:t>
            </a:fld>
            <a:endParaRPr lang="en-US"/>
          </a:p>
        </p:txBody>
      </p:sp>
    </p:spTree>
    <p:extLst>
      <p:ext uri="{BB962C8B-B14F-4D97-AF65-F5344CB8AC3E}">
        <p14:creationId xmlns:p14="http://schemas.microsoft.com/office/powerpoint/2010/main" val="3904179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07CEC-F0A9-41EB-BD5D-643BC9DDCA2D}" type="datetimeFigureOut">
              <a:rPr lang="en-US" smtClean="0"/>
              <a:t>4/18/2023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6737C-1D02-4CD5-91EF-37644A18C165}" type="slidenum">
              <a:rPr lang="en-US" smtClean="0"/>
              <a:t>‹#›</a:t>
            </a:fld>
            <a:endParaRPr lang="en-US"/>
          </a:p>
        </p:txBody>
      </p:sp>
    </p:spTree>
    <p:extLst>
      <p:ext uri="{BB962C8B-B14F-4D97-AF65-F5344CB8AC3E}">
        <p14:creationId xmlns:p14="http://schemas.microsoft.com/office/powerpoint/2010/main" val="70601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_GEqnKMN1zE?feature=oembed" TargetMode="External"/><Relationship Id="rId5" Type="http://schemas.openxmlformats.org/officeDocument/2006/relationships/image" Target="../media/image15.jpeg"/><Relationship Id="rId4" Type="http://schemas.openxmlformats.org/officeDocument/2006/relationships/hyperlink" Target="http://www.youtube.com/watch?v=_GEqnKMN1z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OshpSD0z1ts?feature=oembed" TargetMode="External"/><Relationship Id="rId5" Type="http://schemas.openxmlformats.org/officeDocument/2006/relationships/image" Target="../media/image16.jpeg"/><Relationship Id="rId4" Type="http://schemas.openxmlformats.org/officeDocument/2006/relationships/hyperlink" Target="https://youtu.be/OshpSD0z1ts%2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3096768" y="-2"/>
            <a:ext cx="8975483" cy="3187700"/>
          </a:xfrm>
        </p:spPr>
        <p:txBody>
          <a:bodyPr>
            <a:normAutofit/>
          </a:bodyPr>
          <a:lstStyle/>
          <a:p>
            <a:r>
              <a:rPr lang="en-US" dirty="0">
                <a:solidFill>
                  <a:schemeClr val="bg1"/>
                </a:solidFill>
              </a:rPr>
              <a:t>Ministry Friends of </a:t>
            </a:r>
            <a:br>
              <a:rPr lang="en-US" dirty="0">
                <a:solidFill>
                  <a:schemeClr val="bg1"/>
                </a:solidFill>
              </a:rPr>
            </a:br>
            <a:r>
              <a:rPr lang="en-US" dirty="0">
                <a:solidFill>
                  <a:schemeClr val="bg1"/>
                </a:solidFill>
              </a:rPr>
              <a:t>Jesus and Mary</a:t>
            </a:r>
            <a:br>
              <a:rPr lang="en-US" dirty="0">
                <a:solidFill>
                  <a:schemeClr val="bg1"/>
                </a:solidFill>
              </a:rPr>
            </a:br>
            <a:r>
              <a:rPr lang="es-419" sz="3600" dirty="0">
                <a:solidFill>
                  <a:schemeClr val="accent4">
                    <a:lumMod val="60000"/>
                    <a:lumOff val="40000"/>
                  </a:schemeClr>
                </a:solidFill>
              </a:rPr>
              <a:t>www.fcpeace.org</a:t>
            </a:r>
            <a:br>
              <a:rPr lang="es-419" sz="3600" dirty="0">
                <a:solidFill>
                  <a:schemeClr val="accent4">
                    <a:lumMod val="60000"/>
                    <a:lumOff val="40000"/>
                  </a:schemeClr>
                </a:solidFill>
              </a:rPr>
            </a:br>
            <a:endParaRPr lang="en-US" sz="3600" dirty="0">
              <a:solidFill>
                <a:schemeClr val="accent4">
                  <a:lumMod val="60000"/>
                  <a:lumOff val="40000"/>
                </a:schemeClr>
              </a:solidFill>
            </a:endParaRPr>
          </a:p>
        </p:txBody>
      </p:sp>
      <p:sp>
        <p:nvSpPr>
          <p:cNvPr id="3" name="Subtítulo 2"/>
          <p:cNvSpPr>
            <a:spLocks noGrp="1"/>
          </p:cNvSpPr>
          <p:nvPr>
            <p:ph type="subTitle" idx="1"/>
          </p:nvPr>
        </p:nvSpPr>
        <p:spPr>
          <a:xfrm>
            <a:off x="4633976" y="5020221"/>
            <a:ext cx="6184900" cy="893762"/>
          </a:xfrm>
        </p:spPr>
        <p:txBody>
          <a:bodyPr>
            <a:normAutofit/>
          </a:bodyPr>
          <a:lstStyle/>
          <a:p>
            <a:r>
              <a:rPr lang="es-ES" dirty="0" err="1">
                <a:solidFill>
                  <a:schemeClr val="bg1"/>
                </a:solidFill>
              </a:rPr>
              <a:t>Cycle</a:t>
            </a:r>
            <a:r>
              <a:rPr lang="es-ES" dirty="0">
                <a:solidFill>
                  <a:schemeClr val="bg1"/>
                </a:solidFill>
              </a:rPr>
              <a:t> A – III </a:t>
            </a:r>
            <a:r>
              <a:rPr lang="es-ES" dirty="0" err="1">
                <a:solidFill>
                  <a:schemeClr val="bg1"/>
                </a:solidFill>
              </a:rPr>
              <a:t>Sunday</a:t>
            </a:r>
            <a:r>
              <a:rPr lang="es-ES" dirty="0">
                <a:solidFill>
                  <a:schemeClr val="bg1"/>
                </a:solidFill>
              </a:rPr>
              <a:t> </a:t>
            </a:r>
            <a:r>
              <a:rPr lang="es-ES" dirty="0" err="1">
                <a:solidFill>
                  <a:schemeClr val="bg1"/>
                </a:solidFill>
              </a:rPr>
              <a:t>of</a:t>
            </a:r>
            <a:r>
              <a:rPr lang="es-ES" dirty="0">
                <a:solidFill>
                  <a:schemeClr val="bg1"/>
                </a:solidFill>
              </a:rPr>
              <a:t> </a:t>
            </a:r>
            <a:r>
              <a:rPr lang="es-ES" dirty="0" err="1">
                <a:solidFill>
                  <a:schemeClr val="bg1"/>
                </a:solidFill>
              </a:rPr>
              <a:t>Easter</a:t>
            </a:r>
            <a:endParaRPr lang="es-ES" dirty="0">
              <a:solidFill>
                <a:schemeClr val="bg1"/>
              </a:solidFill>
            </a:endParaRPr>
          </a:p>
          <a:p>
            <a:r>
              <a:rPr lang="en-US" dirty="0">
                <a:solidFill>
                  <a:schemeClr val="bg1"/>
                </a:solidFill>
              </a:rPr>
              <a:t>Luke 24, 13-35</a:t>
            </a:r>
          </a:p>
        </p:txBody>
      </p:sp>
      <p:sp>
        <p:nvSpPr>
          <p:cNvPr id="4" name="CuadroTexto 3"/>
          <p:cNvSpPr txBox="1"/>
          <p:nvPr/>
        </p:nvSpPr>
        <p:spPr>
          <a:xfrm>
            <a:off x="5222938" y="3152874"/>
            <a:ext cx="5006976" cy="923330"/>
          </a:xfrm>
          <a:prstGeom prst="rect">
            <a:avLst/>
          </a:prstGeom>
          <a:noFill/>
          <a:effectLst>
            <a:glow rad="228600">
              <a:schemeClr val="accent2">
                <a:satMod val="175000"/>
                <a:alpha val="40000"/>
              </a:schemeClr>
            </a:glow>
            <a:innerShdw blurRad="63500" dist="50800" dir="18900000">
              <a:prstClr val="black">
                <a:alpha val="50000"/>
              </a:prstClr>
            </a:innerShdw>
          </a:effectLst>
          <a:scene3d>
            <a:camera prst="orthographicFront"/>
            <a:lightRig rig="threePt" dir="t"/>
          </a:scene3d>
          <a:sp3d>
            <a:bevelT/>
          </a:sp3d>
        </p:spPr>
        <p:txBody>
          <a:bodyPr wrap="square" rtlCol="0">
            <a:spAutoFit/>
          </a:bodyPr>
          <a:lstStyle/>
          <a:p>
            <a:r>
              <a:rPr lang="es-ES" sz="5400" dirty="0" err="1">
                <a:solidFill>
                  <a:schemeClr val="bg1"/>
                </a:solidFill>
              </a:rPr>
              <a:t>Jesus</a:t>
            </a:r>
            <a:r>
              <a:rPr lang="es-ES" sz="5400" dirty="0">
                <a:solidFill>
                  <a:schemeClr val="bg1"/>
                </a:solidFill>
              </a:rPr>
              <a:t> in </a:t>
            </a:r>
            <a:r>
              <a:rPr lang="es-ES" sz="5400" dirty="0" err="1">
                <a:solidFill>
                  <a:schemeClr val="bg1"/>
                </a:solidFill>
              </a:rPr>
              <a:t>Emmaus</a:t>
            </a:r>
            <a:endParaRPr lang="en-US" sz="5400" dirty="0"/>
          </a:p>
        </p:txBody>
      </p:sp>
      <p:pic>
        <p:nvPicPr>
          <p:cNvPr id="7" name="Imagen 6"/>
          <p:cNvPicPr>
            <a:picLocks noChangeAspect="1"/>
          </p:cNvPicPr>
          <p:nvPr/>
        </p:nvPicPr>
        <p:blipFill>
          <a:blip r:embed="rId3"/>
          <a:stretch>
            <a:fillRect/>
          </a:stretch>
        </p:blipFill>
        <p:spPr>
          <a:xfrm>
            <a:off x="350617" y="1803400"/>
            <a:ext cx="3997767" cy="5067300"/>
          </a:xfrm>
          <a:prstGeom prst="rect">
            <a:avLst/>
          </a:prstGeom>
        </p:spPr>
      </p:pic>
      <p:pic>
        <p:nvPicPr>
          <p:cNvPr id="6" name="Picture 5">
            <a:extLst>
              <a:ext uri="{FF2B5EF4-FFF2-40B4-BE49-F238E27FC236}">
                <a16:creationId xmlns:a16="http://schemas.microsoft.com/office/drawing/2014/main" id="{DA1FA1BD-D255-C483-BD82-F0BF12F016EF}"/>
              </a:ext>
            </a:extLst>
          </p:cNvPr>
          <p:cNvPicPr>
            <a:picLocks noChangeAspect="1"/>
          </p:cNvPicPr>
          <p:nvPr/>
        </p:nvPicPr>
        <p:blipFill>
          <a:blip r:embed="rId4"/>
          <a:stretch>
            <a:fillRect/>
          </a:stretch>
        </p:blipFill>
        <p:spPr>
          <a:xfrm>
            <a:off x="119749" y="143373"/>
            <a:ext cx="1520444" cy="1516652"/>
          </a:xfrm>
          <a:prstGeom prst="rect">
            <a:avLst/>
          </a:prstGeom>
        </p:spPr>
      </p:pic>
    </p:spTree>
    <p:extLst>
      <p:ext uri="{BB962C8B-B14F-4D97-AF65-F5344CB8AC3E}">
        <p14:creationId xmlns:p14="http://schemas.microsoft.com/office/powerpoint/2010/main" val="3686740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16073" y="-2"/>
            <a:ext cx="3042153" cy="98488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800" b="1" dirty="0" err="1">
                <a:ln/>
                <a:solidFill>
                  <a:schemeClr val="accent4"/>
                </a:solidFill>
              </a:rPr>
              <a:t>Activity</a:t>
            </a:r>
            <a:endParaRPr lang="es-ES" sz="5800" b="1" dirty="0">
              <a:ln/>
              <a:solidFill>
                <a:schemeClr val="accent4"/>
              </a:solidFill>
            </a:endParaRPr>
          </a:p>
        </p:txBody>
      </p:sp>
      <p:pic>
        <p:nvPicPr>
          <p:cNvPr id="4" name="image20.jpeg">
            <a:extLst>
              <a:ext uri="{FF2B5EF4-FFF2-40B4-BE49-F238E27FC236}">
                <a16:creationId xmlns:a16="http://schemas.microsoft.com/office/drawing/2014/main" id="{7C71FA08-5E41-8B79-D0A9-00622FEDF671}"/>
              </a:ext>
            </a:extLst>
          </p:cNvPr>
          <p:cNvPicPr>
            <a:picLocks noChangeAspect="1"/>
          </p:cNvPicPr>
          <p:nvPr/>
        </p:nvPicPr>
        <p:blipFill>
          <a:blip r:embed="rId3" cstate="print"/>
          <a:stretch>
            <a:fillRect/>
          </a:stretch>
        </p:blipFill>
        <p:spPr>
          <a:xfrm>
            <a:off x="3206496" y="1"/>
            <a:ext cx="7997952" cy="6857999"/>
          </a:xfrm>
          <a:prstGeom prst="rect">
            <a:avLst/>
          </a:prstGeom>
        </p:spPr>
      </p:pic>
      <p:sp>
        <p:nvSpPr>
          <p:cNvPr id="5" name="TextBox 4">
            <a:extLst>
              <a:ext uri="{FF2B5EF4-FFF2-40B4-BE49-F238E27FC236}">
                <a16:creationId xmlns:a16="http://schemas.microsoft.com/office/drawing/2014/main" id="{03501EF2-38A9-973B-914F-7FB0124BABCB}"/>
              </a:ext>
            </a:extLst>
          </p:cNvPr>
          <p:cNvSpPr txBox="1"/>
          <p:nvPr/>
        </p:nvSpPr>
        <p:spPr>
          <a:xfrm>
            <a:off x="6248649" y="1743456"/>
            <a:ext cx="2285751" cy="338554"/>
          </a:xfrm>
          <a:prstGeom prst="rect">
            <a:avLst/>
          </a:prstGeom>
          <a:noFill/>
        </p:spPr>
        <p:txBody>
          <a:bodyPr wrap="square" rtlCol="0">
            <a:spAutoFit/>
          </a:bodyPr>
          <a:lstStyle/>
          <a:p>
            <a:r>
              <a:rPr lang="en-US" sz="1600" b="1" dirty="0">
                <a:solidFill>
                  <a:srgbClr val="FF0000"/>
                </a:solidFill>
              </a:rPr>
              <a:t>C    R     U    C     I       F     Y</a:t>
            </a:r>
          </a:p>
        </p:txBody>
      </p:sp>
      <p:sp>
        <p:nvSpPr>
          <p:cNvPr id="6" name="TextBox 5">
            <a:extLst>
              <a:ext uri="{FF2B5EF4-FFF2-40B4-BE49-F238E27FC236}">
                <a16:creationId xmlns:a16="http://schemas.microsoft.com/office/drawing/2014/main" id="{B869540E-5F8E-7BEF-C1CC-79341ED80CC1}"/>
              </a:ext>
            </a:extLst>
          </p:cNvPr>
          <p:cNvSpPr txBox="1"/>
          <p:nvPr/>
        </p:nvSpPr>
        <p:spPr>
          <a:xfrm>
            <a:off x="5523225" y="2188464"/>
            <a:ext cx="1791975" cy="338554"/>
          </a:xfrm>
          <a:prstGeom prst="rect">
            <a:avLst/>
          </a:prstGeom>
          <a:noFill/>
        </p:spPr>
        <p:txBody>
          <a:bodyPr wrap="square" rtlCol="0">
            <a:spAutoFit/>
          </a:bodyPr>
          <a:lstStyle/>
          <a:p>
            <a:r>
              <a:rPr lang="en-US" sz="1600" b="1" dirty="0">
                <a:solidFill>
                  <a:srgbClr val="FF0000"/>
                </a:solidFill>
              </a:rPr>
              <a:t>M    O    S     E     S</a:t>
            </a:r>
          </a:p>
        </p:txBody>
      </p:sp>
      <p:sp>
        <p:nvSpPr>
          <p:cNvPr id="7" name="TextBox 6">
            <a:extLst>
              <a:ext uri="{FF2B5EF4-FFF2-40B4-BE49-F238E27FC236}">
                <a16:creationId xmlns:a16="http://schemas.microsoft.com/office/drawing/2014/main" id="{9C746FCA-EEE0-C78C-F8BA-18820D7BE1BE}"/>
              </a:ext>
            </a:extLst>
          </p:cNvPr>
          <p:cNvSpPr txBox="1"/>
          <p:nvPr/>
        </p:nvSpPr>
        <p:spPr>
          <a:xfrm>
            <a:off x="7595616" y="2188464"/>
            <a:ext cx="2450592" cy="338554"/>
          </a:xfrm>
          <a:prstGeom prst="rect">
            <a:avLst/>
          </a:prstGeom>
          <a:noFill/>
        </p:spPr>
        <p:txBody>
          <a:bodyPr wrap="square" rtlCol="0">
            <a:spAutoFit/>
          </a:bodyPr>
          <a:lstStyle/>
          <a:p>
            <a:r>
              <a:rPr lang="en-US" sz="1600" b="1" dirty="0">
                <a:solidFill>
                  <a:srgbClr val="FF0000"/>
                </a:solidFill>
              </a:rPr>
              <a:t>V     I      S     I      T      O    R</a:t>
            </a:r>
          </a:p>
        </p:txBody>
      </p:sp>
      <p:sp>
        <p:nvSpPr>
          <p:cNvPr id="8" name="TextBox 7">
            <a:extLst>
              <a:ext uri="{FF2B5EF4-FFF2-40B4-BE49-F238E27FC236}">
                <a16:creationId xmlns:a16="http://schemas.microsoft.com/office/drawing/2014/main" id="{AA54C2D8-BDA7-B5A6-4BBA-763ED3F51CAC}"/>
              </a:ext>
            </a:extLst>
          </p:cNvPr>
          <p:cNvSpPr txBox="1"/>
          <p:nvPr/>
        </p:nvSpPr>
        <p:spPr>
          <a:xfrm>
            <a:off x="9296649" y="2633472"/>
            <a:ext cx="1078743" cy="338554"/>
          </a:xfrm>
          <a:prstGeom prst="rect">
            <a:avLst/>
          </a:prstGeom>
          <a:noFill/>
        </p:spPr>
        <p:txBody>
          <a:bodyPr wrap="square" rtlCol="0">
            <a:spAutoFit/>
          </a:bodyPr>
          <a:lstStyle/>
          <a:p>
            <a:r>
              <a:rPr lang="en-US" sz="1600" b="1" dirty="0">
                <a:solidFill>
                  <a:srgbClr val="FF0000"/>
                </a:solidFill>
              </a:rPr>
              <a:t>D    A     Y</a:t>
            </a:r>
          </a:p>
        </p:txBody>
      </p:sp>
      <p:sp>
        <p:nvSpPr>
          <p:cNvPr id="9" name="TextBox 8">
            <a:extLst>
              <a:ext uri="{FF2B5EF4-FFF2-40B4-BE49-F238E27FC236}">
                <a16:creationId xmlns:a16="http://schemas.microsoft.com/office/drawing/2014/main" id="{F8D3BDAB-33DE-88A5-2D1F-23E1254B1726}"/>
              </a:ext>
            </a:extLst>
          </p:cNvPr>
          <p:cNvSpPr txBox="1"/>
          <p:nvPr/>
        </p:nvSpPr>
        <p:spPr>
          <a:xfrm>
            <a:off x="4127241" y="2802749"/>
            <a:ext cx="2590551" cy="338554"/>
          </a:xfrm>
          <a:prstGeom prst="rect">
            <a:avLst/>
          </a:prstGeom>
          <a:noFill/>
        </p:spPr>
        <p:txBody>
          <a:bodyPr wrap="square" rtlCol="0">
            <a:spAutoFit/>
          </a:bodyPr>
          <a:lstStyle/>
          <a:p>
            <a:r>
              <a:rPr lang="en-US" sz="1600" b="1" dirty="0">
                <a:solidFill>
                  <a:srgbClr val="FF0000"/>
                </a:solidFill>
              </a:rPr>
              <a:t>T     A     L     K      I      N    G</a:t>
            </a:r>
          </a:p>
        </p:txBody>
      </p:sp>
      <p:sp>
        <p:nvSpPr>
          <p:cNvPr id="10" name="TextBox 9">
            <a:extLst>
              <a:ext uri="{FF2B5EF4-FFF2-40B4-BE49-F238E27FC236}">
                <a16:creationId xmlns:a16="http://schemas.microsoft.com/office/drawing/2014/main" id="{F4BF166A-EE93-C760-34A3-86D87962290C}"/>
              </a:ext>
            </a:extLst>
          </p:cNvPr>
          <p:cNvSpPr txBox="1"/>
          <p:nvPr/>
        </p:nvSpPr>
        <p:spPr>
          <a:xfrm>
            <a:off x="6542470" y="1526744"/>
            <a:ext cx="350643" cy="830997"/>
          </a:xfrm>
          <a:prstGeom prst="rect">
            <a:avLst/>
          </a:prstGeom>
          <a:noFill/>
        </p:spPr>
        <p:txBody>
          <a:bodyPr wrap="square" rtlCol="0">
            <a:spAutoFit/>
          </a:bodyPr>
          <a:lstStyle/>
          <a:p>
            <a:r>
              <a:rPr lang="en-US" sz="1600" b="1" dirty="0">
                <a:solidFill>
                  <a:srgbClr val="00B0F0"/>
                </a:solidFill>
              </a:rPr>
              <a:t> T</a:t>
            </a:r>
          </a:p>
          <a:p>
            <a:endParaRPr lang="en-US" sz="1600" b="1" dirty="0">
              <a:solidFill>
                <a:srgbClr val="00B0F0"/>
              </a:solidFill>
            </a:endParaRPr>
          </a:p>
          <a:p>
            <a:r>
              <a:rPr lang="en-US" sz="1600" b="1" dirty="0">
                <a:solidFill>
                  <a:srgbClr val="00B0F0"/>
                </a:solidFill>
              </a:rPr>
              <a:t>U</a:t>
            </a:r>
          </a:p>
        </p:txBody>
      </p:sp>
      <p:sp>
        <p:nvSpPr>
          <p:cNvPr id="12" name="TextBox 11">
            <a:extLst>
              <a:ext uri="{FF2B5EF4-FFF2-40B4-BE49-F238E27FC236}">
                <a16:creationId xmlns:a16="http://schemas.microsoft.com/office/drawing/2014/main" id="{2DB8CF36-EAD9-A09A-6233-24CDA9F635EF}"/>
              </a:ext>
            </a:extLst>
          </p:cNvPr>
          <p:cNvSpPr txBox="1"/>
          <p:nvPr/>
        </p:nvSpPr>
        <p:spPr>
          <a:xfrm>
            <a:off x="8219479" y="1497234"/>
            <a:ext cx="350643" cy="830997"/>
          </a:xfrm>
          <a:prstGeom prst="rect">
            <a:avLst/>
          </a:prstGeom>
          <a:noFill/>
        </p:spPr>
        <p:txBody>
          <a:bodyPr wrap="square" rtlCol="0">
            <a:spAutoFit/>
          </a:bodyPr>
          <a:lstStyle/>
          <a:p>
            <a:r>
              <a:rPr lang="en-US" sz="1600" b="1" dirty="0">
                <a:solidFill>
                  <a:srgbClr val="00B0F0"/>
                </a:solidFill>
              </a:rPr>
              <a:t> E</a:t>
            </a:r>
          </a:p>
          <a:p>
            <a:endParaRPr lang="en-US" sz="1600" b="1" dirty="0">
              <a:solidFill>
                <a:srgbClr val="00B0F0"/>
              </a:solidFill>
            </a:endParaRPr>
          </a:p>
          <a:p>
            <a:r>
              <a:rPr lang="en-US" sz="1600" b="1" dirty="0">
                <a:solidFill>
                  <a:srgbClr val="00B0F0"/>
                </a:solidFill>
              </a:rPr>
              <a:t>E</a:t>
            </a:r>
          </a:p>
        </p:txBody>
      </p:sp>
      <p:sp>
        <p:nvSpPr>
          <p:cNvPr id="13" name="TextBox 12">
            <a:extLst>
              <a:ext uri="{FF2B5EF4-FFF2-40B4-BE49-F238E27FC236}">
                <a16:creationId xmlns:a16="http://schemas.microsoft.com/office/drawing/2014/main" id="{100B12F2-F8A3-7363-332A-2903DF141B10}"/>
              </a:ext>
            </a:extLst>
          </p:cNvPr>
          <p:cNvSpPr txBox="1"/>
          <p:nvPr/>
        </p:nvSpPr>
        <p:spPr>
          <a:xfrm>
            <a:off x="9631929" y="1942242"/>
            <a:ext cx="350643" cy="1323439"/>
          </a:xfrm>
          <a:prstGeom prst="rect">
            <a:avLst/>
          </a:prstGeom>
          <a:noFill/>
        </p:spPr>
        <p:txBody>
          <a:bodyPr wrap="square" rtlCol="0">
            <a:spAutoFit/>
          </a:bodyPr>
          <a:lstStyle/>
          <a:p>
            <a:r>
              <a:rPr lang="en-US" sz="1600" b="1" dirty="0">
                <a:solidFill>
                  <a:srgbClr val="00B0F0"/>
                </a:solidFill>
              </a:rPr>
              <a:t> B</a:t>
            </a:r>
          </a:p>
          <a:p>
            <a:endParaRPr lang="en-US" sz="1600" b="1" dirty="0">
              <a:solidFill>
                <a:srgbClr val="00B0F0"/>
              </a:solidFill>
            </a:endParaRPr>
          </a:p>
          <a:p>
            <a:r>
              <a:rPr lang="en-US" sz="1600" b="1" dirty="0">
                <a:solidFill>
                  <a:srgbClr val="00B0F0"/>
                </a:solidFill>
              </a:rPr>
              <a:t>E</a:t>
            </a:r>
          </a:p>
          <a:p>
            <a:endParaRPr lang="en-US" sz="1600" b="1" dirty="0">
              <a:solidFill>
                <a:srgbClr val="00B0F0"/>
              </a:solidFill>
            </a:endParaRPr>
          </a:p>
          <a:p>
            <a:r>
              <a:rPr lang="en-US" sz="1600" b="1" dirty="0">
                <a:solidFill>
                  <a:srgbClr val="00B0F0"/>
                </a:solidFill>
              </a:rPr>
              <a:t>D</a:t>
            </a:r>
          </a:p>
        </p:txBody>
      </p:sp>
      <p:sp>
        <p:nvSpPr>
          <p:cNvPr id="14" name="TextBox 13">
            <a:extLst>
              <a:ext uri="{FF2B5EF4-FFF2-40B4-BE49-F238E27FC236}">
                <a16:creationId xmlns:a16="http://schemas.microsoft.com/office/drawing/2014/main" id="{B1065961-3C8B-15E1-348B-DBDFFBBF307A}"/>
              </a:ext>
            </a:extLst>
          </p:cNvPr>
          <p:cNvSpPr txBox="1"/>
          <p:nvPr/>
        </p:nvSpPr>
        <p:spPr>
          <a:xfrm>
            <a:off x="5817046" y="2387250"/>
            <a:ext cx="350643" cy="584775"/>
          </a:xfrm>
          <a:prstGeom prst="rect">
            <a:avLst/>
          </a:prstGeom>
          <a:noFill/>
        </p:spPr>
        <p:txBody>
          <a:bodyPr wrap="square" rtlCol="0">
            <a:spAutoFit/>
          </a:bodyPr>
          <a:lstStyle/>
          <a:p>
            <a:r>
              <a:rPr lang="en-US" sz="1600" b="1" dirty="0">
                <a:solidFill>
                  <a:srgbClr val="00B0F0"/>
                </a:solidFill>
              </a:rPr>
              <a:t>P</a:t>
            </a:r>
          </a:p>
          <a:p>
            <a:r>
              <a:rPr lang="en-US" sz="1600" b="1" dirty="0">
                <a:solidFill>
                  <a:srgbClr val="00B0F0"/>
                </a:solidFill>
              </a:rPr>
              <a:t>E</a:t>
            </a:r>
          </a:p>
        </p:txBody>
      </p:sp>
      <p:sp>
        <p:nvSpPr>
          <p:cNvPr id="15" name="TextBox 14">
            <a:extLst>
              <a:ext uri="{FF2B5EF4-FFF2-40B4-BE49-F238E27FC236}">
                <a16:creationId xmlns:a16="http://schemas.microsoft.com/office/drawing/2014/main" id="{D06F8E43-DB4B-5EBF-FF33-0CFE074BE6F7}"/>
              </a:ext>
            </a:extLst>
          </p:cNvPr>
          <p:cNvSpPr txBox="1"/>
          <p:nvPr/>
        </p:nvSpPr>
        <p:spPr>
          <a:xfrm>
            <a:off x="4446179" y="2602694"/>
            <a:ext cx="350643" cy="1077218"/>
          </a:xfrm>
          <a:prstGeom prst="rect">
            <a:avLst/>
          </a:prstGeom>
          <a:noFill/>
        </p:spPr>
        <p:txBody>
          <a:bodyPr wrap="square" rtlCol="0">
            <a:spAutoFit/>
          </a:bodyPr>
          <a:lstStyle/>
          <a:p>
            <a:r>
              <a:rPr lang="en-US" sz="1600" b="1" dirty="0">
                <a:solidFill>
                  <a:srgbClr val="00B0F0"/>
                </a:solidFill>
              </a:rPr>
              <a:t>W</a:t>
            </a:r>
          </a:p>
          <a:p>
            <a:endParaRPr lang="en-US" sz="1600" b="1" dirty="0">
              <a:solidFill>
                <a:srgbClr val="00B0F0"/>
              </a:solidFill>
            </a:endParaRPr>
          </a:p>
          <a:p>
            <a:r>
              <a:rPr lang="en-US" sz="1600" b="1" dirty="0">
                <a:solidFill>
                  <a:srgbClr val="00B0F0"/>
                </a:solidFill>
              </a:rPr>
              <a:t>L</a:t>
            </a:r>
          </a:p>
          <a:p>
            <a:r>
              <a:rPr lang="en-US" sz="1600" b="1" dirty="0">
                <a:solidFill>
                  <a:srgbClr val="00B0F0"/>
                </a:solidFill>
              </a:rPr>
              <a:t>K</a:t>
            </a:r>
          </a:p>
        </p:txBody>
      </p:sp>
    </p:spTree>
    <p:extLst>
      <p:ext uri="{BB962C8B-B14F-4D97-AF65-F5344CB8AC3E}">
        <p14:creationId xmlns:p14="http://schemas.microsoft.com/office/powerpoint/2010/main" val="1770188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 y="0"/>
            <a:ext cx="3164073" cy="98488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800" b="1" dirty="0" err="1">
                <a:ln/>
                <a:solidFill>
                  <a:schemeClr val="accent4"/>
                </a:solidFill>
              </a:rPr>
              <a:t>Activity</a:t>
            </a:r>
            <a:endParaRPr lang="es-ES" sz="5800" b="1" dirty="0">
              <a:ln/>
              <a:solidFill>
                <a:schemeClr val="accent4"/>
              </a:solidFill>
            </a:endParaRPr>
          </a:p>
        </p:txBody>
      </p:sp>
      <p:pic>
        <p:nvPicPr>
          <p:cNvPr id="7" name="Picture 6">
            <a:extLst>
              <a:ext uri="{FF2B5EF4-FFF2-40B4-BE49-F238E27FC236}">
                <a16:creationId xmlns:a16="http://schemas.microsoft.com/office/drawing/2014/main" id="{10B1058A-F621-7934-D556-24C66EEB804C}"/>
              </a:ext>
            </a:extLst>
          </p:cNvPr>
          <p:cNvPicPr>
            <a:picLocks noChangeAspect="1"/>
          </p:cNvPicPr>
          <p:nvPr/>
        </p:nvPicPr>
        <p:blipFill>
          <a:blip r:embed="rId3"/>
          <a:stretch>
            <a:fillRect/>
          </a:stretch>
        </p:blipFill>
        <p:spPr>
          <a:xfrm>
            <a:off x="3446806" y="-2"/>
            <a:ext cx="6684746" cy="6787504"/>
          </a:xfrm>
          <a:prstGeom prst="rect">
            <a:avLst/>
          </a:prstGeom>
        </p:spPr>
      </p:pic>
      <p:sp>
        <p:nvSpPr>
          <p:cNvPr id="8" name="TextBox 7">
            <a:extLst>
              <a:ext uri="{FF2B5EF4-FFF2-40B4-BE49-F238E27FC236}">
                <a16:creationId xmlns:a16="http://schemas.microsoft.com/office/drawing/2014/main" id="{48DE45C5-C244-3D53-B4F2-CBC8BD599EA9}"/>
              </a:ext>
            </a:extLst>
          </p:cNvPr>
          <p:cNvSpPr txBox="1"/>
          <p:nvPr/>
        </p:nvSpPr>
        <p:spPr>
          <a:xfrm>
            <a:off x="5340626" y="4651513"/>
            <a:ext cx="1020417" cy="371061"/>
          </a:xfrm>
          <a:prstGeom prst="rect">
            <a:avLst/>
          </a:prstGeom>
          <a:noFill/>
        </p:spPr>
        <p:txBody>
          <a:bodyPr wrap="square" rtlCol="0">
            <a:spAutoFit/>
          </a:bodyPr>
          <a:lstStyle/>
          <a:p>
            <a:pPr algn="ctr"/>
            <a:r>
              <a:rPr lang="en-US" b="1" dirty="0">
                <a:solidFill>
                  <a:srgbClr val="FF0000"/>
                </a:solidFill>
              </a:rPr>
              <a:t>WORD</a:t>
            </a:r>
          </a:p>
        </p:txBody>
      </p:sp>
      <p:sp>
        <p:nvSpPr>
          <p:cNvPr id="9" name="TextBox 8">
            <a:extLst>
              <a:ext uri="{FF2B5EF4-FFF2-40B4-BE49-F238E27FC236}">
                <a16:creationId xmlns:a16="http://schemas.microsoft.com/office/drawing/2014/main" id="{662E4D46-7825-3204-154C-A76CFC983B48}"/>
              </a:ext>
            </a:extLst>
          </p:cNvPr>
          <p:cNvSpPr txBox="1"/>
          <p:nvPr/>
        </p:nvSpPr>
        <p:spPr>
          <a:xfrm>
            <a:off x="4396409" y="4996069"/>
            <a:ext cx="2282687" cy="371061"/>
          </a:xfrm>
          <a:prstGeom prst="rect">
            <a:avLst/>
          </a:prstGeom>
          <a:noFill/>
        </p:spPr>
        <p:txBody>
          <a:bodyPr wrap="square" rtlCol="0">
            <a:spAutoFit/>
          </a:bodyPr>
          <a:lstStyle/>
          <a:p>
            <a:pPr algn="ctr"/>
            <a:r>
              <a:rPr lang="en-US" b="1" dirty="0">
                <a:solidFill>
                  <a:srgbClr val="FF0000"/>
                </a:solidFill>
              </a:rPr>
              <a:t>EUCHARIST</a:t>
            </a:r>
          </a:p>
        </p:txBody>
      </p:sp>
    </p:spTree>
    <p:extLst>
      <p:ext uri="{BB962C8B-B14F-4D97-AF65-F5344CB8AC3E}">
        <p14:creationId xmlns:p14="http://schemas.microsoft.com/office/powerpoint/2010/main" val="24146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717924"/>
            <a:ext cx="4506375"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8000" b="1" dirty="0" err="1">
                <a:ln/>
                <a:solidFill>
                  <a:schemeClr val="accent4"/>
                </a:solidFill>
              </a:rPr>
              <a:t>Prayer</a:t>
            </a:r>
            <a:endParaRPr lang="es-ES" sz="8000" b="1" dirty="0">
              <a:ln/>
              <a:solidFill>
                <a:schemeClr val="accent4"/>
              </a:solidFill>
            </a:endParaRPr>
          </a:p>
        </p:txBody>
      </p:sp>
      <p:sp>
        <p:nvSpPr>
          <p:cNvPr id="5" name="CuadroTexto 4"/>
          <p:cNvSpPr txBox="1"/>
          <p:nvPr/>
        </p:nvSpPr>
        <p:spPr>
          <a:xfrm>
            <a:off x="838200" y="2077225"/>
            <a:ext cx="6756400" cy="2062103"/>
          </a:xfrm>
          <a:prstGeom prst="rect">
            <a:avLst/>
          </a:prstGeom>
          <a:noFill/>
        </p:spPr>
        <p:txBody>
          <a:bodyPr wrap="square" rtlCol="0">
            <a:spAutoFit/>
          </a:bodyPr>
          <a:lstStyle/>
          <a:p>
            <a:pPr algn="just"/>
            <a:r>
              <a:rPr lang="en-US" sz="3200" b="1" dirty="0">
                <a:solidFill>
                  <a:schemeClr val="bg1"/>
                </a:solidFill>
              </a:rPr>
              <a:t>Lord, help me to see you in the Mass, in your Word, and in your presence in the Eucharist. I love you very much. Amen.</a:t>
            </a:r>
          </a:p>
        </p:txBody>
      </p:sp>
      <p:pic>
        <p:nvPicPr>
          <p:cNvPr id="6" name="Imagen 5"/>
          <p:cNvPicPr>
            <a:picLocks noChangeAspect="1"/>
          </p:cNvPicPr>
          <p:nvPr/>
        </p:nvPicPr>
        <p:blipFill>
          <a:blip r:embed="rId3"/>
          <a:stretch>
            <a:fillRect/>
          </a:stretch>
        </p:blipFill>
        <p:spPr>
          <a:xfrm>
            <a:off x="6563405" y="4175190"/>
            <a:ext cx="5440589" cy="2615357"/>
          </a:xfrm>
          <a:prstGeom prst="rect">
            <a:avLst/>
          </a:prstGeom>
        </p:spPr>
      </p:pic>
      <p:pic>
        <p:nvPicPr>
          <p:cNvPr id="7" name="Imagen 6"/>
          <p:cNvPicPr>
            <a:picLocks noChangeAspect="1"/>
          </p:cNvPicPr>
          <p:nvPr/>
        </p:nvPicPr>
        <p:blipFill>
          <a:blip r:embed="rId4"/>
          <a:stretch>
            <a:fillRect/>
          </a:stretch>
        </p:blipFill>
        <p:spPr>
          <a:xfrm>
            <a:off x="10595382" y="3594100"/>
            <a:ext cx="1268911" cy="1162180"/>
          </a:xfrm>
          <a:prstGeom prst="rect">
            <a:avLst/>
          </a:prstGeom>
        </p:spPr>
      </p:pic>
      <p:pic>
        <p:nvPicPr>
          <p:cNvPr id="8" name="Imagen 7"/>
          <p:cNvPicPr>
            <a:picLocks noChangeAspect="1"/>
          </p:cNvPicPr>
          <p:nvPr/>
        </p:nvPicPr>
        <p:blipFill>
          <a:blip r:embed="rId4"/>
          <a:stretch>
            <a:fillRect/>
          </a:stretch>
        </p:blipFill>
        <p:spPr>
          <a:xfrm>
            <a:off x="9283700" y="1815293"/>
            <a:ext cx="1686067" cy="1544248"/>
          </a:xfrm>
          <a:prstGeom prst="rect">
            <a:avLst/>
          </a:prstGeom>
        </p:spPr>
      </p:pic>
      <p:pic>
        <p:nvPicPr>
          <p:cNvPr id="9" name="Imagen 8"/>
          <p:cNvPicPr>
            <a:picLocks noChangeAspect="1"/>
          </p:cNvPicPr>
          <p:nvPr/>
        </p:nvPicPr>
        <p:blipFill>
          <a:blip r:embed="rId4"/>
          <a:stretch>
            <a:fillRect/>
          </a:stretch>
        </p:blipFill>
        <p:spPr>
          <a:xfrm>
            <a:off x="7300699" y="200470"/>
            <a:ext cx="2038635" cy="1867161"/>
          </a:xfrm>
          <a:prstGeom prst="rect">
            <a:avLst/>
          </a:prstGeom>
        </p:spPr>
      </p:pic>
    </p:spTree>
    <p:extLst>
      <p:ext uri="{BB962C8B-B14F-4D97-AF65-F5344CB8AC3E}">
        <p14:creationId xmlns:p14="http://schemas.microsoft.com/office/powerpoint/2010/main" val="4131695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81000" y="-27432"/>
            <a:ext cx="10969752"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367665" marR="0">
              <a:spcBef>
                <a:spcPts val="0"/>
              </a:spcBef>
              <a:spcAft>
                <a:spcPts val="0"/>
              </a:spcAft>
            </a:pPr>
            <a:r>
              <a:rPr lang="en-US" sz="1800" b="1" dirty="0">
                <a:effectLst/>
                <a:latin typeface="Cambria" panose="02040503050406030204" pitchFamily="18" charset="0"/>
                <a:ea typeface="Cambria" panose="02040503050406030204" pitchFamily="18" charset="0"/>
                <a:cs typeface="Cambria" panose="02040503050406030204" pitchFamily="18" charset="0"/>
              </a:rPr>
              <a:t>Eucharist</a:t>
            </a:r>
            <a:r>
              <a:rPr lang="en-US" sz="1800" b="1" spc="-30"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Song</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by</a:t>
            </a:r>
            <a:r>
              <a:rPr lang="en-US" sz="1800" b="1" spc="-2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Collins</a:t>
            </a:r>
            <a:r>
              <a:rPr lang="en-US" sz="1800" b="1" spc="-20"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Susan,</a:t>
            </a:r>
            <a:r>
              <a:rPr lang="en-US" sz="1800" b="1" spc="-25" dirty="0">
                <a:effectLst/>
                <a:latin typeface="Cambria" panose="02040503050406030204" pitchFamily="18" charset="0"/>
                <a:ea typeface="Cambria" panose="02040503050406030204" pitchFamily="18" charset="0"/>
                <a:cs typeface="Cambria" panose="02040503050406030204" pitchFamily="18" charset="0"/>
              </a:rPr>
              <a:t>   </a:t>
            </a:r>
            <a:r>
              <a:rPr lang="en-US" sz="1800" b="1"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rPr>
              <a:t>https://</a:t>
            </a:r>
            <a:r>
              <a:rPr lang="en-US" sz="1800" b="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www.youtube.com/watch?v=_GEqnKMN1zE</a:t>
            </a:r>
            <a:r>
              <a:rPr lang="en-US" sz="1800" b="1" spc="50"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(3-7 years)</a:t>
            </a:r>
          </a:p>
        </p:txBody>
      </p:sp>
      <p:pic>
        <p:nvPicPr>
          <p:cNvPr id="2" name="Online Media 1" title="The E-U-C-H-A-R-I-S-T Song">
            <a:hlinkClick r:id="" action="ppaction://media"/>
            <a:extLst>
              <a:ext uri="{FF2B5EF4-FFF2-40B4-BE49-F238E27FC236}">
                <a16:creationId xmlns:a16="http://schemas.microsoft.com/office/drawing/2014/main" id="{0DB51105-C991-3DBA-B8E4-C5C831BB8D57}"/>
              </a:ext>
            </a:extLst>
          </p:cNvPr>
          <p:cNvPicPr>
            <a:picLocks noRot="1" noChangeAspect="1"/>
          </p:cNvPicPr>
          <p:nvPr>
            <a:videoFile r:link="rId1"/>
          </p:nvPr>
        </p:nvPicPr>
        <p:blipFill>
          <a:blip r:embed="rId5"/>
          <a:stretch>
            <a:fillRect/>
          </a:stretch>
        </p:blipFill>
        <p:spPr>
          <a:xfrm>
            <a:off x="499872" y="369331"/>
            <a:ext cx="11423904" cy="6488669"/>
          </a:xfrm>
          <a:prstGeom prst="rect">
            <a:avLst/>
          </a:prstGeom>
        </p:spPr>
      </p:pic>
    </p:spTree>
    <p:extLst>
      <p:ext uri="{BB962C8B-B14F-4D97-AF65-F5344CB8AC3E}">
        <p14:creationId xmlns:p14="http://schemas.microsoft.com/office/powerpoint/2010/main" val="221499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81000" y="191069"/>
            <a:ext cx="890270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s-ES" sz="2000" b="1" dirty="0">
              <a:ln/>
              <a:solidFill>
                <a:schemeClr val="bg1"/>
              </a:solidFill>
            </a:endParaRPr>
          </a:p>
        </p:txBody>
      </p:sp>
      <p:sp>
        <p:nvSpPr>
          <p:cNvPr id="4" name="TextBox 3">
            <a:extLst>
              <a:ext uri="{FF2B5EF4-FFF2-40B4-BE49-F238E27FC236}">
                <a16:creationId xmlns:a16="http://schemas.microsoft.com/office/drawing/2014/main" id="{1D8216A1-8BCD-1367-E66D-39C07B2721BB}"/>
              </a:ext>
            </a:extLst>
          </p:cNvPr>
          <p:cNvSpPr txBox="1"/>
          <p:nvPr/>
        </p:nvSpPr>
        <p:spPr>
          <a:xfrm>
            <a:off x="1420368" y="21792"/>
            <a:ext cx="8759952" cy="369332"/>
          </a:xfrm>
          <a:prstGeom prst="rect">
            <a:avLst/>
          </a:prstGeom>
          <a:noFill/>
        </p:spPr>
        <p:txBody>
          <a:bodyPr wrap="square">
            <a:spAutoFit/>
          </a:bodyPr>
          <a:lstStyle/>
          <a:p>
            <a:pPr marL="367665" marR="0">
              <a:spcBef>
                <a:spcPts val="0"/>
              </a:spcBef>
              <a:spcAft>
                <a:spcPts val="0"/>
              </a:spcAft>
            </a:pPr>
            <a:r>
              <a:rPr lang="en-US" sz="1800" b="1" dirty="0">
                <a:effectLst/>
                <a:latin typeface="Cambria" panose="02040503050406030204" pitchFamily="18" charset="0"/>
                <a:ea typeface="Cambria" panose="02040503050406030204" pitchFamily="18" charset="0"/>
                <a:cs typeface="Cambria" panose="02040503050406030204" pitchFamily="18" charset="0"/>
              </a:rPr>
              <a:t>One Bread One Body, San Miguel, </a:t>
            </a:r>
            <a:r>
              <a:rPr lang="en-US" sz="1800" b="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https://youtu.be/OshpSD0z1ts </a:t>
            </a:r>
            <a:r>
              <a:rPr lang="en-US" sz="1800" b="1" u="none" strike="noStrike" dirty="0">
                <a:solidFill>
                  <a:srgbClr val="000000"/>
                </a:solidFill>
                <a:effectLst/>
                <a:latin typeface="Cambria" panose="02040503050406030204" pitchFamily="18" charset="0"/>
                <a:ea typeface="Cambria" panose="02040503050406030204" pitchFamily="18" charset="0"/>
                <a:cs typeface="Cambria" panose="02040503050406030204" pitchFamily="18" charset="0"/>
                <a:hlinkClick r:id="rId4"/>
              </a:rPr>
              <a:t>(8</a:t>
            </a:r>
            <a:r>
              <a:rPr lang="en-US" sz="1800" b="1" dirty="0">
                <a:effectLst/>
                <a:latin typeface="Cambria" panose="02040503050406030204" pitchFamily="18" charset="0"/>
                <a:ea typeface="Cambria" panose="02040503050406030204" pitchFamily="18" charset="0"/>
                <a:cs typeface="Cambria" panose="02040503050406030204" pitchFamily="18" charset="0"/>
              </a:rPr>
              <a:t>+ years)</a:t>
            </a:r>
          </a:p>
        </p:txBody>
      </p:sp>
      <p:pic>
        <p:nvPicPr>
          <p:cNvPr id="5" name="Online Media 4" title="One Bread One Body.">
            <a:hlinkClick r:id="" action="ppaction://media"/>
            <a:extLst>
              <a:ext uri="{FF2B5EF4-FFF2-40B4-BE49-F238E27FC236}">
                <a16:creationId xmlns:a16="http://schemas.microsoft.com/office/drawing/2014/main" id="{AFAD9360-AF6B-15DB-EDD8-1C72BA3E4AC7}"/>
              </a:ext>
            </a:extLst>
          </p:cNvPr>
          <p:cNvPicPr>
            <a:picLocks noRot="1" noChangeAspect="1"/>
          </p:cNvPicPr>
          <p:nvPr>
            <a:videoFile r:link="rId1"/>
          </p:nvPr>
        </p:nvPicPr>
        <p:blipFill>
          <a:blip r:embed="rId5"/>
          <a:stretch>
            <a:fillRect/>
          </a:stretch>
        </p:blipFill>
        <p:spPr>
          <a:xfrm>
            <a:off x="658368" y="560401"/>
            <a:ext cx="11021568" cy="6275807"/>
          </a:xfrm>
          <a:prstGeom prst="rect">
            <a:avLst/>
          </a:prstGeom>
        </p:spPr>
      </p:pic>
    </p:spTree>
    <p:extLst>
      <p:ext uri="{BB962C8B-B14F-4D97-AF65-F5344CB8AC3E}">
        <p14:creationId xmlns:p14="http://schemas.microsoft.com/office/powerpoint/2010/main" val="2348146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60959"/>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7254242" y="865633"/>
            <a:ext cx="4621591" cy="5307550"/>
          </a:xfrm>
        </p:spPr>
        <p:txBody>
          <a:bodyPr>
            <a:noAutofit/>
          </a:bodyPr>
          <a:lstStyle/>
          <a:p>
            <a:r>
              <a:rPr lang="en-US" sz="2800" dirty="0">
                <a:solidFill>
                  <a:schemeClr val="bg1"/>
                </a:solidFill>
              </a:rPr>
              <a:t>That very day, the first day of the week, two of Jesus’ disciples were going to a village seven miles from Jerusalem called Emmaus, and they were conversing about all the things that had occurred. </a:t>
            </a:r>
          </a:p>
          <a:p>
            <a:r>
              <a:rPr lang="en-US" sz="2800" dirty="0">
                <a:solidFill>
                  <a:schemeClr val="bg1"/>
                </a:solidFill>
              </a:rPr>
              <a:t>And it happened that while they were conversing and debating, Jesus himself drew near and walked with them, but their eyes were prevented from recognizing him. </a:t>
            </a:r>
            <a:endParaRPr lang="es-ES" sz="2800" dirty="0">
              <a:solidFill>
                <a:schemeClr val="bg1"/>
              </a:solidFill>
            </a:endParaRPr>
          </a:p>
        </p:txBody>
      </p:sp>
      <p:pic>
        <p:nvPicPr>
          <p:cNvPr id="8" name="Imagen 7"/>
          <p:cNvPicPr>
            <a:picLocks noChangeAspect="1"/>
          </p:cNvPicPr>
          <p:nvPr/>
        </p:nvPicPr>
        <p:blipFill rotWithShape="1">
          <a:blip r:embed="rId3"/>
          <a:srcRect b="1976"/>
          <a:stretch/>
        </p:blipFill>
        <p:spPr>
          <a:xfrm>
            <a:off x="316167" y="684818"/>
            <a:ext cx="6621906" cy="5488364"/>
          </a:xfrm>
          <a:prstGeom prst="rect">
            <a:avLst/>
          </a:prstGeom>
        </p:spPr>
      </p:pic>
    </p:spTree>
    <p:extLst>
      <p:ext uri="{BB962C8B-B14F-4D97-AF65-F5344CB8AC3E}">
        <p14:creationId xmlns:p14="http://schemas.microsoft.com/office/powerpoint/2010/main" val="1085445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charRg st="198" end="359"/>
                                            </p:txEl>
                                          </p:spTgt>
                                        </p:tgtEl>
                                        <p:attrNameLst>
                                          <p:attrName>style.visibility</p:attrName>
                                        </p:attrNameLst>
                                      </p:cBhvr>
                                      <p:to>
                                        <p:strVal val="visible"/>
                                      </p:to>
                                    </p:set>
                                    <p:animEffect transition="in" filter="wipe(up)">
                                      <p:cBhvr>
                                        <p:cTn id="12" dur="500"/>
                                        <p:tgtEl>
                                          <p:spTgt spid="3">
                                            <p:txEl>
                                              <p:charRg st="198" end="3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6583680" y="277542"/>
            <a:ext cx="5381897" cy="4928442"/>
          </a:xfrm>
        </p:spPr>
        <p:txBody>
          <a:bodyPr>
            <a:noAutofit/>
          </a:bodyPr>
          <a:lstStyle/>
          <a:p>
            <a:pPr algn="just"/>
            <a:r>
              <a:rPr lang="en-US" sz="2200" dirty="0">
                <a:solidFill>
                  <a:schemeClr val="bg1"/>
                </a:solidFill>
              </a:rPr>
              <a:t>He asked them, </a:t>
            </a:r>
            <a:r>
              <a:rPr lang="en-US" sz="2200" dirty="0">
                <a:solidFill>
                  <a:srgbClr val="FFFF00"/>
                </a:solidFill>
              </a:rPr>
              <a:t>“What are you discussing as you walk along?” </a:t>
            </a:r>
            <a:r>
              <a:rPr lang="en-US" sz="2200" dirty="0">
                <a:solidFill>
                  <a:schemeClr val="bg1"/>
                </a:solidFill>
              </a:rPr>
              <a:t>They stopped, looking downcast. One of them, named Cleopas, said to him in reply, “Are you the only visitor to Jerusalem who does not know of the things that have taken place there in these days?” </a:t>
            </a:r>
          </a:p>
          <a:p>
            <a:pPr algn="just"/>
            <a:r>
              <a:rPr lang="en-US" sz="2200" dirty="0">
                <a:solidFill>
                  <a:schemeClr val="bg1"/>
                </a:solidFill>
              </a:rPr>
              <a:t>And he replied to them, </a:t>
            </a:r>
            <a:r>
              <a:rPr lang="en-US" sz="2200" dirty="0">
                <a:solidFill>
                  <a:srgbClr val="FFFF00"/>
                </a:solidFill>
              </a:rPr>
              <a:t>“What sort of things?” </a:t>
            </a:r>
            <a:r>
              <a:rPr lang="en-US" sz="2200" dirty="0">
                <a:solidFill>
                  <a:schemeClr val="bg1"/>
                </a:solidFill>
              </a:rPr>
              <a:t>They said to him, “The things that happened to Jesus the Nazarene, who was a prophet mighty in deed and word before God and all the people, how our chief priests and rulers both handed him over to a sentence of death and crucified him. But we were hoping that he would be the one to redeem Israel; and besides all this, it is now the third day since this took place. </a:t>
            </a:r>
            <a:endParaRPr lang="es-ES" sz="2200" dirty="0">
              <a:solidFill>
                <a:schemeClr val="bg1"/>
              </a:solidFill>
            </a:endParaRPr>
          </a:p>
        </p:txBody>
      </p:sp>
      <p:pic>
        <p:nvPicPr>
          <p:cNvPr id="9" name="Imagen 8"/>
          <p:cNvPicPr>
            <a:picLocks noChangeAspect="1"/>
          </p:cNvPicPr>
          <p:nvPr/>
        </p:nvPicPr>
        <p:blipFill>
          <a:blip r:embed="rId3"/>
          <a:stretch>
            <a:fillRect/>
          </a:stretch>
        </p:blipFill>
        <p:spPr>
          <a:xfrm>
            <a:off x="158495" y="340501"/>
            <a:ext cx="6266688" cy="4865483"/>
          </a:xfrm>
          <a:prstGeom prst="rect">
            <a:avLst/>
          </a:prstGeom>
        </p:spPr>
      </p:pic>
      <p:sp>
        <p:nvSpPr>
          <p:cNvPr id="2" name="TextBox 1">
            <a:extLst>
              <a:ext uri="{FF2B5EF4-FFF2-40B4-BE49-F238E27FC236}">
                <a16:creationId xmlns:a16="http://schemas.microsoft.com/office/drawing/2014/main" id="{97F23311-512B-9B41-EBC8-7C84F2E1AFDE}"/>
              </a:ext>
            </a:extLst>
          </p:cNvPr>
          <p:cNvSpPr txBox="1"/>
          <p:nvPr/>
        </p:nvSpPr>
        <p:spPr>
          <a:xfrm>
            <a:off x="481582" y="5472462"/>
            <a:ext cx="11228832" cy="1107996"/>
          </a:xfrm>
          <a:prstGeom prst="rect">
            <a:avLst/>
          </a:prstGeom>
          <a:noFill/>
        </p:spPr>
        <p:txBody>
          <a:bodyPr wrap="square" rtlCol="0">
            <a:spAutoFit/>
          </a:bodyPr>
          <a:lstStyle/>
          <a:p>
            <a:pPr algn="just"/>
            <a:r>
              <a:rPr lang="en-US" sz="2200" dirty="0">
                <a:solidFill>
                  <a:schemeClr val="bg1"/>
                </a:solidFill>
              </a:rPr>
              <a:t>Some women from our group, however, have astounded us: they were at the tomb early in the morning and did not find his body; they came back and reported that they had indeed seen a vision of angels who announced that he was alive. </a:t>
            </a:r>
          </a:p>
        </p:txBody>
      </p:sp>
    </p:spTree>
    <p:extLst>
      <p:ext uri="{BB962C8B-B14F-4D97-AF65-F5344CB8AC3E}">
        <p14:creationId xmlns:p14="http://schemas.microsoft.com/office/powerpoint/2010/main" val="272650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258" end="673"/>
                                            </p:txEl>
                                          </p:spTgt>
                                        </p:tgtEl>
                                        <p:attrNameLst>
                                          <p:attrName>style.visibility</p:attrName>
                                        </p:attrNameLst>
                                      </p:cBhvr>
                                      <p:to>
                                        <p:strVal val="visible"/>
                                      </p:to>
                                    </p:set>
                                    <p:animEffect transition="in" filter="barn(inVertical)">
                                      <p:cBhvr>
                                        <p:cTn id="12" dur="500"/>
                                        <p:tgtEl>
                                          <p:spTgt spid="3">
                                            <p:txEl>
                                              <p:charRg st="258" end="67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7895190" y="255157"/>
            <a:ext cx="4052969" cy="3743819"/>
          </a:xfrm>
        </p:spPr>
        <p:txBody>
          <a:bodyPr>
            <a:noAutofit/>
          </a:bodyPr>
          <a:lstStyle/>
          <a:p>
            <a:r>
              <a:rPr lang="en-US" sz="2000" dirty="0">
                <a:solidFill>
                  <a:schemeClr val="bg1"/>
                </a:solidFill>
              </a:rPr>
              <a:t>Then some of those with us went to the tomb and found things just as the women had described, but him they did not see.” And he said to them, </a:t>
            </a:r>
            <a:r>
              <a:rPr lang="en-US" sz="2000" dirty="0">
                <a:solidFill>
                  <a:srgbClr val="FFFF00"/>
                </a:solidFill>
              </a:rPr>
              <a:t>“Oh, how foolish you are! How slow of heart to believe all that the prophets spoke! Was it not necessary that the Christ should suffer these things and enter into his glory?” </a:t>
            </a:r>
            <a:r>
              <a:rPr lang="en-US" sz="2000" dirty="0">
                <a:solidFill>
                  <a:schemeClr val="bg1"/>
                </a:solidFill>
              </a:rPr>
              <a:t>Then beginning with Moses and all the prophets, he interpreted to them what referred to him in all the Scriptures. </a:t>
            </a:r>
            <a:endParaRPr lang="es-ES" sz="2000" dirty="0">
              <a:solidFill>
                <a:schemeClr val="bg1"/>
              </a:solidFill>
            </a:endParaRPr>
          </a:p>
        </p:txBody>
      </p:sp>
      <p:pic>
        <p:nvPicPr>
          <p:cNvPr id="2" name="Imagen 1"/>
          <p:cNvPicPr>
            <a:picLocks noChangeAspect="1"/>
          </p:cNvPicPr>
          <p:nvPr/>
        </p:nvPicPr>
        <p:blipFill>
          <a:blip r:embed="rId3"/>
          <a:stretch>
            <a:fillRect/>
          </a:stretch>
        </p:blipFill>
        <p:spPr>
          <a:xfrm>
            <a:off x="330696" y="359508"/>
            <a:ext cx="7355488" cy="5273195"/>
          </a:xfrm>
          <a:prstGeom prst="rect">
            <a:avLst/>
          </a:prstGeom>
        </p:spPr>
      </p:pic>
      <p:sp>
        <p:nvSpPr>
          <p:cNvPr id="5" name="TextBox 4">
            <a:extLst>
              <a:ext uri="{FF2B5EF4-FFF2-40B4-BE49-F238E27FC236}">
                <a16:creationId xmlns:a16="http://schemas.microsoft.com/office/drawing/2014/main" id="{C51EC83A-FE46-304D-763B-1DC59594C918}"/>
              </a:ext>
            </a:extLst>
          </p:cNvPr>
          <p:cNvSpPr txBox="1"/>
          <p:nvPr/>
        </p:nvSpPr>
        <p:spPr>
          <a:xfrm>
            <a:off x="536448" y="5737520"/>
            <a:ext cx="10680192" cy="1015663"/>
          </a:xfrm>
          <a:prstGeom prst="rect">
            <a:avLst/>
          </a:prstGeom>
          <a:noFill/>
        </p:spPr>
        <p:txBody>
          <a:bodyPr wrap="square" rtlCol="0">
            <a:spAutoFit/>
          </a:bodyPr>
          <a:lstStyle/>
          <a:p>
            <a:pPr algn="just"/>
            <a:r>
              <a:rPr lang="en-US" sz="2000" dirty="0">
                <a:solidFill>
                  <a:schemeClr val="bg1"/>
                </a:solidFill>
              </a:rPr>
              <a:t>So he went in to stay with them. And it happened that, while he was with them at table, he took bread, said the blessing, broke it, and gave it to them. With that their eyes were opened, and they recognized him, but he vanished from their sight. </a:t>
            </a:r>
            <a:endParaRPr lang="es-ES" sz="2000" dirty="0">
              <a:solidFill>
                <a:schemeClr val="bg1"/>
              </a:solidFill>
            </a:endParaRPr>
          </a:p>
        </p:txBody>
      </p:sp>
      <p:sp>
        <p:nvSpPr>
          <p:cNvPr id="6" name="TextBox 5">
            <a:extLst>
              <a:ext uri="{FF2B5EF4-FFF2-40B4-BE49-F238E27FC236}">
                <a16:creationId xmlns:a16="http://schemas.microsoft.com/office/drawing/2014/main" id="{822888B6-05AD-DAD7-E062-2C73437A892F}"/>
              </a:ext>
            </a:extLst>
          </p:cNvPr>
          <p:cNvSpPr txBox="1"/>
          <p:nvPr/>
        </p:nvSpPr>
        <p:spPr>
          <a:xfrm>
            <a:off x="7921315" y="3913168"/>
            <a:ext cx="4035552" cy="1938992"/>
          </a:xfrm>
          <a:prstGeom prst="rect">
            <a:avLst/>
          </a:prstGeom>
          <a:noFill/>
        </p:spPr>
        <p:txBody>
          <a:bodyPr wrap="square" rtlCol="0">
            <a:spAutoFit/>
          </a:bodyPr>
          <a:lstStyle/>
          <a:p>
            <a:pPr algn="ctr"/>
            <a:r>
              <a:rPr lang="en-US" sz="2000" dirty="0">
                <a:solidFill>
                  <a:schemeClr val="bg1"/>
                </a:solidFill>
              </a:rPr>
              <a:t>As they approached the village to which they were going, he gave the impression that he was going on farther. But they urged him, “Stay with us, for it is nearly evening and the day is almost over.” </a:t>
            </a:r>
          </a:p>
        </p:txBody>
      </p:sp>
    </p:spTree>
    <p:extLst>
      <p:ext uri="{BB962C8B-B14F-4D97-AF65-F5344CB8AC3E}">
        <p14:creationId xmlns:p14="http://schemas.microsoft.com/office/powerpoint/2010/main" val="116661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7990698" y="461468"/>
            <a:ext cx="4004200" cy="4781091"/>
          </a:xfrm>
        </p:spPr>
        <p:txBody>
          <a:bodyPr>
            <a:noAutofit/>
          </a:bodyPr>
          <a:lstStyle/>
          <a:p>
            <a:r>
              <a:rPr lang="en-US" sz="2600" dirty="0">
                <a:solidFill>
                  <a:schemeClr val="bg1"/>
                </a:solidFill>
              </a:rPr>
              <a:t>Then they said to each other, “Were not our hearts burning within us while he spoke to us on the way and opened the Scriptures to us?” So they set out at once and returned to Jerusalem where they found gathered together the eleven and those with them who were saying, “The Lord has truly been raised and has appeared to Simon!” </a:t>
            </a:r>
            <a:endParaRPr lang="es-ES" sz="2600" dirty="0">
              <a:solidFill>
                <a:schemeClr val="bg1"/>
              </a:solidFill>
            </a:endParaRPr>
          </a:p>
        </p:txBody>
      </p:sp>
      <p:pic>
        <p:nvPicPr>
          <p:cNvPr id="4" name="Imagen 3"/>
          <p:cNvPicPr>
            <a:picLocks noChangeAspect="1"/>
          </p:cNvPicPr>
          <p:nvPr/>
        </p:nvPicPr>
        <p:blipFill>
          <a:blip r:embed="rId3"/>
          <a:stretch>
            <a:fillRect/>
          </a:stretch>
        </p:blipFill>
        <p:spPr>
          <a:xfrm>
            <a:off x="226424" y="268224"/>
            <a:ext cx="7537848" cy="5081285"/>
          </a:xfrm>
          <a:prstGeom prst="rect">
            <a:avLst/>
          </a:prstGeom>
        </p:spPr>
      </p:pic>
      <p:sp>
        <p:nvSpPr>
          <p:cNvPr id="5" name="TextBox 4">
            <a:extLst>
              <a:ext uri="{FF2B5EF4-FFF2-40B4-BE49-F238E27FC236}">
                <a16:creationId xmlns:a16="http://schemas.microsoft.com/office/drawing/2014/main" id="{494D0F23-7005-3446-BC24-53FAB4B992A8}"/>
              </a:ext>
            </a:extLst>
          </p:cNvPr>
          <p:cNvSpPr txBox="1"/>
          <p:nvPr/>
        </p:nvSpPr>
        <p:spPr>
          <a:xfrm>
            <a:off x="505966" y="5657478"/>
            <a:ext cx="11180064" cy="892552"/>
          </a:xfrm>
          <a:prstGeom prst="rect">
            <a:avLst/>
          </a:prstGeom>
          <a:noFill/>
        </p:spPr>
        <p:txBody>
          <a:bodyPr wrap="square" rtlCol="0">
            <a:spAutoFit/>
          </a:bodyPr>
          <a:lstStyle/>
          <a:p>
            <a:r>
              <a:rPr lang="en-US" sz="2600" dirty="0">
                <a:solidFill>
                  <a:schemeClr val="bg1"/>
                </a:solidFill>
              </a:rPr>
              <a:t>Then the two recounted what had taken place on the way and how he was made known to them in the breaking of bread. </a:t>
            </a:r>
          </a:p>
        </p:txBody>
      </p:sp>
    </p:spTree>
    <p:extLst>
      <p:ext uri="{BB962C8B-B14F-4D97-AF65-F5344CB8AC3E}">
        <p14:creationId xmlns:p14="http://schemas.microsoft.com/office/powerpoint/2010/main" val="422497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ird Week of Advent Matthew 11:2-11 Jesus is the promised one . - ppt  download">
            <a:extLst>
              <a:ext uri="{FF2B5EF4-FFF2-40B4-BE49-F238E27FC236}">
                <a16:creationId xmlns:a16="http://schemas.microsoft.com/office/drawing/2014/main" id="{E25E2341-2D86-26B2-FD58-1621D8B5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33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4585375" y="0"/>
            <a:ext cx="7606623" cy="6858000"/>
          </a:xfrm>
          <a:prstGeom prst="rect">
            <a:avLst/>
          </a:prstGeom>
          <a:ln>
            <a:noFill/>
          </a:ln>
          <a:effectLst>
            <a:softEdge rad="112500"/>
          </a:effectLst>
        </p:spPr>
      </p:pic>
      <p:sp>
        <p:nvSpPr>
          <p:cNvPr id="3" name="Rectángulo 2"/>
          <p:cNvSpPr/>
          <p:nvPr/>
        </p:nvSpPr>
        <p:spPr>
          <a:xfrm>
            <a:off x="78999" y="1321415"/>
            <a:ext cx="4506375"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8000" b="1" dirty="0" err="1">
                <a:ln/>
                <a:solidFill>
                  <a:schemeClr val="accent4"/>
                </a:solidFill>
              </a:rPr>
              <a:t>Reflection</a:t>
            </a:r>
            <a:endParaRPr lang="es-ES" sz="8000" b="1" dirty="0">
              <a:ln/>
              <a:solidFill>
                <a:schemeClr val="accent4"/>
              </a:solidFill>
            </a:endParaRPr>
          </a:p>
        </p:txBody>
      </p:sp>
    </p:spTree>
    <p:extLst>
      <p:ext uri="{BB962C8B-B14F-4D97-AF65-F5344CB8AC3E}">
        <p14:creationId xmlns:p14="http://schemas.microsoft.com/office/powerpoint/2010/main" val="3745193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4678679" y="196957"/>
            <a:ext cx="7286898" cy="637399"/>
          </a:xfrm>
        </p:spPr>
        <p:txBody>
          <a:bodyPr>
            <a:noAutofit/>
          </a:bodyPr>
          <a:lstStyle/>
          <a:p>
            <a:pPr algn="just"/>
            <a:r>
              <a:rPr lang="en-US" sz="2200" dirty="0">
                <a:solidFill>
                  <a:schemeClr val="bg1"/>
                </a:solidFill>
              </a:rPr>
              <a:t>Two disciples of Jesus were returning from Jerusalem to a village called Emmaus. </a:t>
            </a:r>
            <a:endParaRPr lang="es-ES" sz="2200" dirty="0">
              <a:solidFill>
                <a:schemeClr val="bg1"/>
              </a:solidFill>
            </a:endParaRPr>
          </a:p>
        </p:txBody>
      </p:sp>
      <p:pic>
        <p:nvPicPr>
          <p:cNvPr id="4" name="Imagen 3"/>
          <p:cNvPicPr>
            <a:picLocks noChangeAspect="1"/>
          </p:cNvPicPr>
          <p:nvPr/>
        </p:nvPicPr>
        <p:blipFill>
          <a:blip r:embed="rId3"/>
          <a:stretch>
            <a:fillRect/>
          </a:stretch>
        </p:blipFill>
        <p:spPr>
          <a:xfrm>
            <a:off x="64576" y="443899"/>
            <a:ext cx="4549495" cy="5970200"/>
          </a:xfrm>
          <a:prstGeom prst="rect">
            <a:avLst/>
          </a:prstGeom>
          <a:ln>
            <a:noFill/>
          </a:ln>
          <a:effectLst>
            <a:outerShdw blurRad="292100" dist="139700" dir="2700000" algn="tl" rotWithShape="0">
              <a:srgbClr val="333333">
                <a:alpha val="65000"/>
              </a:srgbClr>
            </a:outerShdw>
          </a:effectLst>
        </p:spPr>
      </p:pic>
      <p:sp>
        <p:nvSpPr>
          <p:cNvPr id="6" name="CuadroTexto 5"/>
          <p:cNvSpPr txBox="1"/>
          <p:nvPr/>
        </p:nvSpPr>
        <p:spPr>
          <a:xfrm>
            <a:off x="4678665" y="827782"/>
            <a:ext cx="3403600" cy="430887"/>
          </a:xfrm>
          <a:prstGeom prst="rect">
            <a:avLst/>
          </a:prstGeom>
          <a:noFill/>
        </p:spPr>
        <p:txBody>
          <a:bodyPr wrap="square" rtlCol="0">
            <a:spAutoFit/>
          </a:bodyPr>
          <a:lstStyle/>
          <a:p>
            <a:pPr algn="just"/>
            <a:r>
              <a:rPr lang="en-US" sz="2200" b="1" dirty="0">
                <a:solidFill>
                  <a:schemeClr val="accent4">
                    <a:lumMod val="60000"/>
                    <a:lumOff val="40000"/>
                  </a:schemeClr>
                </a:solidFill>
              </a:rPr>
              <a:t>What is a disciple?</a:t>
            </a:r>
            <a:endParaRPr lang="es-ES" sz="2200" b="1" dirty="0">
              <a:solidFill>
                <a:schemeClr val="accent4">
                  <a:lumMod val="60000"/>
                  <a:lumOff val="40000"/>
                </a:schemeClr>
              </a:solidFill>
            </a:endParaRPr>
          </a:p>
        </p:txBody>
      </p:sp>
      <p:sp>
        <p:nvSpPr>
          <p:cNvPr id="7" name="CuadroTexto 6"/>
          <p:cNvSpPr txBox="1"/>
          <p:nvPr/>
        </p:nvSpPr>
        <p:spPr>
          <a:xfrm>
            <a:off x="4678649" y="1258669"/>
            <a:ext cx="7286905" cy="769441"/>
          </a:xfrm>
          <a:prstGeom prst="rect">
            <a:avLst/>
          </a:prstGeom>
          <a:noFill/>
        </p:spPr>
        <p:txBody>
          <a:bodyPr wrap="square" rtlCol="0">
            <a:spAutoFit/>
          </a:bodyPr>
          <a:lstStyle/>
          <a:p>
            <a:pPr algn="just"/>
            <a:r>
              <a:rPr lang="en-US" sz="2200" dirty="0">
                <a:solidFill>
                  <a:schemeClr val="bg1"/>
                </a:solidFill>
              </a:rPr>
              <a:t>A person that follows the teachings of a master, in this case Jesus.</a:t>
            </a:r>
            <a:endParaRPr lang="es-ES" sz="2200" dirty="0">
              <a:solidFill>
                <a:schemeClr val="bg1"/>
              </a:solidFill>
            </a:endParaRPr>
          </a:p>
        </p:txBody>
      </p:sp>
      <p:sp>
        <p:nvSpPr>
          <p:cNvPr id="9" name="CuadroTexto 8"/>
          <p:cNvSpPr txBox="1"/>
          <p:nvPr/>
        </p:nvSpPr>
        <p:spPr>
          <a:xfrm>
            <a:off x="4678649" y="1942857"/>
            <a:ext cx="7157728" cy="430887"/>
          </a:xfrm>
          <a:prstGeom prst="rect">
            <a:avLst/>
          </a:prstGeom>
          <a:noFill/>
        </p:spPr>
        <p:txBody>
          <a:bodyPr wrap="square" rtlCol="0">
            <a:spAutoFit/>
          </a:bodyPr>
          <a:lstStyle/>
          <a:p>
            <a:pPr algn="just"/>
            <a:r>
              <a:rPr lang="en-US" sz="2200" b="1" dirty="0">
                <a:solidFill>
                  <a:schemeClr val="accent4">
                    <a:lumMod val="60000"/>
                    <a:lumOff val="40000"/>
                  </a:schemeClr>
                </a:solidFill>
              </a:rPr>
              <a:t>How did these disciples feel after their master’s death?</a:t>
            </a:r>
            <a:endParaRPr lang="es-ES" sz="2200" b="1" dirty="0">
              <a:solidFill>
                <a:schemeClr val="accent4">
                  <a:lumMod val="60000"/>
                  <a:lumOff val="40000"/>
                </a:schemeClr>
              </a:solidFill>
            </a:endParaRPr>
          </a:p>
        </p:txBody>
      </p:sp>
      <p:sp>
        <p:nvSpPr>
          <p:cNvPr id="10" name="CuadroTexto 9"/>
          <p:cNvSpPr txBox="1"/>
          <p:nvPr/>
        </p:nvSpPr>
        <p:spPr>
          <a:xfrm>
            <a:off x="4678649" y="2383516"/>
            <a:ext cx="7286905" cy="1785104"/>
          </a:xfrm>
          <a:prstGeom prst="rect">
            <a:avLst/>
          </a:prstGeom>
          <a:noFill/>
        </p:spPr>
        <p:txBody>
          <a:bodyPr wrap="square" rtlCol="0">
            <a:spAutoFit/>
          </a:bodyPr>
          <a:lstStyle/>
          <a:p>
            <a:pPr algn="just"/>
            <a:r>
              <a:rPr lang="en-US" sz="2200" dirty="0">
                <a:solidFill>
                  <a:schemeClr val="bg1"/>
                </a:solidFill>
              </a:rPr>
              <a:t>They all felt alone and filled with sadness, because their master had been crucified; and although they had heard rumors that he could be alive, they felt uncertain. They had believed, followed, and waited for their master, but now, they felt that he had failed and had abandoned them.</a:t>
            </a:r>
            <a:endParaRPr lang="es-ES" sz="2200" dirty="0">
              <a:solidFill>
                <a:schemeClr val="bg1"/>
              </a:solidFill>
            </a:endParaRPr>
          </a:p>
        </p:txBody>
      </p:sp>
      <p:sp>
        <p:nvSpPr>
          <p:cNvPr id="11" name="CuadroTexto 10"/>
          <p:cNvSpPr txBox="1"/>
          <p:nvPr/>
        </p:nvSpPr>
        <p:spPr>
          <a:xfrm>
            <a:off x="4678649" y="4324422"/>
            <a:ext cx="7157728" cy="769441"/>
          </a:xfrm>
          <a:prstGeom prst="rect">
            <a:avLst/>
          </a:prstGeom>
          <a:noFill/>
        </p:spPr>
        <p:txBody>
          <a:bodyPr wrap="square" rtlCol="0">
            <a:spAutoFit/>
          </a:bodyPr>
          <a:lstStyle/>
          <a:p>
            <a:pPr algn="just"/>
            <a:r>
              <a:rPr lang="en-US" sz="2200" b="1" dirty="0">
                <a:solidFill>
                  <a:schemeClr val="accent4">
                    <a:lumMod val="60000"/>
                    <a:lumOff val="40000"/>
                  </a:schemeClr>
                </a:solidFill>
              </a:rPr>
              <a:t>Why did the disciples not recognize Jesus when he came on the road talking to them?</a:t>
            </a:r>
            <a:endParaRPr lang="es-ES" sz="2200" b="1" dirty="0">
              <a:solidFill>
                <a:schemeClr val="accent4">
                  <a:lumMod val="60000"/>
                  <a:lumOff val="40000"/>
                </a:schemeClr>
              </a:solidFill>
            </a:endParaRPr>
          </a:p>
        </p:txBody>
      </p:sp>
      <p:sp>
        <p:nvSpPr>
          <p:cNvPr id="12" name="CuadroTexto 11"/>
          <p:cNvSpPr txBox="1"/>
          <p:nvPr/>
        </p:nvSpPr>
        <p:spPr>
          <a:xfrm>
            <a:off x="4678649" y="5236517"/>
            <a:ext cx="7286905" cy="1107996"/>
          </a:xfrm>
          <a:prstGeom prst="rect">
            <a:avLst/>
          </a:prstGeom>
          <a:noFill/>
        </p:spPr>
        <p:txBody>
          <a:bodyPr wrap="square" rtlCol="0">
            <a:spAutoFit/>
          </a:bodyPr>
          <a:lstStyle/>
          <a:p>
            <a:pPr algn="just"/>
            <a:r>
              <a:rPr lang="en-US" sz="2200" dirty="0">
                <a:solidFill>
                  <a:schemeClr val="bg1"/>
                </a:solidFill>
              </a:rPr>
              <a:t>Their eyes were veiled, which means that they were miraculously unable to recognize him. Jesus comes to accompany and comfort them in their sadness.</a:t>
            </a:r>
          </a:p>
        </p:txBody>
      </p:sp>
    </p:spTree>
    <p:extLst>
      <p:ext uri="{BB962C8B-B14F-4D97-AF65-F5344CB8AC3E}">
        <p14:creationId xmlns:p14="http://schemas.microsoft.com/office/powerpoint/2010/main" val="255701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lección de degradado de color marrón y dorado para el diseño de fondo  6235612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4467238" y="475345"/>
            <a:ext cx="7297981" cy="495030"/>
          </a:xfrm>
        </p:spPr>
        <p:txBody>
          <a:bodyPr>
            <a:noAutofit/>
          </a:bodyPr>
          <a:lstStyle/>
          <a:p>
            <a:pPr algn="just"/>
            <a:r>
              <a:rPr lang="en-US" sz="2200" b="1" dirty="0">
                <a:solidFill>
                  <a:schemeClr val="accent4">
                    <a:lumMod val="60000"/>
                    <a:lumOff val="40000"/>
                  </a:schemeClr>
                </a:solidFill>
              </a:rPr>
              <a:t>How did the disciples feel in the presence of Jesus?</a:t>
            </a:r>
            <a:endParaRPr lang="es-ES" sz="2200" b="1" dirty="0">
              <a:solidFill>
                <a:schemeClr val="accent4">
                  <a:lumMod val="60000"/>
                  <a:lumOff val="40000"/>
                </a:schemeClr>
              </a:solidFill>
            </a:endParaRPr>
          </a:p>
        </p:txBody>
      </p:sp>
      <p:sp>
        <p:nvSpPr>
          <p:cNvPr id="7" name="CuadroTexto 6"/>
          <p:cNvSpPr txBox="1"/>
          <p:nvPr/>
        </p:nvSpPr>
        <p:spPr>
          <a:xfrm>
            <a:off x="4467231" y="925113"/>
            <a:ext cx="7297988" cy="1446550"/>
          </a:xfrm>
          <a:prstGeom prst="rect">
            <a:avLst/>
          </a:prstGeom>
          <a:noFill/>
        </p:spPr>
        <p:txBody>
          <a:bodyPr wrap="square" rtlCol="0">
            <a:spAutoFit/>
          </a:bodyPr>
          <a:lstStyle/>
          <a:p>
            <a:pPr algn="just"/>
            <a:r>
              <a:rPr lang="en-US" sz="2200" dirty="0">
                <a:solidFill>
                  <a:schemeClr val="bg1"/>
                </a:solidFill>
              </a:rPr>
              <a:t>They felt their hearts burn! Jesus walked with them, explained the Scriptures, made them see that the Passion suffered by Jesus was necessary to fulfill the Plan of God. He filled them with enthusiasm and made them feel his presence.</a:t>
            </a:r>
            <a:endParaRPr lang="es-ES" sz="2200" dirty="0">
              <a:solidFill>
                <a:schemeClr val="bg1"/>
              </a:solidFill>
            </a:endParaRPr>
          </a:p>
        </p:txBody>
      </p:sp>
      <p:sp>
        <p:nvSpPr>
          <p:cNvPr id="9" name="CuadroTexto 8"/>
          <p:cNvSpPr txBox="1"/>
          <p:nvPr/>
        </p:nvSpPr>
        <p:spPr>
          <a:xfrm>
            <a:off x="4467231" y="2821431"/>
            <a:ext cx="7168615" cy="430887"/>
          </a:xfrm>
          <a:prstGeom prst="rect">
            <a:avLst/>
          </a:prstGeom>
          <a:noFill/>
        </p:spPr>
        <p:txBody>
          <a:bodyPr wrap="square" rtlCol="0">
            <a:spAutoFit/>
          </a:bodyPr>
          <a:lstStyle/>
          <a:p>
            <a:pPr algn="just"/>
            <a:r>
              <a:rPr lang="en-US" sz="2200" b="1" dirty="0">
                <a:solidFill>
                  <a:schemeClr val="accent4">
                    <a:lumMod val="60000"/>
                    <a:lumOff val="40000"/>
                  </a:schemeClr>
                </a:solidFill>
              </a:rPr>
              <a:t>When did the disciples see Jesus?</a:t>
            </a:r>
            <a:endParaRPr lang="es-ES" sz="2200" b="1" dirty="0">
              <a:solidFill>
                <a:schemeClr val="accent4">
                  <a:lumMod val="60000"/>
                  <a:lumOff val="40000"/>
                </a:schemeClr>
              </a:solidFill>
            </a:endParaRPr>
          </a:p>
        </p:txBody>
      </p:sp>
      <p:sp>
        <p:nvSpPr>
          <p:cNvPr id="10" name="CuadroTexto 9"/>
          <p:cNvSpPr txBox="1"/>
          <p:nvPr/>
        </p:nvSpPr>
        <p:spPr>
          <a:xfrm>
            <a:off x="4467231" y="3309622"/>
            <a:ext cx="7297988" cy="1107996"/>
          </a:xfrm>
          <a:prstGeom prst="rect">
            <a:avLst/>
          </a:prstGeom>
          <a:noFill/>
        </p:spPr>
        <p:txBody>
          <a:bodyPr wrap="square" rtlCol="0">
            <a:spAutoFit/>
          </a:bodyPr>
          <a:lstStyle/>
          <a:p>
            <a:r>
              <a:rPr lang="en-US" sz="2200" dirty="0">
                <a:solidFill>
                  <a:schemeClr val="bg1"/>
                </a:solidFill>
              </a:rPr>
              <a:t>Jesus stands at the table, takes the bread, blesses it, breaks it, and there their eyes (previously veiled) are opened and they recognize him, but he disappears. </a:t>
            </a:r>
          </a:p>
        </p:txBody>
      </p:sp>
      <p:sp>
        <p:nvSpPr>
          <p:cNvPr id="11" name="CuadroTexto 10"/>
          <p:cNvSpPr txBox="1"/>
          <p:nvPr/>
        </p:nvSpPr>
        <p:spPr>
          <a:xfrm>
            <a:off x="4467231" y="4868668"/>
            <a:ext cx="7297989" cy="1446550"/>
          </a:xfrm>
          <a:prstGeom prst="rect">
            <a:avLst/>
          </a:prstGeom>
          <a:noFill/>
        </p:spPr>
        <p:txBody>
          <a:bodyPr wrap="square" rtlCol="0">
            <a:spAutoFit/>
          </a:bodyPr>
          <a:lstStyle/>
          <a:p>
            <a:pPr algn="just"/>
            <a:r>
              <a:rPr lang="es-ES" sz="2200" b="1" dirty="0" err="1">
                <a:solidFill>
                  <a:srgbClr val="AAB0EE"/>
                </a:solidFill>
              </a:rPr>
              <a:t>Jesus</a:t>
            </a:r>
            <a:r>
              <a:rPr lang="es-ES" sz="2200" b="1" dirty="0">
                <a:solidFill>
                  <a:srgbClr val="AAB0EE"/>
                </a:solidFill>
              </a:rPr>
              <a:t> </a:t>
            </a:r>
            <a:r>
              <a:rPr lang="es-ES" sz="2200" b="1" dirty="0" err="1">
                <a:solidFill>
                  <a:srgbClr val="AAB0EE"/>
                </a:solidFill>
              </a:rPr>
              <a:t>remains</a:t>
            </a:r>
            <a:r>
              <a:rPr lang="es-ES" sz="2200" b="1" dirty="0">
                <a:solidFill>
                  <a:srgbClr val="AAB0EE"/>
                </a:solidFill>
              </a:rPr>
              <a:t> </a:t>
            </a:r>
            <a:r>
              <a:rPr lang="es-ES" sz="2200" b="1" dirty="0" err="1">
                <a:solidFill>
                  <a:srgbClr val="AAB0EE"/>
                </a:solidFill>
              </a:rPr>
              <a:t>with</a:t>
            </a:r>
            <a:r>
              <a:rPr lang="es-ES" sz="2200" b="1" dirty="0">
                <a:solidFill>
                  <a:srgbClr val="AAB0EE"/>
                </a:solidFill>
              </a:rPr>
              <a:t> </a:t>
            </a:r>
            <a:r>
              <a:rPr lang="es-ES" sz="2200" b="1" dirty="0" err="1">
                <a:solidFill>
                  <a:srgbClr val="AAB0EE"/>
                </a:solidFill>
              </a:rPr>
              <a:t>us</a:t>
            </a:r>
            <a:r>
              <a:rPr lang="es-ES" sz="2200" b="1" dirty="0">
                <a:solidFill>
                  <a:srgbClr val="AAB0EE"/>
                </a:solidFill>
              </a:rPr>
              <a:t> in </a:t>
            </a:r>
            <a:r>
              <a:rPr lang="es-ES" sz="2200" b="1" dirty="0" err="1">
                <a:solidFill>
                  <a:srgbClr val="AAB0EE"/>
                </a:solidFill>
              </a:rPr>
              <a:t>the</a:t>
            </a:r>
            <a:r>
              <a:rPr lang="es-ES" sz="2200" b="1" dirty="0">
                <a:solidFill>
                  <a:srgbClr val="AAB0EE"/>
                </a:solidFill>
              </a:rPr>
              <a:t> </a:t>
            </a:r>
            <a:r>
              <a:rPr lang="es-ES" sz="2200" b="1" dirty="0" err="1">
                <a:solidFill>
                  <a:srgbClr val="AAB0EE"/>
                </a:solidFill>
              </a:rPr>
              <a:t>Eucharist</a:t>
            </a:r>
            <a:r>
              <a:rPr lang="es-ES" sz="2200" b="1" dirty="0">
                <a:solidFill>
                  <a:srgbClr val="AAB0EE"/>
                </a:solidFill>
              </a:rPr>
              <a:t>: </a:t>
            </a:r>
            <a:r>
              <a:rPr lang="es-ES" sz="2200" b="1" dirty="0" err="1">
                <a:solidFill>
                  <a:srgbClr val="AAB0EE"/>
                </a:solidFill>
              </a:rPr>
              <a:t>the</a:t>
            </a:r>
            <a:r>
              <a:rPr lang="es-ES" sz="2200" b="1" dirty="0">
                <a:solidFill>
                  <a:srgbClr val="AAB0EE"/>
                </a:solidFill>
              </a:rPr>
              <a:t> </a:t>
            </a:r>
            <a:r>
              <a:rPr lang="es-ES" sz="2200" b="1" dirty="0" err="1">
                <a:solidFill>
                  <a:srgbClr val="AAB0EE"/>
                </a:solidFill>
              </a:rPr>
              <a:t>Sacrament</a:t>
            </a:r>
            <a:r>
              <a:rPr lang="es-ES" sz="2200" b="1" dirty="0">
                <a:solidFill>
                  <a:srgbClr val="AAB0EE"/>
                </a:solidFill>
              </a:rPr>
              <a:t> </a:t>
            </a:r>
            <a:r>
              <a:rPr lang="es-ES" sz="2200" b="1" dirty="0" err="1">
                <a:solidFill>
                  <a:srgbClr val="AAB0EE"/>
                </a:solidFill>
              </a:rPr>
              <a:t>that</a:t>
            </a:r>
            <a:r>
              <a:rPr lang="es-ES" sz="2200" b="1" dirty="0">
                <a:solidFill>
                  <a:srgbClr val="AAB0EE"/>
                </a:solidFill>
              </a:rPr>
              <a:t> </a:t>
            </a:r>
            <a:r>
              <a:rPr lang="es-ES" sz="2200" b="1" dirty="0" err="1">
                <a:solidFill>
                  <a:srgbClr val="AAB0EE"/>
                </a:solidFill>
              </a:rPr>
              <a:t>contains</a:t>
            </a:r>
            <a:r>
              <a:rPr lang="es-ES" sz="2200" b="1" dirty="0">
                <a:solidFill>
                  <a:srgbClr val="AAB0EE"/>
                </a:solidFill>
              </a:rPr>
              <a:t> </a:t>
            </a:r>
            <a:r>
              <a:rPr lang="es-ES" sz="2200" b="1" dirty="0" err="1">
                <a:solidFill>
                  <a:srgbClr val="AAB0EE"/>
                </a:solidFill>
              </a:rPr>
              <a:t>His</a:t>
            </a:r>
            <a:r>
              <a:rPr lang="es-ES" sz="2200" b="1" dirty="0">
                <a:solidFill>
                  <a:srgbClr val="AAB0EE"/>
                </a:solidFill>
              </a:rPr>
              <a:t> </a:t>
            </a:r>
            <a:r>
              <a:rPr lang="es-ES" sz="2200" b="1" dirty="0" err="1">
                <a:solidFill>
                  <a:srgbClr val="AAB0EE"/>
                </a:solidFill>
              </a:rPr>
              <a:t>Body</a:t>
            </a:r>
            <a:r>
              <a:rPr lang="es-ES" sz="2200" b="1" dirty="0">
                <a:solidFill>
                  <a:srgbClr val="AAB0EE"/>
                </a:solidFill>
              </a:rPr>
              <a:t>, </a:t>
            </a:r>
            <a:r>
              <a:rPr lang="es-ES" sz="2200" b="1" dirty="0" err="1">
                <a:solidFill>
                  <a:srgbClr val="AAB0EE"/>
                </a:solidFill>
              </a:rPr>
              <a:t>Blood</a:t>
            </a:r>
            <a:r>
              <a:rPr lang="es-ES" sz="2200" b="1" dirty="0">
                <a:solidFill>
                  <a:srgbClr val="AAB0EE"/>
                </a:solidFill>
              </a:rPr>
              <a:t>, </a:t>
            </a:r>
            <a:r>
              <a:rPr lang="es-ES" sz="2200" b="1" dirty="0" err="1">
                <a:solidFill>
                  <a:srgbClr val="AAB0EE"/>
                </a:solidFill>
              </a:rPr>
              <a:t>Soul</a:t>
            </a:r>
            <a:r>
              <a:rPr lang="es-ES" sz="2200" b="1" dirty="0">
                <a:solidFill>
                  <a:srgbClr val="AAB0EE"/>
                </a:solidFill>
              </a:rPr>
              <a:t>, and </a:t>
            </a:r>
            <a:r>
              <a:rPr lang="es-ES" sz="2200" b="1" dirty="0" err="1">
                <a:solidFill>
                  <a:srgbClr val="AAB0EE"/>
                </a:solidFill>
              </a:rPr>
              <a:t>Divinity</a:t>
            </a:r>
            <a:r>
              <a:rPr lang="es-ES" sz="2200" b="1" dirty="0">
                <a:solidFill>
                  <a:srgbClr val="AAB0EE"/>
                </a:solidFill>
              </a:rPr>
              <a:t>. </a:t>
            </a:r>
            <a:r>
              <a:rPr lang="es-ES" sz="2200" b="1" dirty="0" err="1">
                <a:solidFill>
                  <a:srgbClr val="AAB0EE"/>
                </a:solidFill>
              </a:rPr>
              <a:t>Also</a:t>
            </a:r>
            <a:r>
              <a:rPr lang="es-ES" sz="2200" b="1" dirty="0">
                <a:solidFill>
                  <a:srgbClr val="AAB0EE"/>
                </a:solidFill>
              </a:rPr>
              <a:t>, He </a:t>
            </a:r>
            <a:r>
              <a:rPr lang="es-ES" sz="2200" b="1" dirty="0" err="1">
                <a:solidFill>
                  <a:srgbClr val="AAB0EE"/>
                </a:solidFill>
              </a:rPr>
              <a:t>is</a:t>
            </a:r>
            <a:r>
              <a:rPr lang="es-ES" sz="2200" b="1" dirty="0">
                <a:solidFill>
                  <a:srgbClr val="AAB0EE"/>
                </a:solidFill>
              </a:rPr>
              <a:t> </a:t>
            </a:r>
            <a:r>
              <a:rPr lang="es-ES" sz="2200" b="1" dirty="0" err="1">
                <a:solidFill>
                  <a:srgbClr val="AAB0EE"/>
                </a:solidFill>
              </a:rPr>
              <a:t>present</a:t>
            </a:r>
            <a:r>
              <a:rPr lang="es-ES" sz="2200" b="1" dirty="0">
                <a:solidFill>
                  <a:srgbClr val="AAB0EE"/>
                </a:solidFill>
              </a:rPr>
              <a:t> </a:t>
            </a:r>
            <a:r>
              <a:rPr lang="es-ES" sz="2200" b="1" dirty="0" err="1">
                <a:solidFill>
                  <a:srgbClr val="AAB0EE"/>
                </a:solidFill>
              </a:rPr>
              <a:t>when</a:t>
            </a:r>
            <a:r>
              <a:rPr lang="es-ES" sz="2200" b="1" dirty="0">
                <a:solidFill>
                  <a:srgbClr val="AAB0EE"/>
                </a:solidFill>
              </a:rPr>
              <a:t> </a:t>
            </a:r>
            <a:r>
              <a:rPr lang="es-ES" sz="2200" b="1" dirty="0" err="1">
                <a:solidFill>
                  <a:srgbClr val="AAB0EE"/>
                </a:solidFill>
              </a:rPr>
              <a:t>we</a:t>
            </a:r>
            <a:r>
              <a:rPr lang="es-ES" sz="2200" b="1" dirty="0">
                <a:solidFill>
                  <a:srgbClr val="AAB0EE"/>
                </a:solidFill>
              </a:rPr>
              <a:t> come </a:t>
            </a:r>
            <a:r>
              <a:rPr lang="es-ES" sz="2200" b="1" dirty="0" err="1">
                <a:solidFill>
                  <a:srgbClr val="AAB0EE"/>
                </a:solidFill>
              </a:rPr>
              <a:t>together</a:t>
            </a:r>
            <a:r>
              <a:rPr lang="es-ES" sz="2200" b="1" dirty="0">
                <a:solidFill>
                  <a:srgbClr val="AAB0EE"/>
                </a:solidFill>
              </a:rPr>
              <a:t> in </a:t>
            </a:r>
            <a:r>
              <a:rPr lang="es-ES" sz="2200" b="1" dirty="0" err="1">
                <a:solidFill>
                  <a:srgbClr val="AAB0EE"/>
                </a:solidFill>
              </a:rPr>
              <a:t>His</a:t>
            </a:r>
            <a:r>
              <a:rPr lang="es-ES" sz="2200" b="1" dirty="0">
                <a:solidFill>
                  <a:srgbClr val="AAB0EE"/>
                </a:solidFill>
              </a:rPr>
              <a:t> </a:t>
            </a:r>
            <a:r>
              <a:rPr lang="es-ES" sz="2200" b="1" dirty="0" err="1">
                <a:solidFill>
                  <a:srgbClr val="AAB0EE"/>
                </a:solidFill>
              </a:rPr>
              <a:t>name</a:t>
            </a:r>
            <a:r>
              <a:rPr lang="es-ES" sz="2200" b="1" dirty="0">
                <a:solidFill>
                  <a:srgbClr val="AAB0EE"/>
                </a:solidFill>
              </a:rPr>
              <a:t>. </a:t>
            </a:r>
            <a:r>
              <a:rPr lang="es-ES" sz="2200" b="1" dirty="0" err="1">
                <a:solidFill>
                  <a:srgbClr val="AAB0EE"/>
                </a:solidFill>
              </a:rPr>
              <a:t>We</a:t>
            </a:r>
            <a:r>
              <a:rPr lang="es-ES" sz="2200" b="1" dirty="0">
                <a:solidFill>
                  <a:srgbClr val="AAB0EE"/>
                </a:solidFill>
              </a:rPr>
              <a:t> </a:t>
            </a:r>
            <a:r>
              <a:rPr lang="es-ES" sz="2200" b="1" dirty="0" err="1">
                <a:solidFill>
                  <a:srgbClr val="AAB0EE"/>
                </a:solidFill>
              </a:rPr>
              <a:t>find</a:t>
            </a:r>
            <a:r>
              <a:rPr lang="es-ES" sz="2200" b="1" dirty="0">
                <a:solidFill>
                  <a:srgbClr val="AAB0EE"/>
                </a:solidFill>
              </a:rPr>
              <a:t> </a:t>
            </a:r>
            <a:r>
              <a:rPr lang="es-ES" sz="2200" b="1" dirty="0" err="1">
                <a:solidFill>
                  <a:srgbClr val="AAB0EE"/>
                </a:solidFill>
              </a:rPr>
              <a:t>Him</a:t>
            </a:r>
            <a:r>
              <a:rPr lang="es-ES" sz="2200" b="1" dirty="0">
                <a:solidFill>
                  <a:srgbClr val="AAB0EE"/>
                </a:solidFill>
              </a:rPr>
              <a:t> </a:t>
            </a:r>
            <a:r>
              <a:rPr lang="es-ES" sz="2200" b="1" dirty="0" err="1">
                <a:solidFill>
                  <a:srgbClr val="AAB0EE"/>
                </a:solidFill>
              </a:rPr>
              <a:t>when</a:t>
            </a:r>
            <a:r>
              <a:rPr lang="es-ES" sz="2200" b="1" dirty="0">
                <a:solidFill>
                  <a:srgbClr val="AAB0EE"/>
                </a:solidFill>
              </a:rPr>
              <a:t> </a:t>
            </a:r>
            <a:r>
              <a:rPr lang="es-ES" sz="2200" b="1" dirty="0" err="1">
                <a:solidFill>
                  <a:srgbClr val="AAB0EE"/>
                </a:solidFill>
              </a:rPr>
              <a:t>we</a:t>
            </a:r>
            <a:r>
              <a:rPr lang="es-ES" sz="2200" b="1" dirty="0">
                <a:solidFill>
                  <a:srgbClr val="AAB0EE"/>
                </a:solidFill>
              </a:rPr>
              <a:t> </a:t>
            </a:r>
            <a:r>
              <a:rPr lang="es-ES" sz="2200" b="1" dirty="0" err="1">
                <a:solidFill>
                  <a:srgbClr val="AAB0EE"/>
                </a:solidFill>
              </a:rPr>
              <a:t>go</a:t>
            </a:r>
            <a:r>
              <a:rPr lang="es-ES" sz="2200" b="1" dirty="0">
                <a:solidFill>
                  <a:srgbClr val="AAB0EE"/>
                </a:solidFill>
              </a:rPr>
              <a:t> </a:t>
            </a:r>
            <a:r>
              <a:rPr lang="es-ES" sz="2200" b="1" dirty="0" err="1">
                <a:solidFill>
                  <a:srgbClr val="AAB0EE"/>
                </a:solidFill>
              </a:rPr>
              <a:t>to</a:t>
            </a:r>
            <a:r>
              <a:rPr lang="es-ES" sz="2200" b="1" dirty="0">
                <a:solidFill>
                  <a:srgbClr val="AAB0EE"/>
                </a:solidFill>
              </a:rPr>
              <a:t> </a:t>
            </a:r>
            <a:r>
              <a:rPr lang="es-ES" sz="2200" b="1" dirty="0" err="1">
                <a:solidFill>
                  <a:srgbClr val="AAB0EE"/>
                </a:solidFill>
              </a:rPr>
              <a:t>Mass</a:t>
            </a:r>
            <a:r>
              <a:rPr lang="es-ES" sz="2200" b="1" dirty="0">
                <a:solidFill>
                  <a:srgbClr val="AAB0EE"/>
                </a:solidFill>
              </a:rPr>
              <a:t>! </a:t>
            </a:r>
          </a:p>
        </p:txBody>
      </p:sp>
      <p:pic>
        <p:nvPicPr>
          <p:cNvPr id="2" name="Imagen 1"/>
          <p:cNvPicPr>
            <a:picLocks noChangeAspect="1"/>
          </p:cNvPicPr>
          <p:nvPr/>
        </p:nvPicPr>
        <p:blipFill>
          <a:blip r:embed="rId3"/>
          <a:stretch>
            <a:fillRect/>
          </a:stretch>
        </p:blipFill>
        <p:spPr>
          <a:xfrm>
            <a:off x="190082" y="542779"/>
            <a:ext cx="4087072" cy="5772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348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994</Words>
  <Application>Microsoft Office PowerPoint</Application>
  <PresentationFormat>Widescreen</PresentationFormat>
  <Paragraphs>57</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Tema de Office</vt:lpstr>
      <vt:lpstr>Ministry Friends of  Jesus and Mary www.fcpeace.org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 www.fcpeace.org </dc:title>
  <dc:creator>Maria Varona</dc:creator>
  <cp:lastModifiedBy>Maria Varona</cp:lastModifiedBy>
  <cp:revision>6</cp:revision>
  <dcterms:modified xsi:type="dcterms:W3CDTF">2023-04-19T04:07:20Z</dcterms:modified>
</cp:coreProperties>
</file>