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70" r:id="rId3"/>
    <p:sldId id="257" r:id="rId4"/>
    <p:sldId id="273" r:id="rId5"/>
    <p:sldId id="269" r:id="rId6"/>
    <p:sldId id="271" r:id="rId7"/>
    <p:sldId id="258" r:id="rId8"/>
    <p:sldId id="272" r:id="rId9"/>
    <p:sldId id="259" r:id="rId10"/>
    <p:sldId id="260" r:id="rId11"/>
    <p:sldId id="261" r:id="rId12"/>
    <p:sldId id="262" r:id="rId13"/>
    <p:sldId id="263" r:id="rId14"/>
    <p:sldId id="264" r:id="rId15"/>
    <p:sldId id="265" r:id="rId16"/>
    <p:sldId id="266" r:id="rId17"/>
    <p:sldId id="267" r:id="rId18"/>
    <p:sldId id="268" r:id="rId19"/>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40DAB135-0571-4C72-BCFA-B20055940CFD}" type="datetimeFigureOut">
              <a:rPr lang="en-US" smtClean="0"/>
              <a:t>4/25/2023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65592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0DAB135-0571-4C72-BCFA-B20055940CFD}" type="datetimeFigureOut">
              <a:rPr lang="en-US" smtClean="0"/>
              <a:t>4/25/2023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979541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0DAB135-0571-4C72-BCFA-B20055940CFD}" type="datetimeFigureOut">
              <a:rPr lang="en-US" smtClean="0"/>
              <a:t>4/25/2023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553943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0DAB135-0571-4C72-BCFA-B20055940CFD}" type="datetimeFigureOut">
              <a:rPr lang="en-US" smtClean="0"/>
              <a:t>4/25/2023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794126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DAB135-0571-4C72-BCFA-B20055940CFD}" type="datetimeFigureOut">
              <a:rPr lang="en-US" smtClean="0"/>
              <a:t>4/25/2023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2375571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40DAB135-0571-4C72-BCFA-B20055940CFD}" type="datetimeFigureOut">
              <a:rPr lang="en-US" smtClean="0"/>
              <a:t>4/25/2023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3008692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40DAB135-0571-4C72-BCFA-B20055940CFD}" type="datetimeFigureOut">
              <a:rPr lang="en-US" smtClean="0"/>
              <a:t>4/25/2023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493775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40DAB135-0571-4C72-BCFA-B20055940CFD}" type="datetimeFigureOut">
              <a:rPr lang="en-US" smtClean="0"/>
              <a:t>4/25/2023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8041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DAB135-0571-4C72-BCFA-B20055940CFD}" type="datetimeFigureOut">
              <a:rPr lang="en-US" smtClean="0"/>
              <a:t>4/25/2023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1553141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DAB135-0571-4C72-BCFA-B20055940CFD}" type="datetimeFigureOut">
              <a:rPr lang="en-US" smtClean="0"/>
              <a:t>4/25/2023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2847655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DAB135-0571-4C72-BCFA-B20055940CFD}" type="datetimeFigureOut">
              <a:rPr lang="en-US" smtClean="0"/>
              <a:t>4/25/2023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77CD29A-3A46-45D7-B15E-A64BB33DC261}" type="slidenum">
              <a:rPr lang="en-US" smtClean="0"/>
              <a:t>‹#›</a:t>
            </a:fld>
            <a:endParaRPr lang="en-US"/>
          </a:p>
        </p:txBody>
      </p:sp>
    </p:spTree>
    <p:extLst>
      <p:ext uri="{BB962C8B-B14F-4D97-AF65-F5344CB8AC3E}">
        <p14:creationId xmlns:p14="http://schemas.microsoft.com/office/powerpoint/2010/main" val="431009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B135-0571-4C72-BCFA-B20055940CFD}" type="datetimeFigureOut">
              <a:rPr lang="en-US" smtClean="0"/>
              <a:t>4/25/2023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CD29A-3A46-45D7-B15E-A64BB33DC261}" type="slidenum">
              <a:rPr lang="en-US" smtClean="0"/>
              <a:t>‹#›</a:t>
            </a:fld>
            <a:endParaRPr lang="en-US"/>
          </a:p>
        </p:txBody>
      </p:sp>
    </p:spTree>
    <p:extLst>
      <p:ext uri="{BB962C8B-B14F-4D97-AF65-F5344CB8AC3E}">
        <p14:creationId xmlns:p14="http://schemas.microsoft.com/office/powerpoint/2010/main" val="867294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jpVuBcbZ24c?feature=oembed" TargetMode="External"/><Relationship Id="rId5" Type="http://schemas.openxmlformats.org/officeDocument/2006/relationships/image" Target="../media/image25.jpeg"/><Relationship Id="rId4" Type="http://schemas.openxmlformats.org/officeDocument/2006/relationships/hyperlink" Target="https://youtu.be/jpVuBcbZ24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QywIgYfCQm4?feature=oembed" TargetMode="External"/><Relationship Id="rId5" Type="http://schemas.openxmlformats.org/officeDocument/2006/relationships/image" Target="../media/image26.jpeg"/><Relationship Id="rId4" Type="http://schemas.openxmlformats.org/officeDocument/2006/relationships/hyperlink" Target="https://youtu.be/QywIgYfCQm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 y="0"/>
            <a:ext cx="12192001" cy="6877318"/>
          </a:xfrm>
          <a:prstGeom prst="rect">
            <a:avLst/>
          </a:prstGeom>
        </p:spPr>
      </p:pic>
      <p:sp>
        <p:nvSpPr>
          <p:cNvPr id="2" name="Título 1"/>
          <p:cNvSpPr>
            <a:spLocks noGrp="1"/>
          </p:cNvSpPr>
          <p:nvPr>
            <p:ph type="ctrTitle"/>
          </p:nvPr>
        </p:nvSpPr>
        <p:spPr>
          <a:xfrm>
            <a:off x="-1" y="388873"/>
            <a:ext cx="9036676" cy="1752544"/>
          </a:xfrm>
        </p:spPr>
        <p:txBody>
          <a:bodyPr>
            <a:normAutofit/>
          </a:bodyPr>
          <a:lstStyle/>
          <a:p>
            <a:r>
              <a:rPr lang="en-US" dirty="0">
                <a:latin typeface="Arial Rounded MT Bold" panose="020F0704030504030204" pitchFamily="34" charset="0"/>
              </a:rPr>
              <a:t>Ministry Friends of Jesus and Mary</a:t>
            </a:r>
          </a:p>
        </p:txBody>
      </p:sp>
      <p:sp>
        <p:nvSpPr>
          <p:cNvPr id="3" name="Subtítulo 2"/>
          <p:cNvSpPr>
            <a:spLocks noGrp="1"/>
          </p:cNvSpPr>
          <p:nvPr>
            <p:ph type="subTitle" idx="1"/>
          </p:nvPr>
        </p:nvSpPr>
        <p:spPr>
          <a:xfrm>
            <a:off x="734096" y="2573883"/>
            <a:ext cx="6207617" cy="2049631"/>
          </a:xfrm>
        </p:spPr>
        <p:txBody>
          <a:bodyPr>
            <a:normAutofit lnSpcReduction="10000"/>
          </a:bodyPr>
          <a:lstStyle/>
          <a:p>
            <a:pPr lvl="0">
              <a:spcBef>
                <a:spcPts val="0"/>
              </a:spcBef>
              <a:buSzPts val="2200"/>
            </a:pPr>
            <a:r>
              <a:rPr lang="es-419" sz="2800" b="1" dirty="0" err="1">
                <a:latin typeface="Arial Rounded MT Bold" panose="020F0704030504030204" pitchFamily="34" charset="0"/>
              </a:rPr>
              <a:t>Cycle</a:t>
            </a:r>
            <a:r>
              <a:rPr lang="es-419" sz="2800" b="1" dirty="0">
                <a:latin typeface="Arial Rounded MT Bold" panose="020F0704030504030204" pitchFamily="34" charset="0"/>
              </a:rPr>
              <a:t> A, IV </a:t>
            </a:r>
            <a:r>
              <a:rPr lang="es-419" sz="2800" b="1" dirty="0" err="1">
                <a:latin typeface="Arial Rounded MT Bold" panose="020F0704030504030204" pitchFamily="34" charset="0"/>
              </a:rPr>
              <a:t>Sunday</a:t>
            </a:r>
            <a:r>
              <a:rPr lang="es-419" sz="2800" b="1" dirty="0">
                <a:latin typeface="Arial Rounded MT Bold" panose="020F0704030504030204" pitchFamily="34" charset="0"/>
              </a:rPr>
              <a:t> </a:t>
            </a:r>
            <a:r>
              <a:rPr lang="es-419" sz="2800" b="1" dirty="0" err="1">
                <a:latin typeface="Arial Rounded MT Bold" panose="020F0704030504030204" pitchFamily="34" charset="0"/>
              </a:rPr>
              <a:t>of</a:t>
            </a:r>
            <a:r>
              <a:rPr lang="es-419" sz="2800" b="1" dirty="0">
                <a:latin typeface="Arial Rounded MT Bold" panose="020F0704030504030204" pitchFamily="34" charset="0"/>
              </a:rPr>
              <a:t> </a:t>
            </a:r>
            <a:r>
              <a:rPr lang="es-419" sz="2800" b="1" dirty="0" err="1">
                <a:latin typeface="Arial Rounded MT Bold" panose="020F0704030504030204" pitchFamily="34" charset="0"/>
              </a:rPr>
              <a:t>Easter</a:t>
            </a:r>
            <a:endParaRPr lang="es-419" sz="2800" b="1" dirty="0">
              <a:latin typeface="Arial Rounded MT Bold" panose="020F0704030504030204" pitchFamily="34" charset="0"/>
            </a:endParaRPr>
          </a:p>
          <a:p>
            <a:pPr lvl="0">
              <a:spcBef>
                <a:spcPts val="1200"/>
              </a:spcBef>
              <a:buSzPts val="2200"/>
            </a:pPr>
            <a:r>
              <a:rPr lang="es-419" sz="2800" b="1" dirty="0">
                <a:latin typeface="Arial Rounded MT Bold" panose="020F0704030504030204" pitchFamily="34" charset="0"/>
              </a:rPr>
              <a:t>John 10, 1-10</a:t>
            </a:r>
          </a:p>
          <a:p>
            <a:pPr lvl="0">
              <a:spcBef>
                <a:spcPts val="1200"/>
              </a:spcBef>
              <a:buSzPts val="2200"/>
            </a:pPr>
            <a:r>
              <a:rPr lang="en-US" sz="2800" b="1" dirty="0">
                <a:solidFill>
                  <a:srgbClr val="C00000"/>
                </a:solidFill>
                <a:latin typeface="Arial Rounded MT Bold" panose="020F0704030504030204" pitchFamily="34" charset="0"/>
              </a:rPr>
              <a:t>Jesus, the Good Shepherd</a:t>
            </a:r>
            <a:endParaRPr lang="es-419" sz="2800" b="1" dirty="0">
              <a:solidFill>
                <a:srgbClr val="C00000"/>
              </a:solidFill>
              <a:latin typeface="Arial Rounded MT Bold" panose="020F0704030504030204" pitchFamily="34" charset="0"/>
            </a:endParaRPr>
          </a:p>
          <a:p>
            <a:pPr lvl="0">
              <a:spcBef>
                <a:spcPts val="1200"/>
              </a:spcBef>
              <a:buSzPts val="2200"/>
            </a:pPr>
            <a:r>
              <a:rPr lang="es-419" sz="2800" u="sng" dirty="0">
                <a:solidFill>
                  <a:srgbClr val="FF000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www.fcpeace.org</a:t>
            </a:r>
            <a:endParaRPr lang="es-419" sz="2800" dirty="0">
              <a:solidFill>
                <a:srgbClr val="FF0000"/>
              </a:solidFill>
              <a:latin typeface="Arial Rounded MT Bold" panose="020F0704030504030204" pitchFamily="34" charset="0"/>
            </a:endParaRPr>
          </a:p>
          <a:p>
            <a:endParaRPr lang="en-US" dirty="0"/>
          </a:p>
        </p:txBody>
      </p:sp>
      <p:pic>
        <p:nvPicPr>
          <p:cNvPr id="7" name="Picture 3"/>
          <p:cNvPicPr>
            <a:picLocks noChangeAspect="1"/>
          </p:cNvPicPr>
          <p:nvPr/>
        </p:nvPicPr>
        <p:blipFill>
          <a:blip r:embed="rId4" cstate="print"/>
          <a:stretch>
            <a:fillRect/>
          </a:stretch>
        </p:blipFill>
        <p:spPr>
          <a:xfrm>
            <a:off x="2804409" y="485489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p:cNvPicPr>
            <a:picLocks noChangeAspect="1"/>
          </p:cNvPicPr>
          <p:nvPr/>
        </p:nvPicPr>
        <p:blipFill>
          <a:blip r:embed="rId5"/>
          <a:stretch>
            <a:fillRect/>
          </a:stretch>
        </p:blipFill>
        <p:spPr>
          <a:xfrm>
            <a:off x="6827823" y="980834"/>
            <a:ext cx="5013262" cy="5827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281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0576" y="2096086"/>
            <a:ext cx="5866227" cy="2063656"/>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n-US" sz="9000" dirty="0">
                <a:solidFill>
                  <a:srgbClr val="C00000"/>
                </a:solidFill>
                <a:latin typeface="Arial Rounded MT Bold" panose="020F0704030504030204" pitchFamily="34" charset="0"/>
              </a:rPr>
              <a:t>Reflection</a:t>
            </a:r>
            <a:endParaRPr lang="en-US" sz="9000" dirty="0">
              <a:solidFill>
                <a:srgbClr val="C00000"/>
              </a:solidFill>
              <a:latin typeface="Arial Rounded MT Bold" panose="020F070403050403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3"/>
          <a:stretch>
            <a:fillRect/>
          </a:stretch>
        </p:blipFill>
        <p:spPr>
          <a:xfrm>
            <a:off x="5866227" y="298958"/>
            <a:ext cx="4989904" cy="6385139"/>
          </a:xfrm>
          <a:prstGeom prst="rect">
            <a:avLst/>
          </a:prstGeom>
        </p:spPr>
      </p:pic>
    </p:spTree>
    <p:extLst>
      <p:ext uri="{BB962C8B-B14F-4D97-AF65-F5344CB8AC3E}">
        <p14:creationId xmlns:p14="http://schemas.microsoft.com/office/powerpoint/2010/main" val="2382701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p:cNvPicPr>
            <a:picLocks noChangeAspect="1"/>
          </p:cNvPicPr>
          <p:nvPr/>
        </p:nvPicPr>
        <p:blipFill>
          <a:blip r:embed="rId3"/>
          <a:stretch>
            <a:fillRect/>
          </a:stretch>
        </p:blipFill>
        <p:spPr>
          <a:xfrm>
            <a:off x="7303010" y="128594"/>
            <a:ext cx="4501390" cy="2507263"/>
          </a:xfrm>
          <a:prstGeom prst="rect">
            <a:avLst/>
          </a:prstGeom>
          <a:ln>
            <a:noFill/>
          </a:ln>
          <a:effectLst>
            <a:outerShdw blurRad="292100" dist="139700" dir="2700000" algn="tl" rotWithShape="0">
              <a:srgbClr val="333333">
                <a:alpha val="65000"/>
              </a:srgbClr>
            </a:outerShdw>
          </a:effectLst>
        </p:spPr>
      </p:pic>
      <p:sp>
        <p:nvSpPr>
          <p:cNvPr id="5" name="Subtítulo 2"/>
          <p:cNvSpPr txBox="1">
            <a:spLocks/>
          </p:cNvSpPr>
          <p:nvPr/>
        </p:nvSpPr>
        <p:spPr>
          <a:xfrm>
            <a:off x="387599" y="1403602"/>
            <a:ext cx="5960319"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2800" dirty="0">
                <a:solidFill>
                  <a:srgbClr val="C00000"/>
                </a:solidFill>
              </a:rPr>
              <a:t>A shepherd protects and guides the sheep so they are safe and well fed.</a:t>
            </a:r>
          </a:p>
        </p:txBody>
      </p:sp>
      <p:sp>
        <p:nvSpPr>
          <p:cNvPr id="6" name="Subtítulo 2"/>
          <p:cNvSpPr txBox="1">
            <a:spLocks/>
          </p:cNvSpPr>
          <p:nvPr/>
        </p:nvSpPr>
        <p:spPr>
          <a:xfrm>
            <a:off x="804671" y="2626050"/>
            <a:ext cx="4084321" cy="4272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2800" dirty="0"/>
              <a:t>¿How is Jesus a shepherd? </a:t>
            </a:r>
          </a:p>
        </p:txBody>
      </p:sp>
      <p:sp>
        <p:nvSpPr>
          <p:cNvPr id="3" name="Subtítulo 2"/>
          <p:cNvSpPr>
            <a:spLocks noGrp="1"/>
          </p:cNvSpPr>
          <p:nvPr>
            <p:ph type="subTitle" idx="1"/>
          </p:nvPr>
        </p:nvSpPr>
        <p:spPr>
          <a:xfrm>
            <a:off x="1515091" y="377784"/>
            <a:ext cx="7357402" cy="896797"/>
          </a:xfrm>
        </p:spPr>
        <p:txBody>
          <a:bodyPr>
            <a:noAutofit/>
          </a:bodyPr>
          <a:lstStyle/>
          <a:p>
            <a:pPr lvl="0" algn="just">
              <a:spcBef>
                <a:spcPts val="0"/>
              </a:spcBef>
              <a:buSzPts val="2200"/>
            </a:pPr>
            <a:r>
              <a:rPr lang="en-US" sz="2800" dirty="0"/>
              <a:t>Jesus compares Himself to a shepherd, </a:t>
            </a:r>
          </a:p>
          <a:p>
            <a:pPr lvl="0" algn="just">
              <a:spcBef>
                <a:spcPts val="0"/>
              </a:spcBef>
              <a:buSzPts val="2200"/>
            </a:pPr>
            <a:r>
              <a:rPr lang="en-US" sz="2800" dirty="0"/>
              <a:t>¿What is the work of a shepherd? </a:t>
            </a:r>
          </a:p>
        </p:txBody>
      </p:sp>
      <p:sp>
        <p:nvSpPr>
          <p:cNvPr id="8" name="Subtítulo 2"/>
          <p:cNvSpPr txBox="1">
            <a:spLocks/>
          </p:cNvSpPr>
          <p:nvPr/>
        </p:nvSpPr>
        <p:spPr>
          <a:xfrm>
            <a:off x="229103" y="3231168"/>
            <a:ext cx="4084321" cy="19413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2800" dirty="0">
                <a:solidFill>
                  <a:srgbClr val="C00000"/>
                </a:solidFill>
              </a:rPr>
              <a:t>With His Word, His presence in the Eucharist, and with the Holy Spirit, Jesus guides us on how to do what’s right and how to get closer to God so we can get to Heaven. He also protects us and provides all that is good for us.</a:t>
            </a:r>
          </a:p>
        </p:txBody>
      </p:sp>
      <p:pic>
        <p:nvPicPr>
          <p:cNvPr id="10" name="Picture 9">
            <a:extLst>
              <a:ext uri="{FF2B5EF4-FFF2-40B4-BE49-F238E27FC236}">
                <a16:creationId xmlns:a16="http://schemas.microsoft.com/office/drawing/2014/main" id="{9087684D-BCCF-41E7-8965-0C68FC120E60}"/>
              </a:ext>
            </a:extLst>
          </p:cNvPr>
          <p:cNvPicPr>
            <a:picLocks noChangeAspect="1"/>
          </p:cNvPicPr>
          <p:nvPr/>
        </p:nvPicPr>
        <p:blipFill>
          <a:blip r:embed="rId4"/>
          <a:stretch>
            <a:fillRect/>
          </a:stretch>
        </p:blipFill>
        <p:spPr>
          <a:xfrm>
            <a:off x="4667442" y="3429000"/>
            <a:ext cx="2635568" cy="3300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oly Eucharist | Sacerdotus">
            <a:extLst>
              <a:ext uri="{FF2B5EF4-FFF2-40B4-BE49-F238E27FC236}">
                <a16:creationId xmlns:a16="http://schemas.microsoft.com/office/drawing/2014/main" id="{620738DE-6335-2EEB-E102-75748B62B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7028" y="3429000"/>
            <a:ext cx="2228850"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oly Spirit Stained Glass stock image. Image of catholic - 22260117">
            <a:extLst>
              <a:ext uri="{FF2B5EF4-FFF2-40B4-BE49-F238E27FC236}">
                <a16:creationId xmlns:a16="http://schemas.microsoft.com/office/drawing/2014/main" id="{F620FC77-7F39-5914-08FF-BD2B4E4E8E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5878" y="3996702"/>
            <a:ext cx="2462276" cy="2378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0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fade">
                                      <p:cBhvr>
                                        <p:cTn id="30" dur="1000"/>
                                        <p:tgtEl>
                                          <p:spTgt spid="2054"/>
                                        </p:tgtEl>
                                      </p:cBhvr>
                                    </p:animEffect>
                                    <p:anim calcmode="lin" valueType="num">
                                      <p:cBhvr>
                                        <p:cTn id="31" dur="1000" fill="hold"/>
                                        <p:tgtEl>
                                          <p:spTgt spid="2054"/>
                                        </p:tgtEl>
                                        <p:attrNameLst>
                                          <p:attrName>ppt_x</p:attrName>
                                        </p:attrNameLst>
                                      </p:cBhvr>
                                      <p:tavLst>
                                        <p:tav tm="0">
                                          <p:val>
                                            <p:strVal val="#ppt_x"/>
                                          </p:val>
                                        </p:tav>
                                        <p:tav tm="100000">
                                          <p:val>
                                            <p:strVal val="#ppt_x"/>
                                          </p:val>
                                        </p:tav>
                                      </p:tavLst>
                                    </p:anim>
                                    <p:anim calcmode="lin" valueType="num">
                                      <p:cBhvr>
                                        <p:cTn id="32"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36015" y="293116"/>
            <a:ext cx="8062141" cy="1301603"/>
          </a:xfrm>
        </p:spPr>
        <p:txBody>
          <a:bodyPr>
            <a:noAutofit/>
          </a:bodyPr>
          <a:lstStyle/>
          <a:p>
            <a:pPr lvl="0" algn="just">
              <a:spcBef>
                <a:spcPts val="0"/>
              </a:spcBef>
              <a:buSzPts val="2200"/>
            </a:pPr>
            <a:r>
              <a:rPr lang="en-US" sz="2800" dirty="0"/>
              <a:t>Jesus says that there are shepherds which are thieves; they don’t enter through the gate of the sheepfold or pen but jump over the fence. But the sheep don’t follow them because they don’t recognize the voice. To whom was Jesus referring?</a:t>
            </a:r>
            <a:r>
              <a:rPr lang="es-ES" sz="2800" dirty="0"/>
              <a:t> </a:t>
            </a:r>
            <a:endParaRPr lang="en-US" sz="2800" dirty="0"/>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603558" y="2341027"/>
            <a:ext cx="8577018" cy="12617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2800" dirty="0">
                <a:solidFill>
                  <a:srgbClr val="C00000"/>
                </a:solidFill>
              </a:rPr>
              <a:t>Jesus was referring to the Pharisees who led the Jewish people, but who did not have God in their hearts; instead they desired power and riches. </a:t>
            </a:r>
          </a:p>
        </p:txBody>
      </p:sp>
      <p:sp>
        <p:nvSpPr>
          <p:cNvPr id="8" name="Subtítulo 2"/>
          <p:cNvSpPr txBox="1">
            <a:spLocks/>
          </p:cNvSpPr>
          <p:nvPr/>
        </p:nvSpPr>
        <p:spPr>
          <a:xfrm>
            <a:off x="603558" y="5026568"/>
            <a:ext cx="8062140" cy="16999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2800" dirty="0">
                <a:solidFill>
                  <a:srgbClr val="C00000"/>
                </a:solidFill>
              </a:rPr>
              <a:t>Pope Francis is the main shepherd of our Catholic Church. He names bishops who lead the local churches, and priests to be our shepherds guiding us to Heaven with the mass and the sacraments. </a:t>
            </a:r>
          </a:p>
        </p:txBody>
      </p:sp>
      <p:pic>
        <p:nvPicPr>
          <p:cNvPr id="4" name="Imagen 3"/>
          <p:cNvPicPr>
            <a:picLocks noChangeAspect="1"/>
          </p:cNvPicPr>
          <p:nvPr/>
        </p:nvPicPr>
        <p:blipFill>
          <a:blip r:embed="rId3"/>
          <a:stretch>
            <a:fillRect/>
          </a:stretch>
        </p:blipFill>
        <p:spPr>
          <a:xfrm>
            <a:off x="9398156" y="4046126"/>
            <a:ext cx="2605337" cy="2680380"/>
          </a:xfrm>
          <a:prstGeom prst="rect">
            <a:avLst/>
          </a:prstGeom>
        </p:spPr>
      </p:pic>
      <p:sp>
        <p:nvSpPr>
          <p:cNvPr id="6" name="Subtítulo 2"/>
          <p:cNvSpPr txBox="1">
            <a:spLocks/>
          </p:cNvSpPr>
          <p:nvPr/>
        </p:nvSpPr>
        <p:spPr>
          <a:xfrm>
            <a:off x="1281151" y="3715956"/>
            <a:ext cx="8765057" cy="11450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2800" dirty="0"/>
              <a:t>Jesus says that whoever enters through the gate is the good shepherd; Jesus says He is the gatekeeper and He lets them in. Who are our good shepherds that Jesus lets in?</a:t>
            </a:r>
          </a:p>
        </p:txBody>
      </p:sp>
      <p:pic>
        <p:nvPicPr>
          <p:cNvPr id="10" name="Picture 9">
            <a:extLst>
              <a:ext uri="{FF2B5EF4-FFF2-40B4-BE49-F238E27FC236}">
                <a16:creationId xmlns:a16="http://schemas.microsoft.com/office/drawing/2014/main" id="{FD2FE1C5-E7D1-24DA-A70B-D90B06B4044D}"/>
              </a:ext>
            </a:extLst>
          </p:cNvPr>
          <p:cNvPicPr>
            <a:picLocks noChangeAspect="1"/>
          </p:cNvPicPr>
          <p:nvPr/>
        </p:nvPicPr>
        <p:blipFill>
          <a:blip r:embed="rId4"/>
          <a:stretch>
            <a:fillRect/>
          </a:stretch>
        </p:blipFill>
        <p:spPr>
          <a:xfrm>
            <a:off x="9500118" y="562079"/>
            <a:ext cx="2503375" cy="2818444"/>
          </a:xfrm>
          <a:prstGeom prst="rect">
            <a:avLst/>
          </a:prstGeom>
        </p:spPr>
      </p:pic>
    </p:spTree>
    <p:extLst>
      <p:ext uri="{BB962C8B-B14F-4D97-AF65-F5344CB8AC3E}">
        <p14:creationId xmlns:p14="http://schemas.microsoft.com/office/powerpoint/2010/main" val="2000464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3040" y="457236"/>
            <a:ext cx="6851904" cy="1354737"/>
          </a:xfrm>
        </p:spPr>
        <p:txBody>
          <a:bodyPr>
            <a:noAutofit/>
          </a:bodyPr>
          <a:lstStyle/>
          <a:p>
            <a:pPr lvl="0" algn="just">
              <a:spcBef>
                <a:spcPts val="0"/>
              </a:spcBef>
              <a:buSzPts val="2200"/>
            </a:pPr>
            <a:r>
              <a:rPr lang="en-US" sz="2800" dirty="0"/>
              <a:t>Jesus says that His sheep follow the good shepherd because they recognize His voice. How do we listen to Jesus’ voice? </a:t>
            </a: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588499" y="2009608"/>
            <a:ext cx="7357402"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2800" dirty="0">
                <a:solidFill>
                  <a:srgbClr val="C00000"/>
                </a:solidFill>
              </a:rPr>
              <a:t>We pray and listen to or read scripture; Jesus speaks to our heart with ideas and inspirations. If these ideas and inspirations lead us to do good and obey God, we know they are from Jesus. </a:t>
            </a:r>
          </a:p>
        </p:txBody>
      </p:sp>
      <p:sp>
        <p:nvSpPr>
          <p:cNvPr id="6" name="Subtítulo 2"/>
          <p:cNvSpPr txBox="1">
            <a:spLocks/>
          </p:cNvSpPr>
          <p:nvPr/>
        </p:nvSpPr>
        <p:spPr>
          <a:xfrm>
            <a:off x="1377696" y="3951596"/>
            <a:ext cx="6568205"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2800" dirty="0"/>
              <a:t>What does Jesus tell us in His Word and by His example that we must do to follow Him?</a:t>
            </a:r>
          </a:p>
        </p:txBody>
      </p:sp>
      <p:sp>
        <p:nvSpPr>
          <p:cNvPr id="8" name="Subtítulo 2"/>
          <p:cNvSpPr txBox="1">
            <a:spLocks/>
          </p:cNvSpPr>
          <p:nvPr/>
        </p:nvSpPr>
        <p:spPr>
          <a:xfrm>
            <a:off x="588499" y="4925567"/>
            <a:ext cx="7357402" cy="16234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C00000"/>
                </a:solidFill>
              </a:rPr>
              <a:t>Jesus tells us to love God and love our neighbor. He showed us when He prayed and practiced His faith and when He cured the sick, fed the hungry, forgave sins, and washed His apostle’s feet…</a:t>
            </a:r>
          </a:p>
          <a:p>
            <a:pPr algn="l"/>
            <a:endParaRPr lang="en-US" sz="2800" dirty="0">
              <a:solidFill>
                <a:srgbClr val="C00000"/>
              </a:solidFill>
            </a:endParaRPr>
          </a:p>
        </p:txBody>
      </p:sp>
      <p:pic>
        <p:nvPicPr>
          <p:cNvPr id="2" name="Imagen 1"/>
          <p:cNvPicPr>
            <a:picLocks noChangeAspect="1"/>
          </p:cNvPicPr>
          <p:nvPr/>
        </p:nvPicPr>
        <p:blipFill>
          <a:blip r:embed="rId3"/>
          <a:stretch>
            <a:fillRect/>
          </a:stretch>
        </p:blipFill>
        <p:spPr>
          <a:xfrm>
            <a:off x="8223973" y="3153011"/>
            <a:ext cx="3890636" cy="3543215"/>
          </a:xfrm>
          <a:prstGeom prst="rect">
            <a:avLst/>
          </a:prstGeom>
        </p:spPr>
      </p:pic>
      <p:pic>
        <p:nvPicPr>
          <p:cNvPr id="9" name="Imagen 8"/>
          <p:cNvPicPr>
            <a:picLocks noChangeAspect="1"/>
          </p:cNvPicPr>
          <p:nvPr/>
        </p:nvPicPr>
        <p:blipFill>
          <a:blip r:embed="rId4"/>
          <a:stretch>
            <a:fillRect/>
          </a:stretch>
        </p:blipFill>
        <p:spPr>
          <a:xfrm>
            <a:off x="8411489" y="161773"/>
            <a:ext cx="3515605" cy="2991237"/>
          </a:xfrm>
          <a:prstGeom prst="rect">
            <a:avLst/>
          </a:prstGeom>
          <a:ln>
            <a:noFill/>
          </a:ln>
          <a:effectLst>
            <a:softEdge rad="112500"/>
          </a:effectLst>
        </p:spPr>
      </p:pic>
    </p:spTree>
    <p:extLst>
      <p:ext uri="{BB962C8B-B14F-4D97-AF65-F5344CB8AC3E}">
        <p14:creationId xmlns:p14="http://schemas.microsoft.com/office/powerpoint/2010/main" val="1911261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06630" y="436657"/>
            <a:ext cx="7550244" cy="6086658"/>
          </a:xfrm>
          <a:prstGeom prst="rect">
            <a:avLst/>
          </a:prstGeom>
        </p:spPr>
      </p:pic>
      <p:sp>
        <p:nvSpPr>
          <p:cNvPr id="3" name="Subtítulo 2"/>
          <p:cNvSpPr>
            <a:spLocks noGrp="1"/>
          </p:cNvSpPr>
          <p:nvPr>
            <p:ph type="subTitle" idx="1"/>
          </p:nvPr>
        </p:nvSpPr>
        <p:spPr>
          <a:xfrm>
            <a:off x="3294653" y="2509785"/>
            <a:ext cx="3618211" cy="1280160"/>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n-US" sz="7000" dirty="0">
                <a:solidFill>
                  <a:srgbClr val="C00000"/>
                </a:solidFill>
                <a:latin typeface="Arial Rounded MT Bold" panose="020F0704030504030204" pitchFamily="34" charset="0"/>
              </a:rPr>
              <a:t>Activity</a:t>
            </a:r>
            <a:endParaRPr lang="en-US" sz="7000" dirty="0">
              <a:solidFill>
                <a:srgbClr val="C00000"/>
              </a:solidFill>
              <a:latin typeface="Arial Rounded MT Bold" panose="020F0704030504030204" pitchFamily="34" charset="0"/>
              <a:cs typeface="Arial" panose="020B0604020202020204" pitchFamily="34" charset="0"/>
            </a:endParaRPr>
          </a:p>
        </p:txBody>
      </p:sp>
      <p:pic>
        <p:nvPicPr>
          <p:cNvPr id="7" name="Picture 3"/>
          <p:cNvPicPr>
            <a:picLocks noChangeAspect="1"/>
          </p:cNvPicPr>
          <p:nvPr/>
        </p:nvPicPr>
        <p:blipFill>
          <a:blip r:embed="rId3"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218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p:cNvPicPr>
            <a:picLocks noChangeAspect="1"/>
          </p:cNvPicPr>
          <p:nvPr/>
        </p:nvPicPr>
        <p:blipFill>
          <a:blip r:embed="rId3"/>
          <a:stretch>
            <a:fillRect/>
          </a:stretch>
        </p:blipFill>
        <p:spPr>
          <a:xfrm>
            <a:off x="1281151" y="745733"/>
            <a:ext cx="10451304" cy="5795744"/>
          </a:xfrm>
          <a:prstGeom prst="rect">
            <a:avLst/>
          </a:prstGeom>
        </p:spPr>
      </p:pic>
      <p:pic>
        <p:nvPicPr>
          <p:cNvPr id="5" name="Imagen 4"/>
          <p:cNvPicPr>
            <a:picLocks noChangeAspect="1"/>
          </p:cNvPicPr>
          <p:nvPr/>
        </p:nvPicPr>
        <p:blipFill>
          <a:blip r:embed="rId4"/>
          <a:stretch>
            <a:fillRect/>
          </a:stretch>
        </p:blipFill>
        <p:spPr>
          <a:xfrm>
            <a:off x="1262595" y="745733"/>
            <a:ext cx="10439953" cy="5795744"/>
          </a:xfrm>
          <a:prstGeom prst="rect">
            <a:avLst/>
          </a:prstGeom>
        </p:spPr>
      </p:pic>
      <p:pic>
        <p:nvPicPr>
          <p:cNvPr id="6" name="Imagen 5"/>
          <p:cNvPicPr>
            <a:picLocks noChangeAspect="1"/>
          </p:cNvPicPr>
          <p:nvPr/>
        </p:nvPicPr>
        <p:blipFill>
          <a:blip r:embed="rId5"/>
          <a:stretch>
            <a:fillRect/>
          </a:stretch>
        </p:blipFill>
        <p:spPr>
          <a:xfrm>
            <a:off x="1299707" y="745733"/>
            <a:ext cx="10402841" cy="5795744"/>
          </a:xfrm>
          <a:prstGeom prst="rect">
            <a:avLst/>
          </a:prstGeom>
        </p:spPr>
      </p:pic>
      <p:pic>
        <p:nvPicPr>
          <p:cNvPr id="8" name="Imagen 7"/>
          <p:cNvPicPr>
            <a:picLocks noChangeAspect="1"/>
          </p:cNvPicPr>
          <p:nvPr/>
        </p:nvPicPr>
        <p:blipFill>
          <a:blip r:embed="rId6"/>
          <a:stretch>
            <a:fillRect/>
          </a:stretch>
        </p:blipFill>
        <p:spPr>
          <a:xfrm>
            <a:off x="1281151" y="745733"/>
            <a:ext cx="10421397" cy="5800725"/>
          </a:xfrm>
          <a:prstGeom prst="rect">
            <a:avLst/>
          </a:prstGeom>
        </p:spPr>
      </p:pic>
      <p:sp>
        <p:nvSpPr>
          <p:cNvPr id="2" name="TextBox 1">
            <a:extLst>
              <a:ext uri="{FF2B5EF4-FFF2-40B4-BE49-F238E27FC236}">
                <a16:creationId xmlns:a16="http://schemas.microsoft.com/office/drawing/2014/main" id="{FE2FDCB5-DAFE-C56F-66F9-85D4443D3AD5}"/>
              </a:ext>
            </a:extLst>
          </p:cNvPr>
          <p:cNvSpPr txBox="1"/>
          <p:nvPr/>
        </p:nvSpPr>
        <p:spPr>
          <a:xfrm>
            <a:off x="1480755" y="773645"/>
            <a:ext cx="10251700" cy="338554"/>
          </a:xfrm>
          <a:prstGeom prst="rect">
            <a:avLst/>
          </a:prstGeom>
          <a:solidFill>
            <a:schemeClr val="bg1"/>
          </a:solidFill>
        </p:spPr>
        <p:txBody>
          <a:bodyPr wrap="square" rtlCol="0">
            <a:spAutoFit/>
          </a:bodyPr>
          <a:lstStyle/>
          <a:p>
            <a:pPr algn="ctr"/>
            <a:r>
              <a:rPr lang="en-US" sz="1600" b="1" i="1" dirty="0">
                <a:latin typeface="Abadi" panose="020B0604020104020204" pitchFamily="34" charset="0"/>
              </a:rPr>
              <a:t>Let’s help the shepherd reach his sheep while avoiding the wolves. Color the correct path.</a:t>
            </a:r>
          </a:p>
        </p:txBody>
      </p:sp>
      <p:sp>
        <p:nvSpPr>
          <p:cNvPr id="3" name="TextBox 2">
            <a:extLst>
              <a:ext uri="{FF2B5EF4-FFF2-40B4-BE49-F238E27FC236}">
                <a16:creationId xmlns:a16="http://schemas.microsoft.com/office/drawing/2014/main" id="{054E6504-F870-FA02-6EAD-5B57F85CAA3D}"/>
              </a:ext>
            </a:extLst>
          </p:cNvPr>
          <p:cNvSpPr txBox="1"/>
          <p:nvPr/>
        </p:nvSpPr>
        <p:spPr>
          <a:xfrm>
            <a:off x="6096000" y="1140111"/>
            <a:ext cx="113385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04745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87600" y="1927274"/>
            <a:ext cx="5985065" cy="4156534"/>
          </a:xfrm>
        </p:spPr>
        <p:txBody>
          <a:bodyPr>
            <a:noAutofit/>
          </a:bodyPr>
          <a:lstStyle/>
          <a:p>
            <a:pPr>
              <a:spcBef>
                <a:spcPts val="0"/>
              </a:spcBef>
              <a:buSzPts val="2200"/>
            </a:pPr>
            <a:r>
              <a:rPr lang="en-US" sz="3600" dirty="0">
                <a:solidFill>
                  <a:srgbClr val="00B0F0"/>
                </a:solidFill>
              </a:rPr>
              <a:t>Jesus, help me to pray more each day so I may know you better, and always recognize your voice. Thank you for always loving me, caring for me, and guiding me. I love you very much. </a:t>
            </a:r>
          </a:p>
          <a:p>
            <a:pPr>
              <a:spcBef>
                <a:spcPts val="0"/>
              </a:spcBef>
              <a:buSzPts val="2200"/>
            </a:pPr>
            <a:r>
              <a:rPr lang="en-US" sz="3600" dirty="0">
                <a:solidFill>
                  <a:srgbClr val="00B0F0"/>
                </a:solidFill>
              </a:rPr>
              <a:t>Amen.</a:t>
            </a:r>
          </a:p>
          <a:p>
            <a:pPr lvl="0" algn="just">
              <a:spcBef>
                <a:spcPts val="0"/>
              </a:spcBef>
              <a:buSzPts val="2200"/>
            </a:pPr>
            <a:endParaRPr lang="en-US" sz="3600" dirty="0"/>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2081029" y="524041"/>
            <a:ext cx="2515355"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6600" dirty="0" err="1">
                <a:solidFill>
                  <a:srgbClr val="FFC000"/>
                </a:solidFill>
              </a:rPr>
              <a:t>Prayer</a:t>
            </a:r>
            <a:endParaRPr lang="en-US" sz="6600" dirty="0">
              <a:solidFill>
                <a:srgbClr val="FFC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668086" y="1192509"/>
            <a:ext cx="5327444" cy="4511426"/>
          </a:xfrm>
          <a:prstGeom prst="rect">
            <a:avLst/>
          </a:prstGeom>
          <a:ln>
            <a:noFill/>
          </a:ln>
          <a:effectLst>
            <a:softEdge rad="112500"/>
          </a:effectLst>
        </p:spPr>
      </p:pic>
    </p:spTree>
    <p:extLst>
      <p:ext uri="{BB962C8B-B14F-4D97-AF65-F5344CB8AC3E}">
        <p14:creationId xmlns:p14="http://schemas.microsoft.com/office/powerpoint/2010/main" val="3744490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1841983" y="52918"/>
            <a:ext cx="9046516" cy="492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spcBef>
                <a:spcPts val="0"/>
              </a:spcBef>
              <a:spcAft>
                <a:spcPts val="0"/>
              </a:spcAft>
            </a:pPr>
            <a:r>
              <a:rPr lang="en-US" sz="1800" dirty="0">
                <a:effectLst/>
                <a:latin typeface="Cambria" panose="02040503050406030204" pitchFamily="18" charset="0"/>
                <a:ea typeface="Times New Roman" panose="02020603050405020304" pitchFamily="18" charset="0"/>
                <a:cs typeface="Arial" panose="020B0604020202020204" pitchFamily="34" charset="0"/>
              </a:rPr>
              <a:t>I Will Follow You, Roy </a:t>
            </a:r>
            <a:r>
              <a:rPr lang="en-US" sz="1800" dirty="0" err="1">
                <a:effectLst/>
                <a:latin typeface="Cambria" panose="02040503050406030204" pitchFamily="18" charset="0"/>
                <a:ea typeface="Times New Roman" panose="02020603050405020304" pitchFamily="18" charset="0"/>
                <a:cs typeface="Arial" panose="020B0604020202020204" pitchFamily="34" charset="0"/>
              </a:rPr>
              <a:t>Rantung</a:t>
            </a:r>
            <a:r>
              <a:rPr lang="en-US" sz="1800" dirty="0">
                <a:effectLst/>
                <a:latin typeface="Cambria" panose="02040503050406030204" pitchFamily="18" charset="0"/>
                <a:ea typeface="Times New Roman" panose="02020603050405020304" pitchFamily="18" charset="0"/>
                <a:cs typeface="Arial" panose="020B0604020202020204" pitchFamily="34" charset="0"/>
              </a:rPr>
              <a:t>,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4"/>
              </a:rPr>
              <a:t>https://youtu.be/jpVuBcbZ24c</a:t>
            </a:r>
            <a:r>
              <a:rPr lang="en-US" sz="1800" b="1" dirty="0">
                <a:effectLst/>
                <a:latin typeface="Cambria" panose="02040503050406030204" pitchFamily="18" charset="0"/>
                <a:ea typeface="Times New Roman" panose="02020603050405020304" pitchFamily="18" charset="0"/>
                <a:cs typeface="Arial" panose="020B0604020202020204" pitchFamily="34" charset="0"/>
              </a:rPr>
              <a:t> </a:t>
            </a:r>
            <a:r>
              <a:rPr lang="en-US" sz="1800" dirty="0">
                <a:effectLst/>
                <a:latin typeface="Cambria" panose="02040503050406030204" pitchFamily="18" charset="0"/>
                <a:ea typeface="Times New Roman" panose="02020603050405020304" pitchFamily="18" charset="0"/>
                <a:cs typeface="Arial" panose="020B0604020202020204" pitchFamily="34" charset="0"/>
              </a:rPr>
              <a:t>,  (3-7 years)</a:t>
            </a:r>
            <a:endParaRPr lang="en-US" sz="1800" dirty="0">
              <a:effectLst/>
              <a:latin typeface="Times New Roman" panose="02020603050405020304" pitchFamily="18" charset="0"/>
              <a:ea typeface="Times New Roman" panose="02020603050405020304" pitchFamily="18" charset="0"/>
            </a:endParaRPr>
          </a:p>
        </p:txBody>
      </p:sp>
      <p:pic>
        <p:nvPicPr>
          <p:cNvPr id="3" name="Online Media 2" title="[ Sea of Miracles VBX 2018 ] I Will Follow You">
            <a:hlinkClick r:id="" action="ppaction://media"/>
            <a:extLst>
              <a:ext uri="{FF2B5EF4-FFF2-40B4-BE49-F238E27FC236}">
                <a16:creationId xmlns:a16="http://schemas.microsoft.com/office/drawing/2014/main" id="{7D503BC4-9898-DD0E-FA02-59D560A662DA}"/>
              </a:ext>
            </a:extLst>
          </p:cNvPr>
          <p:cNvPicPr>
            <a:picLocks noRot="1" noChangeAspect="1"/>
          </p:cNvPicPr>
          <p:nvPr>
            <a:videoFile r:link="rId1"/>
          </p:nvPr>
        </p:nvPicPr>
        <p:blipFill>
          <a:blip r:embed="rId5"/>
          <a:stretch>
            <a:fillRect/>
          </a:stretch>
        </p:blipFill>
        <p:spPr>
          <a:xfrm>
            <a:off x="146304" y="494508"/>
            <a:ext cx="11911584" cy="6174516"/>
          </a:xfrm>
          <a:prstGeom prst="rect">
            <a:avLst/>
          </a:prstGeom>
        </p:spPr>
      </p:pic>
    </p:spTree>
    <p:extLst>
      <p:ext uri="{BB962C8B-B14F-4D97-AF65-F5344CB8AC3E}">
        <p14:creationId xmlns:p14="http://schemas.microsoft.com/office/powerpoint/2010/main" val="1037753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1572742" y="18542"/>
            <a:ext cx="9046516" cy="3504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spcBef>
                <a:spcPts val="0"/>
              </a:spcBef>
              <a:spcAft>
                <a:spcPts val="0"/>
              </a:spcAft>
            </a:pPr>
            <a:r>
              <a:rPr lang="en-US" sz="1800" dirty="0">
                <a:effectLst/>
                <a:latin typeface="Cambria" panose="02040503050406030204" pitchFamily="18" charset="0"/>
                <a:ea typeface="Times New Roman" panose="02020603050405020304" pitchFamily="18" charset="0"/>
                <a:cs typeface="Arial" panose="020B0604020202020204" pitchFamily="34" charset="0"/>
              </a:rPr>
              <a:t>I Will Follow, Summit Kids,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4"/>
              </a:rPr>
              <a:t>https://youtu.be/QywIgYfCQm4</a:t>
            </a:r>
            <a:r>
              <a:rPr lang="en-US" sz="1800" dirty="0">
                <a:effectLst/>
                <a:latin typeface="Cambria" panose="02040503050406030204" pitchFamily="18" charset="0"/>
                <a:ea typeface="Times New Roman" panose="02020603050405020304" pitchFamily="18" charset="0"/>
                <a:cs typeface="Arial" panose="020B0604020202020204" pitchFamily="34" charset="0"/>
              </a:rPr>
              <a:t>,  (8+ years)</a:t>
            </a:r>
            <a:endParaRPr lang="en-US" sz="1800" dirty="0">
              <a:effectLst/>
              <a:latin typeface="Times New Roman" panose="02020603050405020304" pitchFamily="18" charset="0"/>
              <a:ea typeface="Times New Roman" panose="02020603050405020304" pitchFamily="18" charset="0"/>
            </a:endParaRPr>
          </a:p>
        </p:txBody>
      </p:sp>
      <p:pic>
        <p:nvPicPr>
          <p:cNvPr id="3" name="Online Media 2" title="I Will Follow - Summit Kids (LiveLyric)">
            <a:hlinkClick r:id="" action="ppaction://media"/>
            <a:extLst>
              <a:ext uri="{FF2B5EF4-FFF2-40B4-BE49-F238E27FC236}">
                <a16:creationId xmlns:a16="http://schemas.microsoft.com/office/drawing/2014/main" id="{CF019470-857D-890A-A19B-F8B0D3B5EDE0}"/>
              </a:ext>
            </a:extLst>
          </p:cNvPr>
          <p:cNvPicPr>
            <a:picLocks noRot="1" noChangeAspect="1"/>
          </p:cNvPicPr>
          <p:nvPr>
            <a:videoFile r:link="rId1"/>
          </p:nvPr>
        </p:nvPicPr>
        <p:blipFill>
          <a:blip r:embed="rId5"/>
          <a:stretch>
            <a:fillRect/>
          </a:stretch>
        </p:blipFill>
        <p:spPr>
          <a:xfrm>
            <a:off x="207264" y="391180"/>
            <a:ext cx="11850624" cy="6406287"/>
          </a:xfrm>
          <a:prstGeom prst="rect">
            <a:avLst/>
          </a:prstGeom>
        </p:spPr>
      </p:pic>
    </p:spTree>
    <p:extLst>
      <p:ext uri="{BB962C8B-B14F-4D97-AF65-F5344CB8AC3E}">
        <p14:creationId xmlns:p14="http://schemas.microsoft.com/office/powerpoint/2010/main" val="2820488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643689" y="298958"/>
            <a:ext cx="4904621" cy="496175"/>
          </a:xfrm>
        </p:spPr>
        <p:txBody>
          <a:bodyPr>
            <a:noAutofit/>
          </a:bodyPr>
          <a:lstStyle/>
          <a:p>
            <a:pPr lvl="0" algn="just">
              <a:spcBef>
                <a:spcPts val="0"/>
              </a:spcBef>
              <a:buSzPts val="2200"/>
            </a:pPr>
            <a:r>
              <a:rPr lang="en-US" sz="2800" dirty="0">
                <a:latin typeface="Arial" panose="020B0604020202020204" pitchFamily="34" charset="0"/>
                <a:cs typeface="Arial" panose="020B0604020202020204" pitchFamily="34" charset="0"/>
              </a:rPr>
              <a:t>Jesus said to the Pharisees:</a:t>
            </a: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Jesus Talks With Pharisees Stock Photo - Download Image Now - Jesus Christ,  Apostle - Worshipper, Bible - iStock">
            <a:extLst>
              <a:ext uri="{FF2B5EF4-FFF2-40B4-BE49-F238E27FC236}">
                <a16:creationId xmlns:a16="http://schemas.microsoft.com/office/drawing/2014/main" id="{AEEAC30E-09C4-6628-6B28-AD0E1F5F4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0" y="1104817"/>
            <a:ext cx="7363968" cy="54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905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94944" y="5705856"/>
            <a:ext cx="10802112" cy="1047809"/>
          </a:xfrm>
        </p:spPr>
        <p:txBody>
          <a:bodyPr>
            <a:noAutofit/>
          </a:bodyPr>
          <a:lstStyle/>
          <a:p>
            <a:pPr lvl="0" algn="just">
              <a:spcBef>
                <a:spcPts val="0"/>
              </a:spcBef>
              <a:buSzPts val="2200"/>
            </a:pPr>
            <a:r>
              <a:rPr lang="en-US" sz="2800" dirty="0">
                <a:latin typeface="Arial" panose="020B0604020202020204" pitchFamily="34" charset="0"/>
                <a:cs typeface="Arial" panose="020B0604020202020204" pitchFamily="34" charset="0"/>
              </a:rPr>
              <a:t>“Amen, amen, I say to you, whoever does not enter a sheepfold through the gate but climbs over elsewhere is a thief and a robber. </a:t>
            </a: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FreeBibleimages :: Jesus - the good shepherd :: Jesus explains why ...">
            <a:extLst>
              <a:ext uri="{FF2B5EF4-FFF2-40B4-BE49-F238E27FC236}">
                <a16:creationId xmlns:a16="http://schemas.microsoft.com/office/drawing/2014/main" id="{B5496062-F31B-FEE8-B46D-C64556DF5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296" y="298958"/>
            <a:ext cx="7905407" cy="518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749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8722" y="5449824"/>
            <a:ext cx="11854556" cy="1328225"/>
          </a:xfrm>
        </p:spPr>
        <p:txBody>
          <a:bodyPr>
            <a:noAutofit/>
          </a:bodyPr>
          <a:lstStyle/>
          <a:p>
            <a:pPr lvl="0" algn="just">
              <a:spcBef>
                <a:spcPts val="0"/>
              </a:spcBef>
              <a:buSzPts val="2200"/>
            </a:pPr>
            <a:r>
              <a:rPr lang="en-US" sz="2800" dirty="0">
                <a:latin typeface="Arial" panose="020B0604020202020204" pitchFamily="34" charset="0"/>
                <a:cs typeface="Arial" panose="020B0604020202020204" pitchFamily="34" charset="0"/>
              </a:rPr>
              <a:t>But whoever enters through the gate is the shepherd of the sheep. The gatekeeper opens it for him, and the sheep hear his voice, as the shepherd calls his own sheep by name and leads them out.</a:t>
            </a: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2" descr="Jesus, the Fine Shepherd | Life of Jesus">
            <a:extLst>
              <a:ext uri="{FF2B5EF4-FFF2-40B4-BE49-F238E27FC236}">
                <a16:creationId xmlns:a16="http://schemas.microsoft.com/office/drawing/2014/main" id="{67B57ACB-C37D-9523-9B2E-98E3766A0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790" y="298958"/>
            <a:ext cx="9911588" cy="495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939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81341" y="4949952"/>
            <a:ext cx="11627779" cy="1719072"/>
          </a:xfrm>
        </p:spPr>
        <p:txBody>
          <a:bodyPr>
            <a:noAutofit/>
          </a:bodyPr>
          <a:lstStyle/>
          <a:p>
            <a:pPr algn="just">
              <a:spcBef>
                <a:spcPts val="0"/>
              </a:spcBef>
              <a:buSzPts val="2200"/>
            </a:pPr>
            <a:r>
              <a:rPr lang="en-US" sz="2800" dirty="0">
                <a:latin typeface="Arial" panose="020B0604020202020204" pitchFamily="34" charset="0"/>
                <a:cs typeface="Arial" panose="020B0604020202020204" pitchFamily="34" charset="0"/>
              </a:rPr>
              <a:t>When he has driven out all his own, he walks ahead of them, and the sheep follow him, because they recognize his voice. But they will not follow a stranger; they will run away from him, because they do not recognize the voice of strangers.” </a:t>
            </a: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2" descr="DAILY DEVOTIONAL Wednesday, February 28, 2018 – Christian ...">
            <a:extLst>
              <a:ext uri="{FF2B5EF4-FFF2-40B4-BE49-F238E27FC236}">
                <a16:creationId xmlns:a16="http://schemas.microsoft.com/office/drawing/2014/main" id="{6087BE3C-7F5E-88E3-B2E0-0D9E10354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261" y="188976"/>
            <a:ext cx="9229344" cy="461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18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53183" y="248051"/>
            <a:ext cx="9814561" cy="1068685"/>
          </a:xfrm>
        </p:spPr>
        <p:txBody>
          <a:bodyPr>
            <a:noAutofit/>
          </a:bodyPr>
          <a:lstStyle/>
          <a:p>
            <a:pPr algn="just">
              <a:spcBef>
                <a:spcPts val="0"/>
              </a:spcBef>
              <a:buSzPts val="2200"/>
            </a:pPr>
            <a:r>
              <a:rPr lang="en-US" sz="2800" dirty="0">
                <a:latin typeface="Arial" panose="020B0604020202020204" pitchFamily="34" charset="0"/>
                <a:cs typeface="Arial" panose="020B0604020202020204" pitchFamily="34" charset="0"/>
              </a:rPr>
              <a:t>Although Jesus used this figure of speech, the Pharisees did not realize what he was trying to tell them. </a:t>
            </a: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2" descr="Jesus Talks With Pharisees Stock Photo - Download Image Now - Jesus Christ,  Apostle - Worshipper, Bible - iStock">
            <a:extLst>
              <a:ext uri="{FF2B5EF4-FFF2-40B4-BE49-F238E27FC236}">
                <a16:creationId xmlns:a16="http://schemas.microsoft.com/office/drawing/2014/main" id="{49B3EEE5-6FFB-EAC3-7B5F-A26FB2476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016" y="1370247"/>
            <a:ext cx="7363968" cy="54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9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43455" y="298958"/>
            <a:ext cx="10060945" cy="1475232"/>
          </a:xfrm>
        </p:spPr>
        <p:txBody>
          <a:bodyPr>
            <a:noAutofit/>
          </a:bodyPr>
          <a:lstStyle/>
          <a:p>
            <a:pPr algn="just">
              <a:spcBef>
                <a:spcPts val="0"/>
              </a:spcBef>
              <a:buSzPts val="2200"/>
            </a:pPr>
            <a:r>
              <a:rPr lang="en-US" sz="2800" dirty="0">
                <a:latin typeface="Arial" panose="020B0604020202020204" pitchFamily="34" charset="0"/>
                <a:cs typeface="Arial" panose="020B0604020202020204" pitchFamily="34" charset="0"/>
              </a:rPr>
              <a:t>So Jesus said again, “Amen, amen, I say to you, </a:t>
            </a:r>
            <a:r>
              <a:rPr lang="en-US" sz="2800" dirty="0">
                <a:solidFill>
                  <a:srgbClr val="FF0000"/>
                </a:solidFill>
                <a:latin typeface="Arial" panose="020B0604020202020204" pitchFamily="34" charset="0"/>
                <a:cs typeface="Arial" panose="020B0604020202020204" pitchFamily="34" charset="0"/>
              </a:rPr>
              <a:t>I am the gate </a:t>
            </a:r>
            <a:r>
              <a:rPr lang="en-US" sz="2800" dirty="0">
                <a:latin typeface="Arial" panose="020B0604020202020204" pitchFamily="34" charset="0"/>
                <a:cs typeface="Arial" panose="020B0604020202020204" pitchFamily="34" charset="0"/>
              </a:rPr>
              <a:t>for the sheep. All who came before me are thieves and robbers, but the sheep did not listen to them. </a:t>
            </a:r>
            <a:r>
              <a:rPr lang="en-US" sz="2800" dirty="0">
                <a:solidFill>
                  <a:srgbClr val="FF0000"/>
                </a:solidFill>
                <a:latin typeface="Arial" panose="020B0604020202020204" pitchFamily="34" charset="0"/>
                <a:cs typeface="Arial" panose="020B0604020202020204" pitchFamily="34" charset="0"/>
              </a:rPr>
              <a:t>I am the gate. </a:t>
            </a: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2" descr="Jesus, the Fine Shepherd | Life of Jesus">
            <a:extLst>
              <a:ext uri="{FF2B5EF4-FFF2-40B4-BE49-F238E27FC236}">
                <a16:creationId xmlns:a16="http://schemas.microsoft.com/office/drawing/2014/main" id="{96CE8EAA-F11C-636D-8B89-B1F6DA1E3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384" y="1774190"/>
            <a:ext cx="9707376" cy="485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48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87600" y="5449824"/>
            <a:ext cx="11481507" cy="1348480"/>
          </a:xfrm>
        </p:spPr>
        <p:txBody>
          <a:bodyPr>
            <a:noAutofit/>
          </a:bodyPr>
          <a:lstStyle/>
          <a:p>
            <a:pPr algn="just">
              <a:spcBef>
                <a:spcPts val="0"/>
              </a:spcBef>
              <a:buSzPts val="2200"/>
            </a:pPr>
            <a:r>
              <a:rPr lang="en-US" sz="2800" dirty="0">
                <a:latin typeface="Arial" panose="020B0604020202020204" pitchFamily="34" charset="0"/>
                <a:cs typeface="Arial" panose="020B0604020202020204" pitchFamily="34" charset="0"/>
              </a:rPr>
              <a:t>Whoever enters through me will be saved, and will come in and go out and find pasture. A thief comes only to steal and slaughter and destroy; I came so that they might have life and have it more abundantly.”</a:t>
            </a: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2" descr="Ngai nĩ Eetĩkĩrire” Iheo Ciao — ŨTHUTHURIA INTANETI-INĨ">
            <a:extLst>
              <a:ext uri="{FF2B5EF4-FFF2-40B4-BE49-F238E27FC236}">
                <a16:creationId xmlns:a16="http://schemas.microsoft.com/office/drawing/2014/main" id="{E591DEC1-1DF3-1035-03B3-CA2A1E771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343" y="451104"/>
            <a:ext cx="10259764" cy="48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57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7849" y="3551989"/>
            <a:ext cx="8309319" cy="1223889"/>
          </a:xfrm>
        </p:spPr>
        <p:txBody>
          <a:bodyPr>
            <a:noAutofit/>
          </a:bodyPr>
          <a:lstStyle/>
          <a:p>
            <a:pPr lvl="0" algn="just">
              <a:spcBef>
                <a:spcPts val="0"/>
              </a:spcBef>
              <a:buSzPts val="2200"/>
            </a:pPr>
            <a:r>
              <a:rPr lang="en-US" sz="6700" dirty="0">
                <a:solidFill>
                  <a:schemeClr val="accent4">
                    <a:lumMod val="50000"/>
                  </a:schemeClr>
                </a:solidFill>
              </a:rPr>
              <a:t>The Gospel of the Lord,</a:t>
            </a:r>
            <a:endParaRPr lang="en-US" sz="6700" dirty="0">
              <a:solidFill>
                <a:schemeClr val="accent4">
                  <a:lumMod val="50000"/>
                </a:schemeClr>
              </a:solidFill>
              <a:latin typeface="Arial" panose="020B0604020202020204" pitchFamily="34" charset="0"/>
              <a:cs typeface="Arial" panose="020B0604020202020204" pitchFamily="34" charset="0"/>
            </a:endParaRPr>
          </a:p>
          <a:p>
            <a:pPr lvl="0"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ubtítulo 2"/>
          <p:cNvSpPr txBox="1">
            <a:spLocks/>
          </p:cNvSpPr>
          <p:nvPr/>
        </p:nvSpPr>
        <p:spPr>
          <a:xfrm>
            <a:off x="590841" y="5179403"/>
            <a:ext cx="11476894" cy="12238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n-US" sz="6700" dirty="0">
                <a:solidFill>
                  <a:srgbClr val="FFC000"/>
                </a:solidFill>
              </a:rPr>
              <a:t>Praise to you, Lord Jesus Christ.</a:t>
            </a:r>
            <a:endParaRPr lang="en-US" sz="9600" dirty="0">
              <a:solidFill>
                <a:srgbClr val="FFC000"/>
              </a:solidFill>
              <a:latin typeface="Arial" panose="020B0604020202020204" pitchFamily="34" charset="0"/>
              <a:cs typeface="Arial" panose="020B0604020202020204" pitchFamily="34" charset="0"/>
            </a:endParaRPr>
          </a:p>
          <a:p>
            <a:pPr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4341056" y="745733"/>
            <a:ext cx="2552114" cy="2408066"/>
          </a:xfrm>
          <a:prstGeom prst="rect">
            <a:avLst/>
          </a:prstGeom>
        </p:spPr>
      </p:pic>
    </p:spTree>
    <p:extLst>
      <p:ext uri="{BB962C8B-B14F-4D97-AF65-F5344CB8AC3E}">
        <p14:creationId xmlns:p14="http://schemas.microsoft.com/office/powerpoint/2010/main" val="819518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749</Words>
  <Application>Microsoft Office PowerPoint</Application>
  <PresentationFormat>Widescreen</PresentationFormat>
  <Paragraphs>35</Paragraphs>
  <Slides>18</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Abadi</vt:lpstr>
      <vt:lpstr>Arial</vt:lpstr>
      <vt:lpstr>Arial Rounded MT Bold</vt:lpstr>
      <vt:lpstr>Calibri</vt:lpstr>
      <vt:lpstr>Calibri Light</vt:lpstr>
      <vt:lpstr>Cambria</vt:lpstr>
      <vt:lpstr>Times New Roman</vt:lpstr>
      <vt:lpstr>Tema de Office</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7</cp:revision>
  <dcterms:modified xsi:type="dcterms:W3CDTF">2023-04-25T19:00:03Z</dcterms:modified>
</cp:coreProperties>
</file>