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2" r:id="rId18"/>
    <p:sldId id="273" r:id="rId19"/>
    <p:sldId id="271" r:id="rId20"/>
    <p:sldId id="274"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9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071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4118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358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384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67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6033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905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8716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54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83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066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386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18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14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029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3/13/2023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302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3/13/2023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083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3/13/2023</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4432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3/13/2023</a:t>
            </a:fld>
            <a:endParaRPr lang="en-US"/>
          </a:p>
        </p:txBody>
      </p:sp>
      <p:sp>
        <p:nvSpPr>
          <p:cNvPr id="5" name="Footer Placeholder 4"/>
          <p:cNvSpPr>
            <a:spLocks noGrp="1"/>
          </p:cNvSpPr>
          <p:nvPr>
            <p:ph type="ftr" sz="quarter" idx="11"/>
          </p:nvPr>
        </p:nvSpPr>
        <p:spPr/>
        <p:txBody>
          <a:bodyPr/>
          <a:lstStyle/>
          <a:p>
            <a:r>
              <a:rPr lang="en-US"/>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4934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3/13/2023</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02526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3/13/2023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8026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3/13/2023</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3817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3/13/2023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60663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3/13/2023</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8948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3/13/2023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1992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3/13/2023</a:t>
            </a:fld>
            <a:endParaRPr lang="en-US"/>
          </a:p>
        </p:txBody>
      </p:sp>
      <p:sp>
        <p:nvSpPr>
          <p:cNvPr id="5" name="Footer Placeholder 4"/>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7322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3/13/2023</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5816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3/13/2023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7224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3/13/2023</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7141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3/13/2023</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3518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3/13/2023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6374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3/13/2023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818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3/13/2023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44857340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xVGORBCdh5A?feature=oembed" TargetMode="External"/><Relationship Id="rId6" Type="http://schemas.openxmlformats.org/officeDocument/2006/relationships/image" Target="../media/image16.jpeg"/><Relationship Id="rId5" Type="http://schemas.openxmlformats.org/officeDocument/2006/relationships/hyperlink" Target="https://www.youtube.com/watch?v=xVGORBCdh5A"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r_2xLdgkNKs?feature=oembed" TargetMode="External"/><Relationship Id="rId6" Type="http://schemas.openxmlformats.org/officeDocument/2006/relationships/image" Target="../media/image17.jpeg"/><Relationship Id="rId5" Type="http://schemas.openxmlformats.org/officeDocument/2006/relationships/hyperlink" Target="https://youtu.be/r_2xLdgkNKs"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100015" y="1391092"/>
            <a:ext cx="7315200" cy="25246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900"/>
              <a:buFont typeface="Corbel"/>
              <a:buNone/>
            </a:pPr>
            <a:r>
              <a:rPr lang="es-419" dirty="0" err="1"/>
              <a:t>Ministry</a:t>
            </a:r>
            <a:r>
              <a:rPr lang="es-419" dirty="0"/>
              <a:t> Friends </a:t>
            </a:r>
            <a:r>
              <a:rPr lang="es-419" dirty="0" err="1"/>
              <a:t>of</a:t>
            </a:r>
            <a:r>
              <a:rPr lang="es-419" dirty="0"/>
              <a:t> </a:t>
            </a:r>
            <a:r>
              <a:rPr lang="es-419" dirty="0" err="1"/>
              <a:t>Jesus</a:t>
            </a:r>
            <a:r>
              <a:rPr lang="es-419" dirty="0"/>
              <a:t> and Mary</a:t>
            </a:r>
            <a:endParaRPr dirty="0"/>
          </a:p>
        </p:txBody>
      </p:sp>
      <p:sp>
        <p:nvSpPr>
          <p:cNvPr id="89" name="Google Shape;89;p1"/>
          <p:cNvSpPr txBox="1">
            <a:spLocks noGrp="1"/>
          </p:cNvSpPr>
          <p:nvPr>
            <p:ph type="subTitle" idx="1"/>
          </p:nvPr>
        </p:nvSpPr>
        <p:spPr>
          <a:xfrm>
            <a:off x="1100015" y="3771901"/>
            <a:ext cx="7315200" cy="1812746"/>
          </a:xfrm>
          <a:prstGeom prst="rect">
            <a:avLst/>
          </a:prstGeom>
          <a:noFill/>
          <a:ln>
            <a:noFill/>
          </a:ln>
        </p:spPr>
        <p:txBody>
          <a:bodyPr spcFirstLastPara="1" wrap="square" lIns="91425" tIns="45700" rIns="91425" bIns="45700" anchor="ctr" anchorCtr="0">
            <a:normAutofit/>
          </a:bodyPr>
          <a:lstStyle/>
          <a:p>
            <a:pPr algn="ctr">
              <a:spcBef>
                <a:spcPts val="0"/>
              </a:spcBef>
              <a:buSzPts val="2200"/>
            </a:pPr>
            <a:r>
              <a:rPr lang="es-419" sz="2200" dirty="0">
                <a:solidFill>
                  <a:schemeClr val="lt1"/>
                </a:solidFill>
              </a:rPr>
              <a:t>CYCLE A, IV SUNDAY OF LENT</a:t>
            </a:r>
            <a:endParaRPr sz="2200" dirty="0">
              <a:solidFill>
                <a:schemeClr val="lt1"/>
              </a:solidFill>
            </a:endParaRPr>
          </a:p>
          <a:p>
            <a:pPr algn="ctr"/>
            <a:r>
              <a:rPr lang="es-419" sz="2200" dirty="0">
                <a:ea typeface="+mn-lt"/>
                <a:cs typeface="+mn-lt"/>
              </a:rPr>
              <a:t>JOHN 9, 1. 6-9. 13-17. 34-38</a:t>
            </a:r>
            <a:endParaRPr sz="2200" dirty="0"/>
          </a:p>
          <a:p>
            <a:pPr marL="0" lvl="0" indent="0" algn="ctr" rtl="0">
              <a:lnSpc>
                <a:spcPct val="90000"/>
              </a:lnSpc>
              <a:spcBef>
                <a:spcPts val="1200"/>
              </a:spcBef>
              <a:spcAft>
                <a:spcPts val="0"/>
              </a:spcAft>
              <a:buSzPts val="2200"/>
              <a:buNone/>
            </a:pPr>
            <a:r>
              <a:rPr lang="es-419" u="sng" dirty="0">
                <a:solidFill>
                  <a:schemeClr val="lt1"/>
                </a:solidFill>
                <a:hlinkClick r:id="rId3">
                  <a:extLst>
                    <a:ext uri="{A12FA001-AC4F-418D-AE19-62706E023703}">
                      <ahyp:hlinkClr xmlns:ahyp="http://schemas.microsoft.com/office/drawing/2018/hyperlinkcolor" val="tx"/>
                    </a:ext>
                  </a:extLst>
                </a:hlinkClick>
              </a:rPr>
              <a:t>www.fcpeace.org</a:t>
            </a:r>
            <a:endParaRPr dirty="0">
              <a:solidFill>
                <a:schemeClr val="lt1"/>
              </a:solidFill>
            </a:endParaRPr>
          </a:p>
          <a:p>
            <a:pPr marL="0" lvl="0" indent="0" algn="l" rtl="0">
              <a:lnSpc>
                <a:spcPct val="90000"/>
              </a:lnSpc>
              <a:spcBef>
                <a:spcPts val="1200"/>
              </a:spcBef>
              <a:spcAft>
                <a:spcPts val="0"/>
              </a:spcAft>
              <a:buSzPts val="2200"/>
              <a:buNone/>
            </a:pPr>
            <a:endParaRPr dirty="0"/>
          </a:p>
        </p:txBody>
      </p:sp>
      <p:pic>
        <p:nvPicPr>
          <p:cNvPr id="90" name="Google Shape;90;p1"/>
          <p:cNvPicPr preferRelativeResize="0"/>
          <p:nvPr/>
        </p:nvPicPr>
        <p:blipFill rotWithShape="1">
          <a:blip r:embed="rId4">
            <a:alphaModFix/>
          </a:blip>
          <a:srcRect/>
          <a:stretch/>
        </p:blipFill>
        <p:spPr>
          <a:xfrm>
            <a:off x="8958729" y="3966774"/>
            <a:ext cx="2124544" cy="2124544"/>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388058" y="2348308"/>
            <a:ext cx="11301519" cy="677068"/>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He was a great sinner since birth, or that his parents were sinners</a:t>
            </a:r>
            <a:r>
              <a:rPr lang="es-419" sz="2800" dirty="0">
                <a:solidFill>
                  <a:schemeClr val="accent1">
                    <a:lumMod val="75000"/>
                  </a:schemeClr>
                </a:solidFill>
              </a:rPr>
              <a:t>. </a:t>
            </a:r>
          </a:p>
          <a:p>
            <a:pPr algn="just"/>
            <a:endParaRPr lang="es-419" sz="1000" dirty="0">
              <a:solidFill>
                <a:schemeClr val="accent1">
                  <a:lumMod val="75000"/>
                </a:schemeClr>
              </a:solidFill>
            </a:endParaRPr>
          </a:p>
        </p:txBody>
      </p:sp>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a:xfrm>
            <a:off x="700088" y="973668"/>
            <a:ext cx="9458325" cy="706964"/>
          </a:xfrm>
        </p:spPr>
        <p:txBody>
          <a:bodyPr/>
          <a:lstStyle/>
          <a:p>
            <a:pPr algn="ctr"/>
            <a:r>
              <a:rPr lang="en-US" dirty="0"/>
              <a:t>¿What did people think during that time about a person who was born blind? </a:t>
            </a:r>
          </a:p>
        </p:txBody>
      </p:sp>
      <p:sp>
        <p:nvSpPr>
          <p:cNvPr id="5" name="TextBox 4">
            <a:extLst>
              <a:ext uri="{FF2B5EF4-FFF2-40B4-BE49-F238E27FC236}">
                <a16:creationId xmlns:a16="http://schemas.microsoft.com/office/drawing/2014/main" id="{07818ABC-21AF-3A5A-6D1B-8DD622931202}"/>
              </a:ext>
            </a:extLst>
          </p:cNvPr>
          <p:cNvSpPr txBox="1"/>
          <p:nvPr/>
        </p:nvSpPr>
        <p:spPr>
          <a:xfrm>
            <a:off x="7468523" y="3129394"/>
            <a:ext cx="1941662"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419" sz="2000" dirty="0">
                <a:solidFill>
                  <a:srgbClr val="595959"/>
                </a:solidFill>
              </a:rPr>
              <a:t>EXCELLENT</a:t>
            </a:r>
          </a:p>
          <a:p>
            <a:pPr algn="l"/>
            <a:endParaRPr lang="en-US" dirty="0"/>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3"/>
          <a:stretch>
            <a:fillRect/>
          </a:stretch>
        </p:blipFill>
        <p:spPr>
          <a:xfrm>
            <a:off x="10292481" y="499074"/>
            <a:ext cx="981075" cy="971550"/>
          </a:xfrm>
          <a:prstGeom prst="rect">
            <a:avLst/>
          </a:prstGeom>
        </p:spPr>
      </p:pic>
      <p:pic>
        <p:nvPicPr>
          <p:cNvPr id="3" name="Google Shape;133;p5">
            <a:extLst>
              <a:ext uri="{FF2B5EF4-FFF2-40B4-BE49-F238E27FC236}">
                <a16:creationId xmlns:a16="http://schemas.microsoft.com/office/drawing/2014/main" id="{2CE78D13-922F-5B51-9CF4-11805CC75D5F}"/>
              </a:ext>
            </a:extLst>
          </p:cNvPr>
          <p:cNvPicPr preferRelativeResize="0">
            <a:picLocks noGrp="1"/>
          </p:cNvPicPr>
          <p:nvPr>
            <p:ph idx="1"/>
          </p:nvPr>
        </p:nvPicPr>
        <p:blipFill rotWithShape="1">
          <a:blip r:embed="rId4">
            <a:alphaModFix/>
          </a:blip>
          <a:srcRect/>
          <a:stretch/>
        </p:blipFill>
        <p:spPr>
          <a:xfrm>
            <a:off x="9233409" y="2669763"/>
            <a:ext cx="2647050" cy="2559462"/>
          </a:xfrm>
          <a:prstGeom prst="ellipse">
            <a:avLst/>
          </a:prstGeom>
          <a:noFill/>
          <a:ln>
            <a:noFill/>
          </a:ln>
        </p:spPr>
      </p:pic>
      <p:sp>
        <p:nvSpPr>
          <p:cNvPr id="7" name="TextBox 6">
            <a:extLst>
              <a:ext uri="{FF2B5EF4-FFF2-40B4-BE49-F238E27FC236}">
                <a16:creationId xmlns:a16="http://schemas.microsoft.com/office/drawing/2014/main" id="{00AAD867-0DC1-4EF0-46F6-E8FDD0EA9581}"/>
              </a:ext>
            </a:extLst>
          </p:cNvPr>
          <p:cNvSpPr txBox="1"/>
          <p:nvPr/>
        </p:nvSpPr>
        <p:spPr>
          <a:xfrm>
            <a:off x="3614601" y="4255860"/>
            <a:ext cx="5618808" cy="2246769"/>
          </a:xfrm>
          <a:prstGeom prst="rect">
            <a:avLst/>
          </a:prstGeom>
          <a:noFill/>
        </p:spPr>
        <p:txBody>
          <a:bodyPr wrap="square" rtlCol="0">
            <a:spAutoFit/>
          </a:bodyPr>
          <a:lstStyle/>
          <a:p>
            <a:pPr algn="just"/>
            <a:r>
              <a:rPr lang="en-US" sz="2800" dirty="0">
                <a:solidFill>
                  <a:schemeClr val="accent1">
                    <a:lumMod val="75000"/>
                  </a:schemeClr>
                </a:solidFill>
              </a:rPr>
              <a:t>Jesus is moved at seeing a blind man begging, and goes to heal him. He smears mud on his eyes and asks him to go wash in the pool of Siloam, which means sent. </a:t>
            </a:r>
          </a:p>
        </p:txBody>
      </p:sp>
      <p:pic>
        <p:nvPicPr>
          <p:cNvPr id="9" name="Google Shape;99;g14ca0f741b3_0_0" descr="A picture containing clipart&#10;&#10;Description automatically generated">
            <a:extLst>
              <a:ext uri="{FF2B5EF4-FFF2-40B4-BE49-F238E27FC236}">
                <a16:creationId xmlns:a16="http://schemas.microsoft.com/office/drawing/2014/main" id="{820D3C8C-CC6F-ED4F-D994-49247E4DC95C}"/>
              </a:ext>
            </a:extLst>
          </p:cNvPr>
          <p:cNvPicPr preferRelativeResize="0"/>
          <p:nvPr/>
        </p:nvPicPr>
        <p:blipFill>
          <a:blip r:embed="rId5"/>
          <a:srcRect/>
          <a:stretch/>
        </p:blipFill>
        <p:spPr>
          <a:xfrm>
            <a:off x="171450" y="4227284"/>
            <a:ext cx="3257774" cy="2246770"/>
          </a:xfrm>
          <a:prstGeom prst="rect">
            <a:avLst/>
          </a:prstGeom>
          <a:ln>
            <a:noFill/>
          </a:ln>
          <a:effectLst>
            <a:softEdge rad="112500"/>
          </a:effectLst>
        </p:spPr>
      </p:pic>
    </p:spTree>
    <p:extLst>
      <p:ext uri="{BB962C8B-B14F-4D97-AF65-F5344CB8AC3E}">
        <p14:creationId xmlns:p14="http://schemas.microsoft.com/office/powerpoint/2010/main" val="37556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p:tgtEl>
                                          <p:spTgt spid="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389678" y="2411682"/>
            <a:ext cx="5256631" cy="1384954"/>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Just as Jesus was the Son sent by the Father to heal us of the sins that blind us to God, </a:t>
            </a:r>
          </a:p>
        </p:txBody>
      </p:sp>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a:xfrm>
            <a:off x="600077" y="763660"/>
            <a:ext cx="9901236" cy="706964"/>
          </a:xfrm>
        </p:spPr>
        <p:txBody>
          <a:bodyPr/>
          <a:lstStyle/>
          <a:p>
            <a:r>
              <a:rPr lang="en-US" dirty="0"/>
              <a:t>What symbolism might this meaning have?</a:t>
            </a:r>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3"/>
          <a:stretch>
            <a:fillRect/>
          </a:stretch>
        </p:blipFill>
        <p:spPr>
          <a:xfrm>
            <a:off x="10292481" y="499074"/>
            <a:ext cx="981075" cy="971550"/>
          </a:xfrm>
          <a:prstGeom prst="rect">
            <a:avLst/>
          </a:prstGeom>
        </p:spPr>
      </p:pic>
      <p:pic>
        <p:nvPicPr>
          <p:cNvPr id="3" name="Google Shape;133;p5">
            <a:extLst>
              <a:ext uri="{FF2B5EF4-FFF2-40B4-BE49-F238E27FC236}">
                <a16:creationId xmlns:a16="http://schemas.microsoft.com/office/drawing/2014/main" id="{2CE78D13-922F-5B51-9CF4-11805CC75D5F}"/>
              </a:ext>
            </a:extLst>
          </p:cNvPr>
          <p:cNvPicPr preferRelativeResize="0">
            <a:picLocks noGrp="1"/>
          </p:cNvPicPr>
          <p:nvPr>
            <p:ph idx="1"/>
          </p:nvPr>
        </p:nvPicPr>
        <p:blipFill rotWithShape="1">
          <a:blip r:embed="rId4">
            <a:alphaModFix/>
          </a:blip>
          <a:srcRect/>
          <a:stretch/>
        </p:blipFill>
        <p:spPr>
          <a:xfrm>
            <a:off x="9204168" y="4015968"/>
            <a:ext cx="2775982" cy="2798830"/>
          </a:xfrm>
          <a:prstGeom prst="ellipse">
            <a:avLst/>
          </a:prstGeom>
          <a:noFill/>
          <a:ln>
            <a:noFill/>
          </a:ln>
        </p:spPr>
      </p:pic>
      <p:sp>
        <p:nvSpPr>
          <p:cNvPr id="2" name="TextBox 1">
            <a:extLst>
              <a:ext uri="{FF2B5EF4-FFF2-40B4-BE49-F238E27FC236}">
                <a16:creationId xmlns:a16="http://schemas.microsoft.com/office/drawing/2014/main" id="{94872DE2-A74A-BB05-D550-60462F3E6B35}"/>
              </a:ext>
            </a:extLst>
          </p:cNvPr>
          <p:cNvSpPr txBox="1"/>
          <p:nvPr/>
        </p:nvSpPr>
        <p:spPr>
          <a:xfrm>
            <a:off x="3998135" y="4740597"/>
            <a:ext cx="4961786" cy="1815882"/>
          </a:xfrm>
          <a:prstGeom prst="rect">
            <a:avLst/>
          </a:prstGeom>
          <a:noFill/>
        </p:spPr>
        <p:txBody>
          <a:bodyPr wrap="square" rtlCol="0">
            <a:spAutoFit/>
          </a:bodyPr>
          <a:lstStyle/>
          <a:p>
            <a:r>
              <a:rPr lang="en-US" sz="2800" dirty="0">
                <a:solidFill>
                  <a:schemeClr val="accent1">
                    <a:lumMod val="75000"/>
                  </a:schemeClr>
                </a:solidFill>
              </a:rPr>
              <a:t>this blind man was now sent by the Son to wash and be healed of his physical blindness thus seeing God</a:t>
            </a:r>
            <a:r>
              <a:rPr lang="es-419" sz="2800" dirty="0">
                <a:solidFill>
                  <a:schemeClr val="accent1">
                    <a:lumMod val="75000"/>
                  </a:schemeClr>
                </a:solidFill>
              </a:rPr>
              <a:t>.</a:t>
            </a:r>
            <a:endParaRPr lang="en-US" sz="2800" dirty="0">
              <a:solidFill>
                <a:schemeClr val="accent1">
                  <a:lumMod val="75000"/>
                </a:schemeClr>
              </a:solidFill>
            </a:endParaRPr>
          </a:p>
        </p:txBody>
      </p:sp>
      <p:sp>
        <p:nvSpPr>
          <p:cNvPr id="5" name="TextBox 4">
            <a:extLst>
              <a:ext uri="{FF2B5EF4-FFF2-40B4-BE49-F238E27FC236}">
                <a16:creationId xmlns:a16="http://schemas.microsoft.com/office/drawing/2014/main" id="{07818ABC-21AF-3A5A-6D1B-8DD622931202}"/>
              </a:ext>
            </a:extLst>
          </p:cNvPr>
          <p:cNvSpPr txBox="1"/>
          <p:nvPr/>
        </p:nvSpPr>
        <p:spPr>
          <a:xfrm>
            <a:off x="10151350" y="3759326"/>
            <a:ext cx="18288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419" sz="2000" dirty="0">
                <a:solidFill>
                  <a:srgbClr val="595959"/>
                </a:solidFill>
              </a:rPr>
              <a:t>MARVELOUS</a:t>
            </a:r>
          </a:p>
          <a:p>
            <a:pPr algn="l"/>
            <a:endParaRPr lang="en-US" dirty="0"/>
          </a:p>
        </p:txBody>
      </p:sp>
      <p:pic>
        <p:nvPicPr>
          <p:cNvPr id="2050" name="Picture 2" descr="Jesus is Crucified – Mission Bible Class">
            <a:extLst>
              <a:ext uri="{FF2B5EF4-FFF2-40B4-BE49-F238E27FC236}">
                <a16:creationId xmlns:a16="http://schemas.microsoft.com/office/drawing/2014/main" id="{2D8D6592-FA72-E9EA-E5FF-0380C2D61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318" y="2231754"/>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99;g14ca0f741b3_0_0">
            <a:extLst>
              <a:ext uri="{FF2B5EF4-FFF2-40B4-BE49-F238E27FC236}">
                <a16:creationId xmlns:a16="http://schemas.microsoft.com/office/drawing/2014/main" id="{A9B7AA5E-1AD1-6EB5-B980-219830883F00}"/>
              </a:ext>
            </a:extLst>
          </p:cNvPr>
          <p:cNvPicPr preferRelativeResize="0"/>
          <p:nvPr/>
        </p:nvPicPr>
        <p:blipFill>
          <a:blip r:embed="rId6"/>
          <a:srcRect/>
          <a:stretch/>
        </p:blipFill>
        <p:spPr>
          <a:xfrm>
            <a:off x="389678" y="4525153"/>
            <a:ext cx="3014526" cy="2246769"/>
          </a:xfrm>
          <a:prstGeom prst="rect">
            <a:avLst/>
          </a:prstGeom>
          <a:ln>
            <a:noFill/>
          </a:ln>
          <a:effectLst>
            <a:softEdge rad="112500"/>
          </a:effectLst>
        </p:spPr>
      </p:pic>
    </p:spTree>
    <p:extLst>
      <p:ext uri="{BB962C8B-B14F-4D97-AF65-F5344CB8AC3E}">
        <p14:creationId xmlns:p14="http://schemas.microsoft.com/office/powerpoint/2010/main" val="399855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p:tgtEl>
                                          <p:spTgt spid="8"/>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445240" y="2375439"/>
            <a:ext cx="11301519" cy="1384954"/>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They were upset that Jesus had healed him on Saturday because the law said one cannot work on Saturday. They did not care that Jesus was healing someone from a lifelong illness</a:t>
            </a:r>
            <a:r>
              <a:rPr lang="es-419" sz="2800" dirty="0">
                <a:solidFill>
                  <a:schemeClr val="accent1">
                    <a:lumMod val="75000"/>
                  </a:schemeClr>
                </a:solidFill>
              </a:rPr>
              <a:t>.</a:t>
            </a:r>
            <a:endParaRPr lang="en-US" sz="2800" dirty="0">
              <a:solidFill>
                <a:schemeClr val="accent1">
                  <a:lumMod val="75000"/>
                </a:schemeClr>
              </a:solidFill>
            </a:endParaRPr>
          </a:p>
        </p:txBody>
      </p:sp>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a:xfrm>
            <a:off x="1154954" y="493781"/>
            <a:ext cx="8761413" cy="1384954"/>
          </a:xfrm>
        </p:spPr>
        <p:txBody>
          <a:bodyPr/>
          <a:lstStyle/>
          <a:p>
            <a:pPr algn="ctr"/>
            <a:r>
              <a:rPr lang="en-US" dirty="0"/>
              <a:t>What attitude did the hypocritical Pharisees have before this miracle?</a:t>
            </a:r>
          </a:p>
        </p:txBody>
      </p:sp>
      <p:sp>
        <p:nvSpPr>
          <p:cNvPr id="5" name="TextBox 4">
            <a:extLst>
              <a:ext uri="{FF2B5EF4-FFF2-40B4-BE49-F238E27FC236}">
                <a16:creationId xmlns:a16="http://schemas.microsoft.com/office/drawing/2014/main" id="{07818ABC-21AF-3A5A-6D1B-8DD622931202}"/>
              </a:ext>
            </a:extLst>
          </p:cNvPr>
          <p:cNvSpPr txBox="1"/>
          <p:nvPr/>
        </p:nvSpPr>
        <p:spPr>
          <a:xfrm>
            <a:off x="3260067" y="4186098"/>
            <a:ext cx="491418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419" sz="2000" dirty="0">
                <a:solidFill>
                  <a:srgbClr val="595959"/>
                </a:solidFill>
              </a:rPr>
              <a:t>AMAZING</a:t>
            </a:r>
          </a:p>
          <a:p>
            <a:pPr algn="l"/>
            <a:endParaRPr lang="en-US" dirty="0"/>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3"/>
          <a:stretch>
            <a:fillRect/>
          </a:stretch>
        </p:blipFill>
        <p:spPr>
          <a:xfrm>
            <a:off x="10292481" y="499074"/>
            <a:ext cx="981075" cy="971550"/>
          </a:xfrm>
          <a:prstGeom prst="rect">
            <a:avLst/>
          </a:prstGeom>
        </p:spPr>
      </p:pic>
      <p:pic>
        <p:nvPicPr>
          <p:cNvPr id="3" name="Google Shape;133;p5">
            <a:extLst>
              <a:ext uri="{FF2B5EF4-FFF2-40B4-BE49-F238E27FC236}">
                <a16:creationId xmlns:a16="http://schemas.microsoft.com/office/drawing/2014/main" id="{2CE78D13-922F-5B51-9CF4-11805CC75D5F}"/>
              </a:ext>
            </a:extLst>
          </p:cNvPr>
          <p:cNvPicPr preferRelativeResize="0">
            <a:picLocks noGrp="1"/>
          </p:cNvPicPr>
          <p:nvPr>
            <p:ph idx="1"/>
          </p:nvPr>
        </p:nvPicPr>
        <p:blipFill rotWithShape="1">
          <a:blip r:embed="rId4">
            <a:alphaModFix/>
          </a:blip>
          <a:srcRect/>
          <a:stretch/>
        </p:blipFill>
        <p:spPr>
          <a:xfrm>
            <a:off x="698102" y="3695018"/>
            <a:ext cx="2775982" cy="2798830"/>
          </a:xfrm>
          <a:prstGeom prst="ellipse">
            <a:avLst/>
          </a:prstGeom>
          <a:noFill/>
          <a:ln>
            <a:noFill/>
          </a:ln>
        </p:spPr>
      </p:pic>
      <p:pic>
        <p:nvPicPr>
          <p:cNvPr id="2" name="Google Shape;99;g14ca0f741b3_0_0" descr="A picture containing text, doll, toy, vector graphics&#10;&#10;Description automatically generated">
            <a:extLst>
              <a:ext uri="{FF2B5EF4-FFF2-40B4-BE49-F238E27FC236}">
                <a16:creationId xmlns:a16="http://schemas.microsoft.com/office/drawing/2014/main" id="{4F5CEE09-434F-6459-6E36-8FD3BDE2A951}"/>
              </a:ext>
            </a:extLst>
          </p:cNvPr>
          <p:cNvPicPr preferRelativeResize="0"/>
          <p:nvPr/>
        </p:nvPicPr>
        <p:blipFill>
          <a:blip r:embed="rId5"/>
          <a:srcRect/>
          <a:stretch/>
        </p:blipFill>
        <p:spPr>
          <a:xfrm>
            <a:off x="6457949" y="3869751"/>
            <a:ext cx="4057651" cy="2798830"/>
          </a:xfrm>
          <a:prstGeom prst="rect">
            <a:avLst/>
          </a:prstGeom>
          <a:ln>
            <a:noFill/>
          </a:ln>
          <a:effectLst>
            <a:softEdge rad="112500"/>
          </a:effectLst>
        </p:spPr>
      </p:pic>
    </p:spTree>
    <p:extLst>
      <p:ext uri="{BB962C8B-B14F-4D97-AF65-F5344CB8AC3E}">
        <p14:creationId xmlns:p14="http://schemas.microsoft.com/office/powerpoint/2010/main" val="93045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388058" y="2348308"/>
            <a:ext cx="11301519" cy="523180"/>
          </a:xfrm>
          <a:prstGeom prst="rect">
            <a:avLst/>
          </a:prstGeom>
          <a:noFill/>
          <a:ln>
            <a:noFill/>
          </a:ln>
        </p:spPr>
        <p:txBody>
          <a:bodyPr spcFirstLastPara="1" wrap="square" lIns="91425" tIns="45700" rIns="91425" bIns="45700" anchor="t" anchorCtr="0">
            <a:spAutoFit/>
          </a:bodyPr>
          <a:lstStyle/>
          <a:p>
            <a:pPr algn="just"/>
            <a:r>
              <a:rPr lang="es-419" sz="2800" dirty="0">
                <a:solidFill>
                  <a:schemeClr val="accent1">
                    <a:lumMod val="75000"/>
                  </a:schemeClr>
                </a:solidFill>
              </a:rPr>
              <a:t>A </a:t>
            </a:r>
            <a:r>
              <a:rPr lang="es-419" sz="2800" dirty="0" err="1">
                <a:solidFill>
                  <a:schemeClr val="accent1">
                    <a:lumMod val="75000"/>
                  </a:schemeClr>
                </a:solidFill>
              </a:rPr>
              <a:t>prophet</a:t>
            </a:r>
            <a:r>
              <a:rPr lang="es-419" sz="2800" dirty="0">
                <a:solidFill>
                  <a:schemeClr val="accent1">
                    <a:lumMod val="75000"/>
                  </a:schemeClr>
                </a:solidFill>
              </a:rPr>
              <a:t>!</a:t>
            </a:r>
            <a:endParaRPr lang="en-US" sz="2800" dirty="0">
              <a:solidFill>
                <a:schemeClr val="accent1">
                  <a:lumMod val="75000"/>
                </a:schemeClr>
              </a:solidFill>
            </a:endParaRPr>
          </a:p>
        </p:txBody>
      </p:sp>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a:xfrm>
            <a:off x="657225" y="973668"/>
            <a:ext cx="9635255" cy="735718"/>
          </a:xfrm>
        </p:spPr>
        <p:txBody>
          <a:bodyPr/>
          <a:lstStyle/>
          <a:p>
            <a:pPr algn="ctr"/>
            <a:r>
              <a:rPr lang="en-US" dirty="0"/>
              <a:t>Then they asked him who had healed him. What did he answer? </a:t>
            </a:r>
          </a:p>
        </p:txBody>
      </p:sp>
      <p:sp>
        <p:nvSpPr>
          <p:cNvPr id="5" name="TextBox 4">
            <a:extLst>
              <a:ext uri="{FF2B5EF4-FFF2-40B4-BE49-F238E27FC236}">
                <a16:creationId xmlns:a16="http://schemas.microsoft.com/office/drawing/2014/main" id="{07818ABC-21AF-3A5A-6D1B-8DD622931202}"/>
              </a:ext>
            </a:extLst>
          </p:cNvPr>
          <p:cNvSpPr txBox="1"/>
          <p:nvPr/>
        </p:nvSpPr>
        <p:spPr>
          <a:xfrm>
            <a:off x="1559700" y="4464256"/>
            <a:ext cx="133745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419" sz="2000" dirty="0">
                <a:solidFill>
                  <a:schemeClr val="tx1">
                    <a:lumMod val="95000"/>
                    <a:lumOff val="5000"/>
                  </a:schemeClr>
                </a:solidFill>
              </a:rPr>
              <a:t>WOW!! </a:t>
            </a:r>
            <a:endParaRPr lang="en-US" sz="2000" dirty="0"/>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3"/>
          <a:stretch>
            <a:fillRect/>
          </a:stretch>
        </p:blipFill>
        <p:spPr>
          <a:xfrm>
            <a:off x="10292481" y="499074"/>
            <a:ext cx="981075" cy="971550"/>
          </a:xfrm>
          <a:prstGeom prst="rect">
            <a:avLst/>
          </a:prstGeom>
        </p:spPr>
      </p:pic>
      <p:pic>
        <p:nvPicPr>
          <p:cNvPr id="3" name="Google Shape;133;p5">
            <a:extLst>
              <a:ext uri="{FF2B5EF4-FFF2-40B4-BE49-F238E27FC236}">
                <a16:creationId xmlns:a16="http://schemas.microsoft.com/office/drawing/2014/main" id="{2CE78D13-922F-5B51-9CF4-11805CC75D5F}"/>
              </a:ext>
            </a:extLst>
          </p:cNvPr>
          <p:cNvPicPr preferRelativeResize="0">
            <a:picLocks noGrp="1"/>
          </p:cNvPicPr>
          <p:nvPr>
            <p:ph idx="1"/>
          </p:nvPr>
        </p:nvPicPr>
        <p:blipFill rotWithShape="1">
          <a:blip r:embed="rId4">
            <a:alphaModFix/>
          </a:blip>
          <a:srcRect/>
          <a:stretch/>
        </p:blipFill>
        <p:spPr>
          <a:xfrm>
            <a:off x="2672319" y="3385728"/>
            <a:ext cx="2775982" cy="2798830"/>
          </a:xfrm>
          <a:prstGeom prst="ellipse">
            <a:avLst/>
          </a:prstGeom>
          <a:noFill/>
          <a:ln>
            <a:noFill/>
          </a:ln>
        </p:spPr>
      </p:pic>
      <p:pic>
        <p:nvPicPr>
          <p:cNvPr id="2" name="Google Shape;99;g14ca0f741b3_0_0" descr="A picture containing text, vector graphics&#10;&#10;Description automatically generated">
            <a:extLst>
              <a:ext uri="{FF2B5EF4-FFF2-40B4-BE49-F238E27FC236}">
                <a16:creationId xmlns:a16="http://schemas.microsoft.com/office/drawing/2014/main" id="{6C780788-C9F2-721B-20C5-9C6035287BD6}"/>
              </a:ext>
            </a:extLst>
          </p:cNvPr>
          <p:cNvPicPr preferRelativeResize="0"/>
          <p:nvPr/>
        </p:nvPicPr>
        <p:blipFill>
          <a:blip r:embed="rId5"/>
          <a:srcRect/>
          <a:stretch/>
        </p:blipFill>
        <p:spPr>
          <a:xfrm>
            <a:off x="6743700" y="2374075"/>
            <a:ext cx="4531446" cy="4180362"/>
          </a:xfrm>
          <a:prstGeom prst="rect">
            <a:avLst/>
          </a:prstGeom>
          <a:ln>
            <a:noFill/>
          </a:ln>
          <a:effectLst>
            <a:softEdge rad="112500"/>
          </a:effectLst>
        </p:spPr>
      </p:pic>
    </p:spTree>
    <p:extLst>
      <p:ext uri="{BB962C8B-B14F-4D97-AF65-F5344CB8AC3E}">
        <p14:creationId xmlns:p14="http://schemas.microsoft.com/office/powerpoint/2010/main" val="302417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5129213" y="2707735"/>
            <a:ext cx="6144343" cy="1538842"/>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They expelled him from the Temple because they did not want to accept that the healer was a man of God.</a:t>
            </a:r>
          </a:p>
          <a:p>
            <a:pPr algn="just"/>
            <a:endParaRPr lang="en-US" sz="1000" dirty="0">
              <a:solidFill>
                <a:schemeClr val="tx1">
                  <a:lumMod val="95000"/>
                  <a:lumOff val="5000"/>
                </a:schemeClr>
              </a:solidFill>
            </a:endParaRPr>
          </a:p>
        </p:txBody>
      </p:sp>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a:xfrm>
            <a:off x="1917726" y="899157"/>
            <a:ext cx="7450696" cy="735718"/>
          </a:xfrm>
        </p:spPr>
        <p:txBody>
          <a:bodyPr/>
          <a:lstStyle/>
          <a:p>
            <a:pPr algn="ctr"/>
            <a:r>
              <a:rPr lang="en-US" dirty="0"/>
              <a:t>How did the Pharisees react at this answer?</a:t>
            </a:r>
          </a:p>
        </p:txBody>
      </p:sp>
      <p:sp>
        <p:nvSpPr>
          <p:cNvPr id="5" name="TextBox 4">
            <a:extLst>
              <a:ext uri="{FF2B5EF4-FFF2-40B4-BE49-F238E27FC236}">
                <a16:creationId xmlns:a16="http://schemas.microsoft.com/office/drawing/2014/main" id="{07818ABC-21AF-3A5A-6D1B-8DD622931202}"/>
              </a:ext>
            </a:extLst>
          </p:cNvPr>
          <p:cNvSpPr txBox="1"/>
          <p:nvPr/>
        </p:nvSpPr>
        <p:spPr>
          <a:xfrm>
            <a:off x="7615239" y="6055155"/>
            <a:ext cx="350636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419" sz="2000" dirty="0">
                <a:solidFill>
                  <a:schemeClr val="tx1">
                    <a:lumMod val="95000"/>
                    <a:lumOff val="5000"/>
                  </a:schemeClr>
                </a:solidFill>
              </a:rPr>
              <a:t>GREAT</a:t>
            </a:r>
          </a:p>
          <a:p>
            <a:pPr algn="l"/>
            <a:endParaRPr lang="en-US" dirty="0"/>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3"/>
          <a:stretch>
            <a:fillRect/>
          </a:stretch>
        </p:blipFill>
        <p:spPr>
          <a:xfrm>
            <a:off x="10292481" y="499074"/>
            <a:ext cx="981075" cy="971550"/>
          </a:xfrm>
          <a:prstGeom prst="rect">
            <a:avLst/>
          </a:prstGeom>
        </p:spPr>
      </p:pic>
      <p:pic>
        <p:nvPicPr>
          <p:cNvPr id="3" name="Google Shape;133;p5">
            <a:extLst>
              <a:ext uri="{FF2B5EF4-FFF2-40B4-BE49-F238E27FC236}">
                <a16:creationId xmlns:a16="http://schemas.microsoft.com/office/drawing/2014/main" id="{2CE78D13-922F-5B51-9CF4-11805CC75D5F}"/>
              </a:ext>
            </a:extLst>
          </p:cNvPr>
          <p:cNvPicPr preferRelativeResize="0">
            <a:picLocks noGrp="1"/>
          </p:cNvPicPr>
          <p:nvPr>
            <p:ph idx="1"/>
          </p:nvPr>
        </p:nvPicPr>
        <p:blipFill rotWithShape="1">
          <a:blip r:embed="rId4">
            <a:alphaModFix/>
          </a:blip>
          <a:srcRect/>
          <a:stretch/>
        </p:blipFill>
        <p:spPr>
          <a:xfrm>
            <a:off x="8605650" y="4054452"/>
            <a:ext cx="2775982" cy="2798830"/>
          </a:xfrm>
          <a:prstGeom prst="ellipse">
            <a:avLst/>
          </a:prstGeom>
          <a:noFill/>
          <a:ln>
            <a:noFill/>
          </a:ln>
        </p:spPr>
      </p:pic>
      <p:pic>
        <p:nvPicPr>
          <p:cNvPr id="7" name="Picture 6">
            <a:extLst>
              <a:ext uri="{FF2B5EF4-FFF2-40B4-BE49-F238E27FC236}">
                <a16:creationId xmlns:a16="http://schemas.microsoft.com/office/drawing/2014/main" id="{89E2B302-F004-F645-E329-8412AF40DACD}"/>
              </a:ext>
            </a:extLst>
          </p:cNvPr>
          <p:cNvPicPr>
            <a:picLocks noChangeAspect="1"/>
          </p:cNvPicPr>
          <p:nvPr/>
        </p:nvPicPr>
        <p:blipFill>
          <a:blip r:embed="rId5"/>
          <a:stretch>
            <a:fillRect/>
          </a:stretch>
        </p:blipFill>
        <p:spPr>
          <a:xfrm>
            <a:off x="810368" y="2707735"/>
            <a:ext cx="3769384" cy="3693065"/>
          </a:xfrm>
          <a:prstGeom prst="rect">
            <a:avLst/>
          </a:prstGeom>
          <a:ln>
            <a:noFill/>
          </a:ln>
          <a:effectLst>
            <a:softEdge rad="112500"/>
          </a:effectLst>
        </p:spPr>
      </p:pic>
    </p:spTree>
    <p:extLst>
      <p:ext uri="{BB962C8B-B14F-4D97-AF65-F5344CB8AC3E}">
        <p14:creationId xmlns:p14="http://schemas.microsoft.com/office/powerpoint/2010/main" val="129289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1141251" y="2329868"/>
            <a:ext cx="9641767" cy="523180"/>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“You have seen him, and the one speaking with you is he.”</a:t>
            </a:r>
          </a:p>
        </p:txBody>
      </p:sp>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a:xfrm>
            <a:off x="388058" y="499074"/>
            <a:ext cx="9904423" cy="1313110"/>
          </a:xfrm>
        </p:spPr>
        <p:txBody>
          <a:bodyPr/>
          <a:lstStyle/>
          <a:p>
            <a:pPr algn="ctr"/>
            <a:r>
              <a:rPr lang="en-US" sz="3000" dirty="0"/>
              <a:t>Jesus finds him, and asks him if he believes in the Son of Man. When the blind man says, show me Him, what does Jesus say?</a:t>
            </a:r>
          </a:p>
        </p:txBody>
      </p:sp>
      <p:sp>
        <p:nvSpPr>
          <p:cNvPr id="5" name="TextBox 4">
            <a:extLst>
              <a:ext uri="{FF2B5EF4-FFF2-40B4-BE49-F238E27FC236}">
                <a16:creationId xmlns:a16="http://schemas.microsoft.com/office/drawing/2014/main" id="{07818ABC-21AF-3A5A-6D1B-8DD622931202}"/>
              </a:ext>
            </a:extLst>
          </p:cNvPr>
          <p:cNvSpPr txBox="1"/>
          <p:nvPr/>
        </p:nvSpPr>
        <p:spPr>
          <a:xfrm>
            <a:off x="8201025" y="6051149"/>
            <a:ext cx="1514475"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419" sz="2000" dirty="0">
                <a:solidFill>
                  <a:schemeClr val="tx1">
                    <a:lumMod val="95000"/>
                    <a:lumOff val="5000"/>
                  </a:schemeClr>
                </a:solidFill>
              </a:rPr>
              <a:t>AWESOME</a:t>
            </a:r>
          </a:p>
          <a:p>
            <a:pPr algn="l"/>
            <a:endParaRPr lang="en-US" dirty="0"/>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3"/>
          <a:stretch>
            <a:fillRect/>
          </a:stretch>
        </p:blipFill>
        <p:spPr>
          <a:xfrm>
            <a:off x="10292481" y="499074"/>
            <a:ext cx="981075" cy="971550"/>
          </a:xfrm>
          <a:prstGeom prst="rect">
            <a:avLst/>
          </a:prstGeom>
        </p:spPr>
      </p:pic>
      <p:pic>
        <p:nvPicPr>
          <p:cNvPr id="3" name="Google Shape;133;p5">
            <a:extLst>
              <a:ext uri="{FF2B5EF4-FFF2-40B4-BE49-F238E27FC236}">
                <a16:creationId xmlns:a16="http://schemas.microsoft.com/office/drawing/2014/main" id="{2CE78D13-922F-5B51-9CF4-11805CC75D5F}"/>
              </a:ext>
            </a:extLst>
          </p:cNvPr>
          <p:cNvPicPr preferRelativeResize="0">
            <a:picLocks noGrp="1"/>
          </p:cNvPicPr>
          <p:nvPr>
            <p:ph idx="1"/>
          </p:nvPr>
        </p:nvPicPr>
        <p:blipFill rotWithShape="1">
          <a:blip r:embed="rId4">
            <a:alphaModFix/>
          </a:blip>
          <a:srcRect/>
          <a:stretch/>
        </p:blipFill>
        <p:spPr>
          <a:xfrm>
            <a:off x="7200900" y="2853048"/>
            <a:ext cx="2775982" cy="2798830"/>
          </a:xfrm>
          <a:prstGeom prst="ellipse">
            <a:avLst/>
          </a:prstGeom>
          <a:noFill/>
          <a:ln>
            <a:noFill/>
          </a:ln>
        </p:spPr>
      </p:pic>
      <p:pic>
        <p:nvPicPr>
          <p:cNvPr id="2" name="Google Shape;99;g14ca0f741b3_0_0" descr="A picture containing clipart&#10;&#10;Description automatically generated">
            <a:extLst>
              <a:ext uri="{FF2B5EF4-FFF2-40B4-BE49-F238E27FC236}">
                <a16:creationId xmlns:a16="http://schemas.microsoft.com/office/drawing/2014/main" id="{EDFDF0C0-9A2C-C215-0BBF-70F03052F443}"/>
              </a:ext>
            </a:extLst>
          </p:cNvPr>
          <p:cNvPicPr preferRelativeResize="0"/>
          <p:nvPr/>
        </p:nvPicPr>
        <p:blipFill>
          <a:blip r:embed="rId5"/>
          <a:srcRect/>
          <a:stretch/>
        </p:blipFill>
        <p:spPr>
          <a:xfrm>
            <a:off x="904644" y="3238401"/>
            <a:ext cx="4990884" cy="3262412"/>
          </a:xfrm>
          <a:prstGeom prst="rect">
            <a:avLst/>
          </a:prstGeom>
          <a:ln>
            <a:noFill/>
          </a:ln>
          <a:effectLst>
            <a:softEdge rad="112500"/>
          </a:effectLst>
        </p:spPr>
      </p:pic>
    </p:spTree>
    <p:extLst>
      <p:ext uri="{BB962C8B-B14F-4D97-AF65-F5344CB8AC3E}">
        <p14:creationId xmlns:p14="http://schemas.microsoft.com/office/powerpoint/2010/main" val="30878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p:tgtEl>
                                          <p:spTgt spid="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1777592" y="2609898"/>
            <a:ext cx="9589314" cy="523180"/>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The man believed and fell down and worshiped Him</a:t>
            </a:r>
            <a:r>
              <a:rPr lang="es-419" sz="2800" dirty="0">
                <a:solidFill>
                  <a:schemeClr val="accent1">
                    <a:lumMod val="75000"/>
                  </a:schemeClr>
                </a:solidFill>
              </a:rPr>
              <a:t>.</a:t>
            </a:r>
            <a:endParaRPr lang="en-US" sz="2800" dirty="0">
              <a:solidFill>
                <a:schemeClr val="accent1">
                  <a:lumMod val="75000"/>
                </a:schemeClr>
              </a:solidFill>
            </a:endParaRPr>
          </a:p>
        </p:txBody>
      </p:sp>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a:xfrm>
            <a:off x="1943100" y="499074"/>
            <a:ext cx="8349381" cy="1313110"/>
          </a:xfrm>
        </p:spPr>
        <p:txBody>
          <a:bodyPr/>
          <a:lstStyle/>
          <a:p>
            <a:r>
              <a:rPr lang="en-US" sz="3000" dirty="0"/>
              <a:t>How does the healed man react?</a:t>
            </a:r>
          </a:p>
        </p:txBody>
      </p:sp>
      <p:sp>
        <p:nvSpPr>
          <p:cNvPr id="5" name="TextBox 4">
            <a:extLst>
              <a:ext uri="{FF2B5EF4-FFF2-40B4-BE49-F238E27FC236}">
                <a16:creationId xmlns:a16="http://schemas.microsoft.com/office/drawing/2014/main" id="{07818ABC-21AF-3A5A-6D1B-8DD622931202}"/>
              </a:ext>
            </a:extLst>
          </p:cNvPr>
          <p:cNvSpPr txBox="1"/>
          <p:nvPr/>
        </p:nvSpPr>
        <p:spPr>
          <a:xfrm>
            <a:off x="7943850" y="6111508"/>
            <a:ext cx="15716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419" sz="1800" dirty="0">
                <a:solidFill>
                  <a:schemeClr val="tx1">
                    <a:lumMod val="95000"/>
                    <a:lumOff val="5000"/>
                  </a:schemeClr>
                </a:solidFill>
              </a:rPr>
              <a:t>FANTASTIC</a:t>
            </a:r>
          </a:p>
          <a:p>
            <a:pPr algn="l"/>
            <a:endParaRPr lang="en-US" dirty="0"/>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3"/>
          <a:stretch>
            <a:fillRect/>
          </a:stretch>
        </p:blipFill>
        <p:spPr>
          <a:xfrm>
            <a:off x="10292481" y="499074"/>
            <a:ext cx="981075" cy="971550"/>
          </a:xfrm>
          <a:prstGeom prst="rect">
            <a:avLst/>
          </a:prstGeom>
        </p:spPr>
      </p:pic>
      <p:pic>
        <p:nvPicPr>
          <p:cNvPr id="3" name="Google Shape;133;p5">
            <a:extLst>
              <a:ext uri="{FF2B5EF4-FFF2-40B4-BE49-F238E27FC236}">
                <a16:creationId xmlns:a16="http://schemas.microsoft.com/office/drawing/2014/main" id="{2CE78D13-922F-5B51-9CF4-11805CC75D5F}"/>
              </a:ext>
            </a:extLst>
          </p:cNvPr>
          <p:cNvPicPr preferRelativeResize="0">
            <a:picLocks noGrp="1"/>
          </p:cNvPicPr>
          <p:nvPr>
            <p:ph idx="1"/>
          </p:nvPr>
        </p:nvPicPr>
        <p:blipFill rotWithShape="1">
          <a:blip r:embed="rId4">
            <a:alphaModFix/>
          </a:blip>
          <a:srcRect/>
          <a:stretch/>
        </p:blipFill>
        <p:spPr>
          <a:xfrm>
            <a:off x="7124692" y="2951458"/>
            <a:ext cx="2775982" cy="2798830"/>
          </a:xfrm>
          <a:prstGeom prst="ellipse">
            <a:avLst/>
          </a:prstGeom>
          <a:noFill/>
          <a:ln>
            <a:noFill/>
          </a:ln>
        </p:spPr>
      </p:pic>
      <p:pic>
        <p:nvPicPr>
          <p:cNvPr id="8" name="Google Shape;99;g14ca0f741b3_0_0" descr="A picture containing text&#10;&#10;Description automatically generated">
            <a:extLst>
              <a:ext uri="{FF2B5EF4-FFF2-40B4-BE49-F238E27FC236}">
                <a16:creationId xmlns:a16="http://schemas.microsoft.com/office/drawing/2014/main" id="{7E3E2908-D94D-B8BC-A2B5-EE5C5D2A1581}"/>
              </a:ext>
            </a:extLst>
          </p:cNvPr>
          <p:cNvPicPr preferRelativeResize="0"/>
          <p:nvPr/>
        </p:nvPicPr>
        <p:blipFill>
          <a:blip r:embed="rId5"/>
          <a:srcRect/>
          <a:stretch/>
        </p:blipFill>
        <p:spPr>
          <a:xfrm>
            <a:off x="1429273" y="3429000"/>
            <a:ext cx="4666727" cy="3267283"/>
          </a:xfrm>
          <a:prstGeom prst="rect">
            <a:avLst/>
          </a:prstGeom>
          <a:ln>
            <a:noFill/>
          </a:ln>
          <a:effectLst>
            <a:softEdge rad="112500"/>
          </a:effectLst>
        </p:spPr>
      </p:pic>
    </p:spTree>
    <p:extLst>
      <p:ext uri="{BB962C8B-B14F-4D97-AF65-F5344CB8AC3E}">
        <p14:creationId xmlns:p14="http://schemas.microsoft.com/office/powerpoint/2010/main" val="246094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p:tgtEl>
                                          <p:spTgt spid="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1"/>
          <p:cNvPicPr preferRelativeResize="0"/>
          <p:nvPr/>
        </p:nvPicPr>
        <p:blipFill rotWithShape="1">
          <a:blip r:embed="rId3">
            <a:alphaModFix/>
          </a:blip>
          <a:srcRect/>
          <a:stretch/>
        </p:blipFill>
        <p:spPr>
          <a:xfrm>
            <a:off x="10271021" y="485047"/>
            <a:ext cx="969239" cy="969239"/>
          </a:xfrm>
          <a:prstGeom prst="ellipse">
            <a:avLst/>
          </a:prstGeom>
          <a:noFill/>
          <a:ln>
            <a:noFill/>
          </a:ln>
        </p:spPr>
      </p:pic>
      <p:pic>
        <p:nvPicPr>
          <p:cNvPr id="1026" name="Picture 2">
            <a:extLst>
              <a:ext uri="{FF2B5EF4-FFF2-40B4-BE49-F238E27FC236}">
                <a16:creationId xmlns:a16="http://schemas.microsoft.com/office/drawing/2014/main" id="{D6DC3DAB-753A-B4AC-65EF-1ED737FA0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6" y="1400245"/>
            <a:ext cx="7313612" cy="545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3FF82FDF-EF9F-E6E4-8E00-15A8C39634E3}"/>
              </a:ext>
            </a:extLst>
          </p:cNvPr>
          <p:cNvSpPr>
            <a:spLocks noGrp="1"/>
          </p:cNvSpPr>
          <p:nvPr>
            <p:ph type="title"/>
          </p:nvPr>
        </p:nvSpPr>
        <p:spPr>
          <a:xfrm>
            <a:off x="642937" y="953494"/>
            <a:ext cx="9785246" cy="706964"/>
          </a:xfrm>
        </p:spPr>
        <p:txBody>
          <a:bodyPr/>
          <a:lstStyle/>
          <a:p>
            <a:r>
              <a:rPr lang="en-US" sz="1800" dirty="0">
                <a:effectLst/>
                <a:latin typeface="Abadi" panose="020B0604020104020204" pitchFamily="34" charset="0"/>
                <a:ea typeface="Times New Roman" panose="02020603050405020304" pitchFamily="18" charset="0"/>
              </a:rPr>
              <a:t>Unscramble the words that fit into the sentences below them and fill in the word in the boxes. Take the circled letters and unscramble them to complete Jesus’ sentence at the bottom of the page.</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7F5B552A-4CCA-D387-CC99-0DD14EBCCD57}"/>
              </a:ext>
            </a:extLst>
          </p:cNvPr>
          <p:cNvSpPr txBox="1"/>
          <p:nvPr/>
        </p:nvSpPr>
        <p:spPr>
          <a:xfrm>
            <a:off x="6815138" y="1943100"/>
            <a:ext cx="1357312" cy="461665"/>
          </a:xfrm>
          <a:prstGeom prst="rect">
            <a:avLst/>
          </a:prstGeom>
          <a:noFill/>
        </p:spPr>
        <p:txBody>
          <a:bodyPr wrap="square" rtlCol="0">
            <a:spAutoFit/>
          </a:bodyPr>
          <a:lstStyle/>
          <a:p>
            <a:r>
              <a:rPr lang="en-US" sz="2400" b="1" dirty="0">
                <a:solidFill>
                  <a:schemeClr val="accent1">
                    <a:lumMod val="75000"/>
                  </a:schemeClr>
                </a:solidFill>
                <a:latin typeface="Abadi" panose="020B0604020104020204" pitchFamily="34" charset="0"/>
              </a:rPr>
              <a:t>B L I N D</a:t>
            </a:r>
          </a:p>
        </p:txBody>
      </p:sp>
      <p:sp>
        <p:nvSpPr>
          <p:cNvPr id="6" name="TextBox 5">
            <a:extLst>
              <a:ext uri="{FF2B5EF4-FFF2-40B4-BE49-F238E27FC236}">
                <a16:creationId xmlns:a16="http://schemas.microsoft.com/office/drawing/2014/main" id="{7D8284DF-CF51-0127-A979-9ED9E2270BFA}"/>
              </a:ext>
            </a:extLst>
          </p:cNvPr>
          <p:cNvSpPr txBox="1"/>
          <p:nvPr/>
        </p:nvSpPr>
        <p:spPr>
          <a:xfrm>
            <a:off x="6815138" y="2709565"/>
            <a:ext cx="1357312" cy="461665"/>
          </a:xfrm>
          <a:prstGeom prst="rect">
            <a:avLst/>
          </a:prstGeom>
          <a:noFill/>
        </p:spPr>
        <p:txBody>
          <a:bodyPr wrap="square" rtlCol="0">
            <a:spAutoFit/>
          </a:bodyPr>
          <a:lstStyle/>
          <a:p>
            <a:r>
              <a:rPr lang="en-US" sz="2400" b="1" dirty="0">
                <a:solidFill>
                  <a:schemeClr val="accent1">
                    <a:lumMod val="75000"/>
                  </a:schemeClr>
                </a:solidFill>
                <a:latin typeface="Abadi" panose="020B0604020104020204" pitchFamily="34" charset="0"/>
              </a:rPr>
              <a:t>H E A L</a:t>
            </a:r>
          </a:p>
        </p:txBody>
      </p:sp>
      <p:sp>
        <p:nvSpPr>
          <p:cNvPr id="7" name="TextBox 6">
            <a:extLst>
              <a:ext uri="{FF2B5EF4-FFF2-40B4-BE49-F238E27FC236}">
                <a16:creationId xmlns:a16="http://schemas.microsoft.com/office/drawing/2014/main" id="{F38BB54A-D38E-1C18-0EC8-E7AEAC8CD8DC}"/>
              </a:ext>
            </a:extLst>
          </p:cNvPr>
          <p:cNvSpPr txBox="1"/>
          <p:nvPr/>
        </p:nvSpPr>
        <p:spPr>
          <a:xfrm>
            <a:off x="6698404" y="3476030"/>
            <a:ext cx="1474045" cy="461665"/>
          </a:xfrm>
          <a:prstGeom prst="rect">
            <a:avLst/>
          </a:prstGeom>
          <a:noFill/>
        </p:spPr>
        <p:txBody>
          <a:bodyPr wrap="square" rtlCol="0">
            <a:spAutoFit/>
          </a:bodyPr>
          <a:lstStyle/>
          <a:p>
            <a:r>
              <a:rPr lang="en-US" sz="2400" b="1" dirty="0">
                <a:solidFill>
                  <a:schemeClr val="accent1">
                    <a:lumMod val="75000"/>
                  </a:schemeClr>
                </a:solidFill>
                <a:latin typeface="Abadi" panose="020B0604020104020204" pitchFamily="34" charset="0"/>
              </a:rPr>
              <a:t>G L O R Y</a:t>
            </a:r>
          </a:p>
        </p:txBody>
      </p:sp>
      <p:sp>
        <p:nvSpPr>
          <p:cNvPr id="8" name="TextBox 7">
            <a:extLst>
              <a:ext uri="{FF2B5EF4-FFF2-40B4-BE49-F238E27FC236}">
                <a16:creationId xmlns:a16="http://schemas.microsoft.com/office/drawing/2014/main" id="{9A44C276-16FD-3C46-20C3-6563CA89D89A}"/>
              </a:ext>
            </a:extLst>
          </p:cNvPr>
          <p:cNvSpPr txBox="1"/>
          <p:nvPr/>
        </p:nvSpPr>
        <p:spPr>
          <a:xfrm>
            <a:off x="6815137" y="4398436"/>
            <a:ext cx="1628776" cy="461665"/>
          </a:xfrm>
          <a:prstGeom prst="rect">
            <a:avLst/>
          </a:prstGeom>
          <a:noFill/>
        </p:spPr>
        <p:txBody>
          <a:bodyPr wrap="square" rtlCol="0">
            <a:spAutoFit/>
          </a:bodyPr>
          <a:lstStyle/>
          <a:p>
            <a:r>
              <a:rPr lang="en-US" sz="2400" b="1" dirty="0">
                <a:solidFill>
                  <a:schemeClr val="accent1">
                    <a:lumMod val="75000"/>
                  </a:schemeClr>
                </a:solidFill>
                <a:latin typeface="Abadi" panose="020B0604020104020204" pitchFamily="34" charset="0"/>
              </a:rPr>
              <a:t>B  I  R T H</a:t>
            </a:r>
          </a:p>
        </p:txBody>
      </p:sp>
      <p:sp>
        <p:nvSpPr>
          <p:cNvPr id="9" name="TextBox 8">
            <a:extLst>
              <a:ext uri="{FF2B5EF4-FFF2-40B4-BE49-F238E27FC236}">
                <a16:creationId xmlns:a16="http://schemas.microsoft.com/office/drawing/2014/main" id="{43ED02F5-ADD5-792A-084B-615723538EB6}"/>
              </a:ext>
            </a:extLst>
          </p:cNvPr>
          <p:cNvSpPr txBox="1"/>
          <p:nvPr/>
        </p:nvSpPr>
        <p:spPr>
          <a:xfrm>
            <a:off x="6815137" y="5672138"/>
            <a:ext cx="357188" cy="430887"/>
          </a:xfrm>
          <a:prstGeom prst="rect">
            <a:avLst/>
          </a:prstGeom>
          <a:noFill/>
        </p:spPr>
        <p:txBody>
          <a:bodyPr wrap="square" rtlCol="0">
            <a:spAutoFit/>
          </a:bodyPr>
          <a:lstStyle/>
          <a:p>
            <a:r>
              <a:rPr lang="en-US" sz="2200" b="1" dirty="0">
                <a:solidFill>
                  <a:srgbClr val="FF9933"/>
                </a:solidFill>
                <a:latin typeface="Abadi" panose="020B0604020104020204" pitchFamily="34" charset="0"/>
              </a:rPr>
              <a:t>L</a:t>
            </a:r>
          </a:p>
        </p:txBody>
      </p:sp>
      <p:sp>
        <p:nvSpPr>
          <p:cNvPr id="11" name="TextBox 10">
            <a:extLst>
              <a:ext uri="{FF2B5EF4-FFF2-40B4-BE49-F238E27FC236}">
                <a16:creationId xmlns:a16="http://schemas.microsoft.com/office/drawing/2014/main" id="{9D7E9BD9-7477-9399-9EF1-E8046F2EDAE8}"/>
              </a:ext>
            </a:extLst>
          </p:cNvPr>
          <p:cNvSpPr txBox="1"/>
          <p:nvPr/>
        </p:nvSpPr>
        <p:spPr>
          <a:xfrm>
            <a:off x="7136606" y="5672137"/>
            <a:ext cx="357188" cy="430887"/>
          </a:xfrm>
          <a:prstGeom prst="rect">
            <a:avLst/>
          </a:prstGeom>
          <a:noFill/>
        </p:spPr>
        <p:txBody>
          <a:bodyPr wrap="square" rtlCol="0">
            <a:spAutoFit/>
          </a:bodyPr>
          <a:lstStyle/>
          <a:p>
            <a:r>
              <a:rPr lang="en-US" sz="2200" b="1" dirty="0">
                <a:solidFill>
                  <a:srgbClr val="FF9933"/>
                </a:solidFill>
                <a:latin typeface="Abadi" panose="020B0604020104020204" pitchFamily="34" charset="0"/>
              </a:rPr>
              <a:t>I</a:t>
            </a:r>
          </a:p>
        </p:txBody>
      </p:sp>
      <p:sp>
        <p:nvSpPr>
          <p:cNvPr id="14" name="TextBox 13">
            <a:extLst>
              <a:ext uri="{FF2B5EF4-FFF2-40B4-BE49-F238E27FC236}">
                <a16:creationId xmlns:a16="http://schemas.microsoft.com/office/drawing/2014/main" id="{4319038E-D01B-97A7-AC03-1153537445EC}"/>
              </a:ext>
            </a:extLst>
          </p:cNvPr>
          <p:cNvSpPr txBox="1"/>
          <p:nvPr/>
        </p:nvSpPr>
        <p:spPr>
          <a:xfrm>
            <a:off x="7377059" y="5656420"/>
            <a:ext cx="357188" cy="430887"/>
          </a:xfrm>
          <a:prstGeom prst="rect">
            <a:avLst/>
          </a:prstGeom>
          <a:noFill/>
        </p:spPr>
        <p:txBody>
          <a:bodyPr wrap="square" rtlCol="0">
            <a:spAutoFit/>
          </a:bodyPr>
          <a:lstStyle/>
          <a:p>
            <a:r>
              <a:rPr lang="en-US" sz="2200" b="1" dirty="0">
                <a:solidFill>
                  <a:srgbClr val="FF9933"/>
                </a:solidFill>
                <a:latin typeface="Abadi" panose="020B0604020104020204" pitchFamily="34" charset="0"/>
              </a:rPr>
              <a:t>G</a:t>
            </a:r>
          </a:p>
        </p:txBody>
      </p:sp>
      <p:sp>
        <p:nvSpPr>
          <p:cNvPr id="16" name="TextBox 15">
            <a:extLst>
              <a:ext uri="{FF2B5EF4-FFF2-40B4-BE49-F238E27FC236}">
                <a16:creationId xmlns:a16="http://schemas.microsoft.com/office/drawing/2014/main" id="{EF33EB61-0CE2-21C0-229D-3F86CE549397}"/>
              </a:ext>
            </a:extLst>
          </p:cNvPr>
          <p:cNvSpPr txBox="1"/>
          <p:nvPr/>
        </p:nvSpPr>
        <p:spPr>
          <a:xfrm>
            <a:off x="7665243" y="5664278"/>
            <a:ext cx="357188" cy="430887"/>
          </a:xfrm>
          <a:prstGeom prst="rect">
            <a:avLst/>
          </a:prstGeom>
          <a:noFill/>
        </p:spPr>
        <p:txBody>
          <a:bodyPr wrap="square" rtlCol="0">
            <a:spAutoFit/>
          </a:bodyPr>
          <a:lstStyle/>
          <a:p>
            <a:r>
              <a:rPr lang="en-US" sz="2200" b="1" dirty="0">
                <a:solidFill>
                  <a:srgbClr val="FF9933"/>
                </a:solidFill>
                <a:latin typeface="Abadi" panose="020B0604020104020204" pitchFamily="34" charset="0"/>
              </a:rPr>
              <a:t>H</a:t>
            </a:r>
          </a:p>
        </p:txBody>
      </p:sp>
      <p:sp>
        <p:nvSpPr>
          <p:cNvPr id="18" name="TextBox 17">
            <a:extLst>
              <a:ext uri="{FF2B5EF4-FFF2-40B4-BE49-F238E27FC236}">
                <a16:creationId xmlns:a16="http://schemas.microsoft.com/office/drawing/2014/main" id="{CD093FE5-BB23-C031-DC2E-F74E8D02EE2B}"/>
              </a:ext>
            </a:extLst>
          </p:cNvPr>
          <p:cNvSpPr txBox="1"/>
          <p:nvPr/>
        </p:nvSpPr>
        <p:spPr>
          <a:xfrm>
            <a:off x="7923475" y="5664278"/>
            <a:ext cx="357188" cy="430887"/>
          </a:xfrm>
          <a:prstGeom prst="rect">
            <a:avLst/>
          </a:prstGeom>
          <a:noFill/>
        </p:spPr>
        <p:txBody>
          <a:bodyPr wrap="square" rtlCol="0">
            <a:spAutoFit/>
          </a:bodyPr>
          <a:lstStyle/>
          <a:p>
            <a:r>
              <a:rPr lang="en-US" sz="2200" b="1" dirty="0">
                <a:solidFill>
                  <a:srgbClr val="FF9933"/>
                </a:solidFill>
                <a:latin typeface="Abadi" panose="020B0604020104020204" pitchFamily="34" charset="0"/>
              </a:rPr>
              <a:t>T</a:t>
            </a:r>
          </a:p>
        </p:txBody>
      </p:sp>
      <p:sp>
        <p:nvSpPr>
          <p:cNvPr id="20" name="TextBox 19">
            <a:extLst>
              <a:ext uri="{FF2B5EF4-FFF2-40B4-BE49-F238E27FC236}">
                <a16:creationId xmlns:a16="http://schemas.microsoft.com/office/drawing/2014/main" id="{080F22E2-338C-B09B-7F29-AECA2172E163}"/>
              </a:ext>
            </a:extLst>
          </p:cNvPr>
          <p:cNvSpPr txBox="1"/>
          <p:nvPr/>
        </p:nvSpPr>
        <p:spPr>
          <a:xfrm>
            <a:off x="8443913" y="5701484"/>
            <a:ext cx="1171575" cy="400110"/>
          </a:xfrm>
          <a:prstGeom prst="rect">
            <a:avLst/>
          </a:prstGeom>
          <a:noFill/>
        </p:spPr>
        <p:txBody>
          <a:bodyPr wrap="square" rtlCol="0">
            <a:spAutoFit/>
          </a:bodyPr>
          <a:lstStyle/>
          <a:p>
            <a:r>
              <a:rPr lang="en-US" sz="2000" b="1" dirty="0">
                <a:solidFill>
                  <a:schemeClr val="accent1">
                    <a:lumMod val="75000"/>
                  </a:schemeClr>
                </a:solidFill>
                <a:latin typeface="Abadi" panose="020B0604020104020204" pitchFamily="34" charset="0"/>
              </a:rPr>
              <a:t>I L G T H</a:t>
            </a:r>
          </a:p>
        </p:txBody>
      </p:sp>
    </p:spTree>
    <p:extLst>
      <p:ext uri="{BB962C8B-B14F-4D97-AF65-F5344CB8AC3E}">
        <p14:creationId xmlns:p14="http://schemas.microsoft.com/office/powerpoint/2010/main" val="59467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6"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5" name="Google Shape;255;p15" descr="margoth Palacios (madith333) - Profile | Pinterest"/>
          <p:cNvPicPr preferRelativeResize="0"/>
          <p:nvPr/>
        </p:nvPicPr>
        <p:blipFill rotWithShape="1">
          <a:blip r:embed="rId3">
            <a:alphaModFix/>
          </a:blip>
          <a:srcRect t="40816" b="-408"/>
          <a:stretch/>
        </p:blipFill>
        <p:spPr>
          <a:xfrm>
            <a:off x="2865497" y="2259648"/>
            <a:ext cx="6096000" cy="2105843"/>
          </a:xfrm>
          <a:prstGeom prst="rect">
            <a:avLst/>
          </a:prstGeom>
          <a:noFill/>
          <a:ln>
            <a:noFill/>
          </a:ln>
        </p:spPr>
      </p:pic>
      <p:sp>
        <p:nvSpPr>
          <p:cNvPr id="3" name="Google Shape;193;p11">
            <a:extLst>
              <a:ext uri="{FF2B5EF4-FFF2-40B4-BE49-F238E27FC236}">
                <a16:creationId xmlns:a16="http://schemas.microsoft.com/office/drawing/2014/main" id="{A83F9B2D-18F8-56EF-EF12-29D9851D3BA0}"/>
              </a:ext>
            </a:extLst>
          </p:cNvPr>
          <p:cNvSpPr txBox="1">
            <a:spLocks/>
          </p:cNvSpPr>
          <p:nvPr/>
        </p:nvSpPr>
        <p:spPr bwMode="gray">
          <a:xfrm>
            <a:off x="1154954" y="973668"/>
            <a:ext cx="8761413" cy="706964"/>
          </a:xfrm>
          <a:prstGeom prst="rect">
            <a:avLst/>
          </a:prstGeom>
          <a:noFill/>
          <a:ln>
            <a:noFill/>
          </a:ln>
        </p:spPr>
        <p:txBody>
          <a:bodyPr spcFirstLastPara="1" vert="horz" wrap="square" lIns="91425" tIns="45700" rIns="91425" bIns="45700" rtlCol="0" anchor="ctr" anchorCtr="0">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lt1"/>
              </a:buClr>
              <a:buSzPts val="3600"/>
              <a:buFont typeface="Corbel"/>
              <a:buNone/>
            </a:pPr>
            <a:r>
              <a:rPr lang="es-419" sz="4000" dirty="0">
                <a:solidFill>
                  <a:schemeClr val="lt1"/>
                </a:solidFill>
              </a:rPr>
              <a:t>PRAYER</a:t>
            </a:r>
          </a:p>
        </p:txBody>
      </p:sp>
      <p:sp>
        <p:nvSpPr>
          <p:cNvPr id="7" name="Google Shape;97;g14ca0f741b3_0_0">
            <a:extLst>
              <a:ext uri="{FF2B5EF4-FFF2-40B4-BE49-F238E27FC236}">
                <a16:creationId xmlns:a16="http://schemas.microsoft.com/office/drawing/2014/main" id="{AAF2BB77-E2CF-A6D2-55DD-02257470FBF4}"/>
              </a:ext>
            </a:extLst>
          </p:cNvPr>
          <p:cNvSpPr txBox="1"/>
          <p:nvPr/>
        </p:nvSpPr>
        <p:spPr>
          <a:xfrm>
            <a:off x="2239624" y="4365491"/>
            <a:ext cx="7347746" cy="1815841"/>
          </a:xfrm>
          <a:prstGeom prst="rect">
            <a:avLst/>
          </a:prstGeom>
          <a:noFill/>
          <a:ln>
            <a:noFill/>
          </a:ln>
        </p:spPr>
        <p:txBody>
          <a:bodyPr spcFirstLastPara="1" wrap="square" lIns="91425" tIns="45700" rIns="91425" bIns="45700" anchor="t" anchorCtr="0">
            <a:spAutoFit/>
          </a:bodyPr>
          <a:lstStyle/>
          <a:p>
            <a:pPr algn="ctr"/>
            <a:r>
              <a:rPr lang="en-US" sz="2800" dirty="0">
                <a:solidFill>
                  <a:schemeClr val="tx1">
                    <a:lumMod val="95000"/>
                    <a:lumOff val="5000"/>
                  </a:schemeClr>
                </a:solidFill>
              </a:rPr>
              <a:t>Jesus, you are the Light of the World. You give us sight so that, through You, with You, and in You, we can be saved. Open the eyes of our </a:t>
            </a:r>
            <a:r>
              <a:rPr lang="en-US" sz="2800">
                <a:solidFill>
                  <a:schemeClr val="tx1">
                    <a:lumMod val="95000"/>
                    <a:lumOff val="5000"/>
                  </a:schemeClr>
                </a:solidFill>
              </a:rPr>
              <a:t>hearts that we may see you. </a:t>
            </a:r>
            <a:r>
              <a:rPr lang="en-US" sz="2800" dirty="0">
                <a:solidFill>
                  <a:schemeClr val="tx1">
                    <a:lumMod val="95000"/>
                    <a:lumOff val="5000"/>
                  </a:schemeClr>
                </a:solidFill>
              </a:rPr>
              <a:t>Amen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1"/>
          <p:cNvPicPr preferRelativeResize="0"/>
          <p:nvPr/>
        </p:nvPicPr>
        <p:blipFill rotWithShape="1">
          <a:blip r:embed="rId4">
            <a:alphaModFix/>
          </a:blip>
          <a:srcRect/>
          <a:stretch/>
        </p:blipFill>
        <p:spPr>
          <a:xfrm>
            <a:off x="10271021" y="485047"/>
            <a:ext cx="969239" cy="969239"/>
          </a:xfrm>
          <a:prstGeom prst="ellipse">
            <a:avLst/>
          </a:prstGeom>
          <a:noFill/>
          <a:ln>
            <a:noFill/>
          </a:ln>
        </p:spPr>
      </p:pic>
      <p:sp>
        <p:nvSpPr>
          <p:cNvPr id="193" name="Google Shape;193;p11"/>
          <p:cNvSpPr txBox="1">
            <a:spLocks noGrp="1"/>
          </p:cNvSpPr>
          <p:nvPr>
            <p:ph type="title"/>
          </p:nvPr>
        </p:nvSpPr>
        <p:spPr>
          <a:xfrm>
            <a:off x="557213" y="616184"/>
            <a:ext cx="9829800" cy="706964"/>
          </a:xfrm>
          <a:prstGeom prst="rect">
            <a:avLst/>
          </a:prstGeom>
          <a:noFill/>
          <a:ln>
            <a:noFill/>
          </a:ln>
        </p:spPr>
        <p:txBody>
          <a:bodyPr spcFirstLastPara="1" wrap="square" lIns="91425" tIns="45700" rIns="91425" bIns="45700" anchor="ctr" anchorCtr="0">
            <a:normAutofit/>
          </a:bodyPr>
          <a:lstStyle/>
          <a:p>
            <a:pPr marL="0" marR="57150">
              <a:spcBef>
                <a:spcPts val="0"/>
              </a:spcBef>
              <a:spcAft>
                <a:spcPts val="0"/>
              </a:spcAft>
            </a:pPr>
            <a:r>
              <a:rPr lang="en-US" sz="1800" dirty="0">
                <a:solidFill>
                  <a:schemeClr val="bg1"/>
                </a:solidFill>
                <a:effectLst/>
                <a:latin typeface="Cambria" panose="02040503050406030204" pitchFamily="18" charset="0"/>
                <a:ea typeface="Times New Roman" panose="02020603050405020304" pitchFamily="18" charset="0"/>
                <a:cs typeface="Arial" panose="020B0604020202020204" pitchFamily="34" charset="0"/>
              </a:rPr>
              <a:t>Jump into the Light by Jana </a:t>
            </a:r>
            <a:r>
              <a:rPr lang="en-US" sz="1800" dirty="0" err="1">
                <a:solidFill>
                  <a:schemeClr val="bg1"/>
                </a:solidFill>
                <a:effectLst/>
                <a:latin typeface="Cambria" panose="02040503050406030204" pitchFamily="18" charset="0"/>
                <a:ea typeface="Times New Roman" panose="02020603050405020304" pitchFamily="18" charset="0"/>
                <a:cs typeface="Arial" panose="020B0604020202020204" pitchFamily="34" charset="0"/>
              </a:rPr>
              <a:t>Alayra</a:t>
            </a:r>
            <a:r>
              <a:rPr lang="en-US" sz="1800" dirty="0">
                <a:solidFill>
                  <a:schemeClr val="bg1"/>
                </a:solidFill>
                <a:effectLst/>
                <a:latin typeface="Cambria" panose="02040503050406030204" pitchFamily="18" charset="0"/>
                <a:ea typeface="Times New Roman" panose="02020603050405020304" pitchFamily="18" charset="0"/>
                <a:cs typeface="Arial" panose="020B0604020202020204" pitchFamily="34" charset="0"/>
              </a:rPr>
              <a:t>, </a:t>
            </a:r>
            <a:r>
              <a:rPr lang="en-US" sz="1800" u="sng" dirty="0">
                <a:solidFill>
                  <a:schemeClr val="bg1"/>
                </a:solidFill>
                <a:effectLst/>
                <a:latin typeface="Cambria" panose="020405030504060302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https://www.youtube.com/watch?v=xVGORBCdh5A</a:t>
            </a:r>
            <a:r>
              <a:rPr lang="en-US" sz="1800" dirty="0">
                <a:solidFill>
                  <a:schemeClr val="bg1"/>
                </a:solidFill>
                <a:effectLst/>
                <a:latin typeface="Cambria" panose="02040503050406030204" pitchFamily="18" charset="0"/>
                <a:ea typeface="Times New Roman" panose="02020603050405020304" pitchFamily="18" charset="0"/>
              </a:rPr>
              <a:t> (3-7 yrs.)</a:t>
            </a:r>
            <a:endParaRPr lang="en-US" sz="1800" dirty="0">
              <a:solidFill>
                <a:schemeClr val="bg1"/>
              </a:solidFill>
              <a:effectLst/>
              <a:latin typeface="Times New Roman" panose="02020603050405020304" pitchFamily="18" charset="0"/>
              <a:ea typeface="Times New Roman" panose="02020603050405020304" pitchFamily="18" charset="0"/>
            </a:endParaRPr>
          </a:p>
        </p:txBody>
      </p:sp>
      <p:pic>
        <p:nvPicPr>
          <p:cNvPr id="3" name="Online Media 2" title="Jump into the Light">
            <a:hlinkClick r:id="" action="ppaction://media"/>
            <a:extLst>
              <a:ext uri="{FF2B5EF4-FFF2-40B4-BE49-F238E27FC236}">
                <a16:creationId xmlns:a16="http://schemas.microsoft.com/office/drawing/2014/main" id="{9D2C408F-B846-A1A5-B6E4-C9B0B5D8B793}"/>
              </a:ext>
            </a:extLst>
          </p:cNvPr>
          <p:cNvPicPr>
            <a:picLocks noRot="1" noChangeAspect="1"/>
          </p:cNvPicPr>
          <p:nvPr>
            <a:videoFile r:link="rId1"/>
          </p:nvPr>
        </p:nvPicPr>
        <p:blipFill>
          <a:blip r:embed="rId6"/>
          <a:stretch>
            <a:fillRect/>
          </a:stretch>
        </p:blipFill>
        <p:spPr>
          <a:xfrm>
            <a:off x="0" y="1200150"/>
            <a:ext cx="12165027" cy="565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6412170" y="2563968"/>
            <a:ext cx="5291785" cy="2246729"/>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As Jesus passed by, he saw a man blind from birth. He spat on the ground and made clay with the saliva, and smeared the clay on his eyes, and said to him,</a:t>
            </a:r>
            <a:endParaRPr lang="es-419" sz="2800" dirty="0">
              <a:solidFill>
                <a:schemeClr val="accent1">
                  <a:lumMod val="75000"/>
                </a:schemeClr>
              </a:solidFill>
            </a:endParaRPr>
          </a:p>
        </p:txBody>
      </p:sp>
      <p:pic>
        <p:nvPicPr>
          <p:cNvPr id="99" name="Google Shape;99;g14ca0f741b3_0_0" descr="A picture containing clipart&#10;&#10;Description automatically generated"/>
          <p:cNvPicPr preferRelativeResize="0"/>
          <p:nvPr/>
        </p:nvPicPr>
        <p:blipFill>
          <a:blip r:embed="rId3"/>
          <a:srcRect/>
          <a:stretch/>
        </p:blipFill>
        <p:spPr>
          <a:xfrm>
            <a:off x="529335" y="2770197"/>
            <a:ext cx="5843114" cy="3560648"/>
          </a:xfrm>
          <a:prstGeom prst="rect">
            <a:avLst/>
          </a:prstGeom>
          <a:ln>
            <a:noFill/>
          </a:ln>
          <a:effectLst>
            <a:softEdge rad="112500"/>
          </a:effectLst>
        </p:spPr>
      </p:pic>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p:txBody>
          <a:bodyPr/>
          <a:lstStyle/>
          <a:p>
            <a:r>
              <a:rPr lang="en-US" dirty="0"/>
              <a:t>Jesus cures a blind man.</a:t>
            </a:r>
          </a:p>
        </p:txBody>
      </p:sp>
      <p:sp>
        <p:nvSpPr>
          <p:cNvPr id="5" name="TextBox 4">
            <a:extLst>
              <a:ext uri="{FF2B5EF4-FFF2-40B4-BE49-F238E27FC236}">
                <a16:creationId xmlns:a16="http://schemas.microsoft.com/office/drawing/2014/main" id="{07818ABC-21AF-3A5A-6D1B-8DD622931202}"/>
              </a:ext>
            </a:extLst>
          </p:cNvPr>
          <p:cNvSpPr txBox="1"/>
          <p:nvPr/>
        </p:nvSpPr>
        <p:spPr>
          <a:xfrm>
            <a:off x="729652" y="5738853"/>
            <a:ext cx="4914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s-419">
              <a:solidFill>
                <a:srgbClr val="595959"/>
              </a:solidFill>
            </a:endParaRPr>
          </a:p>
          <a:p>
            <a:pPr algn="l"/>
            <a:endParaRPr lang="en-US"/>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4"/>
          <a:stretch>
            <a:fillRect/>
          </a:stretch>
        </p:blipFill>
        <p:spPr>
          <a:xfrm>
            <a:off x="10292481" y="499074"/>
            <a:ext cx="981075" cy="971550"/>
          </a:xfrm>
          <a:prstGeom prst="rect">
            <a:avLst/>
          </a:prstGeom>
        </p:spPr>
      </p:pic>
      <p:sp>
        <p:nvSpPr>
          <p:cNvPr id="3" name="Google Shape;97;g14ca0f741b3_0_0">
            <a:extLst>
              <a:ext uri="{FF2B5EF4-FFF2-40B4-BE49-F238E27FC236}">
                <a16:creationId xmlns:a16="http://schemas.microsoft.com/office/drawing/2014/main" id="{E4EAF392-02C3-F7E3-6220-D5FDCC75A118}"/>
              </a:ext>
            </a:extLst>
          </p:cNvPr>
          <p:cNvSpPr txBox="1"/>
          <p:nvPr/>
        </p:nvSpPr>
        <p:spPr>
          <a:xfrm>
            <a:off x="6463928" y="5146142"/>
            <a:ext cx="5291785" cy="954067"/>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“Go wash in the Pool of Siloam” — which means Sent —.</a:t>
            </a:r>
          </a:p>
        </p:txBody>
      </p:sp>
    </p:spTree>
    <p:extLst>
      <p:ext uri="{BB962C8B-B14F-4D97-AF65-F5344CB8AC3E}">
        <p14:creationId xmlns:p14="http://schemas.microsoft.com/office/powerpoint/2010/main" val="18038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1000"/>
                                        <p:tgtEl>
                                          <p:spTgt spid="9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1"/>
          <p:cNvPicPr preferRelativeResize="0"/>
          <p:nvPr/>
        </p:nvPicPr>
        <p:blipFill rotWithShape="1">
          <a:blip r:embed="rId4">
            <a:alphaModFix/>
          </a:blip>
          <a:srcRect/>
          <a:stretch/>
        </p:blipFill>
        <p:spPr>
          <a:xfrm>
            <a:off x="10271021" y="485047"/>
            <a:ext cx="969239" cy="969239"/>
          </a:xfrm>
          <a:prstGeom prst="ellipse">
            <a:avLst/>
          </a:prstGeom>
          <a:noFill/>
          <a:ln>
            <a:noFill/>
          </a:ln>
        </p:spPr>
      </p:pic>
      <p:sp>
        <p:nvSpPr>
          <p:cNvPr id="193" name="Google Shape;193;p11"/>
          <p:cNvSpPr txBox="1">
            <a:spLocks noGrp="1"/>
          </p:cNvSpPr>
          <p:nvPr>
            <p:ph type="title"/>
          </p:nvPr>
        </p:nvSpPr>
        <p:spPr>
          <a:xfrm>
            <a:off x="911867" y="485047"/>
            <a:ext cx="9359154" cy="706964"/>
          </a:xfrm>
          <a:prstGeom prst="rect">
            <a:avLst/>
          </a:prstGeom>
          <a:noFill/>
          <a:ln>
            <a:noFill/>
          </a:ln>
        </p:spPr>
        <p:txBody>
          <a:bodyPr spcFirstLastPara="1" wrap="square" lIns="91425" tIns="45700" rIns="91425" bIns="45700" anchor="ctr" anchorCtr="0">
            <a:normAutofit/>
          </a:bodyPr>
          <a:lstStyle/>
          <a:p>
            <a:pPr marL="0" marR="57150">
              <a:spcBef>
                <a:spcPts val="0"/>
              </a:spcBef>
              <a:spcAft>
                <a:spcPts val="0"/>
              </a:spcAft>
            </a:pPr>
            <a:r>
              <a:rPr lang="en-US" sz="1800" dirty="0">
                <a:solidFill>
                  <a:schemeClr val="bg1"/>
                </a:solidFill>
                <a:effectLst/>
                <a:latin typeface="Cambria" panose="02040503050406030204" pitchFamily="18" charset="0"/>
                <a:ea typeface="Times New Roman" panose="02020603050405020304" pitchFamily="18" charset="0"/>
              </a:rPr>
              <a:t>Open the Eyes of My Heart Lord, Ft. </a:t>
            </a:r>
            <a:r>
              <a:rPr lang="es-ES" sz="1800" dirty="0">
                <a:solidFill>
                  <a:schemeClr val="bg1"/>
                </a:solidFill>
                <a:effectLst/>
                <a:latin typeface="Cambria" panose="02040503050406030204" pitchFamily="18" charset="0"/>
                <a:ea typeface="Times New Roman" panose="02020603050405020304" pitchFamily="18" charset="0"/>
              </a:rPr>
              <a:t>Paul </a:t>
            </a:r>
            <a:r>
              <a:rPr lang="es-ES" sz="1800" dirty="0" err="1">
                <a:solidFill>
                  <a:schemeClr val="bg1"/>
                </a:solidFill>
                <a:effectLst/>
                <a:latin typeface="Cambria" panose="02040503050406030204" pitchFamily="18" charset="0"/>
                <a:ea typeface="Times New Roman" panose="02020603050405020304" pitchFamily="18" charset="0"/>
              </a:rPr>
              <a:t>Baloche</a:t>
            </a:r>
            <a:r>
              <a:rPr lang="es-ES" sz="1800" dirty="0">
                <a:solidFill>
                  <a:schemeClr val="bg1"/>
                </a:solidFill>
                <a:effectLst/>
                <a:latin typeface="Cambria" panose="02040503050406030204" pitchFamily="18" charset="0"/>
                <a:ea typeface="Times New Roman" panose="02020603050405020304" pitchFamily="18" charset="0"/>
              </a:rPr>
              <a:t>, </a:t>
            </a:r>
            <a:r>
              <a:rPr lang="es-ES" sz="1800" u="sng" dirty="0">
                <a:solidFill>
                  <a:schemeClr val="bg1"/>
                </a:solidFill>
                <a:effectLst/>
                <a:latin typeface="Cambria" panose="020405030504060302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https://youtu.be/r_2xLdgkNKs</a:t>
            </a:r>
            <a:r>
              <a:rPr lang="es-ES" sz="1800" dirty="0">
                <a:solidFill>
                  <a:schemeClr val="bg1"/>
                </a:solidFill>
                <a:effectLst/>
                <a:latin typeface="Cambria" panose="02040503050406030204" pitchFamily="18" charset="0"/>
                <a:ea typeface="Times New Roman" panose="02020603050405020304" pitchFamily="18" charset="0"/>
              </a:rPr>
              <a:t>  (8+ </a:t>
            </a:r>
            <a:r>
              <a:rPr lang="es-ES" sz="1800" dirty="0" err="1">
                <a:solidFill>
                  <a:schemeClr val="bg1"/>
                </a:solidFill>
                <a:effectLst/>
                <a:latin typeface="Cambria" panose="02040503050406030204" pitchFamily="18" charset="0"/>
                <a:ea typeface="Times New Roman" panose="02020603050405020304" pitchFamily="18" charset="0"/>
              </a:rPr>
              <a:t>yrs</a:t>
            </a:r>
            <a:r>
              <a:rPr lang="es-ES" sz="1800" dirty="0">
                <a:solidFill>
                  <a:schemeClr val="bg1"/>
                </a:solidFill>
                <a:effectLst/>
                <a:latin typeface="Cambria" panose="02040503050406030204" pitchFamily="18" charset="0"/>
                <a:ea typeface="Times New Roman" panose="02020603050405020304" pitchFamily="18" charset="0"/>
              </a:rPr>
              <a:t>.)</a:t>
            </a:r>
            <a:endParaRPr lang="en-US" sz="1800" dirty="0">
              <a:solidFill>
                <a:schemeClr val="bg1"/>
              </a:solidFill>
              <a:effectLst/>
              <a:latin typeface="Times New Roman" panose="02020603050405020304" pitchFamily="18" charset="0"/>
              <a:ea typeface="Times New Roman" panose="02020603050405020304" pitchFamily="18" charset="0"/>
            </a:endParaRPr>
          </a:p>
        </p:txBody>
      </p:sp>
      <p:pic>
        <p:nvPicPr>
          <p:cNvPr id="2" name="Online Media 1" title="Open The Eyes Of My Heart by Local Sound Ft. Paul Baloche | Lyric + Dance Video | Table Kids">
            <a:hlinkClick r:id="" action="ppaction://media"/>
            <a:extLst>
              <a:ext uri="{FF2B5EF4-FFF2-40B4-BE49-F238E27FC236}">
                <a16:creationId xmlns:a16="http://schemas.microsoft.com/office/drawing/2014/main" id="{81301DB6-FD02-6A50-2719-785601802954}"/>
              </a:ext>
            </a:extLst>
          </p:cNvPr>
          <p:cNvPicPr>
            <a:picLocks noRot="1" noChangeAspect="1"/>
          </p:cNvPicPr>
          <p:nvPr>
            <a:videoFile r:link="rId1"/>
          </p:nvPr>
        </p:nvPicPr>
        <p:blipFill>
          <a:blip r:embed="rId6"/>
          <a:stretch>
            <a:fillRect/>
          </a:stretch>
        </p:blipFill>
        <p:spPr>
          <a:xfrm>
            <a:off x="0" y="1070113"/>
            <a:ext cx="12192000" cy="5803127"/>
          </a:xfrm>
          <a:prstGeom prst="rect">
            <a:avLst/>
          </a:prstGeom>
        </p:spPr>
      </p:pic>
    </p:spTree>
    <p:extLst>
      <p:ext uri="{BB962C8B-B14F-4D97-AF65-F5344CB8AC3E}">
        <p14:creationId xmlns:p14="http://schemas.microsoft.com/office/powerpoint/2010/main" val="200366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377889" y="2545593"/>
            <a:ext cx="5509391" cy="954067"/>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So he went and washed, and came back able to see. </a:t>
            </a:r>
            <a:endParaRPr lang="es-419" sz="2800" dirty="0">
              <a:solidFill>
                <a:schemeClr val="accent1">
                  <a:lumMod val="75000"/>
                </a:schemeClr>
              </a:solidFill>
            </a:endParaRPr>
          </a:p>
        </p:txBody>
      </p:sp>
      <p:pic>
        <p:nvPicPr>
          <p:cNvPr id="99" name="Google Shape;99;g14ca0f741b3_0_0"/>
          <p:cNvPicPr preferRelativeResize="0"/>
          <p:nvPr/>
        </p:nvPicPr>
        <p:blipFill>
          <a:blip r:embed="rId3"/>
          <a:srcRect/>
          <a:stretch/>
        </p:blipFill>
        <p:spPr>
          <a:xfrm>
            <a:off x="5893364" y="2612046"/>
            <a:ext cx="5926831" cy="3560648"/>
          </a:xfrm>
          <a:prstGeom prst="rect">
            <a:avLst/>
          </a:prstGeom>
          <a:ln>
            <a:noFill/>
          </a:ln>
          <a:effectLst>
            <a:softEdge rad="112500"/>
          </a:effectLst>
        </p:spPr>
      </p:pic>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p:txBody>
          <a:bodyPr/>
          <a:lstStyle/>
          <a:p>
            <a:r>
              <a:rPr lang="en-US" dirty="0"/>
              <a:t>Jesus cures a blind man.</a:t>
            </a:r>
          </a:p>
        </p:txBody>
      </p:sp>
      <p:sp>
        <p:nvSpPr>
          <p:cNvPr id="5" name="TextBox 4">
            <a:extLst>
              <a:ext uri="{FF2B5EF4-FFF2-40B4-BE49-F238E27FC236}">
                <a16:creationId xmlns:a16="http://schemas.microsoft.com/office/drawing/2014/main" id="{07818ABC-21AF-3A5A-6D1B-8DD622931202}"/>
              </a:ext>
            </a:extLst>
          </p:cNvPr>
          <p:cNvSpPr txBox="1"/>
          <p:nvPr/>
        </p:nvSpPr>
        <p:spPr>
          <a:xfrm>
            <a:off x="729652" y="5738853"/>
            <a:ext cx="4914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s-419">
              <a:solidFill>
                <a:srgbClr val="595959"/>
              </a:solidFill>
            </a:endParaRPr>
          </a:p>
          <a:p>
            <a:pPr algn="l"/>
            <a:endParaRPr lang="en-US"/>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4"/>
          <a:stretch>
            <a:fillRect/>
          </a:stretch>
        </p:blipFill>
        <p:spPr>
          <a:xfrm>
            <a:off x="10292481" y="499074"/>
            <a:ext cx="981075" cy="971550"/>
          </a:xfrm>
          <a:prstGeom prst="rect">
            <a:avLst/>
          </a:prstGeom>
        </p:spPr>
      </p:pic>
      <p:sp>
        <p:nvSpPr>
          <p:cNvPr id="3" name="Google Shape;97;g14ca0f741b3_0_0">
            <a:extLst>
              <a:ext uri="{FF2B5EF4-FFF2-40B4-BE49-F238E27FC236}">
                <a16:creationId xmlns:a16="http://schemas.microsoft.com/office/drawing/2014/main" id="{153A864C-0C58-2DA4-963E-267DC16608F0}"/>
              </a:ext>
            </a:extLst>
          </p:cNvPr>
          <p:cNvSpPr txBox="1"/>
          <p:nvPr/>
        </p:nvSpPr>
        <p:spPr>
          <a:xfrm>
            <a:off x="371805" y="3538434"/>
            <a:ext cx="5515475" cy="2677616"/>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His neighbors and those who had seen him earlier as a beggar said, “Isn’t this the one who used to sit and beg?” Some said, “It is, “but others said, “No, he just looks like him.” He said, “I 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1000"/>
                                        <p:tgtEl>
                                          <p:spTgt spid="9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6254020" y="2563968"/>
            <a:ext cx="5449935" cy="1815841"/>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They brought the one who was once blind to the Pharisees. Now Jesus had made clay and opened his eyes on a Sabbath. </a:t>
            </a:r>
          </a:p>
        </p:txBody>
      </p:sp>
      <p:pic>
        <p:nvPicPr>
          <p:cNvPr id="99" name="Google Shape;99;g14ca0f741b3_0_0" descr="A picture containing text, toy, doll, vector graphics&#10;&#10;Description automatically generated"/>
          <p:cNvPicPr preferRelativeResize="0"/>
          <p:nvPr/>
        </p:nvPicPr>
        <p:blipFill>
          <a:blip r:embed="rId3"/>
          <a:srcRect/>
          <a:stretch/>
        </p:blipFill>
        <p:spPr>
          <a:xfrm>
            <a:off x="459073" y="2620306"/>
            <a:ext cx="5636927" cy="3851931"/>
          </a:xfrm>
          <a:prstGeom prst="rect">
            <a:avLst/>
          </a:prstGeom>
          <a:ln>
            <a:noFill/>
          </a:ln>
          <a:effectLst>
            <a:softEdge rad="112500"/>
          </a:effectLst>
        </p:spPr>
      </p:pic>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p:txBody>
          <a:bodyPr/>
          <a:lstStyle/>
          <a:p>
            <a:r>
              <a:rPr lang="en-US" dirty="0"/>
              <a:t>Jesus cures a blind man.</a:t>
            </a:r>
          </a:p>
        </p:txBody>
      </p:sp>
      <p:sp>
        <p:nvSpPr>
          <p:cNvPr id="5" name="TextBox 4">
            <a:extLst>
              <a:ext uri="{FF2B5EF4-FFF2-40B4-BE49-F238E27FC236}">
                <a16:creationId xmlns:a16="http://schemas.microsoft.com/office/drawing/2014/main" id="{07818ABC-21AF-3A5A-6D1B-8DD622931202}"/>
              </a:ext>
            </a:extLst>
          </p:cNvPr>
          <p:cNvSpPr txBox="1"/>
          <p:nvPr/>
        </p:nvSpPr>
        <p:spPr>
          <a:xfrm>
            <a:off x="729652" y="5738853"/>
            <a:ext cx="4914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s-419">
              <a:solidFill>
                <a:srgbClr val="595959"/>
              </a:solidFill>
            </a:endParaRPr>
          </a:p>
          <a:p>
            <a:pPr algn="l"/>
            <a:endParaRPr lang="en-US"/>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4"/>
          <a:stretch>
            <a:fillRect/>
          </a:stretch>
        </p:blipFill>
        <p:spPr>
          <a:xfrm>
            <a:off x="10292481" y="499074"/>
            <a:ext cx="981075" cy="971550"/>
          </a:xfrm>
          <a:prstGeom prst="rect">
            <a:avLst/>
          </a:prstGeom>
        </p:spPr>
      </p:pic>
      <p:sp>
        <p:nvSpPr>
          <p:cNvPr id="3" name="Google Shape;97;g14ca0f741b3_0_0">
            <a:extLst>
              <a:ext uri="{FF2B5EF4-FFF2-40B4-BE49-F238E27FC236}">
                <a16:creationId xmlns:a16="http://schemas.microsoft.com/office/drawing/2014/main" id="{E4EAF392-02C3-F7E3-6220-D5FDCC75A118}"/>
              </a:ext>
            </a:extLst>
          </p:cNvPr>
          <p:cNvSpPr txBox="1"/>
          <p:nvPr/>
        </p:nvSpPr>
        <p:spPr>
          <a:xfrm>
            <a:off x="6248268" y="4326633"/>
            <a:ext cx="5449935" cy="2246729"/>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So then the Pharisees also asked him how he was able to see. He said to them, “He put clay on my eyes, and I washed, and now I can see.” </a:t>
            </a:r>
          </a:p>
        </p:txBody>
      </p:sp>
    </p:spTree>
    <p:extLst>
      <p:ext uri="{BB962C8B-B14F-4D97-AF65-F5344CB8AC3E}">
        <p14:creationId xmlns:p14="http://schemas.microsoft.com/office/powerpoint/2010/main" val="83285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1000"/>
                                        <p:tgtEl>
                                          <p:spTgt spid="9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314325" y="2492080"/>
            <a:ext cx="5848988" cy="1384954"/>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So some of the Pharisees said, “This man is not from God, because he does not keep the Sabbath.” </a:t>
            </a:r>
          </a:p>
        </p:txBody>
      </p:sp>
      <p:pic>
        <p:nvPicPr>
          <p:cNvPr id="99" name="Google Shape;99;g14ca0f741b3_0_0" descr="A picture containing text, doll, toy, vector graphics&#10;&#10;Description automatically generated"/>
          <p:cNvPicPr preferRelativeResize="0"/>
          <p:nvPr/>
        </p:nvPicPr>
        <p:blipFill>
          <a:blip r:embed="rId3"/>
          <a:srcRect/>
          <a:stretch/>
        </p:blipFill>
        <p:spPr>
          <a:xfrm>
            <a:off x="6357939" y="2492080"/>
            <a:ext cx="5638946" cy="4208757"/>
          </a:xfrm>
          <a:prstGeom prst="rect">
            <a:avLst/>
          </a:prstGeom>
          <a:ln>
            <a:noFill/>
          </a:ln>
          <a:effectLst>
            <a:softEdge rad="112500"/>
          </a:effectLst>
        </p:spPr>
      </p:pic>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p:txBody>
          <a:bodyPr/>
          <a:lstStyle/>
          <a:p>
            <a:r>
              <a:rPr lang="en-US" dirty="0"/>
              <a:t>Jesus cures a blind man.</a:t>
            </a:r>
          </a:p>
        </p:txBody>
      </p:sp>
      <p:sp>
        <p:nvSpPr>
          <p:cNvPr id="5" name="TextBox 4">
            <a:extLst>
              <a:ext uri="{FF2B5EF4-FFF2-40B4-BE49-F238E27FC236}">
                <a16:creationId xmlns:a16="http://schemas.microsoft.com/office/drawing/2014/main" id="{07818ABC-21AF-3A5A-6D1B-8DD622931202}"/>
              </a:ext>
            </a:extLst>
          </p:cNvPr>
          <p:cNvSpPr txBox="1"/>
          <p:nvPr/>
        </p:nvSpPr>
        <p:spPr>
          <a:xfrm>
            <a:off x="729652" y="5738853"/>
            <a:ext cx="4914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s-419">
              <a:solidFill>
                <a:srgbClr val="595959"/>
              </a:solidFill>
            </a:endParaRPr>
          </a:p>
          <a:p>
            <a:pPr algn="l"/>
            <a:endParaRPr lang="en-US"/>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4"/>
          <a:stretch>
            <a:fillRect/>
          </a:stretch>
        </p:blipFill>
        <p:spPr>
          <a:xfrm>
            <a:off x="10292481" y="499074"/>
            <a:ext cx="981075" cy="971550"/>
          </a:xfrm>
          <a:prstGeom prst="rect">
            <a:avLst/>
          </a:prstGeom>
        </p:spPr>
      </p:pic>
      <p:sp>
        <p:nvSpPr>
          <p:cNvPr id="3" name="Google Shape;97;g14ca0f741b3_0_0">
            <a:extLst>
              <a:ext uri="{FF2B5EF4-FFF2-40B4-BE49-F238E27FC236}">
                <a16:creationId xmlns:a16="http://schemas.microsoft.com/office/drawing/2014/main" id="{153A864C-0C58-2DA4-963E-267DC16608F0}"/>
              </a:ext>
            </a:extLst>
          </p:cNvPr>
          <p:cNvSpPr txBox="1"/>
          <p:nvPr/>
        </p:nvSpPr>
        <p:spPr>
          <a:xfrm>
            <a:off x="314324" y="3877034"/>
            <a:ext cx="5912653" cy="2677616"/>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But others said, “How can a sinful man do such signs?” And there was a division among them. So they said to the blind man again, “What do you have to say about him, since he opened your eyes?”</a:t>
            </a:r>
          </a:p>
        </p:txBody>
      </p:sp>
    </p:spTree>
    <p:extLst>
      <p:ext uri="{BB962C8B-B14F-4D97-AF65-F5344CB8AC3E}">
        <p14:creationId xmlns:p14="http://schemas.microsoft.com/office/powerpoint/2010/main" val="1119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1000"/>
                                        <p:tgtEl>
                                          <p:spTgt spid="9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504784" y="3340891"/>
            <a:ext cx="5449935" cy="2246729"/>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He said, “He is a prophet.” They answered and said to him, “You were born totally in sin, and are you trying to teach us?” Then they threw him out. </a:t>
            </a:r>
          </a:p>
        </p:txBody>
      </p:sp>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p:txBody>
          <a:bodyPr/>
          <a:lstStyle/>
          <a:p>
            <a:r>
              <a:rPr lang="en-US" dirty="0"/>
              <a:t>Jesus cures a blind man.</a:t>
            </a:r>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3"/>
          <a:stretch>
            <a:fillRect/>
          </a:stretch>
        </p:blipFill>
        <p:spPr>
          <a:xfrm>
            <a:off x="10292481" y="499074"/>
            <a:ext cx="981075" cy="971550"/>
          </a:xfrm>
          <a:prstGeom prst="rect">
            <a:avLst/>
          </a:prstGeom>
        </p:spPr>
      </p:pic>
      <p:pic>
        <p:nvPicPr>
          <p:cNvPr id="2" name="Picture 1">
            <a:extLst>
              <a:ext uri="{FF2B5EF4-FFF2-40B4-BE49-F238E27FC236}">
                <a16:creationId xmlns:a16="http://schemas.microsoft.com/office/drawing/2014/main" id="{03E83AB0-2591-1293-65C8-21266489CBAD}"/>
              </a:ext>
            </a:extLst>
          </p:cNvPr>
          <p:cNvPicPr>
            <a:picLocks noChangeAspect="1"/>
          </p:cNvPicPr>
          <p:nvPr/>
        </p:nvPicPr>
        <p:blipFill>
          <a:blip r:embed="rId4"/>
          <a:stretch>
            <a:fillRect/>
          </a:stretch>
        </p:blipFill>
        <p:spPr>
          <a:xfrm>
            <a:off x="6717641" y="2656613"/>
            <a:ext cx="4283733" cy="3958183"/>
          </a:xfrm>
          <a:prstGeom prst="rect">
            <a:avLst/>
          </a:prstGeom>
          <a:ln>
            <a:noFill/>
          </a:ln>
          <a:effectLst>
            <a:softEdge rad="112500"/>
          </a:effectLst>
        </p:spPr>
      </p:pic>
    </p:spTree>
    <p:extLst>
      <p:ext uri="{BB962C8B-B14F-4D97-AF65-F5344CB8AC3E}">
        <p14:creationId xmlns:p14="http://schemas.microsoft.com/office/powerpoint/2010/main" val="412990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6443663" y="2563968"/>
            <a:ext cx="5260292" cy="1815841"/>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When Jesus heard that they had thrown him out, he found him and said, “Do you believe in the Son of Man?”</a:t>
            </a:r>
          </a:p>
        </p:txBody>
      </p:sp>
      <p:pic>
        <p:nvPicPr>
          <p:cNvPr id="99" name="Google Shape;99;g14ca0f741b3_0_0" descr="A picture containing clipart&#10;&#10;Description automatically generated"/>
          <p:cNvPicPr preferRelativeResize="0"/>
          <p:nvPr/>
        </p:nvPicPr>
        <p:blipFill>
          <a:blip r:embed="rId3"/>
          <a:srcRect/>
          <a:stretch/>
        </p:blipFill>
        <p:spPr>
          <a:xfrm>
            <a:off x="438333" y="2646112"/>
            <a:ext cx="5809455" cy="3927250"/>
          </a:xfrm>
          <a:prstGeom prst="rect">
            <a:avLst/>
          </a:prstGeom>
          <a:ln>
            <a:noFill/>
          </a:ln>
          <a:effectLst>
            <a:softEdge rad="112500"/>
          </a:effectLst>
        </p:spPr>
      </p:pic>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p:txBody>
          <a:bodyPr/>
          <a:lstStyle/>
          <a:p>
            <a:r>
              <a:rPr lang="en-US" dirty="0"/>
              <a:t>Jesus cures a blind man.</a:t>
            </a:r>
          </a:p>
        </p:txBody>
      </p:sp>
      <p:sp>
        <p:nvSpPr>
          <p:cNvPr id="5" name="TextBox 4">
            <a:extLst>
              <a:ext uri="{FF2B5EF4-FFF2-40B4-BE49-F238E27FC236}">
                <a16:creationId xmlns:a16="http://schemas.microsoft.com/office/drawing/2014/main" id="{07818ABC-21AF-3A5A-6D1B-8DD622931202}"/>
              </a:ext>
            </a:extLst>
          </p:cNvPr>
          <p:cNvSpPr txBox="1"/>
          <p:nvPr/>
        </p:nvSpPr>
        <p:spPr>
          <a:xfrm>
            <a:off x="729652" y="5738853"/>
            <a:ext cx="4914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s-419">
              <a:solidFill>
                <a:srgbClr val="595959"/>
              </a:solidFill>
            </a:endParaRPr>
          </a:p>
          <a:p>
            <a:pPr algn="l"/>
            <a:endParaRPr lang="en-US"/>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4"/>
          <a:stretch>
            <a:fillRect/>
          </a:stretch>
        </p:blipFill>
        <p:spPr>
          <a:xfrm>
            <a:off x="10292481" y="499074"/>
            <a:ext cx="981075" cy="971550"/>
          </a:xfrm>
          <a:prstGeom prst="rect">
            <a:avLst/>
          </a:prstGeom>
        </p:spPr>
      </p:pic>
      <p:sp>
        <p:nvSpPr>
          <p:cNvPr id="3" name="Google Shape;97;g14ca0f741b3_0_0">
            <a:extLst>
              <a:ext uri="{FF2B5EF4-FFF2-40B4-BE49-F238E27FC236}">
                <a16:creationId xmlns:a16="http://schemas.microsoft.com/office/drawing/2014/main" id="{E4EAF392-02C3-F7E3-6220-D5FDCC75A118}"/>
              </a:ext>
            </a:extLst>
          </p:cNvPr>
          <p:cNvSpPr txBox="1"/>
          <p:nvPr/>
        </p:nvSpPr>
        <p:spPr>
          <a:xfrm>
            <a:off x="6437911" y="4326633"/>
            <a:ext cx="5260292" cy="2246729"/>
          </a:xfrm>
          <a:prstGeom prst="rect">
            <a:avLst/>
          </a:prstGeom>
          <a:noFill/>
          <a:ln>
            <a:noFill/>
          </a:ln>
        </p:spPr>
        <p:txBody>
          <a:bodyPr spcFirstLastPara="1" wrap="square" lIns="91425" tIns="45700" rIns="91425" bIns="45700" anchor="t" anchorCtr="0">
            <a:spAutoFit/>
          </a:bodyPr>
          <a:lstStyle/>
          <a:p>
            <a:pPr algn="just"/>
            <a:r>
              <a:rPr lang="en-US" sz="2800" dirty="0">
                <a:solidFill>
                  <a:schemeClr val="accent1">
                    <a:lumMod val="75000"/>
                  </a:schemeClr>
                </a:solidFill>
              </a:rPr>
              <a:t>He answered and said, “Who is he, sir that I may believe in him?” Jesus said to him, “You have seen him, and the one speaking with you is he.”</a:t>
            </a:r>
          </a:p>
        </p:txBody>
      </p:sp>
    </p:spTree>
    <p:extLst>
      <p:ext uri="{BB962C8B-B14F-4D97-AF65-F5344CB8AC3E}">
        <p14:creationId xmlns:p14="http://schemas.microsoft.com/office/powerpoint/2010/main" val="254544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1000"/>
                                        <p:tgtEl>
                                          <p:spTgt spid="9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4ca0f741b3_0_0"/>
          <p:cNvSpPr txBox="1"/>
          <p:nvPr/>
        </p:nvSpPr>
        <p:spPr>
          <a:xfrm>
            <a:off x="495561" y="2502586"/>
            <a:ext cx="9005627" cy="523180"/>
          </a:xfrm>
          <a:prstGeom prst="rect">
            <a:avLst/>
          </a:prstGeom>
          <a:noFill/>
          <a:ln>
            <a:noFill/>
          </a:ln>
        </p:spPr>
        <p:txBody>
          <a:bodyPr spcFirstLastPara="1" wrap="square" lIns="91425" tIns="45700" rIns="91425" bIns="45700" anchor="t" anchorCtr="0">
            <a:spAutoFit/>
          </a:bodyPr>
          <a:lstStyle/>
          <a:p>
            <a:pPr algn="ctr"/>
            <a:r>
              <a:rPr lang="en-US" sz="2800" dirty="0">
                <a:solidFill>
                  <a:schemeClr val="accent1">
                    <a:lumMod val="75000"/>
                  </a:schemeClr>
                </a:solidFill>
              </a:rPr>
              <a:t>He said, “I do believe, Lord,” and he worshiped him.</a:t>
            </a:r>
          </a:p>
        </p:txBody>
      </p:sp>
      <p:pic>
        <p:nvPicPr>
          <p:cNvPr id="99" name="Google Shape;99;g14ca0f741b3_0_0" descr="A picture containing text&#10;&#10;Description automatically generated"/>
          <p:cNvPicPr preferRelativeResize="0"/>
          <p:nvPr/>
        </p:nvPicPr>
        <p:blipFill>
          <a:blip r:embed="rId3"/>
          <a:srcRect/>
          <a:stretch/>
        </p:blipFill>
        <p:spPr>
          <a:xfrm>
            <a:off x="969307" y="3098513"/>
            <a:ext cx="6212020" cy="3759487"/>
          </a:xfrm>
          <a:prstGeom prst="rect">
            <a:avLst/>
          </a:prstGeom>
          <a:ln>
            <a:noFill/>
          </a:ln>
          <a:effectLst>
            <a:softEdge rad="112500"/>
          </a:effectLst>
        </p:spPr>
      </p:pic>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p:txBody>
          <a:bodyPr/>
          <a:lstStyle/>
          <a:p>
            <a:r>
              <a:rPr lang="en-US" dirty="0"/>
              <a:t>Jesus cures a blind man.</a:t>
            </a:r>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4"/>
          <a:stretch>
            <a:fillRect/>
          </a:stretch>
        </p:blipFill>
        <p:spPr>
          <a:xfrm>
            <a:off x="10292481" y="499074"/>
            <a:ext cx="981075" cy="971550"/>
          </a:xfrm>
          <a:prstGeom prst="rect">
            <a:avLst/>
          </a:prstGeom>
        </p:spPr>
      </p:pic>
      <p:sp>
        <p:nvSpPr>
          <p:cNvPr id="2" name="TextBox 1">
            <a:extLst>
              <a:ext uri="{FF2B5EF4-FFF2-40B4-BE49-F238E27FC236}">
                <a16:creationId xmlns:a16="http://schemas.microsoft.com/office/drawing/2014/main" id="{4882F0A9-FB8C-2E4B-D1DB-9BBDEB937532}"/>
              </a:ext>
            </a:extLst>
          </p:cNvPr>
          <p:cNvSpPr txBox="1"/>
          <p:nvPr/>
        </p:nvSpPr>
        <p:spPr>
          <a:xfrm>
            <a:off x="7500938" y="4314825"/>
            <a:ext cx="4214812" cy="1815882"/>
          </a:xfrm>
          <a:prstGeom prst="rect">
            <a:avLst/>
          </a:prstGeom>
          <a:noFill/>
        </p:spPr>
        <p:txBody>
          <a:bodyPr wrap="square" rtlCol="0">
            <a:spAutoFit/>
          </a:bodyPr>
          <a:lstStyle/>
          <a:p>
            <a:pPr algn="ctr"/>
            <a:r>
              <a:rPr lang="en-US" sz="2800" b="1" dirty="0">
                <a:solidFill>
                  <a:srgbClr val="00B050"/>
                </a:solidFill>
              </a:rPr>
              <a:t>The Gospel of the Lord,</a:t>
            </a:r>
          </a:p>
          <a:p>
            <a:pPr algn="ctr"/>
            <a:endParaRPr lang="en-US" sz="2800" b="1" dirty="0">
              <a:solidFill>
                <a:srgbClr val="00B050"/>
              </a:solidFill>
            </a:endParaRPr>
          </a:p>
          <a:p>
            <a:pPr algn="ctr"/>
            <a:r>
              <a:rPr lang="en-US" sz="2800" b="1" dirty="0">
                <a:solidFill>
                  <a:srgbClr val="00B050"/>
                </a:solidFill>
              </a:rPr>
              <a:t>Praise to you Lord Jesus Christ.</a:t>
            </a:r>
          </a:p>
        </p:txBody>
      </p:sp>
    </p:spTree>
    <p:extLst>
      <p:ext uri="{BB962C8B-B14F-4D97-AF65-F5344CB8AC3E}">
        <p14:creationId xmlns:p14="http://schemas.microsoft.com/office/powerpoint/2010/main" val="238602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1000"/>
                                        <p:tgtEl>
                                          <p:spTgt spid="9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4" name="Title 3">
            <a:extLst>
              <a:ext uri="{FF2B5EF4-FFF2-40B4-BE49-F238E27FC236}">
                <a16:creationId xmlns:a16="http://schemas.microsoft.com/office/drawing/2014/main" id="{A342B01B-C141-620A-C79F-86C66C57FAAA}"/>
              </a:ext>
            </a:extLst>
          </p:cNvPr>
          <p:cNvSpPr>
            <a:spLocks noGrp="1"/>
          </p:cNvSpPr>
          <p:nvPr>
            <p:ph type="title"/>
          </p:nvPr>
        </p:nvSpPr>
        <p:spPr/>
        <p:txBody>
          <a:bodyPr/>
          <a:lstStyle/>
          <a:p>
            <a:pPr algn="ctr"/>
            <a:r>
              <a:rPr lang="en-US" sz="4000" dirty="0"/>
              <a:t>Let’s Reflect.</a:t>
            </a:r>
          </a:p>
        </p:txBody>
      </p:sp>
      <p:sp>
        <p:nvSpPr>
          <p:cNvPr id="5" name="TextBox 4">
            <a:extLst>
              <a:ext uri="{FF2B5EF4-FFF2-40B4-BE49-F238E27FC236}">
                <a16:creationId xmlns:a16="http://schemas.microsoft.com/office/drawing/2014/main" id="{07818ABC-21AF-3A5A-6D1B-8DD622931202}"/>
              </a:ext>
            </a:extLst>
          </p:cNvPr>
          <p:cNvSpPr txBox="1"/>
          <p:nvPr/>
        </p:nvSpPr>
        <p:spPr>
          <a:xfrm>
            <a:off x="729652" y="5738853"/>
            <a:ext cx="4914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s-419">
              <a:solidFill>
                <a:srgbClr val="595959"/>
              </a:solidFill>
            </a:endParaRPr>
          </a:p>
          <a:p>
            <a:pPr algn="l"/>
            <a:endParaRPr lang="en-US"/>
          </a:p>
        </p:txBody>
      </p:sp>
      <p:pic>
        <p:nvPicPr>
          <p:cNvPr id="6" name="Picture 6">
            <a:extLst>
              <a:ext uri="{FF2B5EF4-FFF2-40B4-BE49-F238E27FC236}">
                <a16:creationId xmlns:a16="http://schemas.microsoft.com/office/drawing/2014/main" id="{F8C7ABA5-BEA2-7C70-0F5F-2D8DE74EDF37}"/>
              </a:ext>
            </a:extLst>
          </p:cNvPr>
          <p:cNvPicPr>
            <a:picLocks noChangeAspect="1"/>
          </p:cNvPicPr>
          <p:nvPr/>
        </p:nvPicPr>
        <p:blipFill>
          <a:blip r:embed="rId3"/>
          <a:stretch>
            <a:fillRect/>
          </a:stretch>
        </p:blipFill>
        <p:spPr>
          <a:xfrm>
            <a:off x="10292481" y="499074"/>
            <a:ext cx="981075" cy="971550"/>
          </a:xfrm>
          <a:prstGeom prst="rect">
            <a:avLst/>
          </a:prstGeom>
        </p:spPr>
      </p:pic>
      <p:pic>
        <p:nvPicPr>
          <p:cNvPr id="3" name="Google Shape;133;p5" descr="A picture containing text, clipart&#10;&#10;Description automatically generated">
            <a:extLst>
              <a:ext uri="{FF2B5EF4-FFF2-40B4-BE49-F238E27FC236}">
                <a16:creationId xmlns:a16="http://schemas.microsoft.com/office/drawing/2014/main" id="{2CE78D13-922F-5B51-9CF4-11805CC75D5F}"/>
              </a:ext>
            </a:extLst>
          </p:cNvPr>
          <p:cNvPicPr preferRelativeResize="0">
            <a:picLocks noGrp="1"/>
          </p:cNvPicPr>
          <p:nvPr>
            <p:ph idx="1"/>
          </p:nvPr>
        </p:nvPicPr>
        <p:blipFill rotWithShape="1">
          <a:blip r:embed="rId4">
            <a:alphaModFix/>
          </a:blip>
          <a:srcRect/>
          <a:stretch/>
        </p:blipFill>
        <p:spPr>
          <a:xfrm>
            <a:off x="4196718" y="2400300"/>
            <a:ext cx="3798564" cy="4078272"/>
          </a:xfrm>
          <a:prstGeom prst="ellipse">
            <a:avLst/>
          </a:prstGeom>
          <a:noFill/>
          <a:ln>
            <a:noFill/>
          </a:ln>
        </p:spPr>
      </p:pic>
    </p:spTree>
    <p:extLst>
      <p:ext uri="{BB962C8B-B14F-4D97-AF65-F5344CB8AC3E}">
        <p14:creationId xmlns:p14="http://schemas.microsoft.com/office/powerpoint/2010/main" val="2846628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904</Words>
  <Application>Microsoft Office PowerPoint</Application>
  <PresentationFormat>Widescreen</PresentationFormat>
  <Paragraphs>65</Paragraphs>
  <Slides>20</Slides>
  <Notes>20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Abadi</vt:lpstr>
      <vt:lpstr>Arial</vt:lpstr>
      <vt:lpstr>Cambria</vt:lpstr>
      <vt:lpstr>Century Gothic</vt:lpstr>
      <vt:lpstr>Corbel</vt:lpstr>
      <vt:lpstr>Times New Roman</vt:lpstr>
      <vt:lpstr>Wingdings 3</vt:lpstr>
      <vt:lpstr>Ion Boardroom</vt:lpstr>
      <vt:lpstr>Ministry Friends of Jesus and Mary</vt:lpstr>
      <vt:lpstr>Jesus cures a blind man.</vt:lpstr>
      <vt:lpstr>Jesus cures a blind man.</vt:lpstr>
      <vt:lpstr>Jesus cures a blind man.</vt:lpstr>
      <vt:lpstr>Jesus cures a blind man.</vt:lpstr>
      <vt:lpstr>Jesus cures a blind man.</vt:lpstr>
      <vt:lpstr>Jesus cures a blind man.</vt:lpstr>
      <vt:lpstr>Jesus cures a blind man.</vt:lpstr>
      <vt:lpstr>Let’s Reflect.</vt:lpstr>
      <vt:lpstr>¿What did people think during that time about a person who was born blind? </vt:lpstr>
      <vt:lpstr>What symbolism might this meaning have?</vt:lpstr>
      <vt:lpstr>What attitude did the hypocritical Pharisees have before this miracle?</vt:lpstr>
      <vt:lpstr>Then they asked him who had healed him. What did he answer? </vt:lpstr>
      <vt:lpstr>How did the Pharisees react at this answer?</vt:lpstr>
      <vt:lpstr>Jesus finds him, and asks him if he believes in the Son of Man. When the blind man says, show me Him, what does Jesus say?</vt:lpstr>
      <vt:lpstr>How does the healed man react?</vt:lpstr>
      <vt:lpstr>Unscramble the words that fit into the sentences below them and fill in the word in the boxes. Take the circled letters and unscramble them to complete Jesus’ sentence at the bottom of the page. </vt:lpstr>
      <vt:lpstr>PowerPoint Presentation</vt:lpstr>
      <vt:lpstr>Jump into the Light by Jana Alayra, https://www.youtube.com/watch?v=xVGORBCdh5A (3-7 yrs.)</vt:lpstr>
      <vt:lpstr>Open the Eyes of My Heart Lord, Ft. Paul Baloche, https://youtu.be/r_2xLdgkNKs  (8+ 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6</cp:revision>
  <dcterms:modified xsi:type="dcterms:W3CDTF">2023-03-13T23:04:23Z</dcterms:modified>
</cp:coreProperties>
</file>