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BAF3-C99C-CD16-9B61-E81E6622B6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511761B0-ED5F-7A97-33A5-E07D3AC22F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EFD9DDBF-5CE0-91DE-1385-1E05C0D83CC4}"/>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5" name="Footer Placeholder 4">
            <a:extLst>
              <a:ext uri="{FF2B5EF4-FFF2-40B4-BE49-F238E27FC236}">
                <a16:creationId xmlns:a16="http://schemas.microsoft.com/office/drawing/2014/main" id="{5147E558-FCD8-DF01-64A6-BE08CA79896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67F42C01-21A3-18A3-8328-CB806C336785}"/>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44776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4840-1641-29C6-E954-B8E838E9C9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49D878BD-C700-D419-06C8-1ACDE8CB6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D401BD6-F9EE-2905-7E8E-58186AC3AB4E}"/>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5" name="Footer Placeholder 4">
            <a:extLst>
              <a:ext uri="{FF2B5EF4-FFF2-40B4-BE49-F238E27FC236}">
                <a16:creationId xmlns:a16="http://schemas.microsoft.com/office/drawing/2014/main" id="{BDDF3E17-1A36-B868-C25F-FF4D167D464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92476FBC-31E8-B0BA-6942-DE78CAAA6552}"/>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34060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5E120-F67E-3B25-3BFC-6D40C977933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62C74369-CA8F-AE19-0BD3-5EF896BF238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E61DCED7-68DA-BFAD-B995-976A57FB7757}"/>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5" name="Footer Placeholder 4">
            <a:extLst>
              <a:ext uri="{FF2B5EF4-FFF2-40B4-BE49-F238E27FC236}">
                <a16:creationId xmlns:a16="http://schemas.microsoft.com/office/drawing/2014/main" id="{2B7B2289-11A1-D0EF-505F-680824F4FBF2}"/>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E5CCBA24-976F-FA42-B2AA-35DE953B7DE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987163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1AFC-0B1C-D98E-3433-8FD383FF6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37BB03D-B3B3-B26B-4F40-FDE0C2CFFF6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8F0F2EB7-6EF5-354A-17BD-B53340B0075C}"/>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5" name="Footer Placeholder 4">
            <a:extLst>
              <a:ext uri="{FF2B5EF4-FFF2-40B4-BE49-F238E27FC236}">
                <a16:creationId xmlns:a16="http://schemas.microsoft.com/office/drawing/2014/main" id="{2AE19F8C-EA15-FFDB-3E94-C3371F2A03D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FF8738BF-7644-88EB-1664-D8B46B37C54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80150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709C-B997-6F40-3C6D-50E84D0650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4CF56813-633A-242D-398D-F5F129F219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07BAE-1DFC-7239-C754-D215169A2AFA}"/>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5" name="Footer Placeholder 4">
            <a:extLst>
              <a:ext uri="{FF2B5EF4-FFF2-40B4-BE49-F238E27FC236}">
                <a16:creationId xmlns:a16="http://schemas.microsoft.com/office/drawing/2014/main" id="{8DBFDE79-173A-F40C-0082-7FD829E76F8E}"/>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33A7AE15-EB7D-A5C8-5236-55F7D4DEB758}"/>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7994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7B82-BC76-FBAD-3A74-27D78E1CEC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212B8F37-C291-FB51-6C2D-175C555822B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07168C3-1F8F-04A9-75F9-F59A1786953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59C80FB6-E624-5A00-10E4-21DF648510C9}"/>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6" name="Footer Placeholder 5">
            <a:extLst>
              <a:ext uri="{FF2B5EF4-FFF2-40B4-BE49-F238E27FC236}">
                <a16:creationId xmlns:a16="http://schemas.microsoft.com/office/drawing/2014/main" id="{51E36A73-8454-9F0E-FCF3-3793CD965AE0}"/>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F6F912D-8952-56AC-07E6-884AE4E79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24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0C6E-DA74-6362-83D7-3E82110DEF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0D54C7B-34D2-0BD4-6309-BAF9E5EDE3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42FF1F-AD98-8725-B129-9C62898341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5469F8EE-FB9F-A152-F739-A731943D40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BB070-6857-4E37-95F8-28E68892ED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1E8FDF6A-1B21-CDAF-6EF4-0353640BEFC8}"/>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8" name="Footer Placeholder 7">
            <a:extLst>
              <a:ext uri="{FF2B5EF4-FFF2-40B4-BE49-F238E27FC236}">
                <a16:creationId xmlns:a16="http://schemas.microsoft.com/office/drawing/2014/main" id="{D2BC7CAC-3C3C-9316-CB6A-149AB6FD7A0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AAC6AF34-E6A0-8EBC-B614-A44EB52C992C}"/>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76251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7C59-4454-9EBF-1549-9E9283FF5F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7F16B7FB-4371-8715-9C21-5660C1EDB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1018" y="5532436"/>
            <a:ext cx="1325563" cy="1325563"/>
          </a:xfrm>
          <a:prstGeom prst="ellipse">
            <a:avLst/>
          </a:prstGeom>
          <a:ln>
            <a:noFill/>
          </a:ln>
          <a:effectLst>
            <a:softEdge rad="112500"/>
          </a:effectLst>
        </p:spPr>
      </p:pic>
    </p:spTree>
    <p:extLst>
      <p:ext uri="{BB962C8B-B14F-4D97-AF65-F5344CB8AC3E}">
        <p14:creationId xmlns:p14="http://schemas.microsoft.com/office/powerpoint/2010/main" val="348162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Picture 5" descr="A group of children holding hands around a heart&#10;&#10;Description automatically generated with low confidence">
            <a:extLst>
              <a:ext uri="{FF2B5EF4-FFF2-40B4-BE49-F238E27FC236}">
                <a16:creationId xmlns:a16="http://schemas.microsoft.com/office/drawing/2014/main" id="{3D6C5FB4-E9D8-AD12-945C-FADCA9920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0198" cy="1230198"/>
          </a:xfrm>
          <a:prstGeom prst="rect">
            <a:avLst/>
          </a:prstGeom>
        </p:spPr>
      </p:pic>
    </p:spTree>
    <p:extLst>
      <p:ext uri="{BB962C8B-B14F-4D97-AF65-F5344CB8AC3E}">
        <p14:creationId xmlns:p14="http://schemas.microsoft.com/office/powerpoint/2010/main" val="533704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C235-6153-D2A7-7FFD-D2B0595843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7E1520EE-6A71-A10D-447F-BF32737D63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53054692-D2C3-EE0B-613E-B573687247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40756-2DFA-8EAE-D4C4-F7513C49D2EF}"/>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6" name="Footer Placeholder 5">
            <a:extLst>
              <a:ext uri="{FF2B5EF4-FFF2-40B4-BE49-F238E27FC236}">
                <a16:creationId xmlns:a16="http://schemas.microsoft.com/office/drawing/2014/main" id="{F6795BB9-D37D-791B-648D-642A1B9D4C16}"/>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E57845D-241B-C9DF-6DFF-FD874934D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107661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0047-BC29-28C4-6DB6-41CFD23C17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61EE0F74-01B3-B9D0-7FED-514E3F66B6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B16B79DE-4B95-28A3-033D-AA6FF40B82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4C003-D788-D7EA-DC4F-C96EF7F17EB1}"/>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9/5/2023</a:t>
            </a:fld>
            <a:endParaRPr lang="es-419"/>
          </a:p>
        </p:txBody>
      </p:sp>
      <p:sp>
        <p:nvSpPr>
          <p:cNvPr id="6" name="Footer Placeholder 5">
            <a:extLst>
              <a:ext uri="{FF2B5EF4-FFF2-40B4-BE49-F238E27FC236}">
                <a16:creationId xmlns:a16="http://schemas.microsoft.com/office/drawing/2014/main" id="{ED67F54C-2304-CBF4-0649-FBA0ED8909C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870FECCA-0436-7C16-3BF5-B2C4207EA9F4}"/>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35324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48D0FC-5F1A-DE5A-9AA5-CB83C278F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49F68-530C-4164-BA6E-B7DBFD0BC267}" type="slidenum">
              <a:rPr lang="es-419" smtClean="0"/>
              <a:t>‹#›</a:t>
            </a:fld>
            <a:endParaRPr lang="es-419"/>
          </a:p>
        </p:txBody>
      </p:sp>
    </p:spTree>
    <p:extLst>
      <p:ext uri="{BB962C8B-B14F-4D97-AF65-F5344CB8AC3E}">
        <p14:creationId xmlns:p14="http://schemas.microsoft.com/office/powerpoint/2010/main" val="281942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wkYM9OvX7f8" TargetMode="External"/><Relationship Id="rId2" Type="http://schemas.openxmlformats.org/officeDocument/2006/relationships/slideLayout" Target="../slideLayouts/slideLayout7.xml"/><Relationship Id="rId1" Type="http://schemas.openxmlformats.org/officeDocument/2006/relationships/video" Target="https://www.youtube.com/embed/wkYM9OvX7f8?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gZ_vnP0kwrQ" TargetMode="External"/><Relationship Id="rId2" Type="http://schemas.openxmlformats.org/officeDocument/2006/relationships/slideLayout" Target="../slideLayouts/slideLayout2.xml"/><Relationship Id="rId1" Type="http://schemas.openxmlformats.org/officeDocument/2006/relationships/video" Target="https://www.youtube.com/embed/gZ_vnP0kwrQ?feature=oembed"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E5B-F563-7BC0-78E0-622667361826}"/>
              </a:ext>
            </a:extLst>
          </p:cNvPr>
          <p:cNvSpPr>
            <a:spLocks noGrp="1"/>
          </p:cNvSpPr>
          <p:nvPr>
            <p:ph type="ctrTitle"/>
          </p:nvPr>
        </p:nvSpPr>
        <p:spPr>
          <a:xfrm>
            <a:off x="1627695" y="1273174"/>
            <a:ext cx="9144000" cy="2387600"/>
          </a:xfrm>
        </p:spPr>
        <p:txBody>
          <a:bodyPr/>
          <a:lstStyle/>
          <a:p>
            <a:r>
              <a:rPr lang="es-ES" dirty="0"/>
              <a:t>Friends </a:t>
            </a:r>
            <a:r>
              <a:rPr lang="es-ES" dirty="0" err="1"/>
              <a:t>of</a:t>
            </a:r>
            <a:r>
              <a:rPr lang="es-ES" dirty="0"/>
              <a:t> </a:t>
            </a:r>
            <a:r>
              <a:rPr lang="es-ES" dirty="0" err="1"/>
              <a:t>Jesus</a:t>
            </a:r>
            <a:r>
              <a:rPr lang="es-ES" dirty="0"/>
              <a:t> and Mary</a:t>
            </a:r>
            <a:endParaRPr lang="es-419" dirty="0"/>
          </a:p>
        </p:txBody>
      </p:sp>
      <p:sp>
        <p:nvSpPr>
          <p:cNvPr id="3" name="Subtitle 2">
            <a:extLst>
              <a:ext uri="{FF2B5EF4-FFF2-40B4-BE49-F238E27FC236}">
                <a16:creationId xmlns:a16="http://schemas.microsoft.com/office/drawing/2014/main" id="{1C18AA32-B897-1E7E-906F-09DA35F5126B}"/>
              </a:ext>
            </a:extLst>
          </p:cNvPr>
          <p:cNvSpPr>
            <a:spLocks noGrp="1"/>
          </p:cNvSpPr>
          <p:nvPr>
            <p:ph type="subTitle" idx="1"/>
          </p:nvPr>
        </p:nvSpPr>
        <p:spPr/>
        <p:txBody>
          <a:bodyPr/>
          <a:lstStyle/>
          <a:p>
            <a:r>
              <a:rPr lang="es-ES" dirty="0" err="1"/>
              <a:t>Cycle</a:t>
            </a:r>
            <a:r>
              <a:rPr lang="es-ES" dirty="0"/>
              <a:t> A - VI </a:t>
            </a:r>
            <a:r>
              <a:rPr lang="es-ES" dirty="0" err="1"/>
              <a:t>Sunday</a:t>
            </a:r>
            <a:r>
              <a:rPr lang="es-ES" dirty="0"/>
              <a:t> </a:t>
            </a:r>
            <a:r>
              <a:rPr lang="es-ES" dirty="0" err="1"/>
              <a:t>of</a:t>
            </a:r>
            <a:r>
              <a:rPr lang="es-ES" dirty="0"/>
              <a:t> </a:t>
            </a:r>
            <a:r>
              <a:rPr lang="es-ES" dirty="0" err="1"/>
              <a:t>Easter</a:t>
            </a:r>
            <a:endParaRPr lang="es-ES" dirty="0"/>
          </a:p>
          <a:p>
            <a:r>
              <a:rPr lang="es-ES" dirty="0"/>
              <a:t>John 14, 15-21 </a:t>
            </a:r>
          </a:p>
          <a:p>
            <a:r>
              <a:rPr lang="es-ES" dirty="0"/>
              <a:t>He </a:t>
            </a:r>
            <a:r>
              <a:rPr lang="es-ES" dirty="0" err="1"/>
              <a:t>will</a:t>
            </a:r>
            <a:r>
              <a:rPr lang="es-ES" dirty="0"/>
              <a:t> </a:t>
            </a:r>
            <a:r>
              <a:rPr lang="es-ES" dirty="0" err="1"/>
              <a:t>give</a:t>
            </a:r>
            <a:r>
              <a:rPr lang="es-ES" dirty="0"/>
              <a:t> </a:t>
            </a:r>
            <a:r>
              <a:rPr lang="es-ES" dirty="0" err="1"/>
              <a:t>you</a:t>
            </a:r>
            <a:r>
              <a:rPr lang="es-ES" dirty="0"/>
              <a:t>…</a:t>
            </a:r>
            <a:r>
              <a:rPr lang="es-ES" dirty="0" err="1"/>
              <a:t>the</a:t>
            </a:r>
            <a:r>
              <a:rPr lang="es-ES" dirty="0"/>
              <a:t> </a:t>
            </a:r>
            <a:r>
              <a:rPr lang="es-ES" dirty="0" err="1"/>
              <a:t>Spirit</a:t>
            </a:r>
            <a:r>
              <a:rPr lang="es-ES" dirty="0"/>
              <a:t> </a:t>
            </a:r>
            <a:r>
              <a:rPr lang="es-ES" dirty="0" err="1"/>
              <a:t>of</a:t>
            </a:r>
            <a:r>
              <a:rPr lang="es-ES" dirty="0"/>
              <a:t> </a:t>
            </a:r>
            <a:r>
              <a:rPr lang="es-ES" dirty="0" err="1"/>
              <a:t>Truth</a:t>
            </a:r>
            <a:endParaRPr lang="es-419" dirty="0"/>
          </a:p>
        </p:txBody>
      </p:sp>
      <p:pic>
        <p:nvPicPr>
          <p:cNvPr id="4" name="Picture 3" descr="A group of children holding hands around a heart&#10;&#10;Description automatically generated with low confidence">
            <a:extLst>
              <a:ext uri="{FF2B5EF4-FFF2-40B4-BE49-F238E27FC236}">
                <a16:creationId xmlns:a16="http://schemas.microsoft.com/office/drawing/2014/main" id="{6E2E267E-10C4-EB9F-1F28-21BE9C509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60" y="366712"/>
            <a:ext cx="2466975" cy="24669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0694AE04-C384-E7AA-D121-6B8C4419D639}"/>
              </a:ext>
            </a:extLst>
          </p:cNvPr>
          <p:cNvSpPr txBox="1"/>
          <p:nvPr/>
        </p:nvSpPr>
        <p:spPr>
          <a:xfrm>
            <a:off x="7645138" y="5618375"/>
            <a:ext cx="3629320" cy="646331"/>
          </a:xfrm>
          <a:prstGeom prst="rect">
            <a:avLst/>
          </a:prstGeom>
          <a:noFill/>
        </p:spPr>
        <p:txBody>
          <a:bodyPr wrap="square" rtlCol="0">
            <a:spAutoFit/>
          </a:bodyPr>
          <a:lstStyle/>
          <a:p>
            <a:r>
              <a:rPr lang="es-419" dirty="0">
                <a:hlinkClick r:id="rId3"/>
              </a:rPr>
              <a:t>www.fcpeace.org</a:t>
            </a:r>
            <a:endParaRPr lang="es-419" dirty="0"/>
          </a:p>
          <a:p>
            <a:endParaRPr lang="es-419" dirty="0"/>
          </a:p>
        </p:txBody>
      </p:sp>
    </p:spTree>
    <p:extLst>
      <p:ext uri="{BB962C8B-B14F-4D97-AF65-F5344CB8AC3E}">
        <p14:creationId xmlns:p14="http://schemas.microsoft.com/office/powerpoint/2010/main" val="3153384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196" name="Picture 4" descr="Arguments on Twitter: &quot;Hoy, la Santísima Trinidad: A ti Dios Padre no  engendrado, a ti Hijo unigénito, a ti Espíritu Santo Paráclito, santa e  indivisa Trinidad, con todas las fuerzas de nuestro">
            <a:extLst>
              <a:ext uri="{FF2B5EF4-FFF2-40B4-BE49-F238E27FC236}">
                <a16:creationId xmlns:a16="http://schemas.microsoft.com/office/drawing/2014/main" id="{E0A145B3-C916-2575-2C48-8E4AABB33F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3" r="20466"/>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Freeform: Shape 820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8205" name="Freeform: Shape 820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8207" name="Freeform: Shape 820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BB81D47A-2439-4E2C-6081-4AEF1662195E}"/>
              </a:ext>
            </a:extLst>
          </p:cNvPr>
          <p:cNvSpPr txBox="1"/>
          <p:nvPr/>
        </p:nvSpPr>
        <p:spPr>
          <a:xfrm>
            <a:off x="8887045" y="3696047"/>
            <a:ext cx="2840420" cy="1091069"/>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000" dirty="0">
                <a:solidFill>
                  <a:srgbClr val="FFC000"/>
                </a:solidFill>
              </a:rPr>
              <a:t>What do we call this mystery of our faith?</a:t>
            </a:r>
          </a:p>
        </p:txBody>
      </p:sp>
      <p:sp>
        <p:nvSpPr>
          <p:cNvPr id="3" name="TextBox 2">
            <a:extLst>
              <a:ext uri="{FF2B5EF4-FFF2-40B4-BE49-F238E27FC236}">
                <a16:creationId xmlns:a16="http://schemas.microsoft.com/office/drawing/2014/main" id="{52088457-2469-DD58-47FF-3B83AB936245}"/>
              </a:ext>
            </a:extLst>
          </p:cNvPr>
          <p:cNvSpPr txBox="1"/>
          <p:nvPr/>
        </p:nvSpPr>
        <p:spPr>
          <a:xfrm>
            <a:off x="8359841" y="90605"/>
            <a:ext cx="3894828" cy="1763546"/>
          </a:xfrm>
          <a:prstGeom prst="rect">
            <a:avLst/>
          </a:prstGeom>
        </p:spPr>
        <p:txBody>
          <a:bodyPr vert="horz" lIns="91440" tIns="45720" rIns="91440" bIns="45720" rtlCol="0">
            <a:noAutofit/>
          </a:bodyPr>
          <a:lstStyle/>
          <a:p>
            <a:pPr algn="ctr">
              <a:lnSpc>
                <a:spcPct val="90000"/>
              </a:lnSpc>
              <a:spcAft>
                <a:spcPts val="600"/>
              </a:spcAft>
            </a:pPr>
            <a:r>
              <a:rPr lang="en-US" sz="3000" dirty="0"/>
              <a:t>Jesus also told us that He and the Father are one. He is revealing God the Father, the Son, and the Holy Spirit: </a:t>
            </a:r>
            <a:r>
              <a:rPr lang="en-US" sz="4000" b="1" dirty="0">
                <a:solidFill>
                  <a:srgbClr val="FFC000"/>
                </a:solidFill>
              </a:rPr>
              <a:t>1</a:t>
            </a:r>
            <a:r>
              <a:rPr lang="en-US" sz="3000" dirty="0"/>
              <a:t> God in </a:t>
            </a:r>
            <a:r>
              <a:rPr lang="en-US" sz="4000" b="1" dirty="0">
                <a:solidFill>
                  <a:srgbClr val="FFC000"/>
                </a:solidFill>
              </a:rPr>
              <a:t>3</a:t>
            </a:r>
            <a:r>
              <a:rPr lang="en-US" sz="3000" dirty="0"/>
              <a:t> persons.</a:t>
            </a:r>
          </a:p>
        </p:txBody>
      </p:sp>
      <p:sp>
        <p:nvSpPr>
          <p:cNvPr id="7" name="TextBox 6">
            <a:extLst>
              <a:ext uri="{FF2B5EF4-FFF2-40B4-BE49-F238E27FC236}">
                <a16:creationId xmlns:a16="http://schemas.microsoft.com/office/drawing/2014/main" id="{6A8A1B05-97A5-65D1-3D8F-B67038C4BDD5}"/>
              </a:ext>
            </a:extLst>
          </p:cNvPr>
          <p:cNvSpPr txBox="1"/>
          <p:nvPr/>
        </p:nvSpPr>
        <p:spPr>
          <a:xfrm>
            <a:off x="8851476" y="4932707"/>
            <a:ext cx="3058060" cy="630942"/>
          </a:xfrm>
          <a:prstGeom prst="rect">
            <a:avLst/>
          </a:prstGeom>
          <a:noFill/>
        </p:spPr>
        <p:txBody>
          <a:bodyPr wrap="square">
            <a:spAutoFit/>
          </a:bodyPr>
          <a:lstStyle/>
          <a:p>
            <a:r>
              <a:rPr lang="en-US" sz="3500" dirty="0">
                <a:solidFill>
                  <a:srgbClr val="FF0000"/>
                </a:solidFill>
              </a:rPr>
              <a:t>The Holy Trinity</a:t>
            </a:r>
            <a:endParaRPr lang="es-419" sz="3500" dirty="0">
              <a:solidFill>
                <a:srgbClr val="FF0000"/>
              </a:solidFill>
            </a:endParaRPr>
          </a:p>
        </p:txBody>
      </p:sp>
      <p:pic>
        <p:nvPicPr>
          <p:cNvPr id="8" name="Picture 7" descr="A group of children holding hands around a heart&#10;&#10;Description automatically generated with low confidence">
            <a:extLst>
              <a:ext uri="{FF2B5EF4-FFF2-40B4-BE49-F238E27FC236}">
                <a16:creationId xmlns:a16="http://schemas.microsoft.com/office/drawing/2014/main" id="{7FCC5703-2955-16BB-0724-38047496D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526" y="5854831"/>
            <a:ext cx="1003169" cy="1003169"/>
          </a:xfrm>
          <a:prstGeom prst="rect">
            <a:avLst/>
          </a:prstGeom>
        </p:spPr>
      </p:pic>
    </p:spTree>
    <p:extLst>
      <p:ext uri="{BB962C8B-B14F-4D97-AF65-F5344CB8AC3E}">
        <p14:creationId xmlns:p14="http://schemas.microsoft.com/office/powerpoint/2010/main" val="4086979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94DC4-AC9D-4D16-80B4-D22B74C81993}"/>
              </a:ext>
            </a:extLst>
          </p:cNvPr>
          <p:cNvSpPr txBox="1"/>
          <p:nvPr/>
        </p:nvSpPr>
        <p:spPr>
          <a:xfrm>
            <a:off x="1191166" y="0"/>
            <a:ext cx="5721186" cy="2123658"/>
          </a:xfrm>
          <a:prstGeom prst="rect">
            <a:avLst/>
          </a:prstGeom>
          <a:noFill/>
        </p:spPr>
        <p:txBody>
          <a:bodyPr wrap="square">
            <a:spAutoFit/>
          </a:bodyPr>
          <a:lstStyle/>
          <a:p>
            <a:pPr algn="ctr"/>
            <a:r>
              <a:rPr lang="en-US" sz="4400" dirty="0"/>
              <a:t>Jesus says the world does not accept or know the Holy Spirit. </a:t>
            </a:r>
            <a:endParaRPr lang="es-419" sz="4400" dirty="0"/>
          </a:p>
        </p:txBody>
      </p:sp>
      <p:sp>
        <p:nvSpPr>
          <p:cNvPr id="5" name="TextBox 4">
            <a:extLst>
              <a:ext uri="{FF2B5EF4-FFF2-40B4-BE49-F238E27FC236}">
                <a16:creationId xmlns:a16="http://schemas.microsoft.com/office/drawing/2014/main" id="{CFDB5B73-25BC-ED15-8D5B-12F1044BFF7E}"/>
              </a:ext>
            </a:extLst>
          </p:cNvPr>
          <p:cNvSpPr txBox="1"/>
          <p:nvPr/>
        </p:nvSpPr>
        <p:spPr>
          <a:xfrm>
            <a:off x="3113129" y="2046713"/>
            <a:ext cx="2330630" cy="1015663"/>
          </a:xfrm>
          <a:prstGeom prst="rect">
            <a:avLst/>
          </a:prstGeom>
          <a:noFill/>
        </p:spPr>
        <p:txBody>
          <a:bodyPr wrap="square">
            <a:spAutoFit/>
          </a:bodyPr>
          <a:lstStyle/>
          <a:p>
            <a:r>
              <a:rPr lang="en-US" sz="6000" dirty="0">
                <a:solidFill>
                  <a:srgbClr val="FFFF00"/>
                </a:solidFill>
              </a:rPr>
              <a:t>Why?</a:t>
            </a:r>
            <a:endParaRPr lang="es-419" sz="6000" dirty="0">
              <a:solidFill>
                <a:srgbClr val="FFFF00"/>
              </a:solidFill>
            </a:endParaRPr>
          </a:p>
        </p:txBody>
      </p:sp>
      <p:sp>
        <p:nvSpPr>
          <p:cNvPr id="7" name="TextBox 6">
            <a:extLst>
              <a:ext uri="{FF2B5EF4-FFF2-40B4-BE49-F238E27FC236}">
                <a16:creationId xmlns:a16="http://schemas.microsoft.com/office/drawing/2014/main" id="{F6D6E93A-933F-A914-5A25-D3C42FDAC872}"/>
              </a:ext>
            </a:extLst>
          </p:cNvPr>
          <p:cNvSpPr txBox="1"/>
          <p:nvPr/>
        </p:nvSpPr>
        <p:spPr>
          <a:xfrm>
            <a:off x="737796" y="3457070"/>
            <a:ext cx="6174556" cy="2554545"/>
          </a:xfrm>
          <a:prstGeom prst="rect">
            <a:avLst/>
          </a:prstGeom>
          <a:noFill/>
        </p:spPr>
        <p:txBody>
          <a:bodyPr wrap="square">
            <a:spAutoFit/>
          </a:bodyPr>
          <a:lstStyle/>
          <a:p>
            <a:pPr algn="ctr"/>
            <a:r>
              <a:rPr lang="en-US" sz="3200" dirty="0"/>
              <a:t>The world does not recognize the Holy Spirit because their hearts are full of sin and they do not want to repent. For the same reason, they did not recognize Jesus.</a:t>
            </a:r>
          </a:p>
        </p:txBody>
      </p:sp>
      <p:pic>
        <p:nvPicPr>
          <p:cNvPr id="9218" name="Picture 2" descr="Kamiano » Sin Jesús todo se derrumbaría">
            <a:extLst>
              <a:ext uri="{FF2B5EF4-FFF2-40B4-BE49-F238E27FC236}">
                <a16:creationId xmlns:a16="http://schemas.microsoft.com/office/drawing/2014/main" id="{FA9C7716-4780-1F06-DAF1-9D2517DC3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1" r="23332"/>
          <a:stretch/>
        </p:blipFill>
        <p:spPr bwMode="auto">
          <a:xfrm>
            <a:off x="7334054" y="0"/>
            <a:ext cx="4769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7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ipe(down)">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52093-929F-5E96-60C5-FF3C1E7789EE}"/>
              </a:ext>
            </a:extLst>
          </p:cNvPr>
          <p:cNvSpPr txBox="1"/>
          <p:nvPr/>
        </p:nvSpPr>
        <p:spPr>
          <a:xfrm>
            <a:off x="1443038" y="62221"/>
            <a:ext cx="10458450" cy="1446550"/>
          </a:xfrm>
          <a:prstGeom prst="rect">
            <a:avLst/>
          </a:prstGeom>
          <a:noFill/>
        </p:spPr>
        <p:txBody>
          <a:bodyPr wrap="square">
            <a:spAutoFit/>
          </a:bodyPr>
          <a:lstStyle/>
          <a:p>
            <a:r>
              <a:rPr lang="en-US" sz="4400" dirty="0"/>
              <a:t>Jesus said that He lives among them and they also will live. </a:t>
            </a:r>
            <a:endParaRPr lang="es-419" sz="4400" dirty="0"/>
          </a:p>
        </p:txBody>
      </p:sp>
      <p:sp>
        <p:nvSpPr>
          <p:cNvPr id="5" name="TextBox 4">
            <a:extLst>
              <a:ext uri="{FF2B5EF4-FFF2-40B4-BE49-F238E27FC236}">
                <a16:creationId xmlns:a16="http://schemas.microsoft.com/office/drawing/2014/main" id="{B71CA721-4F77-9C1A-DD9E-BAD3825F2976}"/>
              </a:ext>
            </a:extLst>
          </p:cNvPr>
          <p:cNvSpPr txBox="1"/>
          <p:nvPr/>
        </p:nvSpPr>
        <p:spPr>
          <a:xfrm>
            <a:off x="5153026" y="2314442"/>
            <a:ext cx="6057900" cy="1815882"/>
          </a:xfrm>
          <a:prstGeom prst="rect">
            <a:avLst/>
          </a:prstGeom>
          <a:noFill/>
        </p:spPr>
        <p:txBody>
          <a:bodyPr wrap="square">
            <a:spAutoFit/>
          </a:bodyPr>
          <a:lstStyle/>
          <a:p>
            <a:pPr algn="ctr"/>
            <a:r>
              <a:rPr lang="en-US" sz="2800" dirty="0"/>
              <a:t>The Holy Spirit lives in the hearts of those who love and obey God. Because God the Father, the Son, and the Holy Spirit are one, they all live in us.</a:t>
            </a:r>
            <a:endParaRPr lang="es-419" sz="2800" dirty="0"/>
          </a:p>
        </p:txBody>
      </p:sp>
      <p:pic>
        <p:nvPicPr>
          <p:cNvPr id="10242" name="Picture 2" descr="Corazones en red » Domingo de la Santísima Trinidad">
            <a:extLst>
              <a:ext uri="{FF2B5EF4-FFF2-40B4-BE49-F238E27FC236}">
                <a16:creationId xmlns:a16="http://schemas.microsoft.com/office/drawing/2014/main" id="{3481D1DD-979E-DDE5-DCC7-2E0CE7213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87" y="1558421"/>
            <a:ext cx="3775696" cy="5143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B60E01-9717-79C4-3C82-DE88B9E4D72F}"/>
              </a:ext>
            </a:extLst>
          </p:cNvPr>
          <p:cNvSpPr txBox="1"/>
          <p:nvPr/>
        </p:nvSpPr>
        <p:spPr>
          <a:xfrm>
            <a:off x="5967413" y="788980"/>
            <a:ext cx="6057900" cy="769441"/>
          </a:xfrm>
          <a:prstGeom prst="rect">
            <a:avLst/>
          </a:prstGeom>
          <a:noFill/>
        </p:spPr>
        <p:txBody>
          <a:bodyPr wrap="square" rtlCol="0">
            <a:spAutoFit/>
          </a:bodyPr>
          <a:lstStyle/>
          <a:p>
            <a:r>
              <a:rPr lang="en-US" sz="4400" dirty="0">
                <a:solidFill>
                  <a:srgbClr val="FFFF00"/>
                </a:solidFill>
              </a:rPr>
              <a:t>How does He live in us?</a:t>
            </a:r>
          </a:p>
        </p:txBody>
      </p:sp>
      <p:sp>
        <p:nvSpPr>
          <p:cNvPr id="4" name="TextBox 3">
            <a:extLst>
              <a:ext uri="{FF2B5EF4-FFF2-40B4-BE49-F238E27FC236}">
                <a16:creationId xmlns:a16="http://schemas.microsoft.com/office/drawing/2014/main" id="{25317111-3E81-846C-B59C-F21D6F3A949C}"/>
              </a:ext>
            </a:extLst>
          </p:cNvPr>
          <p:cNvSpPr txBox="1"/>
          <p:nvPr/>
        </p:nvSpPr>
        <p:spPr>
          <a:xfrm>
            <a:off x="5214938" y="4500563"/>
            <a:ext cx="6121784" cy="1384995"/>
          </a:xfrm>
          <a:prstGeom prst="rect">
            <a:avLst/>
          </a:prstGeom>
          <a:noFill/>
        </p:spPr>
        <p:txBody>
          <a:bodyPr wrap="square" rtlCol="0">
            <a:spAutoFit/>
          </a:bodyPr>
          <a:lstStyle/>
          <a:p>
            <a:pPr algn="ctr"/>
            <a:r>
              <a:rPr lang="en-US" sz="2800" dirty="0"/>
              <a:t>The Holy Trinity is a mystery we cannot understand but we accept in faith because we know Jesus does not lie.</a:t>
            </a:r>
          </a:p>
        </p:txBody>
      </p:sp>
    </p:spTree>
    <p:extLst>
      <p:ext uri="{BB962C8B-B14F-4D97-AF65-F5344CB8AC3E}">
        <p14:creationId xmlns:p14="http://schemas.microsoft.com/office/powerpoint/2010/main" val="4165385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C2BD9-A131-11AA-0F00-408B45E77267}"/>
              </a:ext>
            </a:extLst>
          </p:cNvPr>
          <p:cNvSpPr txBox="1"/>
          <p:nvPr/>
        </p:nvSpPr>
        <p:spPr>
          <a:xfrm>
            <a:off x="1228725" y="97235"/>
            <a:ext cx="10963275" cy="1446550"/>
          </a:xfrm>
          <a:prstGeom prst="rect">
            <a:avLst/>
          </a:prstGeom>
          <a:noFill/>
        </p:spPr>
        <p:txBody>
          <a:bodyPr wrap="square">
            <a:spAutoFit/>
          </a:bodyPr>
          <a:lstStyle/>
          <a:p>
            <a:r>
              <a:rPr lang="en-US" sz="4400" dirty="0"/>
              <a:t>Jesus promised to show Himself to those who love Him. </a:t>
            </a:r>
            <a:endParaRPr lang="es-ES" sz="4400" dirty="0"/>
          </a:p>
        </p:txBody>
      </p:sp>
      <p:sp>
        <p:nvSpPr>
          <p:cNvPr id="5" name="TextBox 4">
            <a:extLst>
              <a:ext uri="{FF2B5EF4-FFF2-40B4-BE49-F238E27FC236}">
                <a16:creationId xmlns:a16="http://schemas.microsoft.com/office/drawing/2014/main" id="{5F44D35B-76A2-8FAA-DCE0-3BDD93BBC657}"/>
              </a:ext>
            </a:extLst>
          </p:cNvPr>
          <p:cNvSpPr txBox="1"/>
          <p:nvPr/>
        </p:nvSpPr>
        <p:spPr>
          <a:xfrm>
            <a:off x="6686552" y="1539762"/>
            <a:ext cx="4436342" cy="2246769"/>
          </a:xfrm>
          <a:prstGeom prst="rect">
            <a:avLst/>
          </a:prstGeom>
          <a:noFill/>
        </p:spPr>
        <p:txBody>
          <a:bodyPr wrap="square">
            <a:spAutoFit/>
          </a:bodyPr>
          <a:lstStyle/>
          <a:p>
            <a:pPr algn="ctr"/>
            <a:r>
              <a:rPr lang="en-US" sz="2800" dirty="0"/>
              <a:t>God reveals Himself in our heart with good ideas, with our conscience, and with good sentiments of joy, love, and compassion for others. </a:t>
            </a:r>
            <a:endParaRPr lang="es-419" sz="2800" dirty="0"/>
          </a:p>
        </p:txBody>
      </p:sp>
      <p:sp>
        <p:nvSpPr>
          <p:cNvPr id="2" name="TextBox 1">
            <a:extLst>
              <a:ext uri="{FF2B5EF4-FFF2-40B4-BE49-F238E27FC236}">
                <a16:creationId xmlns:a16="http://schemas.microsoft.com/office/drawing/2014/main" id="{56FA4432-CAC5-C6D9-D172-FDEF6DFF2588}"/>
              </a:ext>
            </a:extLst>
          </p:cNvPr>
          <p:cNvSpPr txBox="1"/>
          <p:nvPr/>
        </p:nvSpPr>
        <p:spPr>
          <a:xfrm>
            <a:off x="3608306" y="711504"/>
            <a:ext cx="8583694" cy="769441"/>
          </a:xfrm>
          <a:prstGeom prst="rect">
            <a:avLst/>
          </a:prstGeom>
          <a:noFill/>
        </p:spPr>
        <p:txBody>
          <a:bodyPr wrap="square" rtlCol="0">
            <a:spAutoFit/>
          </a:bodyPr>
          <a:lstStyle/>
          <a:p>
            <a:r>
              <a:rPr lang="en-US" sz="4400" dirty="0">
                <a:solidFill>
                  <a:srgbClr val="FFFF00"/>
                </a:solidFill>
              </a:rPr>
              <a:t>How does He reveal Himself to us?</a:t>
            </a:r>
          </a:p>
        </p:txBody>
      </p:sp>
      <p:sp>
        <p:nvSpPr>
          <p:cNvPr id="4" name="TextBox 3">
            <a:extLst>
              <a:ext uri="{FF2B5EF4-FFF2-40B4-BE49-F238E27FC236}">
                <a16:creationId xmlns:a16="http://schemas.microsoft.com/office/drawing/2014/main" id="{440EAAD4-050E-F55B-11B4-A3F5A9967A6C}"/>
              </a:ext>
            </a:extLst>
          </p:cNvPr>
          <p:cNvSpPr txBox="1"/>
          <p:nvPr/>
        </p:nvSpPr>
        <p:spPr>
          <a:xfrm>
            <a:off x="1228725" y="6000004"/>
            <a:ext cx="7015163" cy="523220"/>
          </a:xfrm>
          <a:prstGeom prst="rect">
            <a:avLst/>
          </a:prstGeom>
          <a:noFill/>
        </p:spPr>
        <p:txBody>
          <a:bodyPr wrap="square" rtlCol="0">
            <a:spAutoFit/>
          </a:bodyPr>
          <a:lstStyle/>
          <a:p>
            <a:r>
              <a:rPr lang="en-US" sz="2800" dirty="0"/>
              <a:t>He also reveals Himself through other people.</a:t>
            </a:r>
          </a:p>
        </p:txBody>
      </p:sp>
      <p:pic>
        <p:nvPicPr>
          <p:cNvPr id="1030" name="Picture 6" descr="Pin en Dibujos Fano">
            <a:extLst>
              <a:ext uri="{FF2B5EF4-FFF2-40B4-BE49-F238E27FC236}">
                <a16:creationId xmlns:a16="http://schemas.microsoft.com/office/drawing/2014/main" id="{219787C2-759D-5A69-302B-E31C90A39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119" y="1527111"/>
            <a:ext cx="4592474" cy="38961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jo abrazando a la madre 1967218 Vector en Vecteezy">
            <a:extLst>
              <a:ext uri="{FF2B5EF4-FFF2-40B4-BE49-F238E27FC236}">
                <a16:creationId xmlns:a16="http://schemas.microsoft.com/office/drawing/2014/main" id="{EEC031D0-D6AE-7DAB-E88E-EA0A1C44B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4074514"/>
            <a:ext cx="3643311" cy="260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4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additive="base">
                                        <p:cTn id="23" dur="500" fill="hold"/>
                                        <p:tgtEl>
                                          <p:spTgt spid="1032"/>
                                        </p:tgtEl>
                                        <p:attrNameLst>
                                          <p:attrName>ppt_x</p:attrName>
                                        </p:attrNameLst>
                                      </p:cBhvr>
                                      <p:tavLst>
                                        <p:tav tm="0">
                                          <p:val>
                                            <p:strVal val="#ppt_x"/>
                                          </p:val>
                                        </p:tav>
                                        <p:tav tm="100000">
                                          <p:val>
                                            <p:strVal val="#ppt_x"/>
                                          </p:val>
                                        </p:tav>
                                      </p:tavLst>
                                    </p:anim>
                                    <p:anim calcmode="lin" valueType="num">
                                      <p:cBhvr additive="base">
                                        <p:cTn id="2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D8A59F-FFDC-EEBA-6B34-6B9B4D65449E}"/>
              </a:ext>
            </a:extLst>
          </p:cNvPr>
          <p:cNvSpPr txBox="1"/>
          <p:nvPr/>
        </p:nvSpPr>
        <p:spPr>
          <a:xfrm>
            <a:off x="2314575" y="0"/>
            <a:ext cx="8701088" cy="369332"/>
          </a:xfrm>
          <a:prstGeom prst="rect">
            <a:avLst/>
          </a:prstGeom>
          <a:noFill/>
        </p:spPr>
        <p:txBody>
          <a:bodyPr wrap="square" rtlCol="0">
            <a:spAutoFit/>
          </a:bodyPr>
          <a:lstStyle/>
          <a:p>
            <a:r>
              <a:rPr lang="en-US" sz="1800" dirty="0">
                <a:effectLst/>
                <a:latin typeface="Cambria" panose="02040503050406030204" pitchFamily="18" charset="0"/>
                <a:ea typeface="Times New Roman" panose="02020603050405020304" pitchFamily="18" charset="0"/>
                <a:cs typeface="Arial" panose="020B0604020202020204" pitchFamily="34" charset="0"/>
              </a:rPr>
              <a:t>The Trinity, Catholic Central,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https://youtu.be/wkYM9OvX7f8</a:t>
            </a:r>
            <a:endParaRPr lang="en-US" dirty="0"/>
          </a:p>
        </p:txBody>
      </p:sp>
      <p:pic>
        <p:nvPicPr>
          <p:cNvPr id="4" name="Online Media 3" title="The Trinity | Catholic Central">
            <a:hlinkClick r:id="" action="ppaction://media"/>
            <a:extLst>
              <a:ext uri="{FF2B5EF4-FFF2-40B4-BE49-F238E27FC236}">
                <a16:creationId xmlns:a16="http://schemas.microsoft.com/office/drawing/2014/main" id="{E0FD5D62-A5B3-D63D-B632-D62498C10230}"/>
              </a:ext>
            </a:extLst>
          </p:cNvPr>
          <p:cNvPicPr>
            <a:picLocks noRot="1" noChangeAspect="1"/>
          </p:cNvPicPr>
          <p:nvPr>
            <a:videoFile r:link="rId1"/>
          </p:nvPr>
        </p:nvPicPr>
        <p:blipFill>
          <a:blip r:embed="rId4"/>
          <a:stretch>
            <a:fillRect/>
          </a:stretch>
        </p:blipFill>
        <p:spPr>
          <a:xfrm>
            <a:off x="0" y="485775"/>
            <a:ext cx="12165027" cy="6372225"/>
          </a:xfrm>
          <a:prstGeom prst="rect">
            <a:avLst/>
          </a:prstGeom>
        </p:spPr>
      </p:pic>
    </p:spTree>
    <p:extLst>
      <p:ext uri="{BB962C8B-B14F-4D97-AF65-F5344CB8AC3E}">
        <p14:creationId xmlns:p14="http://schemas.microsoft.com/office/powerpoint/2010/main" val="352817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6630" y="436657"/>
            <a:ext cx="7550244" cy="6086658"/>
          </a:xfrm>
          <a:prstGeom prst="rect">
            <a:avLst/>
          </a:prstGeom>
        </p:spPr>
      </p:pic>
      <p:sp>
        <p:nvSpPr>
          <p:cNvPr id="3" name="Subtítulo 2"/>
          <p:cNvSpPr>
            <a:spLocks noGrp="1"/>
          </p:cNvSpPr>
          <p:nvPr>
            <p:ph type="subTitle" idx="1"/>
          </p:nvPr>
        </p:nvSpPr>
        <p:spPr>
          <a:xfrm>
            <a:off x="3271837" y="2538360"/>
            <a:ext cx="3869627" cy="1280160"/>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7000" dirty="0">
                <a:solidFill>
                  <a:srgbClr val="C00000"/>
                </a:solidFill>
                <a:latin typeface="Arial Rounded MT Bold" panose="020F0704030504030204" pitchFamily="34" charset="0"/>
              </a:rPr>
              <a:t>Activity</a:t>
            </a:r>
            <a:endParaRPr lang="en-US" sz="7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218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5381-61C1-7CDC-9BC5-F8A837952034}"/>
              </a:ext>
            </a:extLst>
          </p:cNvPr>
          <p:cNvSpPr>
            <a:spLocks noGrp="1"/>
          </p:cNvSpPr>
          <p:nvPr>
            <p:ph type="title"/>
          </p:nvPr>
        </p:nvSpPr>
        <p:spPr>
          <a:xfrm>
            <a:off x="385715" y="1863987"/>
            <a:ext cx="4403102" cy="1325563"/>
          </a:xfrm>
        </p:spPr>
        <p:txBody>
          <a:bodyPr/>
          <a:lstStyle/>
          <a:p>
            <a:r>
              <a:rPr lang="es-ES" dirty="0"/>
              <a:t>Color and </a:t>
            </a:r>
            <a:r>
              <a:rPr lang="es-ES" dirty="0" err="1"/>
              <a:t>fill</a:t>
            </a:r>
            <a:r>
              <a:rPr lang="es-ES" dirty="0"/>
              <a:t> in </a:t>
            </a:r>
            <a:r>
              <a:rPr lang="es-ES" dirty="0" err="1"/>
              <a:t>the</a:t>
            </a:r>
            <a:r>
              <a:rPr lang="es-ES" dirty="0"/>
              <a:t> </a:t>
            </a:r>
            <a:r>
              <a:rPr lang="es-ES" dirty="0" err="1"/>
              <a:t>blanks</a:t>
            </a:r>
            <a:r>
              <a:rPr lang="es-ES" dirty="0"/>
              <a:t> </a:t>
            </a:r>
            <a:r>
              <a:rPr lang="es-ES" dirty="0" err="1"/>
              <a:t>with</a:t>
            </a:r>
            <a:r>
              <a:rPr lang="es-ES" dirty="0"/>
              <a:t> </a:t>
            </a:r>
            <a:r>
              <a:rPr lang="es-ES" dirty="0" err="1"/>
              <a:t>words</a:t>
            </a:r>
            <a:r>
              <a:rPr lang="es-ES" dirty="0"/>
              <a:t> </a:t>
            </a:r>
            <a:r>
              <a:rPr lang="es-ES" dirty="0" err="1"/>
              <a:t>from</a:t>
            </a:r>
            <a:r>
              <a:rPr lang="es-ES" dirty="0"/>
              <a:t> </a:t>
            </a:r>
            <a:r>
              <a:rPr lang="es-ES" dirty="0" err="1"/>
              <a:t>the</a:t>
            </a:r>
            <a:r>
              <a:rPr lang="es-ES" dirty="0"/>
              <a:t> </a:t>
            </a:r>
            <a:r>
              <a:rPr lang="es-ES" dirty="0" err="1"/>
              <a:t>Gospel</a:t>
            </a:r>
            <a:r>
              <a:rPr lang="es-ES" dirty="0"/>
              <a:t>.</a:t>
            </a:r>
            <a:endParaRPr lang="es-419" dirty="0"/>
          </a:p>
        </p:txBody>
      </p:sp>
      <p:pic>
        <p:nvPicPr>
          <p:cNvPr id="5" name="Picture 4">
            <a:extLst>
              <a:ext uri="{FF2B5EF4-FFF2-40B4-BE49-F238E27FC236}">
                <a16:creationId xmlns:a16="http://schemas.microsoft.com/office/drawing/2014/main" id="{A6109D65-4052-7AA0-502D-ADBC69044C15}"/>
              </a:ext>
            </a:extLst>
          </p:cNvPr>
          <p:cNvPicPr>
            <a:picLocks noChangeAspect="1"/>
          </p:cNvPicPr>
          <p:nvPr/>
        </p:nvPicPr>
        <p:blipFill rotWithShape="1">
          <a:blip r:embed="rId2"/>
          <a:srcRect l="64453" t="15001" r="14687" b="6666"/>
          <a:stretch/>
        </p:blipFill>
        <p:spPr>
          <a:xfrm>
            <a:off x="4157663" y="1"/>
            <a:ext cx="8034337" cy="6858000"/>
          </a:xfrm>
          <a:prstGeom prst="rect">
            <a:avLst/>
          </a:prstGeom>
        </p:spPr>
      </p:pic>
      <p:sp>
        <p:nvSpPr>
          <p:cNvPr id="6" name="TextBox 5">
            <a:extLst>
              <a:ext uri="{FF2B5EF4-FFF2-40B4-BE49-F238E27FC236}">
                <a16:creationId xmlns:a16="http://schemas.microsoft.com/office/drawing/2014/main" id="{4E463823-CBF4-8A97-47D5-A6E4CC42BCCA}"/>
              </a:ext>
            </a:extLst>
          </p:cNvPr>
          <p:cNvSpPr txBox="1"/>
          <p:nvPr/>
        </p:nvSpPr>
        <p:spPr>
          <a:xfrm>
            <a:off x="4300538" y="4486275"/>
            <a:ext cx="4780975" cy="1323439"/>
          </a:xfrm>
          <a:prstGeom prst="rect">
            <a:avLst/>
          </a:prstGeom>
          <a:solidFill>
            <a:schemeClr val="bg1"/>
          </a:solidFill>
        </p:spPr>
        <p:txBody>
          <a:bodyPr wrap="square" rtlCol="0">
            <a:spAutoFit/>
          </a:bodyPr>
          <a:lstStyle/>
          <a:p>
            <a:pPr marL="0" marR="0">
              <a:spcBef>
                <a:spcPts val="0"/>
              </a:spcBef>
              <a:spcAft>
                <a:spcPts val="0"/>
              </a:spcAft>
            </a:pPr>
            <a:r>
              <a:rPr lang="en-US"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Whoever has my ____________ and observes them, is the one who _______ me. And whoever loves me will be loved by my __________, and I will love them and reveal myself to them.</a:t>
            </a:r>
            <a:endParaRPr lang="en-US" sz="1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02AAD76-B0C5-CB2E-CE35-60ADBA475BC9}"/>
              </a:ext>
            </a:extLst>
          </p:cNvPr>
          <p:cNvSpPr txBox="1"/>
          <p:nvPr/>
        </p:nvSpPr>
        <p:spPr>
          <a:xfrm>
            <a:off x="7243763" y="1220255"/>
            <a:ext cx="4200377" cy="1323439"/>
          </a:xfrm>
          <a:prstGeom prst="rect">
            <a:avLst/>
          </a:prstGeom>
          <a:solidFill>
            <a:schemeClr val="bg1"/>
          </a:solidFill>
        </p:spPr>
        <p:txBody>
          <a:bodyPr wrap="square" rtlCol="0">
            <a:spAutoFit/>
          </a:bodyPr>
          <a:lstStyle/>
          <a:p>
            <a:pPr marL="0" marR="0">
              <a:spcBef>
                <a:spcPts val="0"/>
              </a:spcBef>
              <a:spcAft>
                <a:spcPts val="0"/>
              </a:spcAft>
            </a:pPr>
            <a:r>
              <a:rPr lang="en-US"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If you ______ me, you will keep my _____________; and I will ask the </a:t>
            </a: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_________</a:t>
            </a:r>
            <a:r>
              <a:rPr lang="en-US"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and He will give you another ________ to be with you always, the Spirit of _________.</a:t>
            </a:r>
            <a:endParaRPr lang="en-US" sz="1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8B6C7DBD-2F73-A097-6440-5A8E8789E6BE}"/>
              </a:ext>
            </a:extLst>
          </p:cNvPr>
          <p:cNvSpPr txBox="1"/>
          <p:nvPr/>
        </p:nvSpPr>
        <p:spPr>
          <a:xfrm>
            <a:off x="7915595" y="1178914"/>
            <a:ext cx="609600" cy="369332"/>
          </a:xfrm>
          <a:prstGeom prst="rect">
            <a:avLst/>
          </a:prstGeom>
          <a:noFill/>
        </p:spPr>
        <p:txBody>
          <a:bodyPr wrap="square" rtlCol="0">
            <a:spAutoFit/>
          </a:bodyPr>
          <a:lstStyle/>
          <a:p>
            <a:r>
              <a:rPr lang="es-419" dirty="0" err="1">
                <a:solidFill>
                  <a:srgbClr val="FF0000"/>
                </a:solidFill>
              </a:rPr>
              <a:t>love</a:t>
            </a:r>
            <a:endParaRPr lang="es-419" dirty="0">
              <a:solidFill>
                <a:srgbClr val="FF0000"/>
              </a:solidFill>
            </a:endParaRPr>
          </a:p>
        </p:txBody>
      </p:sp>
      <p:sp>
        <p:nvSpPr>
          <p:cNvPr id="9" name="TextBox 8">
            <a:extLst>
              <a:ext uri="{FF2B5EF4-FFF2-40B4-BE49-F238E27FC236}">
                <a16:creationId xmlns:a16="http://schemas.microsoft.com/office/drawing/2014/main" id="{3CE9506D-4B7C-9B1A-3475-6AFEAA3B79A5}"/>
              </a:ext>
            </a:extLst>
          </p:cNvPr>
          <p:cNvSpPr txBox="1"/>
          <p:nvPr/>
        </p:nvSpPr>
        <p:spPr>
          <a:xfrm>
            <a:off x="7052659" y="1451376"/>
            <a:ext cx="1813065" cy="369332"/>
          </a:xfrm>
          <a:prstGeom prst="rect">
            <a:avLst/>
          </a:prstGeom>
          <a:noFill/>
        </p:spPr>
        <p:txBody>
          <a:bodyPr wrap="square" rtlCol="0">
            <a:spAutoFit/>
          </a:bodyPr>
          <a:lstStyle/>
          <a:p>
            <a:r>
              <a:rPr lang="es-419" dirty="0" err="1">
                <a:solidFill>
                  <a:srgbClr val="FF0000"/>
                </a:solidFill>
              </a:rPr>
              <a:t>commandments</a:t>
            </a:r>
            <a:endParaRPr lang="es-419" dirty="0">
              <a:solidFill>
                <a:srgbClr val="FF0000"/>
              </a:solidFill>
            </a:endParaRPr>
          </a:p>
        </p:txBody>
      </p:sp>
      <p:sp>
        <p:nvSpPr>
          <p:cNvPr id="10" name="TextBox 9">
            <a:extLst>
              <a:ext uri="{FF2B5EF4-FFF2-40B4-BE49-F238E27FC236}">
                <a16:creationId xmlns:a16="http://schemas.microsoft.com/office/drawing/2014/main" id="{D7F47924-8B0D-5E40-9729-BE65C951F45E}"/>
              </a:ext>
            </a:extLst>
          </p:cNvPr>
          <p:cNvSpPr txBox="1"/>
          <p:nvPr/>
        </p:nvSpPr>
        <p:spPr>
          <a:xfrm>
            <a:off x="10502810" y="1451376"/>
            <a:ext cx="941330" cy="369332"/>
          </a:xfrm>
          <a:prstGeom prst="rect">
            <a:avLst/>
          </a:prstGeom>
          <a:noFill/>
        </p:spPr>
        <p:txBody>
          <a:bodyPr wrap="square" rtlCol="0">
            <a:spAutoFit/>
          </a:bodyPr>
          <a:lstStyle/>
          <a:p>
            <a:r>
              <a:rPr lang="es-419" dirty="0" err="1">
                <a:solidFill>
                  <a:srgbClr val="FF0000"/>
                </a:solidFill>
              </a:rPr>
              <a:t>Father</a:t>
            </a:r>
            <a:endParaRPr lang="es-419" dirty="0">
              <a:solidFill>
                <a:srgbClr val="FF0000"/>
              </a:solidFill>
            </a:endParaRPr>
          </a:p>
        </p:txBody>
      </p:sp>
      <p:sp>
        <p:nvSpPr>
          <p:cNvPr id="11" name="TextBox 10">
            <a:extLst>
              <a:ext uri="{FF2B5EF4-FFF2-40B4-BE49-F238E27FC236}">
                <a16:creationId xmlns:a16="http://schemas.microsoft.com/office/drawing/2014/main" id="{B327A869-DEE5-B753-3080-E7D48D33D9C7}"/>
              </a:ext>
            </a:extLst>
          </p:cNvPr>
          <p:cNvSpPr txBox="1"/>
          <p:nvPr/>
        </p:nvSpPr>
        <p:spPr>
          <a:xfrm>
            <a:off x="10120391" y="1697308"/>
            <a:ext cx="1061278" cy="369332"/>
          </a:xfrm>
          <a:prstGeom prst="rect">
            <a:avLst/>
          </a:prstGeom>
          <a:noFill/>
        </p:spPr>
        <p:txBody>
          <a:bodyPr wrap="square" rtlCol="0">
            <a:spAutoFit/>
          </a:bodyPr>
          <a:lstStyle/>
          <a:p>
            <a:r>
              <a:rPr lang="es-419" dirty="0" err="1">
                <a:solidFill>
                  <a:srgbClr val="FF0000"/>
                </a:solidFill>
              </a:rPr>
              <a:t>Advocate</a:t>
            </a:r>
            <a:endParaRPr lang="es-419" dirty="0">
              <a:solidFill>
                <a:srgbClr val="FF0000"/>
              </a:solidFill>
            </a:endParaRPr>
          </a:p>
        </p:txBody>
      </p:sp>
      <p:sp>
        <p:nvSpPr>
          <p:cNvPr id="12" name="TextBox 11">
            <a:extLst>
              <a:ext uri="{FF2B5EF4-FFF2-40B4-BE49-F238E27FC236}">
                <a16:creationId xmlns:a16="http://schemas.microsoft.com/office/drawing/2014/main" id="{36FD3B07-528F-BBB1-ACA7-9AF6E884F708}"/>
              </a:ext>
            </a:extLst>
          </p:cNvPr>
          <p:cNvSpPr txBox="1"/>
          <p:nvPr/>
        </p:nvSpPr>
        <p:spPr>
          <a:xfrm>
            <a:off x="7412658" y="2157436"/>
            <a:ext cx="931152" cy="369332"/>
          </a:xfrm>
          <a:prstGeom prst="rect">
            <a:avLst/>
          </a:prstGeom>
          <a:noFill/>
        </p:spPr>
        <p:txBody>
          <a:bodyPr wrap="square" rtlCol="0">
            <a:spAutoFit/>
          </a:bodyPr>
          <a:lstStyle/>
          <a:p>
            <a:r>
              <a:rPr lang="es-419" dirty="0" err="1">
                <a:solidFill>
                  <a:srgbClr val="FF0000"/>
                </a:solidFill>
              </a:rPr>
              <a:t>truth</a:t>
            </a:r>
            <a:endParaRPr lang="es-419" dirty="0">
              <a:solidFill>
                <a:srgbClr val="FF0000"/>
              </a:solidFill>
            </a:endParaRPr>
          </a:p>
        </p:txBody>
      </p:sp>
      <p:sp>
        <p:nvSpPr>
          <p:cNvPr id="13" name="TextBox 12">
            <a:extLst>
              <a:ext uri="{FF2B5EF4-FFF2-40B4-BE49-F238E27FC236}">
                <a16:creationId xmlns:a16="http://schemas.microsoft.com/office/drawing/2014/main" id="{D03181C6-026E-E4B8-1C4E-FC001FA6E98C}"/>
              </a:ext>
            </a:extLst>
          </p:cNvPr>
          <p:cNvSpPr txBox="1"/>
          <p:nvPr/>
        </p:nvSpPr>
        <p:spPr>
          <a:xfrm>
            <a:off x="5943600" y="4469349"/>
            <a:ext cx="1637514" cy="338554"/>
          </a:xfrm>
          <a:prstGeom prst="rect">
            <a:avLst/>
          </a:prstGeom>
          <a:noFill/>
        </p:spPr>
        <p:txBody>
          <a:bodyPr wrap="square" rtlCol="0">
            <a:spAutoFit/>
          </a:bodyPr>
          <a:lstStyle/>
          <a:p>
            <a:r>
              <a:rPr lang="es-419" sz="1600" dirty="0" err="1">
                <a:solidFill>
                  <a:srgbClr val="FF0000"/>
                </a:solidFill>
              </a:rPr>
              <a:t>commandments</a:t>
            </a:r>
            <a:endParaRPr lang="es-419" sz="1600" dirty="0">
              <a:solidFill>
                <a:srgbClr val="FF0000"/>
              </a:solidFill>
            </a:endParaRPr>
          </a:p>
        </p:txBody>
      </p:sp>
      <p:sp>
        <p:nvSpPr>
          <p:cNvPr id="14" name="TextBox 13">
            <a:extLst>
              <a:ext uri="{FF2B5EF4-FFF2-40B4-BE49-F238E27FC236}">
                <a16:creationId xmlns:a16="http://schemas.microsoft.com/office/drawing/2014/main" id="{4A0D159A-E321-0C12-BB6A-EFA3C12A3577}"/>
              </a:ext>
            </a:extLst>
          </p:cNvPr>
          <p:cNvSpPr txBox="1"/>
          <p:nvPr/>
        </p:nvSpPr>
        <p:spPr>
          <a:xfrm>
            <a:off x="6518971" y="4724387"/>
            <a:ext cx="724792" cy="369332"/>
          </a:xfrm>
          <a:prstGeom prst="rect">
            <a:avLst/>
          </a:prstGeom>
          <a:noFill/>
        </p:spPr>
        <p:txBody>
          <a:bodyPr wrap="square" rtlCol="0">
            <a:spAutoFit/>
          </a:bodyPr>
          <a:lstStyle/>
          <a:p>
            <a:r>
              <a:rPr lang="es-419" dirty="0" err="1">
                <a:solidFill>
                  <a:srgbClr val="FF0000"/>
                </a:solidFill>
              </a:rPr>
              <a:t>loves</a:t>
            </a:r>
            <a:endParaRPr lang="es-419" dirty="0">
              <a:solidFill>
                <a:srgbClr val="FF0000"/>
              </a:solidFill>
            </a:endParaRPr>
          </a:p>
        </p:txBody>
      </p:sp>
      <p:sp>
        <p:nvSpPr>
          <p:cNvPr id="15" name="TextBox 14">
            <a:extLst>
              <a:ext uri="{FF2B5EF4-FFF2-40B4-BE49-F238E27FC236}">
                <a16:creationId xmlns:a16="http://schemas.microsoft.com/office/drawing/2014/main" id="{12D925C2-4575-3391-DF35-43C0F6462FCF}"/>
              </a:ext>
            </a:extLst>
          </p:cNvPr>
          <p:cNvSpPr txBox="1"/>
          <p:nvPr/>
        </p:nvSpPr>
        <p:spPr>
          <a:xfrm>
            <a:off x="4557811" y="5147994"/>
            <a:ext cx="842864" cy="369332"/>
          </a:xfrm>
          <a:prstGeom prst="rect">
            <a:avLst/>
          </a:prstGeom>
          <a:noFill/>
        </p:spPr>
        <p:txBody>
          <a:bodyPr wrap="square" rtlCol="0">
            <a:spAutoFit/>
          </a:bodyPr>
          <a:lstStyle/>
          <a:p>
            <a:r>
              <a:rPr lang="es-419" dirty="0" err="1">
                <a:solidFill>
                  <a:srgbClr val="FF0000"/>
                </a:solidFill>
              </a:rPr>
              <a:t>Father</a:t>
            </a:r>
            <a:endParaRPr lang="es-419" dirty="0">
              <a:solidFill>
                <a:srgbClr val="FF0000"/>
              </a:solidFill>
            </a:endParaRPr>
          </a:p>
        </p:txBody>
      </p:sp>
      <p:sp>
        <p:nvSpPr>
          <p:cNvPr id="7" name="TextBox 6">
            <a:extLst>
              <a:ext uri="{FF2B5EF4-FFF2-40B4-BE49-F238E27FC236}">
                <a16:creationId xmlns:a16="http://schemas.microsoft.com/office/drawing/2014/main" id="{47BDBF18-8373-603B-C97A-17E4A6B8908A}"/>
              </a:ext>
            </a:extLst>
          </p:cNvPr>
          <p:cNvSpPr txBox="1"/>
          <p:nvPr/>
        </p:nvSpPr>
        <p:spPr>
          <a:xfrm>
            <a:off x="5129213" y="0"/>
            <a:ext cx="6052456" cy="1138773"/>
          </a:xfrm>
          <a:prstGeom prst="rect">
            <a:avLst/>
          </a:prstGeom>
          <a:solidFill>
            <a:schemeClr val="bg1"/>
          </a:solidFill>
        </p:spPr>
        <p:txBody>
          <a:bodyPr wrap="square" rtlCol="0">
            <a:spAutoFit/>
          </a:bodyPr>
          <a:lstStyle/>
          <a:p>
            <a:pPr algn="ctr"/>
            <a:endParaRPr lang="en-US" sz="1400" dirty="0">
              <a:latin typeface="Century" panose="02040604050505020304" pitchFamily="18" charset="0"/>
            </a:endParaRPr>
          </a:p>
          <a:p>
            <a:pPr algn="ctr"/>
            <a:r>
              <a:rPr lang="en-US" sz="2200" dirty="0">
                <a:latin typeface="Century" panose="02040604050505020304" pitchFamily="18" charset="0"/>
              </a:rPr>
              <a:t>Cycle A</a:t>
            </a:r>
            <a:endParaRPr lang="en-US" dirty="0"/>
          </a:p>
          <a:p>
            <a:pPr algn="ctr"/>
            <a:r>
              <a:rPr lang="en-US" sz="3200" dirty="0">
                <a:latin typeface="Century" panose="02040604050505020304" pitchFamily="18" charset="0"/>
              </a:rPr>
              <a:t>6</a:t>
            </a:r>
            <a:r>
              <a:rPr lang="en-US" sz="3200" baseline="30000" dirty="0">
                <a:latin typeface="Century" panose="02040604050505020304" pitchFamily="18" charset="0"/>
              </a:rPr>
              <a:t>th</a:t>
            </a:r>
            <a:r>
              <a:rPr lang="en-US" sz="3200" dirty="0">
                <a:latin typeface="Century" panose="02040604050505020304" pitchFamily="18" charset="0"/>
              </a:rPr>
              <a:t> SUNDAY OF EASTER</a:t>
            </a:r>
          </a:p>
        </p:txBody>
      </p:sp>
    </p:spTree>
    <p:extLst>
      <p:ext uri="{BB962C8B-B14F-4D97-AF65-F5344CB8AC3E}">
        <p14:creationId xmlns:p14="http://schemas.microsoft.com/office/powerpoint/2010/main" val="2998261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C5129-B849-B00A-987B-EA52780C730F}"/>
              </a:ext>
            </a:extLst>
          </p:cNvPr>
          <p:cNvPicPr>
            <a:picLocks noChangeAspect="1"/>
          </p:cNvPicPr>
          <p:nvPr/>
        </p:nvPicPr>
        <p:blipFill>
          <a:blip r:embed="rId2"/>
          <a:stretch>
            <a:fillRect/>
          </a:stretch>
        </p:blipFill>
        <p:spPr>
          <a:xfrm>
            <a:off x="2202655" y="0"/>
            <a:ext cx="7786689" cy="6882340"/>
          </a:xfrm>
          <a:prstGeom prst="rect">
            <a:avLst/>
          </a:prstGeom>
        </p:spPr>
      </p:pic>
    </p:spTree>
    <p:extLst>
      <p:ext uri="{BB962C8B-B14F-4D97-AF65-F5344CB8AC3E}">
        <p14:creationId xmlns:p14="http://schemas.microsoft.com/office/powerpoint/2010/main" val="307834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59056" y="1876166"/>
            <a:ext cx="5136944" cy="4511426"/>
          </a:xfrm>
        </p:spPr>
        <p:txBody>
          <a:bodyPr>
            <a:noAutofit/>
          </a:bodyPr>
          <a:lstStyle/>
          <a:p>
            <a:pPr marL="0" marR="0">
              <a:spcBef>
                <a:spcPts val="0"/>
              </a:spcBef>
              <a:spcAft>
                <a:spcPts val="0"/>
              </a:spcAft>
            </a:pPr>
            <a:r>
              <a:rPr lang="en-US" sz="2800" dirty="0"/>
              <a:t>Dear Jesus</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p>
          <a:p>
            <a:pPr marL="0" marR="0">
              <a:spcBef>
                <a:spcPts val="0"/>
              </a:spcBef>
              <a:spcAft>
                <a:spcPts val="0"/>
              </a:spcAft>
            </a:pPr>
            <a:endParaRPr lang="en-US" sz="1800" dirty="0">
              <a:effectLst/>
              <a:latin typeface="Cambria" panose="02040503050406030204" pitchFamily="18" charset="0"/>
              <a:ea typeface="Times New Roman" panose="02020603050405020304" pitchFamily="18" charset="0"/>
              <a:cs typeface="Arial" panose="020B0604020202020204" pitchFamily="34" charset="0"/>
            </a:endParaRPr>
          </a:p>
          <a:p>
            <a:pPr marL="0" marR="0">
              <a:spcBef>
                <a:spcPts val="0"/>
              </a:spcBef>
              <a:spcAft>
                <a:spcPts val="0"/>
              </a:spcAft>
            </a:pPr>
            <a:r>
              <a:rPr lang="en-US" sz="2800" dirty="0"/>
              <a:t>Thank you for sending the Spirit of truth to love us, take care of us, and to guide us to Heaven. Help me to love and obey you more each day so I may hear your voice in my heart and glorify you. </a:t>
            </a:r>
          </a:p>
          <a:p>
            <a:pPr marL="0" marR="0">
              <a:spcBef>
                <a:spcPts val="0"/>
              </a:spcBef>
              <a:spcAft>
                <a:spcPts val="0"/>
              </a:spcAft>
            </a:pPr>
            <a:endParaRPr lang="en-US" sz="2800" dirty="0"/>
          </a:p>
          <a:p>
            <a:pPr marL="0" marR="0">
              <a:spcBef>
                <a:spcPts val="0"/>
              </a:spcBef>
              <a:spcAft>
                <a:spcPts val="0"/>
              </a:spcAft>
            </a:pPr>
            <a:r>
              <a:rPr lang="en-US" sz="2800" dirty="0"/>
              <a:t>Amen. </a:t>
            </a: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4409691" y="470408"/>
            <a:ext cx="3782194"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6600" dirty="0">
                <a:solidFill>
                  <a:srgbClr val="FFC000"/>
                </a:solidFill>
                <a:latin typeface="Arial" panose="020B0604020202020204" pitchFamily="34" charset="0"/>
                <a:cs typeface="Arial" panose="020B0604020202020204" pitchFamily="34" charset="0"/>
              </a:rPr>
              <a:t>PRAYER</a:t>
            </a:r>
            <a:endParaRPr lang="en-US" sz="6600" dirty="0">
              <a:solidFill>
                <a:srgbClr val="FFC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68086" y="1606847"/>
            <a:ext cx="5327444" cy="4511426"/>
          </a:xfrm>
          <a:prstGeom prst="rect">
            <a:avLst/>
          </a:prstGeom>
          <a:ln>
            <a:noFill/>
          </a:ln>
          <a:effectLst>
            <a:softEdge rad="112500"/>
          </a:effectLst>
        </p:spPr>
      </p:pic>
    </p:spTree>
    <p:extLst>
      <p:ext uri="{BB962C8B-B14F-4D97-AF65-F5344CB8AC3E}">
        <p14:creationId xmlns:p14="http://schemas.microsoft.com/office/powerpoint/2010/main" val="374449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13B-5E4B-1061-790A-FB1F18A9A877}"/>
              </a:ext>
            </a:extLst>
          </p:cNvPr>
          <p:cNvSpPr>
            <a:spLocks noGrp="1"/>
          </p:cNvSpPr>
          <p:nvPr>
            <p:ph type="title"/>
          </p:nvPr>
        </p:nvSpPr>
        <p:spPr>
          <a:xfrm>
            <a:off x="1576387" y="61211"/>
            <a:ext cx="10515600" cy="485594"/>
          </a:xfrm>
        </p:spPr>
        <p:txBody>
          <a:bodyPr/>
          <a:lstStyle/>
          <a:p>
            <a:r>
              <a:rPr lang="en-US" sz="2000" b="1" i="0" dirty="0">
                <a:solidFill>
                  <a:srgbClr val="0F0F0F"/>
                </a:solidFill>
                <a:effectLst/>
                <a:latin typeface="YouTube Sans"/>
              </a:rPr>
              <a:t>The Trinity Song, </a:t>
            </a:r>
            <a:r>
              <a:rPr lang="en-US" sz="2000" dirty="0">
                <a:effectLst/>
                <a:latin typeface="Cambria" panose="02040503050406030204" pitchFamily="18" charset="0"/>
                <a:ea typeface="Times New Roman" panose="02020603050405020304" pitchFamily="18" charset="0"/>
                <a:cs typeface="Arial" panose="020B0604020202020204" pitchFamily="34" charset="0"/>
              </a:rPr>
              <a:t>The Trinity Song, </a:t>
            </a:r>
            <a:r>
              <a:rPr lang="en-US" sz="20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https://youtu.be/gZ_vnP0kwrQ</a:t>
            </a:r>
            <a:br>
              <a:rPr lang="en-US" sz="1800" dirty="0">
                <a:effectLst/>
                <a:latin typeface="Times New Roman" panose="02020603050405020304" pitchFamily="18" charset="0"/>
                <a:ea typeface="Times New Roman" panose="02020603050405020304" pitchFamily="18" charset="0"/>
              </a:rPr>
            </a:br>
            <a:br>
              <a:rPr lang="en-US" b="1" i="0" dirty="0">
                <a:solidFill>
                  <a:srgbClr val="0F0F0F"/>
                </a:solidFill>
                <a:effectLst/>
                <a:latin typeface="YouTube Sans"/>
              </a:rPr>
            </a:br>
            <a:endParaRPr lang="es-419" dirty="0"/>
          </a:p>
        </p:txBody>
      </p:sp>
      <p:pic>
        <p:nvPicPr>
          <p:cNvPr id="6" name="Online Media 5" title="The Trinity Song - Video">
            <a:hlinkClick r:id="" action="ppaction://media"/>
            <a:extLst>
              <a:ext uri="{FF2B5EF4-FFF2-40B4-BE49-F238E27FC236}">
                <a16:creationId xmlns:a16="http://schemas.microsoft.com/office/drawing/2014/main" id="{0BBEF6E8-8280-0402-899B-5D4E0E314364}"/>
              </a:ext>
            </a:extLst>
          </p:cNvPr>
          <p:cNvPicPr>
            <a:picLocks noGrp="1" noRot="1" noChangeAspect="1"/>
          </p:cNvPicPr>
          <p:nvPr>
            <p:ph idx="1"/>
            <a:videoFile r:link="rId1"/>
          </p:nvPr>
        </p:nvPicPr>
        <p:blipFill>
          <a:blip r:embed="rId4"/>
          <a:stretch>
            <a:fillRect/>
          </a:stretch>
        </p:blipFill>
        <p:spPr>
          <a:xfrm>
            <a:off x="0" y="428625"/>
            <a:ext cx="12192000" cy="6429375"/>
          </a:xfrm>
          <a:prstGeom prst="rect">
            <a:avLst/>
          </a:prstGeom>
        </p:spPr>
      </p:pic>
    </p:spTree>
    <p:extLst>
      <p:ext uri="{BB962C8B-B14F-4D97-AF65-F5344CB8AC3E}">
        <p14:creationId xmlns:p14="http://schemas.microsoft.com/office/powerpoint/2010/main" val="3364597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D9DF2-CE72-591D-7FFF-BB3DF6D63936}"/>
              </a:ext>
            </a:extLst>
          </p:cNvPr>
          <p:cNvSpPr txBox="1"/>
          <p:nvPr/>
        </p:nvSpPr>
        <p:spPr>
          <a:xfrm>
            <a:off x="1917977" y="165548"/>
            <a:ext cx="8356045" cy="769441"/>
          </a:xfrm>
          <a:prstGeom prst="rect">
            <a:avLst/>
          </a:prstGeom>
          <a:noFill/>
        </p:spPr>
        <p:txBody>
          <a:bodyPr wrap="square">
            <a:spAutoFit/>
          </a:bodyPr>
          <a:lstStyle/>
          <a:p>
            <a:r>
              <a:rPr lang="es-ES" sz="4400" dirty="0"/>
              <a:t>He </a:t>
            </a:r>
            <a:r>
              <a:rPr lang="es-ES" sz="4400" dirty="0" err="1"/>
              <a:t>will</a:t>
            </a:r>
            <a:r>
              <a:rPr lang="es-ES" sz="4400" dirty="0"/>
              <a:t> </a:t>
            </a:r>
            <a:r>
              <a:rPr lang="es-ES" sz="4400" dirty="0" err="1"/>
              <a:t>give</a:t>
            </a:r>
            <a:r>
              <a:rPr lang="es-ES" sz="4400" dirty="0"/>
              <a:t> </a:t>
            </a:r>
            <a:r>
              <a:rPr lang="es-ES" sz="4400" dirty="0" err="1"/>
              <a:t>you</a:t>
            </a:r>
            <a:r>
              <a:rPr lang="es-ES" sz="4400" dirty="0"/>
              <a:t>…</a:t>
            </a:r>
            <a:r>
              <a:rPr lang="es-ES" sz="4400" dirty="0" err="1"/>
              <a:t>the</a:t>
            </a:r>
            <a:r>
              <a:rPr lang="es-ES" sz="4400" dirty="0"/>
              <a:t> </a:t>
            </a:r>
            <a:r>
              <a:rPr lang="es-ES" sz="4400" dirty="0" err="1"/>
              <a:t>Spirit</a:t>
            </a:r>
            <a:r>
              <a:rPr lang="es-ES" sz="4400" dirty="0"/>
              <a:t> </a:t>
            </a:r>
            <a:r>
              <a:rPr lang="es-ES" sz="4400" dirty="0" err="1"/>
              <a:t>of</a:t>
            </a:r>
            <a:r>
              <a:rPr lang="es-ES" sz="4400" dirty="0"/>
              <a:t> </a:t>
            </a:r>
            <a:r>
              <a:rPr lang="es-ES" sz="4400" dirty="0" err="1"/>
              <a:t>Truth</a:t>
            </a:r>
            <a:endParaRPr lang="es-419" sz="4400" dirty="0"/>
          </a:p>
        </p:txBody>
      </p:sp>
      <p:pic>
        <p:nvPicPr>
          <p:cNvPr id="1026" name="Picture 2" descr="Lectura del Santo Evangelio según San Juan (14, 23-29) - El Diario">
            <a:extLst>
              <a:ext uri="{FF2B5EF4-FFF2-40B4-BE49-F238E27FC236}">
                <a16:creationId xmlns:a16="http://schemas.microsoft.com/office/drawing/2014/main" id="{98A375CF-FB7B-52CB-A0F2-EC7C80572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
          <a:stretch/>
        </p:blipFill>
        <p:spPr bwMode="auto">
          <a:xfrm>
            <a:off x="1859076" y="1258439"/>
            <a:ext cx="8356044"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58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Jesús y los discípulos - Dibujos y Cosas para Catequesis - Arguments">
            <a:extLst>
              <a:ext uri="{FF2B5EF4-FFF2-40B4-BE49-F238E27FC236}">
                <a16:creationId xmlns:a16="http://schemas.microsoft.com/office/drawing/2014/main" id="{F92E98B4-CC64-734E-5B49-DB655E51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58" y="2139120"/>
            <a:ext cx="5230703" cy="4378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FA453A-70D2-B681-8BC8-D907C08DDCA2}"/>
              </a:ext>
            </a:extLst>
          </p:cNvPr>
          <p:cNvSpPr txBox="1"/>
          <p:nvPr/>
        </p:nvSpPr>
        <p:spPr>
          <a:xfrm>
            <a:off x="6022533" y="777022"/>
            <a:ext cx="5230704" cy="2092881"/>
          </a:xfrm>
          <a:prstGeom prst="rect">
            <a:avLst/>
          </a:prstGeom>
          <a:noFill/>
        </p:spPr>
        <p:txBody>
          <a:bodyPr wrap="square">
            <a:spAutoFit/>
          </a:bodyPr>
          <a:lstStyle/>
          <a:p>
            <a:pPr algn="ctr"/>
            <a:r>
              <a:rPr lang="en-US" sz="2600" dirty="0"/>
              <a:t>And I will ask the Father, and he will give you another Advocate to be with you always, the Spirit of truth, whom the world cannot accept, because it neither sees nor knows him. </a:t>
            </a:r>
            <a:endParaRPr lang="es-419" sz="2600" dirty="0"/>
          </a:p>
        </p:txBody>
      </p:sp>
      <p:pic>
        <p:nvPicPr>
          <p:cNvPr id="2062" name="Picture 14" descr="Premium Vector | Holy spirit with flames of fire representing the seven  gifts">
            <a:extLst>
              <a:ext uri="{FF2B5EF4-FFF2-40B4-BE49-F238E27FC236}">
                <a16:creationId xmlns:a16="http://schemas.microsoft.com/office/drawing/2014/main" id="{87AB944D-855D-E7F8-0F49-66555470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129">
            <a:off x="6285866" y="3470361"/>
            <a:ext cx="2750127" cy="275012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0 Mandamientos de la Ley de Dios (qué son, cuáles son y significados) -  Significados">
            <a:extLst>
              <a:ext uri="{FF2B5EF4-FFF2-40B4-BE49-F238E27FC236}">
                <a16:creationId xmlns:a16="http://schemas.microsoft.com/office/drawing/2014/main" id="{EA8E2A37-F545-D696-DB68-DED970C2E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6585">
            <a:off x="1500554" y="961930"/>
            <a:ext cx="2635973" cy="1383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EB3C1D-72B1-EB83-581E-15CE2BDD0F73}"/>
              </a:ext>
            </a:extLst>
          </p:cNvPr>
          <p:cNvSpPr txBox="1"/>
          <p:nvPr/>
        </p:nvSpPr>
        <p:spPr>
          <a:xfrm>
            <a:off x="1371601" y="165222"/>
            <a:ext cx="10820399" cy="492443"/>
          </a:xfrm>
          <a:prstGeom prst="rect">
            <a:avLst/>
          </a:prstGeom>
          <a:noFill/>
        </p:spPr>
        <p:txBody>
          <a:bodyPr wrap="square" rtlCol="0">
            <a:spAutoFit/>
          </a:bodyPr>
          <a:lstStyle/>
          <a:p>
            <a:r>
              <a:rPr lang="en-US" sz="2600" dirty="0"/>
              <a:t>Jesus said to his disciples: “If you love me, you will keep my commandments.</a:t>
            </a:r>
          </a:p>
        </p:txBody>
      </p:sp>
      <p:sp>
        <p:nvSpPr>
          <p:cNvPr id="3" name="TextBox 2">
            <a:extLst>
              <a:ext uri="{FF2B5EF4-FFF2-40B4-BE49-F238E27FC236}">
                <a16:creationId xmlns:a16="http://schemas.microsoft.com/office/drawing/2014/main" id="{A0C0CB07-DB80-0131-106D-35F5AA852E53}"/>
              </a:ext>
            </a:extLst>
          </p:cNvPr>
          <p:cNvSpPr txBox="1"/>
          <p:nvPr/>
        </p:nvSpPr>
        <p:spPr>
          <a:xfrm>
            <a:off x="9415463" y="3988097"/>
            <a:ext cx="2414587" cy="2092881"/>
          </a:xfrm>
          <a:prstGeom prst="rect">
            <a:avLst/>
          </a:prstGeom>
          <a:noFill/>
        </p:spPr>
        <p:txBody>
          <a:bodyPr wrap="square" rtlCol="0">
            <a:spAutoFit/>
          </a:bodyPr>
          <a:lstStyle/>
          <a:p>
            <a:pPr algn="ctr"/>
            <a:r>
              <a:rPr lang="en-US" sz="2600" dirty="0"/>
              <a:t>But you know him, because he remains with you, and will be in you.</a:t>
            </a:r>
          </a:p>
        </p:txBody>
      </p:sp>
    </p:spTree>
    <p:extLst>
      <p:ext uri="{BB962C8B-B14F-4D97-AF65-F5344CB8AC3E}">
        <p14:creationId xmlns:p14="http://schemas.microsoft.com/office/powerpoint/2010/main" val="913146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ircle(in)">
                                      <p:cBhvr>
                                        <p:cTn id="7" dur="2000"/>
                                        <p:tgtEl>
                                          <p:spTgt spid="2058"/>
                                        </p:tgtEl>
                                      </p:cBhvr>
                                    </p:animEffect>
                                  </p:childTnLst>
                                </p:cTn>
                              </p:par>
                              <p:par>
                                <p:cTn id="8" presetID="42" presetClass="entr" presetSubtype="0" fill="hold" nodeType="withEffect">
                                  <p:stCondLst>
                                    <p:cond delay="0"/>
                                  </p:stCondLst>
                                  <p:childTnLst>
                                    <p:set>
                                      <p:cBhvr>
                                        <p:cTn id="9" dur="1" fill="hold">
                                          <p:stCondLst>
                                            <p:cond delay="0"/>
                                          </p:stCondLst>
                                        </p:cTn>
                                        <p:tgtEl>
                                          <p:spTgt spid="2064"/>
                                        </p:tgtEl>
                                        <p:attrNameLst>
                                          <p:attrName>style.visibility</p:attrName>
                                        </p:attrNameLst>
                                      </p:cBhvr>
                                      <p:to>
                                        <p:strVal val="visible"/>
                                      </p:to>
                                    </p:set>
                                    <p:animEffect transition="in" filter="fade">
                                      <p:cBhvr>
                                        <p:cTn id="10" dur="1000"/>
                                        <p:tgtEl>
                                          <p:spTgt spid="2064"/>
                                        </p:tgtEl>
                                      </p:cBhvr>
                                    </p:animEffect>
                                    <p:anim calcmode="lin" valueType="num">
                                      <p:cBhvr>
                                        <p:cTn id="11" dur="1000" fill="hold"/>
                                        <p:tgtEl>
                                          <p:spTgt spid="2064"/>
                                        </p:tgtEl>
                                        <p:attrNameLst>
                                          <p:attrName>ppt_x</p:attrName>
                                        </p:attrNameLst>
                                      </p:cBhvr>
                                      <p:tavLst>
                                        <p:tav tm="0">
                                          <p:val>
                                            <p:strVal val="#ppt_x"/>
                                          </p:val>
                                        </p:tav>
                                        <p:tav tm="100000">
                                          <p:val>
                                            <p:strVal val="#ppt_x"/>
                                          </p:val>
                                        </p:tav>
                                      </p:tavLst>
                                    </p:anim>
                                    <p:anim calcmode="lin" valueType="num">
                                      <p:cBhvr>
                                        <p:cTn id="12"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circle(in)">
                                      <p:cBhvr>
                                        <p:cTn id="17" dur="2000"/>
                                        <p:tgtEl>
                                          <p:spTgt spid="2062"/>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40F37F-C5C1-66CA-955B-E6E14CB77250}"/>
              </a:ext>
            </a:extLst>
          </p:cNvPr>
          <p:cNvSpPr txBox="1"/>
          <p:nvPr/>
        </p:nvSpPr>
        <p:spPr>
          <a:xfrm>
            <a:off x="804797" y="1507167"/>
            <a:ext cx="4619621" cy="1407483"/>
          </a:xfrm>
          <a:prstGeom prst="rect">
            <a:avLst/>
          </a:prstGeom>
        </p:spPr>
        <p:txBody>
          <a:bodyPr vert="horz" lIns="91440" tIns="45720" rIns="91440" bIns="45720" rtlCol="0">
            <a:normAutofit/>
          </a:bodyPr>
          <a:lstStyle/>
          <a:p>
            <a:pPr>
              <a:lnSpc>
                <a:spcPct val="90000"/>
              </a:lnSpc>
              <a:spcAft>
                <a:spcPts val="600"/>
              </a:spcAft>
            </a:pPr>
            <a:r>
              <a:rPr lang="en-US" dirty="0"/>
              <a:t>I will not leave you orphans; I will come to you. In a little while the world will no longer see me, but you will see me, because I live and you will live. On that day you will realize that I am in my Father and you are in me and I in you. </a:t>
            </a:r>
          </a:p>
          <a:p>
            <a:pPr>
              <a:lnSpc>
                <a:spcPct val="90000"/>
              </a:lnSpc>
              <a:spcAft>
                <a:spcPts val="600"/>
              </a:spcAft>
            </a:pPr>
            <a:endParaRPr lang="en-US" sz="2000" dirty="0"/>
          </a:p>
        </p:txBody>
      </p:sp>
      <p:pic>
        <p:nvPicPr>
          <p:cNvPr id="3074" name="Picture 2" descr="Free Jesus Power Cliparts, Download Free Jesus Power Cliparts png images,  Free ClipArts on Clipart Library">
            <a:extLst>
              <a:ext uri="{FF2B5EF4-FFF2-40B4-BE49-F238E27FC236}">
                <a16:creationId xmlns:a16="http://schemas.microsoft.com/office/drawing/2014/main" id="{679D1524-22D4-EE45-1E93-11C8BC106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8" r="1" b="353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985E85-1488-867F-8307-BAB17E429AA8}"/>
              </a:ext>
            </a:extLst>
          </p:cNvPr>
          <p:cNvSpPr txBox="1"/>
          <p:nvPr/>
        </p:nvSpPr>
        <p:spPr>
          <a:xfrm>
            <a:off x="804797" y="3429000"/>
            <a:ext cx="4619620" cy="1200329"/>
          </a:xfrm>
          <a:prstGeom prst="rect">
            <a:avLst/>
          </a:prstGeom>
          <a:noFill/>
        </p:spPr>
        <p:txBody>
          <a:bodyPr wrap="square">
            <a:spAutoFit/>
          </a:bodyPr>
          <a:lstStyle/>
          <a:p>
            <a:r>
              <a:rPr lang="en-US" dirty="0"/>
              <a:t>Whoever has my commandments and observes them is the one who loves me. And whoever loves me will be loved by my Father, and I will love him and reveal myself to him.”</a:t>
            </a:r>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1E37971E-95F6-C6CA-94A1-B6549D11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831"/>
            <a:ext cx="1003169" cy="1003169"/>
          </a:xfrm>
          <a:prstGeom prst="rect">
            <a:avLst/>
          </a:prstGeom>
        </p:spPr>
      </p:pic>
    </p:spTree>
    <p:extLst>
      <p:ext uri="{BB962C8B-B14F-4D97-AF65-F5344CB8AC3E}">
        <p14:creationId xmlns:p14="http://schemas.microsoft.com/office/powerpoint/2010/main" val="3894802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57981" y="3872341"/>
            <a:ext cx="8309319" cy="1223889"/>
          </a:xfrm>
        </p:spPr>
        <p:txBody>
          <a:bodyPr>
            <a:noAutofit/>
          </a:bodyPr>
          <a:lstStyle/>
          <a:p>
            <a:pPr lvl="0" algn="just">
              <a:spcBef>
                <a:spcPts val="0"/>
              </a:spcBef>
              <a:buSzPts val="2200"/>
            </a:pPr>
            <a:r>
              <a:rPr lang="es-CL" sz="6700" dirty="0" err="1">
                <a:solidFill>
                  <a:schemeClr val="accent4">
                    <a:lumMod val="50000"/>
                  </a:schemeClr>
                </a:solidFill>
              </a:rPr>
              <a:t>The</a:t>
            </a:r>
            <a:r>
              <a:rPr lang="es-CL" sz="6700" dirty="0">
                <a:solidFill>
                  <a:schemeClr val="accent4">
                    <a:lumMod val="50000"/>
                  </a:schemeClr>
                </a:solidFill>
              </a:rPr>
              <a:t> </a:t>
            </a:r>
            <a:r>
              <a:rPr lang="es-CL" sz="6700" dirty="0" err="1">
                <a:solidFill>
                  <a:schemeClr val="accent4">
                    <a:lumMod val="50000"/>
                  </a:schemeClr>
                </a:solidFill>
              </a:rPr>
              <a:t>Gospel</a:t>
            </a:r>
            <a:r>
              <a:rPr lang="es-CL" sz="6700" dirty="0">
                <a:solidFill>
                  <a:schemeClr val="accent4">
                    <a:lumMod val="50000"/>
                  </a:schemeClr>
                </a:solidFill>
              </a:rPr>
              <a:t> </a:t>
            </a:r>
            <a:r>
              <a:rPr lang="es-CL" sz="6700" dirty="0" err="1">
                <a:solidFill>
                  <a:schemeClr val="accent4">
                    <a:lumMod val="50000"/>
                  </a:schemeClr>
                </a:solidFill>
              </a:rPr>
              <a:t>of</a:t>
            </a:r>
            <a:r>
              <a:rPr lang="es-CL" sz="6700" dirty="0">
                <a:solidFill>
                  <a:schemeClr val="accent4">
                    <a:lumMod val="50000"/>
                  </a:schemeClr>
                </a:solidFill>
              </a:rPr>
              <a:t> </a:t>
            </a:r>
            <a:r>
              <a:rPr lang="es-CL" sz="6700" dirty="0" err="1">
                <a:solidFill>
                  <a:schemeClr val="accent4">
                    <a:lumMod val="50000"/>
                  </a:schemeClr>
                </a:solidFill>
              </a:rPr>
              <a:t>the</a:t>
            </a:r>
            <a:r>
              <a:rPr lang="es-CL" sz="6700" dirty="0">
                <a:solidFill>
                  <a:schemeClr val="accent4">
                    <a:lumMod val="50000"/>
                  </a:schemeClr>
                </a:solidFill>
              </a:rPr>
              <a:t> Lord,</a:t>
            </a:r>
            <a:endParaRPr lang="es-CL" sz="6700" dirty="0">
              <a:solidFill>
                <a:schemeClr val="accent4">
                  <a:lumMod val="50000"/>
                </a:schemeClr>
              </a:solidFill>
              <a:latin typeface="Arial" panose="020B0604020202020204" pitchFamily="34" charset="0"/>
              <a:cs typeface="Arial" panose="020B0604020202020204" pitchFamily="34" charset="0"/>
            </a:endParaRPr>
          </a:p>
          <a:p>
            <a:pPr lvl="0"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ítulo 2"/>
          <p:cNvSpPr txBox="1">
            <a:spLocks/>
          </p:cNvSpPr>
          <p:nvPr/>
        </p:nvSpPr>
        <p:spPr>
          <a:xfrm>
            <a:off x="673852" y="5096230"/>
            <a:ext cx="11077575" cy="1223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GT" sz="6700" dirty="0" err="1">
                <a:solidFill>
                  <a:schemeClr val="bg1"/>
                </a:solidFill>
              </a:rPr>
              <a:t>Praise</a:t>
            </a:r>
            <a:r>
              <a:rPr lang="es-GT" sz="6700" dirty="0">
                <a:solidFill>
                  <a:schemeClr val="bg1"/>
                </a:solidFill>
              </a:rPr>
              <a:t> </a:t>
            </a:r>
            <a:r>
              <a:rPr lang="es-GT" sz="6700" dirty="0" err="1">
                <a:solidFill>
                  <a:schemeClr val="bg1"/>
                </a:solidFill>
              </a:rPr>
              <a:t>to</a:t>
            </a:r>
            <a:r>
              <a:rPr lang="es-GT" sz="6700" dirty="0">
                <a:solidFill>
                  <a:schemeClr val="bg1"/>
                </a:solidFill>
              </a:rPr>
              <a:t> </a:t>
            </a:r>
            <a:r>
              <a:rPr lang="es-GT" sz="6700" dirty="0" err="1">
                <a:solidFill>
                  <a:schemeClr val="bg1"/>
                </a:solidFill>
              </a:rPr>
              <a:t>you</a:t>
            </a:r>
            <a:r>
              <a:rPr lang="es-GT" sz="6700" dirty="0">
                <a:solidFill>
                  <a:schemeClr val="bg1"/>
                </a:solidFill>
              </a:rPr>
              <a:t> Lord </a:t>
            </a:r>
            <a:r>
              <a:rPr lang="es-GT" sz="6700" dirty="0" err="1">
                <a:solidFill>
                  <a:schemeClr val="bg1"/>
                </a:solidFill>
              </a:rPr>
              <a:t>Jesus</a:t>
            </a:r>
            <a:r>
              <a:rPr lang="es-GT" sz="6700" dirty="0">
                <a:solidFill>
                  <a:schemeClr val="bg1"/>
                </a:solidFill>
              </a:rPr>
              <a:t> </a:t>
            </a:r>
            <a:r>
              <a:rPr lang="es-GT" sz="6700" dirty="0" err="1">
                <a:solidFill>
                  <a:schemeClr val="bg1"/>
                </a:solidFill>
              </a:rPr>
              <a:t>Christ</a:t>
            </a:r>
            <a:r>
              <a:rPr lang="es-GT" sz="6700" dirty="0">
                <a:solidFill>
                  <a:schemeClr val="bg1"/>
                </a:solidFill>
              </a:rPr>
              <a:t>.</a:t>
            </a:r>
            <a:endParaRPr lang="es-GT" sz="9600" dirty="0">
              <a:solidFill>
                <a:schemeClr val="bg1"/>
              </a:solidFill>
              <a:latin typeface="Arial" panose="020B0604020202020204" pitchFamily="34" charset="0"/>
              <a:cs typeface="Arial" panose="020B0604020202020204" pitchFamily="34" charset="0"/>
            </a:endParaRPr>
          </a:p>
          <a:p>
            <a:pPr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1026" name="Picture 2" descr="15 - La Biblia | Los peques del Reino">
            <a:extLst>
              <a:ext uri="{FF2B5EF4-FFF2-40B4-BE49-F238E27FC236}">
                <a16:creationId xmlns:a16="http://schemas.microsoft.com/office/drawing/2014/main" id="{AA9DB4F7-5FD8-7606-706D-151F9897D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657" y="298958"/>
            <a:ext cx="4149969" cy="3229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18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descr="Imágenes de Nino Pensando - Descarga gratuita en Freepik">
            <a:extLst>
              <a:ext uri="{FF2B5EF4-FFF2-40B4-BE49-F238E27FC236}">
                <a16:creationId xmlns:a16="http://schemas.microsoft.com/office/drawing/2014/main" id="{E27F66C6-F7EF-E068-864F-A11B13907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3" y="523090"/>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rot="20125455">
            <a:off x="6035798" y="3041325"/>
            <a:ext cx="5848493" cy="1262576"/>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s-ES" sz="9000" dirty="0" err="1">
                <a:solidFill>
                  <a:srgbClr val="FFC000"/>
                </a:solidFill>
                <a:latin typeface="Arial Rounded MT Bold" panose="020F0704030504030204" pitchFamily="34" charset="0"/>
              </a:rPr>
              <a:t>Reflection</a:t>
            </a:r>
            <a:endParaRPr lang="es-ES" sz="9000" dirty="0">
              <a:solidFill>
                <a:srgbClr val="FFC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38270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F0B4-C361-01F2-3421-99109A68ED4C}"/>
              </a:ext>
            </a:extLst>
          </p:cNvPr>
          <p:cNvSpPr>
            <a:spLocks noGrp="1"/>
          </p:cNvSpPr>
          <p:nvPr>
            <p:ph type="title"/>
          </p:nvPr>
        </p:nvSpPr>
        <p:spPr>
          <a:xfrm>
            <a:off x="838200" y="122969"/>
            <a:ext cx="10515600" cy="1325563"/>
          </a:xfrm>
        </p:spPr>
        <p:txBody>
          <a:bodyPr/>
          <a:lstStyle/>
          <a:p>
            <a:r>
              <a:rPr lang="en-US" dirty="0"/>
              <a:t>Jesus says that if we love Him, we will follow His commandments. </a:t>
            </a:r>
            <a:r>
              <a:rPr lang="en-US" dirty="0">
                <a:solidFill>
                  <a:srgbClr val="FFFF00"/>
                </a:solidFill>
              </a:rPr>
              <a:t>Why?</a:t>
            </a:r>
            <a:r>
              <a:rPr lang="en-US" dirty="0"/>
              <a:t> </a:t>
            </a:r>
            <a:endParaRPr lang="es-419" dirty="0"/>
          </a:p>
        </p:txBody>
      </p:sp>
      <p:pic>
        <p:nvPicPr>
          <p:cNvPr id="5122" name="Picture 2" descr="Jesus Love Images - Free Download on Freepik">
            <a:extLst>
              <a:ext uri="{FF2B5EF4-FFF2-40B4-BE49-F238E27FC236}">
                <a16:creationId xmlns:a16="http://schemas.microsoft.com/office/drawing/2014/main" id="{EC2C2D09-585C-BCB7-120D-A4EBBA0A5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389" y="1633349"/>
            <a:ext cx="4965611" cy="4965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children holding hands around a heart&#10;&#10;Description automatically generated with low confidence">
            <a:extLst>
              <a:ext uri="{FF2B5EF4-FFF2-40B4-BE49-F238E27FC236}">
                <a16:creationId xmlns:a16="http://schemas.microsoft.com/office/drawing/2014/main" id="{604964EA-DA91-C6EA-DDAF-16B732BD4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831" y="5854487"/>
            <a:ext cx="1003169" cy="1003169"/>
          </a:xfrm>
          <a:prstGeom prst="rect">
            <a:avLst/>
          </a:prstGeom>
        </p:spPr>
      </p:pic>
      <p:sp>
        <p:nvSpPr>
          <p:cNvPr id="6" name="TextBox 5">
            <a:extLst>
              <a:ext uri="{FF2B5EF4-FFF2-40B4-BE49-F238E27FC236}">
                <a16:creationId xmlns:a16="http://schemas.microsoft.com/office/drawing/2014/main" id="{F47D2E45-F386-F7B9-B689-5CB775E5DD4B}"/>
              </a:ext>
            </a:extLst>
          </p:cNvPr>
          <p:cNvSpPr txBox="1"/>
          <p:nvPr/>
        </p:nvSpPr>
        <p:spPr>
          <a:xfrm>
            <a:off x="6724803" y="2563474"/>
            <a:ext cx="4965612" cy="2677656"/>
          </a:xfrm>
          <a:prstGeom prst="rect">
            <a:avLst/>
          </a:prstGeom>
          <a:noFill/>
        </p:spPr>
        <p:txBody>
          <a:bodyPr wrap="square">
            <a:spAutoFit/>
          </a:bodyPr>
          <a:lstStyle/>
          <a:p>
            <a:r>
              <a:rPr lang="en-US" sz="2400" dirty="0"/>
              <a:t>When we love someone, we want to please them and make them happy. And since Jesus is God, we also trust that what He asks is for our own good because He knows everything and knows and loves us better than anyone. </a:t>
            </a:r>
            <a:endParaRPr lang="es-419" sz="2400" dirty="0"/>
          </a:p>
        </p:txBody>
      </p:sp>
    </p:spTree>
    <p:extLst>
      <p:ext uri="{BB962C8B-B14F-4D97-AF65-F5344CB8AC3E}">
        <p14:creationId xmlns:p14="http://schemas.microsoft.com/office/powerpoint/2010/main" val="1615888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DC520-B846-4B25-BE9B-65A73FE1F8EB}"/>
              </a:ext>
            </a:extLst>
          </p:cNvPr>
          <p:cNvSpPr txBox="1"/>
          <p:nvPr/>
        </p:nvSpPr>
        <p:spPr>
          <a:xfrm>
            <a:off x="1591236" y="0"/>
            <a:ext cx="9009528" cy="769441"/>
          </a:xfrm>
          <a:prstGeom prst="rect">
            <a:avLst/>
          </a:prstGeom>
          <a:noFill/>
        </p:spPr>
        <p:txBody>
          <a:bodyPr wrap="square">
            <a:spAutoFit/>
          </a:bodyPr>
          <a:lstStyle/>
          <a:p>
            <a:r>
              <a:rPr lang="en-US" sz="4400" dirty="0">
                <a:latin typeface="+mj-lt"/>
                <a:ea typeface="+mj-ea"/>
                <a:cs typeface="+mj-cs"/>
              </a:rPr>
              <a:t>Jesus promises to send an Advocate. </a:t>
            </a:r>
            <a:endParaRPr lang="es-419" sz="4400" dirty="0">
              <a:latin typeface="+mj-lt"/>
              <a:ea typeface="+mj-ea"/>
              <a:cs typeface="+mj-cs"/>
            </a:endParaRPr>
          </a:p>
        </p:txBody>
      </p:sp>
      <p:sp>
        <p:nvSpPr>
          <p:cNvPr id="5" name="TextBox 4">
            <a:extLst>
              <a:ext uri="{FF2B5EF4-FFF2-40B4-BE49-F238E27FC236}">
                <a16:creationId xmlns:a16="http://schemas.microsoft.com/office/drawing/2014/main" id="{48E18F63-AD40-FF52-DF6F-3079CA5EE9BC}"/>
              </a:ext>
            </a:extLst>
          </p:cNvPr>
          <p:cNvSpPr txBox="1"/>
          <p:nvPr/>
        </p:nvSpPr>
        <p:spPr>
          <a:xfrm>
            <a:off x="6762469" y="1122029"/>
            <a:ext cx="5410200" cy="769441"/>
          </a:xfrm>
          <a:prstGeom prst="rect">
            <a:avLst/>
          </a:prstGeom>
          <a:noFill/>
        </p:spPr>
        <p:txBody>
          <a:bodyPr wrap="square">
            <a:spAutoFit/>
          </a:bodyPr>
          <a:lstStyle/>
          <a:p>
            <a:r>
              <a:rPr lang="en-US" sz="4400" dirty="0">
                <a:solidFill>
                  <a:srgbClr val="FFFF00"/>
                </a:solidFill>
                <a:latin typeface="+mj-lt"/>
                <a:ea typeface="+mj-ea"/>
                <a:cs typeface="+mj-cs"/>
              </a:rPr>
              <a:t>What is an advocate?</a:t>
            </a:r>
            <a:endParaRPr lang="es-419" sz="4400" dirty="0">
              <a:solidFill>
                <a:srgbClr val="FFFF00"/>
              </a:solidFill>
              <a:latin typeface="+mj-lt"/>
              <a:ea typeface="+mj-ea"/>
              <a:cs typeface="+mj-cs"/>
            </a:endParaRPr>
          </a:p>
        </p:txBody>
      </p:sp>
      <p:pic>
        <p:nvPicPr>
          <p:cNvPr id="6146" name="Picture 2" descr="El Paráclito que enviará el Padre, será quien os lo enseñe todo - ReL">
            <a:extLst>
              <a:ext uri="{FF2B5EF4-FFF2-40B4-BE49-F238E27FC236}">
                <a16:creationId xmlns:a16="http://schemas.microsoft.com/office/drawing/2014/main" id="{B87559CF-ADF7-57A1-7BDA-A1C082D4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568" y="1123821"/>
            <a:ext cx="4866714" cy="5441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70EB00-2B3F-9A77-589D-4EFD9022FE69}"/>
              </a:ext>
            </a:extLst>
          </p:cNvPr>
          <p:cNvSpPr txBox="1"/>
          <p:nvPr/>
        </p:nvSpPr>
        <p:spPr>
          <a:xfrm>
            <a:off x="7506261" y="2756326"/>
            <a:ext cx="3571314" cy="830997"/>
          </a:xfrm>
          <a:prstGeom prst="rect">
            <a:avLst/>
          </a:prstGeom>
          <a:noFill/>
        </p:spPr>
        <p:txBody>
          <a:bodyPr wrap="square">
            <a:spAutoFit/>
          </a:bodyPr>
          <a:lstStyle/>
          <a:p>
            <a:r>
              <a:rPr lang="en-US" sz="2400" dirty="0"/>
              <a:t>Someone that protects and helps us so we will be well.</a:t>
            </a:r>
            <a:endParaRPr lang="es-419" sz="2400" dirty="0"/>
          </a:p>
        </p:txBody>
      </p:sp>
    </p:spTree>
    <p:extLst>
      <p:ext uri="{BB962C8B-B14F-4D97-AF65-F5344CB8AC3E}">
        <p14:creationId xmlns:p14="http://schemas.microsoft.com/office/powerpoint/2010/main" val="3105953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in)">
                                      <p:cBhvr>
                                        <p:cTn id="19" dur="2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3EBC9-9091-324A-7C40-5B4D11EECF71}"/>
              </a:ext>
            </a:extLst>
          </p:cNvPr>
          <p:cNvSpPr txBox="1"/>
          <p:nvPr/>
        </p:nvSpPr>
        <p:spPr>
          <a:xfrm>
            <a:off x="1595718" y="203834"/>
            <a:ext cx="9825318" cy="1938992"/>
          </a:xfrm>
          <a:prstGeom prst="rect">
            <a:avLst/>
          </a:prstGeom>
          <a:noFill/>
        </p:spPr>
        <p:txBody>
          <a:bodyPr wrap="square">
            <a:spAutoFit/>
          </a:bodyPr>
          <a:lstStyle/>
          <a:p>
            <a:r>
              <a:rPr lang="en-US" sz="4000" dirty="0">
                <a:latin typeface="+mj-lt"/>
                <a:ea typeface="+mj-ea"/>
                <a:cs typeface="+mj-cs"/>
              </a:rPr>
              <a:t>Jesus calls this Advocate the Spirit of </a:t>
            </a:r>
            <a:r>
              <a:rPr lang="en-US" sz="4000" dirty="0">
                <a:solidFill>
                  <a:srgbClr val="FFFF00"/>
                </a:solidFill>
                <a:latin typeface="+mj-lt"/>
                <a:ea typeface="+mj-ea"/>
                <a:cs typeface="+mj-cs"/>
              </a:rPr>
              <a:t>truth</a:t>
            </a:r>
            <a:r>
              <a:rPr lang="en-US" sz="4000" dirty="0">
                <a:latin typeface="+mj-lt"/>
                <a:ea typeface="+mj-ea"/>
                <a:cs typeface="+mj-cs"/>
              </a:rPr>
              <a:t>. Jesus said recently that He is the way, the </a:t>
            </a:r>
            <a:r>
              <a:rPr lang="en-US" sz="4000" dirty="0">
                <a:solidFill>
                  <a:srgbClr val="FFFF00"/>
                </a:solidFill>
                <a:latin typeface="+mj-lt"/>
                <a:ea typeface="+mj-ea"/>
                <a:cs typeface="+mj-cs"/>
              </a:rPr>
              <a:t>truth</a:t>
            </a:r>
            <a:r>
              <a:rPr lang="en-US" sz="4000" dirty="0">
                <a:latin typeface="+mj-lt"/>
                <a:ea typeface="+mj-ea"/>
                <a:cs typeface="+mj-cs"/>
              </a:rPr>
              <a:t>, and the life. </a:t>
            </a:r>
            <a:endParaRPr lang="es-419" sz="4000" dirty="0">
              <a:latin typeface="+mj-lt"/>
              <a:ea typeface="+mj-ea"/>
              <a:cs typeface="+mj-cs"/>
            </a:endParaRPr>
          </a:p>
        </p:txBody>
      </p:sp>
      <p:sp>
        <p:nvSpPr>
          <p:cNvPr id="5" name="TextBox 4">
            <a:extLst>
              <a:ext uri="{FF2B5EF4-FFF2-40B4-BE49-F238E27FC236}">
                <a16:creationId xmlns:a16="http://schemas.microsoft.com/office/drawing/2014/main" id="{65F613FA-9E51-DE13-1D95-3E47AB058A28}"/>
              </a:ext>
            </a:extLst>
          </p:cNvPr>
          <p:cNvSpPr txBox="1"/>
          <p:nvPr/>
        </p:nvSpPr>
        <p:spPr>
          <a:xfrm>
            <a:off x="753035" y="2519464"/>
            <a:ext cx="5755342" cy="769441"/>
          </a:xfrm>
          <a:prstGeom prst="rect">
            <a:avLst/>
          </a:prstGeom>
          <a:noFill/>
        </p:spPr>
        <p:txBody>
          <a:bodyPr wrap="square">
            <a:spAutoFit/>
          </a:bodyPr>
          <a:lstStyle/>
          <a:p>
            <a:r>
              <a:rPr lang="en-US" sz="4400" dirty="0">
                <a:solidFill>
                  <a:srgbClr val="FFFF00"/>
                </a:solidFill>
              </a:rPr>
              <a:t>What is Jesus telling us?</a:t>
            </a:r>
            <a:endParaRPr lang="es-419" sz="4400" dirty="0">
              <a:solidFill>
                <a:srgbClr val="FFFF00"/>
              </a:solidFill>
            </a:endParaRPr>
          </a:p>
        </p:txBody>
      </p:sp>
      <p:pic>
        <p:nvPicPr>
          <p:cNvPr id="7170" name="Picture 2" descr="Dice Dios: &quot;Cuando venga el Paráclito que yo les enviaré desde el Padre, el  Espíritu de la Verdad que proviene del Padre, él dará testimonio de mí&quot;">
            <a:extLst>
              <a:ext uri="{FF2B5EF4-FFF2-40B4-BE49-F238E27FC236}">
                <a16:creationId xmlns:a16="http://schemas.microsoft.com/office/drawing/2014/main" id="{5A4E572B-D55B-57FC-BF21-C2ADDCC2D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88" y="1524149"/>
            <a:ext cx="5129212" cy="51300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032C4-64BA-4DF8-0C64-788B14603CD8}"/>
              </a:ext>
            </a:extLst>
          </p:cNvPr>
          <p:cNvSpPr txBox="1"/>
          <p:nvPr/>
        </p:nvSpPr>
        <p:spPr>
          <a:xfrm>
            <a:off x="1682021" y="3866350"/>
            <a:ext cx="4413979" cy="1323439"/>
          </a:xfrm>
          <a:prstGeom prst="rect">
            <a:avLst/>
          </a:prstGeom>
          <a:noFill/>
        </p:spPr>
        <p:txBody>
          <a:bodyPr wrap="square">
            <a:spAutoFit/>
          </a:bodyPr>
          <a:lstStyle/>
          <a:p>
            <a:r>
              <a:rPr lang="en-US" sz="4000" dirty="0">
                <a:latin typeface="+mj-lt"/>
                <a:ea typeface="+mj-ea"/>
                <a:cs typeface="+mj-cs"/>
              </a:rPr>
              <a:t>He and the Spirit of </a:t>
            </a:r>
            <a:r>
              <a:rPr lang="en-US" sz="4000" dirty="0">
                <a:solidFill>
                  <a:srgbClr val="FFFF00"/>
                </a:solidFill>
                <a:latin typeface="+mj-lt"/>
                <a:ea typeface="+mj-ea"/>
                <a:cs typeface="+mj-cs"/>
              </a:rPr>
              <a:t>truth</a:t>
            </a:r>
            <a:r>
              <a:rPr lang="en-US" sz="4000" dirty="0">
                <a:latin typeface="+mj-lt"/>
                <a:ea typeface="+mj-ea"/>
                <a:cs typeface="+mj-cs"/>
              </a:rPr>
              <a:t> are one.</a:t>
            </a:r>
            <a:endParaRPr lang="es-419" sz="4000" dirty="0">
              <a:latin typeface="+mj-lt"/>
              <a:ea typeface="+mj-ea"/>
              <a:cs typeface="+mj-cs"/>
            </a:endParaRPr>
          </a:p>
        </p:txBody>
      </p:sp>
    </p:spTree>
    <p:extLst>
      <p:ext uri="{BB962C8B-B14F-4D97-AF65-F5344CB8AC3E}">
        <p14:creationId xmlns:p14="http://schemas.microsoft.com/office/powerpoint/2010/main" val="421071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1)">
                                      <p:cBhvr>
                                        <p:cTn id="19" dur="2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759</Words>
  <Application>Microsoft Office PowerPoint</Application>
  <PresentationFormat>Widescreen</PresentationFormat>
  <Paragraphs>59</Paragraphs>
  <Slides>19</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Meiryo</vt:lpstr>
      <vt:lpstr>Arial</vt:lpstr>
      <vt:lpstr>Arial Rounded MT Bold</vt:lpstr>
      <vt:lpstr>Calibri</vt:lpstr>
      <vt:lpstr>Calibri Light</vt:lpstr>
      <vt:lpstr>Cambria</vt:lpstr>
      <vt:lpstr>Century</vt:lpstr>
      <vt:lpstr>Century Gothic</vt:lpstr>
      <vt:lpstr>Times New Roman</vt:lpstr>
      <vt:lpstr>YouTube Sans</vt:lpstr>
      <vt:lpstr>Office Theme</vt:lpstr>
      <vt:lpstr>Friends of Jesus and Mary</vt:lpstr>
      <vt:lpstr>PowerPoint Presentation</vt:lpstr>
      <vt:lpstr>PowerPoint Presentation</vt:lpstr>
      <vt:lpstr>PowerPoint Presentation</vt:lpstr>
      <vt:lpstr>PowerPoint Presentation</vt:lpstr>
      <vt:lpstr>PowerPoint Presentation</vt:lpstr>
      <vt:lpstr>Jesus says that if we love Him, we will follow His commandments. Why?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and fill in the blanks with words from the Gospel.</vt:lpstr>
      <vt:lpstr>PowerPoint Presentation</vt:lpstr>
      <vt:lpstr>PowerPoint Presentation</vt:lpstr>
      <vt:lpstr>The Trinity Song, The Trinity Song, https://youtu.be/gZ_vnP0kwrQ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7</cp:revision>
  <dcterms:modified xsi:type="dcterms:W3CDTF">2023-05-09T17:42:32Z</dcterms:modified>
</cp:coreProperties>
</file>