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9" r:id="rId3"/>
    <p:sldId id="301" r:id="rId4"/>
    <p:sldId id="300" r:id="rId5"/>
    <p:sldId id="297" r:id="rId6"/>
    <p:sldId id="302" r:id="rId7"/>
    <p:sldId id="298" r:id="rId8"/>
    <p:sldId id="257" r:id="rId9"/>
    <p:sldId id="258" r:id="rId10"/>
    <p:sldId id="259" r:id="rId11"/>
    <p:sldId id="260" r:id="rId12"/>
    <p:sldId id="269" r:id="rId13"/>
    <p:sldId id="270" r:id="rId14"/>
    <p:sldId id="271" r:id="rId15"/>
    <p:sldId id="272" r:id="rId16"/>
    <p:sldId id="273" r:id="rId17"/>
    <p:sldId id="275" r:id="rId18"/>
    <p:sldId id="276" r:id="rId19"/>
    <p:sldId id="277" r:id="rId20"/>
    <p:sldId id="281" r:id="rId21"/>
    <p:sldId id="278" r:id="rId22"/>
    <p:sldId id="279" r:id="rId23"/>
    <p:sldId id="280" r:id="rId24"/>
    <p:sldId id="274" r:id="rId25"/>
    <p:sldId id="261" r:id="rId26"/>
    <p:sldId id="262" r:id="rId27"/>
    <p:sldId id="282" r:id="rId28"/>
    <p:sldId id="264" r:id="rId29"/>
    <p:sldId id="265" r:id="rId30"/>
    <p:sldId id="267" r:id="rId31"/>
    <p:sldId id="2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40CB7"/>
    <a:srgbClr val="FFFFCC"/>
    <a:srgbClr val="A5DA46"/>
    <a:srgbClr val="992BA5"/>
    <a:srgbClr val="DDF6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439AE-00B5-4318-980C-717628553E06}"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EED00-8CA1-4217-B16B-50BF90A9DBAA}" type="slidenum">
              <a:rPr lang="en-US" smtClean="0"/>
              <a:t>‹#›</a:t>
            </a:fld>
            <a:endParaRPr lang="en-US"/>
          </a:p>
        </p:txBody>
      </p:sp>
    </p:spTree>
    <p:extLst>
      <p:ext uri="{BB962C8B-B14F-4D97-AF65-F5344CB8AC3E}">
        <p14:creationId xmlns:p14="http://schemas.microsoft.com/office/powerpoint/2010/main" val="240661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63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4A4B-BA13-10DD-3944-CDACF18FE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9D0FC-DDB0-9559-2CD2-DD795D569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785CA-B17B-EF8F-5C39-0B1F6011042F}"/>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5EDE99A0-300B-BF98-4CE4-8B5E5E7B8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18440-398F-7D6B-CC75-FB60A836AF09}"/>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370033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2272-56E9-3337-C856-FCA1D4555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5DF09-45D2-2732-52CA-C83B0B7C5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93592-848E-4017-6985-A53459034701}"/>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F1E1B6D3-D81B-F2B0-B4B1-D02828BF9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42DA5-76C5-E271-25F3-FF29C4659DF8}"/>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48247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AD57D-D624-BC1C-7CA5-B5D6341033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F1E19-BEFF-F6CA-7CB4-6A21D3859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DDC2A-3586-AC20-38EC-3482C4E83215}"/>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101226DF-5433-314F-B266-61C99EB94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BAAC3-8993-DE2C-D863-19185AB85BE0}"/>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258260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2A8B-C145-D15C-CD34-993180B71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6EABA-9F19-11CD-9CB7-71A86C46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27356-1DD7-DA0F-C7A3-59C1DC5296EA}"/>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F1B3851F-6DE1-BE5E-4050-BABBF8E6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841F7-0D42-5C0F-77A8-BFEDB877A40E}"/>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22087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BC89-2793-CE37-1A1D-4D8530F1CA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0A1F73-953A-9684-C6A2-C1A45C6E0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0D3BD-A394-9EA4-1CDF-083B7E6D1A48}"/>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8AFFC5E4-17F5-8FAF-1B2C-841DB05F8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E30B7-5A5A-2001-C646-668EC1C296BD}"/>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344420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76B0-E15E-65A5-CE31-0464FAE7CC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880C7-5CAF-AE48-A681-96D3B682C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15070-868B-E403-28AB-D464344E1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F3F9F6-F3DC-1CFA-67DA-0B6844BBDFC9}"/>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6" name="Footer Placeholder 5">
            <a:extLst>
              <a:ext uri="{FF2B5EF4-FFF2-40B4-BE49-F238E27FC236}">
                <a16:creationId xmlns:a16="http://schemas.microsoft.com/office/drawing/2014/main" id="{76A33385-EF5C-E168-0518-9117357A9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877CD-BC9E-E468-C6CA-FDFD87F7CD93}"/>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378532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1826-F9BE-6C4B-7795-901DCF6C84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AF621-7DED-A446-E263-24B03CE68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A18491-A140-167F-78E4-EE4D503FBE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1636C-B109-7360-2A1B-BCE0897175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BCF1D-B036-4A1F-F395-AA38D66CE8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98CF9A-2C85-4F77-0A70-F2DE5E1E6C9D}"/>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8" name="Footer Placeholder 7">
            <a:extLst>
              <a:ext uri="{FF2B5EF4-FFF2-40B4-BE49-F238E27FC236}">
                <a16:creationId xmlns:a16="http://schemas.microsoft.com/office/drawing/2014/main" id="{3C665292-F05D-7884-F55E-4A6F5F0AAF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D1FA4D-A237-4CD7-6CE2-4E6D6BC9F9DB}"/>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281618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1B2B-BE71-54F1-A48E-6494C6798F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A91C5-E505-6E65-FF7A-92AA054AC75B}"/>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4" name="Footer Placeholder 3">
            <a:extLst>
              <a:ext uri="{FF2B5EF4-FFF2-40B4-BE49-F238E27FC236}">
                <a16:creationId xmlns:a16="http://schemas.microsoft.com/office/drawing/2014/main" id="{72B4B53A-40D2-9258-A7FD-62A4AF432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81443-0FD0-237D-4EDA-006DD28422E2}"/>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401751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8F9EA-8BFE-8D70-4BF0-E2393514A537}"/>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3" name="Footer Placeholder 2">
            <a:extLst>
              <a:ext uri="{FF2B5EF4-FFF2-40B4-BE49-F238E27FC236}">
                <a16:creationId xmlns:a16="http://schemas.microsoft.com/office/drawing/2014/main" id="{41D906B7-CF63-A422-19E6-1B30F3BC7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B87CAE-758A-6844-7DE2-D6D43E52CA81}"/>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235089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5F73-7E09-B997-45C9-7564E7832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4EE52-3E50-7C2C-73B0-257F870CE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F06D5A-038B-B07A-A832-50B305A49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F98B5-CED8-A82C-FE7C-CD98F66ECFDE}"/>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6" name="Footer Placeholder 5">
            <a:extLst>
              <a:ext uri="{FF2B5EF4-FFF2-40B4-BE49-F238E27FC236}">
                <a16:creationId xmlns:a16="http://schemas.microsoft.com/office/drawing/2014/main" id="{9B445DA2-A938-F661-94FE-C7089F31C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31EAF-BBFB-BCFA-C707-33CF21581DB7}"/>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258269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7053-523B-4899-E21F-407B79596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8327DC-4660-F05F-D451-2E924388D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381BCE-6079-139C-16FC-71F7D9AC4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2CE2A-C8EA-419E-12C9-3EFFD54A5B31}"/>
              </a:ext>
            </a:extLst>
          </p:cNvPr>
          <p:cNvSpPr>
            <a:spLocks noGrp="1"/>
          </p:cNvSpPr>
          <p:nvPr>
            <p:ph type="dt" sz="half" idx="10"/>
          </p:nvPr>
        </p:nvSpPr>
        <p:spPr/>
        <p:txBody>
          <a:bodyPr/>
          <a:lstStyle/>
          <a:p>
            <a:fld id="{FB50BE54-365D-4D49-ACD1-9CAE487B3583}" type="datetimeFigureOut">
              <a:rPr lang="en-US" smtClean="0"/>
              <a:t>2/15/2023</a:t>
            </a:fld>
            <a:endParaRPr lang="en-US"/>
          </a:p>
        </p:txBody>
      </p:sp>
      <p:sp>
        <p:nvSpPr>
          <p:cNvPr id="6" name="Footer Placeholder 5">
            <a:extLst>
              <a:ext uri="{FF2B5EF4-FFF2-40B4-BE49-F238E27FC236}">
                <a16:creationId xmlns:a16="http://schemas.microsoft.com/office/drawing/2014/main" id="{5BE8EBF2-D1C3-F3F2-D403-86096CDDC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88AA5-D9F5-922F-2DC5-D5975D68668C}"/>
              </a:ext>
            </a:extLst>
          </p:cNvPr>
          <p:cNvSpPr>
            <a:spLocks noGrp="1"/>
          </p:cNvSpPr>
          <p:nvPr>
            <p:ph type="sldNum" sz="quarter" idx="12"/>
          </p:nvPr>
        </p:nvSpPr>
        <p:spPr/>
        <p:txBody>
          <a:bodyPr/>
          <a:lstStyle/>
          <a:p>
            <a:fld id="{0E902199-FC34-4437-B2D4-983A11E9CBA7}" type="slidenum">
              <a:rPr lang="en-US" smtClean="0"/>
              <a:t>‹#›</a:t>
            </a:fld>
            <a:endParaRPr lang="en-US"/>
          </a:p>
        </p:txBody>
      </p:sp>
    </p:spTree>
    <p:extLst>
      <p:ext uri="{BB962C8B-B14F-4D97-AF65-F5344CB8AC3E}">
        <p14:creationId xmlns:p14="http://schemas.microsoft.com/office/powerpoint/2010/main" val="330574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3F48E-5C5C-EF80-1A91-E0AC2274D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1390C-3CD9-DBB5-800C-BE78CFBD3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981A8-D583-22B4-74A5-40D56850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BE54-365D-4D49-ACD1-9CAE487B3583}" type="datetimeFigureOut">
              <a:rPr lang="en-US" smtClean="0"/>
              <a:t>2/15/2023</a:t>
            </a:fld>
            <a:endParaRPr lang="en-US"/>
          </a:p>
        </p:txBody>
      </p:sp>
      <p:sp>
        <p:nvSpPr>
          <p:cNvPr id="5" name="Footer Placeholder 4">
            <a:extLst>
              <a:ext uri="{FF2B5EF4-FFF2-40B4-BE49-F238E27FC236}">
                <a16:creationId xmlns:a16="http://schemas.microsoft.com/office/drawing/2014/main" id="{A82284B3-F6F3-E791-74CE-199183B84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34DAC-EB6C-CBB8-9C4F-100DC8538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02199-FC34-4437-B2D4-983A11E9CBA7}" type="slidenum">
              <a:rPr lang="en-US" smtClean="0"/>
              <a:t>‹#›</a:t>
            </a:fld>
            <a:endParaRPr lang="en-US"/>
          </a:p>
        </p:txBody>
      </p:sp>
    </p:spTree>
    <p:extLst>
      <p:ext uri="{BB962C8B-B14F-4D97-AF65-F5344CB8AC3E}">
        <p14:creationId xmlns:p14="http://schemas.microsoft.com/office/powerpoint/2010/main" val="26120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ihhvm6eLWZI" TargetMode="External"/><Relationship Id="rId2" Type="http://schemas.openxmlformats.org/officeDocument/2006/relationships/slideLayout" Target="../slideLayouts/slideLayout6.xml"/><Relationship Id="rId1" Type="http://schemas.openxmlformats.org/officeDocument/2006/relationships/video" Target="https://www.youtube.com/embed/ihhvm6eLWZI?feature=oembed"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Xs6qQ_o-lk" TargetMode="External"/><Relationship Id="rId2" Type="http://schemas.openxmlformats.org/officeDocument/2006/relationships/slideLayout" Target="../slideLayouts/slideLayout6.xml"/><Relationship Id="rId1" Type="http://schemas.openxmlformats.org/officeDocument/2006/relationships/video" Target="https://www.youtube.com/embed/tXs6qQ_o-lk?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331258" y="1809859"/>
            <a:ext cx="9767047"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mic Sans MS"/>
              <a:buNone/>
            </a:pPr>
            <a:r>
              <a:rPr lang="es-ES" dirty="0">
                <a:solidFill>
                  <a:schemeClr val="accent5"/>
                </a:solidFill>
                <a:latin typeface="Comic Sans MS"/>
                <a:ea typeface="Comic Sans MS"/>
                <a:cs typeface="Comic Sans MS"/>
                <a:sym typeface="Comic Sans MS"/>
              </a:rPr>
              <a:t>Friends </a:t>
            </a:r>
            <a:r>
              <a:rPr lang="es-ES" dirty="0" err="1">
                <a:solidFill>
                  <a:schemeClr val="accent5"/>
                </a:solidFill>
                <a:latin typeface="Comic Sans MS"/>
                <a:ea typeface="Comic Sans MS"/>
                <a:cs typeface="Comic Sans MS"/>
                <a:sym typeface="Comic Sans MS"/>
              </a:rPr>
              <a:t>of</a:t>
            </a:r>
            <a:r>
              <a:rPr lang="es-ES" dirty="0">
                <a:solidFill>
                  <a:schemeClr val="accent5"/>
                </a:solidFill>
                <a:latin typeface="Comic Sans MS"/>
                <a:ea typeface="Comic Sans MS"/>
                <a:cs typeface="Comic Sans MS"/>
                <a:sym typeface="Comic Sans MS"/>
              </a:rPr>
              <a:t> </a:t>
            </a:r>
            <a:r>
              <a:rPr lang="es-ES" dirty="0" err="1">
                <a:solidFill>
                  <a:schemeClr val="accent5"/>
                </a:solidFill>
                <a:latin typeface="Comic Sans MS"/>
                <a:ea typeface="Comic Sans MS"/>
                <a:cs typeface="Comic Sans MS"/>
                <a:sym typeface="Comic Sans MS"/>
              </a:rPr>
              <a:t>Jesus</a:t>
            </a:r>
            <a:r>
              <a:rPr lang="es-ES" dirty="0">
                <a:solidFill>
                  <a:schemeClr val="accent5"/>
                </a:solidFill>
                <a:latin typeface="Comic Sans MS"/>
                <a:ea typeface="Comic Sans MS"/>
                <a:cs typeface="Comic Sans MS"/>
                <a:sym typeface="Comic Sans MS"/>
              </a:rPr>
              <a:t> and Mary</a:t>
            </a:r>
            <a:endParaRPr dirty="0">
              <a:solidFill>
                <a:schemeClr val="accent5"/>
              </a:solidFill>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1524000" y="4600844"/>
            <a:ext cx="9144000" cy="2067242"/>
          </a:xfrm>
          <a:prstGeom prst="rect">
            <a:avLst/>
          </a:prstGeom>
          <a:solidFill>
            <a:schemeClr val="bg1"/>
          </a:solidFill>
          <a:ln w="57150">
            <a:solidFill>
              <a:srgbClr val="FFFF00"/>
            </a:solid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2800" b="1" dirty="0">
                <a:latin typeface="Comic Sans MS" panose="030F0702030302020204" pitchFamily="66" charset="0"/>
              </a:rPr>
              <a:t>Prayer Group for Children</a:t>
            </a:r>
            <a:endParaRPr sz="2800" b="1" dirty="0">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r>
              <a:rPr lang="en-US" sz="2800" b="1" dirty="0">
                <a:latin typeface="Comic Sans MS" panose="030F0702030302020204" pitchFamily="66" charset="0"/>
              </a:rPr>
              <a:t>Cycle A – VII Sunday in Ordinary Time</a:t>
            </a:r>
            <a:endParaRPr sz="2800" b="1" dirty="0">
              <a:latin typeface="Comic Sans MS" panose="030F0702030302020204" pitchFamily="66" charset="0"/>
            </a:endParaRPr>
          </a:p>
          <a:p>
            <a:pPr marL="0" lvl="0" indent="0" algn="ctr" rtl="0">
              <a:lnSpc>
                <a:spcPct val="90000"/>
              </a:lnSpc>
              <a:spcBef>
                <a:spcPts val="1000"/>
              </a:spcBef>
              <a:spcAft>
                <a:spcPts val="0"/>
              </a:spcAft>
              <a:buClr>
                <a:schemeClr val="dk1"/>
              </a:buClr>
              <a:buSzPts val="2800"/>
              <a:buNone/>
            </a:pPr>
            <a:r>
              <a:rPr lang="es-ES" sz="2800" b="1" dirty="0">
                <a:latin typeface="Comic Sans MS" panose="030F0702030302020204" pitchFamily="66" charset="0"/>
              </a:rPr>
              <a:t>Love </a:t>
            </a:r>
            <a:r>
              <a:rPr lang="es-ES" sz="2800" b="1" dirty="0" err="1">
                <a:latin typeface="Comic Sans MS" panose="030F0702030302020204" pitchFamily="66" charset="0"/>
              </a:rPr>
              <a:t>Your</a:t>
            </a:r>
            <a:r>
              <a:rPr lang="es-ES" sz="2800" b="1" dirty="0">
                <a:latin typeface="Comic Sans MS" panose="030F0702030302020204" pitchFamily="66" charset="0"/>
              </a:rPr>
              <a:t> </a:t>
            </a:r>
            <a:r>
              <a:rPr lang="es-ES" sz="2800" b="1" dirty="0" err="1">
                <a:latin typeface="Comic Sans MS" panose="030F0702030302020204" pitchFamily="66" charset="0"/>
              </a:rPr>
              <a:t>Enemies</a:t>
            </a:r>
            <a:r>
              <a:rPr lang="es-ES" sz="2800" b="1">
                <a:latin typeface="Comic Sans MS" panose="030F0702030302020204" pitchFamily="66" charset="0"/>
              </a:rPr>
              <a:t>– Mathew </a:t>
            </a:r>
            <a:r>
              <a:rPr lang="es-ES" sz="2800" b="1" dirty="0">
                <a:latin typeface="Comic Sans MS" panose="030F0702030302020204" pitchFamily="66" charset="0"/>
              </a:rPr>
              <a:t>5, 38-48</a:t>
            </a:r>
          </a:p>
          <a:p>
            <a:pPr marL="0" lvl="0" indent="0" algn="ctr" rtl="0">
              <a:lnSpc>
                <a:spcPct val="90000"/>
              </a:lnSpc>
              <a:spcBef>
                <a:spcPts val="1000"/>
              </a:spcBef>
              <a:spcAft>
                <a:spcPts val="0"/>
              </a:spcAft>
              <a:buClr>
                <a:schemeClr val="dk1"/>
              </a:buClr>
              <a:buSzPts val="2800"/>
              <a:buNone/>
            </a:pPr>
            <a:r>
              <a:rPr lang="es-ES" sz="2800" b="1" dirty="0">
                <a:solidFill>
                  <a:srgbClr val="0070C0"/>
                </a:solidFill>
                <a:latin typeface="Comic Sans MS" panose="030F0702030302020204" pitchFamily="66" charset="0"/>
              </a:rPr>
              <a:t>www.fcpeace.org</a:t>
            </a:r>
            <a:endParaRPr sz="2800" b="1" dirty="0">
              <a:solidFill>
                <a:srgbClr val="0070C0"/>
              </a:solidFill>
              <a:latin typeface="Comic Sans MS" panose="030F0702030302020204" pitchFamily="66" charset="0"/>
            </a:endParaRPr>
          </a:p>
        </p:txBody>
      </p:sp>
      <p:pic>
        <p:nvPicPr>
          <p:cNvPr id="96" name="Google Shape;96;p1"/>
          <p:cNvPicPr preferRelativeResize="0"/>
          <p:nvPr/>
        </p:nvPicPr>
        <p:blipFill rotWithShape="1">
          <a:blip r:embed="rId3">
            <a:alphaModFix/>
          </a:blip>
          <a:srcRect/>
          <a:stretch/>
        </p:blipFill>
        <p:spPr>
          <a:xfrm>
            <a:off x="4999350" y="713209"/>
            <a:ext cx="2193300" cy="2193300"/>
          </a:xfrm>
          <a:prstGeom prst="ellipse">
            <a:avLst/>
          </a:prstGeom>
          <a:noFill/>
          <a:ln>
            <a:solidFill>
              <a:srgbClr val="FFCCCC"/>
            </a:solidFill>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A6273F-E72C-D5AB-067E-497C09E81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26"/>
            <a:ext cx="12192000" cy="6873826"/>
          </a:xfrm>
          <a:prstGeom prst="rect">
            <a:avLst/>
          </a:prstGeom>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4360985" y="5556738"/>
            <a:ext cx="7724334" cy="1198319"/>
          </a:xfrm>
          <a:solidFill>
            <a:srgbClr val="FFFFCC"/>
          </a:solidFill>
        </p:spPr>
        <p:txBody>
          <a:bodyPr>
            <a:normAutofit/>
          </a:bodyPr>
          <a:lstStyle/>
          <a:p>
            <a:pPr algn="ctr"/>
            <a:r>
              <a:rPr lang="en-US" sz="3200" b="1" dirty="0">
                <a:latin typeface="Abadi" panose="020B0604020104020204" pitchFamily="34" charset="0"/>
                <a:cs typeface="Times New Roman" panose="02020603050405020304" pitchFamily="18" charset="0"/>
              </a:rPr>
              <a:t>If anyone wants to go to law with you over your tunic, hand him your cloak as well. </a:t>
            </a:r>
            <a:r>
              <a:rPr lang="es-ES" sz="3200" b="1" dirty="0">
                <a:latin typeface="Abadi" panose="020B0604020104020204" pitchFamily="34" charset="0"/>
                <a:cs typeface="Times New Roman" panose="02020603050405020304" pitchFamily="18" charset="0"/>
              </a:rPr>
              <a:t> </a:t>
            </a:r>
            <a:endParaRPr lang="en-US" sz="3200" b="1" dirty="0">
              <a:latin typeface="Abadi" panose="020B0604020104020204" pitchFamily="34" charset="0"/>
              <a:cs typeface="Times New Roman" panose="02020603050405020304" pitchFamily="18" charset="0"/>
            </a:endParaRPr>
          </a:p>
        </p:txBody>
      </p:sp>
    </p:spTree>
    <p:extLst>
      <p:ext uri="{BB962C8B-B14F-4D97-AF65-F5344CB8AC3E}">
        <p14:creationId xmlns:p14="http://schemas.microsoft.com/office/powerpoint/2010/main" val="3380398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3D1DE7-5A29-7233-CE9B-1E675CCE0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5528603" y="5627077"/>
            <a:ext cx="6542650" cy="1230923"/>
          </a:xfrm>
          <a:solidFill>
            <a:schemeClr val="tx2">
              <a:lumMod val="20000"/>
              <a:lumOff val="80000"/>
            </a:schemeClr>
          </a:solidFill>
        </p:spPr>
        <p:txBody>
          <a:bodyPr>
            <a:normAutofit fontScale="90000"/>
          </a:bodyPr>
          <a:lstStyle/>
          <a:p>
            <a:pPr algn="ctr"/>
            <a:r>
              <a:rPr lang="en-US" sz="3200" b="1" dirty="0">
                <a:latin typeface="Abadi" panose="020B0604020104020204" pitchFamily="34" charset="0"/>
                <a:cs typeface="Times New Roman" panose="02020603050405020304" pitchFamily="18" charset="0"/>
              </a:rPr>
              <a:t>Should anyone press you into service for one mile, go with him for two miles.</a:t>
            </a:r>
            <a:r>
              <a:rPr lang="es-ES" sz="3200" b="1" dirty="0">
                <a:latin typeface="Abadi" panose="020B0604020104020204" pitchFamily="34" charset="0"/>
                <a:cs typeface="Times New Roman" panose="02020603050405020304" pitchFamily="18" charset="0"/>
              </a:rPr>
              <a:t> </a:t>
            </a:r>
            <a:endParaRPr lang="en-US" sz="3200" b="1" dirty="0">
              <a:latin typeface="Abadi" panose="020B0604020104020204" pitchFamily="34" charset="0"/>
              <a:cs typeface="Times New Roman" panose="02020603050405020304" pitchFamily="18" charset="0"/>
            </a:endParaRPr>
          </a:p>
        </p:txBody>
      </p:sp>
    </p:spTree>
    <p:extLst>
      <p:ext uri="{BB962C8B-B14F-4D97-AF65-F5344CB8AC3E}">
        <p14:creationId xmlns:p14="http://schemas.microsoft.com/office/powerpoint/2010/main" val="1264600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 que te pida dale… - CVCLAVOZ">
            <a:extLst>
              <a:ext uri="{FF2B5EF4-FFF2-40B4-BE49-F238E27FC236}">
                <a16:creationId xmlns:a16="http://schemas.microsoft.com/office/drawing/2014/main" id="{A1EC7329-9985-20CC-F956-90F1EBB97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4827494" y="5822576"/>
            <a:ext cx="7364505" cy="1011757"/>
          </a:xfrm>
          <a:solidFill>
            <a:schemeClr val="tx2">
              <a:lumMod val="20000"/>
              <a:lumOff val="80000"/>
            </a:schemeClr>
          </a:solidFill>
        </p:spPr>
        <p:txBody>
          <a:bodyPr>
            <a:normAutofit fontScale="90000"/>
          </a:bodyPr>
          <a:lstStyle/>
          <a:p>
            <a:pPr algn="ctr"/>
            <a:r>
              <a:rPr lang="en-US" sz="3200" b="1" dirty="0">
                <a:latin typeface="Abadi" panose="020B0604020104020204" pitchFamily="34" charset="0"/>
                <a:cs typeface="Times New Roman" panose="02020603050405020304" pitchFamily="18" charset="0"/>
              </a:rPr>
              <a:t>Give to the one who asks of you, and do not turn your back on one who wants to borrow. </a:t>
            </a:r>
          </a:p>
        </p:txBody>
      </p:sp>
    </p:spTree>
    <p:extLst>
      <p:ext uri="{BB962C8B-B14F-4D97-AF65-F5344CB8AC3E}">
        <p14:creationId xmlns:p14="http://schemas.microsoft.com/office/powerpoint/2010/main" val="124177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guiendo el Evangelio: AMEN A SUS ENEMIGOS">
            <a:extLst>
              <a:ext uri="{FF2B5EF4-FFF2-40B4-BE49-F238E27FC236}">
                <a16:creationId xmlns:a16="http://schemas.microsoft.com/office/drawing/2014/main" id="{E30153CB-0AA4-A324-D6B6-060321CCF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977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1186703" y="6052624"/>
            <a:ext cx="9818593" cy="805375"/>
          </a:xfrm>
          <a:solidFill>
            <a:schemeClr val="bg1"/>
          </a:solidFill>
        </p:spPr>
        <p:txBody>
          <a:bodyPr>
            <a:normAutofit fontScale="90000"/>
          </a:bodyPr>
          <a:lstStyle/>
          <a:p>
            <a:pPr algn="ctr"/>
            <a:r>
              <a:rPr lang="en-US" sz="3200" b="1" dirty="0">
                <a:latin typeface="Abadi" panose="020B0604020104020204" pitchFamily="34" charset="0"/>
                <a:cs typeface="Times New Roman" panose="02020603050405020304" pitchFamily="18" charset="0"/>
              </a:rPr>
              <a:t>You have heard that it was said, ‘You shall love your neighbor and hate your enemy</a:t>
            </a:r>
            <a:r>
              <a:rPr lang="es-ES" sz="3200" b="1" dirty="0">
                <a:latin typeface="Abadi" panose="020B0604020104020204" pitchFamily="34" charset="0"/>
                <a:cs typeface="Times New Roman" panose="02020603050405020304" pitchFamily="18" charset="0"/>
              </a:rPr>
              <a:t>. B</a:t>
            </a:r>
            <a:r>
              <a:rPr lang="en-US" sz="3200" b="1" dirty="0" err="1">
                <a:latin typeface="Abadi" panose="020B0604020104020204" pitchFamily="34" charset="0"/>
                <a:cs typeface="Times New Roman" panose="02020603050405020304" pitchFamily="18" charset="0"/>
              </a:rPr>
              <a:t>ut</a:t>
            </a:r>
            <a:r>
              <a:rPr lang="en-US" sz="3200" b="1" dirty="0">
                <a:latin typeface="Abadi" panose="020B0604020104020204" pitchFamily="34" charset="0"/>
                <a:cs typeface="Times New Roman" panose="02020603050405020304" pitchFamily="18" charset="0"/>
              </a:rPr>
              <a:t> I say to you, </a:t>
            </a:r>
            <a:r>
              <a:rPr lang="en-US" sz="3200" b="1" dirty="0">
                <a:solidFill>
                  <a:srgbClr val="FFC000"/>
                </a:solidFill>
                <a:latin typeface="Abadi" panose="020B0604020104020204" pitchFamily="34" charset="0"/>
                <a:cs typeface="Times New Roman" panose="02020603050405020304" pitchFamily="18" charset="0"/>
              </a:rPr>
              <a:t>love your enemies.</a:t>
            </a:r>
          </a:p>
        </p:txBody>
      </p:sp>
    </p:spTree>
    <p:extLst>
      <p:ext uri="{BB962C8B-B14F-4D97-AF65-F5344CB8AC3E}">
        <p14:creationId xmlns:p14="http://schemas.microsoft.com/office/powerpoint/2010/main" val="2991734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amiano » Amad a vuestros enemigos">
            <a:extLst>
              <a:ext uri="{FF2B5EF4-FFF2-40B4-BE49-F238E27FC236}">
                <a16:creationId xmlns:a16="http://schemas.microsoft.com/office/drawing/2014/main" id="{77148BEF-D7D7-9036-C2AC-3432D3AB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859" y="0"/>
            <a:ext cx="8310281" cy="688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E23726-60E8-D329-8E87-876813CF2154}"/>
              </a:ext>
            </a:extLst>
          </p:cNvPr>
          <p:cNvSpPr txBox="1"/>
          <p:nvPr/>
        </p:nvSpPr>
        <p:spPr>
          <a:xfrm>
            <a:off x="6656294" y="2985247"/>
            <a:ext cx="3594846" cy="2123658"/>
          </a:xfrm>
          <a:prstGeom prst="rect">
            <a:avLst/>
          </a:prstGeom>
          <a:solidFill>
            <a:srgbClr val="FFFFCC"/>
          </a:solidFill>
          <a:ln w="76200">
            <a:noFill/>
          </a:ln>
        </p:spPr>
        <p:txBody>
          <a:bodyPr wrap="square" rtlCol="0">
            <a:spAutoFit/>
          </a:bodyPr>
          <a:lstStyle/>
          <a:p>
            <a:pPr algn="ctr"/>
            <a:r>
              <a:rPr lang="en-US" sz="4400" dirty="0">
                <a:latin typeface="Arial Narrow" panose="020B0606020202030204" pitchFamily="34" charset="0"/>
                <a:cs typeface="Times New Roman" panose="02020603050405020304" pitchFamily="18" charset="0"/>
              </a:rPr>
              <a:t>…and pray for those who persecute you, </a:t>
            </a:r>
            <a:endParaRPr lang="es-ES" sz="3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27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D7EBA2-4033-EF35-DFEB-AD4D98A1520C}"/>
              </a:ext>
            </a:extLst>
          </p:cNvPr>
          <p:cNvSpPr txBox="1"/>
          <p:nvPr/>
        </p:nvSpPr>
        <p:spPr>
          <a:xfrm>
            <a:off x="1450040" y="6147374"/>
            <a:ext cx="9291916" cy="584775"/>
          </a:xfrm>
          <a:prstGeom prst="rect">
            <a:avLst/>
          </a:prstGeom>
          <a:noFill/>
        </p:spPr>
        <p:txBody>
          <a:bodyPr wrap="square" rtlCol="0">
            <a:spAutoFit/>
          </a:bodyPr>
          <a:lstStyle/>
          <a:p>
            <a:r>
              <a:rPr lang="es-ES" sz="3200" b="1" dirty="0">
                <a:effectLst/>
                <a:latin typeface="Abadi" panose="020B0604020104020204" pitchFamily="34" charset="0"/>
                <a:ea typeface="Times New Roman" panose="02020603050405020304" pitchFamily="18" charset="0"/>
                <a:cs typeface="Times New Roman" panose="02020603050405020304" pitchFamily="18" charset="0"/>
              </a:rPr>
              <a:t>…</a:t>
            </a:r>
            <a:r>
              <a:rPr lang="en-US" sz="3200" b="1" dirty="0">
                <a:latin typeface="Abadi" panose="020B0604020104020204" pitchFamily="34" charset="0"/>
                <a:cs typeface="Times New Roman" panose="02020603050405020304" pitchFamily="18" charset="0"/>
              </a:rPr>
              <a:t>that you may be children of your heavenly Father</a:t>
            </a:r>
            <a:r>
              <a:rPr lang="es-ES" sz="3200" b="1" dirty="0">
                <a:effectLst/>
                <a:latin typeface="Abadi" panose="020B0604020104020204" pitchFamily="34" charset="0"/>
                <a:ea typeface="Times New Roman" panose="02020603050405020304" pitchFamily="18" charset="0"/>
                <a:cs typeface="Times New Roman" panose="02020603050405020304" pitchFamily="18" charset="0"/>
              </a:rPr>
              <a:t>.</a:t>
            </a:r>
            <a:endParaRPr lang="en-US" sz="3200" b="1" dirty="0">
              <a:latin typeface="Abadi" panose="020B0604020104020204" pitchFamily="34" charset="0"/>
            </a:endParaRPr>
          </a:p>
        </p:txBody>
      </p:sp>
      <p:pic>
        <p:nvPicPr>
          <p:cNvPr id="3076" name="Picture 4" descr="San Ginés de Padriñán: Domingo VI de Pascua de los Enfermos.">
            <a:extLst>
              <a:ext uri="{FF2B5EF4-FFF2-40B4-BE49-F238E27FC236}">
                <a16:creationId xmlns:a16="http://schemas.microsoft.com/office/drawing/2014/main" id="{18907F7C-1B2B-AAFB-EA5B-907BAD801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47" y="197651"/>
            <a:ext cx="11631303" cy="592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10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 causes his sun to rise on the evil and the good&quot; - Beit Immanuel">
            <a:extLst>
              <a:ext uri="{FF2B5EF4-FFF2-40B4-BE49-F238E27FC236}">
                <a16:creationId xmlns:a16="http://schemas.microsoft.com/office/drawing/2014/main" id="{20D73B38-2836-18EF-F0A3-410E14180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52" y="546294"/>
            <a:ext cx="5783078" cy="3848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 SENDS HIS RAIN ON THE JUST AND THE UNJUST by Elwin R. Roach">
            <a:extLst>
              <a:ext uri="{FF2B5EF4-FFF2-40B4-BE49-F238E27FC236}">
                <a16:creationId xmlns:a16="http://schemas.microsoft.com/office/drawing/2014/main" id="{C14864A9-727B-7D6E-99D2-05F03B728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472" y="546295"/>
            <a:ext cx="5783075" cy="3848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5F2D21-8131-12C6-A9CE-94BFD6761A40}"/>
              </a:ext>
            </a:extLst>
          </p:cNvPr>
          <p:cNvSpPr txBox="1"/>
          <p:nvPr/>
        </p:nvSpPr>
        <p:spPr>
          <a:xfrm>
            <a:off x="1317812" y="5096435"/>
            <a:ext cx="9345706" cy="1077218"/>
          </a:xfrm>
          <a:prstGeom prst="rect">
            <a:avLst/>
          </a:prstGeom>
          <a:noFill/>
        </p:spPr>
        <p:txBody>
          <a:bodyPr wrap="square" rtlCol="0">
            <a:spAutoFit/>
          </a:bodyPr>
          <a:lstStyle/>
          <a:p>
            <a:pPr algn="ctr"/>
            <a:r>
              <a:rPr lang="en-US" sz="3200" b="1" dirty="0">
                <a:latin typeface="Abadi" panose="020B0604020104020204" pitchFamily="34" charset="0"/>
                <a:ea typeface="+mj-ea"/>
                <a:cs typeface="Times New Roman" panose="02020603050405020304" pitchFamily="18" charset="0"/>
              </a:rPr>
              <a:t>…for he makes his sun rise on the bad and the good, and causes rain to fall on the just and the unjust. </a:t>
            </a:r>
          </a:p>
        </p:txBody>
      </p:sp>
    </p:spTree>
    <p:extLst>
      <p:ext uri="{BB962C8B-B14F-4D97-AF65-F5344CB8AC3E}">
        <p14:creationId xmlns:p14="http://schemas.microsoft.com/office/powerpoint/2010/main" val="3478007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7034261" y="1065627"/>
            <a:ext cx="5157739" cy="4726745"/>
          </a:xfrm>
        </p:spPr>
        <p:txBody>
          <a:bodyPr>
            <a:noAutofit/>
          </a:bodyPr>
          <a:lstStyle/>
          <a:p>
            <a:pPr algn="ctr"/>
            <a:r>
              <a:rPr lang="en-US" sz="3200" b="1" dirty="0">
                <a:latin typeface="Abadi" panose="020B0604020104020204" pitchFamily="34" charset="0"/>
                <a:cs typeface="Times New Roman" panose="02020603050405020304" pitchFamily="18" charset="0"/>
              </a:rPr>
              <a:t>For if you love those who love you, what recompense will you have? Do not the tax collectors do the same? </a:t>
            </a:r>
          </a:p>
        </p:txBody>
      </p:sp>
      <p:pic>
        <p:nvPicPr>
          <p:cNvPr id="6146" name="Picture 2" descr="Evangelio del día Mateo 23,27-32">
            <a:extLst>
              <a:ext uri="{FF2B5EF4-FFF2-40B4-BE49-F238E27FC236}">
                <a16:creationId xmlns:a16="http://schemas.microsoft.com/office/drawing/2014/main" id="{036794AC-6E3F-F3A7-17D3-353726743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34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88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7167282" y="672354"/>
            <a:ext cx="4235824" cy="4195482"/>
          </a:xfrm>
        </p:spPr>
        <p:txBody>
          <a:bodyPr>
            <a:normAutofit/>
          </a:bodyPr>
          <a:lstStyle/>
          <a:p>
            <a:pPr algn="ctr"/>
            <a:r>
              <a:rPr lang="en-US" sz="3200" b="1" dirty="0">
                <a:latin typeface="Abadi" panose="020B0604020104020204" pitchFamily="34" charset="0"/>
                <a:cs typeface="Times New Roman" panose="02020603050405020304" pitchFamily="18" charset="0"/>
              </a:rPr>
              <a:t>And if you greet your brothers only, what is unusual about that? </a:t>
            </a:r>
            <a:br>
              <a:rPr lang="en-US" sz="3200" b="1" dirty="0">
                <a:latin typeface="Abadi" panose="020B0604020104020204" pitchFamily="34" charset="0"/>
                <a:cs typeface="Times New Roman" panose="02020603050405020304" pitchFamily="18" charset="0"/>
              </a:rPr>
            </a:br>
            <a:br>
              <a:rPr lang="en-US" sz="3200" b="1" dirty="0">
                <a:latin typeface="Abadi" panose="020B0604020104020204" pitchFamily="34" charset="0"/>
                <a:cs typeface="Times New Roman" panose="02020603050405020304" pitchFamily="18" charset="0"/>
              </a:rPr>
            </a:br>
            <a:r>
              <a:rPr lang="en-US" sz="3200" b="1" dirty="0">
                <a:latin typeface="Abadi" panose="020B0604020104020204" pitchFamily="34" charset="0"/>
                <a:cs typeface="Times New Roman" panose="02020603050405020304" pitchFamily="18" charset="0"/>
              </a:rPr>
              <a:t>Do not the pagans do the same? </a:t>
            </a:r>
          </a:p>
        </p:txBody>
      </p:sp>
      <p:pic>
        <p:nvPicPr>
          <p:cNvPr id="7174" name="Picture 6" descr="Foto De Stock Hombre De Dibujos Animados Ignorando | Libre De Derechos |  FreeImages">
            <a:extLst>
              <a:ext uri="{FF2B5EF4-FFF2-40B4-BE49-F238E27FC236}">
                <a16:creationId xmlns:a16="http://schemas.microsoft.com/office/drawing/2014/main" id="{6D712B69-AA59-538A-EE50-4E41A7CDE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29" y="299197"/>
            <a:ext cx="6259606" cy="625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0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8054787" y="927847"/>
            <a:ext cx="3599329" cy="3294529"/>
          </a:xfrm>
        </p:spPr>
        <p:txBody>
          <a:bodyPr>
            <a:normAutofit/>
          </a:bodyPr>
          <a:lstStyle/>
          <a:p>
            <a:pPr algn="ctr"/>
            <a:r>
              <a:rPr lang="en-US" sz="3200" b="1" dirty="0">
                <a:latin typeface="Abadi" panose="020B0604020104020204" pitchFamily="34" charset="0"/>
                <a:cs typeface="Times New Roman" panose="02020603050405020304" pitchFamily="18" charset="0"/>
              </a:rPr>
              <a:t>So be perfect, just as your heavenly Father is perfect. </a:t>
            </a:r>
          </a:p>
        </p:txBody>
      </p:sp>
      <p:pic>
        <p:nvPicPr>
          <p:cNvPr id="8194" name="Picture 2" descr="Sed perfectos como es perfecto vuestro Padre celestial">
            <a:extLst>
              <a:ext uri="{FF2B5EF4-FFF2-40B4-BE49-F238E27FC236}">
                <a16:creationId xmlns:a16="http://schemas.microsoft.com/office/drawing/2014/main" id="{799B599E-282B-F142-F14E-CF58CD1CA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97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7;p8">
            <a:extLst>
              <a:ext uri="{FF2B5EF4-FFF2-40B4-BE49-F238E27FC236}">
                <a16:creationId xmlns:a16="http://schemas.microsoft.com/office/drawing/2014/main" id="{F1EB0D7B-FB9C-6214-5D0F-1988545FCEDC}"/>
              </a:ext>
            </a:extLst>
          </p:cNvPr>
          <p:cNvSpPr txBox="1"/>
          <p:nvPr/>
        </p:nvSpPr>
        <p:spPr>
          <a:xfrm>
            <a:off x="8054787" y="4114312"/>
            <a:ext cx="380972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0" i="0" u="none" strike="noStrike" cap="none" dirty="0" err="1">
                <a:solidFill>
                  <a:srgbClr val="FF0000"/>
                </a:solidFill>
                <a:latin typeface="Calibri"/>
                <a:ea typeface="Calibri"/>
                <a:cs typeface="Calibri"/>
                <a:sym typeface="Calibri"/>
              </a:rPr>
              <a:t>The</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Gospel</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of</a:t>
            </a:r>
            <a:r>
              <a:rPr lang="es-ES" sz="2800" b="0" i="0" u="none" strike="noStrike" cap="none" dirty="0">
                <a:solidFill>
                  <a:srgbClr val="FF0000"/>
                </a:solidFill>
                <a:latin typeface="Calibri"/>
                <a:ea typeface="Calibri"/>
                <a:cs typeface="Calibri"/>
                <a:sym typeface="Calibri"/>
              </a:rPr>
              <a:t> </a:t>
            </a:r>
            <a:r>
              <a:rPr lang="es-ES" sz="2800" b="0" i="0" u="none" strike="noStrike" cap="none" dirty="0" err="1">
                <a:solidFill>
                  <a:srgbClr val="FF0000"/>
                </a:solidFill>
                <a:latin typeface="Calibri"/>
                <a:ea typeface="Calibri"/>
                <a:cs typeface="Calibri"/>
                <a:sym typeface="Calibri"/>
              </a:rPr>
              <a:t>the</a:t>
            </a:r>
            <a:r>
              <a:rPr lang="es-ES" sz="2800" b="0" i="0" u="none" strike="noStrike" cap="none" dirty="0">
                <a:solidFill>
                  <a:srgbClr val="FF0000"/>
                </a:solidFill>
                <a:latin typeface="Calibri"/>
                <a:ea typeface="Calibri"/>
                <a:cs typeface="Calibri"/>
                <a:sym typeface="Calibri"/>
              </a:rPr>
              <a:t> Lord,</a:t>
            </a:r>
          </a:p>
          <a:p>
            <a:pPr marL="0" marR="0" lvl="0" indent="0" algn="ctr" rtl="0">
              <a:spcBef>
                <a:spcPts val="0"/>
              </a:spcBef>
              <a:spcAft>
                <a:spcPts val="0"/>
              </a:spcAft>
              <a:buNone/>
            </a:pPr>
            <a:endParaRPr lang="es-ES" sz="2800" dirty="0">
              <a:solidFill>
                <a:srgbClr val="FF0000"/>
              </a:solidFill>
              <a:latin typeface="Calibri"/>
              <a:cs typeface="Calibri"/>
              <a:sym typeface="Calibri"/>
            </a:endParaRPr>
          </a:p>
          <a:p>
            <a:pPr marL="0" marR="0" lvl="0" indent="0" algn="ctr" rtl="0">
              <a:spcBef>
                <a:spcPts val="0"/>
              </a:spcBef>
              <a:spcAft>
                <a:spcPts val="0"/>
              </a:spcAft>
              <a:buNone/>
            </a:pPr>
            <a:r>
              <a:rPr lang="es-ES" sz="2800" dirty="0" err="1">
                <a:solidFill>
                  <a:srgbClr val="FF0000"/>
                </a:solidFill>
                <a:latin typeface="Calibri"/>
                <a:cs typeface="Calibri"/>
                <a:sym typeface="Calibri"/>
              </a:rPr>
              <a:t>Praise</a:t>
            </a:r>
            <a:r>
              <a:rPr lang="es-ES" sz="2800" dirty="0">
                <a:solidFill>
                  <a:srgbClr val="FF0000"/>
                </a:solidFill>
                <a:latin typeface="Calibri"/>
                <a:cs typeface="Calibri"/>
                <a:sym typeface="Calibri"/>
              </a:rPr>
              <a:t> </a:t>
            </a:r>
            <a:r>
              <a:rPr lang="es-ES" sz="2800" dirty="0" err="1">
                <a:solidFill>
                  <a:srgbClr val="FF0000"/>
                </a:solidFill>
                <a:latin typeface="Calibri"/>
                <a:cs typeface="Calibri"/>
                <a:sym typeface="Calibri"/>
              </a:rPr>
              <a:t>to</a:t>
            </a:r>
            <a:r>
              <a:rPr lang="es-ES" sz="2800" dirty="0">
                <a:solidFill>
                  <a:srgbClr val="FF0000"/>
                </a:solidFill>
                <a:latin typeface="Calibri"/>
                <a:cs typeface="Calibri"/>
                <a:sym typeface="Calibri"/>
              </a:rPr>
              <a:t> </a:t>
            </a:r>
            <a:r>
              <a:rPr lang="es-ES" sz="2800" dirty="0" err="1">
                <a:solidFill>
                  <a:srgbClr val="FF0000"/>
                </a:solidFill>
                <a:latin typeface="Calibri"/>
                <a:cs typeface="Calibri"/>
                <a:sym typeface="Calibri"/>
              </a:rPr>
              <a:t>you</a:t>
            </a:r>
            <a:r>
              <a:rPr lang="es-ES" sz="2800" dirty="0">
                <a:solidFill>
                  <a:srgbClr val="FF0000"/>
                </a:solidFill>
                <a:latin typeface="Calibri"/>
                <a:cs typeface="Calibri"/>
                <a:sym typeface="Calibri"/>
              </a:rPr>
              <a:t> </a:t>
            </a:r>
          </a:p>
          <a:p>
            <a:pPr marL="0" marR="0" lvl="0" indent="0" algn="ctr" rtl="0">
              <a:spcBef>
                <a:spcPts val="0"/>
              </a:spcBef>
              <a:spcAft>
                <a:spcPts val="0"/>
              </a:spcAft>
              <a:buNone/>
            </a:pPr>
            <a:r>
              <a:rPr lang="es-ES" sz="2800" dirty="0">
                <a:solidFill>
                  <a:srgbClr val="FF0000"/>
                </a:solidFill>
                <a:latin typeface="Calibri"/>
                <a:cs typeface="Calibri"/>
                <a:sym typeface="Calibri"/>
              </a:rPr>
              <a:t>Lord </a:t>
            </a:r>
            <a:r>
              <a:rPr lang="es-ES" sz="2800" dirty="0" err="1">
                <a:solidFill>
                  <a:srgbClr val="FF0000"/>
                </a:solidFill>
                <a:latin typeface="Calibri"/>
                <a:cs typeface="Calibri"/>
                <a:sym typeface="Calibri"/>
              </a:rPr>
              <a:t>Jesus</a:t>
            </a:r>
            <a:r>
              <a:rPr lang="es-ES" sz="2800" dirty="0">
                <a:solidFill>
                  <a:srgbClr val="FF0000"/>
                </a:solidFill>
                <a:latin typeface="Calibri"/>
                <a:cs typeface="Calibri"/>
                <a:sym typeface="Calibri"/>
              </a:rPr>
              <a:t> </a:t>
            </a:r>
            <a:r>
              <a:rPr lang="es-ES" sz="2800" dirty="0" err="1">
                <a:solidFill>
                  <a:srgbClr val="FF0000"/>
                </a:solidFill>
                <a:latin typeface="Calibri"/>
                <a:cs typeface="Calibri"/>
                <a:sym typeface="Calibri"/>
              </a:rPr>
              <a:t>Christ</a:t>
            </a:r>
            <a:r>
              <a:rPr lang="es-ES" sz="2800" dirty="0">
                <a:solidFill>
                  <a:srgbClr val="FF0000"/>
                </a:solidFill>
                <a:latin typeface="Calibri"/>
                <a:cs typeface="Calibri"/>
                <a:sym typeface="Calibri"/>
              </a:rPr>
              <a:t>.</a:t>
            </a:r>
            <a:endParaRPr dirty="0"/>
          </a:p>
        </p:txBody>
      </p:sp>
      <p:sp>
        <p:nvSpPr>
          <p:cNvPr id="4" name="TextBox 3">
            <a:extLst>
              <a:ext uri="{FF2B5EF4-FFF2-40B4-BE49-F238E27FC236}">
                <a16:creationId xmlns:a16="http://schemas.microsoft.com/office/drawing/2014/main" id="{A040F6E3-5F09-FAE5-0A83-AE1692CBC690}"/>
              </a:ext>
            </a:extLst>
          </p:cNvPr>
          <p:cNvSpPr txBox="1"/>
          <p:nvPr/>
        </p:nvSpPr>
        <p:spPr>
          <a:xfrm>
            <a:off x="134471" y="0"/>
            <a:ext cx="3173505" cy="131781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10494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21920" y="136525"/>
            <a:ext cx="12070079" cy="61023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7030A0"/>
              </a:buClr>
              <a:buSzPct val="100000"/>
              <a:buFont typeface="Comic Sans MS"/>
              <a:buNone/>
            </a:pP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Next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week</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we</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begin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the</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season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of</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Lent</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 time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of</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 </a:t>
            </a:r>
            <a:r>
              <a:rPr lang="es-ES" sz="4000" b="1" dirty="0" err="1">
                <a:solidFill>
                  <a:srgbClr val="7030A0"/>
                </a:solidFill>
                <a:latin typeface="Calibri" panose="020F0502020204030204" pitchFamily="34" charset="0"/>
                <a:ea typeface="Comic Sans MS"/>
                <a:cs typeface="Calibri" panose="020F0502020204030204" pitchFamily="34" charset="0"/>
                <a:sym typeface="Comic Sans MS"/>
              </a:rPr>
              <a:t>preparation</a:t>
            </a:r>
            <a:r>
              <a:rPr lang="es-ES" sz="4000" b="1" dirty="0">
                <a:solidFill>
                  <a:srgbClr val="7030A0"/>
                </a:solidFill>
                <a:latin typeface="Calibri" panose="020F0502020204030204" pitchFamily="34" charset="0"/>
                <a:ea typeface="Comic Sans MS"/>
                <a:cs typeface="Calibri" panose="020F0502020204030204" pitchFamily="34" charset="0"/>
                <a:sym typeface="Comic Sans MS"/>
              </a:rPr>
              <a:t>.</a:t>
            </a:r>
            <a:endParaRPr sz="4000" b="1" dirty="0">
              <a:solidFill>
                <a:srgbClr val="7030A0"/>
              </a:solidFill>
              <a:latin typeface="Calibri" panose="020F0502020204030204" pitchFamily="34" charset="0"/>
              <a:ea typeface="Comic Sans MS"/>
              <a:cs typeface="Calibri" panose="020F0502020204030204" pitchFamily="34" charset="0"/>
              <a:sym typeface="Comic Sans MS"/>
            </a:endParaRPr>
          </a:p>
        </p:txBody>
      </p:sp>
      <p:pic>
        <p:nvPicPr>
          <p:cNvPr id="103" name="Google Shape;103;p2"/>
          <p:cNvPicPr preferRelativeResize="0"/>
          <p:nvPr/>
        </p:nvPicPr>
        <p:blipFill rotWithShape="1">
          <a:blip r:embed="rId3">
            <a:alphaModFix/>
          </a:blip>
          <a:srcRect/>
          <a:stretch/>
        </p:blipFill>
        <p:spPr>
          <a:xfrm>
            <a:off x="779115" y="1079230"/>
            <a:ext cx="4561546" cy="4714877"/>
          </a:xfrm>
          <a:prstGeom prst="rect">
            <a:avLst/>
          </a:prstGeom>
          <a:noFill/>
          <a:ln>
            <a:noFill/>
          </a:ln>
        </p:spPr>
      </p:pic>
      <p:cxnSp>
        <p:nvCxnSpPr>
          <p:cNvPr id="104" name="Google Shape;104;p2"/>
          <p:cNvCxnSpPr/>
          <p:nvPr/>
        </p:nvCxnSpPr>
        <p:spPr>
          <a:xfrm flipH="1">
            <a:off x="5160241" y="2249001"/>
            <a:ext cx="520366" cy="919480"/>
          </a:xfrm>
          <a:prstGeom prst="straightConnector1">
            <a:avLst/>
          </a:prstGeom>
          <a:noFill/>
          <a:ln w="76200" cap="flat" cmpd="sng">
            <a:solidFill>
              <a:srgbClr val="7030A0"/>
            </a:solidFill>
            <a:prstDash val="solid"/>
            <a:miter lim="800000"/>
            <a:headEnd type="none" w="sm" len="sm"/>
            <a:tailEnd type="triangle" w="med" len="med"/>
          </a:ln>
          <a:effectLst>
            <a:outerShdw blurRad="50800" dist="38100" dir="2700000" algn="tl" rotWithShape="0">
              <a:srgbClr val="000000">
                <a:alpha val="40000"/>
              </a:srgbClr>
            </a:outerShdw>
          </a:effectLst>
        </p:spPr>
      </p:cxnSp>
      <p:pic>
        <p:nvPicPr>
          <p:cNvPr id="2" name="Picture 2" descr="Cuaresma Infantil">
            <a:extLst>
              <a:ext uri="{FF2B5EF4-FFF2-40B4-BE49-F238E27FC236}">
                <a16:creationId xmlns:a16="http://schemas.microsoft.com/office/drawing/2014/main" id="{A7B34F46-AB77-CB76-F681-AE7B01CA1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6" y="1072752"/>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CC5F3B-BB6E-33BD-14BB-0067F4513681}"/>
              </a:ext>
            </a:extLst>
          </p:cNvPr>
          <p:cNvSpPr txBox="1"/>
          <p:nvPr/>
        </p:nvSpPr>
        <p:spPr>
          <a:xfrm>
            <a:off x="6372226" y="4963110"/>
            <a:ext cx="4876800" cy="830997"/>
          </a:xfrm>
          <a:prstGeom prst="rect">
            <a:avLst/>
          </a:prstGeom>
          <a:solidFill>
            <a:schemeClr val="bg1"/>
          </a:solidFill>
        </p:spPr>
        <p:txBody>
          <a:bodyPr wrap="square" rtlCol="0">
            <a:spAutoFit/>
          </a:bodyPr>
          <a:lstStyle/>
          <a:p>
            <a:pPr algn="ctr"/>
            <a:endParaRPr lang="es-PA" sz="1000" b="1" dirty="0">
              <a:solidFill>
                <a:schemeClr val="accent5">
                  <a:lumMod val="75000"/>
                </a:schemeClr>
              </a:solidFill>
              <a:latin typeface="Comic Sans MS" panose="030F0702030302020204" pitchFamily="66" charset="0"/>
            </a:endParaRPr>
          </a:p>
          <a:p>
            <a:pPr algn="ctr"/>
            <a:r>
              <a:rPr lang="en-US" sz="1900" b="1" dirty="0">
                <a:solidFill>
                  <a:schemeClr val="accent5">
                    <a:lumMod val="75000"/>
                  </a:schemeClr>
                </a:solidFill>
                <a:latin typeface="Comic Sans MS" panose="030F0702030302020204" pitchFamily="66" charset="0"/>
              </a:rPr>
              <a:t>The priest wears purple which signifies spiritual preparation and penance. </a:t>
            </a:r>
          </a:p>
        </p:txBody>
      </p:sp>
      <p:sp>
        <p:nvSpPr>
          <p:cNvPr id="5" name="TextBox 4">
            <a:extLst>
              <a:ext uri="{FF2B5EF4-FFF2-40B4-BE49-F238E27FC236}">
                <a16:creationId xmlns:a16="http://schemas.microsoft.com/office/drawing/2014/main" id="{7A19DEF8-6093-905F-D201-98B98BA54B2C}"/>
              </a:ext>
            </a:extLst>
          </p:cNvPr>
          <p:cNvSpPr txBox="1"/>
          <p:nvPr/>
        </p:nvSpPr>
        <p:spPr>
          <a:xfrm>
            <a:off x="6372226" y="3701226"/>
            <a:ext cx="4876800" cy="1261884"/>
          </a:xfrm>
          <a:prstGeom prst="rect">
            <a:avLst/>
          </a:prstGeom>
          <a:solidFill>
            <a:schemeClr val="bg1"/>
          </a:solidFill>
        </p:spPr>
        <p:txBody>
          <a:bodyPr wrap="square" rtlCol="0">
            <a:spAutoFit/>
          </a:bodyPr>
          <a:lstStyle/>
          <a:p>
            <a:pPr algn="ctr"/>
            <a:r>
              <a:rPr lang="en-US" sz="1900" b="1" dirty="0">
                <a:solidFill>
                  <a:schemeClr val="accent5">
                    <a:lumMod val="75000"/>
                  </a:schemeClr>
                </a:solidFill>
                <a:latin typeface="Comic Sans MS" panose="030F0702030302020204" pitchFamily="66" charset="0"/>
              </a:rPr>
              <a:t>Lent is a time of conversion and penance. It begins on Ash Wednesday and lasts for 40 days. It ends when Holy Week begin.</a:t>
            </a:r>
          </a:p>
        </p:txBody>
      </p:sp>
      <p:sp>
        <p:nvSpPr>
          <p:cNvPr id="6" name="TextBox 5">
            <a:extLst>
              <a:ext uri="{FF2B5EF4-FFF2-40B4-BE49-F238E27FC236}">
                <a16:creationId xmlns:a16="http://schemas.microsoft.com/office/drawing/2014/main" id="{225ED0C6-3001-1765-8740-61F82726BEDD}"/>
              </a:ext>
            </a:extLst>
          </p:cNvPr>
          <p:cNvSpPr txBox="1"/>
          <p:nvPr/>
        </p:nvSpPr>
        <p:spPr>
          <a:xfrm>
            <a:off x="2278504" y="1573967"/>
            <a:ext cx="869429" cy="276999"/>
          </a:xfrm>
          <a:prstGeom prst="rect">
            <a:avLst/>
          </a:prstGeom>
          <a:solidFill>
            <a:schemeClr val="bg1"/>
          </a:solidFill>
        </p:spPr>
        <p:txBody>
          <a:bodyPr wrap="square" rtlCol="0">
            <a:spAutoFit/>
          </a:bodyPr>
          <a:lstStyle/>
          <a:p>
            <a:r>
              <a:rPr lang="en-US" sz="1200" b="1" dirty="0"/>
              <a:t>Christmas</a:t>
            </a:r>
          </a:p>
        </p:txBody>
      </p:sp>
      <p:sp>
        <p:nvSpPr>
          <p:cNvPr id="7" name="TextBox 6">
            <a:extLst>
              <a:ext uri="{FF2B5EF4-FFF2-40B4-BE49-F238E27FC236}">
                <a16:creationId xmlns:a16="http://schemas.microsoft.com/office/drawing/2014/main" id="{895EAF86-849C-3681-B7E1-AA3081AA2A17}"/>
              </a:ext>
            </a:extLst>
          </p:cNvPr>
          <p:cNvSpPr txBox="1"/>
          <p:nvPr/>
        </p:nvSpPr>
        <p:spPr>
          <a:xfrm>
            <a:off x="2387829" y="4868535"/>
            <a:ext cx="672059" cy="276999"/>
          </a:xfrm>
          <a:prstGeom prst="rect">
            <a:avLst/>
          </a:prstGeom>
          <a:solidFill>
            <a:schemeClr val="bg1"/>
          </a:solidFill>
        </p:spPr>
        <p:txBody>
          <a:bodyPr wrap="square" rtlCol="0">
            <a:spAutoFit/>
          </a:bodyPr>
          <a:lstStyle/>
          <a:p>
            <a:r>
              <a:rPr lang="en-US" sz="1200" b="1" dirty="0"/>
              <a:t>Easter</a:t>
            </a:r>
          </a:p>
        </p:txBody>
      </p:sp>
      <p:sp>
        <p:nvSpPr>
          <p:cNvPr id="10" name="TextBox 9">
            <a:extLst>
              <a:ext uri="{FF2B5EF4-FFF2-40B4-BE49-F238E27FC236}">
                <a16:creationId xmlns:a16="http://schemas.microsoft.com/office/drawing/2014/main" id="{D04EC20E-303F-A5E4-5037-1C4E84C8DDE1}"/>
              </a:ext>
            </a:extLst>
          </p:cNvPr>
          <p:cNvSpPr txBox="1"/>
          <p:nvPr/>
        </p:nvSpPr>
        <p:spPr>
          <a:xfrm>
            <a:off x="4332156" y="4287187"/>
            <a:ext cx="599608" cy="292388"/>
          </a:xfrm>
          <a:prstGeom prst="rect">
            <a:avLst/>
          </a:prstGeom>
          <a:solidFill>
            <a:srgbClr val="992BA5"/>
          </a:solidFill>
        </p:spPr>
        <p:txBody>
          <a:bodyPr wrap="square" rtlCol="0">
            <a:spAutoFit/>
          </a:bodyPr>
          <a:lstStyle/>
          <a:p>
            <a:r>
              <a:rPr lang="en-US" sz="1300" b="1" dirty="0">
                <a:solidFill>
                  <a:schemeClr val="bg1"/>
                </a:solidFill>
              </a:rPr>
              <a:t>Lent</a:t>
            </a:r>
          </a:p>
        </p:txBody>
      </p:sp>
      <p:sp>
        <p:nvSpPr>
          <p:cNvPr id="11" name="TextBox 10">
            <a:extLst>
              <a:ext uri="{FF2B5EF4-FFF2-40B4-BE49-F238E27FC236}">
                <a16:creationId xmlns:a16="http://schemas.microsoft.com/office/drawing/2014/main" id="{DA3112BC-4637-8E62-ECF8-0C853D60947F}"/>
              </a:ext>
            </a:extLst>
          </p:cNvPr>
          <p:cNvSpPr txBox="1"/>
          <p:nvPr/>
        </p:nvSpPr>
        <p:spPr>
          <a:xfrm>
            <a:off x="1096778" y="2708741"/>
            <a:ext cx="732021" cy="292388"/>
          </a:xfrm>
          <a:prstGeom prst="rect">
            <a:avLst/>
          </a:prstGeom>
          <a:solidFill>
            <a:srgbClr val="992BA5"/>
          </a:solidFill>
        </p:spPr>
        <p:txBody>
          <a:bodyPr wrap="square" rtlCol="0">
            <a:spAutoFit/>
          </a:bodyPr>
          <a:lstStyle/>
          <a:p>
            <a:r>
              <a:rPr lang="en-US" sz="1300" b="1" dirty="0">
                <a:solidFill>
                  <a:schemeClr val="bg1"/>
                </a:solidFill>
              </a:rPr>
              <a:t>Advent</a:t>
            </a:r>
          </a:p>
        </p:txBody>
      </p:sp>
      <p:sp>
        <p:nvSpPr>
          <p:cNvPr id="12" name="TextBox 11">
            <a:extLst>
              <a:ext uri="{FF2B5EF4-FFF2-40B4-BE49-F238E27FC236}">
                <a16:creationId xmlns:a16="http://schemas.microsoft.com/office/drawing/2014/main" id="{8A686789-A6C9-44AD-6880-8A98831CD726}"/>
              </a:ext>
            </a:extLst>
          </p:cNvPr>
          <p:cNvSpPr txBox="1"/>
          <p:nvPr/>
        </p:nvSpPr>
        <p:spPr>
          <a:xfrm>
            <a:off x="1021826" y="3961067"/>
            <a:ext cx="1100530" cy="276999"/>
          </a:xfrm>
          <a:prstGeom prst="rect">
            <a:avLst/>
          </a:prstGeom>
          <a:solidFill>
            <a:srgbClr val="A5DA46"/>
          </a:solidFill>
        </p:spPr>
        <p:txBody>
          <a:bodyPr wrap="square" rtlCol="0">
            <a:spAutoFit/>
          </a:bodyPr>
          <a:lstStyle/>
          <a:p>
            <a:r>
              <a:rPr lang="en-US" sz="1200" b="1" dirty="0"/>
              <a:t>Ordinary Time</a:t>
            </a:r>
          </a:p>
        </p:txBody>
      </p:sp>
      <p:sp>
        <p:nvSpPr>
          <p:cNvPr id="13" name="TextBox 12">
            <a:extLst>
              <a:ext uri="{FF2B5EF4-FFF2-40B4-BE49-F238E27FC236}">
                <a16:creationId xmlns:a16="http://schemas.microsoft.com/office/drawing/2014/main" id="{1BA2FC25-C1B6-EB86-68A7-5FEF630C0174}"/>
              </a:ext>
            </a:extLst>
          </p:cNvPr>
          <p:cNvSpPr txBox="1"/>
          <p:nvPr/>
        </p:nvSpPr>
        <p:spPr>
          <a:xfrm>
            <a:off x="3980740" y="2840823"/>
            <a:ext cx="1100530" cy="276999"/>
          </a:xfrm>
          <a:prstGeom prst="rect">
            <a:avLst/>
          </a:prstGeom>
          <a:solidFill>
            <a:srgbClr val="A5DA46"/>
          </a:solidFill>
        </p:spPr>
        <p:txBody>
          <a:bodyPr wrap="square" rtlCol="0">
            <a:spAutoFit/>
          </a:bodyPr>
          <a:lstStyle/>
          <a:p>
            <a:r>
              <a:rPr lang="en-US" sz="1200" b="1" dirty="0"/>
              <a:t>Ordinary Time</a:t>
            </a:r>
          </a:p>
        </p:txBody>
      </p:sp>
      <p:sp>
        <p:nvSpPr>
          <p:cNvPr id="14" name="TextBox 13">
            <a:extLst>
              <a:ext uri="{FF2B5EF4-FFF2-40B4-BE49-F238E27FC236}">
                <a16:creationId xmlns:a16="http://schemas.microsoft.com/office/drawing/2014/main" id="{D9DB9FDA-375E-426C-5B92-C424316C5DD5}"/>
              </a:ext>
            </a:extLst>
          </p:cNvPr>
          <p:cNvSpPr txBox="1"/>
          <p:nvPr/>
        </p:nvSpPr>
        <p:spPr>
          <a:xfrm>
            <a:off x="3600134" y="4706460"/>
            <a:ext cx="941886" cy="292388"/>
          </a:xfrm>
          <a:prstGeom prst="rect">
            <a:avLst/>
          </a:prstGeom>
          <a:solidFill>
            <a:srgbClr val="FF3300"/>
          </a:solidFill>
        </p:spPr>
        <p:txBody>
          <a:bodyPr wrap="square" rtlCol="0">
            <a:spAutoFit/>
          </a:bodyPr>
          <a:lstStyle/>
          <a:p>
            <a:r>
              <a:rPr lang="en-US" sz="1300" b="1" dirty="0">
                <a:solidFill>
                  <a:schemeClr val="bg1"/>
                </a:solidFill>
              </a:rPr>
              <a:t>Holy Week</a:t>
            </a:r>
          </a:p>
        </p:txBody>
      </p:sp>
      <p:sp>
        <p:nvSpPr>
          <p:cNvPr id="4" name="TextBox 3">
            <a:extLst>
              <a:ext uri="{FF2B5EF4-FFF2-40B4-BE49-F238E27FC236}">
                <a16:creationId xmlns:a16="http://schemas.microsoft.com/office/drawing/2014/main" id="{3CFD43A5-6B83-2511-8A09-FDF945E60215}"/>
              </a:ext>
            </a:extLst>
          </p:cNvPr>
          <p:cNvSpPr txBox="1"/>
          <p:nvPr/>
        </p:nvSpPr>
        <p:spPr>
          <a:xfrm>
            <a:off x="4332156" y="5957047"/>
            <a:ext cx="2969597" cy="707886"/>
          </a:xfrm>
          <a:prstGeom prst="rect">
            <a:avLst/>
          </a:prstGeom>
          <a:noFill/>
        </p:spPr>
        <p:txBody>
          <a:bodyPr wrap="square" rtlCol="0">
            <a:spAutoFit/>
          </a:bodyPr>
          <a:lstStyle/>
          <a:p>
            <a:r>
              <a:rPr lang="en-US" sz="4000" b="1" dirty="0">
                <a:solidFill>
                  <a:srgbClr val="FFFF00"/>
                </a:solidFill>
                <a:latin typeface="Cavolini" panose="03000502040302020204" pitchFamily="66" charset="0"/>
                <a:cs typeface="Cavolini" panose="03000502040302020204" pitchFamily="66" charset="0"/>
              </a:rPr>
              <a:t>ALLELUIA</a:t>
            </a:r>
          </a:p>
        </p:txBody>
      </p:sp>
      <p:cxnSp>
        <p:nvCxnSpPr>
          <p:cNvPr id="15" name="Straight Connector 14">
            <a:extLst>
              <a:ext uri="{FF2B5EF4-FFF2-40B4-BE49-F238E27FC236}">
                <a16:creationId xmlns:a16="http://schemas.microsoft.com/office/drawing/2014/main" id="{A64C24B0-3D67-C7A4-3E02-29D8C1048604}"/>
              </a:ext>
            </a:extLst>
          </p:cNvPr>
          <p:cNvCxnSpPr/>
          <p:nvPr/>
        </p:nvCxnSpPr>
        <p:spPr>
          <a:xfrm>
            <a:off x="4437529" y="5957047"/>
            <a:ext cx="2286000" cy="8068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DD76AD-B39D-07EB-EE58-8C2CF7F4F933}"/>
              </a:ext>
            </a:extLst>
          </p:cNvPr>
          <p:cNvCxnSpPr/>
          <p:nvPr/>
        </p:nvCxnSpPr>
        <p:spPr>
          <a:xfrm flipV="1">
            <a:off x="4542020" y="5932874"/>
            <a:ext cx="2302533" cy="85517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F52F1-C1A9-4665-B804-1F8184A09AB3}"/>
              </a:ext>
            </a:extLst>
          </p:cNvPr>
          <p:cNvSpPr txBox="1"/>
          <p:nvPr/>
        </p:nvSpPr>
        <p:spPr>
          <a:xfrm>
            <a:off x="712694" y="2459504"/>
            <a:ext cx="10133573" cy="1938992"/>
          </a:xfrm>
          <a:prstGeom prst="rect">
            <a:avLst/>
          </a:prstGeom>
          <a:noFill/>
        </p:spPr>
        <p:txBody>
          <a:bodyPr wrap="square" rtlCol="0">
            <a:spAutoFit/>
            <a:scene3d>
              <a:camera prst="perspectiveLeft"/>
              <a:lightRig rig="threePt" dir="t"/>
            </a:scene3d>
          </a:bodyPr>
          <a:lstStyle/>
          <a:p>
            <a:r>
              <a:rPr lang="en-US" sz="12000" dirty="0">
                <a:solidFill>
                  <a:srgbClr val="FFFF00"/>
                </a:solidFill>
                <a:effectLst>
                  <a:glow rad="228600">
                    <a:schemeClr val="accent4">
                      <a:satMod val="175000"/>
                      <a:alpha val="40000"/>
                    </a:schemeClr>
                  </a:glow>
                  <a:reflection blurRad="6350" stA="55000" endA="50" endPos="85000" dir="5400000" sy="-100000" algn="bl" rotWithShape="0"/>
                </a:effectLst>
                <a:latin typeface="Comic Sans MS" panose="030F0702030302020204" pitchFamily="66" charset="0"/>
              </a:rPr>
              <a:t>REFLECTION</a:t>
            </a:r>
          </a:p>
        </p:txBody>
      </p:sp>
    </p:spTree>
    <p:extLst>
      <p:ext uri="{BB962C8B-B14F-4D97-AF65-F5344CB8AC3E}">
        <p14:creationId xmlns:p14="http://schemas.microsoft.com/office/powerpoint/2010/main" val="29079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564776" y="284442"/>
            <a:ext cx="11062447" cy="885451"/>
          </a:xfrm>
        </p:spPr>
        <p:txBody>
          <a:bodyPr>
            <a:normAutofit fontScale="90000"/>
          </a:bodyPr>
          <a:lstStyle/>
          <a:p>
            <a:pPr algn="ctr"/>
            <a:r>
              <a:rPr lang="en-US" sz="3200" b="1" dirty="0">
                <a:solidFill>
                  <a:srgbClr val="FF0000"/>
                </a:solidFill>
                <a:latin typeface="Abadi" panose="020B0604020104020204" pitchFamily="34" charset="0"/>
                <a:cs typeface="Times New Roman" panose="02020603050405020304" pitchFamily="18" charset="0"/>
              </a:rPr>
              <a:t>What does the phrase “an eye for an eye, a tooth for a tooth” mean”?</a:t>
            </a:r>
          </a:p>
        </p:txBody>
      </p:sp>
      <p:sp>
        <p:nvSpPr>
          <p:cNvPr id="3" name="TextBox 2">
            <a:extLst>
              <a:ext uri="{FF2B5EF4-FFF2-40B4-BE49-F238E27FC236}">
                <a16:creationId xmlns:a16="http://schemas.microsoft.com/office/drawing/2014/main" id="{FC24B870-677B-D938-F025-9EF826FB6146}"/>
              </a:ext>
            </a:extLst>
          </p:cNvPr>
          <p:cNvSpPr txBox="1"/>
          <p:nvPr/>
        </p:nvSpPr>
        <p:spPr>
          <a:xfrm>
            <a:off x="1030941" y="2406362"/>
            <a:ext cx="4352365" cy="3046988"/>
          </a:xfrm>
          <a:prstGeom prst="rect">
            <a:avLst/>
          </a:prstGeom>
          <a:noFill/>
        </p:spPr>
        <p:txBody>
          <a:bodyPr wrap="square" rtlCol="0">
            <a:spAutoFit/>
          </a:bodyPr>
          <a:lstStyle/>
          <a:p>
            <a:pPr algn="ctr"/>
            <a:r>
              <a:rPr lang="en-US" sz="3200" b="1" dirty="0">
                <a:solidFill>
                  <a:srgbClr val="0070C0"/>
                </a:solidFill>
                <a:latin typeface="Abadi" panose="020B0604020104020204" pitchFamily="34" charset="0"/>
                <a:cs typeface="Times New Roman" panose="02020603050405020304" pitchFamily="18" charset="0"/>
              </a:rPr>
              <a:t>This is a phrase that refers to the idea that people should be punished to the degree in which they have offended</a:t>
            </a:r>
            <a:r>
              <a:rPr lang="es-ES" sz="3200" b="1" dirty="0">
                <a:solidFill>
                  <a:srgbClr val="0070C0"/>
                </a:solidFill>
                <a:latin typeface="Abadi" panose="020B0604020104020204" pitchFamily="34" charset="0"/>
                <a:cs typeface="Times New Roman" panose="02020603050405020304" pitchFamily="18" charset="0"/>
              </a:rPr>
              <a:t>.</a:t>
            </a:r>
            <a:endParaRPr lang="en-US" sz="3200" b="1" dirty="0">
              <a:solidFill>
                <a:srgbClr val="0070C0"/>
              </a:solidFill>
              <a:latin typeface="Abadi" panose="020B0604020104020204" pitchFamily="34" charset="0"/>
              <a:cs typeface="Times New Roman" panose="02020603050405020304" pitchFamily="18" charset="0"/>
            </a:endParaRPr>
          </a:p>
        </p:txBody>
      </p:sp>
      <p:pic>
        <p:nvPicPr>
          <p:cNvPr id="9220" name="Picture 4" descr="Imágenes de Ninos Peleando - Descarga gratuita en Freepik">
            <a:extLst>
              <a:ext uri="{FF2B5EF4-FFF2-40B4-BE49-F238E27FC236}">
                <a16:creationId xmlns:a16="http://schemas.microsoft.com/office/drawing/2014/main" id="{67DE2EAD-F675-F307-B5CD-77A21E3E8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047" y="1559859"/>
            <a:ext cx="4823012" cy="473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ppt_x</p:attrName>
                                        </p:attrNameLst>
                                      </p:cBhvr>
                                      <p:tavLst>
                                        <p:tav tm="0">
                                          <p:val>
                                            <p:strVal val="#ppt_x"/>
                                          </p:val>
                                        </p:tav>
                                        <p:tav tm="100000">
                                          <p:val>
                                            <p:strVal val="#ppt_x"/>
                                          </p:val>
                                        </p:tav>
                                      </p:tavLst>
                                    </p:anim>
                                    <p:anim calcmode="lin" valueType="num">
                                      <p:cBhvr>
                                        <p:cTn id="14"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838200" y="510863"/>
            <a:ext cx="10515600" cy="710640"/>
          </a:xfrm>
        </p:spPr>
        <p:txBody>
          <a:bodyPr>
            <a:normAutofit/>
          </a:bodyPr>
          <a:lstStyle/>
          <a:p>
            <a:pPr algn="ctr"/>
            <a:r>
              <a:rPr lang="en-US" sz="3200" b="1" dirty="0">
                <a:solidFill>
                  <a:srgbClr val="FF0000"/>
                </a:solidFill>
                <a:latin typeface="Abadi" panose="020B0604020104020204" pitchFamily="34" charset="0"/>
                <a:cs typeface="Times New Roman" panose="02020603050405020304" pitchFamily="18" charset="0"/>
              </a:rPr>
              <a:t>What does Jesus say about this phrase?</a:t>
            </a:r>
          </a:p>
        </p:txBody>
      </p:sp>
      <p:sp>
        <p:nvSpPr>
          <p:cNvPr id="3" name="TextBox 2">
            <a:extLst>
              <a:ext uri="{FF2B5EF4-FFF2-40B4-BE49-F238E27FC236}">
                <a16:creationId xmlns:a16="http://schemas.microsoft.com/office/drawing/2014/main" id="{7A6312C1-6B3F-1D55-D8B6-DC2F537B2293}"/>
              </a:ext>
            </a:extLst>
          </p:cNvPr>
          <p:cNvSpPr txBox="1"/>
          <p:nvPr/>
        </p:nvSpPr>
        <p:spPr>
          <a:xfrm>
            <a:off x="524436" y="2626548"/>
            <a:ext cx="4988858" cy="2554545"/>
          </a:xfrm>
          <a:prstGeom prst="rect">
            <a:avLst/>
          </a:prstGeom>
          <a:noFill/>
        </p:spPr>
        <p:txBody>
          <a:bodyPr wrap="square" rtlCol="0">
            <a:spAutoFit/>
          </a:bodyPr>
          <a:lstStyle/>
          <a:p>
            <a:pPr algn="ctr"/>
            <a:r>
              <a:rPr lang="en-US" sz="3200" b="1" dirty="0">
                <a:solidFill>
                  <a:srgbClr val="0070C0"/>
                </a:solidFill>
                <a:latin typeface="Abadi" panose="020B0604020104020204" pitchFamily="34" charset="0"/>
                <a:cs typeface="Times New Roman" panose="02020603050405020304" pitchFamily="18" charset="0"/>
              </a:rPr>
              <a:t>Jesus wants us to NOT apply it anymore; instead, He wants us to learn to forgive and not to hold a grudge</a:t>
            </a:r>
            <a:r>
              <a:rPr lang="es-ES" sz="3200" b="1" dirty="0">
                <a:solidFill>
                  <a:srgbClr val="0070C0"/>
                </a:solidFill>
                <a:latin typeface="Abadi" panose="020B0604020104020204" pitchFamily="34" charset="0"/>
                <a:cs typeface="Times New Roman" panose="02020603050405020304" pitchFamily="18" charset="0"/>
              </a:rPr>
              <a:t>.</a:t>
            </a:r>
            <a:endParaRPr lang="en-US" sz="3200" b="1" dirty="0">
              <a:solidFill>
                <a:srgbClr val="0070C0"/>
              </a:solidFill>
              <a:latin typeface="Abadi" panose="020B0604020104020204" pitchFamily="34" charset="0"/>
              <a:cs typeface="Times New Roman" panose="02020603050405020304" pitchFamily="18" charset="0"/>
            </a:endParaRPr>
          </a:p>
        </p:txBody>
      </p:sp>
      <p:pic>
        <p:nvPicPr>
          <p:cNvPr id="10242" name="Picture 2" descr="Perlas de Sabiduría &quot;El Escriba del Tao&quot; - •QUIEN GOBIERNA EL MUNDO DE LA  OSCURIDAD? ~~~~~~~~~~~~~~~~~~~~. El Escriba del Tao nos invita a  reflexionar con sus textos la realidad en la que">
            <a:extLst>
              <a:ext uri="{FF2B5EF4-FFF2-40B4-BE49-F238E27FC236}">
                <a16:creationId xmlns:a16="http://schemas.microsoft.com/office/drawing/2014/main" id="{8C6E7737-0060-282B-C5BE-813626897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60503"/>
            <a:ext cx="5455024" cy="488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53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833717" y="113180"/>
            <a:ext cx="10515600" cy="804769"/>
          </a:xfrm>
        </p:spPr>
        <p:txBody>
          <a:bodyPr>
            <a:normAutofit/>
          </a:bodyPr>
          <a:lstStyle/>
          <a:p>
            <a:pPr algn="ctr"/>
            <a:r>
              <a:rPr lang="en-US" sz="3200" b="1" spc="5" dirty="0">
                <a:solidFill>
                  <a:srgbClr val="C00000"/>
                </a:solidFill>
                <a:latin typeface="Abadi" panose="020B0604020104020204" pitchFamily="34" charset="0"/>
                <a:cs typeface="Times New Roman" panose="02020603050405020304" pitchFamily="18" charset="0"/>
              </a:rPr>
              <a:t>What did Jesus do when they tortured and crucified Him</a:t>
            </a:r>
            <a:r>
              <a:rPr lang="es-ES" sz="3200" b="1" spc="5" dirty="0">
                <a:solidFill>
                  <a:srgbClr val="C00000"/>
                </a:solidFill>
                <a:latin typeface="Abadi" panose="020B0604020104020204" pitchFamily="34" charset="0"/>
                <a:cs typeface="Times New Roman" panose="02020603050405020304" pitchFamily="18" charset="0"/>
              </a:rPr>
              <a:t>? </a:t>
            </a:r>
            <a:endParaRPr lang="en-US" sz="3200" b="1" spc="5" dirty="0">
              <a:solidFill>
                <a:srgbClr val="C00000"/>
              </a:solidFill>
              <a:latin typeface="Abadi" panose="020B0604020104020204" pitchFamily="34" charset="0"/>
              <a:cs typeface="Times New Roman" panose="02020603050405020304" pitchFamily="18" charset="0"/>
            </a:endParaRPr>
          </a:p>
        </p:txBody>
      </p:sp>
      <p:pic>
        <p:nvPicPr>
          <p:cNvPr id="11266" name="Picture 2" descr="Víacrucis del Migrante | Parroquia San Juan de la Cruz">
            <a:extLst>
              <a:ext uri="{FF2B5EF4-FFF2-40B4-BE49-F238E27FC236}">
                <a16:creationId xmlns:a16="http://schemas.microsoft.com/office/drawing/2014/main" id="{7C971183-3EE8-7A7C-41A7-970A00126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786" y="783479"/>
            <a:ext cx="6323459" cy="4482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8D7F15-0D84-830E-40E2-6DD089F7547E}"/>
              </a:ext>
            </a:extLst>
          </p:cNvPr>
          <p:cNvSpPr txBox="1"/>
          <p:nvPr/>
        </p:nvSpPr>
        <p:spPr>
          <a:xfrm>
            <a:off x="726138" y="5266205"/>
            <a:ext cx="10730753" cy="1077218"/>
          </a:xfrm>
          <a:prstGeom prst="rect">
            <a:avLst/>
          </a:prstGeom>
          <a:noFill/>
        </p:spPr>
        <p:txBody>
          <a:bodyPr wrap="square" rtlCol="0">
            <a:spAutoFit/>
          </a:bodyPr>
          <a:lstStyle/>
          <a:p>
            <a:pPr algn="ctr"/>
            <a:r>
              <a:rPr lang="es-ES" sz="3200" b="1" spc="5" dirty="0">
                <a:solidFill>
                  <a:srgbClr val="FFFF00"/>
                </a:solidFill>
                <a:latin typeface="Abadi" panose="020B0604020104020204" pitchFamily="34" charset="0"/>
                <a:cs typeface="Times New Roman" panose="02020603050405020304" pitchFamily="18" charset="0"/>
              </a:rPr>
              <a:t>He </a:t>
            </a:r>
            <a:r>
              <a:rPr lang="es-ES" sz="3200" b="1" spc="5" dirty="0" err="1">
                <a:solidFill>
                  <a:srgbClr val="FFFF00"/>
                </a:solidFill>
                <a:latin typeface="Abadi" panose="020B0604020104020204" pitchFamily="34" charset="0"/>
                <a:cs typeface="Times New Roman" panose="02020603050405020304" pitchFamily="18" charset="0"/>
              </a:rPr>
              <a:t>prayed</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for</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His</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persecuters</a:t>
            </a:r>
            <a:r>
              <a:rPr lang="es-ES" sz="3200" b="1" spc="5" dirty="0">
                <a:solidFill>
                  <a:srgbClr val="FFFF00"/>
                </a:solidFill>
                <a:latin typeface="Abadi" panose="020B0604020104020204" pitchFamily="34" charset="0"/>
                <a:cs typeface="Times New Roman" panose="02020603050405020304" pitchFamily="18" charset="0"/>
              </a:rPr>
              <a:t>, </a:t>
            </a:r>
          </a:p>
          <a:p>
            <a:pPr algn="ctr"/>
            <a:r>
              <a:rPr lang="es-ES" sz="3200" b="1" spc="5" dirty="0">
                <a:solidFill>
                  <a:srgbClr val="FFFF00"/>
                </a:solidFill>
                <a:latin typeface="Abadi" panose="020B0604020104020204" pitchFamily="34" charset="0"/>
                <a:cs typeface="Times New Roman" panose="02020603050405020304" pitchFamily="18" charset="0"/>
              </a:rPr>
              <a:t>“</a:t>
            </a:r>
            <a:r>
              <a:rPr lang="es-ES" sz="3200" b="1" spc="5" dirty="0" err="1">
                <a:solidFill>
                  <a:srgbClr val="FFFF00"/>
                </a:solidFill>
                <a:latin typeface="Abadi" panose="020B0604020104020204" pitchFamily="34" charset="0"/>
                <a:cs typeface="Times New Roman" panose="02020603050405020304" pitchFamily="18" charset="0"/>
              </a:rPr>
              <a:t>God</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forgive</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them</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they</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know</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not</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what</a:t>
            </a:r>
            <a:r>
              <a:rPr lang="es-ES" sz="3200" b="1" spc="5" dirty="0">
                <a:solidFill>
                  <a:srgbClr val="FFFF00"/>
                </a:solidFill>
                <a:latin typeface="Abadi" panose="020B0604020104020204" pitchFamily="34" charset="0"/>
                <a:cs typeface="Times New Roman" panose="02020603050405020304" pitchFamily="18" charset="0"/>
              </a:rPr>
              <a:t> </a:t>
            </a:r>
            <a:r>
              <a:rPr lang="es-ES" sz="3200" b="1" spc="5" dirty="0" err="1">
                <a:solidFill>
                  <a:srgbClr val="FFFF00"/>
                </a:solidFill>
                <a:latin typeface="Abadi" panose="020B0604020104020204" pitchFamily="34" charset="0"/>
                <a:cs typeface="Times New Roman" panose="02020603050405020304" pitchFamily="18" charset="0"/>
              </a:rPr>
              <a:t>they</a:t>
            </a:r>
            <a:r>
              <a:rPr lang="es-ES" sz="3200" b="1" spc="5" dirty="0">
                <a:solidFill>
                  <a:srgbClr val="FFFF00"/>
                </a:solidFill>
                <a:latin typeface="Abadi" panose="020B0604020104020204" pitchFamily="34" charset="0"/>
                <a:cs typeface="Times New Roman" panose="02020603050405020304" pitchFamily="18" charset="0"/>
              </a:rPr>
              <a:t> do.”</a:t>
            </a:r>
            <a:endParaRPr lang="en-US" sz="3200" b="1" spc="5" dirty="0">
              <a:solidFill>
                <a:srgbClr val="FFFF00"/>
              </a:solidFill>
              <a:latin typeface="Abadi" panose="020B0604020104020204" pitchFamily="34" charset="0"/>
              <a:cs typeface="Times New Roman" panose="02020603050405020304" pitchFamily="18" charset="0"/>
            </a:endParaRPr>
          </a:p>
        </p:txBody>
      </p:sp>
    </p:spTree>
    <p:extLst>
      <p:ext uri="{BB962C8B-B14F-4D97-AF65-F5344CB8AC3E}">
        <p14:creationId xmlns:p14="http://schemas.microsoft.com/office/powerpoint/2010/main" val="2691844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p:txBody>
          <a:bodyPr/>
          <a:lstStyle/>
          <a:p>
            <a:pPr algn="ctr"/>
            <a:r>
              <a:rPr lang="en-US" sz="3200" b="1" dirty="0">
                <a:solidFill>
                  <a:srgbClr val="FF0000"/>
                </a:solidFill>
                <a:latin typeface="Abadi" panose="020B0604020104020204" pitchFamily="34" charset="0"/>
                <a:cs typeface="Times New Roman" panose="02020603050405020304" pitchFamily="18" charset="0"/>
              </a:rPr>
              <a:t>What does Jesus want us to do?</a:t>
            </a:r>
          </a:p>
        </p:txBody>
      </p:sp>
      <p:sp>
        <p:nvSpPr>
          <p:cNvPr id="3" name="TextBox 2">
            <a:extLst>
              <a:ext uri="{FF2B5EF4-FFF2-40B4-BE49-F238E27FC236}">
                <a16:creationId xmlns:a16="http://schemas.microsoft.com/office/drawing/2014/main" id="{AC4E0639-3209-81A5-AD83-EA149548F59B}"/>
              </a:ext>
            </a:extLst>
          </p:cNvPr>
          <p:cNvSpPr txBox="1"/>
          <p:nvPr/>
        </p:nvSpPr>
        <p:spPr>
          <a:xfrm>
            <a:off x="838200" y="2635821"/>
            <a:ext cx="4520453" cy="2062103"/>
          </a:xfrm>
          <a:prstGeom prst="rect">
            <a:avLst/>
          </a:prstGeom>
          <a:noFill/>
        </p:spPr>
        <p:txBody>
          <a:bodyPr wrap="square" rtlCol="0">
            <a:spAutoFit/>
          </a:bodyPr>
          <a:lstStyle/>
          <a:p>
            <a:pPr algn="ctr"/>
            <a:r>
              <a:rPr lang="en-US" sz="3200" b="1" dirty="0">
                <a:solidFill>
                  <a:srgbClr val="0070C0"/>
                </a:solidFill>
                <a:latin typeface="Abadi" panose="020B0604020104020204" pitchFamily="34" charset="0"/>
                <a:ea typeface="+mj-ea"/>
                <a:cs typeface="Times New Roman" panose="02020603050405020304" pitchFamily="18" charset="0"/>
              </a:rPr>
              <a:t>Jesus wants us to love our enemies, to pray for them, and to forgive them</a:t>
            </a:r>
            <a:r>
              <a:rPr lang="es-ES" sz="3200" b="1" dirty="0">
                <a:solidFill>
                  <a:srgbClr val="0070C0"/>
                </a:solidFill>
                <a:latin typeface="Abadi" panose="020B0604020104020204" pitchFamily="34" charset="0"/>
                <a:ea typeface="+mj-ea"/>
                <a:cs typeface="Times New Roman" panose="02020603050405020304" pitchFamily="18" charset="0"/>
              </a:rPr>
              <a:t>.</a:t>
            </a:r>
            <a:endParaRPr lang="en-US" sz="3200" b="1" dirty="0">
              <a:solidFill>
                <a:srgbClr val="0070C0"/>
              </a:solidFill>
              <a:latin typeface="Abadi" panose="020B0604020104020204" pitchFamily="34" charset="0"/>
              <a:ea typeface="+mj-ea"/>
              <a:cs typeface="Times New Roman" panose="02020603050405020304" pitchFamily="18" charset="0"/>
            </a:endParaRPr>
          </a:p>
        </p:txBody>
      </p:sp>
      <p:pic>
        <p:nvPicPr>
          <p:cNvPr id="12290" name="Picture 2" descr="Kamiano » Amad a vuestros enemigos">
            <a:extLst>
              <a:ext uri="{FF2B5EF4-FFF2-40B4-BE49-F238E27FC236}">
                <a16:creationId xmlns:a16="http://schemas.microsoft.com/office/drawing/2014/main" id="{0D1C82CF-E91D-39A5-8F4A-FD6324B772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15468"/>
            <a:ext cx="4965278" cy="5177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83DEB2-77AE-F357-F78D-ADEB14F121D2}"/>
              </a:ext>
            </a:extLst>
          </p:cNvPr>
          <p:cNvSpPr txBox="1"/>
          <p:nvPr/>
        </p:nvSpPr>
        <p:spPr>
          <a:xfrm>
            <a:off x="8955742" y="3925221"/>
            <a:ext cx="1990164" cy="1569660"/>
          </a:xfrm>
          <a:prstGeom prst="rect">
            <a:avLst/>
          </a:prstGeom>
          <a:solidFill>
            <a:srgbClr val="FFFFCC"/>
          </a:solidFill>
          <a:ln w="76200">
            <a:noFill/>
          </a:ln>
        </p:spPr>
        <p:txBody>
          <a:bodyPr wrap="square" rtlCol="0">
            <a:spAutoFit/>
          </a:bodyPr>
          <a:lstStyle/>
          <a:p>
            <a:pPr algn="ctr"/>
            <a:endParaRPr lang="es-ES" sz="3200" dirty="0">
              <a:effectLst/>
              <a:latin typeface="Arial Narrow" panose="020B0606020202030204" pitchFamily="34" charset="0"/>
              <a:ea typeface="Times New Roman" panose="02020603050405020304" pitchFamily="18" charset="0"/>
              <a:cs typeface="Times New Roman" panose="02020603050405020304" pitchFamily="18" charset="0"/>
            </a:endParaRPr>
          </a:p>
          <a:p>
            <a:pPr algn="ctr"/>
            <a:endParaRPr lang="es-ES" sz="3200" dirty="0">
              <a:latin typeface="Arial Narrow" panose="020B0606020202030204" pitchFamily="34" charset="0"/>
              <a:ea typeface="Times New Roman" panose="02020603050405020304" pitchFamily="18" charset="0"/>
              <a:cs typeface="Times New Roman" panose="02020603050405020304" pitchFamily="18" charset="0"/>
            </a:endParaRPr>
          </a:p>
          <a:p>
            <a:pPr algn="ctr"/>
            <a:endParaRPr lang="es-ES" sz="3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48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1000"/>
                                        <p:tgtEl>
                                          <p:spTgt spid="12290"/>
                                        </p:tgtEl>
                                      </p:cBhvr>
                                    </p:animEffect>
                                    <p:anim calcmode="lin" valueType="num">
                                      <p:cBhvr>
                                        <p:cTn id="13" dur="1000" fill="hold"/>
                                        <p:tgtEl>
                                          <p:spTgt spid="12290"/>
                                        </p:tgtEl>
                                        <p:attrNameLst>
                                          <p:attrName>ppt_x</p:attrName>
                                        </p:attrNameLst>
                                      </p:cBhvr>
                                      <p:tavLst>
                                        <p:tav tm="0">
                                          <p:val>
                                            <p:strVal val="#ppt_x"/>
                                          </p:val>
                                        </p:tav>
                                        <p:tav tm="100000">
                                          <p:val>
                                            <p:strVal val="#ppt_x"/>
                                          </p:val>
                                        </p:tav>
                                      </p:tavLst>
                                    </p:anim>
                                    <p:anim calcmode="lin" valueType="num">
                                      <p:cBhvr>
                                        <p:cTn id="14" dur="1000" fill="hold"/>
                                        <p:tgtEl>
                                          <p:spTgt spid="1229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5AFEF-897E-459E-61CA-0BA138857B08}"/>
              </a:ext>
            </a:extLst>
          </p:cNvPr>
          <p:cNvSpPr txBox="1"/>
          <p:nvPr/>
        </p:nvSpPr>
        <p:spPr>
          <a:xfrm>
            <a:off x="941295" y="59983"/>
            <a:ext cx="10340788" cy="2677656"/>
          </a:xfrm>
          <a:prstGeom prst="rect">
            <a:avLst/>
          </a:prstGeom>
          <a:noFill/>
        </p:spPr>
        <p:txBody>
          <a:bodyPr wrap="square" rtlCol="0">
            <a:spAutoFit/>
          </a:bodyPr>
          <a:lstStyle/>
          <a:p>
            <a:pPr algn="ctr"/>
            <a:r>
              <a:rPr lang="en-US" sz="3200" b="1" dirty="0">
                <a:solidFill>
                  <a:srgbClr val="0070C0"/>
                </a:solidFill>
                <a:latin typeface="Abadi" panose="020B0604020104020204" pitchFamily="34" charset="0"/>
                <a:ea typeface="+mj-ea"/>
                <a:cs typeface="Times New Roman" panose="02020603050405020304" pitchFamily="18" charset="0"/>
              </a:rPr>
              <a:t>Jesus asks us to do something extraordinary!</a:t>
            </a:r>
          </a:p>
          <a:p>
            <a:pPr algn="ctr"/>
            <a:endParaRPr lang="en-US" sz="800" b="1" dirty="0">
              <a:solidFill>
                <a:srgbClr val="0070C0"/>
              </a:solidFill>
              <a:latin typeface="Abadi" panose="020B0604020104020204" pitchFamily="34" charset="0"/>
              <a:ea typeface="+mj-ea"/>
              <a:cs typeface="Times New Roman" panose="02020603050405020304" pitchFamily="18" charset="0"/>
            </a:endParaRPr>
          </a:p>
          <a:p>
            <a:pPr algn="ctr"/>
            <a:r>
              <a:rPr lang="en-US" sz="3200" b="1" dirty="0">
                <a:solidFill>
                  <a:srgbClr val="FF0000"/>
                </a:solidFill>
                <a:latin typeface="Abadi" panose="020B0604020104020204" pitchFamily="34" charset="0"/>
                <a:ea typeface="+mj-ea"/>
                <a:cs typeface="Times New Roman" panose="02020603050405020304" pitchFamily="18" charset="0"/>
              </a:rPr>
              <a:t>Extraordinary is everything that is going beyond what is usual, ordinary or regular. It is extraordinary to love those who do NOT love us, to greet those who do NOT greet us, without reservations, or grudges. </a:t>
            </a:r>
          </a:p>
        </p:txBody>
      </p:sp>
      <p:sp>
        <p:nvSpPr>
          <p:cNvPr id="4" name="TextBox 3">
            <a:extLst>
              <a:ext uri="{FF2B5EF4-FFF2-40B4-BE49-F238E27FC236}">
                <a16:creationId xmlns:a16="http://schemas.microsoft.com/office/drawing/2014/main" id="{C7ADCD4B-3121-9A6D-4D95-9FC61ACD9E88}"/>
              </a:ext>
            </a:extLst>
          </p:cNvPr>
          <p:cNvSpPr txBox="1"/>
          <p:nvPr/>
        </p:nvSpPr>
        <p:spPr>
          <a:xfrm>
            <a:off x="7473650" y="3429000"/>
            <a:ext cx="2855258" cy="2062103"/>
          </a:xfrm>
          <a:prstGeom prst="rect">
            <a:avLst/>
          </a:prstGeom>
          <a:noFill/>
        </p:spPr>
        <p:txBody>
          <a:bodyPr wrap="square" rtlCol="0">
            <a:spAutoFit/>
          </a:bodyPr>
          <a:lstStyle/>
          <a:p>
            <a:pPr algn="ctr"/>
            <a:r>
              <a:rPr lang="en-US" sz="3200" b="1" dirty="0">
                <a:ln>
                  <a:solidFill>
                    <a:srgbClr val="FF3300"/>
                  </a:solidFill>
                </a:ln>
                <a:solidFill>
                  <a:srgbClr val="FFC000"/>
                </a:solidFill>
                <a:latin typeface="Abadi" panose="020B0604020104020204" pitchFamily="34" charset="0"/>
                <a:cs typeface="Times New Roman" panose="02020603050405020304" pitchFamily="18" charset="0"/>
              </a:rPr>
              <a:t>God is extraordinary and loves without limits</a:t>
            </a:r>
            <a:r>
              <a:rPr lang="es-ES" sz="3200" b="1" dirty="0">
                <a:ln>
                  <a:solidFill>
                    <a:srgbClr val="FF3300"/>
                  </a:solidFill>
                </a:ln>
                <a:solidFill>
                  <a:srgbClr val="FFC000"/>
                </a:solidFill>
                <a:latin typeface="Abadi" panose="020B0604020104020204" pitchFamily="34" charset="0"/>
                <a:ea typeface="+mj-ea"/>
                <a:cs typeface="Times New Roman" panose="02020603050405020304" pitchFamily="18" charset="0"/>
              </a:rPr>
              <a:t>. </a:t>
            </a:r>
            <a:endParaRPr lang="en-US" sz="3200" b="1" dirty="0">
              <a:ln>
                <a:solidFill>
                  <a:srgbClr val="FF3300"/>
                </a:solidFill>
              </a:ln>
              <a:solidFill>
                <a:srgbClr val="FFC000"/>
              </a:solidFill>
              <a:latin typeface="Abadi" panose="020B0604020104020204" pitchFamily="34" charset="0"/>
              <a:ea typeface="+mj-ea"/>
              <a:cs typeface="Times New Roman" panose="02020603050405020304" pitchFamily="18" charset="0"/>
            </a:endParaRPr>
          </a:p>
        </p:txBody>
      </p:sp>
      <p:pic>
        <p:nvPicPr>
          <p:cNvPr id="13314" name="Picture 2" descr="Vitaminas de Fe | Reflexiones del Evangelio dominical. Con los pies en la  tierra | Página 52">
            <a:extLst>
              <a:ext uri="{FF2B5EF4-FFF2-40B4-BE49-F238E27FC236}">
                <a16:creationId xmlns:a16="http://schemas.microsoft.com/office/drawing/2014/main" id="{C0AB0B2F-947F-55A2-B6C0-19AA6C416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092" y="2918011"/>
            <a:ext cx="4248597" cy="3404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55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BB96A5-3906-0EAA-3C7A-35D5CDC6329C}"/>
              </a:ext>
            </a:extLst>
          </p:cNvPr>
          <p:cNvSpPr>
            <a:spLocks noGrp="1"/>
          </p:cNvSpPr>
          <p:nvPr>
            <p:ph type="title"/>
          </p:nvPr>
        </p:nvSpPr>
        <p:spPr>
          <a:xfrm>
            <a:off x="838200" y="88303"/>
            <a:ext cx="10515600" cy="910026"/>
          </a:xfrm>
        </p:spPr>
        <p:txBody>
          <a:bodyPr>
            <a:normAutofit fontScale="90000"/>
          </a:bodyPr>
          <a:lstStyle/>
          <a:p>
            <a:pPr algn="ctr"/>
            <a:r>
              <a:rPr lang="en-US" sz="3200" b="1" dirty="0">
                <a:solidFill>
                  <a:srgbClr val="FF0000"/>
                </a:solidFill>
                <a:latin typeface="Abadi" panose="020B0604020104020204" pitchFamily="34" charset="0"/>
                <a:cs typeface="Times New Roman" panose="02020603050405020304" pitchFamily="18" charset="0"/>
              </a:rPr>
              <a:t>Why does Jesus want us to do something extraordinary like this?</a:t>
            </a:r>
            <a:r>
              <a:rPr lang="es-ES" sz="3200" b="1" dirty="0">
                <a:solidFill>
                  <a:srgbClr val="FF0000"/>
                </a:solidFill>
                <a:latin typeface="Abadi" panose="020B0604020104020204" pitchFamily="34" charset="0"/>
                <a:cs typeface="Times New Roman" panose="02020603050405020304" pitchFamily="18" charset="0"/>
              </a:rPr>
              <a:t> </a:t>
            </a:r>
            <a:endParaRPr lang="en-US" sz="3200" b="1" dirty="0">
              <a:solidFill>
                <a:srgbClr val="FF0000"/>
              </a:solidFill>
              <a:latin typeface="Abadi" panose="020B0604020104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7368588-DA1A-A89F-7CD1-35A9B4D1833A}"/>
              </a:ext>
            </a:extLst>
          </p:cNvPr>
          <p:cNvSpPr txBox="1"/>
          <p:nvPr/>
        </p:nvSpPr>
        <p:spPr>
          <a:xfrm>
            <a:off x="838198" y="5350477"/>
            <a:ext cx="10708341" cy="1077218"/>
          </a:xfrm>
          <a:prstGeom prst="rect">
            <a:avLst/>
          </a:prstGeom>
          <a:noFill/>
        </p:spPr>
        <p:txBody>
          <a:bodyPr wrap="square" rtlCol="0">
            <a:spAutoFit/>
          </a:bodyPr>
          <a:lstStyle/>
          <a:p>
            <a:pPr marL="0" marR="0" algn="ctr">
              <a:spcBef>
                <a:spcPts val="0"/>
              </a:spcBef>
              <a:spcAft>
                <a:spcPts val="0"/>
              </a:spcAft>
            </a:pPr>
            <a:r>
              <a:rPr lang="en-US" sz="3200" b="1" dirty="0">
                <a:solidFill>
                  <a:srgbClr val="0070C0"/>
                </a:solidFill>
                <a:latin typeface="Abadi" panose="020B0604020104020204" pitchFamily="34" charset="0"/>
                <a:ea typeface="+mj-ea"/>
                <a:cs typeface="Times New Roman" panose="02020603050405020304" pitchFamily="18" charset="0"/>
              </a:rPr>
              <a:t>So we may be sons of the Celestial Father, </a:t>
            </a:r>
          </a:p>
          <a:p>
            <a:pPr marL="0" marR="0" algn="ctr">
              <a:spcBef>
                <a:spcPts val="0"/>
              </a:spcBef>
              <a:spcAft>
                <a:spcPts val="0"/>
              </a:spcAft>
            </a:pPr>
            <a:r>
              <a:rPr lang="en-US" sz="3200" b="1" dirty="0">
                <a:solidFill>
                  <a:srgbClr val="0070C0"/>
                </a:solidFill>
                <a:latin typeface="Abadi" panose="020B0604020104020204" pitchFamily="34" charset="0"/>
                <a:ea typeface="+mj-ea"/>
                <a:cs typeface="Times New Roman" panose="02020603050405020304" pitchFamily="18" charset="0"/>
              </a:rPr>
              <a:t>glorifying Him by doing as He did.</a:t>
            </a:r>
          </a:p>
        </p:txBody>
      </p:sp>
      <p:pic>
        <p:nvPicPr>
          <p:cNvPr id="14338" name="Picture 2" descr="Amar y Perdonar. Domingo XXIV del Tiempo Ordinario, por fray José Borja">
            <a:extLst>
              <a:ext uri="{FF2B5EF4-FFF2-40B4-BE49-F238E27FC236}">
                <a16:creationId xmlns:a16="http://schemas.microsoft.com/office/drawing/2014/main" id="{2467F370-6BDE-A533-5B94-B049FE17C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769" y="769729"/>
            <a:ext cx="6275201" cy="458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26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9000" dirty="0" err="1">
                <a:solidFill>
                  <a:srgbClr val="C00000"/>
                </a:solidFill>
                <a:latin typeface="Calibri"/>
                <a:ea typeface="Calibri"/>
                <a:cs typeface="Calibri"/>
                <a:sym typeface="Calibri"/>
              </a:rPr>
              <a:t>Activity</a:t>
            </a:r>
            <a:endParaRPr sz="9000" dirty="0">
              <a:solidFill>
                <a:srgbClr val="C00000"/>
              </a:solidFill>
            </a:endParaRPr>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23.jpeg">
            <a:extLst>
              <a:ext uri="{FF2B5EF4-FFF2-40B4-BE49-F238E27FC236}">
                <a16:creationId xmlns:a16="http://schemas.microsoft.com/office/drawing/2014/main" id="{85A17250-AF23-3DC6-71CD-B314225F6EA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5470" y="391469"/>
            <a:ext cx="7264059" cy="5193492"/>
          </a:xfrm>
          <a:prstGeom prst="rect">
            <a:avLst/>
          </a:prstGeom>
        </p:spPr>
      </p:pic>
      <p:sp>
        <p:nvSpPr>
          <p:cNvPr id="2" name="Text Box 9">
            <a:extLst>
              <a:ext uri="{FF2B5EF4-FFF2-40B4-BE49-F238E27FC236}">
                <a16:creationId xmlns:a16="http://schemas.microsoft.com/office/drawing/2014/main" id="{1EDEA40C-E222-BEA5-1D31-E2AE46D42300}"/>
              </a:ext>
            </a:extLst>
          </p:cNvPr>
          <p:cNvSpPr txBox="1"/>
          <p:nvPr/>
        </p:nvSpPr>
        <p:spPr>
          <a:xfrm>
            <a:off x="145471" y="581586"/>
            <a:ext cx="7264059"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000000"/>
                </a:solidFill>
                <a:effectLst/>
                <a:latin typeface="Comic Sans MS" panose="030F0702030302020204" pitchFamily="66" charset="0"/>
                <a:ea typeface="Times New Roman" panose="02020603050405020304" pitchFamily="18" charset="0"/>
              </a:rPr>
              <a:t>Cycle A		          7</a:t>
            </a:r>
            <a:r>
              <a:rPr lang="en-US" sz="1400" b="1" baseline="30000" dirty="0">
                <a:solidFill>
                  <a:srgbClr val="000000"/>
                </a:solidFill>
                <a:effectLst/>
                <a:latin typeface="Comic Sans MS" panose="030F0702030302020204" pitchFamily="66" charset="0"/>
                <a:ea typeface="Times New Roman" panose="02020603050405020304" pitchFamily="18" charset="0"/>
              </a:rPr>
              <a:t>th</a:t>
            </a:r>
            <a:r>
              <a:rPr lang="en-US" sz="1400" b="1" dirty="0">
                <a:solidFill>
                  <a:srgbClr val="000000"/>
                </a:solidFill>
                <a:effectLst/>
                <a:latin typeface="Comic Sans MS" panose="030F0702030302020204" pitchFamily="66" charset="0"/>
                <a:ea typeface="Times New Roman" panose="02020603050405020304" pitchFamily="18" charset="0"/>
              </a:rPr>
              <a:t> Sunday in Ordinary Time-Matthew 5: 38-48</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5" name="Text Box 7">
            <a:extLst>
              <a:ext uri="{FF2B5EF4-FFF2-40B4-BE49-F238E27FC236}">
                <a16:creationId xmlns:a16="http://schemas.microsoft.com/office/drawing/2014/main" id="{546B069E-246F-8A3A-2E37-895028B19E64}"/>
              </a:ext>
            </a:extLst>
          </p:cNvPr>
          <p:cNvSpPr txBox="1"/>
          <p:nvPr/>
        </p:nvSpPr>
        <p:spPr>
          <a:xfrm>
            <a:off x="1839726" y="1033920"/>
            <a:ext cx="4505325" cy="34290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000000"/>
                </a:solidFill>
                <a:effectLst/>
                <a:latin typeface="Comic Sans MS" panose="030F0702030302020204" pitchFamily="66" charset="0"/>
                <a:ea typeface="Times New Roman" panose="02020603050405020304" pitchFamily="18" charset="0"/>
              </a:rPr>
              <a:t>Give to the one who asks of you,</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b="1" dirty="0">
                <a:solidFill>
                  <a:srgbClr val="000000"/>
                </a:solidFill>
                <a:effectLst/>
                <a:latin typeface="Comic Sans MS" panose="030F0702030302020204" pitchFamily="66"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C2280A67-FDEC-863B-A587-5785AC937A4D}"/>
              </a:ext>
            </a:extLst>
          </p:cNvPr>
          <p:cNvSpPr txBox="1"/>
          <p:nvPr/>
        </p:nvSpPr>
        <p:spPr>
          <a:xfrm>
            <a:off x="3412192" y="1238321"/>
            <a:ext cx="2517961" cy="276999"/>
          </a:xfrm>
          <a:prstGeom prst="rect">
            <a:avLst/>
          </a:prstGeom>
          <a:solidFill>
            <a:schemeClr val="bg1"/>
          </a:solidFill>
        </p:spPr>
        <p:txBody>
          <a:bodyPr wrap="square">
            <a:spAutoFit/>
          </a:bodyPr>
          <a:lstStyle/>
          <a:p>
            <a:r>
              <a:rPr lang="en-US" sz="1200" b="1" dirty="0">
                <a:solidFill>
                  <a:srgbClr val="000000"/>
                </a:solidFill>
                <a:latin typeface="Comic Sans MS" panose="030F0702030302020204" pitchFamily="66" charset="0"/>
              </a:rPr>
              <a:t>and do not turn your back.</a:t>
            </a:r>
          </a:p>
        </p:txBody>
      </p:sp>
      <p:sp>
        <p:nvSpPr>
          <p:cNvPr id="8" name="Text Box 2">
            <a:extLst>
              <a:ext uri="{FF2B5EF4-FFF2-40B4-BE49-F238E27FC236}">
                <a16:creationId xmlns:a16="http://schemas.microsoft.com/office/drawing/2014/main" id="{2FAFA556-B21D-E101-D914-E4EF31ED1D0E}"/>
              </a:ext>
            </a:extLst>
          </p:cNvPr>
          <p:cNvSpPr txBox="1"/>
          <p:nvPr/>
        </p:nvSpPr>
        <p:spPr>
          <a:xfrm>
            <a:off x="7502619" y="924486"/>
            <a:ext cx="4543911" cy="41151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15290" marR="376555" algn="ctr">
              <a:spcBef>
                <a:spcPts val="0"/>
              </a:spcBef>
              <a:spcAft>
                <a:spcPts val="0"/>
              </a:spcAft>
            </a:pPr>
            <a:r>
              <a:rPr lang="es-ES" sz="1100" dirty="0">
                <a:solidFill>
                  <a:srgbClr val="000000"/>
                </a:solidFill>
                <a:effectLst/>
                <a:latin typeface="Cambria" panose="02040503050406030204" pitchFamily="18" charset="0"/>
                <a:ea typeface="Goudy Old Style" panose="02020502050305020303" pitchFamily="18" charset="0"/>
                <a:cs typeface="Goudy Old Style" panose="02020502050305020303" pitchFamily="18" charset="0"/>
              </a:rPr>
              <a:t> </a:t>
            </a:r>
            <a:endParaRPr lang="en-US" sz="1100" dirty="0">
              <a:solidFill>
                <a:srgbClr val="000000"/>
              </a:solidFill>
              <a:effectLst/>
              <a:latin typeface="Goudy Old Style" panose="02020502050305020303" pitchFamily="18" charset="0"/>
              <a:ea typeface="Goudy Old Style" panose="02020502050305020303" pitchFamily="18" charset="0"/>
              <a:cs typeface="Goudy Old Style" panose="02020502050305020303" pitchFamily="18" charset="0"/>
            </a:endParaRPr>
          </a:p>
          <a:p>
            <a:pPr marL="414020" marR="376555" algn="ctr">
              <a:spcBef>
                <a:spcPts val="0"/>
              </a:spcBef>
              <a:spcAft>
                <a:spcPts val="0"/>
              </a:spcAft>
            </a:pPr>
            <a:r>
              <a:rPr lang="en-US" sz="1200" dirty="0">
                <a:solidFill>
                  <a:srgbClr val="000000"/>
                </a:solidFill>
                <a:effectLst/>
                <a:latin typeface="Comic Sans MS" panose="030F0702030302020204" pitchFamily="66" charset="0"/>
                <a:ea typeface="Times New Roman" panose="02020603050405020304" pitchFamily="18" charset="0"/>
              </a:rPr>
              <a:t>Color this picture and write on the lines a goal to fulfill what Jesus asks us in this Gospel, for example: I will pray for those who make me feel bad, I will share my colors with others, etc. Jesus said: “Give to the one who asks of you, and do not turn your back on one who wants to borrow ..love your enemies, and pray for those who persecute you, that you may be children of your heavenly Father, for he makes his sun rise on the bad and the good, and causes rain to fall on the just and the unjust”. </a:t>
            </a:r>
          </a:p>
          <a:p>
            <a:pPr marL="414020" marR="376555" algn="ctr">
              <a:spcBef>
                <a:spcPts val="0"/>
              </a:spcBef>
              <a:spcAft>
                <a:spcPts val="0"/>
              </a:spcAft>
            </a:pPr>
            <a:endParaRPr lang="en-US" sz="1200" dirty="0">
              <a:solidFill>
                <a:srgbClr val="000000"/>
              </a:solidFill>
              <a:effectLst/>
              <a:latin typeface="Times New Roman" panose="02020603050405020304" pitchFamily="18" charset="0"/>
              <a:ea typeface="Times New Roman" panose="02020603050405020304" pitchFamily="18" charset="0"/>
            </a:endParaRPr>
          </a:p>
          <a:p>
            <a:pPr marL="414020" marR="376555" algn="ctr">
              <a:spcBef>
                <a:spcPts val="0"/>
              </a:spcBef>
              <a:spcAft>
                <a:spcPts val="0"/>
              </a:spcAft>
            </a:pPr>
            <a:r>
              <a:rPr lang="en-US" sz="1200" b="1" dirty="0">
                <a:solidFill>
                  <a:srgbClr val="000000"/>
                </a:solidFill>
                <a:effectLst/>
                <a:latin typeface="Comic Sans MS" panose="030F0702030302020204" pitchFamily="66" charset="0"/>
                <a:ea typeface="Times New Roman" panose="02020603050405020304" pitchFamily="18" charset="0"/>
              </a:rPr>
              <a:t>GOAL</a:t>
            </a:r>
            <a:r>
              <a:rPr lang="en-US" sz="1200" dirty="0">
                <a:solidFill>
                  <a:srgbClr val="000000"/>
                </a:solidFill>
                <a:effectLst/>
                <a:latin typeface="Comic Sans MS" panose="030F0702030302020204" pitchFamily="66" charset="0"/>
                <a:ea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endParaRPr>
          </a:p>
          <a:p>
            <a:pPr marL="414020" marR="376555" algn="ctr">
              <a:spcBef>
                <a:spcPts val="0"/>
              </a:spcBef>
              <a:spcAft>
                <a:spcPts val="0"/>
              </a:spcAft>
            </a:pPr>
            <a:r>
              <a:rPr lang="en-US" sz="800" b="1" dirty="0">
                <a:solidFill>
                  <a:srgbClr val="000000"/>
                </a:solidFill>
                <a:effectLst/>
                <a:latin typeface="Cambria" panose="02040503050406030204" pitchFamily="18"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200" b="1" dirty="0">
                <a:solidFill>
                  <a:srgbClr val="000000"/>
                </a:solidFill>
                <a:effectLst/>
                <a:latin typeface="Cambria" panose="02040503050406030204" pitchFamily="18" charset="0"/>
                <a:ea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1010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32965B-24BF-BAF4-8322-BDD301304956}"/>
              </a:ext>
            </a:extLst>
          </p:cNvPr>
          <p:cNvSpPr txBox="1"/>
          <p:nvPr/>
        </p:nvSpPr>
        <p:spPr>
          <a:xfrm>
            <a:off x="7947212" y="1319035"/>
            <a:ext cx="3484012" cy="3785652"/>
          </a:xfrm>
          <a:prstGeom prst="rect">
            <a:avLst/>
          </a:prstGeom>
          <a:noFill/>
        </p:spPr>
        <p:txBody>
          <a:bodyPr wrap="square" rtlCol="0">
            <a:spAutoFit/>
          </a:bodyPr>
          <a:lstStyle/>
          <a:p>
            <a:pPr algn="ctr"/>
            <a:r>
              <a:rPr lang="en-US" sz="3000" dirty="0">
                <a:solidFill>
                  <a:srgbClr val="FF3300"/>
                </a:solidFill>
                <a:latin typeface="Comic Sans MS" panose="030F0702030302020204" pitchFamily="66" charset="0"/>
                <a:ea typeface="Goudy Old Style" panose="02020502050305020303" pitchFamily="18" charset="0"/>
                <a:cs typeface="Goudy Old Style" panose="02020502050305020303" pitchFamily="18" charset="0"/>
              </a:rPr>
              <a:t>M</a:t>
            </a:r>
            <a:r>
              <a:rPr lang="en-US" sz="3000" dirty="0">
                <a:solidFill>
                  <a:srgbClr val="FF3300"/>
                </a:solidFill>
                <a:effectLst/>
                <a:latin typeface="Comic Sans MS" panose="030F0702030302020204" pitchFamily="66" charset="0"/>
                <a:ea typeface="Goudy Old Style" panose="02020502050305020303" pitchFamily="18" charset="0"/>
                <a:cs typeface="Goudy Old Style" panose="02020502050305020303" pitchFamily="18" charset="0"/>
              </a:rPr>
              <a:t>ake the forgiveness card. Think of someone you want to forgive and someone you want to ask forgiveness from this week.</a:t>
            </a:r>
          </a:p>
        </p:txBody>
      </p:sp>
      <p:pic>
        <p:nvPicPr>
          <p:cNvPr id="2" name="Picture 1">
            <a:extLst>
              <a:ext uri="{FF2B5EF4-FFF2-40B4-BE49-F238E27FC236}">
                <a16:creationId xmlns:a16="http://schemas.microsoft.com/office/drawing/2014/main" id="{23935826-F4BD-23C8-07CA-2027B81A25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727" y="0"/>
            <a:ext cx="7014155" cy="6763871"/>
          </a:xfrm>
          <a:prstGeom prst="rect">
            <a:avLst/>
          </a:prstGeom>
          <a:noFill/>
          <a:ln>
            <a:noFill/>
          </a:ln>
        </p:spPr>
      </p:pic>
    </p:spTree>
    <p:extLst>
      <p:ext uri="{BB962C8B-B14F-4D97-AF65-F5344CB8AC3E}">
        <p14:creationId xmlns:p14="http://schemas.microsoft.com/office/powerpoint/2010/main" val="3508022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645459" y="0"/>
            <a:ext cx="11174506" cy="1569620"/>
          </a:xfrm>
          <a:prstGeom prst="rect">
            <a:avLst/>
          </a:prstGeom>
          <a:noFill/>
          <a:ln>
            <a:noFill/>
          </a:ln>
        </p:spPr>
        <p:txBody>
          <a:bodyPr spcFirstLastPara="1" wrap="square" lIns="91425" tIns="45700" rIns="91425" bIns="45700" anchor="t" anchorCtr="0">
            <a:spAutoFit/>
          </a:bodyPr>
          <a:lstStyle/>
          <a:p>
            <a:pPr lvl="0" algn="ctr"/>
            <a:r>
              <a:rPr lang="en-US" sz="32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Throughout the </a:t>
            </a:r>
            <a:r>
              <a:rPr lang="en-US" sz="3200" b="1"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40</a:t>
            </a:r>
            <a:r>
              <a:rPr lang="en-US" sz="32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days of Lent, we prepare our </a:t>
            </a:r>
            <a:r>
              <a:rPr lang="en-US" sz="3200" b="1" i="0" u="none" strike="noStrike" cap="none" dirty="0">
                <a:solidFill>
                  <a:srgbClr val="FF0000"/>
                </a:solidFill>
                <a:latin typeface="Calibri" panose="020F0502020204030204" pitchFamily="34" charset="0"/>
                <a:ea typeface="Comic Sans MS"/>
                <a:cs typeface="Calibri" panose="020F0502020204030204" pitchFamily="34" charset="0"/>
                <a:sym typeface="Comic Sans MS"/>
              </a:rPr>
              <a:t>hearts</a:t>
            </a:r>
            <a:r>
              <a:rPr lang="en-US" sz="32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r>
              <a:rPr lang="en-US" sz="3200" b="1" dirty="0">
                <a:solidFill>
                  <a:srgbClr val="7030A0"/>
                </a:solidFill>
                <a:latin typeface="Calibri" panose="020F0502020204030204" pitchFamily="34" charset="0"/>
                <a:ea typeface="Comic Sans MS"/>
                <a:cs typeface="Calibri" panose="020F0502020204030204" pitchFamily="34" charset="0"/>
                <a:sym typeface="Comic Sans MS"/>
              </a:rPr>
              <a:t>for Jesus’ great act of love: His passion, death, and resurrection. </a:t>
            </a:r>
          </a:p>
          <a:p>
            <a:pPr lvl="0" algn="ctr"/>
            <a:r>
              <a:rPr lang="en-US" sz="3200" b="1" dirty="0">
                <a:solidFill>
                  <a:srgbClr val="7030A0"/>
                </a:solidFill>
                <a:latin typeface="Calibri" panose="020F0502020204030204" pitchFamily="34" charset="0"/>
                <a:ea typeface="Comic Sans MS"/>
                <a:cs typeface="Calibri" panose="020F0502020204030204" pitchFamily="34" charset="0"/>
                <a:sym typeface="Comic Sans MS"/>
              </a:rPr>
              <a:t>We prepare with</a:t>
            </a:r>
            <a:r>
              <a:rPr lang="en-US" sz="32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lang="en-US" sz="3200" dirty="0">
              <a:latin typeface="Calibri" panose="020F0502020204030204" pitchFamily="34" charset="0"/>
              <a:cs typeface="Calibri" panose="020F0502020204030204" pitchFamily="34" charset="0"/>
            </a:endParaRPr>
          </a:p>
        </p:txBody>
      </p:sp>
      <p:pic>
        <p:nvPicPr>
          <p:cNvPr id="105" name="Google Shape;105;p2" descr="Image result for gratis, ninos orando"/>
          <p:cNvPicPr preferRelativeResize="0"/>
          <p:nvPr/>
        </p:nvPicPr>
        <p:blipFill rotWithShape="1">
          <a:blip r:embed="rId3">
            <a:alphaModFix/>
          </a:blip>
          <a:srcRect/>
          <a:stretch/>
        </p:blipFill>
        <p:spPr>
          <a:xfrm>
            <a:off x="1487394" y="1787421"/>
            <a:ext cx="2864387" cy="2390951"/>
          </a:xfrm>
          <a:prstGeom prst="rect">
            <a:avLst/>
          </a:prstGeom>
          <a:noFill/>
          <a:ln>
            <a:noFill/>
          </a:ln>
        </p:spPr>
      </p:pic>
      <p:pic>
        <p:nvPicPr>
          <p:cNvPr id="106" name="Google Shape;106;p2" descr="Image result for gratis, no comer caramelo"/>
          <p:cNvPicPr preferRelativeResize="0"/>
          <p:nvPr/>
        </p:nvPicPr>
        <p:blipFill rotWithShape="1">
          <a:blip r:embed="rId4">
            <a:alphaModFix/>
          </a:blip>
          <a:srcRect/>
          <a:stretch/>
        </p:blipFill>
        <p:spPr>
          <a:xfrm>
            <a:off x="8357747" y="1857221"/>
            <a:ext cx="3292887" cy="3205778"/>
          </a:xfrm>
          <a:prstGeom prst="rect">
            <a:avLst/>
          </a:prstGeom>
          <a:noFill/>
          <a:ln>
            <a:noFill/>
          </a:ln>
        </p:spPr>
      </p:pic>
      <p:sp>
        <p:nvSpPr>
          <p:cNvPr id="108" name="Google Shape;108;p2"/>
          <p:cNvSpPr txBox="1"/>
          <p:nvPr/>
        </p:nvSpPr>
        <p:spPr>
          <a:xfrm>
            <a:off x="5753502" y="2383839"/>
            <a:ext cx="221727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Fasting</a:t>
            </a:r>
            <a:r>
              <a:rPr lang="es-ES" sz="2800" b="1" i="0" u="none" strike="noStrike" cap="none">
                <a:solidFill>
                  <a:srgbClr val="7030A0"/>
                </a:solidFill>
                <a:latin typeface="Calibri" panose="020F0502020204030204" pitchFamily="34" charset="0"/>
                <a:ea typeface="Comic Sans MS"/>
                <a:cs typeface="Calibri" panose="020F0502020204030204" pitchFamily="34" charset="0"/>
                <a:sym typeface="Comic Sans MS"/>
              </a:rPr>
              <a:t> and Sacrifices</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sp>
        <p:nvSpPr>
          <p:cNvPr id="109" name="Google Shape;109;p2"/>
          <p:cNvSpPr txBox="1"/>
          <p:nvPr/>
        </p:nvSpPr>
        <p:spPr>
          <a:xfrm>
            <a:off x="2529822" y="5062999"/>
            <a:ext cx="201544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7030A0"/>
                </a:solidFill>
                <a:latin typeface="Calibri" panose="020F0502020204030204" pitchFamily="34" charset="0"/>
                <a:ea typeface="Comic Sans MS"/>
                <a:cs typeface="Calibri" panose="020F0502020204030204" pitchFamily="34" charset="0"/>
                <a:sym typeface="Comic Sans MS"/>
              </a:rPr>
              <a:t>a</a:t>
            </a:r>
            <a:r>
              <a:rPr lang="en-U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nd Acts </a:t>
            </a:r>
          </a:p>
          <a:p>
            <a:pPr marL="0" marR="0" lvl="0" indent="0" algn="ctr" rtl="0">
              <a:spcBef>
                <a:spcPts val="0"/>
              </a:spcBef>
              <a:spcAft>
                <a:spcPts val="0"/>
              </a:spcAft>
              <a:buNone/>
            </a:pPr>
            <a:r>
              <a:rPr lang="en-U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of Love</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pic>
        <p:nvPicPr>
          <p:cNvPr id="110" name="Google Shape;110;p2" descr="Image result for gratis, ninos ayudando"/>
          <p:cNvPicPr preferRelativeResize="0"/>
          <p:nvPr/>
        </p:nvPicPr>
        <p:blipFill rotWithShape="1">
          <a:blip r:embed="rId5">
            <a:alphaModFix/>
          </a:blip>
          <a:srcRect/>
          <a:stretch/>
        </p:blipFill>
        <p:spPr>
          <a:xfrm>
            <a:off x="4545269" y="4153148"/>
            <a:ext cx="3812478" cy="2564340"/>
          </a:xfrm>
          <a:prstGeom prst="rect">
            <a:avLst/>
          </a:prstGeom>
          <a:noFill/>
          <a:ln>
            <a:noFill/>
          </a:ln>
        </p:spPr>
      </p:pic>
      <p:sp>
        <p:nvSpPr>
          <p:cNvPr id="4" name="Google Shape;108;p2">
            <a:extLst>
              <a:ext uri="{FF2B5EF4-FFF2-40B4-BE49-F238E27FC236}">
                <a16:creationId xmlns:a16="http://schemas.microsoft.com/office/drawing/2014/main" id="{9CA715FE-E6DC-787E-0C38-DE306E7F98CC}"/>
              </a:ext>
            </a:extLst>
          </p:cNvPr>
          <p:cNvSpPr txBox="1"/>
          <p:nvPr/>
        </p:nvSpPr>
        <p:spPr>
          <a:xfrm>
            <a:off x="-230669" y="2206689"/>
            <a:ext cx="175225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dirty="0" err="1">
                <a:solidFill>
                  <a:srgbClr val="7030A0"/>
                </a:solidFill>
                <a:latin typeface="Calibri" panose="020F0502020204030204" pitchFamily="34" charset="0"/>
                <a:ea typeface="Comic Sans MS"/>
                <a:cs typeface="Calibri" panose="020F0502020204030204" pitchFamily="34" charset="0"/>
                <a:sym typeface="Comic Sans MS"/>
              </a:rPr>
              <a:t>Prayer</a:t>
            </a:r>
            <a:r>
              <a:rPr lang="es-ES" sz="28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 </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318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1000"/>
                                        <p:tgtEl>
                                          <p:spTgt spid="1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1000"/>
                                        <p:tgtEl>
                                          <p:spTgt spid="108"/>
                                        </p:tgtEl>
                                      </p:cBhvr>
                                    </p:animEffect>
                                  </p:childTnLst>
                                </p:cTn>
                              </p:par>
                              <p:par>
                                <p:cTn id="16" presetID="10" presetClass="entr" presetSubtype="0" fill="hold"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1000"/>
                                        <p:tgtEl>
                                          <p:spTgt spid="1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1000"/>
                                        <p:tgtEl>
                                          <p:spTgt spid="109"/>
                                        </p:tgtEl>
                                      </p:cBhvr>
                                    </p:animEffect>
                                  </p:childTnLst>
                                </p:cTn>
                              </p:par>
                              <p:par>
                                <p:cTn id="24" presetID="10"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fade">
                                      <p:cBhvr>
                                        <p:cTn id="26"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555811" y="1183341"/>
            <a:ext cx="6866965" cy="4491317"/>
          </a:xfrm>
        </p:spPr>
        <p:txBody>
          <a:bodyPr>
            <a:noAutofit/>
          </a:bodyPr>
          <a:lstStyle/>
          <a:p>
            <a:pPr marL="0" marR="0" algn="ctr">
              <a:spcBef>
                <a:spcPts val="0"/>
              </a:spcBef>
              <a:spcAft>
                <a:spcPts val="0"/>
              </a:spcAft>
            </a:pPr>
            <a:r>
              <a:rPr lang="es-ES" dirty="0" err="1">
                <a:solidFill>
                  <a:srgbClr val="0070C0"/>
                </a:solidFill>
                <a:latin typeface="Abadi" panose="020B0604020104020204" pitchFamily="34" charset="0"/>
              </a:rPr>
              <a:t>Prayer</a:t>
            </a:r>
            <a:br>
              <a:rPr lang="es-ES" dirty="0">
                <a:solidFill>
                  <a:srgbClr val="0070C0"/>
                </a:solidFill>
                <a:latin typeface="Abadi" panose="020B0604020104020204" pitchFamily="34" charset="0"/>
              </a:rPr>
            </a:br>
            <a:br>
              <a:rPr lang="en-US" sz="3200" dirty="0">
                <a:solidFill>
                  <a:srgbClr val="0070C0"/>
                </a:solidFill>
                <a:latin typeface="Abadi" panose="020B0604020104020204" pitchFamily="34" charset="0"/>
              </a:rPr>
            </a:br>
            <a:r>
              <a:rPr lang="en-US" sz="3200" dirty="0">
                <a:solidFill>
                  <a:srgbClr val="0070C0"/>
                </a:solidFill>
                <a:latin typeface="Abadi" panose="020B0604020104020204" pitchFamily="34" charset="0"/>
              </a:rPr>
              <a:t>Lord, make me a channel of your peace. Where there is hatred, let me bring Your love. Where there is injury, your pardon Lord, where there is darkness, only light; and where there’s sadness, ever joy. </a:t>
            </a:r>
            <a:br>
              <a:rPr lang="en-US" sz="3200" dirty="0">
                <a:solidFill>
                  <a:srgbClr val="0070C0"/>
                </a:solidFill>
                <a:latin typeface="Abadi" panose="020B0604020104020204" pitchFamily="34" charset="0"/>
              </a:rPr>
            </a:br>
            <a:br>
              <a:rPr lang="en-US" sz="3200" dirty="0">
                <a:solidFill>
                  <a:srgbClr val="0070C0"/>
                </a:solidFill>
                <a:latin typeface="Abadi" panose="020B0604020104020204" pitchFamily="34" charset="0"/>
              </a:rPr>
            </a:br>
            <a:r>
              <a:rPr lang="es-ES" sz="3200" dirty="0">
                <a:solidFill>
                  <a:srgbClr val="0070C0"/>
                </a:solidFill>
                <a:latin typeface="Abadi" panose="020B0604020104020204" pitchFamily="34" charset="0"/>
              </a:rPr>
              <a:t>AMEN</a:t>
            </a:r>
            <a:br>
              <a:rPr lang="en-US" sz="3200" dirty="0">
                <a:solidFill>
                  <a:srgbClr val="0070C0"/>
                </a:solidFill>
                <a:effectLst/>
                <a:latin typeface="Abadi" panose="020B0604020104020204" pitchFamily="34" charset="0"/>
                <a:ea typeface="Goudy Old Style" panose="02020502050305020303" pitchFamily="18" charset="0"/>
                <a:cs typeface="Goudy Old Style" panose="02020502050305020303" pitchFamily="18" charset="0"/>
              </a:rPr>
            </a:br>
            <a:endParaRPr lang="en-US" sz="3200" dirty="0">
              <a:solidFill>
                <a:srgbClr val="0070C0"/>
              </a:solidFill>
              <a:latin typeface="Abadi" panose="020B0604020104020204" pitchFamily="34" charset="0"/>
            </a:endParaRPr>
          </a:p>
        </p:txBody>
      </p:sp>
      <p:pic>
        <p:nvPicPr>
          <p:cNvPr id="3" name="Google Shape;230;p16" descr="Image result for gratis, ninos orando">
            <a:extLst>
              <a:ext uri="{FF2B5EF4-FFF2-40B4-BE49-F238E27FC236}">
                <a16:creationId xmlns:a16="http://schemas.microsoft.com/office/drawing/2014/main" id="{E1821A42-699D-1F95-2928-F75B0E492E79}"/>
              </a:ext>
            </a:extLst>
          </p:cNvPr>
          <p:cNvPicPr preferRelativeResize="0"/>
          <p:nvPr/>
        </p:nvPicPr>
        <p:blipFill rotWithShape="1">
          <a:blip r:embed="rId2">
            <a:alphaModFix/>
          </a:blip>
          <a:srcRect/>
          <a:stretch/>
        </p:blipFill>
        <p:spPr>
          <a:xfrm>
            <a:off x="7814447" y="1246139"/>
            <a:ext cx="4139013" cy="3890637"/>
          </a:xfrm>
          <a:prstGeom prst="rect">
            <a:avLst/>
          </a:prstGeom>
          <a:noFill/>
          <a:ln>
            <a:noFill/>
          </a:ln>
        </p:spPr>
      </p:pic>
    </p:spTree>
    <p:extLst>
      <p:ext uri="{BB962C8B-B14F-4D97-AF65-F5344CB8AC3E}">
        <p14:creationId xmlns:p14="http://schemas.microsoft.com/office/powerpoint/2010/main" val="49917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1156447" y="0"/>
            <a:ext cx="10408023" cy="389965"/>
          </a:xfrm>
        </p:spPr>
        <p:txBody>
          <a:bodyPr>
            <a:normAutofit/>
          </a:bodyPr>
          <a:lstStyle/>
          <a:p>
            <a:pPr marL="0" marR="0">
              <a:spcBef>
                <a:spcPts val="0"/>
              </a:spcBef>
              <a:spcAft>
                <a:spcPts val="0"/>
              </a:spcAft>
            </a:pPr>
            <a:r>
              <a:rPr lang="en-US" sz="1800" b="1" dirty="0">
                <a:effectLst/>
                <a:latin typeface="Cambria" panose="02040503050406030204" pitchFamily="18" charset="0"/>
                <a:ea typeface="Goudy Old Style" panose="02020502050305020303" pitchFamily="18" charset="0"/>
                <a:cs typeface="Goudy Old Style" panose="02020502050305020303" pitchFamily="18" charset="0"/>
              </a:rPr>
              <a:t>Song</a:t>
            </a:r>
            <a:r>
              <a:rPr lang="en-US" sz="1800" dirty="0">
                <a:effectLst/>
                <a:latin typeface="Cambria" panose="02040503050406030204" pitchFamily="18" charset="0"/>
                <a:ea typeface="Goudy Old Style" panose="02020502050305020303" pitchFamily="18" charset="0"/>
                <a:cs typeface="Goudy Old Style" panose="02020502050305020303" pitchFamily="18" charset="0"/>
              </a:rPr>
              <a:t>-Make me a Channel of your Peace, Mark G.- </a:t>
            </a:r>
            <a:r>
              <a:rPr lang="en-US" sz="1800" u="sng" dirty="0">
                <a:solidFill>
                  <a:srgbClr val="0000FF"/>
                </a:solidFill>
                <a:effectLst/>
                <a:latin typeface="Cambria" panose="02040503050406030204" pitchFamily="18" charset="0"/>
                <a:ea typeface="Goudy Old Style" panose="02020502050305020303" pitchFamily="18" charset="0"/>
                <a:cs typeface="Goudy Old Style" panose="02020502050305020303" pitchFamily="18" charset="0"/>
                <a:hlinkClick r:id="rId3"/>
              </a:rPr>
              <a:t>https://www.youtube.com/watch?v=ihhvm6eLWZI</a:t>
            </a:r>
            <a:endParaRPr lang="en-US" sz="1800" dirty="0">
              <a:effectLst/>
              <a:latin typeface="Goudy Old Style" panose="02020502050305020303" pitchFamily="18" charset="0"/>
              <a:ea typeface="Goudy Old Style" panose="02020502050305020303" pitchFamily="18" charset="0"/>
              <a:cs typeface="Goudy Old Style" panose="02020502050305020303" pitchFamily="18" charset="0"/>
            </a:endParaRPr>
          </a:p>
        </p:txBody>
      </p:sp>
      <p:pic>
        <p:nvPicPr>
          <p:cNvPr id="4" name="Online Media 3" title="Make Me a Channel of Your Peace with Lyrics">
            <a:hlinkClick r:id="" action="ppaction://media"/>
            <a:extLst>
              <a:ext uri="{FF2B5EF4-FFF2-40B4-BE49-F238E27FC236}">
                <a16:creationId xmlns:a16="http://schemas.microsoft.com/office/drawing/2014/main" id="{6A3796A9-C9CE-BB25-17F0-9DEDA7028620}"/>
              </a:ext>
            </a:extLst>
          </p:cNvPr>
          <p:cNvPicPr>
            <a:picLocks noRot="1" noChangeAspect="1"/>
          </p:cNvPicPr>
          <p:nvPr>
            <a:videoFile r:link="rId1"/>
          </p:nvPr>
        </p:nvPicPr>
        <p:blipFill>
          <a:blip r:embed="rId4"/>
          <a:stretch>
            <a:fillRect/>
          </a:stretch>
        </p:blipFill>
        <p:spPr>
          <a:xfrm>
            <a:off x="0" y="546981"/>
            <a:ext cx="12165027" cy="6311019"/>
          </a:xfrm>
          <a:prstGeom prst="rect">
            <a:avLst/>
          </a:prstGeom>
        </p:spPr>
      </p:pic>
    </p:spTree>
    <p:extLst>
      <p:ext uri="{BB962C8B-B14F-4D97-AF65-F5344CB8AC3E}">
        <p14:creationId xmlns:p14="http://schemas.microsoft.com/office/powerpoint/2010/main" val="1139390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p:nvPr/>
        </p:nvSpPr>
        <p:spPr>
          <a:xfrm>
            <a:off x="7910853" y="2246105"/>
            <a:ext cx="3533434" cy="21851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…To receive the Resurrected Christ</a:t>
            </a:r>
            <a:endParaRPr lang="en-US" sz="34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3400" b="1" dirty="0">
                <a:solidFill>
                  <a:srgbClr val="7030A0"/>
                </a:solidFill>
                <a:latin typeface="Calibri" panose="020F0502020204030204" pitchFamily="34" charset="0"/>
                <a:ea typeface="Comic Sans MS"/>
                <a:cs typeface="Calibri" panose="020F0502020204030204" pitchFamily="34" charset="0"/>
                <a:sym typeface="Comic Sans MS"/>
              </a:rPr>
              <a:t>i</a:t>
            </a:r>
            <a:r>
              <a:rPr lang="en-U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nto our hearts on Easter Sunday</a:t>
            </a:r>
            <a:r>
              <a:rPr lang="es-ES"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rPr>
              <a:t>.</a:t>
            </a:r>
            <a:endParaRPr sz="3400" b="1" i="0" u="none" strike="noStrike" cap="none" dirty="0">
              <a:solidFill>
                <a:srgbClr val="7030A0"/>
              </a:solidFill>
              <a:latin typeface="Calibri" panose="020F0502020204030204" pitchFamily="34" charset="0"/>
              <a:ea typeface="Comic Sans MS"/>
              <a:cs typeface="Calibri" panose="020F0502020204030204" pitchFamily="34" charset="0"/>
              <a:sym typeface="Comic Sans MS"/>
            </a:endParaRPr>
          </a:p>
        </p:txBody>
      </p:sp>
      <p:pic>
        <p:nvPicPr>
          <p:cNvPr id="116" name="Google Shape;116;p3" descr="http://media.bigoo.ws/content/gif/love/love_295.gif"/>
          <p:cNvPicPr preferRelativeResize="0"/>
          <p:nvPr/>
        </p:nvPicPr>
        <p:blipFill rotWithShape="1">
          <a:blip r:embed="rId3">
            <a:alphaModFix/>
          </a:blip>
          <a:srcRect/>
          <a:stretch/>
        </p:blipFill>
        <p:spPr>
          <a:xfrm>
            <a:off x="747713" y="-6024"/>
            <a:ext cx="6872287" cy="6689432"/>
          </a:xfrm>
          <a:prstGeom prst="rect">
            <a:avLst/>
          </a:prstGeom>
          <a:noFill/>
          <a:ln>
            <a:noFill/>
          </a:ln>
        </p:spPr>
      </p:pic>
      <p:pic>
        <p:nvPicPr>
          <p:cNvPr id="117" name="Google Shape;117;p3" descr="Image result for gratis, jesus resucitado"/>
          <p:cNvPicPr preferRelativeResize="0"/>
          <p:nvPr/>
        </p:nvPicPr>
        <p:blipFill rotWithShape="1">
          <a:blip r:embed="rId4">
            <a:alphaModFix/>
          </a:blip>
          <a:srcRect/>
          <a:stretch/>
        </p:blipFill>
        <p:spPr>
          <a:xfrm>
            <a:off x="2545556" y="1403212"/>
            <a:ext cx="3276600" cy="32766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tequesis_miercoles-de-cenizas Comic_Cuaresma_ezo_que_es  Guion_Catequesis_Comic_Cuaresma | Miércoles de ceniza, Cuaresma, Catequesis">
            <a:extLst>
              <a:ext uri="{FF2B5EF4-FFF2-40B4-BE49-F238E27FC236}">
                <a16:creationId xmlns:a16="http://schemas.microsoft.com/office/drawing/2014/main" id="{D522FCA5-88CF-EB22-9C4E-920E87B59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12" y="754544"/>
            <a:ext cx="5048250" cy="4705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631E9CC5-B3DB-3D24-7952-ED9D3589DC30}"/>
              </a:ext>
            </a:extLst>
          </p:cNvPr>
          <p:cNvSpPr txBox="1"/>
          <p:nvPr/>
        </p:nvSpPr>
        <p:spPr>
          <a:xfrm>
            <a:off x="1264443" y="0"/>
            <a:ext cx="9663113" cy="584775"/>
          </a:xfrm>
          <a:prstGeom prst="rect">
            <a:avLst/>
          </a:prstGeom>
          <a:noFill/>
        </p:spPr>
        <p:txBody>
          <a:bodyPr wrap="square" rtlCol="0">
            <a:spAutoFit/>
          </a:bodyPr>
          <a:lstStyle/>
          <a:p>
            <a:pPr algn="ctr"/>
            <a:r>
              <a:rPr lang="en-US" sz="3200" b="1" dirty="0">
                <a:solidFill>
                  <a:srgbClr val="7030A0"/>
                </a:solidFill>
                <a:latin typeface="Calibri" panose="020F0502020204030204" pitchFamily="34" charset="0"/>
                <a:cs typeface="Calibri" panose="020F0502020204030204" pitchFamily="34" charset="0"/>
              </a:rPr>
              <a:t>ASH WEDNESDAY</a:t>
            </a:r>
          </a:p>
        </p:txBody>
      </p:sp>
      <p:sp>
        <p:nvSpPr>
          <p:cNvPr id="6" name="TextBox 5">
            <a:extLst>
              <a:ext uri="{FF2B5EF4-FFF2-40B4-BE49-F238E27FC236}">
                <a16:creationId xmlns:a16="http://schemas.microsoft.com/office/drawing/2014/main" id="{F11D1667-49D3-CEDC-18C2-1861918D6D9E}"/>
              </a:ext>
            </a:extLst>
          </p:cNvPr>
          <p:cNvSpPr txBox="1"/>
          <p:nvPr/>
        </p:nvSpPr>
        <p:spPr>
          <a:xfrm>
            <a:off x="6683188" y="1085850"/>
            <a:ext cx="4800600" cy="1815882"/>
          </a:xfrm>
          <a:prstGeom prst="rect">
            <a:avLst/>
          </a:prstGeom>
          <a:solidFill>
            <a:schemeClr val="bg1"/>
          </a:solidFill>
          <a:effectLst>
            <a:outerShdw blurRad="50800" dist="38100" dir="18900000" algn="bl" rotWithShape="0">
              <a:prstClr val="black">
                <a:alpha val="40000"/>
              </a:prstClr>
            </a:outerShdw>
          </a:effectLst>
        </p:spPr>
        <p:txBody>
          <a:bodyPr wrap="square" rtlCol="0">
            <a:spAutoFit/>
          </a:bodyPr>
          <a:lstStyle/>
          <a:p>
            <a:pPr algn="ctr"/>
            <a:r>
              <a:rPr lang="en-US" sz="1600" b="1" dirty="0">
                <a:solidFill>
                  <a:srgbClr val="00B050"/>
                </a:solidFill>
              </a:rPr>
              <a:t>The priest traces the Sign of the Cross on our forehead with ashes. These ashes are from the burning of last year’s Palm Sunday palms.  </a:t>
            </a:r>
          </a:p>
          <a:p>
            <a:pPr algn="ctr"/>
            <a:endParaRPr lang="en-US" sz="1600" b="1" dirty="0">
              <a:solidFill>
                <a:srgbClr val="00B050"/>
              </a:solidFill>
            </a:endParaRPr>
          </a:p>
          <a:p>
            <a:pPr algn="ctr"/>
            <a:r>
              <a:rPr lang="en-US" sz="1600" b="1" dirty="0">
                <a:solidFill>
                  <a:srgbClr val="FFC000"/>
                </a:solidFill>
              </a:rPr>
              <a:t>The priest may say when he puts on the ashes: “Repent and believe in the Gospel.” or “Remember that you are dust, and to dust you shall return.”</a:t>
            </a:r>
          </a:p>
        </p:txBody>
      </p:sp>
      <p:sp>
        <p:nvSpPr>
          <p:cNvPr id="2" name="TextBox 1">
            <a:extLst>
              <a:ext uri="{FF2B5EF4-FFF2-40B4-BE49-F238E27FC236}">
                <a16:creationId xmlns:a16="http://schemas.microsoft.com/office/drawing/2014/main" id="{C0FBDF37-52B6-36BD-BCE0-5D5B8DDE429E}"/>
              </a:ext>
            </a:extLst>
          </p:cNvPr>
          <p:cNvSpPr txBox="1"/>
          <p:nvPr/>
        </p:nvSpPr>
        <p:spPr>
          <a:xfrm>
            <a:off x="6231591" y="3402807"/>
            <a:ext cx="5703794" cy="227754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b="1" dirty="0">
                <a:solidFill>
                  <a:schemeClr val="accent2">
                    <a:lumMod val="75000"/>
                  </a:schemeClr>
                </a:solidFill>
              </a:rPr>
              <a:t>Did you know…?</a:t>
            </a:r>
          </a:p>
          <a:p>
            <a:pPr algn="ctr"/>
            <a:endParaRPr lang="en-US" sz="1200" b="1" dirty="0">
              <a:solidFill>
                <a:schemeClr val="accent2">
                  <a:lumMod val="75000"/>
                </a:schemeClr>
              </a:solidFill>
            </a:endParaRPr>
          </a:p>
          <a:p>
            <a:pPr algn="ctr"/>
            <a:r>
              <a:rPr lang="en-US" sz="1600" b="1" dirty="0">
                <a:solidFill>
                  <a:schemeClr val="accent2">
                    <a:lumMod val="75000"/>
                  </a:schemeClr>
                </a:solidFill>
              </a:rPr>
              <a:t>The ancient Hebrew people had a tradition that when they knew they had sinned or when they were preparing for an important feast in which they must be purified, they would cover themselves in ashes and would dress in sack cloth. In this way, they recognized that they were small before God, were sinners, and needed God’s forgiveness. They recognized that from dust they came (Adam) and from dust they would return.</a:t>
            </a:r>
          </a:p>
        </p:txBody>
      </p:sp>
    </p:spTree>
    <p:extLst>
      <p:ext uri="{BB962C8B-B14F-4D97-AF65-F5344CB8AC3E}">
        <p14:creationId xmlns:p14="http://schemas.microsoft.com/office/powerpoint/2010/main" val="11997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6228-661C-B99C-FF28-F6C08D943D92}"/>
              </a:ext>
            </a:extLst>
          </p:cNvPr>
          <p:cNvSpPr>
            <a:spLocks noGrp="1"/>
          </p:cNvSpPr>
          <p:nvPr>
            <p:ph type="title"/>
          </p:nvPr>
        </p:nvSpPr>
        <p:spPr>
          <a:xfrm>
            <a:off x="3745006" y="0"/>
            <a:ext cx="4701988" cy="508934"/>
          </a:xfrm>
        </p:spPr>
        <p:txBody>
          <a:bodyPr>
            <a:normAutofit/>
          </a:bodyPr>
          <a:lstStyle/>
          <a:p>
            <a:r>
              <a:rPr lang="en-US" sz="2000" dirty="0"/>
              <a:t>What is Lent? </a:t>
            </a:r>
            <a:r>
              <a:rPr lang="en-US" sz="2000" dirty="0">
                <a:hlinkClick r:id="rId3"/>
              </a:rPr>
              <a:t>https://youtu.be/tXs6qQ_o-lk</a:t>
            </a:r>
            <a:endParaRPr lang="en-US" sz="2000" dirty="0"/>
          </a:p>
        </p:txBody>
      </p:sp>
      <p:pic>
        <p:nvPicPr>
          <p:cNvPr id="3" name="Online Media 2" title="What is Lent? | The Lenten Season | Kids Faith TV Bible Story">
            <a:hlinkClick r:id="" action="ppaction://media"/>
            <a:extLst>
              <a:ext uri="{FF2B5EF4-FFF2-40B4-BE49-F238E27FC236}">
                <a16:creationId xmlns:a16="http://schemas.microsoft.com/office/drawing/2014/main" id="{3FE6E644-E840-632A-2109-3B0F8396F6CD}"/>
              </a:ext>
            </a:extLst>
          </p:cNvPr>
          <p:cNvPicPr>
            <a:picLocks noRot="1" noChangeAspect="1"/>
          </p:cNvPicPr>
          <p:nvPr>
            <a:videoFile r:link="rId1"/>
          </p:nvPr>
        </p:nvPicPr>
        <p:blipFill>
          <a:blip r:embed="rId4"/>
          <a:stretch>
            <a:fillRect/>
          </a:stretch>
        </p:blipFill>
        <p:spPr>
          <a:xfrm>
            <a:off x="0" y="478603"/>
            <a:ext cx="12192000" cy="6394637"/>
          </a:xfrm>
          <a:prstGeom prst="rect">
            <a:avLst/>
          </a:prstGeom>
        </p:spPr>
      </p:pic>
    </p:spTree>
    <p:extLst>
      <p:ext uri="{BB962C8B-B14F-4D97-AF65-F5344CB8AC3E}">
        <p14:creationId xmlns:p14="http://schemas.microsoft.com/office/powerpoint/2010/main" val="29387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1FBBBA-AA2C-C892-0832-22D8A5894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76" y="0"/>
            <a:ext cx="6683189" cy="6831974"/>
          </a:xfrm>
          <a:prstGeom prst="rect">
            <a:avLst/>
          </a:prstGeom>
        </p:spPr>
      </p:pic>
      <p:sp>
        <p:nvSpPr>
          <p:cNvPr id="5" name="TextBox 4">
            <a:extLst>
              <a:ext uri="{FF2B5EF4-FFF2-40B4-BE49-F238E27FC236}">
                <a16:creationId xmlns:a16="http://schemas.microsoft.com/office/drawing/2014/main" id="{0C682264-ED30-DDE9-2E3B-186C05CA776E}"/>
              </a:ext>
            </a:extLst>
          </p:cNvPr>
          <p:cNvSpPr txBox="1"/>
          <p:nvPr/>
        </p:nvSpPr>
        <p:spPr>
          <a:xfrm>
            <a:off x="7046259" y="0"/>
            <a:ext cx="4961965" cy="7232749"/>
          </a:xfrm>
          <a:prstGeom prst="rect">
            <a:avLst/>
          </a:prstGeom>
          <a:noFill/>
        </p:spPr>
        <p:txBody>
          <a:bodyPr wrap="square" rtlCol="0">
            <a:spAutoFit/>
          </a:bodyPr>
          <a:lstStyle/>
          <a:p>
            <a:pPr algn="ctr"/>
            <a:r>
              <a:rPr lang="en-US" b="1" dirty="0">
                <a:solidFill>
                  <a:srgbClr val="7030A0"/>
                </a:solidFill>
                <a:latin typeface="Abadi" panose="020B0604020104020204" pitchFamily="34" charset="0"/>
              </a:rPr>
              <a:t>PREPARE OUR HEART</a:t>
            </a:r>
          </a:p>
          <a:p>
            <a:endParaRPr lang="en-US" sz="800" dirty="0"/>
          </a:p>
          <a:p>
            <a:r>
              <a:rPr lang="en-US" dirty="0">
                <a:solidFill>
                  <a:srgbClr val="00B050"/>
                </a:solidFill>
                <a:latin typeface="Abadi" panose="020B0604020104020204" pitchFamily="34" charset="0"/>
              </a:rPr>
              <a:t>The crosses represent the Sundays of Lent and the stones are the days. The priest dresses in purple the 1st, 2nd, 3rd, and 5th Sundays of Lent signifying spiritual preparation and penance, so we color these crosses purple. He dresses in Pink (signifying joy) the 4th Sunday and Palm Sunday since Jesus’ victorious resurrection is near. </a:t>
            </a:r>
          </a:p>
          <a:p>
            <a:endParaRPr lang="en-US" sz="800" dirty="0">
              <a:solidFill>
                <a:srgbClr val="0070C0"/>
              </a:solidFill>
              <a:latin typeface="Abadi" panose="020B0604020104020204" pitchFamily="34" charset="0"/>
            </a:endParaRPr>
          </a:p>
          <a:p>
            <a:r>
              <a:rPr lang="en-US" dirty="0">
                <a:solidFill>
                  <a:srgbClr val="0070C0"/>
                </a:solidFill>
                <a:latin typeface="Abadi" panose="020B0604020104020204" pitchFamily="34" charset="0"/>
              </a:rPr>
              <a:t>Each time you do something special out of love for Jesus (see below), color the stone for that day a pretty color. Hopefully your way of conversion will be full of beautiful colors for Jesus! Examples of acts of love:</a:t>
            </a:r>
          </a:p>
          <a:p>
            <a:endParaRPr lang="en-US" sz="800" dirty="0">
              <a:solidFill>
                <a:srgbClr val="0070C0"/>
              </a:solidFill>
              <a:latin typeface="Abadi" panose="020B0604020104020204" pitchFamily="34" charset="0"/>
            </a:endParaRPr>
          </a:p>
          <a:p>
            <a:pPr marL="285750" indent="-285750">
              <a:buFont typeface="Arial" panose="020B0604020202020204" pitchFamily="34" charset="0"/>
              <a:buChar char="•"/>
            </a:pPr>
            <a:r>
              <a:rPr lang="en-US" dirty="0">
                <a:solidFill>
                  <a:srgbClr val="D42CB0"/>
                </a:solidFill>
                <a:latin typeface="Abadi" panose="020B0604020104020204" pitchFamily="34" charset="0"/>
              </a:rPr>
              <a:t>A sacrifice (not eat something you love, not play a favorite game or watch a favorite show…) </a:t>
            </a:r>
          </a:p>
          <a:p>
            <a:pPr marL="285750" indent="-285750">
              <a:buFont typeface="Arial" panose="020B0604020202020204" pitchFamily="34" charset="0"/>
              <a:buChar char="•"/>
            </a:pPr>
            <a:r>
              <a:rPr lang="en-US" dirty="0">
                <a:solidFill>
                  <a:srgbClr val="D42CB0"/>
                </a:solidFill>
                <a:latin typeface="Abadi" panose="020B0604020104020204" pitchFamily="34" charset="0"/>
              </a:rPr>
              <a:t>A good deed (Help your parents or neighbor…)</a:t>
            </a:r>
          </a:p>
          <a:p>
            <a:pPr marL="285750" indent="-285750">
              <a:buFont typeface="Arial" panose="020B0604020202020204" pitchFamily="34" charset="0"/>
              <a:buChar char="•"/>
            </a:pPr>
            <a:r>
              <a:rPr lang="en-US" dirty="0">
                <a:solidFill>
                  <a:srgbClr val="D42CB0"/>
                </a:solidFill>
                <a:latin typeface="Abadi" panose="020B0604020104020204" pitchFamily="34" charset="0"/>
              </a:rPr>
              <a:t>Pray a decade of the Rosary for the intentions of our Blessed Mother Mary.</a:t>
            </a:r>
          </a:p>
          <a:p>
            <a:pPr marL="285750" indent="-285750">
              <a:buFont typeface="Arial" panose="020B0604020202020204" pitchFamily="34" charset="0"/>
              <a:buChar char="•"/>
            </a:pPr>
            <a:r>
              <a:rPr lang="en-US" dirty="0">
                <a:solidFill>
                  <a:srgbClr val="D42CB0"/>
                </a:solidFill>
                <a:latin typeface="Abadi" panose="020B0604020104020204" pitchFamily="34" charset="0"/>
              </a:rPr>
              <a:t>Forgive someone that hurt you.</a:t>
            </a:r>
          </a:p>
          <a:p>
            <a:pPr marL="285750" indent="-285750">
              <a:buFont typeface="Arial" panose="020B0604020202020204" pitchFamily="34" charset="0"/>
              <a:buChar char="•"/>
            </a:pPr>
            <a:r>
              <a:rPr lang="en-US" dirty="0">
                <a:solidFill>
                  <a:srgbClr val="D42CB0"/>
                </a:solidFill>
                <a:latin typeface="Abadi" panose="020B0604020104020204" pitchFamily="34" charset="0"/>
              </a:rPr>
              <a:t>Ask someone you hurt to forgive you.</a:t>
            </a:r>
          </a:p>
          <a:p>
            <a:endParaRPr lang="es-ES_tradnl" sz="1600" dirty="0">
              <a:solidFill>
                <a:srgbClr val="0070C0"/>
              </a:solidFill>
              <a:latin typeface="Abadi" panose="020B0604020104020204" pitchFamily="34" charset="0"/>
            </a:endParaRPr>
          </a:p>
        </p:txBody>
      </p:sp>
    </p:spTree>
    <p:extLst>
      <p:ext uri="{BB962C8B-B14F-4D97-AF65-F5344CB8AC3E}">
        <p14:creationId xmlns:p14="http://schemas.microsoft.com/office/powerpoint/2010/main" val="388343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86DE6-D737-43D2-58BF-FC0F8FF00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6724358" y="5401359"/>
            <a:ext cx="5467642" cy="1325563"/>
          </a:xfrm>
          <a:solidFill>
            <a:srgbClr val="DDF6FF"/>
          </a:solidFill>
        </p:spPr>
        <p:txBody>
          <a:bodyPr>
            <a:normAutofit/>
          </a:bodyPr>
          <a:lstStyle/>
          <a:p>
            <a:pPr algn="ct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During</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that</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time, </a:t>
            </a:r>
            <a:br>
              <a:rPr lang="es-ES" sz="3200" dirty="0">
                <a:effectLst/>
                <a:latin typeface="Abadi" panose="020B0604020104020204" pitchFamily="34" charset="0"/>
                <a:ea typeface="Times New Roman" panose="02020603050405020304" pitchFamily="18" charset="0"/>
                <a:cs typeface="Times New Roman" panose="02020603050405020304" pitchFamily="18" charset="0"/>
              </a:rPr>
            </a:b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Jesus</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said</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to</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His</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r>
              <a:rPr lang="es-ES" sz="3200" dirty="0" err="1">
                <a:effectLst/>
                <a:latin typeface="Abadi" panose="020B0604020104020204" pitchFamily="34" charset="0"/>
                <a:ea typeface="Times New Roman" panose="02020603050405020304" pitchFamily="18" charset="0"/>
                <a:cs typeface="Times New Roman" panose="02020603050405020304" pitchFamily="18" charset="0"/>
              </a:rPr>
              <a:t>disciples</a:t>
            </a:r>
            <a:r>
              <a:rPr lang="es-ES" sz="3200"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sz="3200" dirty="0">
              <a:latin typeface="Abadi" panose="020B0604020104020204" pitchFamily="34" charset="0"/>
            </a:endParaRPr>
          </a:p>
        </p:txBody>
      </p:sp>
      <p:sp>
        <p:nvSpPr>
          <p:cNvPr id="5" name="TextBox 4">
            <a:extLst>
              <a:ext uri="{FF2B5EF4-FFF2-40B4-BE49-F238E27FC236}">
                <a16:creationId xmlns:a16="http://schemas.microsoft.com/office/drawing/2014/main" id="{DB906C97-EA1E-9DA9-31B6-DC3061AF0035}"/>
              </a:ext>
            </a:extLst>
          </p:cNvPr>
          <p:cNvSpPr txBox="1"/>
          <p:nvPr/>
        </p:nvSpPr>
        <p:spPr>
          <a:xfrm>
            <a:off x="2377888" y="0"/>
            <a:ext cx="9240371" cy="341632"/>
          </a:xfrm>
          <a:prstGeom prst="rect">
            <a:avLst/>
          </a:prstGeom>
          <a:noFill/>
        </p:spPr>
        <p:txBody>
          <a:bodyPr wrap="square" rtlCol="0">
            <a:spAutoFit/>
          </a:bodyPr>
          <a:lstStyle/>
          <a:p>
            <a:pPr marL="0" lvl="0" indent="0" algn="ctr" rtl="0">
              <a:lnSpc>
                <a:spcPct val="90000"/>
              </a:lnSpc>
              <a:spcBef>
                <a:spcPts val="1000"/>
              </a:spcBef>
              <a:spcAft>
                <a:spcPts val="0"/>
              </a:spcAft>
              <a:buClr>
                <a:schemeClr val="dk1"/>
              </a:buClr>
              <a:buSzPts val="2800"/>
              <a:buNone/>
            </a:pPr>
            <a:r>
              <a:rPr lang="es-ES" sz="1800" b="1" dirty="0" err="1">
                <a:latin typeface="Comic Sans MS" panose="030F0702030302020204" pitchFamily="66" charset="0"/>
              </a:rPr>
              <a:t>The</a:t>
            </a:r>
            <a:r>
              <a:rPr lang="es-ES" sz="1800" b="1" dirty="0">
                <a:latin typeface="Comic Sans MS" panose="030F0702030302020204" pitchFamily="66" charset="0"/>
              </a:rPr>
              <a:t> </a:t>
            </a:r>
            <a:r>
              <a:rPr lang="es-ES" sz="1800" b="1" dirty="0" err="1">
                <a:latin typeface="Comic Sans MS" panose="030F0702030302020204" pitchFamily="66" charset="0"/>
              </a:rPr>
              <a:t>Gospel</a:t>
            </a:r>
            <a:r>
              <a:rPr lang="es-ES" sz="1800" b="1" dirty="0">
                <a:latin typeface="Comic Sans MS" panose="030F0702030302020204" pitchFamily="66" charset="0"/>
              </a:rPr>
              <a:t> </a:t>
            </a:r>
            <a:r>
              <a:rPr lang="es-ES" sz="1800" b="1" dirty="0" err="1">
                <a:latin typeface="Comic Sans MS" panose="030F0702030302020204" pitchFamily="66" charset="0"/>
              </a:rPr>
              <a:t>according</a:t>
            </a:r>
            <a:r>
              <a:rPr lang="es-ES" sz="1800" b="1" dirty="0">
                <a:latin typeface="Comic Sans MS" panose="030F0702030302020204" pitchFamily="66" charset="0"/>
              </a:rPr>
              <a:t> </a:t>
            </a:r>
            <a:r>
              <a:rPr lang="es-ES" sz="1800" b="1" dirty="0" err="1">
                <a:latin typeface="Comic Sans MS" panose="030F0702030302020204" pitchFamily="66" charset="0"/>
              </a:rPr>
              <a:t>to</a:t>
            </a:r>
            <a:r>
              <a:rPr lang="es-ES" sz="1800" b="1" dirty="0">
                <a:latin typeface="Comic Sans MS" panose="030F0702030302020204" pitchFamily="66" charset="0"/>
              </a:rPr>
              <a:t> Matthew 5, 38-48 – Love </a:t>
            </a:r>
            <a:r>
              <a:rPr lang="es-ES" sz="1800" b="1" dirty="0" err="1">
                <a:latin typeface="Comic Sans MS" panose="030F0702030302020204" pitchFamily="66" charset="0"/>
              </a:rPr>
              <a:t>Your</a:t>
            </a:r>
            <a:r>
              <a:rPr lang="es-ES" sz="1800" b="1" dirty="0">
                <a:latin typeface="Comic Sans MS" panose="030F0702030302020204" pitchFamily="66" charset="0"/>
              </a:rPr>
              <a:t> </a:t>
            </a:r>
            <a:r>
              <a:rPr lang="es-ES" sz="1800" b="1" dirty="0" err="1">
                <a:latin typeface="Comic Sans MS" panose="030F0702030302020204" pitchFamily="66" charset="0"/>
              </a:rPr>
              <a:t>Enemies</a:t>
            </a:r>
            <a:endParaRPr lang="es-ES" sz="1800" b="1" dirty="0">
              <a:latin typeface="Comic Sans MS" panose="030F0702030302020204" pitchFamily="66" charset="0"/>
            </a:endParaRPr>
          </a:p>
        </p:txBody>
      </p:sp>
    </p:spTree>
    <p:extLst>
      <p:ext uri="{BB962C8B-B14F-4D97-AF65-F5344CB8AC3E}">
        <p14:creationId xmlns:p14="http://schemas.microsoft.com/office/powerpoint/2010/main" val="245272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604AF-CC87-3D47-D72C-59C3AA9A2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24"/>
            <a:ext cx="12192000" cy="6798194"/>
          </a:xfrm>
          <a:prstGeom prst="rect">
            <a:avLst/>
          </a:prstGeom>
        </p:spPr>
      </p:pic>
      <p:sp>
        <p:nvSpPr>
          <p:cNvPr id="2" name="Title 1">
            <a:extLst>
              <a:ext uri="{FF2B5EF4-FFF2-40B4-BE49-F238E27FC236}">
                <a16:creationId xmlns:a16="http://schemas.microsoft.com/office/drawing/2014/main" id="{5976A7D7-EE18-34A0-F3D6-FD49ABEFE32E}"/>
              </a:ext>
            </a:extLst>
          </p:cNvPr>
          <p:cNvSpPr>
            <a:spLocks noGrp="1"/>
          </p:cNvSpPr>
          <p:nvPr>
            <p:ph type="title"/>
          </p:nvPr>
        </p:nvSpPr>
        <p:spPr>
          <a:xfrm>
            <a:off x="128661" y="5440407"/>
            <a:ext cx="11934678" cy="1325563"/>
          </a:xfrm>
          <a:solidFill>
            <a:srgbClr val="FFFFCC"/>
          </a:solidFill>
        </p:spPr>
        <p:txBody>
          <a:bodyPr>
            <a:noAutofit/>
          </a:bodyPr>
          <a:lstStyle/>
          <a:p>
            <a:pPr algn="ctr"/>
            <a:r>
              <a:rPr lang="en-US" sz="2800" dirty="0">
                <a:latin typeface="Abadi" panose="020B0604020104020204" pitchFamily="34" charset="0"/>
                <a:cs typeface="Times New Roman" panose="02020603050405020304" pitchFamily="18" charset="0"/>
              </a:rPr>
              <a:t>You have heard that it was said, ‘An eye for an eye and a tooth for a tooth.’ But I say to you, offer no resistance to one who is evil. When someone strikes you on [your] right cheek, turn the other one to him as well. </a:t>
            </a:r>
          </a:p>
        </p:txBody>
      </p:sp>
    </p:spTree>
    <p:extLst>
      <p:ext uri="{BB962C8B-B14F-4D97-AF65-F5344CB8AC3E}">
        <p14:creationId xmlns:p14="http://schemas.microsoft.com/office/powerpoint/2010/main" val="2805487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1242</Words>
  <Application>Microsoft Office PowerPoint</Application>
  <PresentationFormat>Widescreen</PresentationFormat>
  <Paragraphs>94</Paragraphs>
  <Slides>31</Slides>
  <Notes>5</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Abadi</vt:lpstr>
      <vt:lpstr>Arial</vt:lpstr>
      <vt:lpstr>Arial Narrow</vt:lpstr>
      <vt:lpstr>Calibri</vt:lpstr>
      <vt:lpstr>Calibri Light</vt:lpstr>
      <vt:lpstr>Cambria</vt:lpstr>
      <vt:lpstr>Cavolini</vt:lpstr>
      <vt:lpstr>Comic Sans MS</vt:lpstr>
      <vt:lpstr>Goudy Old Style</vt:lpstr>
      <vt:lpstr>Times New Roman</vt:lpstr>
      <vt:lpstr>Office Theme</vt:lpstr>
      <vt:lpstr>Friends of Jesus and Mary</vt:lpstr>
      <vt:lpstr>Next week we begin the season of Lent, a time of preparation.</vt:lpstr>
      <vt:lpstr>PowerPoint Presentation</vt:lpstr>
      <vt:lpstr>PowerPoint Presentation</vt:lpstr>
      <vt:lpstr>PowerPoint Presentation</vt:lpstr>
      <vt:lpstr>What is Lent? https://youtu.be/tXs6qQ_o-lk</vt:lpstr>
      <vt:lpstr>PowerPoint Presentation</vt:lpstr>
      <vt:lpstr>During that time,  Jesus said to His disciples: </vt:lpstr>
      <vt:lpstr>You have heard that it was said, ‘An eye for an eye and a tooth for a tooth.’ But I say to you, offer no resistance to one who is evil. When someone strikes you on [your] right cheek, turn the other one to him as well. </vt:lpstr>
      <vt:lpstr>If anyone wants to go to law with you over your tunic, hand him your cloak as well.  </vt:lpstr>
      <vt:lpstr>Should anyone press you into service for one mile, go with him for two miles. </vt:lpstr>
      <vt:lpstr>Give to the one who asks of you, and do not turn your back on one who wants to borrow. </vt:lpstr>
      <vt:lpstr>You have heard that it was said, ‘You shall love your neighbor and hate your enemy. But I say to you, love your enemies.</vt:lpstr>
      <vt:lpstr>PowerPoint Presentation</vt:lpstr>
      <vt:lpstr>PowerPoint Presentation</vt:lpstr>
      <vt:lpstr>PowerPoint Presentation</vt:lpstr>
      <vt:lpstr>For if you love those who love you, what recompense will you have? Do not the tax collectors do the same? </vt:lpstr>
      <vt:lpstr>And if you greet your brothers only, what is unusual about that?   Do not the pagans do the same? </vt:lpstr>
      <vt:lpstr>So be perfect, just as your heavenly Father is perfect. </vt:lpstr>
      <vt:lpstr>PowerPoint Presentation</vt:lpstr>
      <vt:lpstr>What does the phrase “an eye for an eye, a tooth for a tooth” mean”?</vt:lpstr>
      <vt:lpstr>What does Jesus say about this phrase?</vt:lpstr>
      <vt:lpstr>What did Jesus do when they tortured and crucified Him? </vt:lpstr>
      <vt:lpstr>What does Jesus want us to do?</vt:lpstr>
      <vt:lpstr>PowerPoint Presentation</vt:lpstr>
      <vt:lpstr>Why does Jesus want us to do something extraordinary like this? </vt:lpstr>
      <vt:lpstr>PowerPoint Presentation</vt:lpstr>
      <vt:lpstr>PowerPoint Presentation</vt:lpstr>
      <vt:lpstr>PowerPoint Presentation</vt:lpstr>
      <vt:lpstr>Prayer  Lord, make me a channel of your peace. Where there is hatred, let me bring Your love. Where there is injury, your pardon Lord, where there is darkness, only light; and where there’s sadness, ever joy.   AMEN </vt:lpstr>
      <vt:lpstr>Song-Make me a Channel of your Peace, Mark G.- https://www.youtube.com/watch?v=ihhvm6eLWZI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16</cp:revision>
  <dcterms:created xsi:type="dcterms:W3CDTF">2023-02-13T03:54:48Z</dcterms:created>
  <dcterms:modified xsi:type="dcterms:W3CDTF">2023-02-16T15:46:04Z</dcterms:modified>
</cp:coreProperties>
</file>