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69" r:id="rId4"/>
    <p:sldId id="270" r:id="rId5"/>
    <p:sldId id="271" r:id="rId6"/>
    <p:sldId id="262" r:id="rId7"/>
    <p:sldId id="263" r:id="rId8"/>
    <p:sldId id="264" r:id="rId9"/>
    <p:sldId id="265" r:id="rId10"/>
    <p:sldId id="266" r:id="rId11"/>
    <p:sldId id="267" r:id="rId12"/>
    <p:sldId id="268" r:id="rId13"/>
  </p:sldIdLst>
  <p:sldSz cx="9144000" cy="6858000" type="screen4x3"/>
  <p:notesSz cx="6858000" cy="9144000"/>
  <p:embeddedFontLst>
    <p:embeddedFont>
      <p:font typeface="Arial Black" panose="020B0A04020102020204" pitchFamily="34" charset="0"/>
      <p:regular r:id="rId15"/>
      <p:bold r:id="rId16"/>
    </p:embeddedFont>
    <p:embeddedFont>
      <p:font typeface="Brush Script MT" panose="03060802040406070304" pitchFamily="66" charset="0"/>
      <p:italic r:id="rId17"/>
    </p:embeddedFont>
    <p:embeddedFont>
      <p:font typeface="Calibri" panose="020F0502020204030204" pitchFamily="34" charset="0"/>
      <p:regular r:id="rId18"/>
      <p:bold r:id="rId19"/>
      <p:italic r:id="rId20"/>
      <p:boldItalic r:id="rId21"/>
    </p:embeddedFont>
    <p:embeddedFont>
      <p:font typeface="Overlock"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JiIvqGqPrjHkvzPJ9rojSwPIV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FEB"/>
    <a:srgbClr val="06E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4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Su intensa vida espiritual lo llevó a crear lo que algunos llamaron el “kit para hacerse santo”, que estaba compuesto por la Misa, la Comunión, el Rosario, la lectura diaria de la Biblia, la confesión y el servicio a los demás.</a:t>
            </a:r>
            <a:endParaRPr/>
          </a:p>
        </p:txBody>
      </p:sp>
      <p:sp>
        <p:nvSpPr>
          <p:cNvPr id="250" name="Google Shape;25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ESTE</a:t>
            </a:r>
            <a:r>
              <a:rPr lang="en-US" baseline="0" dirty="0"/>
              <a:t> ES EL MILAGRO DE Bolzano</a:t>
            </a:r>
          </a:p>
          <a:p>
            <a:endParaRPr lang="en-US" dirty="0"/>
          </a:p>
        </p:txBody>
      </p:sp>
      <p:sp>
        <p:nvSpPr>
          <p:cNvPr id="4" name="Slide Number Placeholder 3"/>
          <p:cNvSpPr>
            <a:spLocks noGrp="1"/>
          </p:cNvSpPr>
          <p:nvPr>
            <p:ph type="sldNum" sz="quarter" idx="10"/>
          </p:nvPr>
        </p:nvSpPr>
        <p:spPr/>
        <p:txBody>
          <a:bodyPr/>
          <a:lstStyle/>
          <a:p>
            <a:fld id="{3B27B3BF-3AF4-49B1-A10A-2E8CF7B9B9B8}"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El sacrificio de los animales era un tema importantisimo que encontramos en la Biblia. El animal u ofrenda debia ser preparada con esmero. Por eso debia ser tenia que ser perfecto, El sacerdote lo revisaba y si cumplia con los requisitos era aprobado para el sacrificio. Es como dar lo mejor que tenemos, para Dios. Con la muerte de este animal eran perdonados los pecados si este sacrificio habia sido hecho con FE.Por ejemplo cuando los judios  estaban esclavizados en Egipto por 400 años, Dios les pidió que hagan una cena y que maten un cordero por familia. Su sangre debia  rociada en la puerta. Gracias a esto se salvaron los hijos de los israelitas, de la enfermedad y de la muerte. </a:t>
            </a:r>
            <a:endParaRPr/>
          </a:p>
        </p:txBody>
      </p:sp>
      <p:sp>
        <p:nvSpPr>
          <p:cNvPr id="179" name="Google Shape;17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Jesús era Judío, asi que fue hasta Jerusalén a celebrar la Pascua, como era la tradición. Invitó al gran banquete a sus apóstoles. Cuando estaba por terminarse esta especial Cena preparada por jesús, tomó PAN lo partió y lo dio a sus discipulos diciendo Tomad y Comed   Esto es mi cuerpo, que será entregado por vosotros, haced esto en memroia mía. Luego tomó el vino y dijo esta es mi sangre que será derramada por ustedes, hagan esto en memoria mia. Jesus HIZO UN CAMBIO TOTAL Estaba diciendo que su cuerpo seria entregado y su sangre seria derramada. Jesus era el Cordero, el sacrificio perfecto. Y si Jesus, que es Dios dice que ese Pan es su CUERPO y el vino es su SANGRE NO hay DUDA. Es lo que sucede en la Santa MISA, cada vez que el Padre pronuncia estas palabras. Jesus se ofrece a nosotros  para que lo comamos en la EUCARISTIA, el PAN VIVO que baja del cielo al ALTAR, cada vez que el sacerdote repite estas mismas palabras.</a:t>
            </a:r>
            <a:endParaRPr/>
          </a:p>
        </p:txBody>
      </p:sp>
      <p:sp>
        <p:nvSpPr>
          <p:cNvPr id="197" name="Google Shape;19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Jesus baja e cada Misa al altar, para darnos su cuerpo y su sangre, alma y Divinidad, las cuales estan presentes en las dos especies. También podemos adorar a Jesús Presente en la Hostia que se expone en la Capilla de Adoracion. A Donde debemos llegar con respeto, sabiendo que Jesús esta alli, pero sobre todo con muchas  ganas de estar con él, saludarle y acompanarle un rartito porque siempre espera por nuestro amor, nuestras palabras, nuestro agradecimiento por todo lo que hizo por nosotros. </a:t>
            </a:r>
            <a:endParaRPr/>
          </a:p>
        </p:txBody>
      </p:sp>
      <p:sp>
        <p:nvSpPr>
          <p:cNvPr id="231" name="Google Shape;23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4.jpe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 "/>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Google Shape;89;p1"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p:nvPr/>
        </p:nvSpPr>
        <p:spPr>
          <a:xfrm>
            <a:off x="6002500" y="5486400"/>
            <a:ext cx="19986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6235724" y="5568454"/>
            <a:ext cx="15321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FF"/>
                </a:solidFill>
                <a:latin typeface="Overlock"/>
                <a:ea typeface="Overlock"/>
                <a:cs typeface="Overlock"/>
                <a:sym typeface="Overlock"/>
              </a:rPr>
              <a:t>For 10+  years </a:t>
            </a:r>
            <a:endParaRPr sz="1800" b="1" dirty="0">
              <a:solidFill>
                <a:srgbClr val="0000FF"/>
              </a:solidFill>
              <a:latin typeface="Overlock"/>
              <a:ea typeface="Overlock"/>
              <a:cs typeface="Overlock"/>
              <a:sym typeface="Overlock"/>
            </a:endParaRPr>
          </a:p>
        </p:txBody>
      </p:sp>
      <p:pic>
        <p:nvPicPr>
          <p:cNvPr id="92" name="Google Shape;92;p1" descr="Nuevo-logo-amigos.jpg"/>
          <p:cNvPicPr preferRelativeResize="0"/>
          <p:nvPr/>
        </p:nvPicPr>
        <p:blipFill rotWithShape="1">
          <a:blip r:embed="rId4">
            <a:alphaModFix/>
          </a:blip>
          <a:srcRect/>
          <a:stretch/>
        </p:blipFill>
        <p:spPr>
          <a:xfrm>
            <a:off x="7239000" y="228600"/>
            <a:ext cx="1600200" cy="1600200"/>
          </a:xfrm>
          <a:prstGeom prst="rect">
            <a:avLst/>
          </a:prstGeom>
          <a:noFill/>
          <a:ln>
            <a:noFill/>
          </a:ln>
        </p:spPr>
      </p:pic>
      <p:sp>
        <p:nvSpPr>
          <p:cNvPr id="93" name="Google Shape;93;p1"/>
          <p:cNvSpPr txBox="1"/>
          <p:nvPr/>
        </p:nvSpPr>
        <p:spPr>
          <a:xfrm>
            <a:off x="-4071939" y="228139"/>
            <a:ext cx="4071939" cy="6401722"/>
          </a:xfrm>
          <a:prstGeom prst="rect">
            <a:avLst/>
          </a:prstGeom>
          <a:noFill/>
          <a:ln>
            <a:noFill/>
          </a:ln>
        </p:spPr>
        <p:txBody>
          <a:bodyPr spcFirstLastPara="1" wrap="square" lIns="91425" tIns="91425" rIns="1599725" bIns="91425" anchor="t" anchorCtr="0">
            <a:spAutoFit/>
          </a:bodyPr>
          <a:lstStyle/>
          <a:p>
            <a:pPr marL="0" marR="0" lvl="0" indent="0" algn="ctr" rtl="0">
              <a:spcBef>
                <a:spcPts val="0"/>
              </a:spcBef>
              <a:spcAft>
                <a:spcPts val="0"/>
              </a:spcAft>
              <a:buNone/>
            </a:pPr>
            <a:r>
              <a:rPr lang="en-US" sz="3600" dirty="0">
                <a:solidFill>
                  <a:srgbClr val="0000FF"/>
                </a:solidFill>
                <a:latin typeface="Calibri"/>
                <a:ea typeface="Calibri"/>
                <a:cs typeface="Calibri"/>
                <a:sym typeface="Calibri"/>
              </a:rPr>
              <a:t>MINISTRY FRIENDS OF JESUS AND MARY</a:t>
            </a:r>
            <a:endParaRPr sz="3600" dirty="0">
              <a:solidFill>
                <a:srgbClr val="0000FF"/>
              </a:solidFill>
              <a:latin typeface="Calibri"/>
              <a:ea typeface="Calibri"/>
              <a:cs typeface="Calibri"/>
              <a:sym typeface="Calibri"/>
            </a:endParaRPr>
          </a:p>
          <a:p>
            <a:pPr marL="0" marR="0" lvl="0" indent="0" algn="ctr" rtl="0">
              <a:spcBef>
                <a:spcPts val="0"/>
              </a:spcBef>
              <a:spcAft>
                <a:spcPts val="0"/>
              </a:spcAft>
              <a:buNone/>
            </a:pPr>
            <a:endParaRPr sz="2000" dirty="0">
              <a:solidFill>
                <a:srgbClr val="0000FF"/>
              </a:solidFill>
              <a:latin typeface="Calibri"/>
              <a:ea typeface="Calibri"/>
              <a:cs typeface="Calibri"/>
              <a:sym typeface="Calibri"/>
            </a:endParaRPr>
          </a:p>
          <a:p>
            <a:pPr marL="0" marR="0" lvl="0" indent="0" algn="ctr" rtl="0">
              <a:spcBef>
                <a:spcPts val="0"/>
              </a:spcBef>
              <a:spcAft>
                <a:spcPts val="0"/>
              </a:spcAft>
              <a:buNone/>
            </a:pPr>
            <a:r>
              <a:rPr lang="en-US" sz="3600" dirty="0">
                <a:solidFill>
                  <a:srgbClr val="0000FF"/>
                </a:solidFill>
                <a:latin typeface="Calibri"/>
                <a:ea typeface="Calibri"/>
                <a:cs typeface="Calibri"/>
                <a:sym typeface="Calibri"/>
              </a:rPr>
              <a:t>CYCLE A</a:t>
            </a:r>
            <a:endParaRPr sz="3600" dirty="0">
              <a:solidFill>
                <a:srgbClr val="0000FF"/>
              </a:solidFill>
              <a:latin typeface="Calibri"/>
              <a:ea typeface="Calibri"/>
              <a:cs typeface="Calibri"/>
              <a:sym typeface="Calibri"/>
            </a:endParaRPr>
          </a:p>
          <a:p>
            <a:pPr marL="0" marR="0" lvl="0" indent="0" algn="ctr" rtl="0">
              <a:spcBef>
                <a:spcPts val="0"/>
              </a:spcBef>
              <a:spcAft>
                <a:spcPts val="0"/>
              </a:spcAft>
              <a:buNone/>
            </a:pPr>
            <a:r>
              <a:rPr lang="en-US" sz="3600" dirty="0">
                <a:solidFill>
                  <a:srgbClr val="0000FF"/>
                </a:solidFill>
                <a:latin typeface="Calibri"/>
                <a:ea typeface="Calibri"/>
                <a:cs typeface="Calibri"/>
                <a:sym typeface="Calibri"/>
              </a:rPr>
              <a:t>X SUNDAY IN ORDINARY TIME</a:t>
            </a:r>
          </a:p>
          <a:p>
            <a:pPr marL="0" marR="0" lvl="0" indent="0" algn="ctr" rtl="0">
              <a:spcBef>
                <a:spcPts val="0"/>
              </a:spcBef>
              <a:spcAft>
                <a:spcPts val="0"/>
              </a:spcAft>
              <a:buNone/>
            </a:pPr>
            <a:endParaRPr sz="3600" dirty="0">
              <a:solidFill>
                <a:srgbClr val="0000FF"/>
              </a:solidFill>
              <a:latin typeface="Calibri"/>
              <a:ea typeface="Calibri"/>
              <a:cs typeface="Calibri"/>
              <a:sym typeface="Calibri"/>
            </a:endParaRPr>
          </a:p>
          <a:p>
            <a:pPr marL="0" marR="0" lvl="0" indent="0" algn="ctr" rtl="0">
              <a:spcBef>
                <a:spcPts val="0"/>
              </a:spcBef>
              <a:spcAft>
                <a:spcPts val="0"/>
              </a:spcAft>
              <a:buNone/>
            </a:pPr>
            <a:r>
              <a:rPr lang="en-US" sz="2400" dirty="0">
                <a:solidFill>
                  <a:srgbClr val="0000FF"/>
                </a:solidFill>
                <a:latin typeface="Calibri"/>
                <a:ea typeface="Calibri"/>
                <a:cs typeface="Calibri"/>
                <a:sym typeface="Calibri"/>
              </a:rPr>
              <a:t>www.fcpeace.org</a:t>
            </a:r>
            <a:endParaRPr sz="2400" dirty="0">
              <a:solidFill>
                <a:srgbClr val="0000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1"/>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1" descr="Nuevo-logo-amigos.jpg"/>
          <p:cNvPicPr preferRelativeResize="0"/>
          <p:nvPr/>
        </p:nvPicPr>
        <p:blipFill rotWithShape="1">
          <a:blip r:embed="rId3">
            <a:alphaModFix/>
          </a:blip>
          <a:srcRect/>
          <a:stretch/>
        </p:blipFill>
        <p:spPr>
          <a:xfrm>
            <a:off x="7467600" y="152400"/>
            <a:ext cx="1600200" cy="1600200"/>
          </a:xfrm>
          <a:prstGeom prst="rect">
            <a:avLst/>
          </a:prstGeom>
          <a:noFill/>
          <a:ln>
            <a:noFill/>
          </a:ln>
        </p:spPr>
      </p:pic>
      <p:sp>
        <p:nvSpPr>
          <p:cNvPr id="236" name="Google Shape;236;p11"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1"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9" name="Google Shape;239;p11"/>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20000" contrast="-40000"/>
                    </a14:imgEffect>
                  </a14:imgLayer>
                </a14:imgProps>
              </a:ext>
            </a:extLst>
          </a:blip>
          <a:srcRect/>
          <a:stretch/>
        </p:blipFill>
        <p:spPr>
          <a:xfrm>
            <a:off x="152399" y="521732"/>
            <a:ext cx="4596105" cy="4352925"/>
          </a:xfrm>
          <a:prstGeom prst="rect">
            <a:avLst/>
          </a:prstGeom>
          <a:noFill/>
          <a:ln>
            <a:noFill/>
          </a:ln>
        </p:spPr>
      </p:pic>
      <p:sp>
        <p:nvSpPr>
          <p:cNvPr id="238" name="Google Shape;238;p11"/>
          <p:cNvSpPr txBox="1"/>
          <p:nvPr/>
        </p:nvSpPr>
        <p:spPr>
          <a:xfrm>
            <a:off x="307975" y="219390"/>
            <a:ext cx="6705600" cy="36933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3.- THE EUCHARIST IS THE REAL PRESENCE.</a:t>
            </a:r>
            <a:endParaRPr dirty="0"/>
          </a:p>
        </p:txBody>
      </p:sp>
      <p:pic>
        <p:nvPicPr>
          <p:cNvPr id="240" name="Google Shape;240;p11"/>
          <p:cNvPicPr preferRelativeResize="0"/>
          <p:nvPr/>
        </p:nvPicPr>
        <p:blipFill rotWithShape="1">
          <a:blip r:embed="rId6">
            <a:alphaModFix/>
          </a:blip>
          <a:srcRect/>
          <a:stretch/>
        </p:blipFill>
        <p:spPr>
          <a:xfrm>
            <a:off x="4495800" y="4361318"/>
            <a:ext cx="4648200" cy="2496682"/>
          </a:xfrm>
          <a:prstGeom prst="rect">
            <a:avLst/>
          </a:prstGeom>
          <a:noFill/>
          <a:ln>
            <a:noFill/>
          </a:ln>
        </p:spPr>
      </p:pic>
      <p:pic>
        <p:nvPicPr>
          <p:cNvPr id="241" name="Google Shape;241;p11" descr="Jesús se quedó en la Eucaristía para ser... - Comunidad Católica ..."/>
          <p:cNvPicPr preferRelativeResize="0"/>
          <p:nvPr/>
        </p:nvPicPr>
        <p:blipFill rotWithShape="1">
          <a:blip r:embed="rId7">
            <a:alphaModFix/>
          </a:blip>
          <a:srcRect/>
          <a:stretch/>
        </p:blipFill>
        <p:spPr>
          <a:xfrm>
            <a:off x="5105400" y="685800"/>
            <a:ext cx="2209800" cy="3481362"/>
          </a:xfrm>
          <a:prstGeom prst="rect">
            <a:avLst/>
          </a:prstGeom>
          <a:noFill/>
          <a:ln>
            <a:noFill/>
          </a:ln>
        </p:spPr>
      </p:pic>
      <p:sp>
        <p:nvSpPr>
          <p:cNvPr id="2" name="TextBox 1">
            <a:extLst>
              <a:ext uri="{FF2B5EF4-FFF2-40B4-BE49-F238E27FC236}">
                <a16:creationId xmlns:a16="http://schemas.microsoft.com/office/drawing/2014/main" id="{A2116A58-F348-4E21-6CF3-2D9DB553F28D}"/>
              </a:ext>
            </a:extLst>
          </p:cNvPr>
          <p:cNvSpPr txBox="1"/>
          <p:nvPr/>
        </p:nvSpPr>
        <p:spPr>
          <a:xfrm>
            <a:off x="240652" y="4167162"/>
            <a:ext cx="4419600" cy="954107"/>
          </a:xfrm>
          <a:prstGeom prst="rect">
            <a:avLst/>
          </a:prstGeom>
          <a:solidFill>
            <a:schemeClr val="bg1"/>
          </a:solidFill>
        </p:spPr>
        <p:txBody>
          <a:bodyPr wrap="square" rtlCol="0">
            <a:spAutoFit/>
          </a:bodyPr>
          <a:lstStyle/>
          <a:p>
            <a:r>
              <a:rPr lang="en-US" dirty="0"/>
              <a:t>Jesus is ALIVE and present in the Consecrated Hosts which remain in the Tabernacle. A red candle remains lit to show Jesus’ Real Presence in the Most Holy Sacrament of the Altar. </a:t>
            </a:r>
          </a:p>
        </p:txBody>
      </p:sp>
      <p:sp>
        <p:nvSpPr>
          <p:cNvPr id="3" name="TextBox 2">
            <a:extLst>
              <a:ext uri="{FF2B5EF4-FFF2-40B4-BE49-F238E27FC236}">
                <a16:creationId xmlns:a16="http://schemas.microsoft.com/office/drawing/2014/main" id="{D00D9349-F681-54D8-E10C-FEE1AA19C2FC}"/>
              </a:ext>
            </a:extLst>
          </p:cNvPr>
          <p:cNvSpPr txBox="1"/>
          <p:nvPr/>
        </p:nvSpPr>
        <p:spPr>
          <a:xfrm>
            <a:off x="4610100" y="4611082"/>
            <a:ext cx="1828800" cy="1169551"/>
          </a:xfrm>
          <a:prstGeom prst="rect">
            <a:avLst/>
          </a:prstGeom>
          <a:solidFill>
            <a:schemeClr val="bg1"/>
          </a:solidFill>
          <a:ln>
            <a:solidFill>
              <a:schemeClr val="tx1">
                <a:lumMod val="50000"/>
                <a:lumOff val="50000"/>
              </a:schemeClr>
            </a:solidFill>
          </a:ln>
        </p:spPr>
        <p:txBody>
          <a:bodyPr wrap="square" rtlCol="0">
            <a:spAutoFit/>
          </a:bodyPr>
          <a:lstStyle/>
          <a:p>
            <a:r>
              <a:rPr lang="en-US" dirty="0"/>
              <a:t>In both the consecrated Bread and Wine, Jesus’ Body and Blood are completely present.</a:t>
            </a:r>
          </a:p>
        </p:txBody>
      </p:sp>
      <p:sp>
        <p:nvSpPr>
          <p:cNvPr id="4" name="TextBox 3">
            <a:extLst>
              <a:ext uri="{FF2B5EF4-FFF2-40B4-BE49-F238E27FC236}">
                <a16:creationId xmlns:a16="http://schemas.microsoft.com/office/drawing/2014/main" id="{F18E0B43-3480-CBB8-3B17-85F4838F1B71}"/>
              </a:ext>
            </a:extLst>
          </p:cNvPr>
          <p:cNvSpPr txBox="1"/>
          <p:nvPr/>
        </p:nvSpPr>
        <p:spPr>
          <a:xfrm>
            <a:off x="5686425" y="6172200"/>
            <a:ext cx="3381376" cy="523220"/>
          </a:xfrm>
          <a:prstGeom prst="rect">
            <a:avLst/>
          </a:prstGeom>
          <a:solidFill>
            <a:schemeClr val="bg1"/>
          </a:solidFill>
        </p:spPr>
        <p:txBody>
          <a:bodyPr wrap="square" rtlCol="0">
            <a:spAutoFit/>
          </a:bodyPr>
          <a:lstStyle/>
          <a:p>
            <a:r>
              <a:rPr lang="en-US" b="1" i="1" dirty="0"/>
              <a:t>Either one gives us the same celestial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2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2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2" descr="TARJETA COMUNION (TERESA CALCUTA) +"/>
          <p:cNvPicPr preferRelativeResize="0"/>
          <p:nvPr/>
        </p:nvPicPr>
        <p:blipFill rotWithShape="1">
          <a:blip r:embed="rId3">
            <a:alphaModFix/>
          </a:blip>
          <a:srcRect/>
          <a:stretch/>
        </p:blipFill>
        <p:spPr>
          <a:xfrm>
            <a:off x="2667000" y="533400"/>
            <a:ext cx="4191000" cy="6096001"/>
          </a:xfrm>
          <a:prstGeom prst="rect">
            <a:avLst/>
          </a:prstGeom>
          <a:noFill/>
          <a:ln>
            <a:noFill/>
          </a:ln>
        </p:spPr>
      </p:pic>
      <p:sp>
        <p:nvSpPr>
          <p:cNvPr id="2" name="TextBox 1">
            <a:extLst>
              <a:ext uri="{FF2B5EF4-FFF2-40B4-BE49-F238E27FC236}">
                <a16:creationId xmlns:a16="http://schemas.microsoft.com/office/drawing/2014/main" id="{4F735803-8511-DB46-57E3-3AD6B7EE479C}"/>
              </a:ext>
            </a:extLst>
          </p:cNvPr>
          <p:cNvSpPr txBox="1"/>
          <p:nvPr/>
        </p:nvSpPr>
        <p:spPr>
          <a:xfrm>
            <a:off x="3183731" y="1171575"/>
            <a:ext cx="3157537" cy="692497"/>
          </a:xfrm>
          <a:prstGeom prst="rect">
            <a:avLst/>
          </a:prstGeom>
          <a:solidFill>
            <a:schemeClr val="bg1"/>
          </a:solidFill>
        </p:spPr>
        <p:txBody>
          <a:bodyPr wrap="square" rtlCol="0">
            <a:spAutoFit/>
          </a:bodyPr>
          <a:lstStyle/>
          <a:p>
            <a:r>
              <a:rPr lang="en-US" sz="1300" b="1" dirty="0"/>
              <a:t>“When we receive the Lord, close the eyes of your body and open the eyes of the soul.</a:t>
            </a:r>
          </a:p>
        </p:txBody>
      </p:sp>
      <p:sp>
        <p:nvSpPr>
          <p:cNvPr id="3" name="TextBox 2">
            <a:extLst>
              <a:ext uri="{FF2B5EF4-FFF2-40B4-BE49-F238E27FC236}">
                <a16:creationId xmlns:a16="http://schemas.microsoft.com/office/drawing/2014/main" id="{A4FF4CD8-4612-47E6-E2BB-C0975C6F8F09}"/>
              </a:ext>
            </a:extLst>
          </p:cNvPr>
          <p:cNvSpPr txBox="1"/>
          <p:nvPr/>
        </p:nvSpPr>
        <p:spPr>
          <a:xfrm>
            <a:off x="3183730" y="4582939"/>
            <a:ext cx="3157537" cy="1292662"/>
          </a:xfrm>
          <a:prstGeom prst="rect">
            <a:avLst/>
          </a:prstGeom>
          <a:solidFill>
            <a:schemeClr val="bg1"/>
          </a:solidFill>
        </p:spPr>
        <p:txBody>
          <a:bodyPr wrap="square" rtlCol="0">
            <a:spAutoFit/>
          </a:bodyPr>
          <a:lstStyle/>
          <a:p>
            <a:r>
              <a:rPr lang="en-US" sz="1300" b="1" dirty="0"/>
              <a:t>It is the moment to face Him. It’s a good time to listen to His teachings, to thank Him, and to ask Him to never leave us.”</a:t>
            </a:r>
          </a:p>
          <a:p>
            <a:endParaRPr lang="en-US" sz="1300" b="1" dirty="0"/>
          </a:p>
          <a:p>
            <a:r>
              <a:rPr lang="en-US" sz="1300" b="1" dirty="0"/>
              <a:t>	St. Theresa of Jesus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p:nvPr/>
        </p:nvSpPr>
        <p:spPr>
          <a:xfrm>
            <a:off x="228600" y="152400"/>
            <a:ext cx="65293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CARLO ACUTIS 1991-2006: CYBER APOSTLE OF THE EUCHARIST.</a:t>
            </a:r>
            <a:endParaRPr dirty="0"/>
          </a:p>
        </p:txBody>
      </p:sp>
      <p:pic>
        <p:nvPicPr>
          <p:cNvPr id="253" name="Google Shape;253;p13" descr="Carlo Acutis. Foto: Miracolieucaristici.org"/>
          <p:cNvPicPr preferRelativeResize="0"/>
          <p:nvPr/>
        </p:nvPicPr>
        <p:blipFill rotWithShape="1">
          <a:blip r:embed="rId3">
            <a:alphaModFix/>
          </a:blip>
          <a:srcRect/>
          <a:stretch/>
        </p:blipFill>
        <p:spPr>
          <a:xfrm>
            <a:off x="5295900" y="4720167"/>
            <a:ext cx="3848100" cy="2137833"/>
          </a:xfrm>
          <a:prstGeom prst="rect">
            <a:avLst/>
          </a:prstGeom>
          <a:noFill/>
          <a:ln>
            <a:noFill/>
          </a:ln>
        </p:spPr>
      </p:pic>
      <p:pic>
        <p:nvPicPr>
          <p:cNvPr id="254" name="Google Shape;254;p13" descr="http://radiomaria.org.ar/contenido/uploads/sites/6/2019/06/Carlos-Acutis-1-1-1024x638.png"/>
          <p:cNvPicPr preferRelativeResize="0"/>
          <p:nvPr/>
        </p:nvPicPr>
        <p:blipFill rotWithShape="1">
          <a:blip r:embed="rId4">
            <a:alphaModFix/>
          </a:blip>
          <a:srcRect/>
          <a:stretch/>
        </p:blipFill>
        <p:spPr>
          <a:xfrm>
            <a:off x="152400" y="533400"/>
            <a:ext cx="7307556" cy="4552951"/>
          </a:xfrm>
          <a:prstGeom prst="rect">
            <a:avLst/>
          </a:prstGeom>
          <a:noFill/>
          <a:ln>
            <a:noFill/>
          </a:ln>
        </p:spPr>
      </p:pic>
      <p:sp>
        <p:nvSpPr>
          <p:cNvPr id="2" name="TextBox 1">
            <a:extLst>
              <a:ext uri="{FF2B5EF4-FFF2-40B4-BE49-F238E27FC236}">
                <a16:creationId xmlns:a16="http://schemas.microsoft.com/office/drawing/2014/main" id="{DA89CD46-1B9A-4707-6490-81029AF2F2F5}"/>
              </a:ext>
            </a:extLst>
          </p:cNvPr>
          <p:cNvSpPr txBox="1"/>
          <p:nvPr/>
        </p:nvSpPr>
        <p:spPr>
          <a:xfrm>
            <a:off x="2557462" y="643412"/>
            <a:ext cx="4414837" cy="1200329"/>
          </a:xfrm>
          <a:prstGeom prst="rect">
            <a:avLst/>
          </a:prstGeom>
          <a:solidFill>
            <a:srgbClr val="05BFEB"/>
          </a:solidFill>
        </p:spPr>
        <p:txBody>
          <a:bodyPr wrap="square" rtlCol="0">
            <a:spAutoFit/>
          </a:bodyPr>
          <a:lstStyle/>
          <a:p>
            <a:r>
              <a:rPr lang="en-US" sz="3600" dirty="0">
                <a:solidFill>
                  <a:schemeClr val="bg1"/>
                </a:solidFill>
                <a:latin typeface="Brush Script MT" panose="03060802040406070304" pitchFamily="66" charset="0"/>
              </a:rPr>
              <a:t>“The Eucharist is my highway to Heaven.”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3"/>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3" descr="Nuevo-logo-amigos.jpg"/>
          <p:cNvPicPr preferRelativeResize="0"/>
          <p:nvPr/>
        </p:nvPicPr>
        <p:blipFill rotWithShape="1">
          <a:blip r:embed="rId3">
            <a:alphaModFix/>
          </a:blip>
          <a:srcRect/>
          <a:stretch/>
        </p:blipFill>
        <p:spPr>
          <a:xfrm>
            <a:off x="7467600" y="152400"/>
            <a:ext cx="1600200" cy="1600200"/>
          </a:xfrm>
          <a:prstGeom prst="rect">
            <a:avLst/>
          </a:prstGeom>
          <a:noFill/>
          <a:ln>
            <a:noFill/>
          </a:ln>
        </p:spPr>
      </p:pic>
      <p:pic>
        <p:nvPicPr>
          <p:cNvPr id="109" name="Google Shape;109;p3" descr="https://scontent.fmia1-2.fna.fbcdn.net/v/t1.0-9/33851562_234491050439315_4625959135349833728_n.jpg?_nc_cat=109&amp;_nc_sid=730e14&amp;_nc_ohc=hzjcDHQOBQ0AX8ftNJm&amp;_nc_ht=scontent.fmia1-2.fna&amp;oh=08815d53caf6c8574050c5329bfccaef&amp;oe=5EF31E72"/>
          <p:cNvPicPr preferRelativeResize="0"/>
          <p:nvPr/>
        </p:nvPicPr>
        <p:blipFill rotWithShape="1">
          <a:blip r:embed="rId4">
            <a:alphaModFix/>
          </a:blip>
          <a:srcRect/>
          <a:stretch/>
        </p:blipFill>
        <p:spPr>
          <a:xfrm>
            <a:off x="1295400" y="0"/>
            <a:ext cx="5543550" cy="6096001"/>
          </a:xfrm>
          <a:prstGeom prst="rect">
            <a:avLst/>
          </a:prstGeom>
          <a:noFill/>
          <a:ln>
            <a:noFill/>
          </a:ln>
        </p:spPr>
      </p:pic>
      <p:sp>
        <p:nvSpPr>
          <p:cNvPr id="110" name="Google Shape;110;p3"/>
          <p:cNvSpPr txBox="1"/>
          <p:nvPr/>
        </p:nvSpPr>
        <p:spPr>
          <a:xfrm>
            <a:off x="1143000" y="6019800"/>
            <a:ext cx="597217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The Solemnity of the Body and Blood of Christ is celebrated 60 days after the Resurrection of Jesus.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8" name="AutoShape 4" descr="Best 49+ Mary Mother of Jesus PowerPoint Background 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TextBox 13"/>
          <p:cNvSpPr txBox="1"/>
          <p:nvPr/>
        </p:nvSpPr>
        <p:spPr>
          <a:xfrm>
            <a:off x="1295400" y="152400"/>
            <a:ext cx="5562600" cy="461665"/>
          </a:xfrm>
          <a:prstGeom prst="rect">
            <a:avLst/>
          </a:prstGeom>
          <a:noFill/>
        </p:spPr>
        <p:txBody>
          <a:bodyPr wrap="square" rtlCol="0">
            <a:spAutoFit/>
          </a:bodyPr>
          <a:lstStyle/>
          <a:p>
            <a:r>
              <a:rPr lang="en-US" sz="2400" dirty="0">
                <a:latin typeface="Arial Black" pitchFamily="34" charset="0"/>
              </a:rPr>
              <a:t>HISTORY OF CORPUS CHRISTI</a:t>
            </a:r>
          </a:p>
        </p:txBody>
      </p:sp>
      <p:pic>
        <p:nvPicPr>
          <p:cNvPr id="16392" name="Picture 8"/>
          <p:cNvPicPr>
            <a:picLocks noChangeAspect="1" noChangeArrowheads="1"/>
          </p:cNvPicPr>
          <p:nvPr/>
        </p:nvPicPr>
        <p:blipFill>
          <a:blip r:embed="rId3"/>
          <a:srcRect/>
          <a:stretch>
            <a:fillRect/>
          </a:stretch>
        </p:blipFill>
        <p:spPr bwMode="auto">
          <a:xfrm>
            <a:off x="1246181" y="1066800"/>
            <a:ext cx="3478219" cy="3852862"/>
          </a:xfrm>
          <a:prstGeom prst="rect">
            <a:avLst/>
          </a:prstGeom>
          <a:noFill/>
          <a:ln w="9525">
            <a:noFill/>
            <a:miter lim="800000"/>
            <a:headEnd/>
            <a:tailEnd/>
          </a:ln>
          <a:effectLst/>
        </p:spPr>
      </p:pic>
      <p:pic>
        <p:nvPicPr>
          <p:cNvPr id="16394" name="Picture 10"/>
          <p:cNvPicPr>
            <a:picLocks noChangeAspect="1" noChangeArrowheads="1"/>
          </p:cNvPicPr>
          <p:nvPr/>
        </p:nvPicPr>
        <p:blipFill>
          <a:blip r:embed="rId4"/>
          <a:srcRect/>
          <a:stretch>
            <a:fillRect/>
          </a:stretch>
        </p:blipFill>
        <p:spPr bwMode="auto">
          <a:xfrm>
            <a:off x="131756" y="1389527"/>
            <a:ext cx="2028825" cy="1887073"/>
          </a:xfrm>
          <a:prstGeom prst="rect">
            <a:avLst/>
          </a:prstGeom>
          <a:noFill/>
          <a:ln w="9525">
            <a:noFill/>
            <a:miter lim="800000"/>
            <a:headEnd/>
            <a:tailEnd/>
          </a:ln>
          <a:effectLst/>
        </p:spPr>
      </p:pic>
      <p:pic>
        <p:nvPicPr>
          <p:cNvPr id="16395" name="Picture 11"/>
          <p:cNvPicPr>
            <a:picLocks noChangeAspect="1" noChangeArrowheads="1"/>
          </p:cNvPicPr>
          <p:nvPr/>
        </p:nvPicPr>
        <p:blipFill>
          <a:blip r:embed="rId5"/>
          <a:srcRect/>
          <a:stretch>
            <a:fillRect/>
          </a:stretch>
        </p:blipFill>
        <p:spPr bwMode="auto">
          <a:xfrm>
            <a:off x="5114925" y="1971675"/>
            <a:ext cx="2809875" cy="2105025"/>
          </a:xfrm>
          <a:prstGeom prst="rect">
            <a:avLst/>
          </a:prstGeom>
          <a:noFill/>
          <a:ln w="9525">
            <a:noFill/>
            <a:miter lim="800000"/>
            <a:headEnd/>
            <a:tailEnd/>
          </a:ln>
          <a:effectLst/>
        </p:spPr>
      </p:pic>
      <p:cxnSp>
        <p:nvCxnSpPr>
          <p:cNvPr id="16" name="Straight Arrow Connector 15"/>
          <p:cNvCxnSpPr/>
          <p:nvPr/>
        </p:nvCxnSpPr>
        <p:spPr>
          <a:xfrm flipV="1">
            <a:off x="2008181" y="1828800"/>
            <a:ext cx="838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Nuevo-logo-amigos.jpg"/>
          <p:cNvPicPr>
            <a:picLocks noChangeAspect="1"/>
          </p:cNvPicPr>
          <p:nvPr/>
        </p:nvPicPr>
        <p:blipFill>
          <a:blip r:embed="rId6" cstate="print"/>
          <a:stretch>
            <a:fillRect/>
          </a:stretch>
        </p:blipFill>
        <p:spPr>
          <a:xfrm>
            <a:off x="7467600" y="76200"/>
            <a:ext cx="1600200" cy="1600200"/>
          </a:xfrm>
          <a:prstGeom prst="rect">
            <a:avLst/>
          </a:prstGeom>
        </p:spPr>
      </p:pic>
      <p:pic>
        <p:nvPicPr>
          <p:cNvPr id="16396" name="Picture 12"/>
          <p:cNvPicPr>
            <a:picLocks noChangeAspect="1" noChangeArrowheads="1"/>
          </p:cNvPicPr>
          <p:nvPr/>
        </p:nvPicPr>
        <p:blipFill>
          <a:blip r:embed="rId7"/>
          <a:srcRect/>
          <a:stretch>
            <a:fillRect/>
          </a:stretch>
        </p:blipFill>
        <p:spPr bwMode="auto">
          <a:xfrm>
            <a:off x="5572125" y="4257675"/>
            <a:ext cx="1504950" cy="1381125"/>
          </a:xfrm>
          <a:prstGeom prst="rect">
            <a:avLst/>
          </a:prstGeom>
          <a:noFill/>
          <a:ln w="9525">
            <a:noFill/>
            <a:miter lim="800000"/>
            <a:headEnd/>
            <a:tailEnd/>
          </a:ln>
          <a:effectLst/>
        </p:spPr>
      </p:pic>
      <p:cxnSp>
        <p:nvCxnSpPr>
          <p:cNvPr id="22" name="Straight Arrow Connector 21"/>
          <p:cNvCxnSpPr/>
          <p:nvPr/>
        </p:nvCxnSpPr>
        <p:spPr>
          <a:xfrm rot="16200000" flipH="1">
            <a:off x="6029325" y="4181475"/>
            <a:ext cx="609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B6261BF-7626-A6EE-9C51-931ED4E5A4BD}"/>
              </a:ext>
            </a:extLst>
          </p:cNvPr>
          <p:cNvPicPr>
            <a:picLocks noChangeAspect="1"/>
          </p:cNvPicPr>
          <p:nvPr/>
        </p:nvPicPr>
        <p:blipFill>
          <a:blip r:embed="rId8"/>
          <a:stretch>
            <a:fillRect/>
          </a:stretch>
        </p:blipFill>
        <p:spPr>
          <a:xfrm>
            <a:off x="76200" y="1385943"/>
            <a:ext cx="2085714" cy="885714"/>
          </a:xfrm>
          <a:prstGeom prst="rect">
            <a:avLst/>
          </a:prstGeom>
        </p:spPr>
      </p:pic>
      <p:pic>
        <p:nvPicPr>
          <p:cNvPr id="5" name="Picture 4">
            <a:extLst>
              <a:ext uri="{FF2B5EF4-FFF2-40B4-BE49-F238E27FC236}">
                <a16:creationId xmlns:a16="http://schemas.microsoft.com/office/drawing/2014/main" id="{17B09F94-70C9-51B9-DA01-AEA6C386A968}"/>
              </a:ext>
            </a:extLst>
          </p:cNvPr>
          <p:cNvPicPr>
            <a:picLocks noChangeAspect="1"/>
          </p:cNvPicPr>
          <p:nvPr/>
        </p:nvPicPr>
        <p:blipFill>
          <a:blip r:embed="rId9"/>
          <a:stretch>
            <a:fillRect/>
          </a:stretch>
        </p:blipFill>
        <p:spPr>
          <a:xfrm>
            <a:off x="5114925" y="1971675"/>
            <a:ext cx="2933333" cy="10857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500"/>
                                        <p:tgtEl>
                                          <p:spTgt spid="1639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6396"/>
                                        </p:tgtEl>
                                        <p:attrNameLst>
                                          <p:attrName>style.visibility</p:attrName>
                                        </p:attrNameLst>
                                      </p:cBhvr>
                                      <p:to>
                                        <p:strVal val="visible"/>
                                      </p:to>
                                    </p:set>
                                    <p:animEffect transition="in" filter="fade">
                                      <p:cBhvr>
                                        <p:cTn id="18"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8" name="AutoShape 4" descr="Best 49+ Mary Mother of Jesus PowerPoint Background 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 name="Picture 9" descr="Nuevo-logo-amigos.jpg"/>
          <p:cNvPicPr>
            <a:picLocks noChangeAspect="1"/>
          </p:cNvPicPr>
          <p:nvPr/>
        </p:nvPicPr>
        <p:blipFill>
          <a:blip r:embed="rId3" cstate="print"/>
          <a:stretch>
            <a:fillRect/>
          </a:stretch>
        </p:blipFill>
        <p:spPr>
          <a:xfrm>
            <a:off x="7467600" y="152400"/>
            <a:ext cx="1600200" cy="1600200"/>
          </a:xfrm>
          <a:prstGeom prst="rect">
            <a:avLst/>
          </a:prstGeom>
        </p:spPr>
      </p:pic>
      <p:sp>
        <p:nvSpPr>
          <p:cNvPr id="8" name="TextBox 7"/>
          <p:cNvSpPr txBox="1"/>
          <p:nvPr/>
        </p:nvSpPr>
        <p:spPr>
          <a:xfrm>
            <a:off x="533400" y="228600"/>
            <a:ext cx="5562600" cy="338554"/>
          </a:xfrm>
          <a:prstGeom prst="rect">
            <a:avLst/>
          </a:prstGeom>
          <a:noFill/>
        </p:spPr>
        <p:txBody>
          <a:bodyPr wrap="square" rtlCol="0">
            <a:spAutoFit/>
          </a:bodyPr>
          <a:lstStyle/>
          <a:p>
            <a:r>
              <a:rPr lang="en-US" sz="1600" dirty="0">
                <a:latin typeface="Arial Black" pitchFamily="34" charset="0"/>
              </a:rPr>
              <a:t>When she was 16 years old, she had a vision…</a:t>
            </a:r>
          </a:p>
        </p:txBody>
      </p:sp>
      <p:pic>
        <p:nvPicPr>
          <p:cNvPr id="17413" name="Picture 5"/>
          <p:cNvPicPr>
            <a:picLocks noChangeAspect="1" noChangeArrowheads="1"/>
          </p:cNvPicPr>
          <p:nvPr/>
        </p:nvPicPr>
        <p:blipFill>
          <a:blip r:embed="rId4"/>
          <a:srcRect/>
          <a:stretch>
            <a:fillRect/>
          </a:stretch>
        </p:blipFill>
        <p:spPr bwMode="auto">
          <a:xfrm>
            <a:off x="6400800" y="1981200"/>
            <a:ext cx="2362200" cy="1752600"/>
          </a:xfrm>
          <a:prstGeom prst="rect">
            <a:avLst/>
          </a:prstGeom>
          <a:noFill/>
          <a:ln w="9525">
            <a:noFill/>
            <a:miter lim="800000"/>
            <a:headEnd/>
            <a:tailEnd/>
          </a:ln>
          <a:effectLst/>
        </p:spPr>
      </p:pic>
      <p:sp>
        <p:nvSpPr>
          <p:cNvPr id="14" name="TextBox 13"/>
          <p:cNvSpPr txBox="1"/>
          <p:nvPr/>
        </p:nvSpPr>
        <p:spPr>
          <a:xfrm>
            <a:off x="304800" y="2590800"/>
            <a:ext cx="5562600" cy="338554"/>
          </a:xfrm>
          <a:prstGeom prst="rect">
            <a:avLst/>
          </a:prstGeom>
          <a:noFill/>
        </p:spPr>
        <p:txBody>
          <a:bodyPr wrap="square" rtlCol="0">
            <a:spAutoFit/>
          </a:bodyPr>
          <a:lstStyle/>
          <a:p>
            <a:r>
              <a:rPr lang="en-US" sz="1600" dirty="0">
                <a:latin typeface="Arial Black" pitchFamily="34" charset="0"/>
              </a:rPr>
              <a:t>Years later…in 1264</a:t>
            </a:r>
          </a:p>
        </p:txBody>
      </p:sp>
      <p:pic>
        <p:nvPicPr>
          <p:cNvPr id="17415" name="Picture 7"/>
          <p:cNvPicPr>
            <a:picLocks noChangeAspect="1" noChangeArrowheads="1"/>
          </p:cNvPicPr>
          <p:nvPr/>
        </p:nvPicPr>
        <p:blipFill>
          <a:blip r:embed="rId5"/>
          <a:srcRect/>
          <a:stretch>
            <a:fillRect/>
          </a:stretch>
        </p:blipFill>
        <p:spPr bwMode="auto">
          <a:xfrm>
            <a:off x="2438400" y="2971800"/>
            <a:ext cx="3805238" cy="3024337"/>
          </a:xfrm>
          <a:prstGeom prst="rect">
            <a:avLst/>
          </a:prstGeom>
          <a:noFill/>
          <a:ln w="9525">
            <a:noFill/>
            <a:miter lim="800000"/>
            <a:headEnd/>
            <a:tailEnd/>
          </a:ln>
          <a:effectLst/>
        </p:spPr>
      </p:pic>
      <p:cxnSp>
        <p:nvCxnSpPr>
          <p:cNvPr id="21" name="Straight Arrow Connector 20"/>
          <p:cNvCxnSpPr/>
          <p:nvPr/>
        </p:nvCxnSpPr>
        <p:spPr>
          <a:xfrm rot="5400000">
            <a:off x="4076700" y="4305300"/>
            <a:ext cx="990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6" name="Picture 8"/>
          <p:cNvPicPr>
            <a:picLocks noChangeAspect="1" noChangeArrowheads="1"/>
          </p:cNvPicPr>
          <p:nvPr/>
        </p:nvPicPr>
        <p:blipFill>
          <a:blip r:embed="rId6"/>
          <a:srcRect/>
          <a:stretch>
            <a:fillRect/>
          </a:stretch>
        </p:blipFill>
        <p:spPr bwMode="auto">
          <a:xfrm>
            <a:off x="228600" y="3962400"/>
            <a:ext cx="2095500" cy="2581275"/>
          </a:xfrm>
          <a:prstGeom prst="rect">
            <a:avLst/>
          </a:prstGeom>
          <a:noFill/>
          <a:ln w="9525">
            <a:noFill/>
            <a:miter lim="800000"/>
            <a:headEnd/>
            <a:tailEnd/>
          </a:ln>
          <a:effectLst/>
        </p:spPr>
      </p:pic>
      <p:pic>
        <p:nvPicPr>
          <p:cNvPr id="17418" name="Picture 10"/>
          <p:cNvPicPr>
            <a:picLocks noChangeAspect="1" noChangeArrowheads="1"/>
          </p:cNvPicPr>
          <p:nvPr/>
        </p:nvPicPr>
        <p:blipFill>
          <a:blip r:embed="rId7"/>
          <a:srcRect/>
          <a:stretch>
            <a:fillRect/>
          </a:stretch>
        </p:blipFill>
        <p:spPr bwMode="auto">
          <a:xfrm>
            <a:off x="304800" y="533400"/>
            <a:ext cx="3931756" cy="195262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94A66F96-658E-FFB5-F570-B06150701F7B}"/>
              </a:ext>
            </a:extLst>
          </p:cNvPr>
          <p:cNvPicPr>
            <a:picLocks noChangeAspect="1"/>
          </p:cNvPicPr>
          <p:nvPr/>
        </p:nvPicPr>
        <p:blipFill>
          <a:blip r:embed="rId8"/>
          <a:stretch>
            <a:fillRect/>
          </a:stretch>
        </p:blipFill>
        <p:spPr>
          <a:xfrm>
            <a:off x="380999" y="728035"/>
            <a:ext cx="1719263" cy="1455949"/>
          </a:xfrm>
          <a:prstGeom prst="rect">
            <a:avLst/>
          </a:prstGeom>
        </p:spPr>
      </p:pic>
      <p:pic>
        <p:nvPicPr>
          <p:cNvPr id="6" name="Picture 5">
            <a:extLst>
              <a:ext uri="{FF2B5EF4-FFF2-40B4-BE49-F238E27FC236}">
                <a16:creationId xmlns:a16="http://schemas.microsoft.com/office/drawing/2014/main" id="{0AF6B937-F8C5-04B2-7166-9CD39506CA62}"/>
              </a:ext>
            </a:extLst>
          </p:cNvPr>
          <p:cNvPicPr>
            <a:picLocks noChangeAspect="1"/>
          </p:cNvPicPr>
          <p:nvPr/>
        </p:nvPicPr>
        <p:blipFill>
          <a:blip r:embed="rId9"/>
          <a:stretch>
            <a:fillRect/>
          </a:stretch>
        </p:blipFill>
        <p:spPr>
          <a:xfrm>
            <a:off x="4228929" y="1249511"/>
            <a:ext cx="2114286" cy="1038095"/>
          </a:xfrm>
          <a:prstGeom prst="rect">
            <a:avLst/>
          </a:prstGeom>
        </p:spPr>
      </p:pic>
      <p:pic>
        <p:nvPicPr>
          <p:cNvPr id="11" name="Picture 10">
            <a:extLst>
              <a:ext uri="{FF2B5EF4-FFF2-40B4-BE49-F238E27FC236}">
                <a16:creationId xmlns:a16="http://schemas.microsoft.com/office/drawing/2014/main" id="{BDAF4E63-8A56-169F-93CC-A224DF1909C1}"/>
              </a:ext>
            </a:extLst>
          </p:cNvPr>
          <p:cNvPicPr>
            <a:picLocks noChangeAspect="1"/>
          </p:cNvPicPr>
          <p:nvPr/>
        </p:nvPicPr>
        <p:blipFill>
          <a:blip r:embed="rId10"/>
          <a:stretch>
            <a:fillRect/>
          </a:stretch>
        </p:blipFill>
        <p:spPr>
          <a:xfrm>
            <a:off x="7401105" y="1771842"/>
            <a:ext cx="1438095" cy="1542857"/>
          </a:xfrm>
          <a:prstGeom prst="rect">
            <a:avLst/>
          </a:prstGeom>
        </p:spPr>
      </p:pic>
      <p:pic>
        <p:nvPicPr>
          <p:cNvPr id="16" name="Picture 15">
            <a:extLst>
              <a:ext uri="{FF2B5EF4-FFF2-40B4-BE49-F238E27FC236}">
                <a16:creationId xmlns:a16="http://schemas.microsoft.com/office/drawing/2014/main" id="{DE76848E-E4DC-5FE8-ABA2-D85F7DD524F4}"/>
              </a:ext>
            </a:extLst>
          </p:cNvPr>
          <p:cNvPicPr>
            <a:picLocks noChangeAspect="1"/>
          </p:cNvPicPr>
          <p:nvPr/>
        </p:nvPicPr>
        <p:blipFill>
          <a:blip r:embed="rId11"/>
          <a:stretch>
            <a:fillRect/>
          </a:stretch>
        </p:blipFill>
        <p:spPr>
          <a:xfrm>
            <a:off x="283487" y="3962400"/>
            <a:ext cx="1914286" cy="144761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fade">
                                      <p:cBhvr>
                                        <p:cTn id="7" dur="2000"/>
                                        <p:tgtEl>
                                          <p:spTgt spid="17418"/>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fade">
                                      <p:cBhvr>
                                        <p:cTn id="19" dur="2000"/>
                                        <p:tgtEl>
                                          <p:spTgt spid="17413"/>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416"/>
                                        </p:tgtEl>
                                        <p:attrNameLst>
                                          <p:attrName>style.visibility</p:attrName>
                                        </p:attrNameLst>
                                      </p:cBhvr>
                                      <p:to>
                                        <p:strVal val="visible"/>
                                      </p:to>
                                    </p:set>
                                    <p:animEffect transition="in" filter="fade">
                                      <p:cBhvr>
                                        <p:cTn id="30" dur="2000"/>
                                        <p:tgtEl>
                                          <p:spTgt spid="17416"/>
                                        </p:tgtEl>
                                      </p:cBhvr>
                                    </p:animEffec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415"/>
                                        </p:tgtEl>
                                        <p:attrNameLst>
                                          <p:attrName>style.visibility</p:attrName>
                                        </p:attrNameLst>
                                      </p:cBhvr>
                                      <p:to>
                                        <p:strVal val="visible"/>
                                      </p:to>
                                    </p:set>
                                    <p:animEffect transition="in" filter="wipe(down)">
                                      <p:cBhvr>
                                        <p:cTn id="37" dur="500"/>
                                        <p:tgtEl>
                                          <p:spTgt spid="174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Best 49+ Mary Mother of Jesus PowerPoint Background 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6172200" y="5486400"/>
            <a:ext cx="182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Nuevo-logo-amigos.jpg"/>
          <p:cNvPicPr>
            <a:picLocks noChangeAspect="1"/>
          </p:cNvPicPr>
          <p:nvPr/>
        </p:nvPicPr>
        <p:blipFill>
          <a:blip r:embed="rId3" cstate="print"/>
          <a:stretch>
            <a:fillRect/>
          </a:stretch>
        </p:blipFill>
        <p:spPr>
          <a:xfrm>
            <a:off x="7467600" y="152400"/>
            <a:ext cx="1600200" cy="1600200"/>
          </a:xfrm>
          <a:prstGeom prst="rect">
            <a:avLst/>
          </a:prstGeom>
        </p:spPr>
      </p:pic>
      <p:sp>
        <p:nvSpPr>
          <p:cNvPr id="19460" name="AutoShape 4" descr="https://static.wixstatic.com/media/a8da55_42f319f9bf2f4fd6abcf739fcac7a5f7~mv2.jpg/v1/fill/w_273,h_205,al_c,q_80,usm_0.66_1.00_0.01/a8da55_42f319f9bf2f4fd6abcf739fcac7a5f7~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 name="Picture 13" descr="Related image">
            <a:extLst>
              <a:ext uri="{FF2B5EF4-FFF2-40B4-BE49-F238E27FC236}">
                <a16:creationId xmlns:a16="http://schemas.microsoft.com/office/drawing/2014/main" id="{29231A06-9D62-9EB4-7C76-202FAB545D39}"/>
              </a:ext>
            </a:extLst>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9462" name="AutoShape 6" descr="https://static.wixstatic.com/media/a8da55_42f319f9bf2f4fd6abcf739fcac7a5f7~mv2.jpg/v1/fill/w_273,h_205,al_c,q_80,usm_0.66_1.00_0.01/a8da55_42f319f9bf2f4fd6abcf739fcac7a5f7~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64" name="Picture 8" descr="Elevación consagración - Dibujos y Cosas para Catequesis - Arguments"/>
          <p:cNvPicPr>
            <a:picLocks noChangeAspect="1" noChangeArrowheads="1"/>
          </p:cNvPicPr>
          <p:nvPr/>
        </p:nvPicPr>
        <p:blipFill>
          <a:blip r:embed="rId5"/>
          <a:srcRect/>
          <a:stretch>
            <a:fillRect/>
          </a:stretch>
        </p:blipFill>
        <p:spPr bwMode="auto">
          <a:xfrm>
            <a:off x="176585" y="939205"/>
            <a:ext cx="4243016" cy="4472584"/>
          </a:xfrm>
          <a:prstGeom prst="rect">
            <a:avLst/>
          </a:prstGeom>
          <a:noFill/>
        </p:spPr>
      </p:pic>
      <p:pic>
        <p:nvPicPr>
          <p:cNvPr id="15" name="Picture 1"/>
          <p:cNvPicPr>
            <a:picLocks noChangeAspect="1" noChangeArrowheads="1"/>
          </p:cNvPicPr>
          <p:nvPr/>
        </p:nvPicPr>
        <p:blipFill>
          <a:blip r:embed="rId6"/>
          <a:srcRect/>
          <a:stretch>
            <a:fillRect/>
          </a:stretch>
        </p:blipFill>
        <p:spPr bwMode="auto">
          <a:xfrm>
            <a:off x="152400" y="4876800"/>
            <a:ext cx="4289035" cy="1905000"/>
          </a:xfrm>
          <a:prstGeom prst="rect">
            <a:avLst/>
          </a:prstGeom>
          <a:noFill/>
          <a:ln w="9525">
            <a:noFill/>
            <a:miter lim="800000"/>
            <a:headEnd/>
            <a:tailEnd/>
          </a:ln>
          <a:effectLst/>
        </p:spPr>
      </p:pic>
      <p:sp>
        <p:nvSpPr>
          <p:cNvPr id="12" name="TextBox 11"/>
          <p:cNvSpPr txBox="1"/>
          <p:nvPr/>
        </p:nvSpPr>
        <p:spPr>
          <a:xfrm>
            <a:off x="1794669" y="31408"/>
            <a:ext cx="7349331" cy="861774"/>
          </a:xfrm>
          <a:prstGeom prst="rect">
            <a:avLst/>
          </a:prstGeom>
          <a:noFill/>
        </p:spPr>
        <p:txBody>
          <a:bodyPr wrap="square" rtlCol="0">
            <a:spAutoFit/>
          </a:bodyPr>
          <a:lstStyle/>
          <a:p>
            <a:pPr marR="0" algn="ctr">
              <a:spcBef>
                <a:spcPts val="0"/>
              </a:spcBef>
              <a:spcAft>
                <a:spcPts val="0"/>
              </a:spcAft>
            </a:pPr>
            <a:r>
              <a:rPr lang="en-US" sz="1600" dirty="0">
                <a:latin typeface="Arial Black" pitchFamily="34" charset="0"/>
              </a:rPr>
              <a:t>He visits a city close to Rome (</a:t>
            </a:r>
            <a:r>
              <a:rPr lang="en-US" sz="1600" dirty="0" err="1">
                <a:latin typeface="Arial Black" pitchFamily="34" charset="0"/>
              </a:rPr>
              <a:t>Bolsena</a:t>
            </a:r>
            <a:r>
              <a:rPr lang="en-US" sz="1600" dirty="0">
                <a:latin typeface="Arial Black" pitchFamily="34" charset="0"/>
              </a:rPr>
              <a:t>) where he celebrates Mass. Raising </a:t>
            </a:r>
            <a:r>
              <a:rPr lang="en-US" sz="1800" b="1" dirty="0">
                <a:solidFill>
                  <a:srgbClr val="FF0000"/>
                </a:solidFill>
                <a:effectLst/>
                <a:latin typeface="Arial" panose="020B0604020202020204" pitchFamily="34" charset="0"/>
                <a:ea typeface="Times New Roman" panose="02020603050405020304" pitchFamily="18" charset="0"/>
              </a:rPr>
              <a:t>the Host, he saw it was bleeding </a:t>
            </a:r>
            <a:r>
              <a:rPr lang="en-US" sz="1600" dirty="0">
                <a:latin typeface="Arial Black" pitchFamily="34" charset="0"/>
              </a:rPr>
              <a:t>staining the corporal (a special cloth where the chalice and host is placed).</a:t>
            </a:r>
          </a:p>
        </p:txBody>
      </p:sp>
      <p:sp>
        <p:nvSpPr>
          <p:cNvPr id="16" name="TextBox 15"/>
          <p:cNvSpPr txBox="1"/>
          <p:nvPr/>
        </p:nvSpPr>
        <p:spPr>
          <a:xfrm>
            <a:off x="1459893" y="4737401"/>
            <a:ext cx="2819400" cy="369332"/>
          </a:xfrm>
          <a:prstGeom prst="rect">
            <a:avLst/>
          </a:prstGeom>
          <a:noFill/>
        </p:spPr>
        <p:txBody>
          <a:bodyPr wrap="square" rtlCol="0">
            <a:spAutoFit/>
          </a:bodyPr>
          <a:lstStyle/>
          <a:p>
            <a:r>
              <a:rPr lang="en-US" b="1" dirty="0"/>
              <a:t>EUCHARISTIC MIRACLE</a:t>
            </a:r>
          </a:p>
        </p:txBody>
      </p:sp>
      <p:pic>
        <p:nvPicPr>
          <p:cNvPr id="19458" name="Picture 2" descr="milagro eucaristico de bolsena"/>
          <p:cNvPicPr>
            <a:picLocks noChangeAspect="1" noChangeArrowheads="1"/>
          </p:cNvPicPr>
          <p:nvPr/>
        </p:nvPicPr>
        <p:blipFill>
          <a:blip r:embed="rId7"/>
          <a:srcRect/>
          <a:stretch>
            <a:fillRect/>
          </a:stretch>
        </p:blipFill>
        <p:spPr bwMode="auto">
          <a:xfrm>
            <a:off x="4724400" y="1457326"/>
            <a:ext cx="4152900" cy="3347848"/>
          </a:xfrm>
          <a:prstGeom prst="rect">
            <a:avLst/>
          </a:prstGeom>
          <a:noFill/>
        </p:spPr>
      </p:pic>
      <p:pic>
        <p:nvPicPr>
          <p:cNvPr id="19467" name="Picture 11"/>
          <p:cNvPicPr>
            <a:picLocks noChangeAspect="1" noChangeArrowheads="1"/>
          </p:cNvPicPr>
          <p:nvPr/>
        </p:nvPicPr>
        <p:blipFill>
          <a:blip r:embed="rId8"/>
          <a:srcRect/>
          <a:stretch>
            <a:fillRect/>
          </a:stretch>
        </p:blipFill>
        <p:spPr bwMode="auto">
          <a:xfrm>
            <a:off x="5309815" y="4805173"/>
            <a:ext cx="3657600" cy="1976627"/>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9260318B-B453-C29B-84EC-02A89F083BCE}"/>
              </a:ext>
            </a:extLst>
          </p:cNvPr>
          <p:cNvPicPr>
            <a:picLocks noChangeAspect="1"/>
          </p:cNvPicPr>
          <p:nvPr/>
        </p:nvPicPr>
        <p:blipFill>
          <a:blip r:embed="rId9"/>
          <a:stretch>
            <a:fillRect/>
          </a:stretch>
        </p:blipFill>
        <p:spPr>
          <a:xfrm>
            <a:off x="61912" y="7937"/>
            <a:ext cx="931268" cy="931268"/>
          </a:xfrm>
          <a:prstGeom prst="rect">
            <a:avLst/>
          </a:prstGeom>
        </p:spPr>
      </p:pic>
      <p:pic>
        <p:nvPicPr>
          <p:cNvPr id="4" name="Picture 3">
            <a:extLst>
              <a:ext uri="{FF2B5EF4-FFF2-40B4-BE49-F238E27FC236}">
                <a16:creationId xmlns:a16="http://schemas.microsoft.com/office/drawing/2014/main" id="{C8F78FB0-DC66-29A5-902B-838A1E1AC004}"/>
              </a:ext>
            </a:extLst>
          </p:cNvPr>
          <p:cNvPicPr>
            <a:picLocks noChangeAspect="1"/>
          </p:cNvPicPr>
          <p:nvPr/>
        </p:nvPicPr>
        <p:blipFill>
          <a:blip r:embed="rId10"/>
          <a:stretch>
            <a:fillRect/>
          </a:stretch>
        </p:blipFill>
        <p:spPr>
          <a:xfrm>
            <a:off x="2138516" y="5311500"/>
            <a:ext cx="2246384" cy="1219048"/>
          </a:xfrm>
          <a:prstGeom prst="rect">
            <a:avLst/>
          </a:prstGeom>
        </p:spPr>
      </p:pic>
      <p:pic>
        <p:nvPicPr>
          <p:cNvPr id="19" name="Picture 18">
            <a:extLst>
              <a:ext uri="{FF2B5EF4-FFF2-40B4-BE49-F238E27FC236}">
                <a16:creationId xmlns:a16="http://schemas.microsoft.com/office/drawing/2014/main" id="{E65D9449-C17F-5D3C-085B-4F75AC15F7D7}"/>
              </a:ext>
            </a:extLst>
          </p:cNvPr>
          <p:cNvPicPr>
            <a:picLocks noChangeAspect="1"/>
          </p:cNvPicPr>
          <p:nvPr/>
        </p:nvPicPr>
        <p:blipFill>
          <a:blip r:embed="rId11"/>
          <a:stretch>
            <a:fillRect/>
          </a:stretch>
        </p:blipFill>
        <p:spPr>
          <a:xfrm>
            <a:off x="6616779" y="5154443"/>
            <a:ext cx="2350635" cy="140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wipe(down)">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20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7"/>
                                        </p:tgtEl>
                                        <p:attrNameLst>
                                          <p:attrName>style.visibility</p:attrName>
                                        </p:attrNameLst>
                                      </p:cBhvr>
                                      <p:to>
                                        <p:strVal val="visible"/>
                                      </p:to>
                                    </p:set>
                                    <p:animEffect transition="in" filter="fade">
                                      <p:cBhvr>
                                        <p:cTn id="28" dur="500"/>
                                        <p:tgtEl>
                                          <p:spTgt spid="1946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7"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txBox="1"/>
          <p:nvPr/>
        </p:nvSpPr>
        <p:spPr>
          <a:xfrm>
            <a:off x="152400" y="152400"/>
            <a:ext cx="733912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EUCHARIST IS A BANQUET, A SACRIFICE, THE REAL PRESENCE OF JESUS</a:t>
            </a:r>
            <a:endParaRPr dirty="0"/>
          </a:p>
        </p:txBody>
      </p:sp>
      <p:sp>
        <p:nvSpPr>
          <p:cNvPr id="167" name="Google Shape;167;p7"/>
          <p:cNvSpPr txBox="1"/>
          <p:nvPr/>
        </p:nvSpPr>
        <p:spPr>
          <a:xfrm>
            <a:off x="228600" y="457200"/>
            <a:ext cx="71628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1.- BANQUET  </a:t>
            </a:r>
            <a:r>
              <a:rPr lang="en-US" sz="1800" dirty="0">
                <a:solidFill>
                  <a:schemeClr val="dk1"/>
                </a:solidFill>
                <a:latin typeface="Calibri"/>
                <a:ea typeface="Calibri"/>
                <a:cs typeface="Calibri"/>
                <a:sym typeface="Calibri"/>
              </a:rPr>
              <a:t>Great events always involve a grand meal.</a:t>
            </a:r>
            <a:endParaRPr dirty="0"/>
          </a:p>
        </p:txBody>
      </p:sp>
      <p:pic>
        <p:nvPicPr>
          <p:cNvPr id="168" name="Google Shape;168;p7"/>
          <p:cNvPicPr preferRelativeResize="0"/>
          <p:nvPr/>
        </p:nvPicPr>
        <p:blipFill rotWithShape="1">
          <a:blip r:embed="rId3">
            <a:alphaModFix/>
          </a:blip>
          <a:srcRect/>
          <a:stretch/>
        </p:blipFill>
        <p:spPr>
          <a:xfrm>
            <a:off x="533400" y="1143000"/>
            <a:ext cx="7339121" cy="3667126"/>
          </a:xfrm>
          <a:prstGeom prst="rect">
            <a:avLst/>
          </a:prstGeom>
          <a:noFill/>
          <a:ln>
            <a:noFill/>
          </a:ln>
        </p:spPr>
      </p:pic>
      <p:pic>
        <p:nvPicPr>
          <p:cNvPr id="169" name="Google Shape;169;p7" descr="Nuevo-logo-amigos.jpg"/>
          <p:cNvPicPr preferRelativeResize="0"/>
          <p:nvPr/>
        </p:nvPicPr>
        <p:blipFill rotWithShape="1">
          <a:blip r:embed="rId4">
            <a:alphaModFix/>
          </a:blip>
          <a:srcRect/>
          <a:stretch/>
        </p:blipFill>
        <p:spPr>
          <a:xfrm>
            <a:off x="7467600" y="152400"/>
            <a:ext cx="1600200" cy="1600200"/>
          </a:xfrm>
          <a:prstGeom prst="rect">
            <a:avLst/>
          </a:prstGeom>
          <a:noFill/>
          <a:ln>
            <a:noFill/>
          </a:ln>
        </p:spPr>
      </p:pic>
      <p:pic>
        <p:nvPicPr>
          <p:cNvPr id="170" name="Google Shape;170;p7"/>
          <p:cNvPicPr preferRelativeResize="0"/>
          <p:nvPr/>
        </p:nvPicPr>
        <p:blipFill rotWithShape="1">
          <a:blip r:embed="rId5">
            <a:alphaModFix/>
          </a:blip>
          <a:srcRect/>
          <a:stretch/>
        </p:blipFill>
        <p:spPr>
          <a:xfrm>
            <a:off x="3276600" y="4191000"/>
            <a:ext cx="1004886" cy="2531346"/>
          </a:xfrm>
          <a:prstGeom prst="rect">
            <a:avLst/>
          </a:prstGeom>
          <a:noFill/>
          <a:ln>
            <a:noFill/>
          </a:ln>
        </p:spPr>
      </p:pic>
      <p:pic>
        <p:nvPicPr>
          <p:cNvPr id="171" name="Google Shape;171;p7"/>
          <p:cNvPicPr preferRelativeResize="0"/>
          <p:nvPr/>
        </p:nvPicPr>
        <p:blipFill rotWithShape="1">
          <a:blip r:embed="rId6">
            <a:alphaModFix/>
          </a:blip>
          <a:srcRect/>
          <a:stretch/>
        </p:blipFill>
        <p:spPr>
          <a:xfrm>
            <a:off x="2286000" y="5029200"/>
            <a:ext cx="1023346" cy="1617237"/>
          </a:xfrm>
          <a:prstGeom prst="rect">
            <a:avLst/>
          </a:prstGeom>
          <a:noFill/>
          <a:ln>
            <a:noFill/>
          </a:ln>
        </p:spPr>
      </p:pic>
      <p:pic>
        <p:nvPicPr>
          <p:cNvPr id="172" name="Google Shape;172;p7"/>
          <p:cNvPicPr preferRelativeResize="0"/>
          <p:nvPr/>
        </p:nvPicPr>
        <p:blipFill rotWithShape="1">
          <a:blip r:embed="rId7">
            <a:alphaModFix/>
          </a:blip>
          <a:srcRect/>
          <a:stretch/>
        </p:blipFill>
        <p:spPr>
          <a:xfrm>
            <a:off x="4419600" y="4822401"/>
            <a:ext cx="2276153" cy="2035599"/>
          </a:xfrm>
          <a:prstGeom prst="rect">
            <a:avLst/>
          </a:prstGeom>
          <a:noFill/>
          <a:ln>
            <a:noFill/>
          </a:ln>
        </p:spPr>
      </p:pic>
      <p:sp>
        <p:nvSpPr>
          <p:cNvPr id="173" name="Google Shape;173;p7"/>
          <p:cNvSpPr txBox="1"/>
          <p:nvPr/>
        </p:nvSpPr>
        <p:spPr>
          <a:xfrm>
            <a:off x="6781800" y="5257800"/>
            <a:ext cx="22098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LAMB:</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--Without defect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--Male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--Less than 1 year old</a:t>
            </a:r>
            <a:endParaRPr sz="1800" dirty="0">
              <a:solidFill>
                <a:schemeClr val="dk1"/>
              </a:solidFill>
              <a:latin typeface="Calibri"/>
              <a:ea typeface="Calibri"/>
              <a:cs typeface="Calibri"/>
              <a:sym typeface="Calibri"/>
            </a:endParaRPr>
          </a:p>
        </p:txBody>
      </p:sp>
      <p:sp>
        <p:nvSpPr>
          <p:cNvPr id="174" name="Google Shape;174;p7"/>
          <p:cNvSpPr txBox="1"/>
          <p:nvPr/>
        </p:nvSpPr>
        <p:spPr>
          <a:xfrm>
            <a:off x="152400" y="4953000"/>
            <a:ext cx="25146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WINE: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--Symbolizes abundance.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--Fruit of the earth and the work of human hands..</a:t>
            </a:r>
            <a:endParaRPr dirty="0"/>
          </a:p>
        </p:txBody>
      </p:sp>
      <p:sp>
        <p:nvSpPr>
          <p:cNvPr id="175" name="Google Shape;175;p7"/>
          <p:cNvSpPr txBox="1"/>
          <p:nvPr/>
        </p:nvSpPr>
        <p:spPr>
          <a:xfrm>
            <a:off x="2871788" y="762000"/>
            <a:ext cx="257175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In the Old Testament…</a:t>
            </a:r>
            <a:endParaRPr sz="1800" b="1"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2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0" end="0"/>
                                            </p:txEl>
                                          </p:spTgt>
                                        </p:tgtEl>
                                        <p:attrNameLst>
                                          <p:attrName>style.visibility</p:attrName>
                                        </p:attrNameLst>
                                      </p:cBhvr>
                                      <p:to>
                                        <p:strVal val="visible"/>
                                      </p:to>
                                    </p:set>
                                    <p:animEffect transition="in" filter="fade">
                                      <p:cBhvr>
                                        <p:cTn id="22" dur="500"/>
                                        <p:tgtEl>
                                          <p:spTgt spid="1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1" end="1"/>
                                            </p:txEl>
                                          </p:spTgt>
                                        </p:tgtEl>
                                        <p:attrNameLst>
                                          <p:attrName>style.visibility</p:attrName>
                                        </p:attrNameLst>
                                      </p:cBhvr>
                                      <p:to>
                                        <p:strVal val="visible"/>
                                      </p:to>
                                    </p:set>
                                    <p:animEffect transition="in" filter="fade">
                                      <p:cBhvr>
                                        <p:cTn id="27" dur="500"/>
                                        <p:tgtEl>
                                          <p:spTgt spid="17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2" end="2"/>
                                            </p:txEl>
                                          </p:spTgt>
                                        </p:tgtEl>
                                        <p:attrNameLst>
                                          <p:attrName>style.visibility</p:attrName>
                                        </p:attrNameLst>
                                      </p:cBhvr>
                                      <p:to>
                                        <p:strVal val="visible"/>
                                      </p:to>
                                    </p:set>
                                    <p:animEffect transition="in" filter="fade">
                                      <p:cBhvr>
                                        <p:cTn id="32" dur="500"/>
                                        <p:tgtEl>
                                          <p:spTgt spid="17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5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3">
                                            <p:txEl>
                                              <p:pRg st="0" end="0"/>
                                            </p:txEl>
                                          </p:spTgt>
                                        </p:tgtEl>
                                        <p:attrNameLst>
                                          <p:attrName>style.visibility</p:attrName>
                                        </p:attrNameLst>
                                      </p:cBhvr>
                                      <p:to>
                                        <p:strVal val="visible"/>
                                      </p:to>
                                    </p:set>
                                    <p:animEffect transition="in" filter="fade">
                                      <p:cBhvr>
                                        <p:cTn id="42" dur="2000"/>
                                        <p:tgtEl>
                                          <p:spTgt spid="17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3">
                                            <p:txEl>
                                              <p:pRg st="1" end="1"/>
                                            </p:txEl>
                                          </p:spTgt>
                                        </p:tgtEl>
                                        <p:attrNameLst>
                                          <p:attrName>style.visibility</p:attrName>
                                        </p:attrNameLst>
                                      </p:cBhvr>
                                      <p:to>
                                        <p:strVal val="visible"/>
                                      </p:to>
                                    </p:set>
                                    <p:animEffect transition="in" filter="fade">
                                      <p:cBhvr>
                                        <p:cTn id="47" dur="2000"/>
                                        <p:tgtEl>
                                          <p:spTgt spid="17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3">
                                            <p:txEl>
                                              <p:pRg st="2" end="2"/>
                                            </p:txEl>
                                          </p:spTgt>
                                        </p:tgtEl>
                                        <p:attrNameLst>
                                          <p:attrName>style.visibility</p:attrName>
                                        </p:attrNameLst>
                                      </p:cBhvr>
                                      <p:to>
                                        <p:strVal val="visible"/>
                                      </p:to>
                                    </p:set>
                                    <p:animEffect transition="in" filter="fade">
                                      <p:cBhvr>
                                        <p:cTn id="52" dur="2000"/>
                                        <p:tgtEl>
                                          <p:spTgt spid="17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3">
                                            <p:txEl>
                                              <p:pRg st="3" end="3"/>
                                            </p:txEl>
                                          </p:spTgt>
                                        </p:tgtEl>
                                        <p:attrNameLst>
                                          <p:attrName>style.visibility</p:attrName>
                                        </p:attrNameLst>
                                      </p:cBhvr>
                                      <p:to>
                                        <p:strVal val="visible"/>
                                      </p:to>
                                    </p:set>
                                    <p:animEffect transition="in" filter="fade">
                                      <p:cBhvr>
                                        <p:cTn id="57" dur="2000"/>
                                        <p:tgtEl>
                                          <p:spTgt spid="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8"/>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8"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8"/>
          <p:cNvSpPr txBox="1"/>
          <p:nvPr/>
        </p:nvSpPr>
        <p:spPr>
          <a:xfrm>
            <a:off x="114300" y="152400"/>
            <a:ext cx="73533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EUCHARIST IS A BANQUET, A SACRIFICE, THE REAL PRESENCE OF JESUS</a:t>
            </a:r>
            <a:endParaRPr lang="en-US" sz="1800" dirty="0"/>
          </a:p>
        </p:txBody>
      </p:sp>
      <p:sp>
        <p:nvSpPr>
          <p:cNvPr id="186" name="Google Shape;186;p8"/>
          <p:cNvSpPr txBox="1"/>
          <p:nvPr/>
        </p:nvSpPr>
        <p:spPr>
          <a:xfrm>
            <a:off x="228600" y="457200"/>
            <a:ext cx="71628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2.- SACRIFICE  </a:t>
            </a:r>
            <a:r>
              <a:rPr lang="en-US" sz="1800" dirty="0">
                <a:solidFill>
                  <a:schemeClr val="dk1"/>
                </a:solidFill>
                <a:latin typeface="Calibri"/>
                <a:ea typeface="Calibri"/>
                <a:cs typeface="Calibri"/>
                <a:sym typeface="Calibri"/>
              </a:rPr>
              <a:t>Animal sacrifices obtained forgiveness for sins.  </a:t>
            </a:r>
            <a:endParaRPr dirty="0"/>
          </a:p>
        </p:txBody>
      </p:sp>
      <p:pic>
        <p:nvPicPr>
          <p:cNvPr id="187" name="Google Shape;187;p8" descr="Nuevo-logo-amigos.jpg"/>
          <p:cNvPicPr preferRelativeResize="0"/>
          <p:nvPr/>
        </p:nvPicPr>
        <p:blipFill rotWithShape="1">
          <a:blip r:embed="rId3">
            <a:alphaModFix/>
          </a:blip>
          <a:srcRect/>
          <a:stretch/>
        </p:blipFill>
        <p:spPr>
          <a:xfrm>
            <a:off x="7467600" y="152400"/>
            <a:ext cx="1600200" cy="1600200"/>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4495800" y="1828800"/>
            <a:ext cx="2276153" cy="2035599"/>
          </a:xfrm>
          <a:prstGeom prst="rect">
            <a:avLst/>
          </a:prstGeom>
          <a:noFill/>
          <a:ln>
            <a:noFill/>
          </a:ln>
        </p:spPr>
      </p:pic>
      <p:sp>
        <p:nvSpPr>
          <p:cNvPr id="189" name="Google Shape;189;p8"/>
          <p:cNvSpPr txBox="1"/>
          <p:nvPr/>
        </p:nvSpPr>
        <p:spPr>
          <a:xfrm>
            <a:off x="6934200" y="2286000"/>
            <a:ext cx="2209800" cy="1200288"/>
          </a:xfrm>
          <a:prstGeom prst="rect">
            <a:avLst/>
          </a:prstGeom>
          <a:noFill/>
          <a:ln>
            <a:noFill/>
          </a:ln>
        </p:spPr>
        <p:txBody>
          <a:bodyPr spcFirstLastPara="1" wrap="square" lIns="91425" tIns="45700" rIns="91425" bIns="45700" anchor="t" anchorCtr="0">
            <a:spAutoFit/>
          </a:bodyPr>
          <a:lstStyle/>
          <a:p>
            <a:pPr lvl="0"/>
            <a:r>
              <a:rPr lang="en-US" sz="1800" dirty="0">
                <a:solidFill>
                  <a:schemeClr val="dk1"/>
                </a:solidFill>
                <a:latin typeface="Calibri"/>
                <a:ea typeface="Calibri"/>
                <a:cs typeface="Calibri"/>
                <a:sym typeface="Calibri"/>
              </a:rPr>
              <a:t>THE LAMB:</a:t>
            </a:r>
            <a:endParaRPr lang="en-US" sz="1800" dirty="0"/>
          </a:p>
          <a:p>
            <a:pPr lvl="0"/>
            <a:r>
              <a:rPr lang="en-US" sz="1800" dirty="0">
                <a:solidFill>
                  <a:schemeClr val="dk1"/>
                </a:solidFill>
                <a:latin typeface="Calibri"/>
                <a:ea typeface="Calibri"/>
                <a:cs typeface="Calibri"/>
                <a:sym typeface="Calibri"/>
              </a:rPr>
              <a:t>--Without defect</a:t>
            </a:r>
          </a:p>
          <a:p>
            <a:pPr lvl="0"/>
            <a:r>
              <a:rPr lang="en-US" sz="1800" dirty="0">
                <a:solidFill>
                  <a:schemeClr val="dk1"/>
                </a:solidFill>
                <a:latin typeface="Calibri"/>
                <a:ea typeface="Calibri"/>
                <a:cs typeface="Calibri"/>
                <a:sym typeface="Calibri"/>
              </a:rPr>
              <a:t>--Male</a:t>
            </a:r>
            <a:endParaRPr lang="en-US" sz="1800" dirty="0"/>
          </a:p>
          <a:p>
            <a:pPr lvl="0"/>
            <a:r>
              <a:rPr lang="en-US" sz="1800" dirty="0">
                <a:solidFill>
                  <a:schemeClr val="dk1"/>
                </a:solidFill>
                <a:latin typeface="Calibri"/>
                <a:ea typeface="Calibri"/>
                <a:cs typeface="Calibri"/>
                <a:sym typeface="Calibri"/>
              </a:rPr>
              <a:t>--Less than 1 year old</a:t>
            </a:r>
          </a:p>
        </p:txBody>
      </p:sp>
      <p:sp>
        <p:nvSpPr>
          <p:cNvPr id="190" name="Google Shape;190;p8"/>
          <p:cNvSpPr txBox="1"/>
          <p:nvPr/>
        </p:nvSpPr>
        <p:spPr>
          <a:xfrm>
            <a:off x="155575" y="5388322"/>
            <a:ext cx="5867400"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The Blood shed by the sacrificed lamb and placed over the door, saved the first born of the Israelites and gave them freedom from slavery. Upon seeing his son die, the Pharoah let God’s people leave Egypt.</a:t>
            </a:r>
            <a:endParaRPr dirty="0"/>
          </a:p>
        </p:txBody>
      </p:sp>
      <p:sp>
        <p:nvSpPr>
          <p:cNvPr id="191" name="Google Shape;191;p8"/>
          <p:cNvSpPr txBox="1"/>
          <p:nvPr/>
        </p:nvSpPr>
        <p:spPr>
          <a:xfrm>
            <a:off x="3267075" y="973008"/>
            <a:ext cx="260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The Old Testament</a:t>
            </a:r>
            <a:endParaRPr sz="1800" b="1" dirty="0">
              <a:solidFill>
                <a:srgbClr val="FF0000"/>
              </a:solidFill>
              <a:latin typeface="Calibri"/>
              <a:ea typeface="Calibri"/>
              <a:cs typeface="Calibri"/>
              <a:sym typeface="Calibri"/>
            </a:endParaRPr>
          </a:p>
        </p:txBody>
      </p:sp>
      <p:pic>
        <p:nvPicPr>
          <p:cNvPr id="192" name="Google Shape;192;p8" descr="Old Testament Stories"/>
          <p:cNvPicPr preferRelativeResize="0"/>
          <p:nvPr/>
        </p:nvPicPr>
        <p:blipFill rotWithShape="1">
          <a:blip r:embed="rId5">
            <a:alphaModFix/>
          </a:blip>
          <a:srcRect/>
          <a:stretch/>
        </p:blipFill>
        <p:spPr>
          <a:xfrm>
            <a:off x="329509" y="1527006"/>
            <a:ext cx="4085167" cy="3676650"/>
          </a:xfrm>
          <a:prstGeom prst="rect">
            <a:avLst/>
          </a:prstGeom>
          <a:noFill/>
          <a:ln>
            <a:noFill/>
          </a:ln>
        </p:spPr>
      </p:pic>
      <p:pic>
        <p:nvPicPr>
          <p:cNvPr id="193" name="Google Shape;193;p8" descr="Old Testament Stories"/>
          <p:cNvPicPr preferRelativeResize="0"/>
          <p:nvPr/>
        </p:nvPicPr>
        <p:blipFill rotWithShape="1">
          <a:blip r:embed="rId6">
            <a:alphaModFix/>
          </a:blip>
          <a:srcRect/>
          <a:stretch/>
        </p:blipFill>
        <p:spPr>
          <a:xfrm>
            <a:off x="6324600" y="4191000"/>
            <a:ext cx="2573777" cy="24193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0" end="0"/>
                                            </p:txEl>
                                          </p:spTgt>
                                        </p:tgtEl>
                                        <p:attrNameLst>
                                          <p:attrName>style.visibility</p:attrName>
                                        </p:attrNameLst>
                                      </p:cBhvr>
                                      <p:to>
                                        <p:strVal val="visible"/>
                                      </p:to>
                                    </p:set>
                                    <p:animEffect transition="in" filter="fade">
                                      <p:cBhvr>
                                        <p:cTn id="17" dur="2000"/>
                                        <p:tgtEl>
                                          <p:spTgt spid="1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1" end="1"/>
                                            </p:txEl>
                                          </p:spTgt>
                                        </p:tgtEl>
                                        <p:attrNameLst>
                                          <p:attrName>style.visibility</p:attrName>
                                        </p:attrNameLst>
                                      </p:cBhvr>
                                      <p:to>
                                        <p:strVal val="visible"/>
                                      </p:to>
                                    </p:set>
                                    <p:animEffect transition="in" filter="fade">
                                      <p:cBhvr>
                                        <p:cTn id="22" dur="2000"/>
                                        <p:tgtEl>
                                          <p:spTgt spid="18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9">
                                            <p:txEl>
                                              <p:pRg st="2" end="2"/>
                                            </p:txEl>
                                          </p:spTgt>
                                        </p:tgtEl>
                                        <p:attrNameLst>
                                          <p:attrName>style.visibility</p:attrName>
                                        </p:attrNameLst>
                                      </p:cBhvr>
                                      <p:to>
                                        <p:strVal val="visible"/>
                                      </p:to>
                                    </p:set>
                                    <p:animEffect transition="in" filter="fade">
                                      <p:cBhvr>
                                        <p:cTn id="27" dur="2000"/>
                                        <p:tgtEl>
                                          <p:spTgt spid="1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xEl>
                                              <p:pRg st="3" end="3"/>
                                            </p:txEl>
                                          </p:spTgt>
                                        </p:tgtEl>
                                        <p:attrNameLst>
                                          <p:attrName>style.visibility</p:attrName>
                                        </p:attrNameLst>
                                      </p:cBhvr>
                                      <p:to>
                                        <p:strVal val="visible"/>
                                      </p:to>
                                    </p:set>
                                    <p:animEffect transition="in" filter="fade">
                                      <p:cBhvr>
                                        <p:cTn id="32" dur="2000"/>
                                        <p:tgtEl>
                                          <p:spTgt spid="1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9"/>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9"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9"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9"/>
          <p:cNvSpPr txBox="1"/>
          <p:nvPr/>
        </p:nvSpPr>
        <p:spPr>
          <a:xfrm>
            <a:off x="76199" y="152400"/>
            <a:ext cx="749617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EUCHARIST IS A BANQUET, A SACRIFICE, THE REAL PRESENCE OF JESUS</a:t>
            </a:r>
            <a:endParaRPr lang="en-US" sz="1800" dirty="0"/>
          </a:p>
        </p:txBody>
      </p:sp>
      <p:sp>
        <p:nvSpPr>
          <p:cNvPr id="204" name="Google Shape;204;p9"/>
          <p:cNvSpPr txBox="1"/>
          <p:nvPr/>
        </p:nvSpPr>
        <p:spPr>
          <a:xfrm>
            <a:off x="228600" y="457200"/>
            <a:ext cx="71628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1.- BANQUET </a:t>
            </a:r>
            <a:r>
              <a:rPr lang="en-US" sz="1800" dirty="0">
                <a:solidFill>
                  <a:schemeClr val="dk1"/>
                </a:solidFill>
                <a:latin typeface="Calibri"/>
                <a:ea typeface="Calibri"/>
                <a:cs typeface="Calibri"/>
                <a:sym typeface="Calibri"/>
              </a:rPr>
              <a:t>Great events always involve a grand meal.</a:t>
            </a:r>
            <a:endParaRPr dirty="0"/>
          </a:p>
        </p:txBody>
      </p:sp>
      <p:pic>
        <p:nvPicPr>
          <p:cNvPr id="205" name="Google Shape;205;p9" descr="Nuevo-logo-amigos.jpg"/>
          <p:cNvPicPr preferRelativeResize="0"/>
          <p:nvPr/>
        </p:nvPicPr>
        <p:blipFill rotWithShape="1">
          <a:blip r:embed="rId3">
            <a:alphaModFix/>
          </a:blip>
          <a:srcRect/>
          <a:stretch/>
        </p:blipFill>
        <p:spPr>
          <a:xfrm>
            <a:off x="7467600" y="152400"/>
            <a:ext cx="1600200" cy="1600200"/>
          </a:xfrm>
          <a:prstGeom prst="rect">
            <a:avLst/>
          </a:prstGeom>
          <a:noFill/>
          <a:ln>
            <a:noFill/>
          </a:ln>
        </p:spPr>
      </p:pic>
      <p:pic>
        <p:nvPicPr>
          <p:cNvPr id="206" name="Google Shape;206;p9"/>
          <p:cNvPicPr preferRelativeResize="0"/>
          <p:nvPr/>
        </p:nvPicPr>
        <p:blipFill rotWithShape="1">
          <a:blip r:embed="rId4">
            <a:alphaModFix/>
          </a:blip>
          <a:srcRect/>
          <a:stretch/>
        </p:blipFill>
        <p:spPr>
          <a:xfrm>
            <a:off x="2362200" y="5029200"/>
            <a:ext cx="1023346" cy="1617237"/>
          </a:xfrm>
          <a:prstGeom prst="rect">
            <a:avLst/>
          </a:prstGeom>
          <a:noFill/>
          <a:ln>
            <a:noFill/>
          </a:ln>
        </p:spPr>
      </p:pic>
      <p:pic>
        <p:nvPicPr>
          <p:cNvPr id="207" name="Google Shape;207;p9"/>
          <p:cNvPicPr preferRelativeResize="0"/>
          <p:nvPr/>
        </p:nvPicPr>
        <p:blipFill rotWithShape="1">
          <a:blip r:embed="rId5">
            <a:alphaModFix/>
          </a:blip>
          <a:srcRect/>
          <a:stretch/>
        </p:blipFill>
        <p:spPr>
          <a:xfrm>
            <a:off x="4565632" y="4953000"/>
            <a:ext cx="2130121" cy="1905000"/>
          </a:xfrm>
          <a:prstGeom prst="rect">
            <a:avLst/>
          </a:prstGeom>
          <a:noFill/>
          <a:ln>
            <a:noFill/>
          </a:ln>
        </p:spPr>
      </p:pic>
      <p:sp>
        <p:nvSpPr>
          <p:cNvPr id="208" name="Google Shape;208;p9"/>
          <p:cNvSpPr txBox="1"/>
          <p:nvPr/>
        </p:nvSpPr>
        <p:spPr>
          <a:xfrm>
            <a:off x="6781800" y="5257800"/>
            <a:ext cx="22098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LAMB (JESUS)</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--without defect (without sin, </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God himself.)</a:t>
            </a:r>
            <a:endParaRPr dirty="0"/>
          </a:p>
        </p:txBody>
      </p:sp>
      <p:sp>
        <p:nvSpPr>
          <p:cNvPr id="209" name="Google Shape;209;p9"/>
          <p:cNvSpPr txBox="1"/>
          <p:nvPr/>
        </p:nvSpPr>
        <p:spPr>
          <a:xfrm>
            <a:off x="304800" y="5257800"/>
            <a:ext cx="20574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WINE: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Is the blood that Jesus would shed for us.</a:t>
            </a:r>
            <a:endParaRPr dirty="0"/>
          </a:p>
        </p:txBody>
      </p:sp>
      <p:sp>
        <p:nvSpPr>
          <p:cNvPr id="210" name="Google Shape;210;p9"/>
          <p:cNvSpPr txBox="1"/>
          <p:nvPr/>
        </p:nvSpPr>
        <p:spPr>
          <a:xfrm>
            <a:off x="3157538" y="762000"/>
            <a:ext cx="2328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New Testament</a:t>
            </a:r>
            <a:endParaRPr sz="1800" b="1" dirty="0">
              <a:solidFill>
                <a:srgbClr val="FF0000"/>
              </a:solidFill>
              <a:latin typeface="Calibri"/>
              <a:ea typeface="Calibri"/>
              <a:cs typeface="Calibri"/>
              <a:sym typeface="Calibri"/>
            </a:endParaRPr>
          </a:p>
        </p:txBody>
      </p:sp>
      <p:pic>
        <p:nvPicPr>
          <p:cNvPr id="211" name="Google Shape;211;p9" descr="http://www.turnbacktogod.com/wp-content/uploads/2009/04/the-last-supper-05.jpg"/>
          <p:cNvPicPr preferRelativeResize="0"/>
          <p:nvPr/>
        </p:nvPicPr>
        <p:blipFill rotWithShape="1">
          <a:blip r:embed="rId6">
            <a:alphaModFix/>
          </a:blip>
          <a:srcRect/>
          <a:stretch/>
        </p:blipFill>
        <p:spPr>
          <a:xfrm>
            <a:off x="838200" y="1143000"/>
            <a:ext cx="6038181" cy="3891190"/>
          </a:xfrm>
          <a:prstGeom prst="rect">
            <a:avLst/>
          </a:prstGeom>
          <a:noFill/>
          <a:ln>
            <a:noFill/>
          </a:ln>
        </p:spPr>
      </p:pic>
      <p:pic>
        <p:nvPicPr>
          <p:cNvPr id="212" name="Google Shape;212;p9"/>
          <p:cNvPicPr preferRelativeResize="0"/>
          <p:nvPr/>
        </p:nvPicPr>
        <p:blipFill rotWithShape="1">
          <a:blip r:embed="rId7">
            <a:alphaModFix/>
          </a:blip>
          <a:srcRect/>
          <a:stretch/>
        </p:blipFill>
        <p:spPr>
          <a:xfrm>
            <a:off x="3429000" y="5088654"/>
            <a:ext cx="702390" cy="17693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0" end="0"/>
                                            </p:txEl>
                                          </p:spTgt>
                                        </p:tgtEl>
                                        <p:attrNameLst>
                                          <p:attrName>style.visibility</p:attrName>
                                        </p:attrNameLst>
                                      </p:cBhvr>
                                      <p:to>
                                        <p:strVal val="visible"/>
                                      </p:to>
                                    </p:set>
                                    <p:animEffect transition="in" filter="fade">
                                      <p:cBhvr>
                                        <p:cTn id="17" dur="500"/>
                                        <p:tgtEl>
                                          <p:spTgt spid="2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1" end="1"/>
                                            </p:txEl>
                                          </p:spTgt>
                                        </p:tgtEl>
                                        <p:attrNameLst>
                                          <p:attrName>style.visibility</p:attrName>
                                        </p:attrNameLst>
                                      </p:cBhvr>
                                      <p:to>
                                        <p:strVal val="visible"/>
                                      </p:to>
                                    </p:set>
                                    <p:animEffect transition="in" filter="fade">
                                      <p:cBhvr>
                                        <p:cTn id="22" dur="500"/>
                                        <p:tgtEl>
                                          <p:spTgt spid="20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0" end="0"/>
                                            </p:txEl>
                                          </p:spTgt>
                                        </p:tgtEl>
                                        <p:attrNameLst>
                                          <p:attrName>style.visibility</p:attrName>
                                        </p:attrNameLst>
                                      </p:cBhvr>
                                      <p:to>
                                        <p:strVal val="visible"/>
                                      </p:to>
                                    </p:set>
                                    <p:animEffect transition="in" filter="fade">
                                      <p:cBhvr>
                                        <p:cTn id="32" dur="2000"/>
                                        <p:tgtEl>
                                          <p:spTgt spid="20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
                                            <p:txEl>
                                              <p:pRg st="1" end="1"/>
                                            </p:txEl>
                                          </p:spTgt>
                                        </p:tgtEl>
                                        <p:attrNameLst>
                                          <p:attrName>style.visibility</p:attrName>
                                        </p:attrNameLst>
                                      </p:cBhvr>
                                      <p:to>
                                        <p:strVal val="visible"/>
                                      </p:to>
                                    </p:set>
                                    <p:animEffect transition="in" filter="fade">
                                      <p:cBhvr>
                                        <p:cTn id="37" dur="2000"/>
                                        <p:tgtEl>
                                          <p:spTgt spid="20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8">
                                            <p:txEl>
                                              <p:pRg st="2" end="2"/>
                                            </p:txEl>
                                          </p:spTgt>
                                        </p:tgtEl>
                                        <p:attrNameLst>
                                          <p:attrName>style.visibility</p:attrName>
                                        </p:attrNameLst>
                                      </p:cBhvr>
                                      <p:to>
                                        <p:strVal val="visible"/>
                                      </p:to>
                                    </p:set>
                                    <p:animEffect transition="in" filter="fade">
                                      <p:cBhvr>
                                        <p:cTn id="42" dur="2000"/>
                                        <p:tgtEl>
                                          <p:spTgt spid="2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descr="Best 49+ Mary Mother of Jesus PowerPoint Background on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0"/>
          <p:cNvSpPr/>
          <p:nvPr/>
        </p:nvSpPr>
        <p:spPr>
          <a:xfrm>
            <a:off x="6172200" y="5486400"/>
            <a:ext cx="1828800" cy="53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10" descr="Nuevo-logo-amigos.jpg"/>
          <p:cNvPicPr preferRelativeResize="0"/>
          <p:nvPr/>
        </p:nvPicPr>
        <p:blipFill rotWithShape="1">
          <a:blip r:embed="rId3">
            <a:alphaModFix/>
          </a:blip>
          <a:srcRect/>
          <a:stretch/>
        </p:blipFill>
        <p:spPr>
          <a:xfrm>
            <a:off x="7467600" y="152400"/>
            <a:ext cx="1600200" cy="1600200"/>
          </a:xfrm>
          <a:prstGeom prst="rect">
            <a:avLst/>
          </a:prstGeom>
          <a:noFill/>
          <a:ln>
            <a:noFill/>
          </a:ln>
        </p:spPr>
      </p:pic>
      <p:sp>
        <p:nvSpPr>
          <p:cNvPr id="220" name="Google Shape;220;p10"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0" descr="https://static.wixstatic.com/media/a8da55_42f319f9bf2f4fd6abcf739fcac7a5f7~mv2.jpg/v1/fill/w_273,h_205,al_c,q_80,usm_0.66_1.00_0.01/a8da55_42f319f9bf2f4fd6abcf739fcac7a5f7~mv2.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0"/>
          <p:cNvSpPr txBox="1"/>
          <p:nvPr/>
        </p:nvSpPr>
        <p:spPr>
          <a:xfrm>
            <a:off x="304800" y="152400"/>
            <a:ext cx="670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2.- THE EUCHARIST IS SACRIFICE.</a:t>
            </a:r>
            <a:endParaRPr dirty="0"/>
          </a:p>
        </p:txBody>
      </p:sp>
      <p:sp>
        <p:nvSpPr>
          <p:cNvPr id="223" name="Google Shape;223;p10"/>
          <p:cNvSpPr txBox="1"/>
          <p:nvPr/>
        </p:nvSpPr>
        <p:spPr>
          <a:xfrm>
            <a:off x="3400425" y="457200"/>
            <a:ext cx="1933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New Testament</a:t>
            </a:r>
            <a:endParaRPr sz="1800" b="1" dirty="0">
              <a:solidFill>
                <a:srgbClr val="FF0000"/>
              </a:solidFill>
              <a:latin typeface="Calibri"/>
              <a:ea typeface="Calibri"/>
              <a:cs typeface="Calibri"/>
              <a:sym typeface="Calibri"/>
            </a:endParaRPr>
          </a:p>
        </p:txBody>
      </p:sp>
      <p:pic>
        <p:nvPicPr>
          <p:cNvPr id="224" name="Google Shape;224;p10" descr="https://2.bp.blogspot.com/-AcaIv9sj1Yg/WPf-sjMKpCI/AAAAAAAAJRw/F-Sd1eZg7A0-tXcowChvB2y8cSUAqZ2QQCLcB/s1600/viernes-santo.jpg"/>
          <p:cNvPicPr preferRelativeResize="0"/>
          <p:nvPr/>
        </p:nvPicPr>
        <p:blipFill rotWithShape="1">
          <a:blip r:embed="rId4">
            <a:alphaModFix/>
          </a:blip>
          <a:srcRect/>
          <a:stretch/>
        </p:blipFill>
        <p:spPr>
          <a:xfrm>
            <a:off x="457200" y="990600"/>
            <a:ext cx="4762500" cy="3333750"/>
          </a:xfrm>
          <a:prstGeom prst="rect">
            <a:avLst/>
          </a:prstGeom>
          <a:noFill/>
          <a:ln>
            <a:noFill/>
          </a:ln>
        </p:spPr>
      </p:pic>
      <p:pic>
        <p:nvPicPr>
          <p:cNvPr id="225" name="Google Shape;225;p10" descr="Nuevo Pacto - Promesas Del Antiguo y Nuevo Pacto - YouTube"/>
          <p:cNvPicPr preferRelativeResize="0"/>
          <p:nvPr/>
        </p:nvPicPr>
        <p:blipFill rotWithShape="1">
          <a:blip r:embed="rId5">
            <a:alphaModFix/>
          </a:blip>
          <a:srcRect/>
          <a:stretch/>
        </p:blipFill>
        <p:spPr>
          <a:xfrm>
            <a:off x="1219200" y="4495800"/>
            <a:ext cx="2895600" cy="2171701"/>
          </a:xfrm>
          <a:prstGeom prst="rect">
            <a:avLst/>
          </a:prstGeom>
          <a:noFill/>
          <a:ln>
            <a:noFill/>
          </a:ln>
        </p:spPr>
      </p:pic>
      <p:sp>
        <p:nvSpPr>
          <p:cNvPr id="226" name="Google Shape;226;p10"/>
          <p:cNvSpPr txBox="1"/>
          <p:nvPr/>
        </p:nvSpPr>
        <p:spPr>
          <a:xfrm>
            <a:off x="5410200" y="1752600"/>
            <a:ext cx="3200400"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The Blood Jesus shed is the perfect sacrifice. His Body was punctured and He never resisted. He was meek like a Lamb. He never did anything wrong and no reason existed for His sentence. His death, He offered to free us from the consequence of SIN. </a:t>
            </a:r>
            <a:endParaRPr dirty="0"/>
          </a:p>
        </p:txBody>
      </p:sp>
      <p:sp>
        <p:nvSpPr>
          <p:cNvPr id="227" name="Google Shape;227;p10"/>
          <p:cNvSpPr txBox="1"/>
          <p:nvPr/>
        </p:nvSpPr>
        <p:spPr>
          <a:xfrm>
            <a:off x="4319587" y="4414609"/>
            <a:ext cx="3348038"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Animal sacrifices are no longer necessary because Jesus is and always will be the perfect sacrifice. During each Mass, we remember Jesus’ passion, death, and resurrection. He remains ALIVE and present to us in the miracle of the EUCHARIST.</a:t>
            </a:r>
            <a:endParaRPr dirty="0"/>
          </a:p>
        </p:txBody>
      </p:sp>
      <p:sp>
        <p:nvSpPr>
          <p:cNvPr id="2" name="TextBox 1">
            <a:extLst>
              <a:ext uri="{FF2B5EF4-FFF2-40B4-BE49-F238E27FC236}">
                <a16:creationId xmlns:a16="http://schemas.microsoft.com/office/drawing/2014/main" id="{31B88A95-D20E-12FE-5FEC-697442A885EF}"/>
              </a:ext>
            </a:extLst>
          </p:cNvPr>
          <p:cNvSpPr txBox="1"/>
          <p:nvPr/>
        </p:nvSpPr>
        <p:spPr>
          <a:xfrm>
            <a:off x="1289446" y="4781073"/>
            <a:ext cx="1171575" cy="369332"/>
          </a:xfrm>
          <a:prstGeom prst="rect">
            <a:avLst/>
          </a:prstGeom>
          <a:solidFill>
            <a:schemeClr val="bg1"/>
          </a:solidFill>
        </p:spPr>
        <p:txBody>
          <a:bodyPr wrap="square" rtlCol="0">
            <a:spAutoFit/>
          </a:bodyPr>
          <a:lstStyle/>
          <a:p>
            <a:r>
              <a:rPr lang="en-US" sz="900" b="1" dirty="0"/>
              <a:t>THE OLD TESTAMENT</a:t>
            </a:r>
          </a:p>
        </p:txBody>
      </p:sp>
      <p:sp>
        <p:nvSpPr>
          <p:cNvPr id="3" name="TextBox 2">
            <a:extLst>
              <a:ext uri="{FF2B5EF4-FFF2-40B4-BE49-F238E27FC236}">
                <a16:creationId xmlns:a16="http://schemas.microsoft.com/office/drawing/2014/main" id="{77BE4DB0-4CD0-3611-5CD7-490B1BA08E0E}"/>
              </a:ext>
            </a:extLst>
          </p:cNvPr>
          <p:cNvSpPr txBox="1"/>
          <p:nvPr/>
        </p:nvSpPr>
        <p:spPr>
          <a:xfrm>
            <a:off x="3045618" y="4781073"/>
            <a:ext cx="1171575" cy="369332"/>
          </a:xfrm>
          <a:prstGeom prst="rect">
            <a:avLst/>
          </a:prstGeom>
          <a:solidFill>
            <a:schemeClr val="bg1"/>
          </a:solidFill>
        </p:spPr>
        <p:txBody>
          <a:bodyPr wrap="square" rtlCol="0">
            <a:spAutoFit/>
          </a:bodyPr>
          <a:lstStyle/>
          <a:p>
            <a:r>
              <a:rPr lang="en-US" sz="900" b="1" dirty="0"/>
              <a:t>THE NEW TESTAMENT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1044</Words>
  <Application>Microsoft Office PowerPoint</Application>
  <PresentationFormat>On-screen Show (4:3)</PresentationFormat>
  <Paragraphs>65</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Overlock</vt:lpstr>
      <vt:lpstr>Arial Black</vt:lpstr>
      <vt:lpstr>Brush Script MT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Angel Di Geronimo O</dc:creator>
  <cp:lastModifiedBy>Maria Varona</cp:lastModifiedBy>
  <cp:revision>5</cp:revision>
  <dcterms:created xsi:type="dcterms:W3CDTF">2020-05-25T05:23:35Z</dcterms:created>
  <dcterms:modified xsi:type="dcterms:W3CDTF">2023-06-06T22:56:27Z</dcterms:modified>
</cp:coreProperties>
</file>