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85" r:id="rId18"/>
    <p:sldId id="286" r:id="rId19"/>
    <p:sldId id="297" r:id="rId20"/>
    <p:sldId id="287" r:id="rId21"/>
    <p:sldId id="288" r:id="rId22"/>
    <p:sldId id="289" r:id="rId23"/>
    <p:sldId id="276" r:id="rId24"/>
    <p:sldId id="290" r:id="rId25"/>
    <p:sldId id="291" r:id="rId26"/>
    <p:sldId id="292" r:id="rId27"/>
    <p:sldId id="293" r:id="rId28"/>
    <p:sldId id="294" r:id="rId29"/>
    <p:sldId id="299" r:id="rId30"/>
    <p:sldId id="300" r:id="rId31"/>
    <p:sldId id="295" r:id="rId32"/>
    <p:sldId id="296" r:id="rId33"/>
    <p:sldId id="301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yQ0dFPEZLQsI4j1mKlS5SwenL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1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Ykvjq6pG1Y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Ykvjq6pG1Y?feature=oembed" TargetMode="Externa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KbrFhAwBFQ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KbrFhAwBFQ?feature=oembed" TargetMode="Externa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VpT2mBq5Zk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943099" y="1613473"/>
            <a:ext cx="9586913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3800" dirty="0">
                <a:latin typeface="Comic Sans MS"/>
                <a:ea typeface="Comic Sans MS"/>
                <a:cs typeface="Comic Sans MS"/>
                <a:sym typeface="Comic Sans MS"/>
              </a:rPr>
              <a:t>SOLEMNITY OF CORPUS CHRISTI </a:t>
            </a:r>
            <a:r>
              <a:rPr lang="es-ES" sz="2700" dirty="0">
                <a:latin typeface="Comic Sans MS"/>
                <a:ea typeface="Comic Sans MS"/>
                <a:cs typeface="Comic Sans MS"/>
                <a:sym typeface="Comic Sans MS"/>
              </a:rPr>
              <a:t>(6-9 </a:t>
            </a:r>
            <a:r>
              <a:rPr lang="es-ES" sz="2700" dirty="0" err="1">
                <a:latin typeface="Comic Sans MS"/>
                <a:ea typeface="Comic Sans MS"/>
                <a:cs typeface="Comic Sans MS"/>
                <a:sym typeface="Comic Sans MS"/>
              </a:rPr>
              <a:t>years</a:t>
            </a:r>
            <a:r>
              <a:rPr lang="es-ES" sz="27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27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" descr="Angeles Ninos | Vectores, Fotos de Stock y PSD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7285" y="2924750"/>
            <a:ext cx="3881875" cy="2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019373" y="2257250"/>
            <a:ext cx="9257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Cycle</a:t>
            </a:r>
            <a:r>
              <a:rPr lang="es-ES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- X </a:t>
            </a:r>
            <a:r>
              <a:rPr lang="es-ES" sz="25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Sunday</a:t>
            </a:r>
            <a:r>
              <a:rPr lang="es-ES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25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25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Ordinary</a:t>
            </a:r>
            <a:r>
              <a:rPr lang="es-ES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</a:t>
            </a:r>
            <a:r>
              <a:rPr lang="es-ES" sz="300" dirty="0"/>
              <a:t>—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(John 6, 51-58)</a:t>
            </a: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" descr="C:\Users\Friends Jesus &amp; Mary\Documents\LIBROS IMPRESOS\Manual Amigos de Jesus y Maria\photo logo nuev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883" y="84095"/>
            <a:ext cx="1615916" cy="161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494723" y="327145"/>
            <a:ext cx="830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Ministry</a:t>
            </a:r>
            <a:r>
              <a:rPr lang="es-ES" sz="3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Friends </a:t>
            </a:r>
            <a:r>
              <a:rPr lang="es-ES" sz="38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sz="3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800" b="0" i="0" u="none" strike="noStrike" cap="none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sz="3800" b="0" i="0" u="none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sz="38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943622" y="6000475"/>
            <a:ext cx="340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2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www.fcpeace.org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343216" y="2083582"/>
            <a:ext cx="2720023" cy="208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God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Father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loves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takes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care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8472488" y="1443860"/>
            <a:ext cx="29718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</a:t>
            </a:r>
            <a:r>
              <a:rPr lang="es-E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creates</a:t>
            </a: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visible, </a:t>
            </a:r>
            <a:r>
              <a:rPr lang="es-E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</a:t>
            </a: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</a:t>
            </a: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</a:t>
            </a:r>
            <a:r>
              <a:rPr lang="es-E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</a:t>
            </a:r>
            <a:r>
              <a:rPr lang="es-E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</a:t>
            </a:r>
            <a:r>
              <a:rPr lang="es-ES" sz="3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</a:t>
            </a:r>
            <a:r>
              <a:rPr lang="es-ES" sz="3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 </a:t>
            </a:r>
            <a:r>
              <a:rPr lang="es-ES" sz="3600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</a:t>
            </a:r>
            <a:r>
              <a:rPr lang="es-ES" sz="3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04A360A-65E0-2ED1-5BFA-94BABF7B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28" y="250031"/>
            <a:ext cx="4488821" cy="635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0" y="111908"/>
            <a:ext cx="8272464" cy="64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He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created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rain,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animals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9" descr="wheat - Students | Britannica Kids | Homework 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6566" y="929678"/>
            <a:ext cx="3294804" cy="258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 descr="RECURRELI: septiembre 20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673" y="759656"/>
            <a:ext cx="5092113" cy="592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 descr="Recetas de pescado para niños muy sabrosas y origina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5740" y="4036570"/>
            <a:ext cx="4071587" cy="261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9566031" y="874495"/>
            <a:ext cx="239129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we could have bread, fruit, vegetables,</a:t>
            </a: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5628559" y="4417256"/>
            <a:ext cx="19554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…and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meat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309489" y="294788"/>
            <a:ext cx="6019874" cy="64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He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also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creates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invisible,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what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we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cannot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see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10" descr="Línea niños junto con el diseño del corazón - Descargar Vectore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13" y="1967968"/>
            <a:ext cx="3233192" cy="323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/>
        </p:nvSpPr>
        <p:spPr>
          <a:xfrm>
            <a:off x="189880" y="5298311"/>
            <a:ext cx="33504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soul, or spiritual heart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10" descr="Watercolor christmas angel collection | Free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0599" y="3074199"/>
            <a:ext cx="3192755" cy="319275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2954247" y="6272083"/>
            <a:ext cx="50654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angels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Heaven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1" name="Google Shape;161;p10" descr="ᐈ Emociones dibujos de stock, imágenes sentimientos y emocione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1666" y="82402"/>
            <a:ext cx="2787171" cy="347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5663794" y="1961822"/>
            <a:ext cx="29878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thoughts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feelings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57197" y="3877743"/>
            <a:ext cx="3317967" cy="229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9241600" y="6252378"/>
            <a:ext cx="1880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  <a:r>
              <a:rPr lang="es-E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1E96E-3A02-2597-D4EE-1E09D0021742}"/>
              </a:ext>
            </a:extLst>
          </p:cNvPr>
          <p:cNvSpPr txBox="1"/>
          <p:nvPr/>
        </p:nvSpPr>
        <p:spPr>
          <a:xfrm>
            <a:off x="309489" y="1187844"/>
            <a:ext cx="732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/>
                <a:sym typeface="Calibri"/>
              </a:rPr>
              <a:t>What invisible things did He create?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950741" y="210382"/>
            <a:ext cx="10515600" cy="104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more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11" descr="wheat - Students | Britannica Kids | Homework 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99" y="1430272"/>
            <a:ext cx="5222709" cy="409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 descr="Watercolor christmas angel collection | Free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430272"/>
            <a:ext cx="5487449" cy="409270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2029733" y="5870448"/>
            <a:ext cx="83576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2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invisible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more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important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b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this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life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shore and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eternity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never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ends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3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12" descr="Entering the Gates of Heaven (With images) | Heaven picture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1292" y="1389888"/>
            <a:ext cx="6609624" cy="524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847383" y="0"/>
            <a:ext cx="10515600" cy="80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wants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help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get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600" dirty="0" err="1">
                <a:latin typeface="Comic Sans MS"/>
                <a:ea typeface="Comic Sans MS"/>
                <a:cs typeface="Comic Sans MS"/>
                <a:sym typeface="Comic Sans MS"/>
              </a:rPr>
              <a:t>Heaven</a:t>
            </a:r>
            <a:r>
              <a:rPr lang="es-ES" sz="3600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0" y="5789517"/>
            <a:ext cx="12192000" cy="80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Before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ascending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Heaven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He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promised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until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time.”</a:t>
            </a:r>
            <a:endParaRPr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5" name="Google Shape;185;p13" descr="Jesús regresa al cielo (La ascensión de Jesús) | Lecciones de l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511" y="802493"/>
            <a:ext cx="9404389" cy="470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822" y="3228622"/>
            <a:ext cx="2917820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He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hidden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our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heart</a:t>
            </a:r>
            <a:r>
              <a:rPr lang="es-ES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media.bigoo.ws/content/gif/love/love_295.gif">
            <a:extLst>
              <a:ext uri="{FF2B5EF4-FFF2-40B4-BE49-F238E27FC236}">
                <a16:creationId xmlns:a16="http://schemas.microsoft.com/office/drawing/2014/main" id="{80FA9D07-F79F-4A09-8F4D-42EDB4391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42" y="1199855"/>
            <a:ext cx="5486399" cy="53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49673-56FB-40D1-9146-C9610C154229}"/>
              </a:ext>
            </a:extLst>
          </p:cNvPr>
          <p:cNvSpPr txBox="1"/>
          <p:nvPr/>
        </p:nvSpPr>
        <p:spPr>
          <a:xfrm>
            <a:off x="4173364" y="317726"/>
            <a:ext cx="421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Where is Jesus?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7B826-5D37-D84E-6C2D-2637D29E6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65" y="2407273"/>
            <a:ext cx="2341669" cy="287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210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755337"/>
          </a:xfrm>
        </p:spPr>
        <p:txBody>
          <a:bodyPr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He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present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Holy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Scripture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8" y="1115643"/>
            <a:ext cx="7386243" cy="525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61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5439"/>
            <a:ext cx="12192000" cy="726099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Comic Sans MS" panose="030F0702030302020204" pitchFamily="66" charset="0"/>
              </a:rPr>
              <a:t>He </a:t>
            </a:r>
            <a:r>
              <a:rPr lang="es-ES" sz="3600" dirty="0" err="1">
                <a:latin typeface="Comic Sans MS" panose="030F0702030302020204" pitchFamily="66" charset="0"/>
              </a:rPr>
              <a:t>is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present</a:t>
            </a:r>
            <a:r>
              <a:rPr lang="es-ES" sz="3600" dirty="0">
                <a:latin typeface="Comic Sans MS" panose="030F0702030302020204" pitchFamily="66" charset="0"/>
              </a:rPr>
              <a:t> in </a:t>
            </a:r>
            <a:r>
              <a:rPr lang="es-ES" sz="3600" dirty="0" err="1">
                <a:latin typeface="Comic Sans MS" panose="030F0702030302020204" pitchFamily="66" charset="0"/>
              </a:rPr>
              <a:t>the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community</a:t>
            </a:r>
            <a:r>
              <a:rPr lang="es-ES" sz="3600" dirty="0">
                <a:latin typeface="Comic Sans MS" panose="030F0702030302020204" pitchFamily="66" charset="0"/>
              </a:rPr>
              <a:t>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96" y="990648"/>
            <a:ext cx="8180408" cy="457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1844F-DD71-42BA-A50E-4420E6C2C858}"/>
              </a:ext>
            </a:extLst>
          </p:cNvPr>
          <p:cNvSpPr txBox="1"/>
          <p:nvPr/>
        </p:nvSpPr>
        <p:spPr>
          <a:xfrm>
            <a:off x="1931193" y="5682740"/>
            <a:ext cx="8329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He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promised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that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where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two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or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more are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gathered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in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His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name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, He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is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present</a:t>
            </a:r>
            <a:r>
              <a:rPr lang="es-ES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103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0F45-F9E3-430E-86C8-76C147B2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97" y="155162"/>
            <a:ext cx="9566206" cy="84082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He acts through the priest to give us the miracle of the Eucharist.</a:t>
            </a:r>
          </a:p>
        </p:txBody>
      </p:sp>
      <p:pic>
        <p:nvPicPr>
          <p:cNvPr id="1026" name="Picture 2" descr="Free Images : sitting, church, catholic, temple, altar, priest, mass,  consecration, host, chalice, liturgy, priesthood 5184x3456 - - 546789 - Free  stock photos - PxHere">
            <a:extLst>
              <a:ext uri="{FF2B5EF4-FFF2-40B4-BE49-F238E27FC236}">
                <a16:creationId xmlns:a16="http://schemas.microsoft.com/office/drawing/2014/main" id="{BFA45A5F-5641-4901-8313-9F6A0FF7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79" y="1246195"/>
            <a:ext cx="8037242" cy="534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40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41393" y="175098"/>
            <a:ext cx="11874321" cy="120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s-ES" sz="2000"/>
            </a:br>
            <a:br>
              <a:rPr lang="es-ES" sz="2000"/>
            </a:br>
            <a:br>
              <a:rPr lang="es-ES" sz="2000"/>
            </a:br>
            <a:br>
              <a:rPr lang="es-ES" sz="2000"/>
            </a:br>
            <a:br>
              <a:rPr lang="es-ES" sz="2000"/>
            </a:br>
            <a:br>
              <a:rPr lang="es-ES" sz="2000"/>
            </a:br>
            <a:endParaRPr sz="2000"/>
          </a:p>
        </p:txBody>
      </p:sp>
      <p:sp>
        <p:nvSpPr>
          <p:cNvPr id="95" name="Google Shape;95;p2"/>
          <p:cNvSpPr txBox="1"/>
          <p:nvPr/>
        </p:nvSpPr>
        <p:spPr>
          <a:xfrm>
            <a:off x="1532448" y="0"/>
            <a:ext cx="909221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dirty="0"/>
              <a:t> 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Jesus said to the Jewish crowds: "I am the living bread that came down from heaven; whoever eats this bread </a:t>
            </a:r>
            <a:r>
              <a:rPr lang="en-US" sz="3200" b="1" i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will live forever 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</a:t>
            </a:r>
            <a:b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854558" y="5594637"/>
            <a:ext cx="899602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en-US" dirty="0"/>
              <a:t> 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and the bread that </a:t>
            </a:r>
            <a:r>
              <a:rPr lang="en-US" sz="3200" b="1" i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I will give is my flesh for the life of the world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”.</a:t>
            </a: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2973" y="1792654"/>
            <a:ext cx="3658797" cy="365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668" y="1792653"/>
            <a:ext cx="3011760" cy="365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0"/>
            <a:ext cx="11874321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 err="1">
                <a:latin typeface="Comic Sans MS" panose="030F0702030302020204" pitchFamily="66" charset="0"/>
              </a:rPr>
              <a:t>Jesus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is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hidden</a:t>
            </a:r>
            <a:r>
              <a:rPr lang="es-ES" sz="3600" dirty="0">
                <a:latin typeface="Comic Sans MS" panose="030F0702030302020204" pitchFamily="66" charset="0"/>
              </a:rPr>
              <a:t> in </a:t>
            </a:r>
            <a:r>
              <a:rPr lang="es-ES" sz="3600" dirty="0" err="1">
                <a:latin typeface="Comic Sans MS" panose="030F0702030302020204" pitchFamily="66" charset="0"/>
              </a:rPr>
              <a:t>the</a:t>
            </a:r>
            <a:r>
              <a:rPr lang="es-ES" sz="3600" dirty="0">
                <a:latin typeface="Comic Sans MS" panose="030F0702030302020204" pitchFamily="66" charset="0"/>
              </a:rPr>
              <a:t> bread and </a:t>
            </a:r>
            <a:r>
              <a:rPr lang="es-ES" sz="3600" dirty="0" err="1">
                <a:latin typeface="Comic Sans MS" panose="030F0702030302020204" pitchFamily="66" charset="0"/>
              </a:rPr>
              <a:t>wine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br>
              <a:rPr lang="es-ES" sz="3600" dirty="0">
                <a:latin typeface="Comic Sans MS" panose="030F0702030302020204" pitchFamily="66" charset="0"/>
              </a:rPr>
            </a:br>
            <a:r>
              <a:rPr lang="es-ES" sz="3600" dirty="0" err="1">
                <a:latin typeface="Comic Sans MS" panose="030F0702030302020204" pitchFamily="66" charset="0"/>
              </a:rPr>
              <a:t>we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eat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during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mass</a:t>
            </a:r>
            <a:r>
              <a:rPr lang="es-ES" sz="3600" dirty="0">
                <a:latin typeface="Comic Sans MS" panose="030F0702030302020204" pitchFamily="66" charset="0"/>
              </a:rPr>
              <a:t>, </a:t>
            </a:r>
            <a:r>
              <a:rPr lang="es-ES" sz="3600" dirty="0" err="1">
                <a:latin typeface="Comic Sans MS" panose="030F0702030302020204" pitchFamily="66" charset="0"/>
              </a:rPr>
              <a:t>the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Eucharist</a:t>
            </a:r>
            <a:r>
              <a:rPr lang="es-ES" sz="3600" dirty="0">
                <a:latin typeface="Comic Sans MS" panose="030F0702030302020204" pitchFamily="66" charset="0"/>
              </a:rPr>
              <a:t>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862" y="5723328"/>
            <a:ext cx="528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es-E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5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5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Miracle</a:t>
            </a:r>
            <a:r>
              <a:rPr lang="es-E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!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4" y="1635617"/>
            <a:ext cx="7933386" cy="3966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72011" y="2343955"/>
            <a:ext cx="772733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2041855"/>
            <a:ext cx="888642" cy="10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6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070F-334D-436A-BAD3-6DEC468C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339" y="125567"/>
            <a:ext cx="4339539" cy="663575"/>
          </a:xfrm>
        </p:spPr>
        <p:txBody>
          <a:bodyPr>
            <a:noAutofit/>
          </a:bodyPr>
          <a:lstStyle/>
          <a:p>
            <a:r>
              <a:rPr lang="es-ES" sz="3600" dirty="0" err="1">
                <a:latin typeface="Comic Sans MS" panose="030F0702030302020204" pitchFamily="66" charset="0"/>
              </a:rPr>
              <a:t>How</a:t>
            </a:r>
            <a:r>
              <a:rPr lang="es-ES" sz="3600" dirty="0">
                <a:latin typeface="Comic Sans MS" panose="030F0702030302020204" pitchFamily="66" charset="0"/>
              </a:rPr>
              <a:t> </a:t>
            </a:r>
            <a:r>
              <a:rPr lang="es-ES" sz="3600" dirty="0" err="1">
                <a:latin typeface="Comic Sans MS" panose="030F0702030302020204" pitchFamily="66" charset="0"/>
              </a:rPr>
              <a:t>is</a:t>
            </a:r>
            <a:r>
              <a:rPr lang="es-ES" sz="3600" dirty="0">
                <a:latin typeface="Comic Sans MS" panose="030F0702030302020204" pitchFamily="66" charset="0"/>
              </a:rPr>
              <a:t> He </a:t>
            </a:r>
            <a:r>
              <a:rPr lang="es-ES" sz="3600" dirty="0" err="1">
                <a:latin typeface="Comic Sans MS" panose="030F0702030302020204" pitchFamily="66" charset="0"/>
              </a:rPr>
              <a:t>present</a:t>
            </a:r>
            <a:r>
              <a:rPr lang="es-ES" sz="3600" dirty="0">
                <a:latin typeface="Comic Sans MS" panose="030F0702030302020204" pitchFamily="66" charset="0"/>
              </a:rPr>
              <a:t>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0769454-879C-4C9A-8509-E57646C1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2" y="278296"/>
            <a:ext cx="7137991" cy="64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CBC52-7AE0-4E9D-9131-67351D367D92}"/>
              </a:ext>
            </a:extLst>
          </p:cNvPr>
          <p:cNvSpPr txBox="1"/>
          <p:nvPr/>
        </p:nvSpPr>
        <p:spPr>
          <a:xfrm>
            <a:off x="7357113" y="731949"/>
            <a:ext cx="47158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In the last supper, Jesus broke the bread, blessed it, and gave it to his disciples saying, 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“Take this bread and eat it. This </a:t>
            </a:r>
            <a:r>
              <a:rPr lang="en-US" sz="2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my body which will be given up for you.”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Then He took the wine and blessed it saying, 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“Take this wine and drink it, this </a:t>
            </a:r>
            <a:r>
              <a:rPr lang="en-US" sz="2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my blood that will be shed for you for the forgiveness of sin.</a:t>
            </a:r>
          </a:p>
          <a:p>
            <a:pPr algn="ctr"/>
            <a:endParaRPr lang="en-US" sz="2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“Do this in memory of me.”</a:t>
            </a:r>
          </a:p>
        </p:txBody>
      </p:sp>
    </p:spTree>
    <p:extLst>
      <p:ext uri="{BB962C8B-B14F-4D97-AF65-F5344CB8AC3E}">
        <p14:creationId xmlns:p14="http://schemas.microsoft.com/office/powerpoint/2010/main" val="3564731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59E2-3C19-4798-B0B2-FFDF9C61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127733"/>
            <a:ext cx="11051931" cy="11295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During the mass, the priest repeats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these words over the bread and wine. 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66C494E-0ADF-4CE2-98E1-48A4992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1493985"/>
            <a:ext cx="4060850" cy="49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5A74C-FF4A-4AC1-B2CF-70FD6046B46F}"/>
              </a:ext>
            </a:extLst>
          </p:cNvPr>
          <p:cNvSpPr txBox="1"/>
          <p:nvPr/>
        </p:nvSpPr>
        <p:spPr>
          <a:xfrm>
            <a:off x="4914900" y="1930748"/>
            <a:ext cx="70980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This is the moment of the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US" sz="2800" b="1" i="1" dirty="0">
                <a:latin typeface="Comic Sans MS" panose="030F0702030302020204" pitchFamily="66" charset="0"/>
              </a:rPr>
              <a:t>CONSECRATION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When God changes the bread and wine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to the body and blood of Jesus.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IT IS A MIRACLE!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306E7-2DC1-697B-26CD-93FB6827A1BA}"/>
              </a:ext>
            </a:extLst>
          </p:cNvPr>
          <p:cNvSpPr txBox="1"/>
          <p:nvPr/>
        </p:nvSpPr>
        <p:spPr>
          <a:xfrm>
            <a:off x="4914900" y="5784128"/>
            <a:ext cx="70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Often a bell is rung to announce this important moment. </a:t>
            </a:r>
          </a:p>
        </p:txBody>
      </p:sp>
    </p:spTree>
    <p:extLst>
      <p:ext uri="{BB962C8B-B14F-4D97-AF65-F5344CB8AC3E}">
        <p14:creationId xmlns:p14="http://schemas.microsoft.com/office/powerpoint/2010/main" val="3622157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3197566" y="269689"/>
            <a:ext cx="5860367" cy="110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The Miracle is called</a:t>
            </a:r>
            <a:b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b="1" u="sng" dirty="0">
                <a:latin typeface="Comic Sans MS"/>
                <a:ea typeface="Comic Sans MS"/>
                <a:cs typeface="Comic Sans MS"/>
                <a:sym typeface="Comic Sans MS"/>
              </a:rPr>
              <a:t>Transubstantiation</a:t>
            </a:r>
          </a:p>
        </p:txBody>
      </p:sp>
      <p:sp>
        <p:nvSpPr>
          <p:cNvPr id="242" name="Google Shape;242;p21"/>
          <p:cNvSpPr txBox="1"/>
          <p:nvPr/>
        </p:nvSpPr>
        <p:spPr>
          <a:xfrm>
            <a:off x="4157279" y="1625309"/>
            <a:ext cx="77727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474939" y="2333195"/>
            <a:ext cx="60548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u="sng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sustance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material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3759956" y="3144311"/>
            <a:ext cx="520588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u="sng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ation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action</a:t>
            </a:r>
            <a:r>
              <a:rPr lang="es-E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499" y="3890811"/>
            <a:ext cx="3685828" cy="28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530" y="4508767"/>
            <a:ext cx="2708609" cy="206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0050" y="3801691"/>
            <a:ext cx="3019425" cy="304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281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A52-D0BB-44B2-B834-88918BB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79131"/>
            <a:ext cx="11781692" cy="677007"/>
          </a:xfrm>
        </p:spPr>
        <p:txBody>
          <a:bodyPr>
            <a:normAutofit/>
          </a:bodyPr>
          <a:lstStyle/>
          <a:p>
            <a:r>
              <a:rPr lang="es-ES" sz="3000" dirty="0">
                <a:latin typeface="Comic Sans MS" panose="030F0702030302020204" pitchFamily="66" charset="0"/>
              </a:rPr>
              <a:t>In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Church</a:t>
            </a:r>
            <a:r>
              <a:rPr lang="es-ES" sz="3000" dirty="0">
                <a:latin typeface="Comic Sans MS" panose="030F0702030302020204" pitchFamily="66" charset="0"/>
              </a:rPr>
              <a:t>, </a:t>
            </a:r>
            <a:r>
              <a:rPr lang="es-ES" sz="3000" dirty="0" err="1">
                <a:latin typeface="Comic Sans MS" panose="030F0702030302020204" pitchFamily="66" charset="0"/>
              </a:rPr>
              <a:t>Jesus</a:t>
            </a:r>
            <a:r>
              <a:rPr lang="es-ES" sz="3000" dirty="0">
                <a:latin typeface="Comic Sans MS" panose="030F0702030302020204" pitchFamily="66" charset="0"/>
              </a:rPr>
              <a:t> in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Eucharist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stays</a:t>
            </a:r>
            <a:r>
              <a:rPr lang="es-ES" sz="3000" dirty="0">
                <a:latin typeface="Comic Sans MS" panose="030F0702030302020204" pitchFamily="66" charset="0"/>
              </a:rPr>
              <a:t> in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b="1" i="1" dirty="0" err="1">
                <a:latin typeface="Comic Sans MS" panose="030F0702030302020204" pitchFamily="66" charset="0"/>
              </a:rPr>
              <a:t>Taberncle</a:t>
            </a:r>
            <a:r>
              <a:rPr lang="es-ES" sz="3000" dirty="0">
                <a:latin typeface="Comic Sans MS" panose="030F0702030302020204" pitchFamily="66" charset="0"/>
              </a:rPr>
              <a:t>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0C5ED-C7A7-4F30-9304-ACAD6B316095}"/>
              </a:ext>
            </a:extLst>
          </p:cNvPr>
          <p:cNvSpPr txBox="1"/>
          <p:nvPr/>
        </p:nvSpPr>
        <p:spPr>
          <a:xfrm>
            <a:off x="5907730" y="1684694"/>
            <a:ext cx="2523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latin typeface="Comic Sans MS" panose="030F0702030302020204" pitchFamily="66" charset="0"/>
              </a:rPr>
              <a:t>The</a:t>
            </a:r>
            <a:r>
              <a:rPr lang="es-ES" sz="2800" dirty="0">
                <a:latin typeface="Comic Sans MS" panose="030F0702030302020204" pitchFamily="66" charset="0"/>
              </a:rPr>
              <a:t> red light </a:t>
            </a:r>
            <a:r>
              <a:rPr lang="es-ES" sz="2800" dirty="0" err="1">
                <a:latin typeface="Comic Sans MS" panose="030F0702030302020204" pitchFamily="66" charset="0"/>
              </a:rPr>
              <a:t>lit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near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the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  <a:r>
              <a:rPr lang="es-ES" sz="2800" b="1" i="1" dirty="0" err="1">
                <a:latin typeface="Comic Sans MS" panose="030F0702030302020204" pitchFamily="66" charset="0"/>
              </a:rPr>
              <a:t>Tabernacle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indicates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Jesus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is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present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there</a:t>
            </a:r>
            <a:r>
              <a:rPr lang="es-ES" sz="2800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126" name="Picture 6" descr="Image result for gratis,tabernaculo en iglesia catolica con vela, ninos">
            <a:extLst>
              <a:ext uri="{FF2B5EF4-FFF2-40B4-BE49-F238E27FC236}">
                <a16:creationId xmlns:a16="http://schemas.microsoft.com/office/drawing/2014/main" id="{F896B539-BC36-4F38-83EC-7EFD3664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2" y="826567"/>
            <a:ext cx="4966761" cy="56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tis, jesus en el tabernaculo, ninos">
            <a:extLst>
              <a:ext uri="{FF2B5EF4-FFF2-40B4-BE49-F238E27FC236}">
                <a16:creationId xmlns:a16="http://schemas.microsoft.com/office/drawing/2014/main" id="{5BF3AE8F-AA54-461D-AB4E-564B6C31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3" y="1684694"/>
            <a:ext cx="2452775" cy="34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D9EAD-2664-43A5-A1E1-CF4924CCB359}"/>
              </a:ext>
            </a:extLst>
          </p:cNvPr>
          <p:cNvSpPr txBox="1"/>
          <p:nvPr/>
        </p:nvSpPr>
        <p:spPr>
          <a:xfrm>
            <a:off x="5907730" y="5542481"/>
            <a:ext cx="322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E1049-722D-4C2C-B525-FBF6AC3D3245}"/>
              </a:ext>
            </a:extLst>
          </p:cNvPr>
          <p:cNvSpPr txBox="1"/>
          <p:nvPr/>
        </p:nvSpPr>
        <p:spPr>
          <a:xfrm>
            <a:off x="8825949" y="5380383"/>
            <a:ext cx="28199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He waits for </a:t>
            </a:r>
          </a:p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us to visit.</a:t>
            </a:r>
          </a:p>
        </p:txBody>
      </p:sp>
    </p:spTree>
    <p:extLst>
      <p:ext uri="{BB962C8B-B14F-4D97-AF65-F5344CB8AC3E}">
        <p14:creationId xmlns:p14="http://schemas.microsoft.com/office/powerpoint/2010/main" val="736109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B140-BF85-4D6B-A8AA-F2A0DDE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83772"/>
            <a:ext cx="12060115" cy="1093304"/>
          </a:xfrm>
        </p:spPr>
        <p:txBody>
          <a:bodyPr>
            <a:noAutofit/>
          </a:bodyPr>
          <a:lstStyle/>
          <a:p>
            <a:pPr algn="ctr"/>
            <a:r>
              <a:rPr lang="es-ES" sz="3000" dirty="0" err="1">
                <a:latin typeface="Comic Sans MS" panose="030F0702030302020204" pitchFamily="66" charset="0"/>
              </a:rPr>
              <a:t>When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we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want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to</a:t>
            </a:r>
            <a:r>
              <a:rPr lang="es-ES" sz="3000" dirty="0">
                <a:latin typeface="Comic Sans MS" panose="030F0702030302020204" pitchFamily="66" charset="0"/>
              </a:rPr>
              <a:t> adore </a:t>
            </a:r>
            <a:r>
              <a:rPr lang="es-ES" sz="3000" dirty="0" err="1">
                <a:latin typeface="Comic Sans MS" panose="030F0702030302020204" pitchFamily="66" charset="0"/>
              </a:rPr>
              <a:t>Jesus</a:t>
            </a:r>
            <a:r>
              <a:rPr lang="es-ES" sz="3000" dirty="0">
                <a:latin typeface="Comic Sans MS" panose="030F0702030302020204" pitchFamily="66" charset="0"/>
              </a:rPr>
              <a:t> in a </a:t>
            </a:r>
            <a:r>
              <a:rPr lang="es-ES" sz="3000" dirty="0" err="1">
                <a:latin typeface="Comic Sans MS" panose="030F0702030302020204" pitchFamily="66" charset="0"/>
              </a:rPr>
              <a:t>group</a:t>
            </a:r>
            <a:r>
              <a:rPr lang="es-ES" sz="3000" dirty="0">
                <a:latin typeface="Comic Sans MS" panose="030F0702030302020204" pitchFamily="66" charset="0"/>
              </a:rPr>
              <a:t>,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priest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puts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Jesus</a:t>
            </a:r>
            <a:r>
              <a:rPr lang="es-ES" sz="3000" dirty="0">
                <a:latin typeface="Comic Sans MS" panose="030F0702030302020204" pitchFamily="66" charset="0"/>
              </a:rPr>
              <a:t> in a </a:t>
            </a:r>
            <a:r>
              <a:rPr lang="es-ES" sz="3000" b="1" i="1" dirty="0" err="1">
                <a:latin typeface="Comic Sans MS" panose="030F0702030302020204" pitchFamily="66" charset="0"/>
              </a:rPr>
              <a:t>Monstrance</a:t>
            </a:r>
            <a:r>
              <a:rPr lang="es-ES" sz="3000" dirty="0">
                <a:latin typeface="Comic Sans MS" panose="030F0702030302020204" pitchFamily="66" charset="0"/>
              </a:rPr>
              <a:t> so he can </a:t>
            </a:r>
            <a:r>
              <a:rPr lang="es-ES" sz="3000" dirty="0" err="1">
                <a:latin typeface="Comic Sans MS" panose="030F0702030302020204" pitchFamily="66" charset="0"/>
              </a:rPr>
              <a:t>bring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Him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close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to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people</a:t>
            </a:r>
            <a:r>
              <a:rPr lang="es-ES" sz="3000" dirty="0">
                <a:latin typeface="Comic Sans MS" panose="030F0702030302020204" pitchFamily="66" charset="0"/>
              </a:rPr>
              <a:t>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gratis,Jesus en el Santisimo Sacramento, ninos">
            <a:extLst>
              <a:ext uri="{FF2B5EF4-FFF2-40B4-BE49-F238E27FC236}">
                <a16:creationId xmlns:a16="http://schemas.microsoft.com/office/drawing/2014/main" id="{A7030F19-E05A-48A3-B047-726D143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5" y="1509893"/>
            <a:ext cx="5664000" cy="3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ratis,Jesus en el Santisimo Sacramento, ninos">
            <a:extLst>
              <a:ext uri="{FF2B5EF4-FFF2-40B4-BE49-F238E27FC236}">
                <a16:creationId xmlns:a16="http://schemas.microsoft.com/office/drawing/2014/main" id="{25EF9783-24F6-4C48-8EFB-45906C9D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0" y="1509894"/>
            <a:ext cx="3932545" cy="3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358E2-036C-44FC-9806-EACB0D0DDADA}"/>
              </a:ext>
            </a:extLst>
          </p:cNvPr>
          <p:cNvSpPr txBox="1"/>
          <p:nvPr/>
        </p:nvSpPr>
        <p:spPr>
          <a:xfrm>
            <a:off x="2126034" y="5908991"/>
            <a:ext cx="80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mic Sans MS" panose="030F0702030302020204" pitchFamily="66" charset="0"/>
              </a:rPr>
              <a:t>We</a:t>
            </a:r>
            <a:r>
              <a:rPr lang="es-ES" sz="2800" dirty="0">
                <a:latin typeface="Comic Sans MS" panose="030F0702030302020204" pitchFamily="66" charset="0"/>
              </a:rPr>
              <a:t> adore </a:t>
            </a:r>
            <a:r>
              <a:rPr lang="es-ES" sz="2800" dirty="0" err="1">
                <a:latin typeface="Comic Sans MS" panose="030F0702030302020204" pitchFamily="66" charset="0"/>
              </a:rPr>
              <a:t>Jesus</a:t>
            </a:r>
            <a:r>
              <a:rPr lang="es-ES" sz="2800" dirty="0"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latin typeface="Comic Sans MS" panose="030F0702030302020204" pitchFamily="66" charset="0"/>
              </a:rPr>
              <a:t>the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b="1" i="1" dirty="0" err="1">
                <a:latin typeface="Comic Sans MS" panose="030F0702030302020204" pitchFamily="66" charset="0"/>
              </a:rPr>
              <a:t>Blessed</a:t>
            </a:r>
            <a:r>
              <a:rPr lang="es-ES" sz="2800" b="1" i="1" dirty="0">
                <a:latin typeface="Comic Sans MS" panose="030F0702030302020204" pitchFamily="66" charset="0"/>
              </a:rPr>
              <a:t> </a:t>
            </a:r>
            <a:r>
              <a:rPr lang="es-ES" sz="2800" b="1" i="1" dirty="0" err="1">
                <a:latin typeface="Comic Sans MS" panose="030F0702030302020204" pitchFamily="66" charset="0"/>
              </a:rPr>
              <a:t>Sacrament</a:t>
            </a:r>
            <a:r>
              <a:rPr lang="es-ES" sz="2800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03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F586-A70D-442A-BF1B-8CADBCD8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5" y="180487"/>
            <a:ext cx="11966331" cy="8318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Wherever Jesus is, the angels and saints are also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there adoring and praising their God and King.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BE7CF273-BABB-49B9-A1DD-FC5580A3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321273"/>
            <a:ext cx="3059139" cy="535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ratis,angeles adoran a jesus en la eucaristia, ninos">
            <a:extLst>
              <a:ext uri="{FF2B5EF4-FFF2-40B4-BE49-F238E27FC236}">
                <a16:creationId xmlns:a16="http://schemas.microsoft.com/office/drawing/2014/main" id="{5203AB5E-23BC-4DAF-BE4A-BF0205E9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2" y="1321273"/>
            <a:ext cx="4757555" cy="4016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E487E-AB7F-417F-9A82-9E7C51AE8385}"/>
              </a:ext>
            </a:extLst>
          </p:cNvPr>
          <p:cNvSpPr txBox="1"/>
          <p:nvPr/>
        </p:nvSpPr>
        <p:spPr>
          <a:xfrm>
            <a:off x="1422156" y="5646684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In Heaven…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15A26-EE00-439A-A15B-977A82FB7F61}"/>
              </a:ext>
            </a:extLst>
          </p:cNvPr>
          <p:cNvSpPr txBox="1"/>
          <p:nvPr/>
        </p:nvSpPr>
        <p:spPr>
          <a:xfrm>
            <a:off x="9601200" y="2921168"/>
            <a:ext cx="206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000" dirty="0">
                <a:latin typeface="Comic Sans MS" panose="030F0702030302020204" pitchFamily="66" charset="0"/>
              </a:rPr>
              <a:t>And in </a:t>
            </a:r>
            <a:r>
              <a:rPr lang="es-PR" sz="3000" dirty="0" err="1">
                <a:latin typeface="Comic Sans MS" panose="030F0702030302020204" pitchFamily="66" charset="0"/>
              </a:rPr>
              <a:t>the</a:t>
            </a:r>
            <a:r>
              <a:rPr lang="es-PR" sz="3000" dirty="0">
                <a:latin typeface="Comic Sans MS" panose="030F0702030302020204" pitchFamily="66" charset="0"/>
              </a:rPr>
              <a:t> </a:t>
            </a:r>
            <a:r>
              <a:rPr lang="es-PR" sz="3000" dirty="0" err="1">
                <a:latin typeface="Comic Sans MS" panose="030F0702030302020204" pitchFamily="66" charset="0"/>
              </a:rPr>
              <a:t>Eucharist</a:t>
            </a:r>
            <a:endParaRPr 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0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703-09D3-4DF5-87CF-37EE8D2C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224" y="0"/>
            <a:ext cx="8982808" cy="879231"/>
          </a:xfrm>
        </p:spPr>
        <p:txBody>
          <a:bodyPr>
            <a:normAutofit/>
          </a:bodyPr>
          <a:lstStyle/>
          <a:p>
            <a:r>
              <a:rPr lang="es-ES" sz="4000" dirty="0" err="1">
                <a:latin typeface="Comic Sans MS" panose="030F0702030302020204" pitchFamily="66" charset="0"/>
              </a:rPr>
              <a:t>How</a:t>
            </a:r>
            <a:r>
              <a:rPr lang="es-ES" sz="4000" dirty="0">
                <a:latin typeface="Comic Sans MS" panose="030F0702030302020204" pitchFamily="66" charset="0"/>
              </a:rPr>
              <a:t> do </a:t>
            </a:r>
            <a:r>
              <a:rPr lang="es-ES" sz="4000" dirty="0" err="1">
                <a:latin typeface="Comic Sans MS" panose="030F0702030302020204" pitchFamily="66" charset="0"/>
              </a:rPr>
              <a:t>we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behave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before</a:t>
            </a:r>
            <a:r>
              <a:rPr lang="es-ES" sz="4000" dirty="0">
                <a:latin typeface="Comic Sans MS" panose="030F0702030302020204" pitchFamily="66" charset="0"/>
              </a:rPr>
              <a:t> a King?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free, king in middle ages with loyal subjects">
            <a:extLst>
              <a:ext uri="{FF2B5EF4-FFF2-40B4-BE49-F238E27FC236}">
                <a16:creationId xmlns:a16="http://schemas.microsoft.com/office/drawing/2014/main" id="{037C6BDA-36EE-49BE-A663-77FC026F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67" y="879231"/>
            <a:ext cx="6600329" cy="4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329C-512C-4B9C-B93B-3C482E782A46}"/>
              </a:ext>
            </a:extLst>
          </p:cNvPr>
          <p:cNvSpPr txBox="1"/>
          <p:nvPr/>
        </p:nvSpPr>
        <p:spPr>
          <a:xfrm>
            <a:off x="2390957" y="5978769"/>
            <a:ext cx="660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err="1">
                <a:latin typeface="Comic Sans MS" panose="030F0702030302020204" pitchFamily="66" charset="0"/>
              </a:rPr>
              <a:t>We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bow</a:t>
            </a:r>
            <a:r>
              <a:rPr lang="es-PA" sz="2400" dirty="0">
                <a:latin typeface="Comic Sans MS" panose="030F0702030302020204" pitchFamily="66" charset="0"/>
              </a:rPr>
              <a:t> and </a:t>
            </a:r>
            <a:r>
              <a:rPr lang="es-PA" sz="2400" dirty="0" err="1">
                <a:latin typeface="Comic Sans MS" panose="030F0702030302020204" pitchFamily="66" charset="0"/>
              </a:rPr>
              <a:t>treat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them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with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much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respect</a:t>
            </a:r>
            <a:r>
              <a:rPr lang="es-PA" sz="2400" dirty="0">
                <a:latin typeface="Comic Sans MS" panose="030F0702030302020204" pitchFamily="66" charset="0"/>
              </a:rPr>
              <a:t>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8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9FD-C61A-4F25-972C-6DC9E9D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4" y="0"/>
            <a:ext cx="11667392" cy="861646"/>
          </a:xfrm>
        </p:spPr>
        <p:txBody>
          <a:bodyPr>
            <a:normAutofit/>
          </a:bodyPr>
          <a:lstStyle/>
          <a:p>
            <a:pPr algn="ctr"/>
            <a:r>
              <a:rPr lang="es-PA" sz="4000" dirty="0" err="1">
                <a:latin typeface="Comic Sans MS" panose="030F0702030302020204" pitchFamily="66" charset="0"/>
              </a:rPr>
              <a:t>How</a:t>
            </a:r>
            <a:r>
              <a:rPr lang="es-PA" sz="4000" dirty="0">
                <a:latin typeface="Comic Sans MS" panose="030F0702030302020204" pitchFamily="66" charset="0"/>
              </a:rPr>
              <a:t> do </a:t>
            </a:r>
            <a:r>
              <a:rPr lang="es-PA" sz="4000" dirty="0" err="1">
                <a:latin typeface="Comic Sans MS" panose="030F0702030302020204" pitchFamily="66" charset="0"/>
              </a:rPr>
              <a:t>we</a:t>
            </a:r>
            <a:r>
              <a:rPr lang="es-PA" sz="4000" dirty="0">
                <a:latin typeface="Comic Sans MS" panose="030F0702030302020204" pitchFamily="66" charset="0"/>
              </a:rPr>
              <a:t> </a:t>
            </a:r>
            <a:r>
              <a:rPr lang="es-PA" sz="4000" dirty="0" err="1">
                <a:latin typeface="Comic Sans MS" panose="030F0702030302020204" pitchFamily="66" charset="0"/>
              </a:rPr>
              <a:t>behave</a:t>
            </a:r>
            <a:r>
              <a:rPr lang="es-PA" sz="4000" dirty="0">
                <a:latin typeface="Comic Sans MS" panose="030F0702030302020204" pitchFamily="66" charset="0"/>
              </a:rPr>
              <a:t> </a:t>
            </a:r>
            <a:r>
              <a:rPr lang="es-PA" sz="4000" dirty="0" err="1">
                <a:latin typeface="Comic Sans MS" panose="030F0702030302020204" pitchFamily="66" charset="0"/>
              </a:rPr>
              <a:t>before</a:t>
            </a:r>
            <a:r>
              <a:rPr lang="es-PA" sz="4000" dirty="0">
                <a:latin typeface="Comic Sans MS" panose="030F0702030302020204" pitchFamily="66" charset="0"/>
              </a:rPr>
              <a:t> </a:t>
            </a:r>
            <a:r>
              <a:rPr lang="es-PA" sz="4000" dirty="0" err="1">
                <a:latin typeface="Comic Sans MS" panose="030F0702030302020204" pitchFamily="66" charset="0"/>
              </a:rPr>
              <a:t>our</a:t>
            </a:r>
            <a:r>
              <a:rPr lang="es-PA" sz="4000" dirty="0">
                <a:latin typeface="Comic Sans MS" panose="030F0702030302020204" pitchFamily="66" charset="0"/>
              </a:rPr>
              <a:t> King?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Image result for free, kids kneeling before blessed sacrament">
            <a:extLst>
              <a:ext uri="{FF2B5EF4-FFF2-40B4-BE49-F238E27FC236}">
                <a16:creationId xmlns:a16="http://schemas.microsoft.com/office/drawing/2014/main" id="{C17A95D7-6AE4-4A65-9E9A-60BCAA28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7" y="1047511"/>
            <a:ext cx="10358321" cy="47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EA2EF-45CC-41C3-8A1B-FA5CB6DBA225}"/>
              </a:ext>
            </a:extLst>
          </p:cNvPr>
          <p:cNvSpPr txBox="1"/>
          <p:nvPr/>
        </p:nvSpPr>
        <p:spPr>
          <a:xfrm>
            <a:off x="3268975" y="5996354"/>
            <a:ext cx="530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err="1">
                <a:latin typeface="Comic Sans MS" panose="030F0702030302020204" pitchFamily="66" charset="0"/>
              </a:rPr>
              <a:t>We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kneel</a:t>
            </a:r>
            <a:r>
              <a:rPr lang="es-PA" sz="2400" dirty="0">
                <a:latin typeface="Comic Sans MS" panose="030F0702030302020204" pitchFamily="66" charset="0"/>
              </a:rPr>
              <a:t> </a:t>
            </a:r>
            <a:r>
              <a:rPr lang="es-PA" sz="2400" dirty="0" err="1">
                <a:latin typeface="Comic Sans MS" panose="030F0702030302020204" pitchFamily="66" charset="0"/>
              </a:rPr>
              <a:t>silently</a:t>
            </a:r>
            <a:r>
              <a:rPr lang="es-PA" sz="2400" dirty="0">
                <a:latin typeface="Comic Sans MS" panose="030F0702030302020204" pitchFamily="66" charset="0"/>
              </a:rPr>
              <a:t> and </a:t>
            </a:r>
            <a:r>
              <a:rPr lang="es-PA" sz="2400" dirty="0" err="1">
                <a:latin typeface="Comic Sans MS" panose="030F0702030302020204" pitchFamily="66" charset="0"/>
              </a:rPr>
              <a:t>respectfully</a:t>
            </a:r>
            <a:r>
              <a:rPr lang="es-PA" sz="2400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31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95E-1F4D-A58F-61BB-934B4C5C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92125"/>
          </a:xfrm>
        </p:spPr>
        <p:txBody>
          <a:bodyPr>
            <a:normAutofit/>
          </a:bodyPr>
          <a:lstStyle/>
          <a:p>
            <a:r>
              <a:rPr lang="en-US" sz="2000" dirty="0"/>
              <a:t>What is the Real Presence? Catholic Kids </a:t>
            </a:r>
            <a:r>
              <a:rPr lang="en-US" sz="2000" dirty="0">
                <a:hlinkClick r:id="rId3"/>
              </a:rPr>
              <a:t>https://youtu.be/JYkvjq6pG1Y</a:t>
            </a:r>
            <a:endParaRPr lang="en-US" sz="2000" dirty="0"/>
          </a:p>
        </p:txBody>
      </p:sp>
      <p:pic>
        <p:nvPicPr>
          <p:cNvPr id="4" name="Online Media 3" title="Catholic Kids Media - What is &quot;Real Presence&quot;?  21st Sunday in Ordinary Time cycle B">
            <a:hlinkClick r:id="" action="ppaction://media"/>
            <a:extLst>
              <a:ext uri="{FF2B5EF4-FFF2-40B4-BE49-F238E27FC236}">
                <a16:creationId xmlns:a16="http://schemas.microsoft.com/office/drawing/2014/main" id="{C136DF69-156B-BDD5-B211-43DFD40DD6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92125"/>
            <a:ext cx="12165027" cy="63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48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940684" y="249367"/>
            <a:ext cx="8310631" cy="104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s-ES" sz="3200" b="1" dirty="0">
                <a:latin typeface="Comic Sans MS"/>
                <a:ea typeface="Comic Sans MS"/>
                <a:cs typeface="Comic Sans MS"/>
                <a:sym typeface="Comic Sans MS"/>
              </a:rPr>
              <a:t>SUMMARY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b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Will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give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bread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latin typeface="Comic Sans MS"/>
                <a:ea typeface="Comic Sans MS"/>
                <a:cs typeface="Comic Sans MS"/>
                <a:sym typeface="Comic Sans MS"/>
              </a:rPr>
              <a:t>flesh</a:t>
            </a:r>
            <a:r>
              <a:rPr lang="es-ES" sz="3200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sz="3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389" y="1519706"/>
            <a:ext cx="4668591" cy="359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" name="Google Shape;105;p3"/>
          <p:cNvSpPr txBox="1"/>
          <p:nvPr/>
        </p:nvSpPr>
        <p:spPr>
          <a:xfrm>
            <a:off x="2982882" y="5889022"/>
            <a:ext cx="62262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…and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bread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gives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</a:t>
            </a:r>
            <a:r>
              <a:rPr lang="es-E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LIFE.</a:t>
            </a: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9331" y="1519706"/>
            <a:ext cx="2960245" cy="359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67E8-3ADA-DCB3-EB4E-DBB9811C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3545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Why do we believe in the Real Presence in the Eucharist, UTG Detroit, </a:t>
            </a:r>
            <a:r>
              <a:rPr lang="en-US" sz="2000" dirty="0">
                <a:hlinkClick r:id="rId3"/>
              </a:rPr>
              <a:t>https://youtu.be/cKbrFhAwBFQ</a:t>
            </a:r>
            <a:endParaRPr lang="en-US" sz="2000" dirty="0"/>
          </a:p>
        </p:txBody>
      </p:sp>
      <p:pic>
        <p:nvPicPr>
          <p:cNvPr id="3" name="Online Media 2" title="Why do we believe in the Real Presence in the Eucharist? | WHY">
            <a:hlinkClick r:id="" action="ppaction://media"/>
            <a:extLst>
              <a:ext uri="{FF2B5EF4-FFF2-40B4-BE49-F238E27FC236}">
                <a16:creationId xmlns:a16="http://schemas.microsoft.com/office/drawing/2014/main" id="{80CBF37A-0D77-44A3-A053-3405035625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6973" y="462648"/>
            <a:ext cx="12192000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8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38CA-1741-4775-AACC-327B12E2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66188"/>
            <a:ext cx="11922369" cy="9758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angel of Peace in Fatima, Portugal asked the three children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to pray often before Jesus in the Eucharist the following: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B480-977D-4139-A851-DBF487604FE3}"/>
              </a:ext>
            </a:extLst>
          </p:cNvPr>
          <p:cNvSpPr txBox="1"/>
          <p:nvPr/>
        </p:nvSpPr>
        <p:spPr>
          <a:xfrm>
            <a:off x="6295676" y="1613640"/>
            <a:ext cx="476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My God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I believe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I adore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I trust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And I love you.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I beg pardon for those who Do not believe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Do not adore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Do not Trust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And do not love you.</a:t>
            </a:r>
            <a:r>
              <a:rPr lang="es-PA" sz="2800" b="1" dirty="0">
                <a:latin typeface="Comic Sans MS" panose="030F0702030302020204" pitchFamily="66" charset="0"/>
              </a:rPr>
              <a:t>(3X)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The Angel of Peace at Fatima: A Message of Mercy| National Catholic Register">
            <a:extLst>
              <a:ext uri="{FF2B5EF4-FFF2-40B4-BE49-F238E27FC236}">
                <a16:creationId xmlns:a16="http://schemas.microsoft.com/office/drawing/2014/main" id="{50C81008-68FF-415A-9408-823E3B80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3" y="143299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49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232-87FF-48DC-902D-88AEE21D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8" y="313770"/>
            <a:ext cx="10687050" cy="593237"/>
          </a:xfrm>
        </p:spPr>
        <p:txBody>
          <a:bodyPr>
            <a:normAutofit fontScale="90000"/>
          </a:bodyPr>
          <a:lstStyle/>
          <a:p>
            <a:r>
              <a:rPr lang="es-ES" sz="3200" dirty="0" err="1">
                <a:latin typeface="Comic Sans MS" panose="030F0702030302020204" pitchFamily="66" charset="0"/>
              </a:rPr>
              <a:t>Let’s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pray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prayer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before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Jesus</a:t>
            </a:r>
            <a:r>
              <a:rPr lang="es-ES" sz="3200" dirty="0">
                <a:latin typeface="Comic Sans MS" panose="030F0702030302020204" pitchFamily="66" charset="0"/>
              </a:rPr>
              <a:t> in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Eucharist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often</a:t>
            </a:r>
            <a:r>
              <a:rPr lang="es-ES" sz="3200" dirty="0">
                <a:latin typeface="Comic Sans MS" panose="030F0702030302020204" pitchFamily="66" charset="0"/>
              </a:rPr>
              <a:t>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Image result for free, Jesus in the Blessed Sacrament">
            <a:extLst>
              <a:ext uri="{FF2B5EF4-FFF2-40B4-BE49-F238E27FC236}">
                <a16:creationId xmlns:a16="http://schemas.microsoft.com/office/drawing/2014/main" id="{734B410A-A473-4109-B4ED-E0055B8C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89" y="1390416"/>
            <a:ext cx="4175239" cy="48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82E23-655E-E52E-8B04-A61E6E7AA670}"/>
              </a:ext>
            </a:extLst>
          </p:cNvPr>
          <p:cNvSpPr txBox="1"/>
          <p:nvPr/>
        </p:nvSpPr>
        <p:spPr>
          <a:xfrm>
            <a:off x="297180" y="2594610"/>
            <a:ext cx="33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https://youtu.be/QVpT2mBq5Zk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EBBB-2136-309D-7E81-C6327412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537"/>
            <a:ext cx="6002148" cy="7191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Activity Book Mark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07F47-5BBC-B4B2-F2F0-F34CBE4D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766" y="626268"/>
            <a:ext cx="6170594" cy="5951228"/>
          </a:xfrm>
          <a:prstGeom prst="rect">
            <a:avLst/>
          </a:prstGeom>
        </p:spPr>
      </p:pic>
      <p:pic>
        <p:nvPicPr>
          <p:cNvPr id="5" name="Google Shape;277;p24" descr="IMG_2313 (2)">
            <a:extLst>
              <a:ext uri="{FF2B5EF4-FFF2-40B4-BE49-F238E27FC236}">
                <a16:creationId xmlns:a16="http://schemas.microsoft.com/office/drawing/2014/main" id="{02599C79-3FBC-E781-CBAC-68183E921D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769" y="1035856"/>
            <a:ext cx="1918720" cy="427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8;p24" descr="IMG_2314 (3)">
            <a:extLst>
              <a:ext uri="{FF2B5EF4-FFF2-40B4-BE49-F238E27FC236}">
                <a16:creationId xmlns:a16="http://schemas.microsoft.com/office/drawing/2014/main" id="{C57A0F9F-2FFF-AD8D-42DD-3FC5BFC61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7217" y="1035855"/>
            <a:ext cx="2072092" cy="42715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3461B-904D-2F5F-801A-D5B437281A57}"/>
              </a:ext>
            </a:extLst>
          </p:cNvPr>
          <p:cNvSpPr txBox="1"/>
          <p:nvPr/>
        </p:nvSpPr>
        <p:spPr>
          <a:xfrm>
            <a:off x="298640" y="5500278"/>
            <a:ext cx="503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Instructions</a:t>
            </a:r>
            <a:r>
              <a:rPr lang="en-US" sz="1600" dirty="0"/>
              <a:t>: Cut, color and glue first half to one side and other half to other side of construction or poster paper cut a little larger. Punch a hole in the middle of the top and tie a ribbon through it.</a:t>
            </a:r>
          </a:p>
        </p:txBody>
      </p:sp>
    </p:spTree>
    <p:extLst>
      <p:ext uri="{BB962C8B-B14F-4D97-AF65-F5344CB8AC3E}">
        <p14:creationId xmlns:p14="http://schemas.microsoft.com/office/powerpoint/2010/main" val="1890415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1202565" y="159064"/>
            <a:ext cx="9786870" cy="101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3200"/>
            </a:pPr>
            <a:r>
              <a:rPr lang="en-US" sz="2900" dirty="0">
                <a:latin typeface="Comic Sans MS"/>
                <a:ea typeface="Comic Sans MS"/>
                <a:cs typeface="Comic Sans MS"/>
              </a:rPr>
              <a:t>The Jews quarreled among themselves, saying, "How can this man give us his flesh to eat?"</a:t>
            </a:r>
            <a:endParaRPr sz="29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1332561"/>
            <a:ext cx="10858500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00"/>
            </a:pPr>
            <a:r>
              <a:rPr lang="en-US" sz="3000" dirty="0">
                <a:latin typeface="Comic Sans MS"/>
                <a:ea typeface="Comic Sans MS"/>
                <a:cs typeface="Comic Sans MS"/>
                <a:sym typeface="Arial"/>
              </a:rPr>
              <a:t>Jesus said to them, "Amen, amen, I say to you, unless you eat the flesh of the Son of Man and drink his blood, you do not have life within you. </a:t>
            </a:r>
            <a:endParaRPr sz="3000" dirty="0">
              <a:latin typeface="Comic Sans MS"/>
              <a:ea typeface="Comic Sans MS"/>
              <a:cs typeface="Comic Sans MS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085851" y="5532436"/>
            <a:ext cx="102679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alibri"/>
              </a:rPr>
              <a:t>Whoever eats my flesh and drinks my blood has eternal life, and I will raise him on the last day.</a:t>
            </a:r>
            <a:endParaRPr sz="3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51" y="1403953"/>
            <a:ext cx="4587116" cy="405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988" y="1403953"/>
            <a:ext cx="4823208" cy="402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334203" y="2623329"/>
            <a:ext cx="2766185" cy="202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00"/>
            </a:pPr>
            <a:r>
              <a:rPr lang="en-US" sz="3000" dirty="0">
                <a:latin typeface="Comic Sans MS"/>
                <a:ea typeface="Comic Sans MS"/>
                <a:cs typeface="Comic Sans MS"/>
              </a:rPr>
              <a:t>For my flesh is true food, and my blood is true drink. </a:t>
            </a:r>
            <a:endParaRPr sz="3000" dirty="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00FE2-AA57-81AD-3586-DF1AD391EEA2}"/>
              </a:ext>
            </a:extLst>
          </p:cNvPr>
          <p:cNvSpPr txBox="1"/>
          <p:nvPr/>
        </p:nvSpPr>
        <p:spPr>
          <a:xfrm>
            <a:off x="9091611" y="2203421"/>
            <a:ext cx="2615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dk1"/>
                </a:solidFill>
                <a:latin typeface="Comic Sans MS"/>
                <a:sym typeface="Calibri"/>
              </a:rPr>
              <a:t>Whoever eats my flesh and drinks my blood remains in me and I in him.</a:t>
            </a:r>
          </a:p>
        </p:txBody>
      </p:sp>
      <p:pic>
        <p:nvPicPr>
          <p:cNvPr id="1026" name="Picture 2" descr="Santísimo Cuerpo y Sangre de Cristo | Archidiócesis de Sevilla">
            <a:extLst>
              <a:ext uri="{FF2B5EF4-FFF2-40B4-BE49-F238E27FC236}">
                <a16:creationId xmlns:a16="http://schemas.microsoft.com/office/drawing/2014/main" id="{70E914B6-F676-110B-343D-AF3907E3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0" y="372305"/>
            <a:ext cx="5115719" cy="611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AD92-38C7-9A00-3C5E-01954FD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19" y="1194593"/>
            <a:ext cx="2667000" cy="416322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dk1"/>
                </a:solidFill>
                <a:latin typeface="Comic Sans MS"/>
                <a:sym typeface="Calibri"/>
              </a:rPr>
              <a:t>Just as the living Father sent me and I have life because of the Father, 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D8792-2699-5D49-CD3E-879BDB9B4F1A}"/>
              </a:ext>
            </a:extLst>
          </p:cNvPr>
          <p:cNvSpPr txBox="1"/>
          <p:nvPr/>
        </p:nvSpPr>
        <p:spPr>
          <a:xfrm>
            <a:off x="8993981" y="2005787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dk1"/>
                </a:solidFill>
                <a:latin typeface="Comic Sans MS"/>
                <a:ea typeface="Calibri"/>
                <a:cs typeface="Calibri"/>
                <a:sym typeface="Calibri"/>
              </a:rPr>
              <a:t>…so also the one who feeds on me will have life because of me.</a:t>
            </a:r>
          </a:p>
        </p:txBody>
      </p:sp>
      <p:pic>
        <p:nvPicPr>
          <p:cNvPr id="2052" name="Picture 4" descr="Corazones en red » Festividad del “Corpus Christi”">
            <a:extLst>
              <a:ext uri="{FF2B5EF4-FFF2-40B4-BE49-F238E27FC236}">
                <a16:creationId xmlns:a16="http://schemas.microsoft.com/office/drawing/2014/main" id="{72993207-AB7F-F60C-64C8-A46134C5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8" y="423095"/>
            <a:ext cx="5422984" cy="622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00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244699" y="115911"/>
            <a:ext cx="11771290" cy="103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3200"/>
            </a:pPr>
            <a:r>
              <a:rPr lang="en-US" sz="3200" dirty="0">
                <a:latin typeface="Comic Sans MS"/>
                <a:ea typeface="Comic Sans MS"/>
                <a:cs typeface="Comic Sans MS"/>
                <a:sym typeface="Arial"/>
              </a:rPr>
              <a:t>This is the bread that came down from heaven. </a:t>
            </a:r>
            <a:endParaRPr sz="3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6667319" y="5530358"/>
            <a:ext cx="48577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dirty="0">
                <a:solidFill>
                  <a:schemeClr val="dk1"/>
                </a:solidFill>
                <a:latin typeface="Comic Sans MS"/>
              </a:rPr>
              <a:t>whoever eats this bread will live forever</a:t>
            </a:r>
            <a:r>
              <a:rPr lang="es-ES" sz="3200" dirty="0">
                <a:solidFill>
                  <a:schemeClr val="dk1"/>
                </a:solidFill>
                <a:latin typeface="Comic Sans MS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omic Sans MS"/>
              <a:sym typeface="Comic Sans MS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48" y="1007368"/>
            <a:ext cx="5707954" cy="4307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FA0A1-4A73-4967-3CDA-A620712BF92D}"/>
              </a:ext>
            </a:extLst>
          </p:cNvPr>
          <p:cNvSpPr txBox="1"/>
          <p:nvPr/>
        </p:nvSpPr>
        <p:spPr>
          <a:xfrm>
            <a:off x="789134" y="5530358"/>
            <a:ext cx="4857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dk1"/>
                </a:solidFill>
                <a:latin typeface="Comic Sans MS"/>
                <a:sym typeface="Calibri"/>
              </a:rPr>
              <a:t>Unlike your ancestors who ate and still died, </a:t>
            </a:r>
          </a:p>
        </p:txBody>
      </p:sp>
      <p:pic>
        <p:nvPicPr>
          <p:cNvPr id="3076" name="Picture 4" descr="June 20 – Q4 – Lesson 3 – Manna from Heaven – WOODSTREAM">
            <a:extLst>
              <a:ext uri="{FF2B5EF4-FFF2-40B4-BE49-F238E27FC236}">
                <a16:creationId xmlns:a16="http://schemas.microsoft.com/office/drawing/2014/main" id="{F42110FB-D8EE-D375-658B-CF188454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1007368"/>
            <a:ext cx="5946620" cy="43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D658DAE-5B22-6257-2805-81384BDFB311}"/>
              </a:ext>
            </a:extLst>
          </p:cNvPr>
          <p:cNvSpPr/>
          <p:nvPr/>
        </p:nvSpPr>
        <p:spPr>
          <a:xfrm>
            <a:off x="8701088" y="2571750"/>
            <a:ext cx="1271587" cy="85725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4EFF0-3638-7F3E-F56D-B6F4ACE8C80D}"/>
              </a:ext>
            </a:extLst>
          </p:cNvPr>
          <p:cNvSpPr txBox="1"/>
          <p:nvPr/>
        </p:nvSpPr>
        <p:spPr>
          <a:xfrm>
            <a:off x="8784325" y="27689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9D69-E2AD-644D-EA9F-ED79E806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86438"/>
            <a:ext cx="11615738" cy="9048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Gospel of the Lord,     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4A463-E45E-96CC-8884-6E2320EB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8" y="372693"/>
            <a:ext cx="7386243" cy="525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834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975</Words>
  <Application>Microsoft Office PowerPoint</Application>
  <PresentationFormat>Widescreen</PresentationFormat>
  <Paragraphs>102</Paragraphs>
  <Slides>33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Comic Sans MS</vt:lpstr>
      <vt:lpstr>Office Theme</vt:lpstr>
      <vt:lpstr>SOLEMNITY OF CORPUS CHRISTI (6-9 years)</vt:lpstr>
      <vt:lpstr>      </vt:lpstr>
      <vt:lpstr>SUMMARY:  Jesus Will give us bread that is His flesh,</vt:lpstr>
      <vt:lpstr>The Jews quarreled among themselves, saying, "How can this man give us his flesh to eat?"</vt:lpstr>
      <vt:lpstr>Jesus said to them, "Amen, amen, I say to you, unless you eat the flesh of the Son of Man and drink his blood, you do not have life within you. </vt:lpstr>
      <vt:lpstr>For my flesh is true food, and my blood is true drink. </vt:lpstr>
      <vt:lpstr>Just as the living Father sent me and I have life because of the Father, </vt:lpstr>
      <vt:lpstr>This is the bread that came down from heaven. </vt:lpstr>
      <vt:lpstr>The Gospel of the Lord,     Praise to You Lord Jesus Christ.</vt:lpstr>
      <vt:lpstr>God the Father loves us and takes care of us.</vt:lpstr>
      <vt:lpstr>He created the sun, the rain, the animals…</vt:lpstr>
      <vt:lpstr>He also creates the invisible, what we cannot see.</vt:lpstr>
      <vt:lpstr>Which is more important?</vt:lpstr>
      <vt:lpstr>The invisible is more important because   this life is shore and eternity never ends. </vt:lpstr>
      <vt:lpstr>Jesus wants to help us get to Heaven,</vt:lpstr>
      <vt:lpstr>He is hidden in our heart.</vt:lpstr>
      <vt:lpstr>He is present in Holy Scripture. </vt:lpstr>
      <vt:lpstr>He is present in the community. </vt:lpstr>
      <vt:lpstr>He acts through the priest to give us the miracle of the Eucharist.</vt:lpstr>
      <vt:lpstr>Jesus is hidden in the bread and wine  we eat during mass, the Eucharist. </vt:lpstr>
      <vt:lpstr>How is He present?</vt:lpstr>
      <vt:lpstr>During the mass, the priest repeats  these words over the bread and wine. </vt:lpstr>
      <vt:lpstr>The Miracle is called Transubstantiation</vt:lpstr>
      <vt:lpstr>In the Church, Jesus in the Eucharist stays in the Taberncle. </vt:lpstr>
      <vt:lpstr>When we want to adore Jesus in a group, the priest puts Jesus in a Monstrance so he can bring Him close to the people. </vt:lpstr>
      <vt:lpstr>Wherever Jesus is, the angels and saints are also  there adoring and praising their God and King.</vt:lpstr>
      <vt:lpstr>How do we behave before a King?</vt:lpstr>
      <vt:lpstr>How do we behave before our King? </vt:lpstr>
      <vt:lpstr>What is the Real Presence? Catholic Kids https://youtu.be/JYkvjq6pG1Y</vt:lpstr>
      <vt:lpstr>Why do we believe in the Real Presence in the Eucharist, UTG Detroit, https://youtu.be/cKbrFhAwBFQ</vt:lpstr>
      <vt:lpstr>The angel of Peace in Fatima, Portugal asked the three children to pray often before Jesus in the Eucharist the following:</vt:lpstr>
      <vt:lpstr>Let’s pray this prayer before Jesus in the Eucharist often. </vt:lpstr>
      <vt:lpstr>Activity Book 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SOLEMNIDAD DE CORPUS CHRISTI</dc:title>
  <dc:creator>Maria Varona</dc:creator>
  <cp:lastModifiedBy>Maria Varona</cp:lastModifiedBy>
  <cp:revision>8</cp:revision>
  <dcterms:created xsi:type="dcterms:W3CDTF">2020-05-24T13:53:00Z</dcterms:created>
  <dcterms:modified xsi:type="dcterms:W3CDTF">2023-06-08T17:16:19Z</dcterms:modified>
</cp:coreProperties>
</file>