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9" r:id="rId4"/>
    <p:sldId id="270" r:id="rId5"/>
    <p:sldId id="268" r:id="rId6"/>
    <p:sldId id="271" r:id="rId7"/>
    <p:sldId id="290" r:id="rId8"/>
    <p:sldId id="291" r:id="rId9"/>
    <p:sldId id="280" r:id="rId10"/>
    <p:sldId id="281" r:id="rId11"/>
    <p:sldId id="278" r:id="rId12"/>
    <p:sldId id="282" r:id="rId13"/>
    <p:sldId id="295" r:id="rId14"/>
    <p:sldId id="265" r:id="rId15"/>
    <p:sldId id="283" r:id="rId16"/>
    <p:sldId id="292" r:id="rId17"/>
    <p:sldId id="293" r:id="rId18"/>
    <p:sldId id="284" r:id="rId19"/>
    <p:sldId id="267" r:id="rId20"/>
    <p:sldId id="289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807"/>
    <a:srgbClr val="FF3399"/>
    <a:srgbClr val="808000"/>
    <a:srgbClr val="33CCFF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7434-3DEF-4F70-AB2B-F82619291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3681E-D90D-4FA7-A961-F01E4B4C4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CA707-D661-4DF5-A1FA-093B1715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8134A-1A26-48C2-889F-3498E28E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15AF1-7A2B-4DA8-946E-978F0D1F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BB62622-8456-4D31-AF50-32A2AB9FE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06" y="4135437"/>
            <a:ext cx="1122363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7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CDCE-EA07-4D60-8B8E-A5BBC0C4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B5EC1-29FD-4CA7-8AE0-062CEC1AE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BA3D2-B74E-451A-AEA3-09353094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4837A-51D9-4507-BC96-E91D1335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F2F42-27D6-484F-8CBE-B5AE0168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5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5775C-50AF-486D-AB0C-AD345D21D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33C57-D1D5-4970-B9BC-74002012A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878F-A7BD-4FB1-AFA3-B6420EEF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7A7F-1B42-4235-AB9D-95F1A097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F0264-3126-485D-9FE3-9202C1A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F0F9-3A68-4882-9DCA-16B2242F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B5BA-EA4D-4A9A-B56B-79DF7707A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2CE5B-76B7-4AA1-B1CF-837488CD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606AE-EA62-4B9C-8C4E-9D7776B4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49C73-D389-4E18-81E3-2921673B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7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C869-0042-445A-A6F1-00C6A7F2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AB7D3-0392-40F8-84F1-F0D7E367A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FA020-18BF-40B4-BE33-F8C6501B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6CE4B-78A2-4843-9D78-9F3A179F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F38D-BCBA-435A-B274-F5F37530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FD5D-DCE1-4253-AF17-BDAE6552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03B08-9815-4EF8-9A02-52FAF469E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1C80E-C351-4B34-A77F-024D672BE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C0899-04FF-4E0B-9793-B046D08B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64BC9-B11A-4042-8740-E29CB0F7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ACBC4-182C-4DAF-8F2D-00FA1B34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5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33BB-E85A-43C0-A94C-00053B53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2E92-B302-4BED-BD31-DB40B97F3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D16B7-562D-48D4-A305-1FA12E1D6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3E90E-6EEE-45C5-8485-6DF1A19DB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F3CDA4-E791-4D5B-B8E3-C59AE3413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CD02E-F7BC-4AE5-BEB6-23AEDBAA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678FC-F0BA-4AEB-B1D4-6ECAEE16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3A030A-A224-4BB2-A00C-7524771B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1B0A-207E-4920-82C6-3F24BFE8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264F2-B926-44D3-B628-1C0666A5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2D427-9C3F-4F69-BC59-D4D84F21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5811B-0B30-4B9A-A167-C11F0C5C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9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62C8126-FDE5-4A1C-8D25-BD6A3EC1F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48" y="5491348"/>
            <a:ext cx="1366652" cy="13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F34E-8118-453D-9121-86F5B357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23002-9B35-4DF0-A815-B7C40FBF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8498E-542B-41E1-B56C-56E2FD57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6B2C9-AA14-45AE-BE18-87798AC5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86CBD-7761-415F-9064-A07812EC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A0ED5-5531-4340-AD94-6770B995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4165-83C9-4B57-ABDB-0CB7DC33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0AA53-0485-4AC6-8FF4-9A43164F9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A632F-B092-4017-BF81-FF639583F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970D3-99FF-45EB-8877-5C06C26A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AC034-4964-45F8-9276-420CC1B9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43E73-645C-43D1-84E8-568382F9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26F4F-F214-45AA-942E-77ADF53A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D042A-B6B9-45CD-BE2D-B24F1D26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D186E-EEA3-458F-8F44-3FE468959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A696-4D83-49AA-B7AD-FB71D6F12D2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70B7-0D78-48E6-B7FD-FA078A498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042C-43AD-4DA1-8EBD-2A2143311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eHK_1rujQU" TargetMode="External"/><Relationship Id="rId2" Type="http://schemas.openxmlformats.org/officeDocument/2006/relationships/hyperlink" Target="https://youtu.be/cRzyHskrQb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bC2i7l_cXA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bC2i7l_cXA?feature=oembed" TargetMode="Externa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zZeNVPHnig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zZeNVPHnig?feature=oembed" TargetMode="Externa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684B-6B3C-44B3-9F70-CB6B54A05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274" y="511995"/>
            <a:ext cx="9403080" cy="778061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0070C0"/>
                </a:solidFill>
              </a:rPr>
              <a:t>Ministry Friends of Jesus and 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A3C24-D8AB-42A6-85EC-53DD3E28D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2868" y="5362342"/>
            <a:ext cx="6027420" cy="13158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Cycle A – XIX Sunday in Ordinary Time</a:t>
            </a:r>
            <a:endParaRPr lang="es-ES" b="1" dirty="0"/>
          </a:p>
          <a:p>
            <a:r>
              <a:rPr lang="es-ES" b="1" dirty="0" err="1"/>
              <a:t>Jesus</a:t>
            </a:r>
            <a:r>
              <a:rPr lang="es-ES" b="1" dirty="0"/>
              <a:t> </a:t>
            </a:r>
            <a:r>
              <a:rPr lang="es-ES" b="1" dirty="0" err="1"/>
              <a:t>Walks</a:t>
            </a:r>
            <a:r>
              <a:rPr lang="es-ES" b="1" dirty="0"/>
              <a:t> </a:t>
            </a:r>
            <a:r>
              <a:rPr lang="es-ES" b="1" dirty="0" err="1"/>
              <a:t>on</a:t>
            </a:r>
            <a:r>
              <a:rPr lang="es-ES" b="1" dirty="0"/>
              <a:t> </a:t>
            </a:r>
            <a:r>
              <a:rPr lang="es-ES" b="1" dirty="0" err="1"/>
              <a:t>Water</a:t>
            </a:r>
            <a:r>
              <a:rPr lang="es-ES" b="1" dirty="0"/>
              <a:t>, </a:t>
            </a:r>
            <a:r>
              <a:rPr lang="es-ES" sz="1800" b="1" i="1" dirty="0"/>
              <a:t>Matthew 14, 22-33</a:t>
            </a:r>
          </a:p>
          <a:p>
            <a:r>
              <a:rPr lang="es-ES" b="1" dirty="0">
                <a:solidFill>
                  <a:srgbClr val="0070C0"/>
                </a:solidFill>
              </a:rPr>
              <a:t>www.fcpeace.org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192CE-C338-27C7-3041-F0AF9048A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26" y="1350905"/>
            <a:ext cx="3206104" cy="3950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F449BC-D6DE-A091-2444-6A9C115EC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6" y="171450"/>
            <a:ext cx="2039625" cy="203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813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235" y="1891675"/>
            <a:ext cx="4052454" cy="273167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Peter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began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with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much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faith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when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he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asked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Jesus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command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him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walk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towards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Him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during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storm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and he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began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walk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... </a:t>
            </a:r>
            <a:b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happened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him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7" y="395836"/>
            <a:ext cx="6301467" cy="61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9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685" y="149788"/>
            <a:ext cx="4448046" cy="172278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became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afraid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started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sink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yelling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b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Lord,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save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me!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6686" y="5739661"/>
            <a:ext cx="4528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“O you of little faith, why did you doubt?”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5" y="466563"/>
            <a:ext cx="7036420" cy="6104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6841" y="3418202"/>
            <a:ext cx="4448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But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Jesus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always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has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compassion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when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we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ask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Him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for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help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6685" y="2207269"/>
            <a:ext cx="4528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At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first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we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begin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with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much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faith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then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begin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fear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6763" y="4948263"/>
            <a:ext cx="45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does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Jesus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tell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Peter?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81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1" y="325615"/>
            <a:ext cx="6824547" cy="630936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230" y="0"/>
            <a:ext cx="4398231" cy="2456600"/>
          </a:xfrm>
        </p:spPr>
        <p:txBody>
          <a:bodyPr>
            <a:noAutofit/>
          </a:bodyPr>
          <a:lstStyle/>
          <a:p>
            <a:pPr algn="ctr"/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show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them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He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God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He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calmed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storm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when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He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boarded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boat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b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Did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they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believe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77065" y="2438434"/>
            <a:ext cx="4154560" cy="1661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Yes,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they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paid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Him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homage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saying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 </a:t>
            </a:r>
          </a:p>
          <a:p>
            <a:pPr algn="ctr"/>
            <a:endParaRPr lang="es-E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“Truly, you are the Son of God.”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230" y="4180344"/>
            <a:ext cx="4418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They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saw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many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miracles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and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still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had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trouble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having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faith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.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We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do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not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see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these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miracles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.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7371" y="5738033"/>
            <a:ext cx="4253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How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can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we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have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faith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Jesus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asks</a:t>
            </a: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556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4B5C-F88F-3DE4-6AA6-3C48B601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766" y="734012"/>
            <a:ext cx="4247606" cy="260014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Just as Jesus prayed to His Father often, we can pray often to God to grow in love, faith, and obedience.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4286A-1BB3-0C93-E9CF-67D483B97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7" y="238540"/>
            <a:ext cx="6476723" cy="6191232"/>
          </a:xfrm>
          <a:prstGeom prst="rect">
            <a:avLst/>
          </a:prstGeom>
        </p:spPr>
      </p:pic>
      <p:pic>
        <p:nvPicPr>
          <p:cNvPr id="1028" name="Picture 4" descr="34,800+ Children Praying Stock Photos, Pictures &amp; Royalty-Free Images -  iStock | Children praying hands, Children praying at church, Children  praying in church">
            <a:extLst>
              <a:ext uri="{FF2B5EF4-FFF2-40B4-BE49-F238E27FC236}">
                <a16:creationId xmlns:a16="http://schemas.microsoft.com/office/drawing/2014/main" id="{C746A4F9-488F-4512-39D2-C2D60868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42" y="3788228"/>
            <a:ext cx="2904854" cy="19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7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ÓMO DAR CLASE DE RELIGIÓN&#10;6-7 AÑOS&#10; ">
            <a:extLst>
              <a:ext uri="{FF2B5EF4-FFF2-40B4-BE49-F238E27FC236}">
                <a16:creationId xmlns:a16="http://schemas.microsoft.com/office/drawing/2014/main" id="{F854A02D-F9FE-4DA5-A838-89B28ACC5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0969" r="9639" b="1267"/>
          <a:stretch/>
        </p:blipFill>
        <p:spPr bwMode="auto">
          <a:xfrm>
            <a:off x="1081667" y="1773042"/>
            <a:ext cx="8307659" cy="47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C0AF59-2C2D-417E-AA48-46DFBD22B36D}"/>
              </a:ext>
            </a:extLst>
          </p:cNvPr>
          <p:cNvSpPr txBox="1"/>
          <p:nvPr/>
        </p:nvSpPr>
        <p:spPr>
          <a:xfrm>
            <a:off x="1114706" y="1998855"/>
            <a:ext cx="1494263" cy="1555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26F8F-9B13-4A64-9578-83094BFE86E9}"/>
              </a:ext>
            </a:extLst>
          </p:cNvPr>
          <p:cNvSpPr txBox="1"/>
          <p:nvPr/>
        </p:nvSpPr>
        <p:spPr>
          <a:xfrm>
            <a:off x="4572000" y="1773042"/>
            <a:ext cx="1215483" cy="10036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3ED81-D9C4-41ED-AF1A-E310697B24BF}"/>
              </a:ext>
            </a:extLst>
          </p:cNvPr>
          <p:cNvSpPr txBox="1"/>
          <p:nvPr/>
        </p:nvSpPr>
        <p:spPr>
          <a:xfrm rot="19542138">
            <a:off x="3379292" y="4200557"/>
            <a:ext cx="1620371" cy="2169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5AE1E-7CAA-4556-9EBD-59D66D822C51}"/>
              </a:ext>
            </a:extLst>
          </p:cNvPr>
          <p:cNvSpPr txBox="1"/>
          <p:nvPr/>
        </p:nvSpPr>
        <p:spPr>
          <a:xfrm>
            <a:off x="1763816" y="1773042"/>
            <a:ext cx="196043" cy="250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4B4AE-2A43-412C-9F93-E74E7500A9EF}"/>
              </a:ext>
            </a:extLst>
          </p:cNvPr>
          <p:cNvSpPr txBox="1"/>
          <p:nvPr/>
        </p:nvSpPr>
        <p:spPr>
          <a:xfrm>
            <a:off x="2491400" y="2322241"/>
            <a:ext cx="356839" cy="328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4D575-84BE-4227-B5B5-F260213CCA85}"/>
              </a:ext>
            </a:extLst>
          </p:cNvPr>
          <p:cNvSpPr txBox="1"/>
          <p:nvPr/>
        </p:nvSpPr>
        <p:spPr>
          <a:xfrm>
            <a:off x="1190426" y="3433921"/>
            <a:ext cx="356839" cy="328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BDCAD-8919-46E8-B903-5DDF104F732D}"/>
              </a:ext>
            </a:extLst>
          </p:cNvPr>
          <p:cNvSpPr/>
          <p:nvPr/>
        </p:nvSpPr>
        <p:spPr>
          <a:xfrm>
            <a:off x="947854" y="223023"/>
            <a:ext cx="8106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ctivities</a:t>
            </a:r>
          </a:p>
        </p:txBody>
      </p:sp>
    </p:spTree>
    <p:extLst>
      <p:ext uri="{BB962C8B-B14F-4D97-AF65-F5344CB8AC3E}">
        <p14:creationId xmlns:p14="http://schemas.microsoft.com/office/powerpoint/2010/main" val="289303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85" y="2027866"/>
            <a:ext cx="4900664" cy="3509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14" y="-158587"/>
            <a:ext cx="2251388" cy="3803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7654">
            <a:off x="8637086" y="2873352"/>
            <a:ext cx="4121426" cy="4687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3338">
            <a:off x="8558703" y="-358850"/>
            <a:ext cx="4121426" cy="4814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7654">
            <a:off x="3869134" y="2781953"/>
            <a:ext cx="4121426" cy="4728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4884">
            <a:off x="3402198" y="-269611"/>
            <a:ext cx="4121426" cy="46790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557241">
            <a:off x="9991879" y="5541947"/>
            <a:ext cx="887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Pray often</a:t>
            </a:r>
          </a:p>
        </p:txBody>
      </p:sp>
      <p:sp>
        <p:nvSpPr>
          <p:cNvPr id="17" name="TextBox 16"/>
          <p:cNvSpPr txBox="1"/>
          <p:nvPr/>
        </p:nvSpPr>
        <p:spPr>
          <a:xfrm rot="2274141">
            <a:off x="10404994" y="4284069"/>
            <a:ext cx="1861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 to</a:t>
            </a:r>
          </a:p>
          <a:p>
            <a:r>
              <a:rPr lang="en-US" sz="2400" b="1" dirty="0"/>
              <a:t>Sacraments</a:t>
            </a:r>
          </a:p>
        </p:txBody>
      </p:sp>
      <p:sp>
        <p:nvSpPr>
          <p:cNvPr id="18" name="TextBox 17"/>
          <p:cNvSpPr txBox="1"/>
          <p:nvPr/>
        </p:nvSpPr>
        <p:spPr>
          <a:xfrm rot="21173621">
            <a:off x="4664603" y="881228"/>
            <a:ext cx="178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Pray for faith</a:t>
            </a:r>
          </a:p>
        </p:txBody>
      </p:sp>
      <p:sp>
        <p:nvSpPr>
          <p:cNvPr id="19" name="TextBox 18"/>
          <p:cNvSpPr txBox="1"/>
          <p:nvPr/>
        </p:nvSpPr>
        <p:spPr>
          <a:xfrm rot="21055483">
            <a:off x="5181541" y="2509605"/>
            <a:ext cx="161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Read Bible</a:t>
            </a:r>
          </a:p>
        </p:txBody>
      </p:sp>
      <p:sp>
        <p:nvSpPr>
          <p:cNvPr id="20" name="TextBox 19"/>
          <p:cNvSpPr txBox="1"/>
          <p:nvPr/>
        </p:nvSpPr>
        <p:spPr>
          <a:xfrm rot="20689314">
            <a:off x="10425646" y="2379554"/>
            <a:ext cx="2081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Accept Trials</a:t>
            </a:r>
          </a:p>
        </p:txBody>
      </p:sp>
      <p:sp>
        <p:nvSpPr>
          <p:cNvPr id="21" name="TextBox 20"/>
          <p:cNvSpPr txBox="1"/>
          <p:nvPr/>
        </p:nvSpPr>
        <p:spPr>
          <a:xfrm rot="21281263">
            <a:off x="9855556" y="1029829"/>
            <a:ext cx="171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Obey</a:t>
            </a:r>
          </a:p>
        </p:txBody>
      </p:sp>
      <p:sp>
        <p:nvSpPr>
          <p:cNvPr id="22" name="TextBox 21"/>
          <p:cNvSpPr txBox="1"/>
          <p:nvPr/>
        </p:nvSpPr>
        <p:spPr>
          <a:xfrm rot="1857763">
            <a:off x="4928705" y="5832070"/>
            <a:ext cx="2258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Trust in God</a:t>
            </a:r>
          </a:p>
        </p:txBody>
      </p:sp>
      <p:sp>
        <p:nvSpPr>
          <p:cNvPr id="23" name="TextBox 22"/>
          <p:cNvSpPr txBox="1"/>
          <p:nvPr/>
        </p:nvSpPr>
        <p:spPr>
          <a:xfrm rot="2394350">
            <a:off x="5617194" y="4449464"/>
            <a:ext cx="182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Serve others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5507">
            <a:off x="6533677" y="1481392"/>
            <a:ext cx="3679037" cy="42205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12594" y="2654180"/>
            <a:ext cx="106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Doubt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75705" y="4057308"/>
            <a:ext cx="1825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Be fearful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2878" y="5599329"/>
            <a:ext cx="3995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JESUS, INCREASE MY FAITH!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12177" y="2373269"/>
            <a:ext cx="2511617" cy="2396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07145" y="9812"/>
            <a:ext cx="5747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JESUS CALLS US TO HAVE FAITH. </a:t>
            </a:r>
          </a:p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How can we grow in faith?</a:t>
            </a:r>
          </a:p>
        </p:txBody>
      </p:sp>
    </p:spTree>
    <p:extLst>
      <p:ext uri="{BB962C8B-B14F-4D97-AF65-F5344CB8AC3E}">
        <p14:creationId xmlns:p14="http://schemas.microsoft.com/office/powerpoint/2010/main" val="14942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JESUS WALKING ON WATER Word Search - WordMint">
            <a:extLst>
              <a:ext uri="{FF2B5EF4-FFF2-40B4-BE49-F238E27FC236}">
                <a16:creationId xmlns:a16="http://schemas.microsoft.com/office/drawing/2014/main" id="{2A58FDDA-1263-C81E-98AC-29FFBB5AA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66" y="129064"/>
            <a:ext cx="7328194" cy="65998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285A5C6-2DD1-ABEC-F544-7A25843C3220}"/>
              </a:ext>
            </a:extLst>
          </p:cNvPr>
          <p:cNvSpPr/>
          <p:nvPr/>
        </p:nvSpPr>
        <p:spPr>
          <a:xfrm rot="19504423">
            <a:off x="3098316" y="1639479"/>
            <a:ext cx="3175447" cy="3779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7E28AD-9535-5707-C5B0-68B62A3983D0}"/>
              </a:ext>
            </a:extLst>
          </p:cNvPr>
          <p:cNvSpPr/>
          <p:nvPr/>
        </p:nvSpPr>
        <p:spPr>
          <a:xfrm rot="19546664">
            <a:off x="2859321" y="2706961"/>
            <a:ext cx="6911941" cy="377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188B77-2A4E-8FB0-06C5-D6E69C0DF055}"/>
              </a:ext>
            </a:extLst>
          </p:cNvPr>
          <p:cNvSpPr/>
          <p:nvPr/>
        </p:nvSpPr>
        <p:spPr>
          <a:xfrm>
            <a:off x="4178248" y="4888523"/>
            <a:ext cx="4274086" cy="48534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EF2D8A-38BF-3C46-F2F7-A1FEEC446F01}"/>
              </a:ext>
            </a:extLst>
          </p:cNvPr>
          <p:cNvSpPr/>
          <p:nvPr/>
        </p:nvSpPr>
        <p:spPr>
          <a:xfrm rot="16200000">
            <a:off x="2686287" y="3112022"/>
            <a:ext cx="2076923" cy="377987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F57B8C-B293-ACDB-98B3-92ED5B6E3079}"/>
              </a:ext>
            </a:extLst>
          </p:cNvPr>
          <p:cNvSpPr/>
          <p:nvPr/>
        </p:nvSpPr>
        <p:spPr>
          <a:xfrm rot="2182670">
            <a:off x="5058040" y="2549490"/>
            <a:ext cx="3175447" cy="37798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57A5AF-EA2B-17AF-CAFF-4E14CDCAF43B}"/>
              </a:ext>
            </a:extLst>
          </p:cNvPr>
          <p:cNvSpPr/>
          <p:nvPr/>
        </p:nvSpPr>
        <p:spPr>
          <a:xfrm rot="2054145">
            <a:off x="4949105" y="3574619"/>
            <a:ext cx="3863842" cy="3779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E18E294-D101-F003-3F27-999FAF1F02B7}"/>
              </a:ext>
            </a:extLst>
          </p:cNvPr>
          <p:cNvSpPr/>
          <p:nvPr/>
        </p:nvSpPr>
        <p:spPr>
          <a:xfrm rot="16200000">
            <a:off x="7732242" y="4006246"/>
            <a:ext cx="2357256" cy="3779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8157A7-A336-E99E-CDFC-F8AD00DE6BD9}"/>
              </a:ext>
            </a:extLst>
          </p:cNvPr>
          <p:cNvSpPr/>
          <p:nvPr/>
        </p:nvSpPr>
        <p:spPr>
          <a:xfrm rot="19504423">
            <a:off x="6360764" y="3163959"/>
            <a:ext cx="3805997" cy="37798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73C026-E2E0-CFDA-73D2-B865311CC626}"/>
              </a:ext>
            </a:extLst>
          </p:cNvPr>
          <p:cNvSpPr/>
          <p:nvPr/>
        </p:nvSpPr>
        <p:spPr>
          <a:xfrm>
            <a:off x="4138288" y="4491945"/>
            <a:ext cx="3175447" cy="37798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A14688-10E3-9867-5F5C-A945FCE9C7FB}"/>
              </a:ext>
            </a:extLst>
          </p:cNvPr>
          <p:cNvSpPr/>
          <p:nvPr/>
        </p:nvSpPr>
        <p:spPr>
          <a:xfrm rot="19504423">
            <a:off x="7065479" y="2029476"/>
            <a:ext cx="3175447" cy="37798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2E7588-494F-7B41-4667-602662297782}"/>
              </a:ext>
            </a:extLst>
          </p:cNvPr>
          <p:cNvSpPr/>
          <p:nvPr/>
        </p:nvSpPr>
        <p:spPr>
          <a:xfrm rot="19504423">
            <a:off x="4438307" y="1855479"/>
            <a:ext cx="3734093" cy="37798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423B9E-9F82-2853-2841-1084BB09F6C7}"/>
              </a:ext>
            </a:extLst>
          </p:cNvPr>
          <p:cNvSpPr/>
          <p:nvPr/>
        </p:nvSpPr>
        <p:spPr>
          <a:xfrm rot="2081522">
            <a:off x="6538406" y="1805814"/>
            <a:ext cx="3604946" cy="377987"/>
          </a:xfrm>
          <a:prstGeom prst="ellipse">
            <a:avLst/>
          </a:prstGeom>
          <a:noFill/>
          <a:ln w="38100">
            <a:solidFill>
              <a:srgbClr val="E968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Dibujo de Jesus anda sobre el mar para colorear | Páginas para colorear de  biblia, Mar para colorear, Dibujos de jesús">
            <a:extLst>
              <a:ext uri="{FF2B5EF4-FFF2-40B4-BE49-F238E27FC236}">
                <a16:creationId xmlns:a16="http://schemas.microsoft.com/office/drawing/2014/main" id="{5C11330E-91C0-23EA-E1A4-3F750A42E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6" y="192881"/>
            <a:ext cx="7007225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3FA188-CBDC-72F4-A436-5C7418644244}"/>
              </a:ext>
            </a:extLst>
          </p:cNvPr>
          <p:cNvSpPr txBox="1"/>
          <p:nvPr/>
        </p:nvSpPr>
        <p:spPr>
          <a:xfrm>
            <a:off x="8125097" y="2116183"/>
            <a:ext cx="3004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1198841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9520" y="117693"/>
            <a:ext cx="4602480" cy="6740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1270" algn="ctr">
              <a:spcBef>
                <a:spcPts val="0"/>
              </a:spcBef>
              <a:spcAft>
                <a:spcPts val="0"/>
              </a:spcAft>
            </a:pPr>
            <a:r>
              <a:rPr lang="es-E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CRAFT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Instructions: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Cut the boat with Jesus on it and the water, and the feet. With another page, make a boat (see </a:t>
            </a:r>
            <a:r>
              <a:rPr lang="en-US" sz="2400" dirty="0" err="1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Youtube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  <a:hlinkClick r:id="rId2"/>
              </a:rPr>
              <a:t>https://youtu.be/cRzyHskrQb4</a:t>
            </a:r>
            <a:r>
              <a:rPr lang="en-US" sz="24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  <a:hlinkClick r:id="rId3"/>
              </a:rPr>
              <a:t>.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) Color the boat with Jesus and the water and glue to the side of the paper boat. Glue</a:t>
            </a:r>
            <a:r>
              <a:rPr lang="en-US" sz="2400" spc="-23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the boat onto the top, left side of a blue paper. Glue</a:t>
            </a:r>
            <a:r>
              <a:rPr lang="en-US" sz="2400" spc="-23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the feet from the bottom, left of the blue paper, diagonally to the top, right with the last two feet turning left</a:t>
            </a:r>
            <a:r>
              <a:rPr lang="en-US" sz="2400" spc="5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towards</a:t>
            </a:r>
            <a:r>
              <a:rPr lang="en-US" sz="2400" spc="-1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the</a:t>
            </a:r>
            <a:r>
              <a:rPr lang="en-US" sz="2400" spc="-5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boat.  Draw</a:t>
            </a:r>
            <a:r>
              <a:rPr lang="en-US" sz="2400" spc="-5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waves on</a:t>
            </a:r>
            <a:r>
              <a:rPr lang="en-US" sz="2400" spc="-5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the</a:t>
            </a:r>
            <a:r>
              <a:rPr lang="en-US" sz="2400" spc="-1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blue paper.</a:t>
            </a:r>
            <a:r>
              <a:rPr lang="en-US" sz="2400" spc="-2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Talk</a:t>
            </a:r>
            <a:r>
              <a:rPr lang="en-US" sz="2400" spc="-5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about</a:t>
            </a:r>
            <a:r>
              <a:rPr lang="en-US" sz="2400" spc="-5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the</a:t>
            </a:r>
            <a:r>
              <a:rPr lang="en-US" sz="2400" spc="-5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different</a:t>
            </a:r>
            <a:r>
              <a:rPr lang="en-US" sz="2400" spc="-1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ways we</a:t>
            </a:r>
            <a:r>
              <a:rPr lang="en-US" sz="2400" spc="-1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can</a:t>
            </a:r>
            <a:r>
              <a:rPr lang="en-US" sz="2400" spc="-2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increase</a:t>
            </a:r>
            <a:r>
              <a:rPr lang="en-US" sz="2400" spc="-2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our</a:t>
            </a:r>
            <a:r>
              <a:rPr lang="en-US" sz="2400" spc="-5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Goudy Old Style" panose="02020502050305020303" pitchFamily="18" charset="0"/>
                <a:cs typeface="Goudy Old Style" panose="02020502050305020303" pitchFamily="18" charset="0"/>
              </a:rPr>
              <a:t>faith.</a:t>
            </a:r>
            <a:endParaRPr lang="en-US" sz="2400" dirty="0">
              <a:effectLst/>
              <a:latin typeface="Goudy Old Style" panose="02020502050305020303" pitchFamily="18" charset="0"/>
              <a:ea typeface="Goudy Old Style" panose="02020502050305020303" pitchFamily="18" charset="0"/>
              <a:cs typeface="Goudy Old Style" panose="02020502050305020303" pitchFamily="18" charset="0"/>
            </a:endParaRPr>
          </a:p>
          <a:p>
            <a:pPr marL="0" marR="1270" algn="ctr">
              <a:spcBef>
                <a:spcPts val="0"/>
              </a:spcBef>
              <a:spcAft>
                <a:spcPts val="0"/>
              </a:spcAft>
            </a:pPr>
            <a:endParaRPr lang="es-ES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AF2DD-E0A1-8979-095F-9DBC0FAB4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0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10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954566-E7CF-4655-9F4D-72B6EFD026EF}"/>
              </a:ext>
            </a:extLst>
          </p:cNvPr>
          <p:cNvSpPr/>
          <p:nvPr/>
        </p:nvSpPr>
        <p:spPr>
          <a:xfrm>
            <a:off x="156754" y="377119"/>
            <a:ext cx="1153438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Prayer </a:t>
            </a:r>
          </a:p>
          <a:p>
            <a:pPr algn="ctr"/>
            <a:endParaRPr lang="en-US" sz="5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Jesus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, I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believe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in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you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Help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me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when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I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fail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when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the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storms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of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life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are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too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much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for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me. I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know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your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hand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will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save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me.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Jesus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 I trust in </a:t>
            </a:r>
            <a:r>
              <a:rPr lang="es-ES" sz="5000" dirty="0" err="1">
                <a:solidFill>
                  <a:srgbClr val="000000"/>
                </a:solidFill>
                <a:latin typeface="Cambria" panose="02040503050406030204" pitchFamily="18" charset="0"/>
              </a:rPr>
              <a:t>you</a:t>
            </a:r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algn="ctr"/>
            <a:r>
              <a:rPr lang="es-ES" sz="5000" dirty="0">
                <a:solidFill>
                  <a:srgbClr val="000000"/>
                </a:solidFill>
                <a:latin typeface="Cambria" panose="02040503050406030204" pitchFamily="18" charset="0"/>
              </a:rPr>
              <a:t>Amen. </a:t>
            </a:r>
          </a:p>
        </p:txBody>
      </p:sp>
    </p:spTree>
    <p:extLst>
      <p:ext uri="{BB962C8B-B14F-4D97-AF65-F5344CB8AC3E}">
        <p14:creationId xmlns:p14="http://schemas.microsoft.com/office/powerpoint/2010/main" val="191282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111907"/>
            <a:ext cx="11784329" cy="1325563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latin typeface="Comic Sans MS" panose="030F0702030302020204" pitchFamily="66" charset="0"/>
              </a:rPr>
              <a:t>After he had fed the people, Jesus made the disciples get into a boat and precede him to the other side, while he dismissed the crowds.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8" y="1588809"/>
            <a:ext cx="5118411" cy="5157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34" y="1588809"/>
            <a:ext cx="5708398" cy="51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0286A2-7AF9-9816-0739-6938279AAA86}"/>
              </a:ext>
            </a:extLst>
          </p:cNvPr>
          <p:cNvSpPr txBox="1"/>
          <p:nvPr/>
        </p:nvSpPr>
        <p:spPr>
          <a:xfrm>
            <a:off x="522515" y="0"/>
            <a:ext cx="114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Song</a:t>
            </a:r>
            <a:r>
              <a:rPr lang="es-ES" sz="2000" b="1" dirty="0"/>
              <a:t>:</a:t>
            </a:r>
            <a:r>
              <a:rPr lang="en-US" sz="20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Footprints on the Water,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Seong</a:t>
            </a:r>
            <a:r>
              <a:rPr lang="en-US" sz="20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Jim Sing, (Ctrl Click) </a:t>
            </a:r>
            <a:r>
              <a:rPr lang="en-US" sz="2000" b="1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https://youtu.be/obC2i7l_cXA</a:t>
            </a:r>
            <a:r>
              <a:rPr lang="es-ES" sz="2000" b="1" dirty="0"/>
              <a:t> </a:t>
            </a:r>
            <a:r>
              <a:rPr lang="es-ES" sz="2000" dirty="0"/>
              <a:t>,</a:t>
            </a:r>
            <a:r>
              <a:rPr lang="es-ES" sz="2000" u="sng" dirty="0"/>
              <a:t> (3-7 </a:t>
            </a:r>
            <a:r>
              <a:rPr lang="es-ES" sz="2000" u="sng" dirty="0" err="1"/>
              <a:t>years</a:t>
            </a:r>
            <a:r>
              <a:rPr lang="es-ES" sz="2000" u="sng" dirty="0"/>
              <a:t>)</a:t>
            </a:r>
          </a:p>
        </p:txBody>
      </p:sp>
      <p:pic>
        <p:nvPicPr>
          <p:cNvPr id="2" name="Online Media 1" title="Footprints On the Water -- Sunday School Song &amp; Dance">
            <a:hlinkClick r:id="" action="ppaction://media"/>
            <a:extLst>
              <a:ext uri="{FF2B5EF4-FFF2-40B4-BE49-F238E27FC236}">
                <a16:creationId xmlns:a16="http://schemas.microsoft.com/office/drawing/2014/main" id="{F06AF706-908D-0D5E-586B-F06FC1F582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48640"/>
            <a:ext cx="12192000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C3E3-CA25-C131-D5F4-356A01DF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70898"/>
          </a:xfrm>
        </p:spPr>
        <p:txBody>
          <a:bodyPr>
            <a:normAutofit/>
          </a:bodyPr>
          <a:lstStyle/>
          <a:p>
            <a:r>
              <a:rPr lang="es-ES" sz="180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Song</a:t>
            </a:r>
            <a:r>
              <a:rPr lang="es-ES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r>
              <a:rPr lang="en-US" sz="1800" spc="-1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8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Water,</a:t>
            </a:r>
            <a:r>
              <a:rPr lang="en-US" sz="1800" spc="-5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chapelhill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kids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spc="2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(Ctrl</a:t>
            </a:r>
            <a:r>
              <a:rPr lang="en-US" sz="1800" spc="-5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Click)</a:t>
            </a:r>
            <a:r>
              <a:rPr lang="en-US" sz="1800" spc="-5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https://youtu.be/IzZeNVPHnig</a:t>
            </a:r>
            <a:r>
              <a:rPr lang="en-US" sz="1800" u="none" strike="noStrike" spc="-5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 </a:t>
            </a:r>
            <a:r>
              <a:rPr lang="es-ES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(9+ </a:t>
            </a:r>
            <a:r>
              <a:rPr lang="es-ES" sz="180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years</a:t>
            </a:r>
            <a:r>
              <a:rPr lang="es-ES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en-US" sz="2000" dirty="0"/>
          </a:p>
        </p:txBody>
      </p:sp>
      <p:pic>
        <p:nvPicPr>
          <p:cNvPr id="4" name="Online Media 3" title="WALK ON WATER || FAMILY FORCE 5 || MOTIONS">
            <a:hlinkClick r:id="" action="ppaction://media"/>
            <a:extLst>
              <a:ext uri="{FF2B5EF4-FFF2-40B4-BE49-F238E27FC236}">
                <a16:creationId xmlns:a16="http://schemas.microsoft.com/office/drawing/2014/main" id="{52FD279C-616F-DA19-D60B-4B628AA912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70898"/>
            <a:ext cx="12192000" cy="640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2364" y="4814803"/>
            <a:ext cx="3157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</a:rPr>
              <a:t>He </a:t>
            </a:r>
            <a:r>
              <a:rPr lang="es-ES" sz="2800" b="1" dirty="0" err="1">
                <a:solidFill>
                  <a:srgbClr val="FF0000"/>
                </a:solidFill>
              </a:rPr>
              <a:t>needed</a:t>
            </a:r>
            <a:r>
              <a:rPr lang="es-ES" sz="2800" b="1" dirty="0">
                <a:solidFill>
                  <a:srgbClr val="FF0000"/>
                </a:solidFill>
              </a:rPr>
              <a:t> </a:t>
            </a:r>
            <a:r>
              <a:rPr lang="es-ES" sz="2800" b="1" dirty="0" err="1">
                <a:solidFill>
                  <a:srgbClr val="FF0000"/>
                </a:solidFill>
              </a:rPr>
              <a:t>to</a:t>
            </a:r>
            <a:r>
              <a:rPr lang="es-ES" sz="2800" b="1" dirty="0">
                <a:solidFill>
                  <a:srgbClr val="FF0000"/>
                </a:solidFill>
              </a:rPr>
              <a:t> </a:t>
            </a:r>
            <a:r>
              <a:rPr lang="es-ES" sz="2800" b="1" dirty="0" err="1">
                <a:solidFill>
                  <a:srgbClr val="FF0000"/>
                </a:solidFill>
              </a:rPr>
              <a:t>speak</a:t>
            </a:r>
            <a:r>
              <a:rPr lang="es-ES" sz="2800" b="1" dirty="0">
                <a:solidFill>
                  <a:srgbClr val="FF0000"/>
                </a:solidFill>
              </a:rPr>
              <a:t> </a:t>
            </a:r>
            <a:r>
              <a:rPr lang="es-ES" sz="2800" b="1" dirty="0" err="1">
                <a:solidFill>
                  <a:srgbClr val="FF0000"/>
                </a:solidFill>
              </a:rPr>
              <a:t>to</a:t>
            </a:r>
            <a:r>
              <a:rPr lang="es-ES" sz="2800" b="1" dirty="0">
                <a:solidFill>
                  <a:srgbClr val="FF0000"/>
                </a:solidFill>
              </a:rPr>
              <a:t> </a:t>
            </a:r>
            <a:r>
              <a:rPr lang="es-ES" sz="2800" b="1" dirty="0" err="1">
                <a:solidFill>
                  <a:srgbClr val="FF0000"/>
                </a:solidFill>
              </a:rPr>
              <a:t>His</a:t>
            </a:r>
            <a:r>
              <a:rPr lang="es-ES" sz="2800" b="1" dirty="0">
                <a:solidFill>
                  <a:srgbClr val="FF0000"/>
                </a:solidFill>
              </a:rPr>
              <a:t> </a:t>
            </a:r>
            <a:r>
              <a:rPr lang="es-ES" sz="2800" b="1" dirty="0" err="1">
                <a:solidFill>
                  <a:srgbClr val="FF0000"/>
                </a:solidFill>
              </a:rPr>
              <a:t>Father</a:t>
            </a:r>
            <a:r>
              <a:rPr lang="es-ES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9928" y="1345704"/>
            <a:ext cx="40271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  <a:ea typeface="+mj-ea"/>
                <a:cs typeface="+mj-cs"/>
              </a:rPr>
              <a:t>After doing so, he went up on the mountain by himself to pray. When it was evening, he was there alone.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7" y="238540"/>
            <a:ext cx="6476723" cy="61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7" y="327468"/>
            <a:ext cx="5052529" cy="159183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Meanwhile the boat, already a few miles offshore, was being tossed about by the waves, for the wind was against 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39" y="2298251"/>
            <a:ext cx="3483831" cy="4292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9665" y="220133"/>
            <a:ext cx="6877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  <a:ea typeface="+mj-ea"/>
                <a:cs typeface="+mj-cs"/>
              </a:rPr>
              <a:t>During the fourth watch of the night, he came toward them walking on the sea. When the disciples saw him walking on the sea, they were terrified. “It is a ghost,” they said, and they cried out in fear.</a:t>
            </a:r>
          </a:p>
        </p:txBody>
      </p:sp>
      <p:pic>
        <p:nvPicPr>
          <p:cNvPr id="1028" name="Picture 4" descr="Rembrant-Jesus-disciples-storm-on-Sea-of-Galilee1-821x1024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6" y="2023470"/>
            <a:ext cx="4601955" cy="46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0992" y="3321344"/>
            <a:ext cx="2875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  <a:ea typeface="+mj-ea"/>
                <a:cs typeface="+mj-cs"/>
              </a:rPr>
              <a:t>At once Jesus spoke to them,</a:t>
            </a:r>
          </a:p>
          <a:p>
            <a:pPr algn="ctr"/>
            <a:endParaRPr lang="en-US" sz="2400" b="1" dirty="0"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“Take courage, it is I; do not be afraid.” </a:t>
            </a:r>
          </a:p>
        </p:txBody>
      </p:sp>
    </p:spTree>
    <p:extLst>
      <p:ext uri="{BB962C8B-B14F-4D97-AF65-F5344CB8AC3E}">
        <p14:creationId xmlns:p14="http://schemas.microsoft.com/office/powerpoint/2010/main" val="30480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617" y="395837"/>
            <a:ext cx="5139133" cy="2495954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latin typeface="Comic Sans MS" panose="030F0702030302020204" pitchFamily="66" charset="0"/>
              </a:rPr>
              <a:t>Peter said to him in reply, “Lord, if it is you, command me to come to you on the water.”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7" y="395836"/>
            <a:ext cx="6301467" cy="6124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BDDC76-3802-AAAA-7488-0AF4A2E4D0CB}"/>
              </a:ext>
            </a:extLst>
          </p:cNvPr>
          <p:cNvSpPr txBox="1"/>
          <p:nvPr/>
        </p:nvSpPr>
        <p:spPr>
          <a:xfrm>
            <a:off x="6811617" y="3382327"/>
            <a:ext cx="5189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He said, “Come.”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59267-1E5D-FC4B-75A4-C56872D4916F}"/>
              </a:ext>
            </a:extLst>
          </p:cNvPr>
          <p:cNvSpPr txBox="1"/>
          <p:nvPr/>
        </p:nvSpPr>
        <p:spPr>
          <a:xfrm>
            <a:off x="6913117" y="4857750"/>
            <a:ext cx="50883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Comic Sans MS" panose="030F0702030302020204" pitchFamily="66" charset="0"/>
                <a:ea typeface="+mj-ea"/>
                <a:cs typeface="+mj-cs"/>
              </a:rPr>
              <a:t>Peter got out of the boat and began to walk on the water toward Jesus</a:t>
            </a:r>
            <a:r>
              <a:rPr lang="es-ES" sz="2600" b="1" dirty="0">
                <a:latin typeface="Comic Sans MS" panose="030F0702030302020204" pitchFamily="66" charset="0"/>
                <a:ea typeface="+mj-ea"/>
                <a:cs typeface="+mj-cs"/>
              </a:rPr>
              <a:t>. </a:t>
            </a:r>
            <a:endParaRPr lang="en-US" sz="26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73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086" y="278752"/>
            <a:ext cx="3975652" cy="3133501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latin typeface="Comic Sans MS" panose="030F0702030302020204" pitchFamily="66" charset="0"/>
              </a:rPr>
              <a:t>But when he saw how strong the wind was he became frightened; and, beginning to sink, he cried out, </a:t>
            </a:r>
            <a:br>
              <a:rPr lang="en-US" sz="2600" b="1" dirty="0">
                <a:latin typeface="Comic Sans MS" panose="030F0702030302020204" pitchFamily="66" charset="0"/>
              </a:rPr>
            </a:br>
            <a:br>
              <a:rPr lang="es-ES" sz="2600" b="1" dirty="0">
                <a:latin typeface="Comic Sans MS" panose="030F0702030302020204" pitchFamily="66" charset="0"/>
              </a:rPr>
            </a:br>
            <a:r>
              <a:rPr lang="es-ES" sz="2900" b="1" dirty="0">
                <a:latin typeface="Comic Sans MS" panose="030F0702030302020204" pitchFamily="66" charset="0"/>
              </a:rPr>
              <a:t> </a:t>
            </a:r>
            <a:r>
              <a:rPr lang="es-ES" sz="2600" b="1" dirty="0">
                <a:latin typeface="Comic Sans MS" panose="030F0702030302020204" pitchFamily="66" charset="0"/>
              </a:rPr>
              <a:t>“Lord, </a:t>
            </a:r>
            <a:r>
              <a:rPr lang="es-ES" sz="2600" b="1" dirty="0" err="1">
                <a:latin typeface="Comic Sans MS" panose="030F0702030302020204" pitchFamily="66" charset="0"/>
              </a:rPr>
              <a:t>save</a:t>
            </a:r>
            <a:r>
              <a:rPr lang="es-ES" sz="2600" b="1" dirty="0">
                <a:latin typeface="Comic Sans MS" panose="030F0702030302020204" pitchFamily="66" charset="0"/>
              </a:rPr>
              <a:t> me!” </a:t>
            </a:r>
            <a:endParaRPr lang="en-US" sz="26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2" y="360206"/>
            <a:ext cx="7036420" cy="6104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DAA73F-0B12-5069-3986-07634EBB3073}"/>
              </a:ext>
            </a:extLst>
          </p:cNvPr>
          <p:cNvSpPr txBox="1"/>
          <p:nvPr/>
        </p:nvSpPr>
        <p:spPr>
          <a:xfrm>
            <a:off x="7804474" y="3445748"/>
            <a:ext cx="39972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Comic Sans MS" panose="030F0702030302020204" pitchFamily="66" charset="0"/>
                <a:ea typeface="+mj-ea"/>
                <a:cs typeface="+mj-cs"/>
              </a:rPr>
              <a:t>Immediately Jesus stretched out his hand and caught Peter, and said to him, </a:t>
            </a:r>
          </a:p>
          <a:p>
            <a:pPr algn="ctr"/>
            <a:endParaRPr lang="en-US" sz="2600" b="1" dirty="0"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j-ea"/>
                <a:cs typeface="+mj-cs"/>
              </a:rPr>
              <a:t>“O you of little faith, why did you doubt?” </a:t>
            </a:r>
          </a:p>
        </p:txBody>
      </p:sp>
    </p:spTree>
    <p:extLst>
      <p:ext uri="{BB962C8B-B14F-4D97-AF65-F5344CB8AC3E}">
        <p14:creationId xmlns:p14="http://schemas.microsoft.com/office/powerpoint/2010/main" val="41340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1" y="325615"/>
            <a:ext cx="6824547" cy="630936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72397" y="487464"/>
            <a:ext cx="3951252" cy="4364915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Comic Sans MS" panose="030F0702030302020204" pitchFamily="66" charset="0"/>
              </a:rPr>
              <a:t>After they got into the boat, the wind died down. Those who were in the boat did him homage, saying, </a:t>
            </a:r>
            <a:br>
              <a:rPr lang="en-US" sz="2600" b="1" dirty="0">
                <a:latin typeface="Comic Sans MS" panose="030F0702030302020204" pitchFamily="66" charset="0"/>
              </a:rPr>
            </a:br>
            <a:br>
              <a:rPr lang="en-US" sz="2600" b="1" dirty="0">
                <a:latin typeface="Comic Sans MS" panose="030F0702030302020204" pitchFamily="66" charset="0"/>
              </a:rPr>
            </a:br>
            <a:r>
              <a:rPr lang="en-US" sz="2600" b="1" dirty="0">
                <a:latin typeface="Comic Sans MS" panose="030F0702030302020204" pitchFamily="66" charset="0"/>
              </a:rPr>
              <a:t>“Truly, you are the Son of God.”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397" y="4657185"/>
            <a:ext cx="4214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The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Gospel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of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the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Lord,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Praise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to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you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Lord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Jesus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Christ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5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8090-FD38-4F38-8976-9F072BE4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044" y="2275568"/>
            <a:ext cx="9523911" cy="1325563"/>
          </a:xfrm>
        </p:spPr>
        <p:txBody>
          <a:bodyPr>
            <a:noAutofit/>
          </a:bodyPr>
          <a:lstStyle/>
          <a:p>
            <a:r>
              <a:rPr lang="en-US" sz="1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75710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790" y="1562363"/>
            <a:ext cx="6285149" cy="1304934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Which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are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storms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in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our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life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Rembrant-Jesus-disciples-storm-on-Sea-of-Galilee1-821x102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1" y="1331440"/>
            <a:ext cx="5009323" cy="5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1445" y="3088320"/>
            <a:ext cx="64405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They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may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be: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Difficulties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in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school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Sickness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in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our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loved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ones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Family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fights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Money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problems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Friends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that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may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not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be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good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…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8503" y="214570"/>
            <a:ext cx="8934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Jesus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shows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us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that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He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is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stronger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than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any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storm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we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may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be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facing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94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830</Words>
  <Application>Microsoft Office PowerPoint</Application>
  <PresentationFormat>Widescreen</PresentationFormat>
  <Paragraphs>71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Comic Sans MS</vt:lpstr>
      <vt:lpstr>Goudy Old Style</vt:lpstr>
      <vt:lpstr>Times New Roman</vt:lpstr>
      <vt:lpstr>Office Theme</vt:lpstr>
      <vt:lpstr>Ministry Friends of Jesus and Mary</vt:lpstr>
      <vt:lpstr>After he had fed the people, Jesus made the disciples get into a boat and precede him to the other side, while he dismissed the crowds.</vt:lpstr>
      <vt:lpstr>PowerPoint Presentation</vt:lpstr>
      <vt:lpstr>Meanwhile the boat, already a few miles offshore, was being tossed about by the waves, for the wind was against it.</vt:lpstr>
      <vt:lpstr>Peter said to him in reply, “Lord, if it is you, command me to come to you on the water.” </vt:lpstr>
      <vt:lpstr>But when he saw how strong the wind was he became frightened; and, beginning to sink, he cried out,    “Lord, save me!” </vt:lpstr>
      <vt:lpstr>After they got into the boat, the wind died down. Those who were in the boat did him homage, saying,   “Truly, you are the Son of God.”</vt:lpstr>
      <vt:lpstr>REFLECTION</vt:lpstr>
      <vt:lpstr>Which are the storms in our life?</vt:lpstr>
      <vt:lpstr>Peter began with much faith when he asked Jesus to command him to walk towards Him during the storm and he began to walk...   What happened to him?</vt:lpstr>
      <vt:lpstr>He became afraid and started to sink yelling,  Lord, save me!</vt:lpstr>
      <vt:lpstr>To show them that He is God, He calmed the storm when He boarded the boat.  Did they believe?</vt:lpstr>
      <vt:lpstr>Just as Jesus prayed to His Father often, we can pray often to God to grow in love, faith, and obedience.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Song: Walk on Water, chapelhill kids, (Ctrl Click) https://youtu.be/IzZeNVPHnig (9+ years)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Mercedes MBG1</dc:creator>
  <cp:lastModifiedBy>Maria Varona</cp:lastModifiedBy>
  <cp:revision>87</cp:revision>
  <dcterms:created xsi:type="dcterms:W3CDTF">2020-07-27T22:07:05Z</dcterms:created>
  <dcterms:modified xsi:type="dcterms:W3CDTF">2023-08-18T23:03:21Z</dcterms:modified>
</cp:coreProperties>
</file>