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9" r:id="rId1"/>
  </p:sldMasterIdLst>
  <p:sldIdLst>
    <p:sldId id="256" r:id="rId2"/>
    <p:sldId id="257" r:id="rId3"/>
    <p:sldId id="259" r:id="rId4"/>
    <p:sldId id="260" r:id="rId5"/>
    <p:sldId id="270" r:id="rId6"/>
    <p:sldId id="262" r:id="rId7"/>
    <p:sldId id="269" r:id="rId8"/>
    <p:sldId id="278" r:id="rId9"/>
    <p:sldId id="268" r:id="rId10"/>
    <p:sldId id="272" r:id="rId11"/>
    <p:sldId id="273" r:id="rId12"/>
    <p:sldId id="274" r:id="rId13"/>
    <p:sldId id="271" r:id="rId14"/>
    <p:sldId id="264" r:id="rId15"/>
    <p:sldId id="275" r:id="rId16"/>
    <p:sldId id="267" r:id="rId17"/>
    <p:sldId id="276" r:id="rId18"/>
    <p:sldId id="27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3" d="100"/>
          <a:sy n="73" d="100"/>
        </p:scale>
        <p:origin x="54"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2388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6936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9917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4117975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4879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7/12/2023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2917928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6929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6238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dirty="0"/>
              <a:t>2020</a:t>
            </a: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0377" y="129988"/>
            <a:ext cx="983428" cy="98342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72964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7/12/2023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3673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8395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7/12/2023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684538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jpe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jpeg"/><Relationship Id="rId5" Type="http://schemas.openxmlformats.org/officeDocument/2006/relationships/image" Target="../media/image17.jpeg"/><Relationship Id="rId15" Type="http://schemas.openxmlformats.org/officeDocument/2006/relationships/image" Target="../media/image27.gif"/><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png"/><Relationship Id="rId1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xdKj8pntC2Q" TargetMode="External"/><Relationship Id="rId2" Type="http://schemas.openxmlformats.org/officeDocument/2006/relationships/slideLayout" Target="../slideLayouts/slideLayout7.xml"/><Relationship Id="rId1" Type="http://schemas.openxmlformats.org/officeDocument/2006/relationships/video" Target="https://www.youtube.com/embed/xdKj8pntC2Q?feature=oembed" TargetMode="Externa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2" Type="http://schemas.openxmlformats.org/officeDocument/2006/relationships/hyperlink" Target="https://youtu.be/MPvnZILn6EY"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5500" dirty="0"/>
              <a:t>Ministry Friends of Jesus and Mary</a:t>
            </a:r>
          </a:p>
        </p:txBody>
      </p:sp>
      <p:sp>
        <p:nvSpPr>
          <p:cNvPr id="3" name="Subtitle 2"/>
          <p:cNvSpPr>
            <a:spLocks noGrp="1"/>
          </p:cNvSpPr>
          <p:nvPr>
            <p:ph type="subTitle" idx="1"/>
          </p:nvPr>
        </p:nvSpPr>
        <p:spPr>
          <a:xfrm>
            <a:off x="1100051" y="4455619"/>
            <a:ext cx="10058400" cy="1931733"/>
          </a:xfrm>
        </p:spPr>
        <p:txBody>
          <a:bodyPr>
            <a:normAutofit fontScale="85000" lnSpcReduction="20000"/>
          </a:bodyPr>
          <a:lstStyle/>
          <a:p>
            <a:pPr algn="ctr"/>
            <a:r>
              <a:rPr lang="en-US" b="1" dirty="0"/>
              <a:t>PRAYER GROUP FOR CHILDREN</a:t>
            </a:r>
          </a:p>
          <a:p>
            <a:pPr algn="ctr"/>
            <a:r>
              <a:rPr lang="en-US" b="1" dirty="0"/>
              <a:t>CYCLE A – XV SUNDAY IN ORDINARY TIME</a:t>
            </a:r>
          </a:p>
          <a:p>
            <a:pPr algn="ctr"/>
            <a:r>
              <a:rPr lang="en-US" b="1" dirty="0"/>
              <a:t>THE PARABLE OF THE SOWER</a:t>
            </a:r>
          </a:p>
          <a:p>
            <a:pPr algn="ctr"/>
            <a:endParaRPr lang="en-US" b="1" dirty="0"/>
          </a:p>
          <a:p>
            <a:pPr algn="ctr"/>
            <a:r>
              <a:rPr lang="en-US" b="1" dirty="0">
                <a:solidFill>
                  <a:srgbClr val="0070C0"/>
                </a:solidFill>
              </a:rPr>
              <a:t>www.fcpeace.org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6543" y="713232"/>
            <a:ext cx="2193254" cy="219325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196452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3" name="Picture 2" descr="La parábola del sembrador-Mateo 13:1-9; Marcos 4:1-9;Lucas 8:4-8">
            <a:extLst>
              <a:ext uri="{FF2B5EF4-FFF2-40B4-BE49-F238E27FC236}">
                <a16:creationId xmlns:a16="http://schemas.microsoft.com/office/drawing/2014/main" id="{1EEEB841-AAEB-402B-942A-C5F5B9C388F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3997" y="1078654"/>
            <a:ext cx="6275667" cy="47006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ectangle 1">
            <a:extLst>
              <a:ext uri="{FF2B5EF4-FFF2-40B4-BE49-F238E27FC236}">
                <a16:creationId xmlns:a16="http://schemas.microsoft.com/office/drawing/2014/main" id="{AAA5471C-4AA1-413C-AE55-A8B8B51F0C6C}"/>
              </a:ext>
            </a:extLst>
          </p:cNvPr>
          <p:cNvSpPr/>
          <p:nvPr/>
        </p:nvSpPr>
        <p:spPr>
          <a:xfrm>
            <a:off x="7837449" y="2698718"/>
            <a:ext cx="4057122" cy="2926080"/>
          </a:xfrm>
          <a:prstGeom prst="rect">
            <a:avLst/>
          </a:prstGeom>
        </p:spPr>
        <p:txBody>
          <a:bodyPr vert="horz" lIns="91440" tIns="45720" rIns="91440" bIns="45720" rtlCol="0" anchor="b">
            <a:noAutofit/>
          </a:bodyPr>
          <a:lstStyle/>
          <a:p>
            <a:pPr algn="ctr" defTabSz="914400">
              <a:lnSpc>
                <a:spcPct val="170000"/>
              </a:lnSpc>
              <a:spcBef>
                <a:spcPct val="0"/>
              </a:spcBef>
              <a:spcAft>
                <a:spcPts val="600"/>
              </a:spcAft>
            </a:pPr>
            <a:r>
              <a:rPr lang="en-US" sz="2800" spc="-50" dirty="0">
                <a:solidFill>
                  <a:srgbClr val="FFFFFF"/>
                </a:solidFill>
                <a:latin typeface="Comic Sans MS" panose="030F0702030302020204" pitchFamily="66" charset="0"/>
                <a:ea typeface="+mj-ea"/>
                <a:cs typeface="+mj-cs"/>
              </a:rPr>
              <a:t>Jesus teaches us with the story of the </a:t>
            </a:r>
            <a:r>
              <a:rPr lang="en-US" sz="2800" spc="-50" dirty="0" err="1">
                <a:solidFill>
                  <a:srgbClr val="FFFFFF"/>
                </a:solidFill>
                <a:latin typeface="Comic Sans MS" panose="030F0702030302020204" pitchFamily="66" charset="0"/>
                <a:ea typeface="+mj-ea"/>
                <a:cs typeface="+mj-cs"/>
              </a:rPr>
              <a:t>sower</a:t>
            </a:r>
            <a:r>
              <a:rPr lang="en-US" sz="2800" spc="-50" dirty="0">
                <a:solidFill>
                  <a:srgbClr val="FFFFFF"/>
                </a:solidFill>
                <a:latin typeface="Comic Sans MS" panose="030F0702030302020204" pitchFamily="66" charset="0"/>
                <a:ea typeface="+mj-ea"/>
                <a:cs typeface="+mj-cs"/>
              </a:rPr>
              <a:t> who plants in 4 different types of grounds. Who does the </a:t>
            </a:r>
            <a:r>
              <a:rPr lang="en-US" sz="2800" spc="-50" dirty="0" err="1">
                <a:solidFill>
                  <a:srgbClr val="FFFFFF"/>
                </a:solidFill>
                <a:latin typeface="Comic Sans MS" panose="030F0702030302020204" pitchFamily="66" charset="0"/>
                <a:ea typeface="+mj-ea"/>
                <a:cs typeface="+mj-cs"/>
              </a:rPr>
              <a:t>sower</a:t>
            </a:r>
            <a:r>
              <a:rPr lang="en-US" sz="2800" spc="-50" dirty="0">
                <a:solidFill>
                  <a:srgbClr val="FFFFFF"/>
                </a:solidFill>
                <a:latin typeface="Comic Sans MS" panose="030F0702030302020204" pitchFamily="66" charset="0"/>
                <a:ea typeface="+mj-ea"/>
                <a:cs typeface="+mj-cs"/>
              </a:rPr>
              <a:t> represent? </a:t>
            </a:r>
          </a:p>
        </p:txBody>
      </p:sp>
      <p:sp>
        <p:nvSpPr>
          <p:cNvPr id="18" name="Rectangle 17">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94661545-8664-4190-AB65-2FD1FCBD380D}"/>
              </a:ext>
            </a:extLst>
          </p:cNvPr>
          <p:cNvSpPr txBox="1"/>
          <p:nvPr/>
        </p:nvSpPr>
        <p:spPr>
          <a:xfrm>
            <a:off x="633997" y="5910255"/>
            <a:ext cx="6275668" cy="769441"/>
          </a:xfrm>
          <a:prstGeom prst="rect">
            <a:avLst/>
          </a:prstGeom>
          <a:noFill/>
        </p:spPr>
        <p:txBody>
          <a:bodyPr wrap="square" rtlCol="0">
            <a:spAutoFit/>
          </a:bodyPr>
          <a:lstStyle/>
          <a:p>
            <a:pPr algn="ctr"/>
            <a:r>
              <a:rPr lang="en-US" sz="2200" dirty="0">
                <a:latin typeface="Comic Sans MS" panose="030F0702030302020204" pitchFamily="66" charset="0"/>
              </a:rPr>
              <a:t>God, through his Word, or through another person inviting…</a:t>
            </a:r>
          </a:p>
        </p:txBody>
      </p:sp>
    </p:spTree>
    <p:extLst>
      <p:ext uri="{BB962C8B-B14F-4D97-AF65-F5344CB8AC3E}">
        <p14:creationId xmlns:p14="http://schemas.microsoft.com/office/powerpoint/2010/main" val="416088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40 Dibujos De Jesús Hermosos Para Niños... ¡Te Encantarán ...">
            <a:extLst>
              <a:ext uri="{FF2B5EF4-FFF2-40B4-BE49-F238E27FC236}">
                <a16:creationId xmlns:a16="http://schemas.microsoft.com/office/drawing/2014/main" id="{9DC0A374-9D60-4949-9BC7-68C4F5CBA8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1329" y="1747838"/>
            <a:ext cx="3752850" cy="4276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E71A464-BDC0-4E74-B52F-28C96EA177DA}"/>
              </a:ext>
            </a:extLst>
          </p:cNvPr>
          <p:cNvSpPr/>
          <p:nvPr/>
        </p:nvSpPr>
        <p:spPr>
          <a:xfrm>
            <a:off x="649209" y="358600"/>
            <a:ext cx="6745757" cy="584775"/>
          </a:xfrm>
          <a:prstGeom prst="rect">
            <a:avLst/>
          </a:prstGeom>
        </p:spPr>
        <p:txBody>
          <a:bodyPr wrap="none">
            <a:spAutoFit/>
          </a:bodyPr>
          <a:lstStyle/>
          <a:p>
            <a:r>
              <a:rPr lang="en-US" sz="3200" dirty="0">
                <a:solidFill>
                  <a:srgbClr val="0000FF"/>
                </a:solidFill>
                <a:latin typeface="Comic Sans MS" panose="030F0702030302020204" pitchFamily="66" charset="0"/>
              </a:rPr>
              <a:t>What does the seed represent? </a:t>
            </a:r>
            <a:r>
              <a:rPr lang="es-ES" sz="3200" dirty="0">
                <a:solidFill>
                  <a:srgbClr val="0000FF"/>
                </a:solidFill>
                <a:latin typeface="Comic Sans MS" panose="030F0702030302020204" pitchFamily="66" charset="0"/>
              </a:rPr>
              <a:t> </a:t>
            </a:r>
            <a:endParaRPr lang="en-US" sz="3200" dirty="0">
              <a:latin typeface="Comic Sans MS" panose="030F0702030302020204" pitchFamily="66" charset="0"/>
            </a:endParaRPr>
          </a:p>
        </p:txBody>
      </p:sp>
      <p:sp>
        <p:nvSpPr>
          <p:cNvPr id="2" name="TextBox 1">
            <a:extLst>
              <a:ext uri="{FF2B5EF4-FFF2-40B4-BE49-F238E27FC236}">
                <a16:creationId xmlns:a16="http://schemas.microsoft.com/office/drawing/2014/main" id="{AB248B30-E053-DE89-958F-11D554EF3905}"/>
              </a:ext>
            </a:extLst>
          </p:cNvPr>
          <p:cNvSpPr txBox="1"/>
          <p:nvPr/>
        </p:nvSpPr>
        <p:spPr>
          <a:xfrm>
            <a:off x="4789170" y="943375"/>
            <a:ext cx="5963145" cy="584775"/>
          </a:xfrm>
          <a:prstGeom prst="rect">
            <a:avLst/>
          </a:prstGeom>
          <a:noFill/>
        </p:spPr>
        <p:txBody>
          <a:bodyPr wrap="square" rtlCol="0">
            <a:spAutoFit/>
          </a:bodyPr>
          <a:lstStyle/>
          <a:p>
            <a:r>
              <a:rPr lang="en-US" sz="3200" dirty="0">
                <a:solidFill>
                  <a:srgbClr val="FFC000"/>
                </a:solidFill>
                <a:latin typeface="Comic Sans MS" panose="030F0702030302020204" pitchFamily="66" charset="0"/>
              </a:rPr>
              <a:t>God’s invitation to follow Him. </a:t>
            </a:r>
          </a:p>
        </p:txBody>
      </p:sp>
    </p:spTree>
    <p:extLst>
      <p:ext uri="{BB962C8B-B14F-4D97-AF65-F5344CB8AC3E}">
        <p14:creationId xmlns:p14="http://schemas.microsoft.com/office/powerpoint/2010/main" val="340313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A28D81-0D23-4C0B-A5EB-36C3A3B5A148}"/>
              </a:ext>
            </a:extLst>
          </p:cNvPr>
          <p:cNvSpPr/>
          <p:nvPr/>
        </p:nvSpPr>
        <p:spPr>
          <a:xfrm>
            <a:off x="788649" y="337724"/>
            <a:ext cx="9738360" cy="646331"/>
          </a:xfrm>
          <a:prstGeom prst="rect">
            <a:avLst/>
          </a:prstGeom>
        </p:spPr>
        <p:txBody>
          <a:bodyPr wrap="square">
            <a:spAutoFit/>
          </a:bodyPr>
          <a:lstStyle/>
          <a:p>
            <a:r>
              <a:rPr lang="es-ES" sz="3600" b="1" dirty="0" err="1">
                <a:latin typeface="Comic Sans MS" panose="030F0702030302020204" pitchFamily="66" charset="0"/>
              </a:rPr>
              <a:t>What</a:t>
            </a:r>
            <a:r>
              <a:rPr lang="es-ES" sz="3600" b="1" dirty="0">
                <a:latin typeface="Comic Sans MS" panose="030F0702030302020204" pitchFamily="66" charset="0"/>
              </a:rPr>
              <a:t> do </a:t>
            </a:r>
            <a:r>
              <a:rPr lang="es-ES" sz="3600" b="1" dirty="0" err="1">
                <a:latin typeface="Comic Sans MS" panose="030F0702030302020204" pitchFamily="66" charset="0"/>
              </a:rPr>
              <a:t>the</a:t>
            </a:r>
            <a:r>
              <a:rPr lang="es-ES" sz="3600" b="1" dirty="0">
                <a:latin typeface="Comic Sans MS" panose="030F0702030302020204" pitchFamily="66" charset="0"/>
              </a:rPr>
              <a:t> </a:t>
            </a:r>
            <a:r>
              <a:rPr lang="es-ES" sz="3600" b="1" dirty="0" err="1">
                <a:latin typeface="Comic Sans MS" panose="030F0702030302020204" pitchFamily="66" charset="0"/>
              </a:rPr>
              <a:t>different</a:t>
            </a:r>
            <a:r>
              <a:rPr lang="es-ES" sz="3600" b="1" dirty="0">
                <a:latin typeface="Comic Sans MS" panose="030F0702030302020204" pitchFamily="66" charset="0"/>
              </a:rPr>
              <a:t> </a:t>
            </a:r>
            <a:r>
              <a:rPr lang="es-ES" sz="3600" b="1" dirty="0" err="1">
                <a:latin typeface="Comic Sans MS" panose="030F0702030302020204" pitchFamily="66" charset="0"/>
              </a:rPr>
              <a:t>grounds</a:t>
            </a:r>
            <a:r>
              <a:rPr lang="es-ES" sz="3600" b="1" dirty="0">
                <a:latin typeface="Comic Sans MS" panose="030F0702030302020204" pitchFamily="66" charset="0"/>
              </a:rPr>
              <a:t> </a:t>
            </a:r>
            <a:r>
              <a:rPr lang="es-ES" sz="3600" b="1" dirty="0" err="1">
                <a:latin typeface="Comic Sans MS" panose="030F0702030302020204" pitchFamily="66" charset="0"/>
              </a:rPr>
              <a:t>represent</a:t>
            </a:r>
            <a:r>
              <a:rPr lang="es-ES" sz="3600" b="1" dirty="0">
                <a:latin typeface="Comic Sans MS" panose="030F0702030302020204" pitchFamily="66" charset="0"/>
              </a:rPr>
              <a:t>? </a:t>
            </a:r>
            <a:endParaRPr lang="en-US" sz="3600" dirty="0">
              <a:latin typeface="Comic Sans MS" panose="030F0702030302020204" pitchFamily="66" charset="0"/>
            </a:endParaRPr>
          </a:p>
        </p:txBody>
      </p:sp>
      <p:sp>
        <p:nvSpPr>
          <p:cNvPr id="4" name="Rectangle 3">
            <a:extLst>
              <a:ext uri="{FF2B5EF4-FFF2-40B4-BE49-F238E27FC236}">
                <a16:creationId xmlns:a16="http://schemas.microsoft.com/office/drawing/2014/main" id="{E4E2A196-4643-435D-91E9-09BC1CC22AFB}"/>
              </a:ext>
            </a:extLst>
          </p:cNvPr>
          <p:cNvSpPr/>
          <p:nvPr/>
        </p:nvSpPr>
        <p:spPr>
          <a:xfrm>
            <a:off x="1226820" y="5408026"/>
            <a:ext cx="9738360" cy="584775"/>
          </a:xfrm>
          <a:prstGeom prst="rect">
            <a:avLst/>
          </a:prstGeom>
        </p:spPr>
        <p:txBody>
          <a:bodyPr wrap="square">
            <a:spAutoFit/>
          </a:bodyPr>
          <a:lstStyle/>
          <a:p>
            <a:r>
              <a:rPr lang="es-ES" sz="3200" dirty="0" err="1">
                <a:solidFill>
                  <a:srgbClr val="C00000"/>
                </a:solidFill>
                <a:latin typeface="Comic Sans MS" panose="030F0702030302020204" pitchFamily="66" charset="0"/>
              </a:rPr>
              <a:t>Our</a:t>
            </a:r>
            <a:r>
              <a:rPr lang="es-ES" sz="3200" dirty="0">
                <a:solidFill>
                  <a:srgbClr val="C00000"/>
                </a:solidFill>
                <a:latin typeface="Comic Sans MS" panose="030F0702030302020204" pitchFamily="66" charset="0"/>
              </a:rPr>
              <a:t> </a:t>
            </a:r>
            <a:r>
              <a:rPr lang="es-ES" sz="3200" dirty="0" err="1">
                <a:solidFill>
                  <a:srgbClr val="C00000"/>
                </a:solidFill>
                <a:latin typeface="Comic Sans MS" panose="030F0702030302020204" pitchFamily="66" charset="0"/>
              </a:rPr>
              <a:t>heart</a:t>
            </a:r>
            <a:r>
              <a:rPr lang="es-ES" sz="3200" dirty="0">
                <a:solidFill>
                  <a:srgbClr val="C00000"/>
                </a:solidFill>
                <a:latin typeface="Comic Sans MS" panose="030F0702030302020204" pitchFamily="66" charset="0"/>
              </a:rPr>
              <a:t>, </a:t>
            </a:r>
            <a:r>
              <a:rPr lang="es-ES" sz="3200" dirty="0" err="1">
                <a:solidFill>
                  <a:srgbClr val="C00000"/>
                </a:solidFill>
                <a:latin typeface="Comic Sans MS" panose="030F0702030302020204" pitchFamily="66" charset="0"/>
              </a:rPr>
              <a:t>fertile</a:t>
            </a:r>
            <a:r>
              <a:rPr lang="es-ES" sz="3200" dirty="0">
                <a:solidFill>
                  <a:srgbClr val="C00000"/>
                </a:solidFill>
                <a:latin typeface="Comic Sans MS" panose="030F0702030302020204" pitchFamily="66" charset="0"/>
              </a:rPr>
              <a:t> </a:t>
            </a:r>
            <a:r>
              <a:rPr lang="es-ES" sz="3200" dirty="0" err="1">
                <a:solidFill>
                  <a:srgbClr val="C00000"/>
                </a:solidFill>
                <a:latin typeface="Comic Sans MS" panose="030F0702030302020204" pitchFamily="66" charset="0"/>
              </a:rPr>
              <a:t>or</a:t>
            </a:r>
            <a:r>
              <a:rPr lang="es-ES" sz="3200" dirty="0">
                <a:solidFill>
                  <a:srgbClr val="C00000"/>
                </a:solidFill>
                <a:latin typeface="Comic Sans MS" panose="030F0702030302020204" pitchFamily="66" charset="0"/>
              </a:rPr>
              <a:t> </a:t>
            </a:r>
            <a:r>
              <a:rPr lang="es-ES" sz="3200" dirty="0" err="1">
                <a:solidFill>
                  <a:srgbClr val="C00000"/>
                </a:solidFill>
                <a:latin typeface="Comic Sans MS" panose="030F0702030302020204" pitchFamily="66" charset="0"/>
              </a:rPr>
              <a:t>hardened</a:t>
            </a:r>
            <a:r>
              <a:rPr lang="es-ES" sz="3200" dirty="0">
                <a:solidFill>
                  <a:srgbClr val="C00000"/>
                </a:solidFill>
                <a:latin typeface="Comic Sans MS" panose="030F0702030302020204" pitchFamily="66" charset="0"/>
              </a:rPr>
              <a:t> </a:t>
            </a:r>
            <a:r>
              <a:rPr lang="es-ES" sz="3200" dirty="0" err="1">
                <a:solidFill>
                  <a:srgbClr val="C00000"/>
                </a:solidFill>
                <a:latin typeface="Comic Sans MS" panose="030F0702030302020204" pitchFamily="66" charset="0"/>
              </a:rPr>
              <a:t>to</a:t>
            </a:r>
            <a:r>
              <a:rPr lang="es-ES" sz="3200" dirty="0">
                <a:solidFill>
                  <a:srgbClr val="C00000"/>
                </a:solidFill>
                <a:latin typeface="Comic Sans MS" panose="030F0702030302020204" pitchFamily="66" charset="0"/>
              </a:rPr>
              <a:t> </a:t>
            </a:r>
            <a:r>
              <a:rPr lang="es-ES" sz="3200" dirty="0" err="1">
                <a:solidFill>
                  <a:srgbClr val="C00000"/>
                </a:solidFill>
                <a:latin typeface="Comic Sans MS" panose="030F0702030302020204" pitchFamily="66" charset="0"/>
              </a:rPr>
              <a:t>God’s</a:t>
            </a:r>
            <a:r>
              <a:rPr lang="es-ES" sz="3200" dirty="0">
                <a:solidFill>
                  <a:srgbClr val="C00000"/>
                </a:solidFill>
                <a:latin typeface="Comic Sans MS" panose="030F0702030302020204" pitchFamily="66" charset="0"/>
              </a:rPr>
              <a:t> </a:t>
            </a:r>
            <a:r>
              <a:rPr lang="es-ES" sz="3200" dirty="0" err="1">
                <a:solidFill>
                  <a:srgbClr val="C00000"/>
                </a:solidFill>
                <a:latin typeface="Comic Sans MS" panose="030F0702030302020204" pitchFamily="66" charset="0"/>
              </a:rPr>
              <a:t>invitation</a:t>
            </a:r>
            <a:r>
              <a:rPr lang="es-ES" sz="3200" dirty="0">
                <a:solidFill>
                  <a:srgbClr val="C00000"/>
                </a:solidFill>
                <a:latin typeface="Comic Sans MS" panose="030F0702030302020204" pitchFamily="66" charset="0"/>
              </a:rPr>
              <a:t>.</a:t>
            </a:r>
            <a:endParaRPr lang="en-US" sz="3200" dirty="0">
              <a:solidFill>
                <a:srgbClr val="C00000"/>
              </a:solidFill>
              <a:latin typeface="Comic Sans MS" panose="030F0702030302020204" pitchFamily="66" charset="0"/>
            </a:endParaRPr>
          </a:p>
        </p:txBody>
      </p:sp>
      <p:pic>
        <p:nvPicPr>
          <p:cNvPr id="8194" name="Picture 2" descr="LOS QUE ENDURECEN SU CERVIZ (CORAZON)">
            <a:extLst>
              <a:ext uri="{FF2B5EF4-FFF2-40B4-BE49-F238E27FC236}">
                <a16:creationId xmlns:a16="http://schemas.microsoft.com/office/drawing/2014/main" id="{8CBCFF42-BE38-4B77-8E48-566A41EC0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0354" y="1630973"/>
            <a:ext cx="3810000" cy="33147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6" name="Picture 4" descr="Ilustración De Un Corazón El Ejercicio De Ilustraciones ...">
            <a:extLst>
              <a:ext uri="{FF2B5EF4-FFF2-40B4-BE49-F238E27FC236}">
                <a16:creationId xmlns:a16="http://schemas.microsoft.com/office/drawing/2014/main" id="{D9538A7A-F457-4255-8608-57DB7A9E80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1720728"/>
            <a:ext cx="4727118" cy="322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30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196"/>
                                        </p:tgtEl>
                                        <p:attrNameLst>
                                          <p:attrName>style.visibility</p:attrName>
                                        </p:attrNameLst>
                                      </p:cBhvr>
                                      <p:to>
                                        <p:strVal val="visible"/>
                                      </p:to>
                                    </p:set>
                                    <p:anim calcmode="lin" valueType="num">
                                      <p:cBhvr>
                                        <p:cTn id="14" dur="500" fill="hold"/>
                                        <p:tgtEl>
                                          <p:spTgt spid="8196"/>
                                        </p:tgtEl>
                                        <p:attrNameLst>
                                          <p:attrName>ppt_w</p:attrName>
                                        </p:attrNameLst>
                                      </p:cBhvr>
                                      <p:tavLst>
                                        <p:tav tm="0">
                                          <p:val>
                                            <p:fltVal val="0"/>
                                          </p:val>
                                        </p:tav>
                                        <p:tav tm="100000">
                                          <p:val>
                                            <p:strVal val="#ppt_w"/>
                                          </p:val>
                                        </p:tav>
                                      </p:tavLst>
                                    </p:anim>
                                    <p:anim calcmode="lin" valueType="num">
                                      <p:cBhvr>
                                        <p:cTn id="15" dur="500" fill="hold"/>
                                        <p:tgtEl>
                                          <p:spTgt spid="8196"/>
                                        </p:tgtEl>
                                        <p:attrNameLst>
                                          <p:attrName>ppt_h</p:attrName>
                                        </p:attrNameLst>
                                      </p:cBhvr>
                                      <p:tavLst>
                                        <p:tav tm="0">
                                          <p:val>
                                            <p:fltVal val="0"/>
                                          </p:val>
                                        </p:tav>
                                        <p:tav tm="100000">
                                          <p:val>
                                            <p:strVal val="#ppt_h"/>
                                          </p:val>
                                        </p:tav>
                                      </p:tavLst>
                                    </p:anim>
                                    <p:animEffect transition="in" filter="fade">
                                      <p:cBhvr>
                                        <p:cTn id="16" dur="500"/>
                                        <p:tgtEl>
                                          <p:spTgt spid="8196"/>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8194"/>
                                        </p:tgtEl>
                                        <p:attrNameLst>
                                          <p:attrName>style.visibility</p:attrName>
                                        </p:attrNameLst>
                                      </p:cBhvr>
                                      <p:to>
                                        <p:strVal val="visible"/>
                                      </p:to>
                                    </p:set>
                                    <p:animEffect transition="in" filter="randombar(horizontal)">
                                      <p:cBhvr>
                                        <p:cTn id="21" dur="500"/>
                                        <p:tgtEl>
                                          <p:spTgt spid="8194"/>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4E406E-8B7E-47B6-9ADA-63F35E08499A}"/>
              </a:ext>
            </a:extLst>
          </p:cNvPr>
          <p:cNvPicPr>
            <a:picLocks noChangeAspect="1"/>
          </p:cNvPicPr>
          <p:nvPr/>
        </p:nvPicPr>
        <p:blipFill rotWithShape="1">
          <a:blip r:embed="rId2"/>
          <a:srcRect l="50000" b="52283"/>
          <a:stretch/>
        </p:blipFill>
        <p:spPr>
          <a:xfrm>
            <a:off x="554635" y="122342"/>
            <a:ext cx="2033666" cy="1436546"/>
          </a:xfrm>
          <a:prstGeom prst="rect">
            <a:avLst/>
          </a:prstGeom>
        </p:spPr>
      </p:pic>
      <p:pic>
        <p:nvPicPr>
          <p:cNvPr id="5" name="Picture 2" descr="Parábola del sembrador: text, images, music, video | Glogster EDU ...">
            <a:extLst>
              <a:ext uri="{FF2B5EF4-FFF2-40B4-BE49-F238E27FC236}">
                <a16:creationId xmlns:a16="http://schemas.microsoft.com/office/drawing/2014/main" id="{2FA8B5C4-1796-4196-BE9E-929F8452F5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635" y="1693166"/>
            <a:ext cx="2033666" cy="14759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A6DCEF4-5CBC-475E-98DD-4553036AE501}"/>
              </a:ext>
            </a:extLst>
          </p:cNvPr>
          <p:cNvPicPr>
            <a:picLocks noChangeAspect="1"/>
          </p:cNvPicPr>
          <p:nvPr/>
        </p:nvPicPr>
        <p:blipFill rotWithShape="1">
          <a:blip r:embed="rId2"/>
          <a:srcRect t="50000" r="50000" b="-1"/>
          <a:stretch/>
        </p:blipFill>
        <p:spPr>
          <a:xfrm>
            <a:off x="554635" y="3303432"/>
            <a:ext cx="2033666" cy="1475988"/>
          </a:xfrm>
          <a:prstGeom prst="rect">
            <a:avLst/>
          </a:prstGeom>
        </p:spPr>
      </p:pic>
      <p:pic>
        <p:nvPicPr>
          <p:cNvPr id="7" name="Picture 6">
            <a:extLst>
              <a:ext uri="{FF2B5EF4-FFF2-40B4-BE49-F238E27FC236}">
                <a16:creationId xmlns:a16="http://schemas.microsoft.com/office/drawing/2014/main" id="{7FE35906-C7F9-4B5F-9B4E-10153F98170E}"/>
              </a:ext>
            </a:extLst>
          </p:cNvPr>
          <p:cNvPicPr>
            <a:picLocks noChangeAspect="1"/>
          </p:cNvPicPr>
          <p:nvPr/>
        </p:nvPicPr>
        <p:blipFill rotWithShape="1">
          <a:blip r:embed="rId2"/>
          <a:srcRect l="50000" t="50000"/>
          <a:stretch/>
        </p:blipFill>
        <p:spPr>
          <a:xfrm>
            <a:off x="554635" y="4793742"/>
            <a:ext cx="2033666" cy="1408268"/>
          </a:xfrm>
          <a:prstGeom prst="rect">
            <a:avLst/>
          </a:prstGeom>
        </p:spPr>
      </p:pic>
      <p:sp>
        <p:nvSpPr>
          <p:cNvPr id="8" name="TextBox 7">
            <a:extLst>
              <a:ext uri="{FF2B5EF4-FFF2-40B4-BE49-F238E27FC236}">
                <a16:creationId xmlns:a16="http://schemas.microsoft.com/office/drawing/2014/main" id="{690A851F-AA81-4330-BEE6-BA21DEF9DA9A}"/>
              </a:ext>
            </a:extLst>
          </p:cNvPr>
          <p:cNvSpPr txBox="1"/>
          <p:nvPr/>
        </p:nvSpPr>
        <p:spPr>
          <a:xfrm>
            <a:off x="2813537" y="496273"/>
            <a:ext cx="9378461" cy="430887"/>
          </a:xfrm>
          <a:prstGeom prst="rect">
            <a:avLst/>
          </a:prstGeom>
          <a:noFill/>
        </p:spPr>
        <p:txBody>
          <a:bodyPr wrap="square" rtlCol="0">
            <a:spAutoFit/>
          </a:bodyPr>
          <a:lstStyle/>
          <a:p>
            <a:r>
              <a:rPr lang="es-ES" sz="2200" b="1" dirty="0" err="1">
                <a:solidFill>
                  <a:srgbClr val="7030A0"/>
                </a:solidFill>
              </a:rPr>
              <a:t>What</a:t>
            </a:r>
            <a:r>
              <a:rPr lang="es-ES" sz="2200" b="1" dirty="0">
                <a:solidFill>
                  <a:srgbClr val="7030A0"/>
                </a:solidFill>
              </a:rPr>
              <a:t> </a:t>
            </a:r>
            <a:r>
              <a:rPr lang="es-ES" sz="2200" b="1" dirty="0" err="1">
                <a:solidFill>
                  <a:srgbClr val="7030A0"/>
                </a:solidFill>
              </a:rPr>
              <a:t>happens</a:t>
            </a:r>
            <a:r>
              <a:rPr lang="es-ES" sz="2200" b="1" dirty="0">
                <a:solidFill>
                  <a:srgbClr val="7030A0"/>
                </a:solidFill>
              </a:rPr>
              <a:t> </a:t>
            </a:r>
            <a:r>
              <a:rPr lang="es-ES" sz="2200" b="1" dirty="0" err="1">
                <a:solidFill>
                  <a:srgbClr val="7030A0"/>
                </a:solidFill>
              </a:rPr>
              <a:t>on</a:t>
            </a:r>
            <a:r>
              <a:rPr lang="es-ES" sz="2200" b="1" dirty="0">
                <a:solidFill>
                  <a:srgbClr val="7030A0"/>
                </a:solidFill>
              </a:rPr>
              <a:t> </a:t>
            </a:r>
            <a:r>
              <a:rPr lang="es-ES" sz="2200" b="1" dirty="0" err="1">
                <a:solidFill>
                  <a:srgbClr val="7030A0"/>
                </a:solidFill>
              </a:rPr>
              <a:t>the</a:t>
            </a:r>
            <a:r>
              <a:rPr lang="es-ES" sz="2200" b="1" dirty="0">
                <a:solidFill>
                  <a:srgbClr val="7030A0"/>
                </a:solidFill>
              </a:rPr>
              <a:t> </a:t>
            </a:r>
            <a:r>
              <a:rPr lang="es-ES" sz="2200" b="1" dirty="0" err="1">
                <a:solidFill>
                  <a:srgbClr val="7030A0"/>
                </a:solidFill>
              </a:rPr>
              <a:t>path</a:t>
            </a:r>
            <a:r>
              <a:rPr lang="es-ES" sz="2200" b="1" dirty="0">
                <a:solidFill>
                  <a:srgbClr val="7030A0"/>
                </a:solidFill>
              </a:rPr>
              <a:t>? </a:t>
            </a:r>
            <a:endParaRPr lang="en-US" sz="2200" dirty="0">
              <a:solidFill>
                <a:srgbClr val="7030A0"/>
              </a:solidFill>
            </a:endParaRPr>
          </a:p>
        </p:txBody>
      </p:sp>
      <p:sp>
        <p:nvSpPr>
          <p:cNvPr id="9" name="Rectangle 8">
            <a:extLst>
              <a:ext uri="{FF2B5EF4-FFF2-40B4-BE49-F238E27FC236}">
                <a16:creationId xmlns:a16="http://schemas.microsoft.com/office/drawing/2014/main" id="{31EB77B6-05E3-478E-8272-16B401985392}"/>
              </a:ext>
            </a:extLst>
          </p:cNvPr>
          <p:cNvSpPr/>
          <p:nvPr/>
        </p:nvSpPr>
        <p:spPr>
          <a:xfrm>
            <a:off x="2813538" y="1840169"/>
            <a:ext cx="9378462" cy="430887"/>
          </a:xfrm>
          <a:prstGeom prst="rect">
            <a:avLst/>
          </a:prstGeom>
        </p:spPr>
        <p:txBody>
          <a:bodyPr wrap="square">
            <a:spAutoFit/>
          </a:bodyPr>
          <a:lstStyle/>
          <a:p>
            <a:r>
              <a:rPr lang="es-ES" sz="2200" b="1" dirty="0" err="1">
                <a:solidFill>
                  <a:srgbClr val="0000FF"/>
                </a:solidFill>
              </a:rPr>
              <a:t>What</a:t>
            </a:r>
            <a:r>
              <a:rPr lang="es-ES" sz="2200" b="1" dirty="0">
                <a:solidFill>
                  <a:srgbClr val="0000FF"/>
                </a:solidFill>
              </a:rPr>
              <a:t> </a:t>
            </a:r>
            <a:r>
              <a:rPr lang="es-ES" sz="2200" b="1" dirty="0" err="1">
                <a:solidFill>
                  <a:srgbClr val="0000FF"/>
                </a:solidFill>
              </a:rPr>
              <a:t>happens</a:t>
            </a:r>
            <a:r>
              <a:rPr lang="es-ES" sz="2200" b="1" dirty="0">
                <a:solidFill>
                  <a:srgbClr val="0000FF"/>
                </a:solidFill>
              </a:rPr>
              <a:t> </a:t>
            </a:r>
            <a:r>
              <a:rPr lang="es-ES" sz="2200" b="1" dirty="0" err="1">
                <a:solidFill>
                  <a:srgbClr val="0000FF"/>
                </a:solidFill>
              </a:rPr>
              <a:t>on</a:t>
            </a:r>
            <a:r>
              <a:rPr lang="es-ES" sz="2200" b="1" dirty="0">
                <a:solidFill>
                  <a:srgbClr val="0000FF"/>
                </a:solidFill>
              </a:rPr>
              <a:t> </a:t>
            </a:r>
            <a:r>
              <a:rPr lang="es-ES" sz="2200" b="1" dirty="0" err="1">
                <a:solidFill>
                  <a:srgbClr val="0000FF"/>
                </a:solidFill>
              </a:rPr>
              <a:t>the</a:t>
            </a:r>
            <a:r>
              <a:rPr lang="es-ES" sz="2200" b="1" dirty="0">
                <a:solidFill>
                  <a:srgbClr val="0000FF"/>
                </a:solidFill>
              </a:rPr>
              <a:t> </a:t>
            </a:r>
            <a:r>
              <a:rPr lang="es-ES" sz="2200" b="1" dirty="0" err="1">
                <a:solidFill>
                  <a:srgbClr val="0000FF"/>
                </a:solidFill>
              </a:rPr>
              <a:t>rocky</a:t>
            </a:r>
            <a:r>
              <a:rPr lang="es-ES" sz="2200" b="1" dirty="0">
                <a:solidFill>
                  <a:srgbClr val="0000FF"/>
                </a:solidFill>
              </a:rPr>
              <a:t> </a:t>
            </a:r>
            <a:r>
              <a:rPr lang="es-ES" sz="2200" b="1" dirty="0" err="1">
                <a:solidFill>
                  <a:srgbClr val="0000FF"/>
                </a:solidFill>
              </a:rPr>
              <a:t>ground</a:t>
            </a:r>
            <a:r>
              <a:rPr lang="es-ES" sz="2200" b="1" dirty="0">
                <a:solidFill>
                  <a:srgbClr val="0000FF"/>
                </a:solidFill>
              </a:rPr>
              <a:t>? </a:t>
            </a:r>
            <a:endParaRPr lang="en-US" sz="2200" b="1" dirty="0">
              <a:solidFill>
                <a:srgbClr val="0000FF"/>
              </a:solidFill>
            </a:endParaRPr>
          </a:p>
        </p:txBody>
      </p:sp>
      <p:sp>
        <p:nvSpPr>
          <p:cNvPr id="10" name="Rectangle 9">
            <a:extLst>
              <a:ext uri="{FF2B5EF4-FFF2-40B4-BE49-F238E27FC236}">
                <a16:creationId xmlns:a16="http://schemas.microsoft.com/office/drawing/2014/main" id="{980D011D-DABB-455A-B4D5-31727EC55F0E}"/>
              </a:ext>
            </a:extLst>
          </p:cNvPr>
          <p:cNvSpPr/>
          <p:nvPr/>
        </p:nvSpPr>
        <p:spPr>
          <a:xfrm>
            <a:off x="2813538" y="3672824"/>
            <a:ext cx="9378462" cy="430887"/>
          </a:xfrm>
          <a:prstGeom prst="rect">
            <a:avLst/>
          </a:prstGeom>
        </p:spPr>
        <p:txBody>
          <a:bodyPr wrap="square">
            <a:spAutoFit/>
          </a:bodyPr>
          <a:lstStyle/>
          <a:p>
            <a:r>
              <a:rPr lang="es-ES" sz="2200" b="1" dirty="0" err="1">
                <a:solidFill>
                  <a:srgbClr val="FF6600"/>
                </a:solidFill>
              </a:rPr>
              <a:t>What</a:t>
            </a:r>
            <a:r>
              <a:rPr lang="es-ES" sz="2200" b="1" dirty="0">
                <a:solidFill>
                  <a:srgbClr val="FF6600"/>
                </a:solidFill>
              </a:rPr>
              <a:t> </a:t>
            </a:r>
            <a:r>
              <a:rPr lang="es-ES" sz="2200" b="1" dirty="0" err="1">
                <a:solidFill>
                  <a:srgbClr val="FF6600"/>
                </a:solidFill>
              </a:rPr>
              <a:t>happens</a:t>
            </a:r>
            <a:r>
              <a:rPr lang="es-ES" sz="2200" b="1" dirty="0">
                <a:solidFill>
                  <a:srgbClr val="FF6600"/>
                </a:solidFill>
              </a:rPr>
              <a:t> </a:t>
            </a:r>
            <a:r>
              <a:rPr lang="es-ES" sz="2200" b="1" dirty="0" err="1">
                <a:solidFill>
                  <a:srgbClr val="FF6600"/>
                </a:solidFill>
              </a:rPr>
              <a:t>on</a:t>
            </a:r>
            <a:r>
              <a:rPr lang="es-ES" sz="2200" b="1" dirty="0">
                <a:solidFill>
                  <a:srgbClr val="FF6600"/>
                </a:solidFill>
              </a:rPr>
              <a:t> </a:t>
            </a:r>
            <a:r>
              <a:rPr lang="es-ES" sz="2200" b="1" dirty="0" err="1">
                <a:solidFill>
                  <a:srgbClr val="FF6600"/>
                </a:solidFill>
              </a:rPr>
              <a:t>the</a:t>
            </a:r>
            <a:r>
              <a:rPr lang="es-ES" sz="2200" b="1" dirty="0">
                <a:solidFill>
                  <a:srgbClr val="FF6600"/>
                </a:solidFill>
              </a:rPr>
              <a:t> </a:t>
            </a:r>
            <a:r>
              <a:rPr lang="es-ES" sz="2200" b="1" dirty="0" err="1">
                <a:solidFill>
                  <a:srgbClr val="FF6600"/>
                </a:solidFill>
              </a:rPr>
              <a:t>thorny</a:t>
            </a:r>
            <a:r>
              <a:rPr lang="es-ES" sz="2200" b="1" dirty="0">
                <a:solidFill>
                  <a:srgbClr val="FF6600"/>
                </a:solidFill>
              </a:rPr>
              <a:t> </a:t>
            </a:r>
            <a:r>
              <a:rPr lang="es-ES" sz="2200" b="1" dirty="0" err="1">
                <a:solidFill>
                  <a:srgbClr val="FF6600"/>
                </a:solidFill>
              </a:rPr>
              <a:t>ground</a:t>
            </a:r>
            <a:r>
              <a:rPr lang="es-ES" sz="2200" b="1" dirty="0">
                <a:solidFill>
                  <a:srgbClr val="FF6600"/>
                </a:solidFill>
              </a:rPr>
              <a:t>? </a:t>
            </a:r>
            <a:endParaRPr lang="en-US" sz="2200" b="1" dirty="0">
              <a:solidFill>
                <a:srgbClr val="FF6600"/>
              </a:solidFill>
            </a:endParaRPr>
          </a:p>
        </p:txBody>
      </p:sp>
      <p:sp>
        <p:nvSpPr>
          <p:cNvPr id="11" name="Rectangle 10">
            <a:extLst>
              <a:ext uri="{FF2B5EF4-FFF2-40B4-BE49-F238E27FC236}">
                <a16:creationId xmlns:a16="http://schemas.microsoft.com/office/drawing/2014/main" id="{734EF166-C69E-4562-AC6C-EE69F5187C55}"/>
              </a:ext>
            </a:extLst>
          </p:cNvPr>
          <p:cNvSpPr/>
          <p:nvPr/>
        </p:nvSpPr>
        <p:spPr>
          <a:xfrm>
            <a:off x="2813536" y="5074592"/>
            <a:ext cx="9167448" cy="430887"/>
          </a:xfrm>
          <a:prstGeom prst="rect">
            <a:avLst/>
          </a:prstGeom>
        </p:spPr>
        <p:txBody>
          <a:bodyPr wrap="square">
            <a:spAutoFit/>
          </a:bodyPr>
          <a:lstStyle/>
          <a:p>
            <a:r>
              <a:rPr lang="es-ES" sz="2200" b="1" dirty="0" err="1">
                <a:solidFill>
                  <a:srgbClr val="FF0000"/>
                </a:solidFill>
              </a:rPr>
              <a:t>What</a:t>
            </a:r>
            <a:r>
              <a:rPr lang="es-ES" sz="2200" b="1" dirty="0">
                <a:solidFill>
                  <a:srgbClr val="FF0000"/>
                </a:solidFill>
              </a:rPr>
              <a:t> </a:t>
            </a:r>
            <a:r>
              <a:rPr lang="es-ES" sz="2200" b="1" dirty="0" err="1">
                <a:solidFill>
                  <a:srgbClr val="FF0000"/>
                </a:solidFill>
              </a:rPr>
              <a:t>happens</a:t>
            </a:r>
            <a:r>
              <a:rPr lang="es-ES" sz="2200" b="1" dirty="0">
                <a:solidFill>
                  <a:srgbClr val="FF0000"/>
                </a:solidFill>
              </a:rPr>
              <a:t> </a:t>
            </a:r>
            <a:r>
              <a:rPr lang="es-ES" sz="2200" b="1" dirty="0" err="1">
                <a:solidFill>
                  <a:srgbClr val="FF0000"/>
                </a:solidFill>
              </a:rPr>
              <a:t>on</a:t>
            </a:r>
            <a:r>
              <a:rPr lang="es-ES" sz="2200" b="1" dirty="0">
                <a:solidFill>
                  <a:srgbClr val="FF0000"/>
                </a:solidFill>
              </a:rPr>
              <a:t> </a:t>
            </a:r>
            <a:r>
              <a:rPr lang="es-ES" sz="2200" b="1" dirty="0" err="1">
                <a:solidFill>
                  <a:srgbClr val="FF0000"/>
                </a:solidFill>
              </a:rPr>
              <a:t>the</a:t>
            </a:r>
            <a:r>
              <a:rPr lang="es-ES" sz="2200" b="1" dirty="0">
                <a:solidFill>
                  <a:srgbClr val="FF0000"/>
                </a:solidFill>
              </a:rPr>
              <a:t> </a:t>
            </a:r>
            <a:r>
              <a:rPr lang="es-ES" sz="2200" b="1" dirty="0" err="1">
                <a:solidFill>
                  <a:srgbClr val="FF0000"/>
                </a:solidFill>
              </a:rPr>
              <a:t>rich</a:t>
            </a:r>
            <a:r>
              <a:rPr lang="es-ES" sz="2200" b="1" dirty="0">
                <a:solidFill>
                  <a:srgbClr val="FF0000"/>
                </a:solidFill>
              </a:rPr>
              <a:t> </a:t>
            </a:r>
            <a:r>
              <a:rPr lang="es-ES" sz="2200" b="1" dirty="0" err="1">
                <a:solidFill>
                  <a:srgbClr val="FF0000"/>
                </a:solidFill>
              </a:rPr>
              <a:t>soil</a:t>
            </a:r>
            <a:r>
              <a:rPr lang="es-ES" sz="2200" b="1" dirty="0">
                <a:solidFill>
                  <a:srgbClr val="FF0000"/>
                </a:solidFill>
              </a:rPr>
              <a:t>? </a:t>
            </a:r>
            <a:endParaRPr lang="en-US" sz="2200" b="1" dirty="0">
              <a:solidFill>
                <a:srgbClr val="FF0000"/>
              </a:solidFill>
            </a:endParaRPr>
          </a:p>
        </p:txBody>
      </p:sp>
      <p:sp>
        <p:nvSpPr>
          <p:cNvPr id="2" name="TextBox 1">
            <a:extLst>
              <a:ext uri="{FF2B5EF4-FFF2-40B4-BE49-F238E27FC236}">
                <a16:creationId xmlns:a16="http://schemas.microsoft.com/office/drawing/2014/main" id="{BF874AEB-7CFF-F883-6974-2DCBD7A41DAE}"/>
              </a:ext>
            </a:extLst>
          </p:cNvPr>
          <p:cNvSpPr txBox="1"/>
          <p:nvPr/>
        </p:nvSpPr>
        <p:spPr>
          <a:xfrm>
            <a:off x="2760782" y="1014012"/>
            <a:ext cx="8669218" cy="646331"/>
          </a:xfrm>
          <a:prstGeom prst="rect">
            <a:avLst/>
          </a:prstGeom>
          <a:noFill/>
        </p:spPr>
        <p:txBody>
          <a:bodyPr wrap="square" rtlCol="0">
            <a:spAutoFit/>
          </a:bodyPr>
          <a:lstStyle/>
          <a:p>
            <a:r>
              <a:rPr lang="en-US" dirty="0">
                <a:solidFill>
                  <a:srgbClr val="7030A0"/>
                </a:solidFill>
              </a:rPr>
              <a:t>The ground is hard and the seed cannot enter so the birds eat it.  In the same way, when our heart is hardened because we think we do not need God, we ignore His invitation.</a:t>
            </a:r>
          </a:p>
        </p:txBody>
      </p:sp>
      <p:sp>
        <p:nvSpPr>
          <p:cNvPr id="12" name="TextBox 11">
            <a:extLst>
              <a:ext uri="{FF2B5EF4-FFF2-40B4-BE49-F238E27FC236}">
                <a16:creationId xmlns:a16="http://schemas.microsoft.com/office/drawing/2014/main" id="{2A41F90A-DD04-0376-EDF3-83C1DF88AEFD}"/>
              </a:ext>
            </a:extLst>
          </p:cNvPr>
          <p:cNvSpPr txBox="1"/>
          <p:nvPr/>
        </p:nvSpPr>
        <p:spPr>
          <a:xfrm>
            <a:off x="2813536" y="2283615"/>
            <a:ext cx="8525024" cy="923330"/>
          </a:xfrm>
          <a:prstGeom prst="rect">
            <a:avLst/>
          </a:prstGeom>
          <a:noFill/>
        </p:spPr>
        <p:txBody>
          <a:bodyPr wrap="square" rtlCol="0">
            <a:spAutoFit/>
          </a:bodyPr>
          <a:lstStyle/>
          <a:p>
            <a:r>
              <a:rPr lang="en-US" dirty="0">
                <a:solidFill>
                  <a:srgbClr val="0000FF"/>
                </a:solidFill>
              </a:rPr>
              <a:t>The many rocks and little soil cause the growth to dry up with the sun. The rocks in our heart are sins like laziness, pride…At first, we are enthusiastic, but when things get difficult, we prefer to seek our pleasures rather than following God. </a:t>
            </a:r>
          </a:p>
        </p:txBody>
      </p:sp>
      <p:sp>
        <p:nvSpPr>
          <p:cNvPr id="13" name="TextBox 12">
            <a:extLst>
              <a:ext uri="{FF2B5EF4-FFF2-40B4-BE49-F238E27FC236}">
                <a16:creationId xmlns:a16="http://schemas.microsoft.com/office/drawing/2014/main" id="{4F7F0424-B149-CF13-6746-69C63BC080E1}"/>
              </a:ext>
            </a:extLst>
          </p:cNvPr>
          <p:cNvSpPr txBox="1"/>
          <p:nvPr/>
        </p:nvSpPr>
        <p:spPr>
          <a:xfrm>
            <a:off x="2813536" y="4133089"/>
            <a:ext cx="9272955" cy="646331"/>
          </a:xfrm>
          <a:prstGeom prst="rect">
            <a:avLst/>
          </a:prstGeom>
          <a:noFill/>
        </p:spPr>
        <p:txBody>
          <a:bodyPr wrap="square" rtlCol="0">
            <a:spAutoFit/>
          </a:bodyPr>
          <a:lstStyle/>
          <a:p>
            <a:r>
              <a:rPr lang="en-US" dirty="0">
                <a:solidFill>
                  <a:srgbClr val="FF6600"/>
                </a:solidFill>
              </a:rPr>
              <a:t>The strong thorns suffocate the growing plants. The thorns are our bad attitudes or sins like selfishness, laziness, anger, that suffocate the desire to follow Jesus. </a:t>
            </a:r>
          </a:p>
        </p:txBody>
      </p:sp>
      <p:sp>
        <p:nvSpPr>
          <p:cNvPr id="14" name="TextBox 13">
            <a:extLst>
              <a:ext uri="{FF2B5EF4-FFF2-40B4-BE49-F238E27FC236}">
                <a16:creationId xmlns:a16="http://schemas.microsoft.com/office/drawing/2014/main" id="{A888FB8D-9B07-C8CE-A5F9-9BDFF280E99A}"/>
              </a:ext>
            </a:extLst>
          </p:cNvPr>
          <p:cNvSpPr txBox="1"/>
          <p:nvPr/>
        </p:nvSpPr>
        <p:spPr>
          <a:xfrm>
            <a:off x="2813536" y="5555679"/>
            <a:ext cx="9167448" cy="646331"/>
          </a:xfrm>
          <a:prstGeom prst="rect">
            <a:avLst/>
          </a:prstGeom>
          <a:noFill/>
        </p:spPr>
        <p:txBody>
          <a:bodyPr wrap="square" rtlCol="0">
            <a:spAutoFit/>
          </a:bodyPr>
          <a:lstStyle/>
          <a:p>
            <a:r>
              <a:rPr lang="en-US" dirty="0">
                <a:solidFill>
                  <a:srgbClr val="FF0000"/>
                </a:solidFill>
              </a:rPr>
              <a:t>The rich soil represents a heart that changes bad attitudes to follow Jesus, recognizing that only Jesus gives life. A heart that wants to share that life, giving fruit for God’s Kingdom.</a:t>
            </a:r>
          </a:p>
        </p:txBody>
      </p:sp>
    </p:spTree>
    <p:extLst>
      <p:ext uri="{BB962C8B-B14F-4D97-AF65-F5344CB8AC3E}">
        <p14:creationId xmlns:p14="http://schemas.microsoft.com/office/powerpoint/2010/main" val="21492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4773" y="2524887"/>
            <a:ext cx="8414657" cy="1323439"/>
          </a:xfrm>
          <a:prstGeom prst="rect">
            <a:avLst/>
          </a:prstGeom>
          <a:noFill/>
        </p:spPr>
        <p:txBody>
          <a:bodyPr wrap="square" rtlCol="0">
            <a:spAutoFit/>
          </a:bodyPr>
          <a:lstStyle/>
          <a:p>
            <a:pPr algn="ctr"/>
            <a:r>
              <a:rPr lang="en-US" sz="8000" dirty="0">
                <a:latin typeface="Comic Sans MS" panose="030F0702030302020204" pitchFamily="66" charset="0"/>
              </a:rPr>
              <a:t>Activity</a:t>
            </a:r>
          </a:p>
        </p:txBody>
      </p:sp>
      <p:pic>
        <p:nvPicPr>
          <p:cNvPr id="9220" name="Picture 4" descr="Etiquetas para regalos, tarros, postales etc... | Aprender ...">
            <a:extLst>
              <a:ext uri="{FF2B5EF4-FFF2-40B4-BE49-F238E27FC236}">
                <a16:creationId xmlns:a16="http://schemas.microsoft.com/office/drawing/2014/main" id="{92735DC5-3BF0-4E3D-B673-B04CD02058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0234"/>
            <a:ext cx="5237493" cy="6012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618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escargamos Dibujos Para Colorear – Verduras Y Frutas. - AZ ...">
            <a:extLst>
              <a:ext uri="{FF2B5EF4-FFF2-40B4-BE49-F238E27FC236}">
                <a16:creationId xmlns:a16="http://schemas.microsoft.com/office/drawing/2014/main" id="{C1B495AF-EFAF-4536-AA15-B0672A45AE3F}"/>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1255251" y="487090"/>
            <a:ext cx="2081715" cy="2788073"/>
          </a:xfrm>
          <a:prstGeom prst="rect">
            <a:avLst/>
          </a:prstGeom>
          <a:noFill/>
        </p:spPr>
      </p:pic>
      <p:sp>
        <p:nvSpPr>
          <p:cNvPr id="16" name="Rectangle 15">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618" y="487090"/>
            <a:ext cx="3588171"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in em Minions">
            <a:extLst>
              <a:ext uri="{FF2B5EF4-FFF2-40B4-BE49-F238E27FC236}">
                <a16:creationId xmlns:a16="http://schemas.microsoft.com/office/drawing/2014/main" id="{434FA11E-8DBC-4815-94BA-B0554E3D9554}"/>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4938217" y="650497"/>
            <a:ext cx="2139821" cy="2468623"/>
          </a:xfrm>
          <a:prstGeom prst="rect">
            <a:avLst/>
          </a:prstGeom>
          <a:noFill/>
        </p:spPr>
      </p:pic>
      <p:sp>
        <p:nvSpPr>
          <p:cNvPr id="18" name="Rectangle 17">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5998" y="487090"/>
            <a:ext cx="3588174"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ibujo de un melocotón para imprimir y pintar. Dibujos de frutas">
            <a:extLst>
              <a:ext uri="{FF2B5EF4-FFF2-40B4-BE49-F238E27FC236}">
                <a16:creationId xmlns:a16="http://schemas.microsoft.com/office/drawing/2014/main" id="{5B3683DD-DA90-4E96-B3B2-F5B72F451328}"/>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8288118" y="487091"/>
            <a:ext cx="3124069" cy="2767239"/>
          </a:xfrm>
          <a:prstGeom prst="rect">
            <a:avLst/>
          </a:prstGeom>
          <a:noFill/>
          <a:ln>
            <a:noFill/>
          </a:ln>
        </p:spPr>
      </p:pic>
      <p:sp>
        <p:nvSpPr>
          <p:cNvPr id="20" name="Rectangle 19">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Vetores de Livro De Colorir Frutas E Legumes Abacaxi e mais ...">
            <a:extLst>
              <a:ext uri="{FF2B5EF4-FFF2-40B4-BE49-F238E27FC236}">
                <a16:creationId xmlns:a16="http://schemas.microsoft.com/office/drawing/2014/main" id="{D05B45F5-EC2A-4797-830C-A0BE02869A78}"/>
              </a:ext>
            </a:extLst>
          </p:cNvPr>
          <p:cNvPicPr/>
          <p:nvPr/>
        </p:nvPicPr>
        <p:blipFill>
          <a:blip r:embed="rId5" cstate="print">
            <a:extLst>
              <a:ext uri="{28A0092B-C50C-407E-A947-70E740481C1C}">
                <a14:useLocalDpi xmlns:a14="http://schemas.microsoft.com/office/drawing/2010/main" val="0"/>
              </a:ext>
            </a:extLst>
          </a:blip>
          <a:stretch>
            <a:fillRect/>
          </a:stretch>
        </p:blipFill>
        <p:spPr bwMode="auto">
          <a:xfrm>
            <a:off x="961901" y="3610700"/>
            <a:ext cx="2375065" cy="2609125"/>
          </a:xfrm>
          <a:prstGeom prst="rect">
            <a:avLst/>
          </a:prstGeom>
          <a:noFill/>
        </p:spPr>
      </p:pic>
      <p:sp>
        <p:nvSpPr>
          <p:cNvPr id="22" name="Rectangle 21">
            <a:extLst>
              <a:ext uri="{FF2B5EF4-FFF2-40B4-BE49-F238E27FC236}">
                <a16:creationId xmlns:a16="http://schemas.microsoft.com/office/drawing/2014/main" id="{F4FFA271-A10A-4AC3-8F06-E3313A197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502" y="3603670"/>
            <a:ext cx="3601167"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F9FE375-3674-4B26-B67B-30AFAF78C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618" y="3610700"/>
            <a:ext cx="3588171"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Frutas y verduras para colorear | Frutas para colorear, Frutas">
            <a:extLst>
              <a:ext uri="{FF2B5EF4-FFF2-40B4-BE49-F238E27FC236}">
                <a16:creationId xmlns:a16="http://schemas.microsoft.com/office/drawing/2014/main" id="{547B5CF0-6C8E-47C4-8B48-76CE808FA86D}"/>
              </a:ext>
            </a:extLst>
          </p:cNvPr>
          <p:cNvPicPr/>
          <p:nvPr/>
        </p:nvPicPr>
        <p:blipFill>
          <a:blip r:embed="rId6">
            <a:extLst>
              <a:ext uri="{28A0092B-C50C-407E-A947-70E740481C1C}">
                <a14:useLocalDpi xmlns:a14="http://schemas.microsoft.com/office/drawing/2010/main" val="0"/>
              </a:ext>
            </a:extLst>
          </a:blip>
          <a:stretch>
            <a:fillRect/>
          </a:stretch>
        </p:blipFill>
        <p:spPr bwMode="auto">
          <a:xfrm>
            <a:off x="4925024" y="3818714"/>
            <a:ext cx="2178151" cy="2401112"/>
          </a:xfrm>
          <a:prstGeom prst="rect">
            <a:avLst/>
          </a:prstGeom>
          <a:noFill/>
        </p:spPr>
      </p:pic>
      <p:pic>
        <p:nvPicPr>
          <p:cNvPr id="6" name="Picture 5" descr="CanalRed &gt; Plantillas para colorear de alimentos &gt; frutas &gt; fruta ...">
            <a:extLst>
              <a:ext uri="{FF2B5EF4-FFF2-40B4-BE49-F238E27FC236}">
                <a16:creationId xmlns:a16="http://schemas.microsoft.com/office/drawing/2014/main" id="{B4B6C5C6-D12F-43D7-8273-6D1105BB6F18}"/>
              </a:ext>
            </a:extLst>
          </p:cNvPr>
          <p:cNvPicPr/>
          <p:nvPr/>
        </p:nvPicPr>
        <p:blipFill>
          <a:blip r:embed="rId7">
            <a:extLst>
              <a:ext uri="{28A0092B-C50C-407E-A947-70E740481C1C}">
                <a14:useLocalDpi xmlns:a14="http://schemas.microsoft.com/office/drawing/2010/main" val="0"/>
              </a:ext>
            </a:extLst>
          </a:blip>
          <a:stretch>
            <a:fillRect/>
          </a:stretch>
        </p:blipFill>
        <p:spPr bwMode="auto">
          <a:xfrm>
            <a:off x="8527077" y="3589868"/>
            <a:ext cx="2703022" cy="2781042"/>
          </a:xfrm>
          <a:prstGeom prst="rect">
            <a:avLst/>
          </a:prstGeom>
          <a:noFill/>
        </p:spPr>
      </p:pic>
      <p:pic>
        <p:nvPicPr>
          <p:cNvPr id="15" name="Picture 14" descr="Helping the Sick coloring page | Free Printable Coloring Pages">
            <a:extLst>
              <a:ext uri="{FF2B5EF4-FFF2-40B4-BE49-F238E27FC236}">
                <a16:creationId xmlns:a16="http://schemas.microsoft.com/office/drawing/2014/main" id="{ADC04E48-4F14-46CC-8C80-EC7CA46A5115}"/>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1947552" y="1606731"/>
            <a:ext cx="866899" cy="1441457"/>
          </a:xfrm>
          <a:prstGeom prst="rect">
            <a:avLst/>
          </a:prstGeom>
          <a:noFill/>
          <a:ln>
            <a:noFill/>
          </a:ln>
        </p:spPr>
      </p:pic>
      <p:pic>
        <p:nvPicPr>
          <p:cNvPr id="17" name="Picture 16" descr="Index of /wp-content/uploads/2013/09">
            <a:extLst>
              <a:ext uri="{FF2B5EF4-FFF2-40B4-BE49-F238E27FC236}">
                <a16:creationId xmlns:a16="http://schemas.microsoft.com/office/drawing/2014/main" id="{56863125-06A2-45F8-B7F9-CD032BBB277D}"/>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78687" y="1136470"/>
            <a:ext cx="1343892" cy="1228294"/>
          </a:xfrm>
          <a:prstGeom prst="rect">
            <a:avLst/>
          </a:prstGeom>
          <a:noFill/>
          <a:ln>
            <a:noFill/>
          </a:ln>
        </p:spPr>
      </p:pic>
      <p:pic>
        <p:nvPicPr>
          <p:cNvPr id="19" name="Imagen 731">
            <a:extLst>
              <a:ext uri="{FF2B5EF4-FFF2-40B4-BE49-F238E27FC236}">
                <a16:creationId xmlns:a16="http://schemas.microsoft.com/office/drawing/2014/main" id="{ADDA4244-DEC8-46B6-A13F-B7ACB89F4724}"/>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5413429" y="4271554"/>
            <a:ext cx="1118000" cy="1643927"/>
          </a:xfrm>
          <a:prstGeom prst="rect">
            <a:avLst/>
          </a:prstGeom>
          <a:noFill/>
          <a:ln>
            <a:noFill/>
          </a:ln>
        </p:spPr>
      </p:pic>
      <p:pic>
        <p:nvPicPr>
          <p:cNvPr id="21" name="Picture 20" descr="Coloring Book Girl Holding Donate Box With Books Pencils And Toys ...">
            <a:extLst>
              <a:ext uri="{FF2B5EF4-FFF2-40B4-BE49-F238E27FC236}">
                <a16:creationId xmlns:a16="http://schemas.microsoft.com/office/drawing/2014/main" id="{C617C806-8B8F-4899-8318-2F770C692C47}"/>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34953" y="4773879"/>
            <a:ext cx="1379498" cy="1254063"/>
          </a:xfrm>
          <a:prstGeom prst="rect">
            <a:avLst/>
          </a:prstGeom>
          <a:noFill/>
          <a:ln>
            <a:noFill/>
          </a:ln>
        </p:spPr>
      </p:pic>
      <p:pic>
        <p:nvPicPr>
          <p:cNvPr id="23" name="Picture 22" descr="148 Best praying images in 2020 | Pray, Children praying, Kneeling ...">
            <a:extLst>
              <a:ext uri="{FF2B5EF4-FFF2-40B4-BE49-F238E27FC236}">
                <a16:creationId xmlns:a16="http://schemas.microsoft.com/office/drawing/2014/main" id="{770D9017-F66E-48E6-867B-9F2D350B2504}"/>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5833253" y="1341912"/>
            <a:ext cx="937260" cy="1514475"/>
          </a:xfrm>
          <a:prstGeom prst="rect">
            <a:avLst/>
          </a:prstGeom>
          <a:noFill/>
          <a:ln>
            <a:noFill/>
          </a:ln>
        </p:spPr>
      </p:pic>
      <p:pic>
        <p:nvPicPr>
          <p:cNvPr id="25" name="Picture 24" descr="Helping Others Take Grandma To Groceries Store Coloring Pages ...">
            <a:extLst>
              <a:ext uri="{FF2B5EF4-FFF2-40B4-BE49-F238E27FC236}">
                <a16:creationId xmlns:a16="http://schemas.microsoft.com/office/drawing/2014/main" id="{533D8427-1B85-43EC-BE66-C2036E16F577}"/>
              </a:ext>
            </a:extLs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537847" y="4532811"/>
            <a:ext cx="1219200" cy="1838098"/>
          </a:xfrm>
          <a:prstGeom prst="rect">
            <a:avLst/>
          </a:prstGeom>
          <a:noFill/>
          <a:ln>
            <a:noFill/>
          </a:ln>
        </p:spPr>
      </p:pic>
      <p:pic>
        <p:nvPicPr>
          <p:cNvPr id="26" name="Picture 25" descr="Cartoon Jesus coloring page from Jesus Resurrection category ...">
            <a:extLst>
              <a:ext uri="{FF2B5EF4-FFF2-40B4-BE49-F238E27FC236}">
                <a16:creationId xmlns:a16="http://schemas.microsoft.com/office/drawing/2014/main" id="{3AA0857F-6028-42E3-BDF7-CBF174A044AD}"/>
              </a:ext>
            </a:extLst>
          </p:cNvPr>
          <p:cNvPicPr/>
          <p:nvPr/>
        </p:nvPicPr>
        <p:blipFill>
          <a:blip r:embed="rId14">
            <a:extLst>
              <a:ext uri="{28A0092B-C50C-407E-A947-70E740481C1C}">
                <a14:useLocalDpi xmlns:a14="http://schemas.microsoft.com/office/drawing/2010/main" val="0"/>
              </a:ext>
            </a:extLst>
          </a:blip>
          <a:srcRect/>
          <a:stretch>
            <a:fillRect/>
          </a:stretch>
        </p:blipFill>
        <p:spPr bwMode="auto">
          <a:xfrm>
            <a:off x="3185876" y="2488717"/>
            <a:ext cx="1686782" cy="2188241"/>
          </a:xfrm>
          <a:prstGeom prst="rect">
            <a:avLst/>
          </a:prstGeom>
          <a:ln>
            <a:noFill/>
          </a:ln>
          <a:effectLst>
            <a:softEdge rad="112500"/>
          </a:effectLst>
        </p:spPr>
      </p:pic>
      <p:sp>
        <p:nvSpPr>
          <p:cNvPr id="27" name=" 734">
            <a:extLst>
              <a:ext uri="{FF2B5EF4-FFF2-40B4-BE49-F238E27FC236}">
                <a16:creationId xmlns:a16="http://schemas.microsoft.com/office/drawing/2014/main" id="{085EEF0D-F8C0-41B6-8EFC-288C87ED1998}"/>
              </a:ext>
            </a:extLst>
          </p:cNvPr>
          <p:cNvSpPr txBox="1">
            <a:spLocks/>
          </p:cNvSpPr>
          <p:nvPr/>
        </p:nvSpPr>
        <p:spPr bwMode="auto">
          <a:xfrm>
            <a:off x="3300003" y="41520"/>
            <a:ext cx="5344851" cy="43151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s-ES" b="1" dirty="0" err="1">
                <a:solidFill>
                  <a:srgbClr val="FF0000"/>
                </a:solidFill>
                <a:effectLst/>
                <a:latin typeface="Calibri" panose="020F0502020204030204" pitchFamily="34" charset="0"/>
                <a:ea typeface="Times New Roman" panose="02020603050405020304" pitchFamily="18" charset="0"/>
              </a:rPr>
              <a:t>How</a:t>
            </a:r>
            <a:r>
              <a:rPr lang="es-ES" b="1" dirty="0">
                <a:solidFill>
                  <a:srgbClr val="FF0000"/>
                </a:solidFill>
                <a:effectLst/>
                <a:latin typeface="Calibri" panose="020F0502020204030204" pitchFamily="34" charset="0"/>
                <a:ea typeface="Times New Roman" panose="02020603050405020304" pitchFamily="18" charset="0"/>
              </a:rPr>
              <a:t> do </a:t>
            </a:r>
            <a:r>
              <a:rPr lang="es-ES" b="1" dirty="0" err="1">
                <a:solidFill>
                  <a:srgbClr val="FF0000"/>
                </a:solidFill>
                <a:effectLst/>
                <a:latin typeface="Calibri" panose="020F0502020204030204" pitchFamily="34" charset="0"/>
                <a:ea typeface="Times New Roman" panose="02020603050405020304" pitchFamily="18" charset="0"/>
              </a:rPr>
              <a:t>we</a:t>
            </a:r>
            <a:r>
              <a:rPr lang="es-ES" b="1" dirty="0">
                <a:solidFill>
                  <a:srgbClr val="FF0000"/>
                </a:solidFill>
                <a:effectLst/>
                <a:latin typeface="Calibri" panose="020F0502020204030204" pitchFamily="34" charset="0"/>
                <a:ea typeface="Times New Roman" panose="02020603050405020304" pitchFamily="18" charset="0"/>
              </a:rPr>
              <a:t> </a:t>
            </a:r>
            <a:r>
              <a:rPr lang="es-ES" b="1" dirty="0" err="1">
                <a:solidFill>
                  <a:srgbClr val="FF0000"/>
                </a:solidFill>
                <a:effectLst/>
                <a:latin typeface="Calibri" panose="020F0502020204030204" pitchFamily="34" charset="0"/>
                <a:ea typeface="Times New Roman" panose="02020603050405020304" pitchFamily="18" charset="0"/>
              </a:rPr>
              <a:t>give</a:t>
            </a:r>
            <a:r>
              <a:rPr lang="es-ES" b="1" dirty="0">
                <a:solidFill>
                  <a:srgbClr val="FF0000"/>
                </a:solidFill>
                <a:effectLst/>
                <a:latin typeface="Calibri" panose="020F0502020204030204" pitchFamily="34" charset="0"/>
                <a:ea typeface="Times New Roman" panose="02020603050405020304" pitchFamily="18" charset="0"/>
              </a:rPr>
              <a:t> </a:t>
            </a:r>
            <a:r>
              <a:rPr lang="es-ES" b="1" dirty="0" err="1">
                <a:solidFill>
                  <a:srgbClr val="FF0000"/>
                </a:solidFill>
                <a:effectLst/>
                <a:latin typeface="Calibri" panose="020F0502020204030204" pitchFamily="34" charset="0"/>
                <a:ea typeface="Times New Roman" panose="02020603050405020304" pitchFamily="18" charset="0"/>
              </a:rPr>
              <a:t>fruit</a:t>
            </a:r>
            <a:r>
              <a:rPr lang="es-ES" b="1" dirty="0">
                <a:solidFill>
                  <a:srgbClr val="FF0000"/>
                </a:solidFill>
                <a:effectLst/>
                <a:latin typeface="Calibri" panose="020F0502020204030204" pitchFamily="34" charset="0"/>
                <a:ea typeface="Times New Roman" panose="02020603050405020304" pitchFamily="18" charset="0"/>
              </a:rPr>
              <a:t> </a:t>
            </a:r>
            <a:r>
              <a:rPr lang="es-ES" b="1" dirty="0" err="1">
                <a:solidFill>
                  <a:srgbClr val="FF0000"/>
                </a:solidFill>
                <a:effectLst/>
                <a:latin typeface="Calibri" panose="020F0502020204030204" pitchFamily="34" charset="0"/>
                <a:ea typeface="Times New Roman" panose="02020603050405020304" pitchFamily="18" charset="0"/>
              </a:rPr>
              <a:t>with</a:t>
            </a:r>
            <a:r>
              <a:rPr lang="es-ES" b="1" dirty="0">
                <a:solidFill>
                  <a:srgbClr val="FF0000"/>
                </a:solidFill>
                <a:effectLst/>
                <a:latin typeface="Calibri" panose="020F0502020204030204" pitchFamily="34" charset="0"/>
                <a:ea typeface="Times New Roman" panose="02020603050405020304" pitchFamily="18" charset="0"/>
              </a:rPr>
              <a:t> </a:t>
            </a:r>
            <a:r>
              <a:rPr lang="es-ES" b="1" dirty="0" err="1">
                <a:solidFill>
                  <a:srgbClr val="FF0000"/>
                </a:solidFill>
                <a:effectLst/>
                <a:latin typeface="Calibri" panose="020F0502020204030204" pitchFamily="34" charset="0"/>
                <a:ea typeface="Times New Roman" panose="02020603050405020304" pitchFamily="18" charset="0"/>
              </a:rPr>
              <a:t>Jesus</a:t>
            </a:r>
            <a:r>
              <a:rPr lang="es-ES" b="1" dirty="0">
                <a:solidFill>
                  <a:srgbClr val="FF0000"/>
                </a:solidFill>
                <a:effectLst/>
                <a:latin typeface="Calibri" panose="020F0502020204030204" pitchFamily="34" charset="0"/>
                <a:ea typeface="Times New Roman" panose="02020603050405020304" pitchFamily="18" charset="0"/>
              </a:rPr>
              <a:t> in </a:t>
            </a:r>
            <a:r>
              <a:rPr lang="es-ES" b="1" dirty="0" err="1">
                <a:solidFill>
                  <a:srgbClr val="FF0000"/>
                </a:solidFill>
                <a:effectLst/>
                <a:latin typeface="Calibri" panose="020F0502020204030204" pitchFamily="34" charset="0"/>
                <a:ea typeface="Times New Roman" panose="02020603050405020304" pitchFamily="18" charset="0"/>
              </a:rPr>
              <a:t>our</a:t>
            </a:r>
            <a:r>
              <a:rPr lang="es-ES" b="1" dirty="0">
                <a:solidFill>
                  <a:srgbClr val="FF0000"/>
                </a:solidFill>
                <a:effectLst/>
                <a:latin typeface="Calibri" panose="020F0502020204030204" pitchFamily="34" charset="0"/>
                <a:ea typeface="Times New Roman" panose="02020603050405020304" pitchFamily="18" charset="0"/>
              </a:rPr>
              <a:t> </a:t>
            </a:r>
            <a:r>
              <a:rPr lang="es-ES" b="1" dirty="0" err="1">
                <a:solidFill>
                  <a:srgbClr val="FF0000"/>
                </a:solidFill>
                <a:effectLst/>
                <a:latin typeface="Calibri" panose="020F0502020204030204" pitchFamily="34" charset="0"/>
                <a:ea typeface="Times New Roman" panose="02020603050405020304" pitchFamily="18" charset="0"/>
              </a:rPr>
              <a:t>heart</a:t>
            </a:r>
            <a:r>
              <a:rPr lang="es-ES" b="1" dirty="0">
                <a:solidFill>
                  <a:srgbClr val="FF0000"/>
                </a:solidFill>
                <a:effectLst/>
                <a:latin typeface="Calibri" panose="020F0502020204030204" pitchFamily="34" charset="0"/>
                <a:ea typeface="Times New Roman" panose="02020603050405020304" pitchFamily="18" charset="0"/>
              </a:rPr>
              <a:t>?</a:t>
            </a:r>
            <a:endParaRPr lang="en-US" dirty="0">
              <a:solidFill>
                <a:srgbClr val="FF0000"/>
              </a:solidFill>
              <a:effectLst/>
              <a:latin typeface="Times New Roman" panose="02020603050405020304" pitchFamily="18" charset="0"/>
              <a:ea typeface="Times New Roman" panose="02020603050405020304" pitchFamily="18" charset="0"/>
            </a:endParaRPr>
          </a:p>
        </p:txBody>
      </p:sp>
      <p:pic>
        <p:nvPicPr>
          <p:cNvPr id="10242" name="Picture 2" descr="Heart GIF - Heart Emoji Love - Discover &amp; Share GIFs">
            <a:extLst>
              <a:ext uri="{FF2B5EF4-FFF2-40B4-BE49-F238E27FC236}">
                <a16:creationId xmlns:a16="http://schemas.microsoft.com/office/drawing/2014/main" id="{534F8EEB-986B-4BCB-BEF0-73820723817C}"/>
              </a:ext>
            </a:extLst>
          </p:cNvPr>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6971347" y="2916497"/>
            <a:ext cx="1616314" cy="16163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56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randombar(horizontal)">
                                      <p:cBhvr>
                                        <p:cTn id="49" dur="500"/>
                                        <p:tgtEl>
                                          <p:spTgt spid="26"/>
                                        </p:tgtEl>
                                      </p:cBhvr>
                                    </p:animEffect>
                                  </p:childTnLst>
                                </p:cTn>
                              </p:par>
                              <p:par>
                                <p:cTn id="50" presetID="6" presetClass="entr" presetSubtype="16" fill="hold" nodeType="withEffect">
                                  <p:stCondLst>
                                    <p:cond delay="0"/>
                                  </p:stCondLst>
                                  <p:childTnLst>
                                    <p:set>
                                      <p:cBhvr>
                                        <p:cTn id="51" dur="1" fill="hold">
                                          <p:stCondLst>
                                            <p:cond delay="0"/>
                                          </p:stCondLst>
                                        </p:cTn>
                                        <p:tgtEl>
                                          <p:spTgt spid="10242"/>
                                        </p:tgtEl>
                                        <p:attrNameLst>
                                          <p:attrName>style.visibility</p:attrName>
                                        </p:attrNameLst>
                                      </p:cBhvr>
                                      <p:to>
                                        <p:strVal val="visible"/>
                                      </p:to>
                                    </p:set>
                                    <p:animEffect transition="in" filter="circle(in)">
                                      <p:cBhvr>
                                        <p:cTn id="52"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9611" y="676871"/>
            <a:ext cx="7903029" cy="3970318"/>
          </a:xfrm>
          <a:prstGeom prst="rect">
            <a:avLst/>
          </a:prstGeom>
        </p:spPr>
        <p:txBody>
          <a:bodyPr wrap="square">
            <a:spAutoFit/>
          </a:bodyPr>
          <a:lstStyle/>
          <a:p>
            <a:pPr algn="ctr"/>
            <a:r>
              <a:rPr lang="en-US" sz="3600" b="1" dirty="0">
                <a:solidFill>
                  <a:srgbClr val="000000"/>
                </a:solidFill>
                <a:latin typeface="Comic Sans MS" panose="030F0702030302020204" pitchFamily="66" charset="0"/>
              </a:rPr>
              <a:t>PRAYER</a:t>
            </a:r>
          </a:p>
          <a:p>
            <a:pPr algn="ctr"/>
            <a:endParaRPr lang="en-US" sz="3600" b="1" dirty="0">
              <a:solidFill>
                <a:srgbClr val="000000"/>
              </a:solidFill>
              <a:latin typeface="Comic Sans MS" panose="030F0702030302020204" pitchFamily="66" charset="0"/>
            </a:endParaRPr>
          </a:p>
          <a:p>
            <a:pPr algn="ctr"/>
            <a:r>
              <a:rPr lang="en-US" sz="3600" dirty="0">
                <a:latin typeface="Comic Sans MS" panose="030F0702030302020204" pitchFamily="66" charset="0"/>
              </a:rPr>
              <a:t>Oh, Good Jesus, enter my heart and make it fertile so I may give much fruit for your Kingdom. I love you very much. </a:t>
            </a:r>
          </a:p>
          <a:p>
            <a:pPr algn="ctr"/>
            <a:r>
              <a:rPr lang="en-US" sz="3600" dirty="0">
                <a:latin typeface="Comic Sans MS" panose="030F0702030302020204" pitchFamily="66" charset="0"/>
              </a:rPr>
              <a:t>Amen.</a:t>
            </a:r>
          </a:p>
        </p:txBody>
      </p:sp>
      <p:sp>
        <p:nvSpPr>
          <p:cNvPr id="4" name="Rectangle 3"/>
          <p:cNvSpPr/>
          <p:nvPr/>
        </p:nvSpPr>
        <p:spPr>
          <a:xfrm>
            <a:off x="3744686" y="5650077"/>
            <a:ext cx="8000999" cy="646331"/>
          </a:xfrm>
          <a:prstGeom prst="rect">
            <a:avLst/>
          </a:prstGeom>
        </p:spPr>
        <p:txBody>
          <a:bodyPr wrap="square">
            <a:spAutoFit/>
          </a:bodyPr>
          <a:lstStyle/>
          <a:p>
            <a:endParaRPr lang="es-ES" dirty="0"/>
          </a:p>
          <a:p>
            <a:endParaRPr lang="en-US" dirty="0"/>
          </a:p>
        </p:txBody>
      </p:sp>
      <p:pic>
        <p:nvPicPr>
          <p:cNvPr id="1026" name="Picture 2" descr="Niño Orando Fe - Foto gratis en Pixabay - Pixabay">
            <a:extLst>
              <a:ext uri="{FF2B5EF4-FFF2-40B4-BE49-F238E27FC236}">
                <a16:creationId xmlns:a16="http://schemas.microsoft.com/office/drawing/2014/main" id="{61F603E3-00DA-A4EA-B20B-E9411AF79C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5185" y="3801859"/>
            <a:ext cx="2920048" cy="19457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1963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EE252D-E48A-DC8E-55AC-AC107AEF0B1B}"/>
              </a:ext>
            </a:extLst>
          </p:cNvPr>
          <p:cNvSpPr/>
          <p:nvPr/>
        </p:nvSpPr>
        <p:spPr>
          <a:xfrm>
            <a:off x="1190926" y="0"/>
            <a:ext cx="9483969" cy="369332"/>
          </a:xfrm>
          <a:prstGeom prst="rect">
            <a:avLst/>
          </a:prstGeom>
        </p:spPr>
        <p:txBody>
          <a:bodyPr wrap="square">
            <a:spAutoFit/>
          </a:bodyPr>
          <a:lstStyle/>
          <a:p>
            <a:r>
              <a:rPr lang="es-PA" b="1" dirty="0" err="1">
                <a:latin typeface="Cambria" panose="02040503050406030204" pitchFamily="18" charset="0"/>
                <a:ea typeface="Times New Roman" panose="02020603050405020304" pitchFamily="18" charset="0"/>
                <a:cs typeface="Arial" panose="020B0604020202020204" pitchFamily="34" charset="0"/>
              </a:rPr>
              <a:t>Song</a:t>
            </a:r>
            <a:r>
              <a:rPr lang="es-PA" b="1" dirty="0">
                <a:latin typeface="Cambria" panose="02040503050406030204" pitchFamily="18" charset="0"/>
                <a:ea typeface="Times New Roman" panose="02020603050405020304" pitchFamily="18" charset="0"/>
                <a:cs typeface="Arial" panose="020B0604020202020204" pitchFamily="34" charset="0"/>
              </a:rPr>
              <a:t>: </a:t>
            </a:r>
            <a:r>
              <a:rPr lang="en-US" sz="1800" dirty="0">
                <a:effectLst/>
                <a:latin typeface="Cambria" panose="02040503050406030204" pitchFamily="18" charset="0"/>
                <a:ea typeface="Times New Roman" panose="02020603050405020304" pitchFamily="18" charset="0"/>
                <a:cs typeface="Arial" panose="020B0604020202020204" pitchFamily="34" charset="0"/>
              </a:rPr>
              <a:t>I Wanna Bear Fruit, CJ and Friends, </a:t>
            </a:r>
            <a:r>
              <a:rPr lang="en-US" sz="1800" u="sng" dirty="0">
                <a:solidFill>
                  <a:srgbClr val="0000FF"/>
                </a:solidFill>
                <a:effectLst/>
                <a:latin typeface="Cambria" panose="02040503050406030204" pitchFamily="18" charset="0"/>
                <a:ea typeface="Times New Roman" panose="02020603050405020304" pitchFamily="18" charset="0"/>
                <a:cs typeface="Arial" panose="020B0604020202020204" pitchFamily="34" charset="0"/>
                <a:hlinkClick r:id="rId3"/>
              </a:rPr>
              <a:t>https://youtu.be/xdKj8pntC2Q</a:t>
            </a:r>
            <a:r>
              <a:rPr lang="en-US" sz="1800" dirty="0">
                <a:effectLst/>
                <a:latin typeface="Cambria" panose="02040503050406030204" pitchFamily="18" charset="0"/>
                <a:ea typeface="Times New Roman" panose="02020603050405020304" pitchFamily="18" charset="0"/>
                <a:cs typeface="Arial" panose="020B0604020202020204" pitchFamily="34" charset="0"/>
              </a:rPr>
              <a:t>  (3-8 yrs.)</a:t>
            </a:r>
            <a:r>
              <a:rPr lang="es-PA" b="1" dirty="0">
                <a:latin typeface="Cambria" panose="02040503050406030204" pitchFamily="18" charset="0"/>
                <a:ea typeface="Times New Roman" panose="02020603050405020304" pitchFamily="18" charset="0"/>
                <a:cs typeface="Arial" panose="020B0604020202020204" pitchFamily="34" charset="0"/>
              </a:rPr>
              <a:t> </a:t>
            </a:r>
            <a:endParaRPr lang="en-US" dirty="0">
              <a:latin typeface="Times New Roman" panose="02020603050405020304" pitchFamily="18" charset="0"/>
              <a:ea typeface="Times New Roman" panose="02020603050405020304" pitchFamily="18" charset="0"/>
            </a:endParaRPr>
          </a:p>
        </p:txBody>
      </p:sp>
      <p:pic>
        <p:nvPicPr>
          <p:cNvPr id="4" name="Online Media 3" title="I Wanna Bear Fruit (the Fruit of the Spirit) 🍋 CJ and Friends | Worship Song for Kids">
            <a:hlinkClick r:id="" action="ppaction://media"/>
            <a:extLst>
              <a:ext uri="{FF2B5EF4-FFF2-40B4-BE49-F238E27FC236}">
                <a16:creationId xmlns:a16="http://schemas.microsoft.com/office/drawing/2014/main" id="{23BDC55F-5F49-8BDF-AFC8-EC775BADEC86}"/>
              </a:ext>
            </a:extLst>
          </p:cNvPr>
          <p:cNvPicPr>
            <a:picLocks noRot="1" noChangeAspect="1"/>
          </p:cNvPicPr>
          <p:nvPr>
            <a:videoFile r:link="rId1"/>
          </p:nvPr>
        </p:nvPicPr>
        <p:blipFill>
          <a:blip r:embed="rId4"/>
          <a:stretch>
            <a:fillRect/>
          </a:stretch>
        </p:blipFill>
        <p:spPr>
          <a:xfrm>
            <a:off x="0" y="369332"/>
            <a:ext cx="12192000" cy="5976509"/>
          </a:xfrm>
          <a:prstGeom prst="rect">
            <a:avLst/>
          </a:prstGeom>
        </p:spPr>
      </p:pic>
    </p:spTree>
    <p:extLst>
      <p:ext uri="{BB962C8B-B14F-4D97-AF65-F5344CB8AC3E}">
        <p14:creationId xmlns:p14="http://schemas.microsoft.com/office/powerpoint/2010/main" val="360617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83746-3923-3656-34B8-1277616DC6F4}"/>
              </a:ext>
            </a:extLst>
          </p:cNvPr>
          <p:cNvSpPr>
            <a:spLocks noGrp="1"/>
          </p:cNvSpPr>
          <p:nvPr>
            <p:ph type="title"/>
          </p:nvPr>
        </p:nvSpPr>
        <p:spPr>
          <a:xfrm>
            <a:off x="1066800" y="1188720"/>
            <a:ext cx="10058400" cy="366540"/>
          </a:xfrm>
        </p:spPr>
        <p:txBody>
          <a:bodyPr>
            <a:normAutofit/>
          </a:bodyPr>
          <a:lstStyle/>
          <a:p>
            <a:r>
              <a:rPr lang="es-PA" sz="1800" dirty="0" err="1">
                <a:effectLst/>
                <a:latin typeface="Cambria" panose="02040503050406030204" pitchFamily="18" charset="0"/>
                <a:ea typeface="Times New Roman" panose="02020603050405020304" pitchFamily="18" charset="0"/>
                <a:cs typeface="Arial" panose="020B0604020202020204" pitchFamily="34" charset="0"/>
              </a:rPr>
              <a:t>Song</a:t>
            </a:r>
            <a:r>
              <a:rPr lang="es-PA" sz="1800" dirty="0">
                <a:effectLst/>
                <a:latin typeface="Cambria" panose="02040503050406030204" pitchFamily="18" charset="0"/>
                <a:ea typeface="Times New Roman" panose="02020603050405020304" pitchFamily="18" charset="0"/>
                <a:cs typeface="Arial" panose="020B0604020202020204" pitchFamily="34" charset="0"/>
              </a:rPr>
              <a:t>:</a:t>
            </a:r>
            <a:r>
              <a:rPr lang="en-US" sz="1800" dirty="0">
                <a:effectLst/>
                <a:latin typeface="Cambria" panose="02040503050406030204" pitchFamily="18" charset="0"/>
                <a:ea typeface="Times New Roman" panose="02020603050405020304" pitchFamily="18" charset="0"/>
                <a:cs typeface="Arial" panose="020B0604020202020204" pitchFamily="34" charset="0"/>
              </a:rPr>
              <a:t> Every Move I Make, CJ and Friends, </a:t>
            </a:r>
            <a:r>
              <a:rPr lang="en-US" sz="1800" u="sng" dirty="0">
                <a:solidFill>
                  <a:srgbClr val="2998E3"/>
                </a:solidFill>
                <a:effectLst/>
                <a:latin typeface="Cambria" panose="02040503050406030204" pitchFamily="18"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https://youtu.be/MPvnZILn6EY</a:t>
            </a:r>
            <a:r>
              <a:rPr lang="en-US" sz="1800" dirty="0">
                <a:latin typeface="Cambria" panose="02040503050406030204" pitchFamily="18" charset="0"/>
                <a:cs typeface="Arial" panose="020B0604020202020204" pitchFamily="34" charset="0"/>
              </a:rPr>
              <a:t>(9+ years)</a:t>
            </a:r>
          </a:p>
        </p:txBody>
      </p:sp>
    </p:spTree>
    <p:extLst>
      <p:ext uri="{BB962C8B-B14F-4D97-AF65-F5344CB8AC3E}">
        <p14:creationId xmlns:p14="http://schemas.microsoft.com/office/powerpoint/2010/main" val="3921518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jesus sembrador |">
            <a:extLst>
              <a:ext uri="{FF2B5EF4-FFF2-40B4-BE49-F238E27FC236}">
                <a16:creationId xmlns:a16="http://schemas.microsoft.com/office/drawing/2014/main" id="{7ECA8118-5917-413C-890A-A68D77C03D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049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43036" y="304810"/>
            <a:ext cx="10602686" cy="461665"/>
          </a:xfrm>
          <a:prstGeom prst="rect">
            <a:avLst/>
          </a:prstGeom>
        </p:spPr>
        <p:txBody>
          <a:bodyPr wrap="square">
            <a:spAutoFit/>
          </a:bodyPr>
          <a:lstStyle/>
          <a:p>
            <a:pPr algn="ctr">
              <a:spcAft>
                <a:spcPts val="600"/>
              </a:spcAft>
            </a:pPr>
            <a:endParaRPr lang="es-ES" sz="2400" dirty="0">
              <a:solidFill>
                <a:srgbClr val="000000"/>
              </a:solidFill>
              <a:latin typeface="Cambria" panose="02040503050406030204" pitchFamily="18" charset="0"/>
            </a:endParaRPr>
          </a:p>
        </p:txBody>
      </p:sp>
      <p:sp>
        <p:nvSpPr>
          <p:cNvPr id="3" name="AutoShape 2" descr="Lectio Divina Dominical XIII del Tiempo Ordinario Ciclo A ..."/>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8">
            <a:extLst>
              <a:ext uri="{FF2B5EF4-FFF2-40B4-BE49-F238E27FC236}">
                <a16:creationId xmlns:a16="http://schemas.microsoft.com/office/drawing/2014/main" id="{E66904AF-E6D9-3D6E-3A83-6744D403B83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Text Box 7">
            <a:extLst>
              <a:ext uri="{FF2B5EF4-FFF2-40B4-BE49-F238E27FC236}">
                <a16:creationId xmlns:a16="http://schemas.microsoft.com/office/drawing/2014/main" id="{63942D8F-F456-B863-A56F-6C73FF7CE638}"/>
              </a:ext>
            </a:extLst>
          </p:cNvPr>
          <p:cNvSpPr txBox="1">
            <a:spLocks noChangeArrowheads="1"/>
          </p:cNvSpPr>
          <p:nvPr/>
        </p:nvSpPr>
        <p:spPr bwMode="auto">
          <a:xfrm>
            <a:off x="-1914525" y="4570413"/>
            <a:ext cx="838200" cy="276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EGOISMO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9">
            <a:extLst>
              <a:ext uri="{FF2B5EF4-FFF2-40B4-BE49-F238E27FC236}">
                <a16:creationId xmlns:a16="http://schemas.microsoft.com/office/drawing/2014/main" id="{6FC94DCB-C57A-88C6-7DAF-D761FEC5932A}"/>
              </a:ext>
            </a:extLst>
          </p:cNvPr>
          <p:cNvSpPr>
            <a:spLocks noChangeArrowheads="1"/>
          </p:cNvSpPr>
          <p:nvPr/>
        </p:nvSpPr>
        <p:spPr bwMode="auto">
          <a:xfrm>
            <a:off x="368300" y="197823"/>
            <a:ext cx="5556738"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mbria" panose="02040503050406030204" pitchFamily="18" charset="0"/>
              </a:rPr>
              <a:t>Friends of Jesus and Mary</a:t>
            </a:r>
            <a:endParaRPr kumimoji="0" lang="en-US" altLang="en-US" sz="11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Arial" panose="020B0604020202020204" pitchFamily="34" charset="0"/>
              </a:rPr>
              <a:t>Cycle A - XV Sunday in Ordinary Time</a:t>
            </a:r>
            <a:endParaRPr kumimoji="0" lang="en-US" altLang="en-US" sz="11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Arial" panose="020B0604020202020204" pitchFamily="34" charset="0"/>
              </a:rPr>
              <a:t>Isaiah 55, 10-11; Psalm 64;</a:t>
            </a:r>
            <a:r>
              <a:rPr kumimoji="0" lang="en-US" altLang="en-US" sz="9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1200" b="0" i="1"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Arial" panose="020B0604020202020204" pitchFamily="34" charset="0"/>
              </a:rPr>
              <a:t>Romans 8, 18-23; Matthew 13, 1-23 o 1-9</a:t>
            </a:r>
            <a:endParaRPr kumimoji="0" lang="en-US" altLang="en-US" sz="11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Arial" panose="020B0604020202020204" pitchFamily="34" charset="0"/>
              </a:rPr>
              <a:t>The Parable of the Sower</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810324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Navegar Mar Adentro: Evangelio según San Mateo 10,37-42 - &quot;La ..."/>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E340AD06-13D9-4153-8454-6E5223BD05F8}"/>
              </a:ext>
            </a:extLst>
          </p:cNvPr>
          <p:cNvSpPr txBox="1"/>
          <p:nvPr/>
        </p:nvSpPr>
        <p:spPr>
          <a:xfrm>
            <a:off x="908049" y="168275"/>
            <a:ext cx="9486900" cy="1200329"/>
          </a:xfrm>
          <a:prstGeom prst="rect">
            <a:avLst/>
          </a:prstGeom>
          <a:noFill/>
        </p:spPr>
        <p:txBody>
          <a:bodyPr wrap="square" rtlCol="0">
            <a:spAutoFit/>
          </a:bodyPr>
          <a:lstStyle/>
          <a:p>
            <a:pPr algn="ctr"/>
            <a:r>
              <a:rPr lang="en-US" sz="2400" dirty="0">
                <a:solidFill>
                  <a:srgbClr val="0000FF"/>
                </a:solidFill>
                <a:latin typeface="Comic Sans MS" panose="030F0702030302020204" pitchFamily="66" charset="0"/>
              </a:rPr>
              <a:t>On that day, Jesus went out of the house and sat down by the sea. Such large crowds gathered around him that he got into a boat and sat down, and the whole crowd stood along the shore. </a:t>
            </a:r>
          </a:p>
        </p:txBody>
      </p:sp>
      <p:pic>
        <p:nvPicPr>
          <p:cNvPr id="2050" name="Picture 2" descr="Jesús cumple una profecía de Isaías | La vida de Jesús">
            <a:extLst>
              <a:ext uri="{FF2B5EF4-FFF2-40B4-BE49-F238E27FC236}">
                <a16:creationId xmlns:a16="http://schemas.microsoft.com/office/drawing/2014/main" id="{96E8933E-8F94-489E-A118-B20DB46997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647" y="1371587"/>
            <a:ext cx="8869705" cy="44348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797D89A-5684-6EB0-78B2-EDCEDB3FFB01}"/>
              </a:ext>
            </a:extLst>
          </p:cNvPr>
          <p:cNvSpPr txBox="1"/>
          <p:nvPr/>
        </p:nvSpPr>
        <p:spPr>
          <a:xfrm>
            <a:off x="368300" y="5806440"/>
            <a:ext cx="10871200" cy="461665"/>
          </a:xfrm>
          <a:prstGeom prst="rect">
            <a:avLst/>
          </a:prstGeom>
          <a:noFill/>
        </p:spPr>
        <p:txBody>
          <a:bodyPr wrap="square" rtlCol="0">
            <a:spAutoFit/>
          </a:bodyPr>
          <a:lstStyle/>
          <a:p>
            <a:pPr algn="ctr"/>
            <a:r>
              <a:rPr lang="en-US" sz="2400" dirty="0">
                <a:solidFill>
                  <a:srgbClr val="0000FF"/>
                </a:solidFill>
                <a:latin typeface="Comic Sans MS" panose="030F0702030302020204" pitchFamily="66" charset="0"/>
              </a:rPr>
              <a:t>And he spoke to them at length in parables, saying: </a:t>
            </a:r>
          </a:p>
        </p:txBody>
      </p:sp>
    </p:spTree>
    <p:extLst>
      <p:ext uri="{BB962C8B-B14F-4D97-AF65-F5344CB8AC3E}">
        <p14:creationId xmlns:p14="http://schemas.microsoft.com/office/powerpoint/2010/main" val="15361948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D59018-1965-4D79-B6F3-18273E1AC1CF}"/>
              </a:ext>
            </a:extLst>
          </p:cNvPr>
          <p:cNvPicPr>
            <a:picLocks noChangeAspect="1"/>
          </p:cNvPicPr>
          <p:nvPr/>
        </p:nvPicPr>
        <p:blipFill rotWithShape="1">
          <a:blip r:embed="rId2"/>
          <a:srcRect r="50848" b="52283"/>
          <a:stretch/>
        </p:blipFill>
        <p:spPr>
          <a:xfrm>
            <a:off x="801010" y="1676400"/>
            <a:ext cx="5294990" cy="2507552"/>
          </a:xfrm>
          <a:prstGeom prst="rect">
            <a:avLst/>
          </a:prstGeom>
        </p:spPr>
      </p:pic>
      <p:sp>
        <p:nvSpPr>
          <p:cNvPr id="5" name="Rectangle 4">
            <a:extLst>
              <a:ext uri="{FF2B5EF4-FFF2-40B4-BE49-F238E27FC236}">
                <a16:creationId xmlns:a16="http://schemas.microsoft.com/office/drawing/2014/main" id="{2799C4F3-636D-478C-9335-CF9CDC2760A0}"/>
              </a:ext>
            </a:extLst>
          </p:cNvPr>
          <p:cNvSpPr/>
          <p:nvPr/>
        </p:nvSpPr>
        <p:spPr>
          <a:xfrm>
            <a:off x="141668" y="474643"/>
            <a:ext cx="10869232" cy="954107"/>
          </a:xfrm>
          <a:prstGeom prst="rect">
            <a:avLst/>
          </a:prstGeom>
        </p:spPr>
        <p:txBody>
          <a:bodyPr wrap="square">
            <a:spAutoFit/>
          </a:bodyPr>
          <a:lstStyle/>
          <a:p>
            <a:pPr algn="ctr"/>
            <a:r>
              <a:rPr lang="en-US" sz="1800" dirty="0">
                <a:effectLst/>
                <a:latin typeface="Cambria" panose="02040503050406030204" pitchFamily="18" charset="0"/>
                <a:ea typeface="Times New Roman" panose="02020603050405020304" pitchFamily="18" charset="0"/>
                <a:cs typeface="Arial" panose="020B0604020202020204" pitchFamily="34" charset="0"/>
              </a:rPr>
              <a:t>"</a:t>
            </a:r>
            <a:r>
              <a:rPr lang="en-US" sz="2800" dirty="0">
                <a:solidFill>
                  <a:srgbClr val="0000FF"/>
                </a:solidFill>
                <a:latin typeface="Comic Sans MS" panose="030F0702030302020204" pitchFamily="66" charset="0"/>
              </a:rPr>
              <a:t>A </a:t>
            </a:r>
            <a:r>
              <a:rPr lang="en-US" sz="2800" dirty="0" err="1">
                <a:solidFill>
                  <a:srgbClr val="0000FF"/>
                </a:solidFill>
                <a:latin typeface="Comic Sans MS" panose="030F0702030302020204" pitchFamily="66" charset="0"/>
              </a:rPr>
              <a:t>sower</a:t>
            </a:r>
            <a:r>
              <a:rPr lang="en-US" sz="2800" dirty="0">
                <a:solidFill>
                  <a:srgbClr val="0000FF"/>
                </a:solidFill>
                <a:latin typeface="Comic Sans MS" panose="030F0702030302020204" pitchFamily="66" charset="0"/>
              </a:rPr>
              <a:t> went out to sow. </a:t>
            </a:r>
          </a:p>
          <a:p>
            <a:pPr algn="ctr"/>
            <a:r>
              <a:rPr lang="en-US" sz="2800" dirty="0">
                <a:solidFill>
                  <a:srgbClr val="0000FF"/>
                </a:solidFill>
                <a:latin typeface="Comic Sans MS" panose="030F0702030302020204" pitchFamily="66" charset="0"/>
              </a:rPr>
              <a:t>And as he sowed, some seed fell on the </a:t>
            </a:r>
            <a:r>
              <a:rPr lang="en-US" sz="2800" dirty="0">
                <a:solidFill>
                  <a:srgbClr val="FFC000"/>
                </a:solidFill>
                <a:latin typeface="Comic Sans MS" panose="030F0702030302020204" pitchFamily="66" charset="0"/>
              </a:rPr>
              <a:t>path</a:t>
            </a:r>
            <a:r>
              <a:rPr lang="en-US" sz="2800" dirty="0">
                <a:solidFill>
                  <a:srgbClr val="0000FF"/>
                </a:solidFill>
                <a:latin typeface="Comic Sans MS" panose="030F0702030302020204" pitchFamily="66" charset="0"/>
              </a:rPr>
              <a:t>,</a:t>
            </a:r>
          </a:p>
        </p:txBody>
      </p:sp>
      <p:sp>
        <p:nvSpPr>
          <p:cNvPr id="7" name="Rectangle 6">
            <a:extLst>
              <a:ext uri="{FF2B5EF4-FFF2-40B4-BE49-F238E27FC236}">
                <a16:creationId xmlns:a16="http://schemas.microsoft.com/office/drawing/2014/main" id="{D073F056-6842-47DD-A3CD-F2FA96DB8F37}"/>
              </a:ext>
            </a:extLst>
          </p:cNvPr>
          <p:cNvSpPr/>
          <p:nvPr/>
        </p:nvSpPr>
        <p:spPr>
          <a:xfrm>
            <a:off x="5565401" y="5817028"/>
            <a:ext cx="5309467" cy="523220"/>
          </a:xfrm>
          <a:prstGeom prst="rect">
            <a:avLst/>
          </a:prstGeom>
        </p:spPr>
        <p:txBody>
          <a:bodyPr wrap="none">
            <a:spAutoFit/>
          </a:bodyPr>
          <a:lstStyle/>
          <a:p>
            <a:r>
              <a:rPr lang="en-US" sz="2800" dirty="0">
                <a:solidFill>
                  <a:srgbClr val="C00000"/>
                </a:solidFill>
                <a:latin typeface="Comic Sans MS" panose="030F0702030302020204" pitchFamily="66" charset="0"/>
              </a:rPr>
              <a:t>and birds came and ate it up</a:t>
            </a:r>
            <a:r>
              <a:rPr lang="es-ES" sz="2800" dirty="0">
                <a:solidFill>
                  <a:srgbClr val="C00000"/>
                </a:solidFill>
                <a:latin typeface="Comic Sans MS" panose="030F0702030302020204" pitchFamily="66" charset="0"/>
              </a:rPr>
              <a:t>. </a:t>
            </a:r>
            <a:endParaRPr lang="en-US" sz="2800" dirty="0">
              <a:solidFill>
                <a:srgbClr val="C00000"/>
              </a:solidFill>
              <a:latin typeface="Comic Sans MS" panose="030F0702030302020204" pitchFamily="66" charset="0"/>
            </a:endParaRPr>
          </a:p>
        </p:txBody>
      </p:sp>
      <p:pic>
        <p:nvPicPr>
          <p:cNvPr id="8" name="Picture 7">
            <a:extLst>
              <a:ext uri="{FF2B5EF4-FFF2-40B4-BE49-F238E27FC236}">
                <a16:creationId xmlns:a16="http://schemas.microsoft.com/office/drawing/2014/main" id="{C3CF7601-00CC-4C9C-9D6F-744D31FFBE55}"/>
              </a:ext>
            </a:extLst>
          </p:cNvPr>
          <p:cNvPicPr>
            <a:picLocks noChangeAspect="1"/>
          </p:cNvPicPr>
          <p:nvPr/>
        </p:nvPicPr>
        <p:blipFill rotWithShape="1">
          <a:blip r:embed="rId2"/>
          <a:srcRect l="50000" b="52283"/>
          <a:stretch/>
        </p:blipFill>
        <p:spPr>
          <a:xfrm>
            <a:off x="6235785" y="3231983"/>
            <a:ext cx="5381878" cy="2505456"/>
          </a:xfrm>
          <a:prstGeom prst="rect">
            <a:avLst/>
          </a:prstGeom>
        </p:spPr>
      </p:pic>
    </p:spTree>
    <p:extLst>
      <p:ext uri="{BB962C8B-B14F-4D97-AF65-F5344CB8AC3E}">
        <p14:creationId xmlns:p14="http://schemas.microsoft.com/office/powerpoint/2010/main" val="255606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FB900B-FCB4-482A-B063-DB8ECEC5A2D3}"/>
              </a:ext>
            </a:extLst>
          </p:cNvPr>
          <p:cNvSpPr/>
          <p:nvPr/>
        </p:nvSpPr>
        <p:spPr>
          <a:xfrm>
            <a:off x="1413510" y="666660"/>
            <a:ext cx="9098280" cy="1200329"/>
          </a:xfrm>
          <a:prstGeom prst="rect">
            <a:avLst/>
          </a:prstGeom>
        </p:spPr>
        <p:txBody>
          <a:bodyPr wrap="square">
            <a:spAutoFit/>
          </a:bodyPr>
          <a:lstStyle/>
          <a:p>
            <a:pPr algn="ctr"/>
            <a:r>
              <a:rPr lang="en-US" sz="2400" dirty="0">
                <a:solidFill>
                  <a:srgbClr val="0070C0"/>
                </a:solidFill>
                <a:latin typeface="Comic Sans MS" panose="030F0702030302020204" pitchFamily="66" charset="0"/>
              </a:rPr>
              <a:t>Some fell on </a:t>
            </a:r>
            <a:r>
              <a:rPr lang="en-US" sz="2400" dirty="0">
                <a:solidFill>
                  <a:srgbClr val="FFC000"/>
                </a:solidFill>
                <a:latin typeface="Comic Sans MS" panose="030F0702030302020204" pitchFamily="66" charset="0"/>
              </a:rPr>
              <a:t>rocky ground</a:t>
            </a:r>
            <a:r>
              <a:rPr lang="en-US" sz="2400" dirty="0">
                <a:solidFill>
                  <a:srgbClr val="0070C0"/>
                </a:solidFill>
                <a:latin typeface="Comic Sans MS" panose="030F0702030302020204" pitchFamily="66" charset="0"/>
              </a:rPr>
              <a:t>, where it had little soil.  It sprang up at once because the soil was not deep, and when the sun rose it was scorched, and it withered for lack of roots.</a:t>
            </a:r>
          </a:p>
        </p:txBody>
      </p:sp>
      <p:pic>
        <p:nvPicPr>
          <p:cNvPr id="3074" name="Picture 2" descr="Parábola del sembrador: text, images, music, video | Glogster EDU ...">
            <a:extLst>
              <a:ext uri="{FF2B5EF4-FFF2-40B4-BE49-F238E27FC236}">
                <a16:creationId xmlns:a16="http://schemas.microsoft.com/office/drawing/2014/main" id="{C2CB553E-7172-4C0F-A94A-5987DE0451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8525" y="1933665"/>
            <a:ext cx="5048250" cy="425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75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1CE3E0-3240-4157-8C8F-99FBB5A8E7DF}"/>
              </a:ext>
            </a:extLst>
          </p:cNvPr>
          <p:cNvPicPr>
            <a:picLocks noChangeAspect="1"/>
          </p:cNvPicPr>
          <p:nvPr/>
        </p:nvPicPr>
        <p:blipFill rotWithShape="1">
          <a:blip r:embed="rId2"/>
          <a:srcRect t="50000" r="50000" b="-1"/>
          <a:stretch/>
        </p:blipFill>
        <p:spPr>
          <a:xfrm>
            <a:off x="2965450" y="2495550"/>
            <a:ext cx="5988050" cy="2921000"/>
          </a:xfrm>
          <a:prstGeom prst="rect">
            <a:avLst/>
          </a:prstGeom>
        </p:spPr>
      </p:pic>
      <p:sp>
        <p:nvSpPr>
          <p:cNvPr id="3" name="Rectangle 2">
            <a:extLst>
              <a:ext uri="{FF2B5EF4-FFF2-40B4-BE49-F238E27FC236}">
                <a16:creationId xmlns:a16="http://schemas.microsoft.com/office/drawing/2014/main" id="{FF124BCB-6403-465D-AF57-BADDC9ECDD8D}"/>
              </a:ext>
            </a:extLst>
          </p:cNvPr>
          <p:cNvSpPr/>
          <p:nvPr/>
        </p:nvSpPr>
        <p:spPr>
          <a:xfrm>
            <a:off x="2802890" y="1181101"/>
            <a:ext cx="6313170" cy="954107"/>
          </a:xfrm>
          <a:prstGeom prst="rect">
            <a:avLst/>
          </a:prstGeom>
        </p:spPr>
        <p:txBody>
          <a:bodyPr wrap="square">
            <a:spAutoFit/>
          </a:bodyPr>
          <a:lstStyle/>
          <a:p>
            <a:pPr algn="ctr"/>
            <a:r>
              <a:rPr lang="en-US" sz="2800" dirty="0">
                <a:solidFill>
                  <a:srgbClr val="008000"/>
                </a:solidFill>
                <a:latin typeface="Comic Sans MS" panose="030F0702030302020204" pitchFamily="66" charset="0"/>
              </a:rPr>
              <a:t>Some seed fell among thorns, and the </a:t>
            </a:r>
            <a:r>
              <a:rPr lang="en-US" sz="2800" dirty="0">
                <a:solidFill>
                  <a:srgbClr val="FFC000"/>
                </a:solidFill>
                <a:latin typeface="Comic Sans MS" panose="030F0702030302020204" pitchFamily="66" charset="0"/>
              </a:rPr>
              <a:t>thorns</a:t>
            </a:r>
            <a:r>
              <a:rPr lang="en-US" sz="2800" dirty="0">
                <a:solidFill>
                  <a:srgbClr val="008000"/>
                </a:solidFill>
                <a:latin typeface="Comic Sans MS" panose="030F0702030302020204" pitchFamily="66" charset="0"/>
              </a:rPr>
              <a:t> grew up and choked it. </a:t>
            </a:r>
          </a:p>
        </p:txBody>
      </p:sp>
    </p:spTree>
    <p:extLst>
      <p:ext uri="{BB962C8B-B14F-4D97-AF65-F5344CB8AC3E}">
        <p14:creationId xmlns:p14="http://schemas.microsoft.com/office/powerpoint/2010/main" val="377816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27A2D7-7EEA-48BE-BA78-F309F484D1BA}"/>
              </a:ext>
            </a:extLst>
          </p:cNvPr>
          <p:cNvPicPr>
            <a:picLocks noChangeAspect="1"/>
          </p:cNvPicPr>
          <p:nvPr/>
        </p:nvPicPr>
        <p:blipFill rotWithShape="1">
          <a:blip r:embed="rId2"/>
          <a:srcRect l="50000" t="50000"/>
          <a:stretch/>
        </p:blipFill>
        <p:spPr>
          <a:xfrm>
            <a:off x="2674938" y="2347922"/>
            <a:ext cx="6651943" cy="3244850"/>
          </a:xfrm>
          <a:prstGeom prst="rect">
            <a:avLst/>
          </a:prstGeom>
        </p:spPr>
      </p:pic>
      <p:sp>
        <p:nvSpPr>
          <p:cNvPr id="3" name="Rectangle 2">
            <a:extLst>
              <a:ext uri="{FF2B5EF4-FFF2-40B4-BE49-F238E27FC236}">
                <a16:creationId xmlns:a16="http://schemas.microsoft.com/office/drawing/2014/main" id="{A5312F92-BCAF-4EF6-A6E0-02CCFFF2BDF2}"/>
              </a:ext>
            </a:extLst>
          </p:cNvPr>
          <p:cNvSpPr/>
          <p:nvPr/>
        </p:nvSpPr>
        <p:spPr>
          <a:xfrm>
            <a:off x="2246153" y="1322347"/>
            <a:ext cx="7509511" cy="954107"/>
          </a:xfrm>
          <a:prstGeom prst="rect">
            <a:avLst/>
          </a:prstGeom>
        </p:spPr>
        <p:txBody>
          <a:bodyPr wrap="square">
            <a:spAutoFit/>
          </a:bodyPr>
          <a:lstStyle/>
          <a:p>
            <a:pPr algn="ctr"/>
            <a:r>
              <a:rPr lang="en-US" sz="2800" dirty="0">
                <a:solidFill>
                  <a:srgbClr val="FF6600"/>
                </a:solidFill>
                <a:latin typeface="Cambria" panose="02040503050406030204" pitchFamily="18" charset="0"/>
              </a:rPr>
              <a:t>But some seed fell on </a:t>
            </a:r>
            <a:r>
              <a:rPr lang="en-US" sz="2800" dirty="0">
                <a:solidFill>
                  <a:srgbClr val="FFC000"/>
                </a:solidFill>
                <a:latin typeface="Cambria" panose="02040503050406030204" pitchFamily="18" charset="0"/>
              </a:rPr>
              <a:t>rich soil </a:t>
            </a:r>
            <a:r>
              <a:rPr lang="en-US" sz="2800" dirty="0">
                <a:solidFill>
                  <a:srgbClr val="FF6600"/>
                </a:solidFill>
                <a:latin typeface="Cambria" panose="02040503050406030204" pitchFamily="18" charset="0"/>
              </a:rPr>
              <a:t>and produced fruit, a hundred or sixty or thirtyfold. </a:t>
            </a:r>
          </a:p>
        </p:txBody>
      </p:sp>
      <p:sp>
        <p:nvSpPr>
          <p:cNvPr id="4" name="TextBox 3">
            <a:extLst>
              <a:ext uri="{FF2B5EF4-FFF2-40B4-BE49-F238E27FC236}">
                <a16:creationId xmlns:a16="http://schemas.microsoft.com/office/drawing/2014/main" id="{5D6B4FED-B1E8-4D4B-998F-A738A332C2F8}"/>
              </a:ext>
            </a:extLst>
          </p:cNvPr>
          <p:cNvSpPr txBox="1"/>
          <p:nvPr/>
        </p:nvSpPr>
        <p:spPr>
          <a:xfrm>
            <a:off x="443863" y="3515637"/>
            <a:ext cx="1897380" cy="954107"/>
          </a:xfrm>
          <a:prstGeom prst="rect">
            <a:avLst/>
          </a:prstGeom>
          <a:noFill/>
        </p:spPr>
        <p:txBody>
          <a:bodyPr wrap="square" rtlCol="0">
            <a:spAutoFit/>
          </a:bodyPr>
          <a:lstStyle/>
          <a:p>
            <a:pPr algn="ctr"/>
            <a:r>
              <a:rPr lang="en-US" sz="2800" dirty="0">
                <a:solidFill>
                  <a:srgbClr val="C00000"/>
                </a:solidFill>
              </a:rPr>
              <a:t>The Gospel of the Lord, </a:t>
            </a:r>
          </a:p>
        </p:txBody>
      </p:sp>
      <p:sp>
        <p:nvSpPr>
          <p:cNvPr id="5" name="TextBox 4">
            <a:extLst>
              <a:ext uri="{FF2B5EF4-FFF2-40B4-BE49-F238E27FC236}">
                <a16:creationId xmlns:a16="http://schemas.microsoft.com/office/drawing/2014/main" id="{0B808629-2CEA-438E-97D4-82A516A8130A}"/>
              </a:ext>
            </a:extLst>
          </p:cNvPr>
          <p:cNvSpPr txBox="1"/>
          <p:nvPr/>
        </p:nvSpPr>
        <p:spPr>
          <a:xfrm>
            <a:off x="9326881" y="3515636"/>
            <a:ext cx="2686049" cy="954107"/>
          </a:xfrm>
          <a:prstGeom prst="rect">
            <a:avLst/>
          </a:prstGeom>
          <a:noFill/>
        </p:spPr>
        <p:txBody>
          <a:bodyPr wrap="square" rtlCol="0">
            <a:spAutoFit/>
          </a:bodyPr>
          <a:lstStyle/>
          <a:p>
            <a:pPr algn="ctr"/>
            <a:r>
              <a:rPr lang="en-US" sz="2800" dirty="0">
                <a:solidFill>
                  <a:srgbClr val="0070C0"/>
                </a:solidFill>
              </a:rPr>
              <a:t>Praise to You Lord Jesus Christ.</a:t>
            </a:r>
          </a:p>
        </p:txBody>
      </p:sp>
      <p:sp>
        <p:nvSpPr>
          <p:cNvPr id="6" name="TextBox 5">
            <a:extLst>
              <a:ext uri="{FF2B5EF4-FFF2-40B4-BE49-F238E27FC236}">
                <a16:creationId xmlns:a16="http://schemas.microsoft.com/office/drawing/2014/main" id="{5D829DAA-A34E-67A4-5CD6-1473EDC4830B}"/>
              </a:ext>
            </a:extLst>
          </p:cNvPr>
          <p:cNvSpPr txBox="1"/>
          <p:nvPr/>
        </p:nvSpPr>
        <p:spPr>
          <a:xfrm>
            <a:off x="3286283" y="5592772"/>
            <a:ext cx="5429250" cy="523220"/>
          </a:xfrm>
          <a:prstGeom prst="rect">
            <a:avLst/>
          </a:prstGeom>
          <a:noFill/>
        </p:spPr>
        <p:txBody>
          <a:bodyPr wrap="square" rtlCol="0">
            <a:spAutoFit/>
          </a:bodyPr>
          <a:lstStyle/>
          <a:p>
            <a:pPr algn="ctr"/>
            <a:r>
              <a:rPr lang="en-US" sz="2800" dirty="0">
                <a:solidFill>
                  <a:srgbClr val="FF6600"/>
                </a:solidFill>
                <a:latin typeface="Cambria" panose="02040503050406030204" pitchFamily="18" charset="0"/>
              </a:rPr>
              <a:t>Whoever has ears ought to hear.”</a:t>
            </a:r>
          </a:p>
        </p:txBody>
      </p:sp>
    </p:spTree>
    <p:extLst>
      <p:ext uri="{BB962C8B-B14F-4D97-AF65-F5344CB8AC3E}">
        <p14:creationId xmlns:p14="http://schemas.microsoft.com/office/powerpoint/2010/main" val="370891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661FA-759F-28DB-299E-9214880D5C3B}"/>
              </a:ext>
            </a:extLst>
          </p:cNvPr>
          <p:cNvSpPr>
            <a:spLocks noGrp="1"/>
          </p:cNvSpPr>
          <p:nvPr>
            <p:ph type="title"/>
          </p:nvPr>
        </p:nvSpPr>
        <p:spPr>
          <a:xfrm>
            <a:off x="1106805" y="715599"/>
            <a:ext cx="10344150" cy="1325563"/>
          </a:xfrm>
          <a:effectLst>
            <a:outerShdw blurRad="50800" dist="38100" dir="2700000" algn="tl" rotWithShape="0">
              <a:prstClr val="black">
                <a:alpha val="40000"/>
              </a:prstClr>
            </a:outerShdw>
          </a:effectLst>
        </p:spPr>
        <p:txBody>
          <a:bodyPr>
            <a:noAutofit/>
          </a:bodyPr>
          <a:lstStyle/>
          <a:p>
            <a:r>
              <a:rPr lang="en-US" sz="9600" dirty="0">
                <a:solidFill>
                  <a:schemeClr val="accent4">
                    <a:lumMod val="20000"/>
                    <a:lumOff val="80000"/>
                  </a:schemeClr>
                </a:solidFill>
                <a:latin typeface="Elephant" panose="02020904090505020303" pitchFamily="18" charset="0"/>
              </a:rPr>
              <a:t>REFLECTION</a:t>
            </a:r>
          </a:p>
        </p:txBody>
      </p:sp>
      <p:pic>
        <p:nvPicPr>
          <p:cNvPr id="4100" name="Picture 4" descr="Imágenes de Nino Pensando - Descarga gratuita en Freepik">
            <a:extLst>
              <a:ext uri="{FF2B5EF4-FFF2-40B4-BE49-F238E27FC236}">
                <a16:creationId xmlns:a16="http://schemas.microsoft.com/office/drawing/2014/main" id="{107118C2-175A-BEDD-8034-C0428F40C5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1081" y="2472872"/>
            <a:ext cx="4116712" cy="36695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453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Navegar Mar Adentro: Evangelio según San Mateo 10,37-42 - &quot;La ..."/>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E340AD06-13D9-4153-8454-6E5223BD05F8}"/>
              </a:ext>
            </a:extLst>
          </p:cNvPr>
          <p:cNvSpPr txBox="1"/>
          <p:nvPr/>
        </p:nvSpPr>
        <p:spPr>
          <a:xfrm>
            <a:off x="1314450" y="323850"/>
            <a:ext cx="8686800" cy="707886"/>
          </a:xfrm>
          <a:prstGeom prst="rect">
            <a:avLst/>
          </a:prstGeom>
          <a:noFill/>
        </p:spPr>
        <p:txBody>
          <a:bodyPr wrap="square" rtlCol="0">
            <a:spAutoFit/>
          </a:bodyPr>
          <a:lstStyle/>
          <a:p>
            <a:pPr algn="ctr"/>
            <a:r>
              <a:rPr lang="en-US" sz="4000" dirty="0">
                <a:solidFill>
                  <a:srgbClr val="FF0000"/>
                </a:solidFill>
                <a:latin typeface="Comic Sans MS" panose="030F0702030302020204" pitchFamily="66" charset="0"/>
              </a:rPr>
              <a:t>What is a Parable?</a:t>
            </a:r>
          </a:p>
        </p:txBody>
      </p:sp>
      <p:sp>
        <p:nvSpPr>
          <p:cNvPr id="8" name="TextBox 7">
            <a:extLst>
              <a:ext uri="{FF2B5EF4-FFF2-40B4-BE49-F238E27FC236}">
                <a16:creationId xmlns:a16="http://schemas.microsoft.com/office/drawing/2014/main" id="{D0742847-26BA-4F2B-9959-A413594EB2B4}"/>
              </a:ext>
            </a:extLst>
          </p:cNvPr>
          <p:cNvSpPr txBox="1"/>
          <p:nvPr/>
        </p:nvSpPr>
        <p:spPr>
          <a:xfrm>
            <a:off x="63500" y="5454372"/>
            <a:ext cx="12299950" cy="830997"/>
          </a:xfrm>
          <a:prstGeom prst="rect">
            <a:avLst/>
          </a:prstGeom>
          <a:noFill/>
        </p:spPr>
        <p:txBody>
          <a:bodyPr wrap="square" rtlCol="0">
            <a:spAutoFit/>
          </a:bodyPr>
          <a:lstStyle/>
          <a:p>
            <a:pPr algn="ctr"/>
            <a:r>
              <a:rPr lang="en-US" sz="2400" dirty="0">
                <a:solidFill>
                  <a:srgbClr val="0000FF"/>
                </a:solidFill>
                <a:latin typeface="Comic Sans MS" panose="030F0702030302020204" pitchFamily="66" charset="0"/>
              </a:rPr>
              <a:t>A story that uses symbols or comparisons to teach a lesson. </a:t>
            </a:r>
            <a:r>
              <a:rPr lang="es-ES" sz="2400" dirty="0">
                <a:solidFill>
                  <a:srgbClr val="0000FF"/>
                </a:solidFill>
                <a:latin typeface="Comic Sans MS" panose="030F0702030302020204" pitchFamily="66" charset="0"/>
              </a:rPr>
              <a:t>  </a:t>
            </a:r>
          </a:p>
          <a:p>
            <a:pPr algn="ctr"/>
            <a:r>
              <a:rPr lang="es-ES" sz="2400" dirty="0" err="1">
                <a:solidFill>
                  <a:srgbClr val="0000FF"/>
                </a:solidFill>
                <a:latin typeface="Comic Sans MS" panose="030F0702030302020204" pitchFamily="66" charset="0"/>
              </a:rPr>
              <a:t>Jesus</a:t>
            </a:r>
            <a:r>
              <a:rPr lang="es-ES" sz="2400" dirty="0">
                <a:solidFill>
                  <a:srgbClr val="0000FF"/>
                </a:solidFill>
                <a:latin typeface="Comic Sans MS" panose="030F0702030302020204" pitchFamily="66" charset="0"/>
              </a:rPr>
              <a:t> </a:t>
            </a:r>
            <a:r>
              <a:rPr lang="es-ES" sz="2400" dirty="0" err="1">
                <a:solidFill>
                  <a:srgbClr val="0000FF"/>
                </a:solidFill>
                <a:latin typeface="Comic Sans MS" panose="030F0702030302020204" pitchFamily="66" charset="0"/>
              </a:rPr>
              <a:t>loved</a:t>
            </a:r>
            <a:r>
              <a:rPr lang="es-ES" sz="2400" dirty="0">
                <a:solidFill>
                  <a:srgbClr val="0000FF"/>
                </a:solidFill>
                <a:latin typeface="Comic Sans MS" panose="030F0702030302020204" pitchFamily="66" charset="0"/>
              </a:rPr>
              <a:t> </a:t>
            </a:r>
            <a:r>
              <a:rPr lang="es-ES" sz="2400" dirty="0" err="1">
                <a:solidFill>
                  <a:srgbClr val="0000FF"/>
                </a:solidFill>
                <a:latin typeface="Comic Sans MS" panose="030F0702030302020204" pitchFamily="66" charset="0"/>
              </a:rPr>
              <a:t>to</a:t>
            </a:r>
            <a:r>
              <a:rPr lang="es-ES" sz="2400" dirty="0">
                <a:solidFill>
                  <a:srgbClr val="0000FF"/>
                </a:solidFill>
                <a:latin typeface="Comic Sans MS" panose="030F0702030302020204" pitchFamily="66" charset="0"/>
              </a:rPr>
              <a:t> </a:t>
            </a:r>
            <a:r>
              <a:rPr lang="es-ES" sz="2400" dirty="0" err="1">
                <a:solidFill>
                  <a:srgbClr val="0000FF"/>
                </a:solidFill>
                <a:latin typeface="Comic Sans MS" panose="030F0702030302020204" pitchFamily="66" charset="0"/>
              </a:rPr>
              <a:t>teach</a:t>
            </a:r>
            <a:r>
              <a:rPr lang="es-ES" sz="2400" dirty="0">
                <a:solidFill>
                  <a:srgbClr val="0000FF"/>
                </a:solidFill>
                <a:latin typeface="Comic Sans MS" panose="030F0702030302020204" pitchFamily="66" charset="0"/>
              </a:rPr>
              <a:t> </a:t>
            </a:r>
            <a:r>
              <a:rPr lang="es-ES" sz="2400" dirty="0" err="1">
                <a:solidFill>
                  <a:srgbClr val="0000FF"/>
                </a:solidFill>
                <a:latin typeface="Comic Sans MS" panose="030F0702030302020204" pitchFamily="66" charset="0"/>
              </a:rPr>
              <a:t>with</a:t>
            </a:r>
            <a:r>
              <a:rPr lang="es-ES" sz="2400" dirty="0">
                <a:solidFill>
                  <a:srgbClr val="0000FF"/>
                </a:solidFill>
                <a:latin typeface="Comic Sans MS" panose="030F0702030302020204" pitchFamily="66" charset="0"/>
              </a:rPr>
              <a:t> parables so </a:t>
            </a:r>
            <a:r>
              <a:rPr lang="es-ES" sz="2400" dirty="0" err="1">
                <a:solidFill>
                  <a:srgbClr val="0000FF"/>
                </a:solidFill>
                <a:latin typeface="Comic Sans MS" panose="030F0702030302020204" pitchFamily="66" charset="0"/>
              </a:rPr>
              <a:t>people</a:t>
            </a:r>
            <a:r>
              <a:rPr lang="es-ES" sz="2400" dirty="0">
                <a:solidFill>
                  <a:srgbClr val="0000FF"/>
                </a:solidFill>
                <a:latin typeface="Comic Sans MS" panose="030F0702030302020204" pitchFamily="66" charset="0"/>
              </a:rPr>
              <a:t> </a:t>
            </a:r>
            <a:r>
              <a:rPr lang="es-ES" sz="2400" dirty="0" err="1">
                <a:solidFill>
                  <a:srgbClr val="0000FF"/>
                </a:solidFill>
                <a:latin typeface="Comic Sans MS" panose="030F0702030302020204" pitchFamily="66" charset="0"/>
              </a:rPr>
              <a:t>could</a:t>
            </a:r>
            <a:r>
              <a:rPr lang="es-ES" sz="2400" dirty="0">
                <a:solidFill>
                  <a:srgbClr val="0000FF"/>
                </a:solidFill>
                <a:latin typeface="Comic Sans MS" panose="030F0702030302020204" pitchFamily="66" charset="0"/>
              </a:rPr>
              <a:t> </a:t>
            </a:r>
            <a:r>
              <a:rPr lang="es-ES" sz="2400" dirty="0" err="1">
                <a:solidFill>
                  <a:srgbClr val="0000FF"/>
                </a:solidFill>
                <a:latin typeface="Comic Sans MS" panose="030F0702030302020204" pitchFamily="66" charset="0"/>
              </a:rPr>
              <a:t>understand</a:t>
            </a:r>
            <a:r>
              <a:rPr lang="es-ES" sz="2400" dirty="0">
                <a:solidFill>
                  <a:srgbClr val="0000FF"/>
                </a:solidFill>
                <a:latin typeface="Comic Sans MS" panose="030F0702030302020204" pitchFamily="66" charset="0"/>
              </a:rPr>
              <a:t> </a:t>
            </a:r>
            <a:r>
              <a:rPr lang="es-ES" sz="2400" dirty="0" err="1">
                <a:solidFill>
                  <a:srgbClr val="0000FF"/>
                </a:solidFill>
                <a:latin typeface="Comic Sans MS" panose="030F0702030302020204" pitchFamily="66" charset="0"/>
              </a:rPr>
              <a:t>better</a:t>
            </a:r>
            <a:r>
              <a:rPr lang="es-ES" sz="2400" dirty="0">
                <a:solidFill>
                  <a:srgbClr val="0000FF"/>
                </a:solidFill>
                <a:latin typeface="Comic Sans MS" panose="030F0702030302020204" pitchFamily="66" charset="0"/>
              </a:rPr>
              <a:t>.  </a:t>
            </a:r>
            <a:r>
              <a:rPr lang="es-ES" sz="2400" dirty="0">
                <a:latin typeface="Comic Sans MS" panose="030F0702030302020204" pitchFamily="66" charset="0"/>
              </a:rPr>
              <a:t> </a:t>
            </a:r>
            <a:endParaRPr lang="en-US" sz="2400" dirty="0">
              <a:latin typeface="Comic Sans MS" panose="030F0702030302020204" pitchFamily="66" charset="0"/>
            </a:endParaRPr>
          </a:p>
        </p:txBody>
      </p:sp>
      <p:pic>
        <p:nvPicPr>
          <p:cNvPr id="4098" name="Picture 2" descr="Go, Therefore, and Make Disciples” | Watchtower Study">
            <a:extLst>
              <a:ext uri="{FF2B5EF4-FFF2-40B4-BE49-F238E27FC236}">
                <a16:creationId xmlns:a16="http://schemas.microsoft.com/office/drawing/2014/main" id="{43D0634F-6059-4C7C-8BDD-65ADB2312E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372" y="986026"/>
            <a:ext cx="8686800" cy="4514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3057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175</TotalTime>
  <Words>610</Words>
  <Application>Microsoft Office PowerPoint</Application>
  <PresentationFormat>Widescreen</PresentationFormat>
  <Paragraphs>48</Paragraphs>
  <Slides>18</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Cambria</vt:lpstr>
      <vt:lpstr>Comic Sans MS</vt:lpstr>
      <vt:lpstr>Elephant</vt:lpstr>
      <vt:lpstr>Times New Roman</vt:lpstr>
      <vt:lpstr>Retrospect</vt:lpstr>
      <vt:lpstr>Ministry Friends of Jesus and Mary</vt:lpstr>
      <vt:lpstr>PowerPoint Presentation</vt:lpstr>
      <vt:lpstr>PowerPoint Presentation</vt:lpstr>
      <vt:lpstr>PowerPoint Presentation</vt:lpstr>
      <vt:lpstr>PowerPoint Presentation</vt:lpstr>
      <vt:lpstr>PowerPoint Presentation</vt:lpstr>
      <vt:lpstr>PowerPoint Presentation</vt:lpstr>
      <vt:lpstr>REFLECTION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Song: Every Move I Make, CJ and Friends, https://youtu.be/MPvnZILn6EY(9+ years)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Amigos de Jesús y María</dc:title>
  <dc:creator>Mercedes MBG1</dc:creator>
  <cp:lastModifiedBy>Maria Varona</cp:lastModifiedBy>
  <cp:revision>24</cp:revision>
  <dcterms:created xsi:type="dcterms:W3CDTF">2020-07-06T02:09:10Z</dcterms:created>
  <dcterms:modified xsi:type="dcterms:W3CDTF">2023-07-12T20:10:34Z</dcterms:modified>
</cp:coreProperties>
</file>