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8" r:id="rId3"/>
    <p:sldId id="259" r:id="rId4"/>
    <p:sldId id="260" r:id="rId5"/>
    <p:sldId id="261" r:id="rId6"/>
    <p:sldId id="262" r:id="rId7"/>
    <p:sldId id="274" r:id="rId8"/>
    <p:sldId id="263" r:id="rId9"/>
    <p:sldId id="264" r:id="rId10"/>
    <p:sldId id="265" r:id="rId11"/>
    <p:sldId id="266" r:id="rId12"/>
    <p:sldId id="267" r:id="rId13"/>
    <p:sldId id="268" r:id="rId14"/>
    <p:sldId id="269" r:id="rId15"/>
    <p:sldId id="270" r:id="rId16"/>
    <p:sldId id="271" r:id="rId17"/>
    <p:sldId id="275" r:id="rId18"/>
    <p:sldId id="272"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PWte0mK6r2rxM5m3kVnw5pHVW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95" autoAdjust="0"/>
  </p:normalViewPr>
  <p:slideViewPr>
    <p:cSldViewPr snapToGrid="0">
      <p:cViewPr varScale="1">
        <p:scale>
          <a:sx n="68" d="100"/>
          <a:sy n="68" d="100"/>
        </p:scale>
        <p:origin x="2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4">
                <a:lumMod val="20000"/>
                <a:lumOff val="80000"/>
              </a:schemeClr>
            </a:gs>
            <a:gs pos="0">
              <a:srgbClr val="FFC000"/>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G_fZfiuONi0?feature=oembed" TargetMode="External"/><Relationship Id="rId5" Type="http://schemas.openxmlformats.org/officeDocument/2006/relationships/image" Target="../media/image24.jpeg"/><Relationship Id="rId4" Type="http://schemas.openxmlformats.org/officeDocument/2006/relationships/hyperlink" Target="https://youtu.be/G_fZfiuONi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B4aX8uU4PCg" TargetMode="External"/><Relationship Id="rId2" Type="http://schemas.openxmlformats.org/officeDocument/2006/relationships/slideLayout" Target="../slideLayouts/slideLayout4.xml"/><Relationship Id="rId1" Type="http://schemas.openxmlformats.org/officeDocument/2006/relationships/video" Target="https://www.youtube.com/embed/B4aX8uU4PCg?feature=oembed"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074997" y="457811"/>
            <a:ext cx="7936992" cy="99430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es-ES" dirty="0"/>
              <a:t>Friends </a:t>
            </a:r>
            <a:r>
              <a:rPr lang="es-ES" dirty="0" err="1"/>
              <a:t>of</a:t>
            </a:r>
            <a:r>
              <a:rPr lang="es-ES" dirty="0"/>
              <a:t> </a:t>
            </a:r>
            <a:r>
              <a:rPr lang="es-ES" dirty="0" err="1"/>
              <a:t>Jesus</a:t>
            </a:r>
            <a:r>
              <a:rPr lang="es-ES" dirty="0"/>
              <a:t> and Mary</a:t>
            </a:r>
            <a:endParaRPr dirty="0"/>
          </a:p>
        </p:txBody>
      </p:sp>
      <p:sp>
        <p:nvSpPr>
          <p:cNvPr id="85" name="Google Shape;85;p1"/>
          <p:cNvSpPr txBox="1">
            <a:spLocks noGrp="1"/>
          </p:cNvSpPr>
          <p:nvPr>
            <p:ph type="subTitle" idx="1"/>
          </p:nvPr>
        </p:nvSpPr>
        <p:spPr>
          <a:xfrm>
            <a:off x="2471493" y="1670304"/>
            <a:ext cx="9144000" cy="5187696"/>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ts val="2400"/>
              <a:buNone/>
            </a:pPr>
            <a:r>
              <a:rPr lang="en-US" b="1" dirty="0"/>
              <a:t>Prayer Group for Children</a:t>
            </a:r>
            <a:endParaRPr b="1" dirty="0"/>
          </a:p>
          <a:p>
            <a:pPr marL="0" lvl="0" indent="0" algn="ctr" rtl="0">
              <a:lnSpc>
                <a:spcPct val="90000"/>
              </a:lnSpc>
              <a:spcBef>
                <a:spcPts val="1000"/>
              </a:spcBef>
              <a:spcAft>
                <a:spcPts val="0"/>
              </a:spcAft>
              <a:buClr>
                <a:schemeClr val="dk1"/>
              </a:buClr>
              <a:buSzPts val="2400"/>
              <a:buNone/>
            </a:pPr>
            <a:r>
              <a:rPr lang="es-ES" b="1" dirty="0" err="1"/>
              <a:t>Cycle</a:t>
            </a:r>
            <a:r>
              <a:rPr lang="es-ES" b="1" dirty="0"/>
              <a:t> A - XVI </a:t>
            </a:r>
            <a:r>
              <a:rPr lang="es-ES" b="1" dirty="0" err="1"/>
              <a:t>Sunday</a:t>
            </a:r>
            <a:r>
              <a:rPr lang="es-ES" b="1" dirty="0"/>
              <a:t> in </a:t>
            </a:r>
            <a:r>
              <a:rPr lang="es-ES" b="1" dirty="0" err="1"/>
              <a:t>Ordinary</a:t>
            </a:r>
            <a:r>
              <a:rPr lang="es-ES" b="1" dirty="0"/>
              <a:t> Time, </a:t>
            </a:r>
            <a:r>
              <a:rPr lang="pt-BR" sz="1800" i="1" dirty="0">
                <a:effectLst/>
                <a:latin typeface="Cambria" panose="02040503050406030204" pitchFamily="18" charset="0"/>
                <a:ea typeface="Cambria" panose="02040503050406030204" pitchFamily="18" charset="0"/>
                <a:cs typeface="Cambria" panose="02040503050406030204" pitchFamily="18" charset="0"/>
              </a:rPr>
              <a:t>Matthew</a:t>
            </a:r>
            <a:r>
              <a:rPr lang="pt-BR" sz="1800" i="1" spc="-5" dirty="0">
                <a:effectLst/>
                <a:latin typeface="Cambria" panose="02040503050406030204" pitchFamily="18" charset="0"/>
                <a:ea typeface="Cambria" panose="02040503050406030204" pitchFamily="18" charset="0"/>
                <a:cs typeface="Cambria" panose="02040503050406030204" pitchFamily="18" charset="0"/>
              </a:rPr>
              <a:t> </a:t>
            </a:r>
            <a:r>
              <a:rPr lang="pt-BR" sz="1800" i="1" dirty="0">
                <a:effectLst/>
                <a:latin typeface="Cambria" panose="02040503050406030204" pitchFamily="18" charset="0"/>
                <a:ea typeface="Cambria" panose="02040503050406030204" pitchFamily="18" charset="0"/>
                <a:cs typeface="Cambria" panose="02040503050406030204" pitchFamily="18" charset="0"/>
              </a:rPr>
              <a:t>13,</a:t>
            </a:r>
            <a:r>
              <a:rPr lang="pt-BR" sz="1800" i="1" spc="-20" dirty="0">
                <a:effectLst/>
                <a:latin typeface="Cambria" panose="02040503050406030204" pitchFamily="18" charset="0"/>
                <a:ea typeface="Cambria" panose="02040503050406030204" pitchFamily="18" charset="0"/>
                <a:cs typeface="Cambria" panose="02040503050406030204" pitchFamily="18" charset="0"/>
              </a:rPr>
              <a:t> </a:t>
            </a:r>
            <a:r>
              <a:rPr lang="pt-BR" sz="1800" i="1" dirty="0">
                <a:effectLst/>
                <a:latin typeface="Cambria" panose="02040503050406030204" pitchFamily="18" charset="0"/>
                <a:ea typeface="Cambria" panose="02040503050406030204" pitchFamily="18" charset="0"/>
                <a:cs typeface="Cambria" panose="02040503050406030204" pitchFamily="18" charset="0"/>
              </a:rPr>
              <a:t>24-43</a:t>
            </a:r>
            <a:r>
              <a:rPr lang="pt-BR" sz="1800" i="1" spc="-5" dirty="0">
                <a:effectLst/>
                <a:latin typeface="Cambria" panose="02040503050406030204" pitchFamily="18" charset="0"/>
                <a:ea typeface="Cambria" panose="02040503050406030204" pitchFamily="18" charset="0"/>
                <a:cs typeface="Cambria" panose="02040503050406030204" pitchFamily="18" charset="0"/>
              </a:rPr>
              <a:t> </a:t>
            </a:r>
            <a:r>
              <a:rPr lang="pt-BR" sz="1800" i="1" dirty="0">
                <a:effectLst/>
                <a:latin typeface="Cambria" panose="02040503050406030204" pitchFamily="18" charset="0"/>
                <a:ea typeface="Cambria" panose="02040503050406030204" pitchFamily="18" charset="0"/>
                <a:cs typeface="Cambria" panose="02040503050406030204" pitchFamily="18" charset="0"/>
              </a:rPr>
              <a:t>o</a:t>
            </a:r>
            <a:r>
              <a:rPr lang="pt-BR" sz="1800" i="1" spc="-15" dirty="0">
                <a:effectLst/>
                <a:latin typeface="Cambria" panose="02040503050406030204" pitchFamily="18" charset="0"/>
                <a:ea typeface="Cambria" panose="02040503050406030204" pitchFamily="18" charset="0"/>
                <a:cs typeface="Cambria" panose="02040503050406030204" pitchFamily="18" charset="0"/>
              </a:rPr>
              <a:t> </a:t>
            </a:r>
            <a:r>
              <a:rPr lang="pt-BR" sz="1800" i="1" dirty="0">
                <a:effectLst/>
                <a:latin typeface="Cambria" panose="02040503050406030204" pitchFamily="18" charset="0"/>
                <a:ea typeface="Cambria" panose="02040503050406030204" pitchFamily="18" charset="0"/>
                <a:cs typeface="Cambria" panose="02040503050406030204" pitchFamily="18" charset="0"/>
              </a:rPr>
              <a:t>24-30</a:t>
            </a:r>
          </a:p>
          <a:p>
            <a:pPr marL="0" lvl="0" indent="0" algn="ctr" rtl="0">
              <a:lnSpc>
                <a:spcPct val="90000"/>
              </a:lnSpc>
              <a:spcBef>
                <a:spcPts val="1000"/>
              </a:spcBef>
              <a:spcAft>
                <a:spcPts val="0"/>
              </a:spcAft>
              <a:buClr>
                <a:schemeClr val="dk1"/>
              </a:buClr>
              <a:buSzPts val="2400"/>
              <a:buNone/>
            </a:pPr>
            <a:endParaRPr lang="pt-BR" sz="1800" b="1" dirty="0"/>
          </a:p>
          <a:p>
            <a:pPr marL="0" lvl="0" indent="0" algn="ctr" rtl="0">
              <a:lnSpc>
                <a:spcPct val="90000"/>
              </a:lnSpc>
              <a:spcBef>
                <a:spcPts val="1000"/>
              </a:spcBef>
              <a:spcAft>
                <a:spcPts val="0"/>
              </a:spcAft>
              <a:buClr>
                <a:schemeClr val="dk1"/>
              </a:buClr>
              <a:buSzPts val="2400"/>
              <a:buNone/>
            </a:pPr>
            <a:endParaRPr lang="pt-BR" sz="1800" b="1" dirty="0"/>
          </a:p>
          <a:p>
            <a:pPr marL="0" lvl="0" indent="0" algn="ctr" rtl="0">
              <a:lnSpc>
                <a:spcPct val="90000"/>
              </a:lnSpc>
              <a:spcBef>
                <a:spcPts val="1000"/>
              </a:spcBef>
              <a:spcAft>
                <a:spcPts val="0"/>
              </a:spcAft>
              <a:buClr>
                <a:schemeClr val="dk1"/>
              </a:buClr>
              <a:buSzPts val="2400"/>
              <a:buNone/>
            </a:pPr>
            <a:endParaRPr lang="pt-BR" sz="1800" b="1" dirty="0"/>
          </a:p>
          <a:p>
            <a:pPr marL="0" lvl="0" indent="0" algn="ctr" rtl="0">
              <a:lnSpc>
                <a:spcPct val="90000"/>
              </a:lnSpc>
              <a:spcBef>
                <a:spcPts val="1000"/>
              </a:spcBef>
              <a:spcAft>
                <a:spcPts val="0"/>
              </a:spcAft>
              <a:buClr>
                <a:schemeClr val="dk1"/>
              </a:buClr>
              <a:buSzPts val="2400"/>
              <a:buNone/>
            </a:pPr>
            <a:endParaRPr lang="pt-BR" sz="1000" dirty="0"/>
          </a:p>
          <a:p>
            <a:pPr marL="0" lvl="0" indent="0" algn="ctr" rtl="0">
              <a:lnSpc>
                <a:spcPct val="90000"/>
              </a:lnSpc>
              <a:spcBef>
                <a:spcPts val="1000"/>
              </a:spcBef>
              <a:spcAft>
                <a:spcPts val="0"/>
              </a:spcAft>
              <a:buClr>
                <a:schemeClr val="dk1"/>
              </a:buClr>
              <a:buSzPts val="2400"/>
              <a:buNone/>
            </a:pPr>
            <a:endParaRPr lang="es-ES" b="1" dirty="0"/>
          </a:p>
          <a:p>
            <a:pPr marL="0" lvl="0" indent="0" algn="ctr" rtl="0">
              <a:lnSpc>
                <a:spcPct val="90000"/>
              </a:lnSpc>
              <a:spcBef>
                <a:spcPts val="1000"/>
              </a:spcBef>
              <a:spcAft>
                <a:spcPts val="0"/>
              </a:spcAft>
              <a:buClr>
                <a:schemeClr val="dk1"/>
              </a:buClr>
              <a:buSzPts val="2400"/>
              <a:buNone/>
            </a:pPr>
            <a:endParaRPr b="1" dirty="0"/>
          </a:p>
          <a:p>
            <a:pPr marL="0" lvl="0" indent="0" algn="ctr" rtl="0">
              <a:lnSpc>
                <a:spcPct val="90000"/>
              </a:lnSpc>
              <a:spcBef>
                <a:spcPts val="1000"/>
              </a:spcBef>
              <a:spcAft>
                <a:spcPts val="0"/>
              </a:spcAft>
              <a:buClr>
                <a:schemeClr val="dk1"/>
              </a:buClr>
              <a:buSzPts val="2400"/>
              <a:buNone/>
            </a:pPr>
            <a:endParaRPr lang="es-ES" sz="3000" b="1" dirty="0">
              <a:solidFill>
                <a:srgbClr val="0000FF"/>
              </a:solidFill>
            </a:endParaRPr>
          </a:p>
          <a:p>
            <a:pPr marL="0" lvl="0" indent="0" algn="ctr" rtl="0">
              <a:lnSpc>
                <a:spcPct val="90000"/>
              </a:lnSpc>
              <a:spcBef>
                <a:spcPts val="1000"/>
              </a:spcBef>
              <a:spcAft>
                <a:spcPts val="0"/>
              </a:spcAft>
              <a:buClr>
                <a:schemeClr val="dk1"/>
              </a:buClr>
              <a:buSzPts val="2400"/>
              <a:buNone/>
            </a:pPr>
            <a:endParaRPr lang="es-ES" sz="3000" b="1" dirty="0">
              <a:solidFill>
                <a:srgbClr val="0000FF"/>
              </a:solidFill>
            </a:endParaRPr>
          </a:p>
          <a:p>
            <a:pPr marL="0" lvl="0" indent="0" algn="ctr" rtl="0">
              <a:lnSpc>
                <a:spcPct val="90000"/>
              </a:lnSpc>
              <a:spcBef>
                <a:spcPts val="1000"/>
              </a:spcBef>
              <a:spcAft>
                <a:spcPts val="0"/>
              </a:spcAft>
              <a:buClr>
                <a:schemeClr val="dk1"/>
              </a:buClr>
              <a:buSzPts val="2400"/>
              <a:buNone/>
            </a:pPr>
            <a:endParaRPr lang="es-ES" sz="3000" b="1" dirty="0">
              <a:solidFill>
                <a:srgbClr val="0000FF"/>
              </a:solidFill>
            </a:endParaRPr>
          </a:p>
          <a:p>
            <a:pPr marL="0" lvl="0" indent="0" algn="ctr" rtl="0">
              <a:lnSpc>
                <a:spcPct val="90000"/>
              </a:lnSpc>
              <a:spcBef>
                <a:spcPts val="1000"/>
              </a:spcBef>
              <a:spcAft>
                <a:spcPts val="0"/>
              </a:spcAft>
              <a:buClr>
                <a:schemeClr val="dk1"/>
              </a:buClr>
              <a:buSzPts val="2400"/>
              <a:buNone/>
            </a:pPr>
            <a:endParaRPr lang="es-ES" sz="3000" b="1" dirty="0">
              <a:solidFill>
                <a:srgbClr val="0000FF"/>
              </a:solidFill>
            </a:endParaRPr>
          </a:p>
          <a:p>
            <a:pPr marL="0" lvl="0" indent="0" algn="ctr" rtl="0">
              <a:lnSpc>
                <a:spcPct val="90000"/>
              </a:lnSpc>
              <a:spcBef>
                <a:spcPts val="1000"/>
              </a:spcBef>
              <a:spcAft>
                <a:spcPts val="0"/>
              </a:spcAft>
              <a:buClr>
                <a:schemeClr val="dk1"/>
              </a:buClr>
              <a:buSzPts val="2400"/>
              <a:buNone/>
            </a:pPr>
            <a:endParaRPr lang="es-ES" sz="1900" b="1" dirty="0">
              <a:solidFill>
                <a:srgbClr val="0000FF"/>
              </a:solidFill>
            </a:endParaRPr>
          </a:p>
          <a:p>
            <a:pPr marL="0" lvl="0" indent="0" algn="ctr" rtl="0">
              <a:lnSpc>
                <a:spcPct val="90000"/>
              </a:lnSpc>
              <a:spcBef>
                <a:spcPts val="1000"/>
              </a:spcBef>
              <a:spcAft>
                <a:spcPts val="0"/>
              </a:spcAft>
              <a:buClr>
                <a:schemeClr val="dk1"/>
              </a:buClr>
              <a:buSzPts val="2400"/>
              <a:buNone/>
            </a:pPr>
            <a:r>
              <a:rPr lang="es-ES" sz="3000" b="1" dirty="0">
                <a:solidFill>
                  <a:srgbClr val="0000FF"/>
                </a:solidFill>
              </a:rPr>
              <a:t>www.fcpeace.org</a:t>
            </a:r>
            <a:endParaRPr sz="3000" b="1" dirty="0">
              <a:solidFill>
                <a:srgbClr val="0000FF"/>
              </a:solidFill>
            </a:endParaRPr>
          </a:p>
        </p:txBody>
      </p:sp>
      <p:pic>
        <p:nvPicPr>
          <p:cNvPr id="86" name="Google Shape;86;p1"/>
          <p:cNvPicPr preferRelativeResize="0"/>
          <p:nvPr/>
        </p:nvPicPr>
        <p:blipFill rotWithShape="1">
          <a:blip r:embed="rId3">
            <a:alphaModFix/>
          </a:blip>
          <a:srcRect/>
          <a:stretch/>
        </p:blipFill>
        <p:spPr>
          <a:xfrm>
            <a:off x="278239" y="219143"/>
            <a:ext cx="2193254" cy="2193254"/>
          </a:xfrm>
          <a:prstGeom prst="ellipse">
            <a:avLst/>
          </a:prstGeom>
          <a:noFill/>
          <a:ln>
            <a:noFill/>
          </a:ln>
          <a:effectLst>
            <a:outerShdw blurRad="381000" dist="292100" dir="5400000" sx="-80000" sy="-18000" rotWithShape="0">
              <a:srgbClr val="000000">
                <a:alpha val="21960"/>
              </a:srgbClr>
            </a:outerShdw>
          </a:effectLst>
        </p:spPr>
      </p:pic>
      <p:pic>
        <p:nvPicPr>
          <p:cNvPr id="2" name="Google Shape;91;p2">
            <a:extLst>
              <a:ext uri="{FF2B5EF4-FFF2-40B4-BE49-F238E27FC236}">
                <a16:creationId xmlns:a16="http://schemas.microsoft.com/office/drawing/2014/main" id="{DE891560-10F5-FE1C-8CE2-3984BE383B02}"/>
              </a:ext>
            </a:extLst>
          </p:cNvPr>
          <p:cNvPicPr preferRelativeResize="0"/>
          <p:nvPr/>
        </p:nvPicPr>
        <p:blipFill rotWithShape="1">
          <a:blip r:embed="rId4">
            <a:alphaModFix/>
          </a:blip>
          <a:srcRect/>
          <a:stretch/>
        </p:blipFill>
        <p:spPr>
          <a:xfrm>
            <a:off x="4392202" y="2568526"/>
            <a:ext cx="5302582" cy="3391252"/>
          </a:xfrm>
          <a:prstGeom prst="rect">
            <a:avLst/>
          </a:prstGeom>
          <a:noFill/>
          <a:ln>
            <a:noFill/>
          </a:ln>
        </p:spPr>
      </p:pic>
      <p:sp>
        <p:nvSpPr>
          <p:cNvPr id="4" name="TextBox 3">
            <a:extLst>
              <a:ext uri="{FF2B5EF4-FFF2-40B4-BE49-F238E27FC236}">
                <a16:creationId xmlns:a16="http://schemas.microsoft.com/office/drawing/2014/main" id="{33435E84-C383-F07B-5EB4-F36229928DAA}"/>
              </a:ext>
            </a:extLst>
          </p:cNvPr>
          <p:cNvSpPr txBox="1"/>
          <p:nvPr/>
        </p:nvSpPr>
        <p:spPr>
          <a:xfrm>
            <a:off x="4623022" y="2641663"/>
            <a:ext cx="4840941" cy="523220"/>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PARABLE</a:t>
            </a:r>
          </a:p>
        </p:txBody>
      </p:sp>
      <p:sp>
        <p:nvSpPr>
          <p:cNvPr id="6" name="TextBox 5">
            <a:extLst>
              <a:ext uri="{FF2B5EF4-FFF2-40B4-BE49-F238E27FC236}">
                <a16:creationId xmlns:a16="http://schemas.microsoft.com/office/drawing/2014/main" id="{97105EF7-37C2-9FDC-40AC-9A82A9535E29}"/>
              </a:ext>
            </a:extLst>
          </p:cNvPr>
          <p:cNvSpPr txBox="1"/>
          <p:nvPr/>
        </p:nvSpPr>
        <p:spPr>
          <a:xfrm>
            <a:off x="4623022" y="5580529"/>
            <a:ext cx="4840941" cy="338554"/>
          </a:xfrm>
          <a:prstGeom prst="rect">
            <a:avLst/>
          </a:prstGeom>
          <a:solidFill>
            <a:schemeClr val="bg1"/>
          </a:solid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Of the Wheat and the Weeds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0" y="1"/>
            <a:ext cx="12192000" cy="117043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600" b="1" dirty="0"/>
              <a:t>Wheat and weeds grew together in the field. </a:t>
            </a:r>
            <a:br>
              <a:rPr lang="en-US" sz="3600" b="1" dirty="0"/>
            </a:br>
            <a:r>
              <a:rPr lang="en-US" sz="3600" b="1" dirty="0"/>
              <a:t>What does each represent?</a:t>
            </a:r>
            <a:endParaRPr sz="3600" b="1" dirty="0"/>
          </a:p>
        </p:txBody>
      </p:sp>
      <p:pic>
        <p:nvPicPr>
          <p:cNvPr id="144" name="Google Shape;144;p10"/>
          <p:cNvPicPr preferRelativeResize="0"/>
          <p:nvPr/>
        </p:nvPicPr>
        <p:blipFill rotWithShape="1">
          <a:blip r:embed="rId3">
            <a:alphaModFix/>
          </a:blip>
          <a:srcRect/>
          <a:stretch/>
        </p:blipFill>
        <p:spPr>
          <a:xfrm>
            <a:off x="500185" y="1588043"/>
            <a:ext cx="1782708" cy="2342084"/>
          </a:xfrm>
          <a:prstGeom prst="rect">
            <a:avLst/>
          </a:prstGeom>
          <a:ln>
            <a:noFill/>
          </a:ln>
          <a:effectLst>
            <a:softEdge rad="112500"/>
          </a:effectLst>
        </p:spPr>
      </p:pic>
      <p:pic>
        <p:nvPicPr>
          <p:cNvPr id="145" name="Google Shape;145;p10"/>
          <p:cNvPicPr preferRelativeResize="0"/>
          <p:nvPr/>
        </p:nvPicPr>
        <p:blipFill rotWithShape="1">
          <a:blip r:embed="rId4">
            <a:alphaModFix/>
          </a:blip>
          <a:srcRect/>
          <a:stretch/>
        </p:blipFill>
        <p:spPr>
          <a:xfrm>
            <a:off x="8180500" y="1603154"/>
            <a:ext cx="1657775" cy="2326973"/>
          </a:xfrm>
          <a:prstGeom prst="rect">
            <a:avLst/>
          </a:prstGeom>
          <a:ln>
            <a:noFill/>
          </a:ln>
          <a:effectLst>
            <a:softEdge rad="112500"/>
          </a:effectLst>
        </p:spPr>
      </p:pic>
      <p:sp>
        <p:nvSpPr>
          <p:cNvPr id="146" name="Google Shape;146;p10"/>
          <p:cNvSpPr txBox="1"/>
          <p:nvPr/>
        </p:nvSpPr>
        <p:spPr>
          <a:xfrm>
            <a:off x="3196984" y="1296438"/>
            <a:ext cx="3421553" cy="707846"/>
          </a:xfrm>
          <a:prstGeom prst="rect">
            <a:avLst/>
          </a:prstGeom>
          <a:noFill/>
          <a:ln>
            <a:noFill/>
          </a:ln>
        </p:spPr>
        <p:txBody>
          <a:bodyPr spcFirstLastPara="1" wrap="square" lIns="91425" tIns="45700" rIns="91425" bIns="45700" anchor="t" anchorCtr="0">
            <a:spAutoFit/>
          </a:bodyPr>
          <a:lstStyle/>
          <a:p>
            <a:pPr lvl="0" algn="ctr"/>
            <a:r>
              <a:rPr lang="en-US" sz="2000" b="1" dirty="0">
                <a:solidFill>
                  <a:schemeClr val="dk1"/>
                </a:solidFill>
                <a:latin typeface="Calibri"/>
                <a:ea typeface="Calibri"/>
                <a:cs typeface="Calibri"/>
              </a:rPr>
              <a:t>Wheat is used to make bread which nourishes our body. </a:t>
            </a:r>
            <a:endParaRPr sz="2000" dirty="0">
              <a:solidFill>
                <a:schemeClr val="dk1"/>
              </a:solidFill>
              <a:latin typeface="Calibri"/>
              <a:ea typeface="Calibri"/>
              <a:cs typeface="Calibri"/>
              <a:sym typeface="Calibri"/>
            </a:endParaRPr>
          </a:p>
        </p:txBody>
      </p:sp>
      <p:sp>
        <p:nvSpPr>
          <p:cNvPr id="147" name="Google Shape;147;p10"/>
          <p:cNvSpPr txBox="1"/>
          <p:nvPr/>
        </p:nvSpPr>
        <p:spPr>
          <a:xfrm>
            <a:off x="2549110" y="3408285"/>
            <a:ext cx="4717299" cy="707846"/>
          </a:xfrm>
          <a:prstGeom prst="rect">
            <a:avLst/>
          </a:prstGeom>
          <a:noFill/>
          <a:ln>
            <a:noFill/>
          </a:ln>
        </p:spPr>
        <p:txBody>
          <a:bodyPr spcFirstLastPara="1" wrap="square" lIns="91425" tIns="45700" rIns="91425" bIns="45700" anchor="t" anchorCtr="0">
            <a:spAutoFit/>
          </a:bodyPr>
          <a:lstStyle/>
          <a:p>
            <a:pPr lvl="0" algn="ctr"/>
            <a:r>
              <a:rPr lang="en-US" sz="2000" b="1" dirty="0">
                <a:solidFill>
                  <a:schemeClr val="dk1"/>
                </a:solidFill>
                <a:latin typeface="Calibri"/>
                <a:ea typeface="Calibri"/>
                <a:cs typeface="Calibri"/>
              </a:rPr>
              <a:t>Also, during Mass, bread becomes the Body of Christ which nourishes our soul. </a:t>
            </a:r>
            <a:endParaRPr sz="2000" b="1" dirty="0">
              <a:solidFill>
                <a:schemeClr val="dk1"/>
              </a:solidFill>
              <a:latin typeface="Calibri"/>
              <a:ea typeface="Calibri"/>
              <a:cs typeface="Calibri"/>
              <a:sym typeface="Calibri"/>
            </a:endParaRPr>
          </a:p>
        </p:txBody>
      </p:sp>
      <p:pic>
        <p:nvPicPr>
          <p:cNvPr id="148" name="Google Shape;148;p10"/>
          <p:cNvPicPr preferRelativeResize="0"/>
          <p:nvPr/>
        </p:nvPicPr>
        <p:blipFill rotWithShape="1">
          <a:blip r:embed="rId5">
            <a:alphaModFix/>
          </a:blip>
          <a:srcRect/>
          <a:stretch/>
        </p:blipFill>
        <p:spPr>
          <a:xfrm>
            <a:off x="3700660" y="2025023"/>
            <a:ext cx="2395340" cy="1348345"/>
          </a:xfrm>
          <a:prstGeom prst="rect">
            <a:avLst/>
          </a:prstGeom>
          <a:ln>
            <a:noFill/>
          </a:ln>
          <a:effectLst>
            <a:softEdge rad="112500"/>
          </a:effectLst>
        </p:spPr>
      </p:pic>
      <p:pic>
        <p:nvPicPr>
          <p:cNvPr id="149" name="Google Shape;149;p10"/>
          <p:cNvPicPr preferRelativeResize="0"/>
          <p:nvPr/>
        </p:nvPicPr>
        <p:blipFill rotWithShape="1">
          <a:blip r:embed="rId6">
            <a:alphaModFix/>
          </a:blip>
          <a:srcRect/>
          <a:stretch/>
        </p:blipFill>
        <p:spPr>
          <a:xfrm>
            <a:off x="3925825" y="4167215"/>
            <a:ext cx="2477439" cy="2293309"/>
          </a:xfrm>
          <a:prstGeom prst="rect">
            <a:avLst/>
          </a:prstGeom>
          <a:ln>
            <a:noFill/>
          </a:ln>
          <a:effectLst>
            <a:softEdge rad="112500"/>
          </a:effectLst>
        </p:spPr>
      </p:pic>
      <p:sp>
        <p:nvSpPr>
          <p:cNvPr id="150" name="Google Shape;150;p10"/>
          <p:cNvSpPr txBox="1"/>
          <p:nvPr/>
        </p:nvSpPr>
        <p:spPr>
          <a:xfrm>
            <a:off x="224219" y="4246685"/>
            <a:ext cx="3669042" cy="2246729"/>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alibri"/>
                <a:ea typeface="Calibri"/>
                <a:cs typeface="Calibri"/>
              </a:rPr>
              <a:t>The wheat represents the person that follows Jesus and grows in love thus spreading the Kingdom of God. </a:t>
            </a:r>
            <a:endParaRPr sz="2800" b="1" dirty="0">
              <a:solidFill>
                <a:schemeClr val="dk1"/>
              </a:solidFill>
              <a:latin typeface="Calibri"/>
              <a:ea typeface="Calibri"/>
              <a:cs typeface="Calibri"/>
              <a:sym typeface="Calibri"/>
            </a:endParaRPr>
          </a:p>
        </p:txBody>
      </p:sp>
      <p:sp>
        <p:nvSpPr>
          <p:cNvPr id="151" name="Google Shape;151;p10"/>
          <p:cNvSpPr txBox="1"/>
          <p:nvPr/>
        </p:nvSpPr>
        <p:spPr>
          <a:xfrm>
            <a:off x="9838275" y="2025023"/>
            <a:ext cx="2048925" cy="1015622"/>
          </a:xfrm>
          <a:prstGeom prst="rect">
            <a:avLst/>
          </a:prstGeom>
          <a:noFill/>
          <a:ln>
            <a:noFill/>
          </a:ln>
        </p:spPr>
        <p:txBody>
          <a:bodyPr spcFirstLastPara="1" wrap="square" lIns="91425" tIns="45700" rIns="91425" bIns="45700" anchor="t" anchorCtr="0">
            <a:spAutoFit/>
          </a:bodyPr>
          <a:lstStyle/>
          <a:p>
            <a:pPr lvl="0" algn="ctr"/>
            <a:r>
              <a:rPr lang="en-US" sz="2000" b="1" dirty="0">
                <a:solidFill>
                  <a:schemeClr val="dk1"/>
                </a:solidFill>
                <a:latin typeface="Calibri"/>
                <a:ea typeface="Calibri"/>
                <a:cs typeface="Calibri"/>
              </a:rPr>
              <a:t>The weed hurts the wheat and must be burned.</a:t>
            </a:r>
            <a:endParaRPr sz="2000" b="1" dirty="0">
              <a:solidFill>
                <a:schemeClr val="dk1"/>
              </a:solidFill>
              <a:latin typeface="Calibri"/>
              <a:ea typeface="Calibri"/>
              <a:cs typeface="Calibri"/>
              <a:sym typeface="Calibri"/>
            </a:endParaRPr>
          </a:p>
        </p:txBody>
      </p:sp>
      <p:sp>
        <p:nvSpPr>
          <p:cNvPr id="152" name="Google Shape;152;p10"/>
          <p:cNvSpPr txBox="1"/>
          <p:nvPr/>
        </p:nvSpPr>
        <p:spPr>
          <a:xfrm>
            <a:off x="8266176" y="4351996"/>
            <a:ext cx="3621024" cy="2246729"/>
          </a:xfrm>
          <a:prstGeom prst="rect">
            <a:avLst/>
          </a:prstGeom>
          <a:noFill/>
          <a:ln>
            <a:noFill/>
          </a:ln>
        </p:spPr>
        <p:txBody>
          <a:bodyPr spcFirstLastPara="1" wrap="square" lIns="91425" tIns="45700" rIns="91425" bIns="45700" anchor="t" anchorCtr="0">
            <a:spAutoFit/>
          </a:bodyPr>
          <a:lstStyle/>
          <a:p>
            <a:pPr lvl="0" algn="ctr"/>
            <a:r>
              <a:rPr lang="en-US" sz="2800" b="1" dirty="0">
                <a:solidFill>
                  <a:schemeClr val="dk1"/>
                </a:solidFill>
                <a:latin typeface="Calibri"/>
                <a:ea typeface="Calibri"/>
                <a:cs typeface="Calibri"/>
              </a:rPr>
              <a:t>The weed represents the person that rejects Jesus and destroys love with their selfishness and hate.</a:t>
            </a:r>
            <a:endParaRPr sz="2800" b="1"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0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10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1000"/>
                                        <p:tgtEl>
                                          <p:spTgt spid="1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gtEl>
                                        <p:attrNameLst>
                                          <p:attrName>style.visibility</p:attrName>
                                        </p:attrNameLst>
                                      </p:cBhvr>
                                      <p:to>
                                        <p:strVal val="visible"/>
                                      </p:to>
                                    </p:set>
                                    <p:animEffect transition="in" filter="fade">
                                      <p:cBhvr>
                                        <p:cTn id="27" dur="1000"/>
                                        <p:tgtEl>
                                          <p:spTgt spid="1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2">
                                            <p:txEl>
                                              <p:pRg st="0" end="0"/>
                                            </p:txEl>
                                          </p:spTgt>
                                        </p:tgtEl>
                                        <p:attrNameLst>
                                          <p:attrName>style.visibility</p:attrName>
                                        </p:attrNameLst>
                                      </p:cBhvr>
                                      <p:to>
                                        <p:strVal val="visible"/>
                                      </p:to>
                                    </p:set>
                                    <p:animEffect transition="in" filter="fade">
                                      <p:cBhvr>
                                        <p:cTn id="32" dur="1000"/>
                                        <p:tgtEl>
                                          <p:spTgt spid="15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838200" y="160142"/>
            <a:ext cx="10515600" cy="117043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s-ES" sz="3600" b="1" dirty="0" err="1"/>
              <a:t>The</a:t>
            </a:r>
            <a:r>
              <a:rPr lang="es-ES" sz="3600" b="1" dirty="0"/>
              <a:t> master </a:t>
            </a:r>
            <a:r>
              <a:rPr lang="es-ES" sz="3600" b="1" dirty="0" err="1"/>
              <a:t>wanted</a:t>
            </a:r>
            <a:r>
              <a:rPr lang="es-ES" sz="3600" b="1" dirty="0"/>
              <a:t> </a:t>
            </a:r>
            <a:r>
              <a:rPr lang="es-ES" sz="3600" b="1" dirty="0" err="1"/>
              <a:t>to</a:t>
            </a:r>
            <a:r>
              <a:rPr lang="es-ES" sz="3600" b="1" dirty="0"/>
              <a:t> </a:t>
            </a:r>
            <a:r>
              <a:rPr lang="es-ES" sz="3600" b="1" dirty="0" err="1"/>
              <a:t>wait</a:t>
            </a:r>
            <a:r>
              <a:rPr lang="es-ES" sz="3600" b="1" dirty="0"/>
              <a:t> </a:t>
            </a:r>
            <a:r>
              <a:rPr lang="es-ES" sz="3600" b="1" dirty="0" err="1"/>
              <a:t>until</a:t>
            </a:r>
            <a:r>
              <a:rPr lang="es-ES" sz="3600" b="1" dirty="0"/>
              <a:t> </a:t>
            </a:r>
            <a:r>
              <a:rPr lang="es-ES" sz="3600" b="1" dirty="0" err="1"/>
              <a:t>the</a:t>
            </a:r>
            <a:r>
              <a:rPr lang="es-ES" sz="3600" b="1" dirty="0"/>
              <a:t> time </a:t>
            </a:r>
            <a:r>
              <a:rPr lang="es-ES" sz="3600" b="1" dirty="0" err="1"/>
              <a:t>of</a:t>
            </a:r>
            <a:r>
              <a:rPr lang="es-ES" sz="3600" b="1" dirty="0"/>
              <a:t> </a:t>
            </a:r>
            <a:r>
              <a:rPr lang="es-ES" sz="3600" b="1" dirty="0" err="1"/>
              <a:t>harvest</a:t>
            </a:r>
            <a:r>
              <a:rPr lang="es-ES" sz="3600" b="1" dirty="0"/>
              <a:t> </a:t>
            </a:r>
            <a:r>
              <a:rPr lang="es-ES" sz="3600" b="1" dirty="0" err="1"/>
              <a:t>to</a:t>
            </a:r>
            <a:r>
              <a:rPr lang="es-ES" sz="3600" b="1" dirty="0"/>
              <a:t> </a:t>
            </a:r>
            <a:r>
              <a:rPr lang="es-ES" sz="3600" b="1" dirty="0" err="1"/>
              <a:t>separate</a:t>
            </a:r>
            <a:r>
              <a:rPr lang="es-ES" sz="3600" b="1" dirty="0"/>
              <a:t> </a:t>
            </a:r>
            <a:r>
              <a:rPr lang="es-ES" sz="3600" b="1" dirty="0" err="1"/>
              <a:t>the</a:t>
            </a:r>
            <a:r>
              <a:rPr lang="es-ES" sz="3600" b="1" dirty="0"/>
              <a:t> </a:t>
            </a:r>
            <a:r>
              <a:rPr lang="es-ES" sz="3600" b="1" dirty="0" err="1"/>
              <a:t>wheat</a:t>
            </a:r>
            <a:r>
              <a:rPr lang="es-ES" sz="3600" b="1" dirty="0"/>
              <a:t> </a:t>
            </a:r>
            <a:r>
              <a:rPr lang="es-ES" sz="3600" b="1" dirty="0" err="1"/>
              <a:t>from</a:t>
            </a:r>
            <a:r>
              <a:rPr lang="es-ES" sz="3600" b="1" dirty="0"/>
              <a:t> </a:t>
            </a:r>
            <a:r>
              <a:rPr lang="es-ES" sz="3600" b="1" dirty="0" err="1"/>
              <a:t>the</a:t>
            </a:r>
            <a:r>
              <a:rPr lang="es-ES" sz="3600" b="1" dirty="0"/>
              <a:t> </a:t>
            </a:r>
            <a:r>
              <a:rPr lang="es-ES" sz="3600" b="1" dirty="0" err="1"/>
              <a:t>weed</a:t>
            </a:r>
            <a:r>
              <a:rPr lang="es-ES" sz="3600" b="1" dirty="0"/>
              <a:t>.</a:t>
            </a:r>
            <a:endParaRPr sz="3600" b="1" dirty="0"/>
          </a:p>
        </p:txBody>
      </p:sp>
      <p:sp>
        <p:nvSpPr>
          <p:cNvPr id="158" name="Google Shape;158;p11"/>
          <p:cNvSpPr txBox="1"/>
          <p:nvPr/>
        </p:nvSpPr>
        <p:spPr>
          <a:xfrm>
            <a:off x="2701583" y="1170473"/>
            <a:ext cx="6788834"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b="1" dirty="0" err="1">
                <a:solidFill>
                  <a:schemeClr val="dk1"/>
                </a:solidFill>
                <a:latin typeface="Calibri"/>
                <a:ea typeface="Calibri"/>
                <a:cs typeface="Calibri"/>
                <a:sym typeface="Calibri"/>
              </a:rPr>
              <a:t>What</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does</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the</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harvest</a:t>
            </a:r>
            <a:r>
              <a:rPr lang="es-ES" sz="3600" b="1" dirty="0">
                <a:solidFill>
                  <a:schemeClr val="dk1"/>
                </a:solidFill>
                <a:latin typeface="Calibri"/>
                <a:ea typeface="Calibri"/>
                <a:cs typeface="Calibri"/>
                <a:sym typeface="Calibri"/>
              </a:rPr>
              <a:t> </a:t>
            </a:r>
            <a:r>
              <a:rPr lang="es-ES" sz="3600" b="1" dirty="0" err="1">
                <a:solidFill>
                  <a:schemeClr val="dk1"/>
                </a:solidFill>
                <a:latin typeface="Calibri"/>
                <a:ea typeface="Calibri"/>
                <a:cs typeface="Calibri"/>
                <a:sym typeface="Calibri"/>
              </a:rPr>
              <a:t>represent</a:t>
            </a:r>
            <a:r>
              <a:rPr lang="es-ES" sz="3600" b="1" dirty="0">
                <a:solidFill>
                  <a:schemeClr val="dk1"/>
                </a:solidFill>
                <a:latin typeface="Calibri"/>
                <a:ea typeface="Calibri"/>
                <a:cs typeface="Calibri"/>
                <a:sym typeface="Calibri"/>
              </a:rPr>
              <a:t>?</a:t>
            </a:r>
            <a:endParaRPr sz="3600" dirty="0">
              <a:solidFill>
                <a:schemeClr val="dk1"/>
              </a:solidFill>
              <a:latin typeface="Calibri"/>
              <a:ea typeface="Calibri"/>
              <a:cs typeface="Calibri"/>
              <a:sym typeface="Calibri"/>
            </a:endParaRPr>
          </a:p>
        </p:txBody>
      </p:sp>
      <p:pic>
        <p:nvPicPr>
          <p:cNvPr id="159" name="Google Shape;159;p11"/>
          <p:cNvPicPr preferRelativeResize="0"/>
          <p:nvPr/>
        </p:nvPicPr>
        <p:blipFill rotWithShape="1">
          <a:blip r:embed="rId3">
            <a:alphaModFix/>
          </a:blip>
          <a:srcRect/>
          <a:stretch/>
        </p:blipFill>
        <p:spPr>
          <a:xfrm>
            <a:off x="192442" y="1947641"/>
            <a:ext cx="3958414" cy="3447319"/>
          </a:xfrm>
          <a:prstGeom prst="rect">
            <a:avLst/>
          </a:prstGeom>
          <a:ln>
            <a:noFill/>
          </a:ln>
          <a:effectLst>
            <a:softEdge rad="112500"/>
          </a:effectLst>
        </p:spPr>
      </p:pic>
      <p:pic>
        <p:nvPicPr>
          <p:cNvPr id="160" name="Google Shape;160;p11"/>
          <p:cNvPicPr preferRelativeResize="0"/>
          <p:nvPr/>
        </p:nvPicPr>
        <p:blipFill rotWithShape="1">
          <a:blip r:embed="rId4">
            <a:alphaModFix/>
          </a:blip>
          <a:srcRect/>
          <a:stretch/>
        </p:blipFill>
        <p:spPr>
          <a:xfrm>
            <a:off x="9967480" y="2395918"/>
            <a:ext cx="1661038" cy="2326973"/>
          </a:xfrm>
          <a:prstGeom prst="rect">
            <a:avLst/>
          </a:prstGeom>
          <a:ln>
            <a:noFill/>
          </a:ln>
          <a:effectLst>
            <a:softEdge rad="112500"/>
          </a:effectLst>
        </p:spPr>
      </p:pic>
      <p:pic>
        <p:nvPicPr>
          <p:cNvPr id="161" name="Google Shape;161;p11"/>
          <p:cNvPicPr preferRelativeResize="0"/>
          <p:nvPr/>
        </p:nvPicPr>
        <p:blipFill rotWithShape="1">
          <a:blip r:embed="rId5">
            <a:alphaModFix/>
          </a:blip>
          <a:srcRect/>
          <a:stretch/>
        </p:blipFill>
        <p:spPr>
          <a:xfrm>
            <a:off x="8922561" y="696344"/>
            <a:ext cx="3460398" cy="4764055"/>
          </a:xfrm>
          <a:prstGeom prst="rect">
            <a:avLst/>
          </a:prstGeom>
          <a:noFill/>
          <a:ln>
            <a:noFill/>
          </a:ln>
        </p:spPr>
      </p:pic>
      <p:pic>
        <p:nvPicPr>
          <p:cNvPr id="162" name="Google Shape;162;p11"/>
          <p:cNvPicPr preferRelativeResize="0"/>
          <p:nvPr/>
        </p:nvPicPr>
        <p:blipFill rotWithShape="1">
          <a:blip r:embed="rId6">
            <a:alphaModFix/>
          </a:blip>
          <a:srcRect/>
          <a:stretch/>
        </p:blipFill>
        <p:spPr>
          <a:xfrm>
            <a:off x="4297680" y="1947641"/>
            <a:ext cx="5010912" cy="3447319"/>
          </a:xfrm>
          <a:prstGeom prst="rect">
            <a:avLst/>
          </a:prstGeom>
          <a:ln>
            <a:noFill/>
          </a:ln>
          <a:effectLst>
            <a:softEdge rad="112500"/>
          </a:effectLst>
        </p:spPr>
      </p:pic>
      <p:sp>
        <p:nvSpPr>
          <p:cNvPr id="163" name="Google Shape;163;p11"/>
          <p:cNvSpPr txBox="1"/>
          <p:nvPr/>
        </p:nvSpPr>
        <p:spPr>
          <a:xfrm>
            <a:off x="0" y="5365716"/>
            <a:ext cx="9308592" cy="1292621"/>
          </a:xfrm>
          <a:prstGeom prst="rect">
            <a:avLst/>
          </a:prstGeom>
          <a:noFill/>
          <a:ln>
            <a:noFill/>
          </a:ln>
        </p:spPr>
        <p:txBody>
          <a:bodyPr spcFirstLastPara="1" wrap="square" lIns="91425" tIns="45700" rIns="91425" bIns="45700" anchor="t" anchorCtr="0">
            <a:spAutoFit/>
          </a:bodyPr>
          <a:lstStyle/>
          <a:p>
            <a:pPr lvl="0" algn="ctr"/>
            <a:r>
              <a:rPr lang="en-US" sz="2600" b="1" dirty="0">
                <a:solidFill>
                  <a:schemeClr val="dk1"/>
                </a:solidFill>
                <a:latin typeface="Calibri"/>
                <a:ea typeface="Calibri"/>
                <a:cs typeface="Calibri"/>
              </a:rPr>
              <a:t>At the end of time, God will separate those who have accepted and shared Jesus’ love from those who have rejected and tried to destroy His Kingdom. The first will stay with Jesus</a:t>
            </a:r>
            <a:r>
              <a:rPr lang="es-ES" sz="2600" b="1" dirty="0">
                <a:solidFill>
                  <a:schemeClr val="dk1"/>
                </a:solidFill>
                <a:latin typeface="Calibri"/>
                <a:ea typeface="Calibri"/>
                <a:cs typeface="Calibri"/>
                <a:sym typeface="Calibri"/>
              </a:rPr>
              <a:t>…</a:t>
            </a:r>
            <a:endParaRPr sz="2600" b="1" dirty="0">
              <a:solidFill>
                <a:schemeClr val="dk1"/>
              </a:solidFill>
              <a:latin typeface="Calibri"/>
              <a:ea typeface="Calibri"/>
              <a:cs typeface="Calibri"/>
              <a:sym typeface="Calibri"/>
            </a:endParaRPr>
          </a:p>
        </p:txBody>
      </p:sp>
      <p:sp>
        <p:nvSpPr>
          <p:cNvPr id="164" name="Google Shape;164;p11"/>
          <p:cNvSpPr txBox="1"/>
          <p:nvPr/>
        </p:nvSpPr>
        <p:spPr>
          <a:xfrm>
            <a:off x="9308592" y="5679873"/>
            <a:ext cx="2688336" cy="892512"/>
          </a:xfrm>
          <a:prstGeom prst="rect">
            <a:avLst/>
          </a:prstGeom>
          <a:noFill/>
          <a:ln>
            <a:noFill/>
          </a:ln>
        </p:spPr>
        <p:txBody>
          <a:bodyPr spcFirstLastPara="1" wrap="square" lIns="91425" tIns="45700" rIns="91425" bIns="45700" anchor="t" anchorCtr="0">
            <a:spAutoFit/>
          </a:bodyPr>
          <a:lstStyle/>
          <a:p>
            <a:pPr lvl="0" algn="ctr"/>
            <a:r>
              <a:rPr lang="es-ES" sz="2600" b="1" dirty="0">
                <a:solidFill>
                  <a:schemeClr val="dk1"/>
                </a:solidFill>
                <a:latin typeface="Calibri"/>
                <a:ea typeface="Calibri"/>
                <a:cs typeface="Calibri"/>
                <a:sym typeface="Calibri"/>
              </a:rPr>
              <a:t>…</a:t>
            </a:r>
            <a:r>
              <a:rPr lang="en-US" sz="2600" b="1" dirty="0">
                <a:solidFill>
                  <a:schemeClr val="dk1"/>
                </a:solidFill>
                <a:latin typeface="Calibri"/>
                <a:ea typeface="Calibri"/>
                <a:cs typeface="Calibri"/>
              </a:rPr>
              <a:t>and the others will burn</a:t>
            </a:r>
            <a:r>
              <a:rPr lang="es-ES" sz="2600" b="1" dirty="0">
                <a:solidFill>
                  <a:schemeClr val="dk1"/>
                </a:solidFill>
                <a:latin typeface="Calibri"/>
                <a:ea typeface="Calibri"/>
                <a:cs typeface="Calibri"/>
                <a:sym typeface="Calibri"/>
              </a:rPr>
              <a:t>.</a:t>
            </a:r>
            <a:endParaRPr sz="2600" b="1"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10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fade">
                                      <p:cBhvr>
                                        <p:cTn id="17" dur="1000"/>
                                        <p:tgtEl>
                                          <p:spTgt spid="1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
                                        </p:tgtEl>
                                        <p:attrNameLst>
                                          <p:attrName>style.visibility</p:attrName>
                                        </p:attrNameLst>
                                      </p:cBhvr>
                                      <p:to>
                                        <p:strVal val="visible"/>
                                      </p:to>
                                    </p:set>
                                    <p:animEffect transition="in" filter="fade">
                                      <p:cBhvr>
                                        <p:cTn id="22" dur="1000"/>
                                        <p:tgtEl>
                                          <p:spTgt spid="1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fade">
                                      <p:cBhvr>
                                        <p:cTn id="27" dur="1000"/>
                                        <p:tgtEl>
                                          <p:spTgt spid="1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0"/>
                                        </p:tgtEl>
                                        <p:attrNameLst>
                                          <p:attrName>style.visibility</p:attrName>
                                        </p:attrNameLst>
                                      </p:cBhvr>
                                      <p:to>
                                        <p:strVal val="visible"/>
                                      </p:to>
                                    </p:set>
                                    <p:animEffect transition="in" filter="fade">
                                      <p:cBhvr>
                                        <p:cTn id="32" dur="1000"/>
                                        <p:tgtEl>
                                          <p:spTgt spid="1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2"/>
          <p:cNvSpPr txBox="1">
            <a:spLocks noGrp="1"/>
          </p:cNvSpPr>
          <p:nvPr>
            <p:ph type="title"/>
          </p:nvPr>
        </p:nvSpPr>
        <p:spPr>
          <a:xfrm>
            <a:off x="0" y="163957"/>
            <a:ext cx="12192000" cy="1920875"/>
          </a:xfrm>
          <a:prstGeom prst="rect">
            <a:avLst/>
          </a:prstGeom>
          <a:noFill/>
          <a:ln>
            <a:noFill/>
          </a:ln>
        </p:spPr>
        <p:txBody>
          <a:bodyPr spcFirstLastPara="1" wrap="square" lIns="91425" tIns="45700" rIns="91425" bIns="45700" anchor="ctr" anchorCtr="0">
            <a:normAutofit/>
          </a:bodyPr>
          <a:lstStyle/>
          <a:p>
            <a:pPr lvl="0" algn="ctr">
              <a:buSzPts val="4400"/>
            </a:pPr>
            <a:r>
              <a:rPr lang="en-US" b="1" dirty="0"/>
              <a:t>Even though we see that others do not follow Jesus, we must follow Him to have happiness here and eternally in Heaven.</a:t>
            </a:r>
            <a:r>
              <a:rPr lang="es-ES" b="1" dirty="0"/>
              <a:t> </a:t>
            </a:r>
            <a:endParaRPr dirty="0"/>
          </a:p>
        </p:txBody>
      </p:sp>
      <p:pic>
        <p:nvPicPr>
          <p:cNvPr id="170" name="Google Shape;170;p12"/>
          <p:cNvPicPr preferRelativeResize="0"/>
          <p:nvPr/>
        </p:nvPicPr>
        <p:blipFill rotWithShape="1">
          <a:blip r:embed="rId3">
            <a:alphaModFix/>
          </a:blip>
          <a:srcRect/>
          <a:stretch/>
        </p:blipFill>
        <p:spPr>
          <a:xfrm>
            <a:off x="1160144" y="2440875"/>
            <a:ext cx="4362831" cy="3831908"/>
          </a:xfrm>
          <a:prstGeom prst="rect">
            <a:avLst/>
          </a:prstGeom>
          <a:ln>
            <a:noFill/>
          </a:ln>
          <a:effectLst>
            <a:outerShdw blurRad="292100" dist="139700" dir="2700000" algn="tl" rotWithShape="0">
              <a:srgbClr val="333333">
                <a:alpha val="65000"/>
              </a:srgbClr>
            </a:outerShdw>
          </a:effectLst>
        </p:spPr>
      </p:pic>
      <p:pic>
        <p:nvPicPr>
          <p:cNvPr id="171" name="Google Shape;171;p12"/>
          <p:cNvPicPr preferRelativeResize="0"/>
          <p:nvPr/>
        </p:nvPicPr>
        <p:blipFill rotWithShape="1">
          <a:blip r:embed="rId4">
            <a:alphaModFix/>
          </a:blip>
          <a:srcRect/>
          <a:stretch/>
        </p:blipFill>
        <p:spPr>
          <a:xfrm>
            <a:off x="6424801" y="2463782"/>
            <a:ext cx="4127375" cy="3740277"/>
          </a:xfrm>
          <a:prstGeom prst="rect">
            <a:avLst/>
          </a:prstGeom>
          <a:ln>
            <a:noFill/>
          </a:ln>
          <a:effectLst>
            <a:outerShdw blurRad="292100" dist="139700" dir="2700000" algn="tl" rotWithShape="0">
              <a:srgbClr val="333333">
                <a:alpha val="65000"/>
              </a:srgbClr>
            </a:outerShdw>
          </a:effectLst>
        </p:spPr>
      </p:pic>
      <p:sp>
        <p:nvSpPr>
          <p:cNvPr id="172" name="Google Shape;172;p12"/>
          <p:cNvSpPr/>
          <p:nvPr/>
        </p:nvSpPr>
        <p:spPr>
          <a:xfrm>
            <a:off x="1160144" y="2417966"/>
            <a:ext cx="4362830" cy="3786093"/>
          </a:xfrm>
          <a:prstGeom prst="noSmoking">
            <a:avLst>
              <a:gd name="adj" fmla="val 1875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12"/>
          <p:cNvSpPr/>
          <p:nvPr/>
        </p:nvSpPr>
        <p:spPr>
          <a:xfrm>
            <a:off x="6353775" y="2437737"/>
            <a:ext cx="4269426" cy="3786093"/>
          </a:xfrm>
          <a:prstGeom prst="noSmoking">
            <a:avLst>
              <a:gd name="adj" fmla="val 1875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10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fade">
                                      <p:cBhvr>
                                        <p:cTn id="17"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926121" y="323557"/>
            <a:ext cx="10339755" cy="2207221"/>
          </a:xfrm>
          <a:prstGeom prst="rect">
            <a:avLst/>
          </a:prstGeom>
          <a:noFill/>
          <a:ln>
            <a:noFill/>
          </a:ln>
        </p:spPr>
        <p:txBody>
          <a:bodyPr spcFirstLastPara="1" wrap="square" lIns="91425" tIns="45700" rIns="91425" bIns="45700" anchor="ctr" anchorCtr="0">
            <a:normAutofit/>
          </a:bodyPr>
          <a:lstStyle/>
          <a:p>
            <a:pPr algn="ctr">
              <a:buSzPct val="100000"/>
            </a:pPr>
            <a:r>
              <a:rPr lang="en-US" b="1" dirty="0"/>
              <a:t>Our Blessed Mother asks us to pray and sacrifice for the conversion of sinners so everyone will have Eternal Life. </a:t>
            </a:r>
            <a:endParaRPr dirty="0"/>
          </a:p>
        </p:txBody>
      </p:sp>
      <p:pic>
        <p:nvPicPr>
          <p:cNvPr id="179" name="Google Shape;179;p13"/>
          <p:cNvPicPr preferRelativeResize="0"/>
          <p:nvPr/>
        </p:nvPicPr>
        <p:blipFill rotWithShape="1">
          <a:blip r:embed="rId3">
            <a:alphaModFix/>
          </a:blip>
          <a:srcRect/>
          <a:stretch/>
        </p:blipFill>
        <p:spPr>
          <a:xfrm>
            <a:off x="3459596" y="2432304"/>
            <a:ext cx="5272806" cy="3980389"/>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1474694" y="392019"/>
            <a:ext cx="9242611" cy="5267579"/>
          </a:xfrm>
          <a:prstGeom prst="rect">
            <a:avLst/>
          </a:prstGeom>
          <a:noFill/>
          <a:ln>
            <a:noFill/>
          </a:ln>
        </p:spPr>
        <p:txBody>
          <a:bodyPr spcFirstLastPara="1" wrap="square" lIns="91425" tIns="45700" rIns="91425" bIns="45700" anchor="ctr" anchorCtr="0">
            <a:normAutofit fontScale="90000"/>
          </a:bodyPr>
          <a:lstStyle/>
          <a:p>
            <a:pPr algn="ctr">
              <a:buSzPts val="4400"/>
            </a:pPr>
            <a:r>
              <a:rPr lang="es-ES" b="1" dirty="0"/>
              <a:t>PRAYER</a:t>
            </a:r>
            <a:br>
              <a:rPr lang="es-ES" dirty="0"/>
            </a:br>
            <a:br>
              <a:rPr lang="es-ES" dirty="0"/>
            </a:br>
            <a:r>
              <a:rPr lang="en-US" dirty="0"/>
              <a:t>Jesus, fill my heart with your love so I may help to build your Kingdom. Help me to always follow you. I pray for the conversion of all that reject you so everyone may love you and have Eternal Life. </a:t>
            </a:r>
            <a:br>
              <a:rPr lang="en-US" dirty="0"/>
            </a:br>
            <a:r>
              <a:rPr lang="es-ES" dirty="0"/>
              <a:t>Amen.</a:t>
            </a:r>
            <a:br>
              <a:rPr lang="es-ES" dirty="0"/>
            </a:b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p:nvPr/>
        </p:nvSpPr>
        <p:spPr>
          <a:xfrm>
            <a:off x="5522976" y="2524887"/>
            <a:ext cx="616645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000" dirty="0" err="1">
                <a:solidFill>
                  <a:schemeClr val="dk1"/>
                </a:solidFill>
                <a:latin typeface="Comic Sans MS"/>
                <a:ea typeface="Comic Sans MS"/>
                <a:cs typeface="Comic Sans MS"/>
                <a:sym typeface="Comic Sans MS"/>
              </a:rPr>
              <a:t>Activity</a:t>
            </a:r>
            <a:endParaRPr sz="8000" dirty="0">
              <a:solidFill>
                <a:schemeClr val="dk1"/>
              </a:solidFill>
              <a:latin typeface="Comic Sans MS"/>
              <a:ea typeface="Comic Sans MS"/>
              <a:cs typeface="Comic Sans MS"/>
              <a:sym typeface="Comic Sans MS"/>
            </a:endParaRPr>
          </a:p>
        </p:txBody>
      </p:sp>
      <p:pic>
        <p:nvPicPr>
          <p:cNvPr id="190" name="Google Shape;190;p15" descr="Etiquetas para regalos, tarros, postales etc... | Aprender ..."/>
          <p:cNvPicPr preferRelativeResize="0"/>
          <p:nvPr/>
        </p:nvPicPr>
        <p:blipFill rotWithShape="1">
          <a:blip r:embed="rId3">
            <a:alphaModFix/>
          </a:blip>
          <a:srcRect/>
          <a:stretch/>
        </p:blipFill>
        <p:spPr>
          <a:xfrm>
            <a:off x="502570" y="422626"/>
            <a:ext cx="5237493" cy="6012747"/>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3" name="Picture 2">
            <a:extLst>
              <a:ext uri="{FF2B5EF4-FFF2-40B4-BE49-F238E27FC236}">
                <a16:creationId xmlns:a16="http://schemas.microsoft.com/office/drawing/2014/main" id="{E7F1AA99-0049-8853-8478-0334F7554770}"/>
              </a:ext>
            </a:extLst>
          </p:cNvPr>
          <p:cNvPicPr>
            <a:picLocks noChangeAspect="1"/>
          </p:cNvPicPr>
          <p:nvPr/>
        </p:nvPicPr>
        <p:blipFill>
          <a:blip r:embed="rId3"/>
          <a:stretch>
            <a:fillRect/>
          </a:stretch>
        </p:blipFill>
        <p:spPr>
          <a:xfrm>
            <a:off x="0" y="0"/>
            <a:ext cx="12191999" cy="6857999"/>
          </a:xfrm>
          <a:prstGeom prst="rect">
            <a:avLst/>
          </a:prstGeom>
        </p:spPr>
      </p:pic>
      <p:cxnSp>
        <p:nvCxnSpPr>
          <p:cNvPr id="196" name="Google Shape;196;p16"/>
          <p:cNvCxnSpPr/>
          <p:nvPr/>
        </p:nvCxnSpPr>
        <p:spPr>
          <a:xfrm rot="10800000">
            <a:off x="2048256" y="640080"/>
            <a:ext cx="3675888" cy="768096"/>
          </a:xfrm>
          <a:prstGeom prst="straightConnector1">
            <a:avLst/>
          </a:prstGeom>
          <a:noFill/>
          <a:ln w="76200" cap="flat" cmpd="sng">
            <a:solidFill>
              <a:srgbClr val="FF0000"/>
            </a:solidFill>
            <a:prstDash val="solid"/>
            <a:miter lim="800000"/>
            <a:headEnd type="none" w="sm" len="sm"/>
            <a:tailEnd type="triangle" w="med" len="med"/>
          </a:ln>
        </p:spPr>
      </p:cxnSp>
      <p:cxnSp>
        <p:nvCxnSpPr>
          <p:cNvPr id="197" name="Google Shape;197;p16"/>
          <p:cNvCxnSpPr/>
          <p:nvPr/>
        </p:nvCxnSpPr>
        <p:spPr>
          <a:xfrm flipH="1">
            <a:off x="1700784" y="2084832"/>
            <a:ext cx="3968496" cy="329184"/>
          </a:xfrm>
          <a:prstGeom prst="straightConnector1">
            <a:avLst/>
          </a:prstGeom>
          <a:noFill/>
          <a:ln w="76200" cap="flat" cmpd="sng">
            <a:solidFill>
              <a:schemeClr val="accent1"/>
            </a:solidFill>
            <a:prstDash val="solid"/>
            <a:miter lim="800000"/>
            <a:headEnd type="none" w="sm" len="sm"/>
            <a:tailEnd type="triangle" w="med" len="med"/>
          </a:ln>
        </p:spPr>
      </p:cxnSp>
      <p:cxnSp>
        <p:nvCxnSpPr>
          <p:cNvPr id="198" name="Google Shape;198;p16"/>
          <p:cNvCxnSpPr/>
          <p:nvPr/>
        </p:nvCxnSpPr>
        <p:spPr>
          <a:xfrm flipH="1">
            <a:off x="1700784" y="2798064"/>
            <a:ext cx="4114800" cy="1389888"/>
          </a:xfrm>
          <a:prstGeom prst="straightConnector1">
            <a:avLst/>
          </a:prstGeom>
          <a:noFill/>
          <a:ln w="76200" cap="flat" cmpd="sng">
            <a:solidFill>
              <a:srgbClr val="FF0000"/>
            </a:solidFill>
            <a:prstDash val="solid"/>
            <a:miter lim="800000"/>
            <a:headEnd type="none" w="sm" len="sm"/>
            <a:tailEnd type="triangle" w="med" len="med"/>
          </a:ln>
        </p:spPr>
      </p:cxnSp>
      <p:cxnSp>
        <p:nvCxnSpPr>
          <p:cNvPr id="199" name="Google Shape;199;p16"/>
          <p:cNvCxnSpPr/>
          <p:nvPr/>
        </p:nvCxnSpPr>
        <p:spPr>
          <a:xfrm rot="10800000">
            <a:off x="3877056" y="1408176"/>
            <a:ext cx="2139696" cy="2084832"/>
          </a:xfrm>
          <a:prstGeom prst="straightConnector1">
            <a:avLst/>
          </a:prstGeom>
          <a:noFill/>
          <a:ln w="76200" cap="flat" cmpd="sng">
            <a:solidFill>
              <a:schemeClr val="accent1"/>
            </a:solidFill>
            <a:prstDash val="solid"/>
            <a:miter lim="800000"/>
            <a:headEnd type="none" w="sm" len="sm"/>
            <a:tailEnd type="triangle" w="med" len="med"/>
          </a:ln>
        </p:spPr>
      </p:cxnSp>
      <p:cxnSp>
        <p:nvCxnSpPr>
          <p:cNvPr id="200" name="Google Shape;200;p16"/>
          <p:cNvCxnSpPr/>
          <p:nvPr/>
        </p:nvCxnSpPr>
        <p:spPr>
          <a:xfrm rot="10800000">
            <a:off x="4224528" y="2651760"/>
            <a:ext cx="1773936" cy="1536192"/>
          </a:xfrm>
          <a:prstGeom prst="straightConnector1">
            <a:avLst/>
          </a:prstGeom>
          <a:noFill/>
          <a:ln w="76200" cap="flat" cmpd="sng">
            <a:solidFill>
              <a:srgbClr val="FF0000"/>
            </a:solidFill>
            <a:prstDash val="solid"/>
            <a:miter lim="800000"/>
            <a:headEnd type="none" w="sm" len="sm"/>
            <a:tailEnd type="triangle" w="med" len="med"/>
          </a:ln>
        </p:spPr>
      </p:cxnSp>
      <p:cxnSp>
        <p:nvCxnSpPr>
          <p:cNvPr id="201" name="Google Shape;201;p16"/>
          <p:cNvCxnSpPr/>
          <p:nvPr/>
        </p:nvCxnSpPr>
        <p:spPr>
          <a:xfrm rot="10800000">
            <a:off x="3877056" y="4407408"/>
            <a:ext cx="2139696" cy="548640"/>
          </a:xfrm>
          <a:prstGeom prst="straightConnector1">
            <a:avLst/>
          </a:prstGeom>
          <a:noFill/>
          <a:ln w="76200" cap="flat" cmpd="sng">
            <a:solidFill>
              <a:schemeClr val="accent1"/>
            </a:solidFill>
            <a:prstDash val="solid"/>
            <a:miter lim="800000"/>
            <a:headEnd type="none" w="sm" len="sm"/>
            <a:tailEnd type="triangle" w="med" len="med"/>
          </a:ln>
        </p:spPr>
      </p:cxnSp>
      <p:cxnSp>
        <p:nvCxnSpPr>
          <p:cNvPr id="202" name="Google Shape;202;p16"/>
          <p:cNvCxnSpPr/>
          <p:nvPr/>
        </p:nvCxnSpPr>
        <p:spPr>
          <a:xfrm flipH="1">
            <a:off x="4608576" y="5541264"/>
            <a:ext cx="1298448" cy="932688"/>
          </a:xfrm>
          <a:prstGeom prst="straightConnector1">
            <a:avLst/>
          </a:prstGeom>
          <a:noFill/>
          <a:ln w="76200" cap="flat" cmpd="sng">
            <a:solidFill>
              <a:srgbClr val="FF0000"/>
            </a:solidFill>
            <a:prstDash val="solid"/>
            <a:miter lim="800000"/>
            <a:headEnd type="none" w="sm" len="sm"/>
            <a:tailEnd type="triangle" w="med" len="med"/>
          </a:ln>
        </p:spPr>
      </p:cxnSp>
      <p:cxnSp>
        <p:nvCxnSpPr>
          <p:cNvPr id="203" name="Google Shape;203;p16"/>
          <p:cNvCxnSpPr/>
          <p:nvPr/>
        </p:nvCxnSpPr>
        <p:spPr>
          <a:xfrm rot="10800000">
            <a:off x="2048256" y="5687568"/>
            <a:ext cx="3968496" cy="786384"/>
          </a:xfrm>
          <a:prstGeom prst="straightConnector1">
            <a:avLst/>
          </a:prstGeom>
          <a:noFill/>
          <a:ln w="76200" cap="flat" cmpd="sng">
            <a:solidFill>
              <a:schemeClr val="accent1"/>
            </a:solidFill>
            <a:prstDash val="solid"/>
            <a:miter lim="800000"/>
            <a:headEnd type="none" w="sm" len="sm"/>
            <a:tailEnd type="triangl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10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animEffect transition="in" filter="fade">
                                      <p:cBhvr>
                                        <p:cTn id="17" dur="1000"/>
                                        <p:tgtEl>
                                          <p:spTgt spid="1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9"/>
                                        </p:tgtEl>
                                        <p:attrNameLst>
                                          <p:attrName>style.visibility</p:attrName>
                                        </p:attrNameLst>
                                      </p:cBhvr>
                                      <p:to>
                                        <p:strVal val="visible"/>
                                      </p:to>
                                    </p:set>
                                    <p:animEffect transition="in" filter="fade">
                                      <p:cBhvr>
                                        <p:cTn id="22" dur="1000"/>
                                        <p:tgtEl>
                                          <p:spTgt spid="1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fade">
                                      <p:cBhvr>
                                        <p:cTn id="27" dur="1000"/>
                                        <p:tgtEl>
                                          <p:spTgt spid="2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
                                        </p:tgtEl>
                                        <p:attrNameLst>
                                          <p:attrName>style.visibility</p:attrName>
                                        </p:attrNameLst>
                                      </p:cBhvr>
                                      <p:to>
                                        <p:strVal val="visible"/>
                                      </p:to>
                                    </p:set>
                                    <p:animEffect transition="in" filter="fade">
                                      <p:cBhvr>
                                        <p:cTn id="32" dur="1000"/>
                                        <p:tgtEl>
                                          <p:spTgt spid="20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2"/>
                                        </p:tgtEl>
                                        <p:attrNameLst>
                                          <p:attrName>style.visibility</p:attrName>
                                        </p:attrNameLst>
                                      </p:cBhvr>
                                      <p:to>
                                        <p:strVal val="visible"/>
                                      </p:to>
                                    </p:set>
                                    <p:animEffect transition="in" filter="fade">
                                      <p:cBhvr>
                                        <p:cTn id="37" dur="1000"/>
                                        <p:tgtEl>
                                          <p:spTgt spid="2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3"/>
                                        </p:tgtEl>
                                        <p:attrNameLst>
                                          <p:attrName>style.visibility</p:attrName>
                                        </p:attrNameLst>
                                      </p:cBhvr>
                                      <p:to>
                                        <p:strVal val="visible"/>
                                      </p:to>
                                    </p:set>
                                    <p:animEffect transition="in" filter="fade">
                                      <p:cBhvr>
                                        <p:cTn id="42"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D4001B-2A82-FDA0-27A6-4C38F555C523}"/>
              </a:ext>
            </a:extLst>
          </p:cNvPr>
          <p:cNvSpPr txBox="1"/>
          <p:nvPr/>
        </p:nvSpPr>
        <p:spPr>
          <a:xfrm>
            <a:off x="201706" y="2770094"/>
            <a:ext cx="1411940" cy="384721"/>
          </a:xfrm>
          <a:prstGeom prst="rect">
            <a:avLst/>
          </a:prstGeom>
          <a:noFill/>
        </p:spPr>
        <p:txBody>
          <a:bodyPr wrap="square" rtlCol="0">
            <a:spAutoFit/>
          </a:bodyPr>
          <a:lstStyle/>
          <a:p>
            <a:r>
              <a:rPr lang="en-US" sz="1900" dirty="0">
                <a:solidFill>
                  <a:srgbClr val="FF0000"/>
                </a:solidFill>
              </a:rPr>
              <a:t>COLOR</a:t>
            </a:r>
          </a:p>
        </p:txBody>
      </p:sp>
      <p:pic>
        <p:nvPicPr>
          <p:cNvPr id="6" name="Picture 5">
            <a:extLst>
              <a:ext uri="{FF2B5EF4-FFF2-40B4-BE49-F238E27FC236}">
                <a16:creationId xmlns:a16="http://schemas.microsoft.com/office/drawing/2014/main" id="{955FA8CD-3AD3-DF2D-22F3-200D75913D57}"/>
              </a:ext>
            </a:extLst>
          </p:cNvPr>
          <p:cNvPicPr>
            <a:picLocks noChangeAspect="1"/>
          </p:cNvPicPr>
          <p:nvPr/>
        </p:nvPicPr>
        <p:blipFill>
          <a:blip r:embed="rId2"/>
          <a:stretch>
            <a:fillRect/>
          </a:stretch>
        </p:blipFill>
        <p:spPr>
          <a:xfrm>
            <a:off x="2726222" y="0"/>
            <a:ext cx="7816271" cy="6858969"/>
          </a:xfrm>
          <a:prstGeom prst="rect">
            <a:avLst/>
          </a:prstGeom>
        </p:spPr>
      </p:pic>
    </p:spTree>
    <p:extLst>
      <p:ext uri="{BB962C8B-B14F-4D97-AF65-F5344CB8AC3E}">
        <p14:creationId xmlns:p14="http://schemas.microsoft.com/office/powerpoint/2010/main" val="2759352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7"/>
          <p:cNvSpPr txBox="1">
            <a:spLocks noGrp="1"/>
          </p:cNvSpPr>
          <p:nvPr>
            <p:ph type="title"/>
          </p:nvPr>
        </p:nvSpPr>
        <p:spPr>
          <a:xfrm>
            <a:off x="609600" y="7"/>
            <a:ext cx="10946296" cy="384306"/>
          </a:xfrm>
          <a:prstGeom prst="rect">
            <a:avLst/>
          </a:prstGeom>
          <a:noFill/>
          <a:ln>
            <a:noFill/>
          </a:ln>
        </p:spPr>
        <p:txBody>
          <a:bodyPr spcFirstLastPara="1" wrap="square" lIns="91425" tIns="45700" rIns="91425" bIns="45700" anchor="ctr" anchorCtr="0">
            <a:normAutofit/>
          </a:bodyPr>
          <a:lstStyle/>
          <a:p>
            <a:pPr marL="393700" marR="355600" algn="just">
              <a:lnSpc>
                <a:spcPts val="1280"/>
              </a:lnSpc>
              <a:spcBef>
                <a:spcPts val="0"/>
              </a:spcBef>
              <a:spcAft>
                <a:spcPts val="0"/>
              </a:spcAft>
            </a:pPr>
            <a:r>
              <a:rPr lang="en-US" sz="1800" spc="-15" dirty="0">
                <a:effectLst/>
                <a:latin typeface="Cambria" panose="02040503050406030204" pitchFamily="18" charset="0"/>
                <a:ea typeface="Cambria" panose="02040503050406030204" pitchFamily="18" charset="0"/>
                <a:cs typeface="Cambria" panose="02040503050406030204" pitchFamily="18" charset="0"/>
              </a:rPr>
              <a:t>I have decided, CJ and Friends,</a:t>
            </a:r>
            <a:r>
              <a:rPr lang="en-US" sz="1800" b="1" spc="-15" dirty="0">
                <a:effectLst/>
                <a:latin typeface="Cambria" panose="02040503050406030204" pitchFamily="18" charset="0"/>
                <a:ea typeface="Cambria" panose="02040503050406030204" pitchFamily="18" charset="0"/>
                <a:cs typeface="Cambria" panose="02040503050406030204" pitchFamily="18" charset="0"/>
              </a:rPr>
              <a:t> </a:t>
            </a:r>
            <a:r>
              <a:rPr lang="en-US" sz="1800" b="1" u="sng" spc="-15"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4"/>
              </a:rPr>
              <a:t>https://youtu.be/G_fZfiuONi0</a:t>
            </a:r>
            <a:r>
              <a:rPr lang="en-US" sz="1800" b="1" spc="-1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(3-8 yrs.)</a:t>
            </a:r>
          </a:p>
        </p:txBody>
      </p:sp>
      <p:pic>
        <p:nvPicPr>
          <p:cNvPr id="2" name="Online Media 1" title="I Have Decided | CJ and Friends Dance-A-Long | Listener Kids Music with Lyrics">
            <a:hlinkClick r:id="" action="ppaction://media"/>
            <a:extLst>
              <a:ext uri="{FF2B5EF4-FFF2-40B4-BE49-F238E27FC236}">
                <a16:creationId xmlns:a16="http://schemas.microsoft.com/office/drawing/2014/main" id="{3129E5C0-0E2C-E73E-6348-72845697C3F5}"/>
              </a:ext>
            </a:extLst>
          </p:cNvPr>
          <p:cNvPicPr>
            <a:picLocks noRot="1" noChangeAspect="1"/>
          </p:cNvPicPr>
          <p:nvPr>
            <a:videoFile r:link="rId1"/>
          </p:nvPr>
        </p:nvPicPr>
        <p:blipFill>
          <a:blip r:embed="rId5"/>
          <a:stretch>
            <a:fillRect/>
          </a:stretch>
        </p:blipFill>
        <p:spPr>
          <a:xfrm>
            <a:off x="0" y="384313"/>
            <a:ext cx="12192000" cy="64889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0C16-9E03-8DF1-7B37-3F2B9CE0CC0F}"/>
              </a:ext>
            </a:extLst>
          </p:cNvPr>
          <p:cNvSpPr>
            <a:spLocks noGrp="1"/>
          </p:cNvSpPr>
          <p:nvPr>
            <p:ph type="title"/>
          </p:nvPr>
        </p:nvSpPr>
        <p:spPr>
          <a:xfrm>
            <a:off x="838200" y="1"/>
            <a:ext cx="10515600" cy="437322"/>
          </a:xfrm>
        </p:spPr>
        <p:txBody>
          <a:bodyPr>
            <a:normAutofit/>
          </a:bodyPr>
          <a:lstStyle/>
          <a:p>
            <a:r>
              <a:rPr lang="en-US" sz="1800" dirty="0">
                <a:effectLst/>
                <a:latin typeface="Cambria" panose="02040503050406030204" pitchFamily="18" charset="0"/>
                <a:ea typeface="Cambria" panose="02040503050406030204" pitchFamily="18" charset="0"/>
                <a:cs typeface="Cambria" panose="02040503050406030204" pitchFamily="18" charset="0"/>
              </a:rPr>
              <a:t>I have decided to follow Jesus, </a:t>
            </a:r>
            <a:r>
              <a:rPr lang="en-US" sz="1800" dirty="0" err="1">
                <a:effectLst/>
                <a:latin typeface="Cambria" panose="02040503050406030204" pitchFamily="18" charset="0"/>
                <a:ea typeface="Cambria" panose="02040503050406030204" pitchFamily="18" charset="0"/>
                <a:cs typeface="Cambria" panose="02040503050406030204" pitchFamily="18" charset="0"/>
              </a:rPr>
              <a:t>Ximdrake</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Asidore</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https://youtu.be/B4aX8uU4PCg</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(9+ yrs.)</a:t>
            </a:r>
            <a:endParaRPr lang="en-US" dirty="0"/>
          </a:p>
        </p:txBody>
      </p:sp>
      <p:pic>
        <p:nvPicPr>
          <p:cNvPr id="3" name="Online Media 2" title="I Have Decided To Follow Jesus -  Ximdrake Asidor | THE ASIDORS">
            <a:hlinkClick r:id="" action="ppaction://media"/>
            <a:extLst>
              <a:ext uri="{FF2B5EF4-FFF2-40B4-BE49-F238E27FC236}">
                <a16:creationId xmlns:a16="http://schemas.microsoft.com/office/drawing/2014/main" id="{7AFE77AD-2546-7A01-7C00-941D6696CC0C}"/>
              </a:ext>
            </a:extLst>
          </p:cNvPr>
          <p:cNvPicPr>
            <a:picLocks noRot="1" noChangeAspect="1"/>
          </p:cNvPicPr>
          <p:nvPr>
            <a:videoFile r:link="rId1"/>
          </p:nvPr>
        </p:nvPicPr>
        <p:blipFill>
          <a:blip r:embed="rId4"/>
          <a:stretch>
            <a:fillRect/>
          </a:stretch>
        </p:blipFill>
        <p:spPr>
          <a:xfrm>
            <a:off x="0" y="437323"/>
            <a:ext cx="12165025" cy="6420676"/>
          </a:xfrm>
          <a:prstGeom prst="rect">
            <a:avLst/>
          </a:prstGeom>
        </p:spPr>
      </p:pic>
    </p:spTree>
    <p:extLst>
      <p:ext uri="{BB962C8B-B14F-4D97-AF65-F5344CB8AC3E}">
        <p14:creationId xmlns:p14="http://schemas.microsoft.com/office/powerpoint/2010/main" val="1890164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2098428" y="111906"/>
            <a:ext cx="7493393" cy="1325563"/>
          </a:xfrm>
          <a:prstGeom prst="rect">
            <a:avLst/>
          </a:prstGeom>
          <a:noFill/>
          <a:ln>
            <a:noFill/>
          </a:ln>
        </p:spPr>
        <p:txBody>
          <a:bodyPr spcFirstLastPara="1" wrap="square" lIns="91425" tIns="45700" rIns="91425" bIns="45700" anchor="ctr" anchorCtr="0">
            <a:normAutofit/>
          </a:bodyPr>
          <a:lstStyle/>
          <a:p>
            <a:pPr lvl="0" algn="ctr">
              <a:buSzPts val="4400"/>
            </a:pPr>
            <a:r>
              <a:rPr lang="en-US" b="1" dirty="0"/>
              <a:t>Jesus proposed another parable to the crowds, saying: </a:t>
            </a:r>
            <a:endParaRPr b="1" dirty="0"/>
          </a:p>
        </p:txBody>
      </p:sp>
      <p:pic>
        <p:nvPicPr>
          <p:cNvPr id="97" name="Google Shape;97;p3"/>
          <p:cNvPicPr preferRelativeResize="0"/>
          <p:nvPr/>
        </p:nvPicPr>
        <p:blipFill rotWithShape="1">
          <a:blip r:embed="rId3">
            <a:alphaModFix/>
          </a:blip>
          <a:srcRect/>
          <a:stretch/>
        </p:blipFill>
        <p:spPr>
          <a:xfrm>
            <a:off x="2349304" y="1437469"/>
            <a:ext cx="6991643" cy="5248981"/>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582706" y="550281"/>
            <a:ext cx="11026588" cy="802493"/>
          </a:xfrm>
          <a:prstGeom prst="rect">
            <a:avLst/>
          </a:prstGeom>
          <a:noFill/>
          <a:ln>
            <a:noFill/>
          </a:ln>
        </p:spPr>
        <p:txBody>
          <a:bodyPr spcFirstLastPara="1" wrap="square" lIns="91425" tIns="45700" rIns="91425" bIns="45700" anchor="ctr" anchorCtr="0">
            <a:noAutofit/>
          </a:bodyPr>
          <a:lstStyle/>
          <a:p>
            <a:pPr lvl="0" algn="ctr">
              <a:buSzPct val="100000"/>
            </a:pPr>
            <a:r>
              <a:rPr lang="en-US" sz="4000" b="1" dirty="0"/>
              <a:t>"The kingdom of heaven may be likened to a man</a:t>
            </a:r>
            <a:br>
              <a:rPr lang="en-US" sz="4000" b="1" dirty="0"/>
            </a:br>
            <a:r>
              <a:rPr lang="en-US" sz="4000" b="1" dirty="0"/>
              <a:t>who planted good seed in his field.</a:t>
            </a:r>
            <a:endParaRPr sz="4000" b="1" dirty="0"/>
          </a:p>
        </p:txBody>
      </p:sp>
      <p:pic>
        <p:nvPicPr>
          <p:cNvPr id="103" name="Google Shape;103;p4"/>
          <p:cNvPicPr preferRelativeResize="0"/>
          <p:nvPr/>
        </p:nvPicPr>
        <p:blipFill rotWithShape="1">
          <a:blip r:embed="rId3">
            <a:alphaModFix/>
          </a:blip>
          <a:srcRect/>
          <a:stretch/>
        </p:blipFill>
        <p:spPr>
          <a:xfrm>
            <a:off x="1174911" y="1477108"/>
            <a:ext cx="9546605" cy="5176911"/>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0" y="119576"/>
            <a:ext cx="12192000" cy="1568548"/>
          </a:xfrm>
          <a:prstGeom prst="rect">
            <a:avLst/>
          </a:prstGeom>
          <a:noFill/>
          <a:ln>
            <a:noFill/>
          </a:ln>
        </p:spPr>
        <p:txBody>
          <a:bodyPr spcFirstLastPara="1" wrap="square" lIns="91425" tIns="45700" rIns="91425" bIns="45700" anchor="ctr" anchorCtr="0">
            <a:noAutofit/>
          </a:bodyPr>
          <a:lstStyle/>
          <a:p>
            <a:pPr lvl="0" algn="ctr">
              <a:buSzPts val="3200"/>
            </a:pPr>
            <a:r>
              <a:rPr lang="en-US" sz="3200" b="1" dirty="0"/>
              <a:t>While everyone was asleep his enemy came and planted weeds all through the wheat, and then went off. When the crop grew and bore fruit, the weeds appeared as well.</a:t>
            </a:r>
            <a:endParaRPr sz="3200" b="1" dirty="0"/>
          </a:p>
        </p:txBody>
      </p:sp>
      <p:pic>
        <p:nvPicPr>
          <p:cNvPr id="109" name="Google Shape;109;p5"/>
          <p:cNvPicPr preferRelativeResize="0"/>
          <p:nvPr/>
        </p:nvPicPr>
        <p:blipFill rotWithShape="1">
          <a:blip r:embed="rId3">
            <a:alphaModFix/>
          </a:blip>
          <a:srcRect/>
          <a:stretch/>
        </p:blipFill>
        <p:spPr>
          <a:xfrm>
            <a:off x="1007888" y="1688123"/>
            <a:ext cx="10176223" cy="5050302"/>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title"/>
          </p:nvPr>
        </p:nvSpPr>
        <p:spPr>
          <a:xfrm>
            <a:off x="0" y="111908"/>
            <a:ext cx="12192000" cy="830628"/>
          </a:xfrm>
          <a:prstGeom prst="rect">
            <a:avLst/>
          </a:prstGeom>
          <a:noFill/>
          <a:ln>
            <a:noFill/>
          </a:ln>
        </p:spPr>
        <p:txBody>
          <a:bodyPr spcFirstLastPara="1" wrap="square" lIns="91425" tIns="45700" rIns="91425" bIns="45700" anchor="ctr" anchorCtr="0">
            <a:noAutofit/>
          </a:bodyPr>
          <a:lstStyle/>
          <a:p>
            <a:pPr lvl="0" algn="ctr">
              <a:buSzPts val="3000"/>
            </a:pPr>
            <a:r>
              <a:rPr lang="en-US" sz="3000" b="1" dirty="0">
                <a:sym typeface="Arial"/>
              </a:rPr>
              <a:t>The slaves of the householder came to him and said, 'Master, did you not plant good seed in your field? Where have the weeds come from?' </a:t>
            </a:r>
            <a:endParaRPr sz="3000" b="1" dirty="0">
              <a:sym typeface="Arial"/>
            </a:endParaRPr>
          </a:p>
        </p:txBody>
      </p:sp>
      <p:pic>
        <p:nvPicPr>
          <p:cNvPr id="115" name="Google Shape;115;p6"/>
          <p:cNvPicPr preferRelativeResize="0"/>
          <p:nvPr/>
        </p:nvPicPr>
        <p:blipFill rotWithShape="1">
          <a:blip r:embed="rId3">
            <a:alphaModFix/>
          </a:blip>
          <a:srcRect/>
          <a:stretch/>
        </p:blipFill>
        <p:spPr>
          <a:xfrm>
            <a:off x="1482643" y="1075862"/>
            <a:ext cx="9334565" cy="4487593"/>
          </a:xfrm>
          <a:prstGeom prst="rect">
            <a:avLst/>
          </a:prstGeom>
          <a:ln>
            <a:noFill/>
          </a:ln>
          <a:effectLst>
            <a:softEdge rad="112500"/>
          </a:effectLst>
        </p:spPr>
      </p:pic>
      <p:sp>
        <p:nvSpPr>
          <p:cNvPr id="116" name="Google Shape;116;p6"/>
          <p:cNvSpPr txBox="1"/>
          <p:nvPr/>
        </p:nvSpPr>
        <p:spPr>
          <a:xfrm>
            <a:off x="0" y="5380713"/>
            <a:ext cx="12192000" cy="1477287"/>
          </a:xfrm>
          <a:prstGeom prst="rect">
            <a:avLst/>
          </a:prstGeom>
          <a:noFill/>
          <a:ln>
            <a:noFill/>
          </a:ln>
        </p:spPr>
        <p:txBody>
          <a:bodyPr spcFirstLastPara="1" wrap="square" lIns="91425" tIns="45700" rIns="91425" bIns="45700" anchor="t" anchorCtr="0">
            <a:spAutoFit/>
          </a:bodyPr>
          <a:lstStyle/>
          <a:p>
            <a:pPr lvl="0" algn="ctr"/>
            <a:r>
              <a:rPr lang="en-US" sz="3000" b="1" dirty="0">
                <a:solidFill>
                  <a:schemeClr val="dk1"/>
                </a:solidFill>
                <a:latin typeface="Calibri"/>
                <a:ea typeface="Calibri"/>
                <a:cs typeface="Calibri"/>
                <a:sym typeface="Calibri"/>
              </a:rPr>
              <a:t>He answered, 'An enemy has done this.' His slaves said to him, 'Do you want us to go and pull them up?' He replied, 'No, if you pull up the weeds you might uproot the wheat along with them.</a:t>
            </a:r>
            <a:endParaRPr sz="3000" b="1"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a:spLocks noGrp="1"/>
          </p:cNvSpPr>
          <p:nvPr>
            <p:ph type="title"/>
          </p:nvPr>
        </p:nvSpPr>
        <p:spPr>
          <a:xfrm>
            <a:off x="0" y="362560"/>
            <a:ext cx="12192000" cy="1325563"/>
          </a:xfrm>
          <a:prstGeom prst="rect">
            <a:avLst/>
          </a:prstGeom>
          <a:noFill/>
          <a:ln>
            <a:noFill/>
          </a:ln>
        </p:spPr>
        <p:txBody>
          <a:bodyPr spcFirstLastPara="1" wrap="square" lIns="91425" tIns="45700" rIns="91425" bIns="45700" anchor="ctr" anchorCtr="0">
            <a:noAutofit/>
          </a:bodyPr>
          <a:lstStyle/>
          <a:p>
            <a:pPr algn="ctr">
              <a:buSzPts val="3000"/>
            </a:pPr>
            <a:r>
              <a:rPr lang="en-US" sz="3000" b="1" dirty="0">
                <a:sym typeface="Arial"/>
              </a:rPr>
              <a:t>Let them grow together until harvest; then at harvest time I will say to the harvesters, "First collect the weeds and tie them in bundles for burning; but gather the wheat into my barn."'"</a:t>
            </a:r>
            <a:endParaRPr sz="3000" b="1" dirty="0"/>
          </a:p>
        </p:txBody>
      </p:sp>
      <p:pic>
        <p:nvPicPr>
          <p:cNvPr id="122" name="Google Shape;122;p7"/>
          <p:cNvPicPr preferRelativeResize="0"/>
          <p:nvPr/>
        </p:nvPicPr>
        <p:blipFill rotWithShape="1">
          <a:blip r:embed="rId3">
            <a:alphaModFix/>
          </a:blip>
          <a:srcRect/>
          <a:stretch/>
        </p:blipFill>
        <p:spPr>
          <a:xfrm>
            <a:off x="2017165" y="1688123"/>
            <a:ext cx="8157670" cy="3895813"/>
          </a:xfrm>
          <a:prstGeom prst="rect">
            <a:avLst/>
          </a:prstGeom>
          <a:ln>
            <a:noFill/>
          </a:ln>
          <a:effectLst>
            <a:softEdge rad="112500"/>
          </a:effectLst>
        </p:spPr>
      </p:pic>
      <p:sp>
        <p:nvSpPr>
          <p:cNvPr id="2" name="TextBox 1">
            <a:extLst>
              <a:ext uri="{FF2B5EF4-FFF2-40B4-BE49-F238E27FC236}">
                <a16:creationId xmlns:a16="http://schemas.microsoft.com/office/drawing/2014/main" id="{03F937FF-573E-16FD-6293-93114679F445}"/>
              </a:ext>
            </a:extLst>
          </p:cNvPr>
          <p:cNvSpPr txBox="1"/>
          <p:nvPr/>
        </p:nvSpPr>
        <p:spPr>
          <a:xfrm>
            <a:off x="0" y="5815584"/>
            <a:ext cx="12192000" cy="553998"/>
          </a:xfrm>
          <a:prstGeom prst="rect">
            <a:avLst/>
          </a:prstGeom>
          <a:noFill/>
        </p:spPr>
        <p:txBody>
          <a:bodyPr wrap="square" rtlCol="0">
            <a:spAutoFit/>
          </a:bodyPr>
          <a:lstStyle/>
          <a:p>
            <a:pPr algn="ctr"/>
            <a:r>
              <a:rPr lang="en-US" sz="3000" b="1" dirty="0">
                <a:solidFill>
                  <a:schemeClr val="accent6">
                    <a:lumMod val="75000"/>
                  </a:schemeClr>
                </a:solidFill>
                <a:latin typeface="Calibri"/>
                <a:ea typeface="Calibri"/>
                <a:cs typeface="Calibri"/>
                <a:sym typeface="Calibri"/>
              </a:rPr>
              <a:t>THE GOSPEL OF THE LORD,	</a:t>
            </a:r>
            <a:r>
              <a:rPr lang="en-US" sz="3000" b="1" dirty="0">
                <a:solidFill>
                  <a:srgbClr val="C00000"/>
                </a:solidFill>
                <a:latin typeface="Calibri"/>
                <a:ea typeface="Calibri"/>
                <a:cs typeface="Calibri"/>
                <a:sym typeface="Calibri"/>
              </a:rPr>
              <a:t>	PRAISE TO YOU LORD JESUS CHRIST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61FA-759F-28DB-299E-9214880D5C3B}"/>
              </a:ext>
            </a:extLst>
          </p:cNvPr>
          <p:cNvSpPr>
            <a:spLocks noGrp="1"/>
          </p:cNvSpPr>
          <p:nvPr>
            <p:ph type="title"/>
          </p:nvPr>
        </p:nvSpPr>
        <p:spPr>
          <a:xfrm>
            <a:off x="0" y="924355"/>
            <a:ext cx="12191999" cy="1325563"/>
          </a:xfrm>
          <a:effectLst>
            <a:outerShdw blurRad="50800" dist="38100" dir="2700000" algn="tl" rotWithShape="0">
              <a:prstClr val="black">
                <a:alpha val="40000"/>
              </a:prstClr>
            </a:outerShdw>
          </a:effectLst>
        </p:spPr>
        <p:txBody>
          <a:bodyPr>
            <a:noAutofit/>
          </a:bodyPr>
          <a:lstStyle/>
          <a:p>
            <a:pPr algn="ctr"/>
            <a:r>
              <a:rPr lang="en-US" sz="9600" dirty="0">
                <a:solidFill>
                  <a:schemeClr val="accent4">
                    <a:lumMod val="20000"/>
                    <a:lumOff val="80000"/>
                  </a:schemeClr>
                </a:solidFill>
                <a:latin typeface="Elephant" panose="02020904090505020303" pitchFamily="18" charset="0"/>
              </a:rPr>
              <a:t>REFLCTION</a:t>
            </a:r>
          </a:p>
        </p:txBody>
      </p:sp>
      <p:pic>
        <p:nvPicPr>
          <p:cNvPr id="4100" name="Picture 4" descr="Imágenes de Nino Pensando - Descarga gratuita en Freepik">
            <a:extLst>
              <a:ext uri="{FF2B5EF4-FFF2-40B4-BE49-F238E27FC236}">
                <a16:creationId xmlns:a16="http://schemas.microsoft.com/office/drawing/2014/main" id="{107118C2-175A-BEDD-8034-C0428F40C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081" y="2472872"/>
            <a:ext cx="4116712" cy="3669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53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0" y="137888"/>
            <a:ext cx="12192000" cy="1015664"/>
          </a:xfrm>
          <a:prstGeom prst="rect">
            <a:avLst/>
          </a:prstGeom>
          <a:noFill/>
          <a:ln>
            <a:noFill/>
          </a:ln>
        </p:spPr>
        <p:txBody>
          <a:bodyPr spcFirstLastPara="1" wrap="square" lIns="91425" tIns="45700" rIns="91425" bIns="45700" anchor="ctr" anchorCtr="0">
            <a:noAutofit/>
          </a:bodyPr>
          <a:lstStyle/>
          <a:p>
            <a:pPr algn="ctr">
              <a:buSzPts val="3600"/>
            </a:pPr>
            <a:r>
              <a:rPr lang="en-US" sz="3200" b="1" dirty="0"/>
              <a:t>Jesus teaches about the Kingdom of God with a parable, a story that uses symbols and comparisons to reveal a truth.</a:t>
            </a:r>
            <a:endParaRPr sz="3200" b="1" dirty="0"/>
          </a:p>
        </p:txBody>
      </p:sp>
      <p:pic>
        <p:nvPicPr>
          <p:cNvPr id="128" name="Google Shape;128;p8"/>
          <p:cNvPicPr preferRelativeResize="0"/>
          <p:nvPr/>
        </p:nvPicPr>
        <p:blipFill rotWithShape="1">
          <a:blip r:embed="rId3">
            <a:alphaModFix/>
          </a:blip>
          <a:srcRect/>
          <a:stretch/>
        </p:blipFill>
        <p:spPr>
          <a:xfrm>
            <a:off x="309489" y="1153552"/>
            <a:ext cx="5275386" cy="4586066"/>
          </a:xfrm>
          <a:prstGeom prst="rect">
            <a:avLst/>
          </a:prstGeom>
          <a:ln>
            <a:noFill/>
          </a:ln>
          <a:effectLst>
            <a:softEdge rad="112500"/>
          </a:effectLst>
        </p:spPr>
      </p:pic>
      <p:pic>
        <p:nvPicPr>
          <p:cNvPr id="129" name="Google Shape;129;p8"/>
          <p:cNvPicPr preferRelativeResize="0"/>
          <p:nvPr/>
        </p:nvPicPr>
        <p:blipFill rotWithShape="1">
          <a:blip r:embed="rId4">
            <a:alphaModFix/>
          </a:blip>
          <a:srcRect/>
          <a:stretch/>
        </p:blipFill>
        <p:spPr>
          <a:xfrm>
            <a:off x="5781824" y="1153552"/>
            <a:ext cx="6117131" cy="4586066"/>
          </a:xfrm>
          <a:prstGeom prst="rect">
            <a:avLst/>
          </a:prstGeom>
          <a:ln>
            <a:noFill/>
          </a:ln>
          <a:effectLst>
            <a:softEdge rad="112500"/>
          </a:effectLst>
        </p:spPr>
      </p:pic>
      <p:sp>
        <p:nvSpPr>
          <p:cNvPr id="130" name="Google Shape;130;p8"/>
          <p:cNvSpPr txBox="1"/>
          <p:nvPr/>
        </p:nvSpPr>
        <p:spPr>
          <a:xfrm>
            <a:off x="309489" y="5792244"/>
            <a:ext cx="527538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dirty="0">
                <a:solidFill>
                  <a:schemeClr val="dk1"/>
                </a:solidFill>
                <a:latin typeface="Calibri"/>
                <a:ea typeface="Calibri"/>
                <a:cs typeface="Calibri"/>
                <a:sym typeface="Calibri"/>
              </a:rPr>
              <a:t>Who does the planter represent</a:t>
            </a:r>
            <a:r>
              <a:rPr lang="es-ES" sz="3000" b="1" i="0" u="none" strike="noStrike" cap="none" dirty="0">
                <a:solidFill>
                  <a:schemeClr val="dk1"/>
                </a:solidFill>
                <a:latin typeface="Calibri"/>
                <a:ea typeface="Calibri"/>
                <a:cs typeface="Calibri"/>
                <a:sym typeface="Calibri"/>
              </a:rPr>
              <a:t>?</a:t>
            </a:r>
            <a:endParaRPr sz="3000" b="0" i="0" u="none" strike="noStrike" cap="none" dirty="0">
              <a:solidFill>
                <a:schemeClr val="dk1"/>
              </a:solidFill>
              <a:latin typeface="Calibri"/>
              <a:ea typeface="Calibri"/>
              <a:cs typeface="Calibri"/>
              <a:sym typeface="Calibri"/>
            </a:endParaRPr>
          </a:p>
        </p:txBody>
      </p:sp>
      <p:sp>
        <p:nvSpPr>
          <p:cNvPr id="131" name="Google Shape;131;p8"/>
          <p:cNvSpPr txBox="1"/>
          <p:nvPr/>
        </p:nvSpPr>
        <p:spPr>
          <a:xfrm>
            <a:off x="5781824" y="5519212"/>
            <a:ext cx="6410176" cy="1338788"/>
          </a:xfrm>
          <a:prstGeom prst="rect">
            <a:avLst/>
          </a:prstGeom>
          <a:noFill/>
          <a:ln>
            <a:noFill/>
          </a:ln>
        </p:spPr>
        <p:txBody>
          <a:bodyPr spcFirstLastPara="1" wrap="square" lIns="91425" tIns="45700" rIns="91425" bIns="45700" anchor="t" anchorCtr="0">
            <a:spAutoFit/>
          </a:bodyPr>
          <a:lstStyle/>
          <a:p>
            <a:pPr lvl="0"/>
            <a:r>
              <a:rPr lang="en-US" sz="2700" b="1" dirty="0">
                <a:solidFill>
                  <a:schemeClr val="dk1"/>
                </a:solidFill>
                <a:latin typeface="Calibri"/>
                <a:ea typeface="Calibri"/>
                <a:cs typeface="Calibri"/>
              </a:rPr>
              <a:t>Jesus who plants the desire to know and love Him through the scripture, prayer, or another person…</a:t>
            </a:r>
            <a:endParaRPr sz="2700" b="1"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1000"/>
                                        <p:tgtEl>
                                          <p:spTgt spid="131"/>
                                        </p:tgtEl>
                                      </p:cBhvr>
                                    </p:animEffect>
                                  </p:childTnLst>
                                </p:cTn>
                              </p:par>
                              <p:par>
                                <p:cTn id="19" presetID="1" presetClass="entr" presetSubtype="0" fill="hold"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0" y="245703"/>
            <a:ext cx="12192000" cy="8601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ES" b="1" dirty="0" err="1"/>
              <a:t>What</a:t>
            </a:r>
            <a:r>
              <a:rPr lang="es-ES" b="1" dirty="0"/>
              <a:t> </a:t>
            </a:r>
            <a:r>
              <a:rPr lang="es-ES" b="1" dirty="0" err="1"/>
              <a:t>does</a:t>
            </a:r>
            <a:r>
              <a:rPr lang="es-ES" b="1" dirty="0"/>
              <a:t> </a:t>
            </a:r>
            <a:r>
              <a:rPr lang="es-ES" b="1" dirty="0" err="1"/>
              <a:t>the</a:t>
            </a:r>
            <a:r>
              <a:rPr lang="es-ES" b="1" dirty="0"/>
              <a:t> </a:t>
            </a:r>
            <a:r>
              <a:rPr lang="es-ES" b="1" dirty="0" err="1"/>
              <a:t>field</a:t>
            </a:r>
            <a:r>
              <a:rPr lang="es-ES" b="1" dirty="0"/>
              <a:t> </a:t>
            </a:r>
            <a:r>
              <a:rPr lang="es-ES" b="1" dirty="0" err="1"/>
              <a:t>represent</a:t>
            </a:r>
            <a:r>
              <a:rPr lang="es-ES" b="1" dirty="0"/>
              <a:t>?</a:t>
            </a:r>
            <a:endParaRPr dirty="0"/>
          </a:p>
        </p:txBody>
      </p:sp>
      <p:pic>
        <p:nvPicPr>
          <p:cNvPr id="137" name="Google Shape;137;p9"/>
          <p:cNvPicPr preferRelativeResize="0"/>
          <p:nvPr/>
        </p:nvPicPr>
        <p:blipFill rotWithShape="1">
          <a:blip r:embed="rId3">
            <a:alphaModFix/>
          </a:blip>
          <a:srcRect/>
          <a:stretch/>
        </p:blipFill>
        <p:spPr>
          <a:xfrm>
            <a:off x="598932" y="955843"/>
            <a:ext cx="10994136" cy="4790821"/>
          </a:xfrm>
          <a:prstGeom prst="rect">
            <a:avLst/>
          </a:prstGeom>
          <a:ln>
            <a:noFill/>
          </a:ln>
          <a:effectLst>
            <a:softEdge rad="112500"/>
          </a:effectLst>
        </p:spPr>
      </p:pic>
      <p:sp>
        <p:nvSpPr>
          <p:cNvPr id="138" name="Google Shape;138;p9"/>
          <p:cNvSpPr txBox="1"/>
          <p:nvPr/>
        </p:nvSpPr>
        <p:spPr>
          <a:xfrm>
            <a:off x="1557617" y="5662808"/>
            <a:ext cx="9076765" cy="1015622"/>
          </a:xfrm>
          <a:prstGeom prst="rect">
            <a:avLst/>
          </a:prstGeom>
          <a:noFill/>
          <a:ln>
            <a:noFill/>
          </a:ln>
        </p:spPr>
        <p:txBody>
          <a:bodyPr spcFirstLastPara="1" wrap="square" lIns="91425" tIns="45700" rIns="91425" bIns="45700" anchor="t" anchorCtr="0">
            <a:spAutoFit/>
          </a:bodyPr>
          <a:lstStyle/>
          <a:p>
            <a:pPr lvl="0" algn="ctr"/>
            <a:r>
              <a:rPr lang="en-US" sz="3000" b="1" dirty="0">
                <a:solidFill>
                  <a:schemeClr val="dk1"/>
                </a:solidFill>
                <a:latin typeface="Calibri"/>
                <a:ea typeface="Calibri"/>
                <a:cs typeface="Calibri"/>
              </a:rPr>
              <a:t>The Kingdom of God which are the people who let Jesus be the King of their hearts.</a:t>
            </a:r>
            <a:endParaRPr sz="3000" b="1"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600</Words>
  <Application>Microsoft Office PowerPoint</Application>
  <PresentationFormat>Widescreen</PresentationFormat>
  <Paragraphs>47</Paragraphs>
  <Slides>19</Slides>
  <Notes>16</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vt:lpstr>
      <vt:lpstr>Comic Sans MS</vt:lpstr>
      <vt:lpstr>Elephant</vt:lpstr>
      <vt:lpstr>Times New Roman</vt:lpstr>
      <vt:lpstr>Office Theme</vt:lpstr>
      <vt:lpstr>Friends of Jesus and Mary</vt:lpstr>
      <vt:lpstr>Jesus proposed another parable to the crowds, saying: </vt:lpstr>
      <vt:lpstr>"The kingdom of heaven may be likened to a man who planted good seed in his field.</vt:lpstr>
      <vt:lpstr>While everyone was asleep his enemy came and planted weeds all through the wheat, and then went off. When the crop grew and bore fruit, the weeds appeared as well.</vt:lpstr>
      <vt:lpstr>The slaves of the householder came to him and said, 'Master, did you not plant good seed in your field? Where have the weeds come from?' </vt:lpstr>
      <vt:lpstr>Let them grow together until harvest; then at harvest time I will say to the harvesters, "First collect the weeds and tie them in bundles for burning; but gather the wheat into my barn."'"</vt:lpstr>
      <vt:lpstr>REFLCTION</vt:lpstr>
      <vt:lpstr>Jesus teaches about the Kingdom of God with a parable, a story that uses symbols and comparisons to reveal a truth.</vt:lpstr>
      <vt:lpstr>What does the field represent?</vt:lpstr>
      <vt:lpstr>Wheat and weeds grew together in the field.  What does each represent?</vt:lpstr>
      <vt:lpstr>The master wanted to wait until the time of harvest to separate the wheat from the weed.</vt:lpstr>
      <vt:lpstr>Even though we see that others do not follow Jesus, we must follow Him to have happiness here and eternally in Heaven. </vt:lpstr>
      <vt:lpstr>Our Blessed Mother asks us to pray and sacrifice for the conversion of sinners so everyone will have Eternal Life. </vt:lpstr>
      <vt:lpstr>PRAYER  Jesus, fill my heart with your love so I may help to build your Kingdom. Help me to always follow you. I pray for the conversion of all that reject you so everyone may love you and have Eternal Life.  Amen. </vt:lpstr>
      <vt:lpstr>PowerPoint Presentation</vt:lpstr>
      <vt:lpstr>PowerPoint Presentation</vt:lpstr>
      <vt:lpstr>PowerPoint Presentation</vt:lpstr>
      <vt:lpstr>I have decided, CJ and Friends, https://youtu.be/G_fZfiuONi0 (3-8 yrs.)</vt:lpstr>
      <vt:lpstr>I have decided to follow Jesus, Ximdrake Asidore  https://youtu.be/B4aX8uU4PCg (9+ 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13</cp:revision>
  <dcterms:created xsi:type="dcterms:W3CDTF">2020-07-14T14:58:41Z</dcterms:created>
  <dcterms:modified xsi:type="dcterms:W3CDTF">2023-07-17T18:06:23Z</dcterms:modified>
</cp:coreProperties>
</file>