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8" r:id="rId3"/>
    <p:sldId id="259" r:id="rId4"/>
    <p:sldId id="260" r:id="rId5"/>
    <p:sldId id="261" r:id="rId6"/>
    <p:sldId id="262" r:id="rId7"/>
    <p:sldId id="263" r:id="rId8"/>
    <p:sldId id="278" r:id="rId9"/>
    <p:sldId id="279" r:id="rId10"/>
    <p:sldId id="280" r:id="rId11"/>
    <p:sldId id="267" r:id="rId12"/>
    <p:sldId id="266" r:id="rId13"/>
    <p:sldId id="274" r:id="rId14"/>
    <p:sldId id="281" r:id="rId15"/>
    <p:sldId id="282" r:id="rId16"/>
    <p:sldId id="270" r:id="rId17"/>
    <p:sldId id="271" r:id="rId18"/>
    <p:sldId id="283" r:id="rId19"/>
    <p:sldId id="273" r:id="rId20"/>
  </p:sldIdLst>
  <p:sldSz cx="9144000" cy="6858000" type="screen4x3"/>
  <p:notesSz cx="6858000" cy="9144000"/>
  <p:embeddedFontLst>
    <p:embeddedFont>
      <p:font typeface="Arial Black" panose="020B0A04020102020204" pitchFamily="34" charset="0"/>
      <p:regular r:id="rId22"/>
      <p:bold r:id="rId23"/>
    </p:embeddedFont>
    <p:embeddedFont>
      <p:font typeface="Avenir Next LT Pro" panose="020B0504020202020204" pitchFamily="3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Cambria" panose="02040503050406030204" pitchFamily="18" charset="0"/>
      <p:regular r:id="rId32"/>
      <p:bold r:id="rId33"/>
      <p:italic r:id="rId34"/>
      <p:boldItalic r:id="rId35"/>
    </p:embeddedFont>
    <p:embeddedFont>
      <p:font typeface="Cavolini" panose="03000502040302020204" pitchFamily="66" charset="0"/>
      <p:regular r:id="rId36"/>
      <p:bold r:id="rId37"/>
      <p:italic r:id="rId38"/>
      <p:boldItalic r:id="rId39"/>
    </p:embeddedFont>
    <p:embeddedFont>
      <p:font typeface="Elephant" panose="02020904090505020303" pitchFamily="18" charset="0"/>
      <p:regular r:id="rId40"/>
      <p: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h369+06e4SLB2lWy4q41l4YYdm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1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2705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e3ea701b43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g1e3ea701b43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2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2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2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2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0.gif"/><Relationship Id="rId5" Type="http://schemas.openxmlformats.org/officeDocument/2006/relationships/image" Target="../media/image18.pn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21.jp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22.jp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2.jpg"/><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24.png"/><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25.jpg"/><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notesSlide" Target="../notesSlides/notesSlide18.xml"/><Relationship Id="rId7"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video" Target="https://www.youtube.com/embed/IbARUaX4frc?feature=oembed" TargetMode="External"/><Relationship Id="rId6" Type="http://schemas.openxmlformats.org/officeDocument/2006/relationships/hyperlink" Target="https://youtu.be/IbARUaX4frc" TargetMode="External"/><Relationship Id="rId5" Type="http://schemas.openxmlformats.org/officeDocument/2006/relationships/image" Target="../media/image2.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Ruth Olarte_tkm (rutholarte_tkm) en Pinterest"/>
          <p:cNvPicPr preferRelativeResize="0"/>
          <p:nvPr/>
        </p:nvPicPr>
        <p:blipFill rotWithShape="1">
          <a:blip r:embed="rId3">
            <a:alphaModFix/>
          </a:blip>
          <a:srcRect/>
          <a:stretch/>
        </p:blipFill>
        <p:spPr>
          <a:xfrm>
            <a:off x="0" y="0"/>
            <a:ext cx="9220200" cy="6915150"/>
          </a:xfrm>
          <a:prstGeom prst="rect">
            <a:avLst/>
          </a:prstGeom>
          <a:noFill/>
          <a:ln>
            <a:noFill/>
          </a:ln>
        </p:spPr>
      </p:pic>
      <p:pic>
        <p:nvPicPr>
          <p:cNvPr id="85" name="Google Shape;85;p1" descr="https://encrypted-tbn2.gstatic.com/images?q=tbn:ANd9GcQbLqMCMELo_axB5tsbB16sJp8-IPFuBM3T21tS70IcZgL0pW_r"/>
          <p:cNvPicPr preferRelativeResize="0"/>
          <p:nvPr/>
        </p:nvPicPr>
        <p:blipFill rotWithShape="1">
          <a:blip r:embed="rId4">
            <a:alphaModFix/>
          </a:blip>
          <a:srcRect/>
          <a:stretch/>
        </p:blipFill>
        <p:spPr>
          <a:xfrm>
            <a:off x="2971800" y="2133600"/>
            <a:ext cx="2743200" cy="2590800"/>
          </a:xfrm>
          <a:prstGeom prst="rect">
            <a:avLst/>
          </a:prstGeom>
          <a:noFill/>
          <a:ln>
            <a:noFill/>
          </a:ln>
        </p:spPr>
      </p:pic>
      <p:sp>
        <p:nvSpPr>
          <p:cNvPr id="86" name="Google Shape;86;p1"/>
          <p:cNvSpPr txBox="1"/>
          <p:nvPr/>
        </p:nvSpPr>
        <p:spPr>
          <a:xfrm>
            <a:off x="0" y="4942632"/>
            <a:ext cx="9144000" cy="17542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0" i="0" u="none" strike="noStrike" cap="none" dirty="0">
                <a:solidFill>
                  <a:schemeClr val="dk1"/>
                </a:solidFill>
                <a:latin typeface="Arial Black"/>
                <a:ea typeface="Arial Black"/>
                <a:cs typeface="Arial Black"/>
                <a:sym typeface="Arial Black"/>
              </a:rPr>
              <a:t>Ministry Friends of Jesus and Mary</a:t>
            </a:r>
            <a:endParaRPr sz="3000" b="0" i="0" u="none" strike="noStrike" cap="none" dirty="0">
              <a:solidFill>
                <a:schemeClr val="dk1"/>
              </a:solidFill>
              <a:latin typeface="Arial Black"/>
              <a:ea typeface="Arial Black"/>
              <a:cs typeface="Arial Black"/>
              <a:sym typeface="Arial Black"/>
            </a:endParaRPr>
          </a:p>
          <a:p>
            <a:pPr marL="0" marR="0" lvl="0" indent="0" algn="ctr" rtl="0">
              <a:spcBef>
                <a:spcPts val="0"/>
              </a:spcBef>
              <a:spcAft>
                <a:spcPts val="0"/>
              </a:spcAft>
              <a:buNone/>
            </a:pPr>
            <a:r>
              <a:rPr lang="en-US" sz="1800" dirty="0">
                <a:solidFill>
                  <a:schemeClr val="dk1"/>
                </a:solidFill>
                <a:latin typeface="Arial Black"/>
                <a:ea typeface="Arial Black"/>
                <a:cs typeface="Arial Black"/>
                <a:sym typeface="Arial Black"/>
              </a:rPr>
              <a:t>Cycle A - XVII Sunday in Ordinary Time</a:t>
            </a:r>
            <a:endParaRPr sz="1800" dirty="0">
              <a:solidFill>
                <a:schemeClr val="dk1"/>
              </a:solidFill>
              <a:latin typeface="Arial Black"/>
              <a:ea typeface="Arial Black"/>
              <a:cs typeface="Arial Black"/>
              <a:sym typeface="Arial Black"/>
            </a:endParaRPr>
          </a:p>
          <a:p>
            <a:pPr marL="0" marR="0" lvl="0" indent="0" algn="ctr" rtl="0">
              <a:spcBef>
                <a:spcPts val="0"/>
              </a:spcBef>
              <a:spcAft>
                <a:spcPts val="0"/>
              </a:spcAft>
              <a:buNone/>
            </a:pPr>
            <a:r>
              <a:rPr lang="en-US" sz="1800" dirty="0">
                <a:solidFill>
                  <a:schemeClr val="dk1"/>
                </a:solidFill>
                <a:latin typeface="Arial Black"/>
                <a:ea typeface="Arial Black"/>
                <a:cs typeface="Arial Black"/>
                <a:sym typeface="Arial Black"/>
              </a:rPr>
              <a:t>The Parables of the </a:t>
            </a:r>
            <a:r>
              <a:rPr lang="en-US" sz="1800">
                <a:solidFill>
                  <a:schemeClr val="dk1"/>
                </a:solidFill>
                <a:latin typeface="Arial Black"/>
                <a:ea typeface="Arial Black"/>
                <a:cs typeface="Arial Black"/>
                <a:sym typeface="Arial Black"/>
              </a:rPr>
              <a:t>Found Treasure-</a:t>
            </a:r>
            <a:r>
              <a:rPr lang="en-US" sz="1800" b="1">
                <a:solidFill>
                  <a:schemeClr val="dk1"/>
                </a:solidFill>
                <a:latin typeface="Calibri"/>
                <a:ea typeface="Calibri"/>
                <a:cs typeface="Calibri"/>
                <a:sym typeface="Calibri"/>
              </a:rPr>
              <a:t>Matthew </a:t>
            </a:r>
            <a:r>
              <a:rPr lang="en-US" sz="1800" b="1" dirty="0">
                <a:solidFill>
                  <a:schemeClr val="dk1"/>
                </a:solidFill>
                <a:latin typeface="Calibri"/>
                <a:ea typeface="Calibri"/>
                <a:cs typeface="Calibri"/>
                <a:sym typeface="Calibri"/>
              </a:rPr>
              <a:t>13, 44-52 (9+ yrs.)</a:t>
            </a:r>
            <a:endParaRPr sz="1800" dirty="0">
              <a:solidFill>
                <a:schemeClr val="dk1"/>
              </a:solidFill>
              <a:latin typeface="Arial Black"/>
              <a:ea typeface="Arial Black"/>
              <a:cs typeface="Arial Black"/>
              <a:sym typeface="Arial Black"/>
            </a:endParaRPr>
          </a:p>
          <a:p>
            <a:pPr marL="0" marR="0" lvl="0" indent="0" algn="ctr" rtl="0">
              <a:spcBef>
                <a:spcPts val="0"/>
              </a:spcBef>
              <a:spcAft>
                <a:spcPts val="0"/>
              </a:spcAft>
              <a:buNone/>
            </a:pPr>
            <a:endParaRPr sz="1800" dirty="0">
              <a:solidFill>
                <a:schemeClr val="dk1"/>
              </a:solidFill>
              <a:latin typeface="Arial Black"/>
              <a:ea typeface="Arial Black"/>
              <a:cs typeface="Arial Black"/>
              <a:sym typeface="Arial Black"/>
            </a:endParaRPr>
          </a:p>
          <a:p>
            <a:pPr marL="0" marR="0" lvl="0" indent="0" algn="ctr" rtl="0">
              <a:spcBef>
                <a:spcPts val="0"/>
              </a:spcBef>
              <a:spcAft>
                <a:spcPts val="0"/>
              </a:spcAft>
              <a:buNone/>
            </a:pPr>
            <a:r>
              <a:rPr lang="en-US" sz="2400" dirty="0">
                <a:solidFill>
                  <a:srgbClr val="0000FF"/>
                </a:solidFill>
                <a:latin typeface="Arial Black"/>
                <a:ea typeface="Arial Black"/>
                <a:cs typeface="Arial Black"/>
                <a:sym typeface="Arial Black"/>
              </a:rPr>
              <a:t>www.fcpeace.org</a:t>
            </a:r>
            <a:endParaRPr sz="2400" dirty="0">
              <a:solidFill>
                <a:srgbClr val="0000FF"/>
              </a:solidFill>
              <a:latin typeface="Arial Black"/>
              <a:ea typeface="Arial Black"/>
              <a:cs typeface="Arial Black"/>
              <a:sym typeface="Arial Black"/>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10" descr="https://encrypted-tbn2.gstatic.com/images?q=tbn:ANd9GcQbLqMCMELo_axB5tsbB16sJp8-IPFuBM3T21tS70IcZgL0pW_r"/>
          <p:cNvPicPr preferRelativeResize="0"/>
          <p:nvPr/>
        </p:nvPicPr>
        <p:blipFill rotWithShape="1">
          <a:blip r:embed="rId3">
            <a:alphaModFix/>
          </a:blip>
          <a:srcRect/>
          <a:stretch/>
        </p:blipFill>
        <p:spPr>
          <a:xfrm>
            <a:off x="7467600" y="152400"/>
            <a:ext cx="1524000" cy="1524000"/>
          </a:xfrm>
          <a:prstGeom prst="rect">
            <a:avLst/>
          </a:prstGeom>
          <a:noFill/>
          <a:ln>
            <a:noFill/>
          </a:ln>
        </p:spPr>
      </p:pic>
      <p:pic>
        <p:nvPicPr>
          <p:cNvPr id="163" name="Google Shape;163;p10" descr="Tosca Gradient Background Powerpoint – Today"/>
          <p:cNvPicPr preferRelativeResize="0"/>
          <p:nvPr/>
        </p:nvPicPr>
        <p:blipFill rotWithShape="1">
          <a:blip r:embed="rId4">
            <a:alphaModFix/>
          </a:blip>
          <a:srcRect/>
          <a:stretch/>
        </p:blipFill>
        <p:spPr>
          <a:xfrm>
            <a:off x="0" y="0"/>
            <a:ext cx="9144000" cy="6858000"/>
          </a:xfrm>
          <a:prstGeom prst="rect">
            <a:avLst/>
          </a:prstGeom>
          <a:noFill/>
          <a:ln>
            <a:noFill/>
          </a:ln>
        </p:spPr>
      </p:pic>
      <p:pic>
        <p:nvPicPr>
          <p:cNvPr id="164" name="Google Shape;164;p10" descr="https://encrypted-tbn2.gstatic.com/images?q=tbn:ANd9GcQbLqMCMELo_axB5tsbB16sJp8-IPFuBM3T21tS70IcZgL0pW_r"/>
          <p:cNvPicPr preferRelativeResize="0"/>
          <p:nvPr/>
        </p:nvPicPr>
        <p:blipFill rotWithShape="1">
          <a:blip r:embed="rId3">
            <a:alphaModFix/>
          </a:blip>
          <a:srcRect/>
          <a:stretch/>
        </p:blipFill>
        <p:spPr>
          <a:xfrm>
            <a:off x="0" y="0"/>
            <a:ext cx="914400" cy="838200"/>
          </a:xfrm>
          <a:prstGeom prst="rect">
            <a:avLst/>
          </a:prstGeom>
          <a:noFill/>
          <a:ln>
            <a:noFill/>
          </a:ln>
        </p:spPr>
      </p:pic>
      <p:pic>
        <p:nvPicPr>
          <p:cNvPr id="165" name="Google Shape;165;p10"/>
          <p:cNvPicPr preferRelativeResize="0"/>
          <p:nvPr/>
        </p:nvPicPr>
        <p:blipFill rotWithShape="1">
          <a:blip r:embed="rId5">
            <a:alphaModFix/>
          </a:blip>
          <a:srcRect/>
          <a:stretch/>
        </p:blipFill>
        <p:spPr>
          <a:xfrm>
            <a:off x="152400" y="2559998"/>
            <a:ext cx="5133975" cy="4057650"/>
          </a:xfrm>
          <a:prstGeom prst="rect">
            <a:avLst/>
          </a:prstGeom>
          <a:noFill/>
          <a:ln>
            <a:noFill/>
          </a:ln>
        </p:spPr>
      </p:pic>
      <p:sp>
        <p:nvSpPr>
          <p:cNvPr id="166" name="Google Shape;166;p10"/>
          <p:cNvSpPr txBox="1"/>
          <p:nvPr/>
        </p:nvSpPr>
        <p:spPr>
          <a:xfrm>
            <a:off x="5286375" y="2638204"/>
            <a:ext cx="3705225" cy="3939500"/>
          </a:xfrm>
          <a:prstGeom prst="rect">
            <a:avLst/>
          </a:prstGeom>
          <a:noFill/>
          <a:ln>
            <a:noFill/>
          </a:ln>
        </p:spPr>
        <p:txBody>
          <a:bodyPr spcFirstLastPara="1" wrap="square" lIns="91425" tIns="45700" rIns="91425" bIns="45700" anchor="t" anchorCtr="0">
            <a:spAutoFit/>
          </a:bodyPr>
          <a:lstStyle/>
          <a:p>
            <a:pPr algn="ctr"/>
            <a:r>
              <a:rPr lang="en-US" sz="3400" b="1" dirty="0">
                <a:ln w="22225">
                  <a:solidFill>
                    <a:schemeClr val="accent2"/>
                  </a:solidFill>
                  <a:prstDash val="solid"/>
                </a:ln>
                <a:solidFill>
                  <a:schemeClr val="accent2">
                    <a:lumMod val="40000"/>
                    <a:lumOff val="60000"/>
                  </a:schemeClr>
                </a:solidFill>
                <a:latin typeface="Calibri"/>
                <a:ea typeface="Calibri"/>
                <a:cs typeface="Calibri"/>
                <a:sym typeface="Calibri"/>
              </a:rPr>
              <a:t>It is the </a:t>
            </a:r>
            <a:r>
              <a:rPr lang="en-US" sz="3400" b="1" dirty="0" err="1">
                <a:ln w="22225">
                  <a:solidFill>
                    <a:schemeClr val="accent2"/>
                  </a:solidFill>
                  <a:prstDash val="solid"/>
                </a:ln>
                <a:solidFill>
                  <a:schemeClr val="accent2">
                    <a:lumMod val="40000"/>
                    <a:lumOff val="60000"/>
                  </a:schemeClr>
                </a:solidFill>
                <a:latin typeface="Calibri"/>
                <a:ea typeface="Calibri"/>
                <a:cs typeface="Calibri"/>
                <a:sym typeface="Calibri"/>
              </a:rPr>
              <a:t>Kindom</a:t>
            </a:r>
            <a:r>
              <a:rPr lang="en-US" sz="3400" b="1" dirty="0">
                <a:ln w="22225">
                  <a:solidFill>
                    <a:schemeClr val="accent2"/>
                  </a:solidFill>
                  <a:prstDash val="solid"/>
                </a:ln>
                <a:solidFill>
                  <a:schemeClr val="accent2">
                    <a:lumMod val="40000"/>
                    <a:lumOff val="60000"/>
                  </a:schemeClr>
                </a:solidFill>
                <a:latin typeface="Calibri"/>
                <a:ea typeface="Calibri"/>
                <a:cs typeface="Calibri"/>
                <a:sym typeface="Calibri"/>
              </a:rPr>
              <a:t> of eternal happiness!</a:t>
            </a:r>
            <a:r>
              <a:rPr lang="es-ES" sz="3600" b="1" dirty="0">
                <a:solidFill>
                  <a:schemeClr val="dk1"/>
                </a:solidFill>
                <a:latin typeface="Calibri"/>
                <a:ea typeface="Calibri"/>
                <a:cs typeface="Calibri"/>
                <a:sym typeface="Calibri"/>
              </a:rPr>
              <a:t> </a:t>
            </a:r>
            <a:r>
              <a:rPr lang="es-ES" sz="3600" b="1" dirty="0" err="1">
                <a:solidFill>
                  <a:schemeClr val="dk1"/>
                </a:solidFill>
                <a:latin typeface="Calibri"/>
                <a:ea typeface="Calibri"/>
                <a:cs typeface="Calibri"/>
                <a:sym typeface="Calibri"/>
              </a:rPr>
              <a:t>If</a:t>
            </a:r>
            <a:r>
              <a:rPr lang="es-ES" sz="3600" b="1" dirty="0">
                <a:solidFill>
                  <a:schemeClr val="dk1"/>
                </a:solidFill>
                <a:latin typeface="Calibri"/>
                <a:ea typeface="Calibri"/>
                <a:cs typeface="Calibri"/>
                <a:sym typeface="Calibri"/>
              </a:rPr>
              <a:t> </a:t>
            </a:r>
            <a:r>
              <a:rPr lang="es-ES" sz="3600" b="1" dirty="0" err="1">
                <a:solidFill>
                  <a:schemeClr val="dk1"/>
                </a:solidFill>
                <a:latin typeface="Calibri"/>
                <a:ea typeface="Calibri"/>
                <a:cs typeface="Calibri"/>
                <a:sym typeface="Calibri"/>
              </a:rPr>
              <a:t>we</a:t>
            </a:r>
            <a:r>
              <a:rPr lang="es-ES" sz="3600" b="1" dirty="0">
                <a:solidFill>
                  <a:schemeClr val="dk1"/>
                </a:solidFill>
                <a:latin typeface="Calibri"/>
                <a:ea typeface="Calibri"/>
                <a:cs typeface="Calibri"/>
                <a:sym typeface="Calibri"/>
              </a:rPr>
              <a:t> </a:t>
            </a:r>
            <a:r>
              <a:rPr lang="es-ES" sz="3600" b="1" dirty="0" err="1">
                <a:solidFill>
                  <a:schemeClr val="dk1"/>
                </a:solidFill>
                <a:latin typeface="Calibri"/>
                <a:ea typeface="Calibri"/>
                <a:cs typeface="Calibri"/>
                <a:sym typeface="Calibri"/>
              </a:rPr>
              <a:t>realized</a:t>
            </a:r>
            <a:r>
              <a:rPr lang="es-ES" sz="3600" b="1" dirty="0">
                <a:solidFill>
                  <a:schemeClr val="dk1"/>
                </a:solidFill>
                <a:latin typeface="Calibri"/>
                <a:ea typeface="Calibri"/>
                <a:cs typeface="Calibri"/>
                <a:sym typeface="Calibri"/>
              </a:rPr>
              <a:t> </a:t>
            </a:r>
            <a:r>
              <a:rPr lang="es-ES" sz="3600" b="1" dirty="0" err="1">
                <a:solidFill>
                  <a:schemeClr val="dk1"/>
                </a:solidFill>
                <a:latin typeface="Calibri"/>
                <a:ea typeface="Calibri"/>
                <a:cs typeface="Calibri"/>
                <a:sym typeface="Calibri"/>
              </a:rPr>
              <a:t>this</a:t>
            </a:r>
            <a:r>
              <a:rPr lang="es-ES" sz="3600" b="1" dirty="0">
                <a:solidFill>
                  <a:schemeClr val="dk1"/>
                </a:solidFill>
                <a:latin typeface="Calibri"/>
                <a:ea typeface="Calibri"/>
                <a:cs typeface="Calibri"/>
                <a:sym typeface="Calibri"/>
              </a:rPr>
              <a:t> </a:t>
            </a:r>
            <a:r>
              <a:rPr lang="es-ES" sz="3600" b="1" dirty="0" err="1">
                <a:solidFill>
                  <a:schemeClr val="dk1"/>
                </a:solidFill>
                <a:latin typeface="Calibri"/>
                <a:ea typeface="Calibri"/>
                <a:cs typeface="Calibri"/>
                <a:sym typeface="Calibri"/>
              </a:rPr>
              <a:t>great</a:t>
            </a:r>
            <a:r>
              <a:rPr lang="es-ES" sz="3600" b="1" dirty="0">
                <a:solidFill>
                  <a:schemeClr val="dk1"/>
                </a:solidFill>
                <a:latin typeface="Calibri"/>
                <a:ea typeface="Calibri"/>
                <a:cs typeface="Calibri"/>
                <a:sym typeface="Calibri"/>
              </a:rPr>
              <a:t> </a:t>
            </a:r>
            <a:r>
              <a:rPr lang="es-ES" sz="3600" b="1" dirty="0" err="1">
                <a:solidFill>
                  <a:schemeClr val="dk1"/>
                </a:solidFill>
                <a:latin typeface="Calibri"/>
                <a:ea typeface="Calibri"/>
                <a:cs typeface="Calibri"/>
                <a:sym typeface="Calibri"/>
              </a:rPr>
              <a:t>gift</a:t>
            </a:r>
            <a:r>
              <a:rPr lang="es-ES" sz="3600" b="1" dirty="0">
                <a:solidFill>
                  <a:schemeClr val="dk1"/>
                </a:solidFill>
                <a:latin typeface="Calibri"/>
                <a:ea typeface="Calibri"/>
                <a:cs typeface="Calibri"/>
                <a:sym typeface="Calibri"/>
              </a:rPr>
              <a:t>, </a:t>
            </a:r>
            <a:r>
              <a:rPr lang="es-ES" sz="3600" b="1" dirty="0" err="1">
                <a:solidFill>
                  <a:schemeClr val="dk1"/>
                </a:solidFill>
                <a:latin typeface="Calibri"/>
                <a:ea typeface="Calibri"/>
                <a:cs typeface="Calibri"/>
                <a:sym typeface="Calibri"/>
              </a:rPr>
              <a:t>we</a:t>
            </a:r>
            <a:r>
              <a:rPr lang="es-ES" sz="3600" b="1" dirty="0">
                <a:solidFill>
                  <a:schemeClr val="dk1"/>
                </a:solidFill>
                <a:latin typeface="Calibri"/>
                <a:ea typeface="Calibri"/>
                <a:cs typeface="Calibri"/>
                <a:sym typeface="Calibri"/>
              </a:rPr>
              <a:t> </a:t>
            </a:r>
            <a:r>
              <a:rPr lang="es-ES" sz="3600" b="1" dirty="0" err="1">
                <a:solidFill>
                  <a:schemeClr val="dk1"/>
                </a:solidFill>
                <a:latin typeface="Calibri"/>
                <a:ea typeface="Calibri"/>
                <a:cs typeface="Calibri"/>
                <a:sym typeface="Calibri"/>
              </a:rPr>
              <a:t>would</a:t>
            </a:r>
            <a:r>
              <a:rPr lang="es-ES" sz="3600" b="1" dirty="0">
                <a:solidFill>
                  <a:schemeClr val="dk1"/>
                </a:solidFill>
                <a:latin typeface="Calibri"/>
                <a:ea typeface="Calibri"/>
                <a:cs typeface="Calibri"/>
                <a:sym typeface="Calibri"/>
              </a:rPr>
              <a:t> try </a:t>
            </a:r>
            <a:r>
              <a:rPr lang="es-ES" sz="3600" b="1" dirty="0" err="1">
                <a:solidFill>
                  <a:schemeClr val="dk1"/>
                </a:solidFill>
                <a:latin typeface="Calibri"/>
                <a:ea typeface="Calibri"/>
                <a:cs typeface="Calibri"/>
                <a:sym typeface="Calibri"/>
              </a:rPr>
              <a:t>with</a:t>
            </a:r>
            <a:r>
              <a:rPr lang="es-ES" sz="3600" b="1" dirty="0">
                <a:solidFill>
                  <a:schemeClr val="dk1"/>
                </a:solidFill>
                <a:latin typeface="Calibri"/>
                <a:ea typeface="Calibri"/>
                <a:cs typeface="Calibri"/>
                <a:sym typeface="Calibri"/>
              </a:rPr>
              <a:t> </a:t>
            </a:r>
            <a:r>
              <a:rPr lang="es-ES" sz="3600" b="1" dirty="0" err="1">
                <a:solidFill>
                  <a:schemeClr val="dk1"/>
                </a:solidFill>
                <a:latin typeface="Calibri"/>
                <a:ea typeface="Calibri"/>
                <a:cs typeface="Calibri"/>
                <a:sym typeface="Calibri"/>
              </a:rPr>
              <a:t>our</a:t>
            </a:r>
            <a:r>
              <a:rPr lang="es-ES" sz="3600" b="1" dirty="0">
                <a:solidFill>
                  <a:schemeClr val="dk1"/>
                </a:solidFill>
                <a:latin typeface="Calibri"/>
                <a:ea typeface="Calibri"/>
                <a:cs typeface="Calibri"/>
                <a:sym typeface="Calibri"/>
              </a:rPr>
              <a:t> </a:t>
            </a:r>
            <a:r>
              <a:rPr lang="es-ES" sz="3600" b="1" dirty="0" err="1">
                <a:solidFill>
                  <a:schemeClr val="dk1"/>
                </a:solidFill>
                <a:latin typeface="Calibri"/>
                <a:ea typeface="Calibri"/>
                <a:cs typeface="Calibri"/>
                <a:sym typeface="Calibri"/>
              </a:rPr>
              <a:t>whole</a:t>
            </a:r>
            <a:r>
              <a:rPr lang="es-ES" sz="3600" b="1" dirty="0">
                <a:solidFill>
                  <a:schemeClr val="dk1"/>
                </a:solidFill>
                <a:latin typeface="Calibri"/>
                <a:ea typeface="Calibri"/>
                <a:cs typeface="Calibri"/>
                <a:sym typeface="Calibri"/>
              </a:rPr>
              <a:t> </a:t>
            </a:r>
            <a:r>
              <a:rPr lang="es-ES" sz="3600" b="1" dirty="0" err="1">
                <a:solidFill>
                  <a:schemeClr val="dk1"/>
                </a:solidFill>
                <a:latin typeface="Calibri"/>
                <a:ea typeface="Calibri"/>
                <a:cs typeface="Calibri"/>
                <a:sym typeface="Calibri"/>
              </a:rPr>
              <a:t>life</a:t>
            </a:r>
            <a:r>
              <a:rPr lang="es-ES" sz="3600" b="1" dirty="0">
                <a:solidFill>
                  <a:schemeClr val="dk1"/>
                </a:solidFill>
                <a:latin typeface="Calibri"/>
                <a:ea typeface="Calibri"/>
                <a:cs typeface="Calibri"/>
                <a:sym typeface="Calibri"/>
              </a:rPr>
              <a:t> </a:t>
            </a:r>
            <a:r>
              <a:rPr lang="es-ES" sz="3600" b="1" dirty="0" err="1">
                <a:solidFill>
                  <a:schemeClr val="dk1"/>
                </a:solidFill>
                <a:latin typeface="Calibri"/>
                <a:ea typeface="Calibri"/>
                <a:cs typeface="Calibri"/>
                <a:sym typeface="Calibri"/>
              </a:rPr>
              <a:t>to</a:t>
            </a:r>
            <a:r>
              <a:rPr lang="es-ES" sz="3600" b="1" dirty="0">
                <a:solidFill>
                  <a:schemeClr val="dk1"/>
                </a:solidFill>
                <a:latin typeface="Calibri"/>
                <a:ea typeface="Calibri"/>
                <a:cs typeface="Calibri"/>
                <a:sym typeface="Calibri"/>
              </a:rPr>
              <a:t> </a:t>
            </a:r>
            <a:r>
              <a:rPr lang="es-ES" sz="3600" b="1" dirty="0" err="1">
                <a:solidFill>
                  <a:schemeClr val="dk1"/>
                </a:solidFill>
                <a:latin typeface="Calibri"/>
                <a:ea typeface="Calibri"/>
                <a:cs typeface="Calibri"/>
                <a:sym typeface="Calibri"/>
              </a:rPr>
              <a:t>attain</a:t>
            </a:r>
            <a:r>
              <a:rPr lang="es-ES" sz="3600" b="1" dirty="0">
                <a:solidFill>
                  <a:schemeClr val="dk1"/>
                </a:solidFill>
                <a:latin typeface="Calibri"/>
                <a:ea typeface="Calibri"/>
                <a:cs typeface="Calibri"/>
                <a:sym typeface="Calibri"/>
              </a:rPr>
              <a:t> </a:t>
            </a:r>
            <a:r>
              <a:rPr lang="es-ES" sz="3600" b="1" dirty="0" err="1">
                <a:solidFill>
                  <a:schemeClr val="dk1"/>
                </a:solidFill>
                <a:latin typeface="Calibri"/>
                <a:ea typeface="Calibri"/>
                <a:cs typeface="Calibri"/>
                <a:sym typeface="Calibri"/>
              </a:rPr>
              <a:t>it</a:t>
            </a:r>
            <a:r>
              <a:rPr lang="es-ES" sz="3600" b="1" dirty="0">
                <a:solidFill>
                  <a:schemeClr val="dk1"/>
                </a:solidFill>
                <a:latin typeface="Calibri"/>
                <a:ea typeface="Calibri"/>
                <a:cs typeface="Calibri"/>
                <a:sym typeface="Calibri"/>
              </a:rPr>
              <a:t>.</a:t>
            </a:r>
            <a:endParaRPr lang="es-ES" sz="3600" dirty="0"/>
          </a:p>
        </p:txBody>
      </p:sp>
      <p:pic>
        <p:nvPicPr>
          <p:cNvPr id="167" name="Google Shape;167;p10"/>
          <p:cNvPicPr preferRelativeResize="0"/>
          <p:nvPr/>
        </p:nvPicPr>
        <p:blipFill rotWithShape="1">
          <a:blip r:embed="rId6">
            <a:alphaModFix/>
          </a:blip>
          <a:srcRect/>
          <a:stretch/>
        </p:blipFill>
        <p:spPr>
          <a:xfrm rot="10800000" flipH="1">
            <a:off x="7772400" y="6736081"/>
            <a:ext cx="1371600" cy="45719"/>
          </a:xfrm>
          <a:prstGeom prst="rect">
            <a:avLst/>
          </a:prstGeom>
          <a:noFill/>
          <a:ln>
            <a:noFill/>
          </a:ln>
        </p:spPr>
      </p:pic>
      <p:sp>
        <p:nvSpPr>
          <p:cNvPr id="168" name="Google Shape;168;p10"/>
          <p:cNvSpPr/>
          <p:nvPr/>
        </p:nvSpPr>
        <p:spPr>
          <a:xfrm>
            <a:off x="228600" y="750026"/>
            <a:ext cx="8763000" cy="15696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chemeClr val="dk1"/>
                </a:solidFill>
                <a:latin typeface="Calibri"/>
                <a:ea typeface="Calibri"/>
                <a:cs typeface="Calibri"/>
                <a:sym typeface="Calibri"/>
              </a:rPr>
              <a:t>The Kingdom of Heaven is so VALUABLE AND MARVELOUS, that upon discovering it, we would do anything to be a part of it. </a:t>
            </a:r>
            <a:endParaRPr sz="3200" b="1" dirty="0">
              <a:solidFill>
                <a:schemeClr val="dk1"/>
              </a:solidFill>
              <a:latin typeface="Calibri"/>
              <a:ea typeface="Calibri"/>
              <a:cs typeface="Calibri"/>
              <a:sym typeface="Calibri"/>
            </a:endParaRPr>
          </a:p>
        </p:txBody>
      </p:sp>
      <p:sp>
        <p:nvSpPr>
          <p:cNvPr id="3" name="TextBox 2">
            <a:extLst>
              <a:ext uri="{FF2B5EF4-FFF2-40B4-BE49-F238E27FC236}">
                <a16:creationId xmlns:a16="http://schemas.microsoft.com/office/drawing/2014/main" id="{755CEFF6-CD9F-ACF8-65FB-040CBAB130F8}"/>
              </a:ext>
            </a:extLst>
          </p:cNvPr>
          <p:cNvSpPr txBox="1"/>
          <p:nvPr/>
        </p:nvSpPr>
        <p:spPr>
          <a:xfrm>
            <a:off x="228600" y="5784808"/>
            <a:ext cx="3986784" cy="646331"/>
          </a:xfrm>
          <a:prstGeom prst="rect">
            <a:avLst/>
          </a:prstGeom>
          <a:solidFill>
            <a:schemeClr val="accent6">
              <a:lumMod val="40000"/>
              <a:lumOff val="60000"/>
            </a:schemeClr>
          </a:solidFill>
        </p:spPr>
        <p:txBody>
          <a:bodyPr wrap="square" rtlCol="0">
            <a:spAutoFit/>
          </a:bodyPr>
          <a:lstStyle/>
          <a:p>
            <a:r>
              <a:rPr lang="en-US" sz="1800" b="1" dirty="0">
                <a:solidFill>
                  <a:srgbClr val="FF0000"/>
                </a:solidFill>
              </a:rPr>
              <a:t>The Kingdom of Heaven is like a treasure hidden in a field</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p:cTn id="7" dur="500" fill="hold"/>
                                        <p:tgtEl>
                                          <p:spTgt spid="166"/>
                                        </p:tgtEl>
                                        <p:attrNameLst>
                                          <p:attrName>ppt_w</p:attrName>
                                        </p:attrNameLst>
                                      </p:cBhvr>
                                      <p:tavLst>
                                        <p:tav tm="0">
                                          <p:val>
                                            <p:fltVal val="0"/>
                                          </p:val>
                                        </p:tav>
                                        <p:tav tm="100000">
                                          <p:val>
                                            <p:strVal val="#ppt_w"/>
                                          </p:val>
                                        </p:tav>
                                      </p:tavLst>
                                    </p:anim>
                                    <p:anim calcmode="lin" valueType="num">
                                      <p:cBhvr>
                                        <p:cTn id="8" dur="500" fill="hold"/>
                                        <p:tgtEl>
                                          <p:spTgt spid="166"/>
                                        </p:tgtEl>
                                        <p:attrNameLst>
                                          <p:attrName>ppt_h</p:attrName>
                                        </p:attrNameLst>
                                      </p:cBhvr>
                                      <p:tavLst>
                                        <p:tav tm="0">
                                          <p:val>
                                            <p:fltVal val="0"/>
                                          </p:val>
                                        </p:tav>
                                        <p:tav tm="100000">
                                          <p:val>
                                            <p:strVal val="#ppt_h"/>
                                          </p:val>
                                        </p:tav>
                                      </p:tavLst>
                                    </p:anim>
                                    <p:animEffect transition="in" filter="fade">
                                      <p:cBhvr>
                                        <p:cTn id="9"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12" descr="Green background Power Point Template"/>
          <p:cNvPicPr preferRelativeResize="0"/>
          <p:nvPr/>
        </p:nvPicPr>
        <p:blipFill rotWithShape="1">
          <a:blip r:embed="rId3">
            <a:alphaModFix/>
          </a:blip>
          <a:srcRect/>
          <a:stretch/>
        </p:blipFill>
        <p:spPr>
          <a:xfrm>
            <a:off x="0" y="0"/>
            <a:ext cx="9144000" cy="7315203"/>
          </a:xfrm>
          <a:prstGeom prst="rect">
            <a:avLst/>
          </a:prstGeom>
          <a:noFill/>
          <a:ln>
            <a:noFill/>
          </a:ln>
        </p:spPr>
      </p:pic>
      <p:pic>
        <p:nvPicPr>
          <p:cNvPr id="184" name="Google Shape;184;p12" descr="https://encrypted-tbn2.gstatic.com/images?q=tbn:ANd9GcQbLqMCMELo_axB5tsbB16sJp8-IPFuBM3T21tS70IcZgL0pW_r"/>
          <p:cNvPicPr preferRelativeResize="0"/>
          <p:nvPr/>
        </p:nvPicPr>
        <p:blipFill rotWithShape="1">
          <a:blip r:embed="rId4">
            <a:alphaModFix/>
          </a:blip>
          <a:srcRect/>
          <a:stretch/>
        </p:blipFill>
        <p:spPr>
          <a:xfrm>
            <a:off x="0" y="0"/>
            <a:ext cx="914400" cy="838200"/>
          </a:xfrm>
          <a:prstGeom prst="rect">
            <a:avLst/>
          </a:prstGeom>
          <a:noFill/>
          <a:ln>
            <a:noFill/>
          </a:ln>
        </p:spPr>
      </p:pic>
      <p:sp>
        <p:nvSpPr>
          <p:cNvPr id="186" name="Google Shape;186;p12"/>
          <p:cNvSpPr txBox="1"/>
          <p:nvPr/>
        </p:nvSpPr>
        <p:spPr>
          <a:xfrm>
            <a:off x="762000" y="716465"/>
            <a:ext cx="8039100"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chemeClr val="dk1"/>
                </a:solidFill>
                <a:latin typeface="Calibri"/>
                <a:ea typeface="Calibri"/>
                <a:cs typeface="Calibri"/>
                <a:sym typeface="Calibri"/>
              </a:rPr>
              <a:t>If Jesus is in our heart, we have everything we need to be happy on earth and in Heaven. </a:t>
            </a:r>
            <a:endParaRPr sz="2800" b="1" dirty="0">
              <a:solidFill>
                <a:schemeClr val="dk1"/>
              </a:solidFill>
              <a:latin typeface="Calibri"/>
              <a:ea typeface="Calibri"/>
              <a:cs typeface="Calibri"/>
              <a:sym typeface="Calibri"/>
            </a:endParaRPr>
          </a:p>
        </p:txBody>
      </p:sp>
      <p:pic>
        <p:nvPicPr>
          <p:cNvPr id="187" name="Google Shape;187;p12" descr="40 Dibujos De Jesús Hermosos Para Niños... ¡Te Encantarán ..."/>
          <p:cNvPicPr preferRelativeResize="0"/>
          <p:nvPr/>
        </p:nvPicPr>
        <p:blipFill rotWithShape="1">
          <a:blip r:embed="rId5">
            <a:alphaModFix/>
          </a:blip>
          <a:srcRect/>
          <a:stretch/>
        </p:blipFill>
        <p:spPr>
          <a:xfrm>
            <a:off x="2177034" y="1704500"/>
            <a:ext cx="5247132" cy="3906202"/>
          </a:xfrm>
          <a:prstGeom prst="rect">
            <a:avLst/>
          </a:prstGeom>
          <a:noFill/>
          <a:ln>
            <a:noFill/>
          </a:ln>
        </p:spPr>
      </p:pic>
      <p:pic>
        <p:nvPicPr>
          <p:cNvPr id="188" name="Google Shape;188;p12"/>
          <p:cNvPicPr preferRelativeResize="0"/>
          <p:nvPr/>
        </p:nvPicPr>
        <p:blipFill rotWithShape="1">
          <a:blip r:embed="rId6">
            <a:alphaModFix/>
          </a:blip>
          <a:srcRect/>
          <a:stretch/>
        </p:blipFill>
        <p:spPr>
          <a:xfrm>
            <a:off x="8229600" y="6972300"/>
            <a:ext cx="914400" cy="342900"/>
          </a:xfrm>
          <a:prstGeom prst="rect">
            <a:avLst/>
          </a:prstGeom>
          <a:noFill/>
          <a:ln>
            <a:noFill/>
          </a:ln>
        </p:spPr>
      </p:pic>
      <p:sp>
        <p:nvSpPr>
          <p:cNvPr id="2" name="TextBox 1">
            <a:extLst>
              <a:ext uri="{FF2B5EF4-FFF2-40B4-BE49-F238E27FC236}">
                <a16:creationId xmlns:a16="http://schemas.microsoft.com/office/drawing/2014/main" id="{E6AFFDC8-CDDC-D237-91A4-E06F64AF932C}"/>
              </a:ext>
            </a:extLst>
          </p:cNvPr>
          <p:cNvSpPr txBox="1"/>
          <p:nvPr/>
        </p:nvSpPr>
        <p:spPr>
          <a:xfrm>
            <a:off x="616458" y="5681649"/>
            <a:ext cx="8368284" cy="954107"/>
          </a:xfrm>
          <a:prstGeom prst="rect">
            <a:avLst/>
          </a:prstGeom>
          <a:noFill/>
        </p:spPr>
        <p:txBody>
          <a:bodyPr wrap="square" rtlCol="0">
            <a:spAutoFit/>
          </a:bodyPr>
          <a:lstStyle/>
          <a:p>
            <a:pPr marL="0" marR="0" lvl="0" indent="0" algn="ctr" rtl="0">
              <a:spcBef>
                <a:spcPts val="0"/>
              </a:spcBef>
              <a:spcAft>
                <a:spcPts val="0"/>
              </a:spcAft>
              <a:buNone/>
            </a:pPr>
            <a:r>
              <a:rPr lang="es-ES" sz="2800" b="1" dirty="0" err="1">
                <a:solidFill>
                  <a:schemeClr val="dk1"/>
                </a:solidFill>
                <a:latin typeface="Calibri"/>
                <a:ea typeface="Calibri"/>
                <a:cs typeface="Calibri"/>
                <a:sym typeface="Calibri"/>
              </a:rPr>
              <a:t>Jesus</a:t>
            </a:r>
            <a:r>
              <a:rPr lang="es-ES" sz="2800" b="1" dirty="0">
                <a:solidFill>
                  <a:schemeClr val="dk1"/>
                </a:solidFill>
                <a:latin typeface="Calibri"/>
                <a:ea typeface="Calibri"/>
                <a:cs typeface="Calibri"/>
                <a:sym typeface="Calibri"/>
              </a:rPr>
              <a:t> </a:t>
            </a:r>
            <a:r>
              <a:rPr lang="es-ES" sz="2800" b="1" dirty="0" err="1">
                <a:solidFill>
                  <a:schemeClr val="dk1"/>
                </a:solidFill>
                <a:latin typeface="Calibri"/>
                <a:ea typeface="Calibri"/>
                <a:cs typeface="Calibri"/>
                <a:sym typeface="Calibri"/>
              </a:rPr>
              <a:t>protects</a:t>
            </a:r>
            <a:r>
              <a:rPr lang="es-ES" sz="2800" b="1" dirty="0">
                <a:solidFill>
                  <a:schemeClr val="dk1"/>
                </a:solidFill>
                <a:latin typeface="Calibri"/>
                <a:ea typeface="Calibri"/>
                <a:cs typeface="Calibri"/>
                <a:sym typeface="Calibri"/>
              </a:rPr>
              <a:t> </a:t>
            </a:r>
            <a:r>
              <a:rPr lang="es-ES" sz="2800" b="1" dirty="0" err="1">
                <a:solidFill>
                  <a:schemeClr val="dk1"/>
                </a:solidFill>
                <a:latin typeface="Calibri"/>
                <a:ea typeface="Calibri"/>
                <a:cs typeface="Calibri"/>
                <a:sym typeface="Calibri"/>
              </a:rPr>
              <a:t>us</a:t>
            </a:r>
            <a:r>
              <a:rPr lang="es-ES" sz="2800" b="1" dirty="0">
                <a:solidFill>
                  <a:schemeClr val="dk1"/>
                </a:solidFill>
                <a:latin typeface="Calibri"/>
                <a:ea typeface="Calibri"/>
                <a:cs typeface="Calibri"/>
                <a:sym typeface="Calibri"/>
              </a:rPr>
              <a:t>, guides </a:t>
            </a:r>
            <a:r>
              <a:rPr lang="es-ES" sz="2800" b="1" dirty="0" err="1">
                <a:solidFill>
                  <a:schemeClr val="dk1"/>
                </a:solidFill>
                <a:latin typeface="Calibri"/>
                <a:ea typeface="Calibri"/>
                <a:cs typeface="Calibri"/>
                <a:sym typeface="Calibri"/>
              </a:rPr>
              <a:t>us</a:t>
            </a:r>
            <a:r>
              <a:rPr lang="es-ES" sz="2800" b="1" dirty="0">
                <a:solidFill>
                  <a:schemeClr val="dk1"/>
                </a:solidFill>
                <a:latin typeface="Calibri"/>
                <a:ea typeface="Calibri"/>
                <a:cs typeface="Calibri"/>
                <a:sym typeface="Calibri"/>
              </a:rPr>
              <a:t>, </a:t>
            </a:r>
            <a:r>
              <a:rPr lang="es-ES" sz="2800" b="1" dirty="0" err="1">
                <a:solidFill>
                  <a:schemeClr val="dk1"/>
                </a:solidFill>
                <a:latin typeface="Calibri"/>
                <a:ea typeface="Calibri"/>
                <a:cs typeface="Calibri"/>
                <a:sym typeface="Calibri"/>
              </a:rPr>
              <a:t>gives</a:t>
            </a:r>
            <a:r>
              <a:rPr lang="es-ES" sz="2800" b="1" dirty="0">
                <a:solidFill>
                  <a:schemeClr val="dk1"/>
                </a:solidFill>
                <a:latin typeface="Calibri"/>
                <a:ea typeface="Calibri"/>
                <a:cs typeface="Calibri"/>
                <a:sym typeface="Calibri"/>
              </a:rPr>
              <a:t> </a:t>
            </a:r>
            <a:r>
              <a:rPr lang="es-ES" sz="2800" b="1" dirty="0" err="1">
                <a:solidFill>
                  <a:schemeClr val="dk1"/>
                </a:solidFill>
                <a:latin typeface="Calibri"/>
                <a:ea typeface="Calibri"/>
                <a:cs typeface="Calibri"/>
                <a:sym typeface="Calibri"/>
              </a:rPr>
              <a:t>us</a:t>
            </a:r>
            <a:r>
              <a:rPr lang="es-ES" sz="2800" b="1" dirty="0">
                <a:solidFill>
                  <a:schemeClr val="dk1"/>
                </a:solidFill>
                <a:latin typeface="Calibri"/>
                <a:ea typeface="Calibri"/>
                <a:cs typeface="Calibri"/>
                <a:sym typeface="Calibri"/>
              </a:rPr>
              <a:t> </a:t>
            </a:r>
            <a:r>
              <a:rPr lang="es-ES" sz="2800" b="1" dirty="0" err="1">
                <a:solidFill>
                  <a:schemeClr val="dk1"/>
                </a:solidFill>
                <a:latin typeface="Calibri"/>
                <a:ea typeface="Calibri"/>
                <a:cs typeface="Calibri"/>
                <a:sym typeface="Calibri"/>
              </a:rPr>
              <a:t>peace</a:t>
            </a:r>
            <a:r>
              <a:rPr lang="es-ES" sz="2800" b="1" dirty="0">
                <a:solidFill>
                  <a:schemeClr val="dk1"/>
                </a:solidFill>
                <a:latin typeface="Calibri"/>
                <a:ea typeface="Calibri"/>
                <a:cs typeface="Calibri"/>
                <a:sym typeface="Calibri"/>
              </a:rPr>
              <a:t>, </a:t>
            </a:r>
            <a:r>
              <a:rPr lang="es-ES" sz="2800" b="1" dirty="0" err="1">
                <a:solidFill>
                  <a:schemeClr val="dk1"/>
                </a:solidFill>
                <a:latin typeface="Calibri"/>
                <a:ea typeface="Calibri"/>
                <a:cs typeface="Calibri"/>
                <a:sym typeface="Calibri"/>
              </a:rPr>
              <a:t>love</a:t>
            </a:r>
            <a:r>
              <a:rPr lang="es-ES" sz="2800" b="1" dirty="0">
                <a:solidFill>
                  <a:schemeClr val="dk1"/>
                </a:solidFill>
                <a:latin typeface="Calibri"/>
                <a:ea typeface="Calibri"/>
                <a:cs typeface="Calibri"/>
                <a:sym typeface="Calibri"/>
              </a:rPr>
              <a:t>, </a:t>
            </a:r>
            <a:r>
              <a:rPr lang="es-ES" sz="2800" b="1" dirty="0" err="1">
                <a:solidFill>
                  <a:schemeClr val="dk1"/>
                </a:solidFill>
                <a:latin typeface="Calibri"/>
                <a:ea typeface="Calibri"/>
                <a:cs typeface="Calibri"/>
                <a:sym typeface="Calibri"/>
              </a:rPr>
              <a:t>joy</a:t>
            </a:r>
            <a:r>
              <a:rPr lang="es-ES" sz="2800" b="1" dirty="0">
                <a:solidFill>
                  <a:schemeClr val="dk1"/>
                </a:solidFill>
                <a:latin typeface="Calibri"/>
                <a:ea typeface="Calibri"/>
                <a:cs typeface="Calibri"/>
                <a:sym typeface="Calibri"/>
              </a:rPr>
              <a:t>, and </a:t>
            </a:r>
            <a:r>
              <a:rPr lang="es-ES" sz="2800" b="1" dirty="0" err="1">
                <a:solidFill>
                  <a:schemeClr val="dk1"/>
                </a:solidFill>
                <a:latin typeface="Calibri"/>
                <a:ea typeface="Calibri"/>
                <a:cs typeface="Calibri"/>
                <a:sym typeface="Calibri"/>
              </a:rPr>
              <a:t>everything</a:t>
            </a:r>
            <a:r>
              <a:rPr lang="es-ES" sz="2800" b="1" dirty="0">
                <a:solidFill>
                  <a:schemeClr val="dk1"/>
                </a:solidFill>
                <a:latin typeface="Calibri"/>
                <a:ea typeface="Calibri"/>
                <a:cs typeface="Calibri"/>
                <a:sym typeface="Calibri"/>
              </a:rPr>
              <a:t> </a:t>
            </a:r>
            <a:r>
              <a:rPr lang="es-ES" sz="2800" b="1" dirty="0" err="1">
                <a:solidFill>
                  <a:schemeClr val="dk1"/>
                </a:solidFill>
                <a:latin typeface="Calibri"/>
                <a:ea typeface="Calibri"/>
                <a:cs typeface="Calibri"/>
                <a:sym typeface="Calibri"/>
              </a:rPr>
              <a:t>we</a:t>
            </a:r>
            <a:r>
              <a:rPr lang="es-ES" sz="2800" b="1" dirty="0">
                <a:solidFill>
                  <a:schemeClr val="dk1"/>
                </a:solidFill>
                <a:latin typeface="Calibri"/>
                <a:ea typeface="Calibri"/>
                <a:cs typeface="Calibri"/>
                <a:sym typeface="Calibri"/>
              </a:rPr>
              <a:t> </a:t>
            </a:r>
            <a:r>
              <a:rPr lang="es-ES" sz="2800" b="1" dirty="0" err="1">
                <a:solidFill>
                  <a:schemeClr val="dk1"/>
                </a:solidFill>
                <a:latin typeface="Calibri"/>
                <a:ea typeface="Calibri"/>
                <a:cs typeface="Calibri"/>
                <a:sym typeface="Calibri"/>
              </a:rPr>
              <a:t>need</a:t>
            </a:r>
            <a:r>
              <a:rPr lang="es-ES" sz="2800" b="1" dirty="0">
                <a:solidFill>
                  <a:schemeClr val="dk1"/>
                </a:solidFill>
                <a:latin typeface="Calibri"/>
                <a:ea typeface="Calibri"/>
                <a:cs typeface="Calibri"/>
                <a:sym typeface="Calibri"/>
              </a:rPr>
              <a:t> </a:t>
            </a:r>
            <a:r>
              <a:rPr lang="es-ES" sz="2800" b="1" dirty="0" err="1">
                <a:solidFill>
                  <a:schemeClr val="dk1"/>
                </a:solidFill>
                <a:latin typeface="Calibri"/>
                <a:ea typeface="Calibri"/>
                <a:cs typeface="Calibri"/>
                <a:sym typeface="Calibri"/>
              </a:rPr>
              <a:t>to</a:t>
            </a:r>
            <a:r>
              <a:rPr lang="es-ES" sz="2800" b="1" dirty="0">
                <a:solidFill>
                  <a:schemeClr val="dk1"/>
                </a:solidFill>
                <a:latin typeface="Calibri"/>
                <a:ea typeface="Calibri"/>
                <a:cs typeface="Calibri"/>
                <a:sym typeface="Calibri"/>
              </a:rPr>
              <a:t> </a:t>
            </a:r>
            <a:r>
              <a:rPr lang="es-ES" sz="2800" b="1" dirty="0" err="1">
                <a:solidFill>
                  <a:schemeClr val="dk1"/>
                </a:solidFill>
                <a:latin typeface="Calibri"/>
                <a:ea typeface="Calibri"/>
                <a:cs typeface="Calibri"/>
                <a:sym typeface="Calibri"/>
              </a:rPr>
              <a:t>help</a:t>
            </a:r>
            <a:r>
              <a:rPr lang="es-ES" sz="2800" b="1" dirty="0">
                <a:solidFill>
                  <a:schemeClr val="dk1"/>
                </a:solidFill>
                <a:latin typeface="Calibri"/>
                <a:ea typeface="Calibri"/>
                <a:cs typeface="Calibri"/>
                <a:sym typeface="Calibri"/>
              </a:rPr>
              <a:t> </a:t>
            </a:r>
            <a:r>
              <a:rPr lang="es-ES" sz="2800" b="1" dirty="0" err="1">
                <a:solidFill>
                  <a:schemeClr val="dk1"/>
                </a:solidFill>
                <a:latin typeface="Calibri"/>
                <a:ea typeface="Calibri"/>
                <a:cs typeface="Calibri"/>
                <a:sym typeface="Calibri"/>
              </a:rPr>
              <a:t>build</a:t>
            </a:r>
            <a:r>
              <a:rPr lang="es-ES" sz="2800" b="1" dirty="0">
                <a:solidFill>
                  <a:schemeClr val="dk1"/>
                </a:solidFill>
                <a:latin typeface="Calibri"/>
                <a:ea typeface="Calibri"/>
                <a:cs typeface="Calibri"/>
                <a:sym typeface="Calibri"/>
              </a:rPr>
              <a:t> </a:t>
            </a:r>
            <a:r>
              <a:rPr lang="es-ES" sz="2800" b="1" dirty="0" err="1">
                <a:solidFill>
                  <a:schemeClr val="dk1"/>
                </a:solidFill>
                <a:latin typeface="Calibri"/>
                <a:ea typeface="Calibri"/>
                <a:cs typeface="Calibri"/>
                <a:sym typeface="Calibri"/>
              </a:rPr>
              <a:t>God’s</a:t>
            </a:r>
            <a:r>
              <a:rPr lang="es-ES" sz="2800" b="1" dirty="0">
                <a:solidFill>
                  <a:schemeClr val="dk1"/>
                </a:solidFill>
                <a:latin typeface="Calibri"/>
                <a:ea typeface="Calibri"/>
                <a:cs typeface="Calibri"/>
                <a:sym typeface="Calibri"/>
              </a:rPr>
              <a:t> </a:t>
            </a:r>
            <a:r>
              <a:rPr lang="es-ES" sz="2800" b="1" dirty="0" err="1">
                <a:solidFill>
                  <a:schemeClr val="dk1"/>
                </a:solidFill>
                <a:latin typeface="Calibri"/>
                <a:ea typeface="Calibri"/>
                <a:cs typeface="Calibri"/>
                <a:sym typeface="Calibri"/>
              </a:rPr>
              <a:t>Kingdom</a:t>
            </a:r>
            <a:r>
              <a:rPr lang="es-ES" sz="2800" b="1" dirty="0">
                <a:solidFill>
                  <a:schemeClr val="dk1"/>
                </a:solidFill>
                <a:latin typeface="Calibri"/>
                <a:ea typeface="Calibri"/>
                <a:cs typeface="Calibri"/>
                <a:sym typeface="Calibri"/>
              </a:rPr>
              <a:t>.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500"/>
                                        <p:tgtEl>
                                          <p:spTgt spid="18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11" descr="Green background Power Point Template"/>
          <p:cNvPicPr preferRelativeResize="0"/>
          <p:nvPr/>
        </p:nvPicPr>
        <p:blipFill rotWithShape="1">
          <a:blip r:embed="rId3">
            <a:alphaModFix/>
          </a:blip>
          <a:srcRect/>
          <a:stretch/>
        </p:blipFill>
        <p:spPr>
          <a:xfrm>
            <a:off x="0" y="0"/>
            <a:ext cx="9144000" cy="7315203"/>
          </a:xfrm>
          <a:prstGeom prst="rect">
            <a:avLst/>
          </a:prstGeom>
          <a:noFill/>
          <a:ln>
            <a:noFill/>
          </a:ln>
        </p:spPr>
      </p:pic>
      <p:pic>
        <p:nvPicPr>
          <p:cNvPr id="174" name="Google Shape;174;p11" descr="https://encrypted-tbn2.gstatic.com/images?q=tbn:ANd9GcQbLqMCMELo_axB5tsbB16sJp8-IPFuBM3T21tS70IcZgL0pW_r"/>
          <p:cNvPicPr preferRelativeResize="0"/>
          <p:nvPr/>
        </p:nvPicPr>
        <p:blipFill rotWithShape="1">
          <a:blip r:embed="rId4">
            <a:alphaModFix/>
          </a:blip>
          <a:srcRect/>
          <a:stretch/>
        </p:blipFill>
        <p:spPr>
          <a:xfrm>
            <a:off x="0" y="0"/>
            <a:ext cx="914400" cy="838200"/>
          </a:xfrm>
          <a:prstGeom prst="rect">
            <a:avLst/>
          </a:prstGeom>
          <a:noFill/>
          <a:ln>
            <a:noFill/>
          </a:ln>
        </p:spPr>
      </p:pic>
      <p:pic>
        <p:nvPicPr>
          <p:cNvPr id="176" name="Google Shape;176;p11"/>
          <p:cNvPicPr preferRelativeResize="0"/>
          <p:nvPr/>
        </p:nvPicPr>
        <p:blipFill rotWithShape="1">
          <a:blip r:embed="rId5">
            <a:alphaModFix/>
          </a:blip>
          <a:srcRect/>
          <a:stretch/>
        </p:blipFill>
        <p:spPr>
          <a:xfrm>
            <a:off x="8229600" y="6972300"/>
            <a:ext cx="914400" cy="342900"/>
          </a:xfrm>
          <a:prstGeom prst="rect">
            <a:avLst/>
          </a:prstGeom>
          <a:noFill/>
          <a:ln>
            <a:noFill/>
          </a:ln>
        </p:spPr>
      </p:pic>
      <p:sp>
        <p:nvSpPr>
          <p:cNvPr id="177" name="Google Shape;177;p11"/>
          <p:cNvSpPr txBox="1"/>
          <p:nvPr/>
        </p:nvSpPr>
        <p:spPr>
          <a:xfrm>
            <a:off x="4876800" y="1358463"/>
            <a:ext cx="3505200" cy="45242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dk1"/>
                </a:solidFill>
                <a:latin typeface="Calibri"/>
                <a:ea typeface="Calibri"/>
                <a:cs typeface="Calibri"/>
                <a:sym typeface="Calibri"/>
              </a:rPr>
              <a:t>Finding the Kingdom of Heaven is a very special PRIVILEGE but it is also a GOAL. </a:t>
            </a:r>
          </a:p>
          <a:p>
            <a:pPr marL="0" marR="0" lvl="0" indent="0" algn="ctr" rtl="0">
              <a:spcBef>
                <a:spcPts val="0"/>
              </a:spcBef>
              <a:spcAft>
                <a:spcPts val="0"/>
              </a:spcAft>
              <a:buNone/>
            </a:pPr>
            <a:endParaRPr lang="en-US" sz="2400" b="1"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2400" b="1" dirty="0">
                <a:solidFill>
                  <a:schemeClr val="dk1"/>
                </a:solidFill>
                <a:latin typeface="Calibri"/>
                <a:ea typeface="Calibri"/>
                <a:cs typeface="Calibri"/>
                <a:sym typeface="Calibri"/>
              </a:rPr>
              <a:t>Just like the man in the parable sold all that he had to get the MOST VALUABLE TREASURE, to enter into the Kingdom of Heaven, we must strive to be more like Jesus. </a:t>
            </a:r>
            <a:endParaRPr sz="2000" dirty="0">
              <a:solidFill>
                <a:schemeClr val="dk1"/>
              </a:solidFill>
              <a:latin typeface="Calibri"/>
              <a:ea typeface="Calibri"/>
              <a:cs typeface="Calibri"/>
              <a:sym typeface="Calibri"/>
            </a:endParaRPr>
          </a:p>
        </p:txBody>
      </p:sp>
      <p:pic>
        <p:nvPicPr>
          <p:cNvPr id="178" name="Google Shape;178;p11"/>
          <p:cNvPicPr preferRelativeResize="0"/>
          <p:nvPr/>
        </p:nvPicPr>
        <p:blipFill rotWithShape="1">
          <a:blip r:embed="rId6">
            <a:alphaModFix/>
          </a:blip>
          <a:srcRect/>
          <a:stretch/>
        </p:blipFill>
        <p:spPr>
          <a:xfrm>
            <a:off x="533400" y="1143000"/>
            <a:ext cx="4191000" cy="5047555"/>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7">
                                            <p:txEl>
                                              <p:pRg st="0" end="0"/>
                                            </p:txEl>
                                          </p:spTgt>
                                        </p:tgtEl>
                                        <p:attrNameLst>
                                          <p:attrName>style.visibility</p:attrName>
                                        </p:attrNameLst>
                                      </p:cBhvr>
                                      <p:to>
                                        <p:strVal val="visible"/>
                                      </p:to>
                                    </p:set>
                                    <p:animEffect transition="in" filter="fade">
                                      <p:cBhvr>
                                        <p:cTn id="7" dur="500"/>
                                        <p:tgtEl>
                                          <p:spTgt spid="1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7">
                                            <p:txEl>
                                              <p:pRg st="2" end="2"/>
                                            </p:txEl>
                                          </p:spTgt>
                                        </p:tgtEl>
                                        <p:attrNameLst>
                                          <p:attrName>style.visibility</p:attrName>
                                        </p:attrNameLst>
                                      </p:cBhvr>
                                      <p:to>
                                        <p:strVal val="visible"/>
                                      </p:to>
                                    </p:set>
                                    <p:animEffect transition="in" filter="fade">
                                      <p:cBhvr>
                                        <p:cTn id="12" dur="500"/>
                                        <p:tgtEl>
                                          <p:spTgt spid="17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12" descr="Green background Power Point Template"/>
          <p:cNvPicPr preferRelativeResize="0"/>
          <p:nvPr/>
        </p:nvPicPr>
        <p:blipFill rotWithShape="1">
          <a:blip r:embed="rId3">
            <a:alphaModFix/>
          </a:blip>
          <a:srcRect/>
          <a:stretch/>
        </p:blipFill>
        <p:spPr>
          <a:xfrm>
            <a:off x="0" y="0"/>
            <a:ext cx="9144000" cy="7315203"/>
          </a:xfrm>
          <a:prstGeom prst="rect">
            <a:avLst/>
          </a:prstGeom>
          <a:noFill/>
          <a:ln>
            <a:noFill/>
          </a:ln>
        </p:spPr>
      </p:pic>
      <p:pic>
        <p:nvPicPr>
          <p:cNvPr id="184" name="Google Shape;184;p12" descr="https://encrypted-tbn2.gstatic.com/images?q=tbn:ANd9GcQbLqMCMELo_axB5tsbB16sJp8-IPFuBM3T21tS70IcZgL0pW_r"/>
          <p:cNvPicPr preferRelativeResize="0"/>
          <p:nvPr/>
        </p:nvPicPr>
        <p:blipFill rotWithShape="1">
          <a:blip r:embed="rId4">
            <a:alphaModFix/>
          </a:blip>
          <a:srcRect/>
          <a:stretch/>
        </p:blipFill>
        <p:spPr>
          <a:xfrm>
            <a:off x="0" y="0"/>
            <a:ext cx="914400" cy="838200"/>
          </a:xfrm>
          <a:prstGeom prst="rect">
            <a:avLst/>
          </a:prstGeom>
          <a:noFill/>
          <a:ln>
            <a:noFill/>
          </a:ln>
        </p:spPr>
      </p:pic>
      <p:sp>
        <p:nvSpPr>
          <p:cNvPr id="186" name="Google Shape;186;p12"/>
          <p:cNvSpPr txBox="1"/>
          <p:nvPr/>
        </p:nvSpPr>
        <p:spPr>
          <a:xfrm>
            <a:off x="1889760" y="546802"/>
            <a:ext cx="560832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lt1"/>
                </a:solidFill>
                <a:latin typeface="Calibri"/>
                <a:ea typeface="Calibri"/>
                <a:cs typeface="Calibri"/>
                <a:sym typeface="Calibri"/>
              </a:rPr>
              <a:t>We must place Jesus first in our life.</a:t>
            </a:r>
            <a:endParaRPr sz="2800" b="1" dirty="0">
              <a:solidFill>
                <a:schemeClr val="lt1"/>
              </a:solidFill>
              <a:latin typeface="Calibri"/>
              <a:ea typeface="Calibri"/>
              <a:cs typeface="Calibri"/>
            </a:endParaRPr>
          </a:p>
        </p:txBody>
      </p:sp>
      <p:pic>
        <p:nvPicPr>
          <p:cNvPr id="188" name="Google Shape;188;p12"/>
          <p:cNvPicPr preferRelativeResize="0"/>
          <p:nvPr/>
        </p:nvPicPr>
        <p:blipFill rotWithShape="1">
          <a:blip r:embed="rId5">
            <a:alphaModFix/>
          </a:blip>
          <a:srcRect/>
          <a:stretch/>
        </p:blipFill>
        <p:spPr>
          <a:xfrm>
            <a:off x="8229600" y="6972300"/>
            <a:ext cx="914400" cy="342900"/>
          </a:xfrm>
          <a:prstGeom prst="rect">
            <a:avLst/>
          </a:prstGeom>
          <a:noFill/>
          <a:ln>
            <a:noFill/>
          </a:ln>
        </p:spPr>
      </p:pic>
      <p:sp>
        <p:nvSpPr>
          <p:cNvPr id="3" name="TextBox 2">
            <a:extLst>
              <a:ext uri="{FF2B5EF4-FFF2-40B4-BE49-F238E27FC236}">
                <a16:creationId xmlns:a16="http://schemas.microsoft.com/office/drawing/2014/main" id="{4CD67D68-5E4D-3D20-D7A6-0DD64A8A6110}"/>
              </a:ext>
            </a:extLst>
          </p:cNvPr>
          <p:cNvSpPr txBox="1"/>
          <p:nvPr/>
        </p:nvSpPr>
        <p:spPr>
          <a:xfrm>
            <a:off x="1041504" y="2874130"/>
            <a:ext cx="7936992" cy="2913888"/>
          </a:xfrm>
          <a:prstGeom prst="rect">
            <a:avLst/>
          </a:prstGeom>
          <a:noFill/>
        </p:spPr>
        <p:txBody>
          <a:bodyPr wrap="square" rtlCol="0">
            <a:spAutoFit/>
          </a:bodyPr>
          <a:lstStyle/>
          <a:p>
            <a:endParaRPr lang="en-US"/>
          </a:p>
        </p:txBody>
      </p:sp>
      <p:pic>
        <p:nvPicPr>
          <p:cNvPr id="1034" name="Picture 10" descr="Catholic.net - Creciendo con Jesús 1 (Maternal)">
            <a:extLst>
              <a:ext uri="{FF2B5EF4-FFF2-40B4-BE49-F238E27FC236}">
                <a16:creationId xmlns:a16="http://schemas.microsoft.com/office/drawing/2014/main" id="{A95159C3-64AC-75B6-ABE9-AC08DB05AD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5357" y="1163135"/>
            <a:ext cx="4733286" cy="54361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F5EB773-6497-3E43-71D3-81EC289D988A}"/>
              </a:ext>
            </a:extLst>
          </p:cNvPr>
          <p:cNvSpPr txBox="1"/>
          <p:nvPr/>
        </p:nvSpPr>
        <p:spPr>
          <a:xfrm>
            <a:off x="2304288" y="1163135"/>
            <a:ext cx="4547616" cy="307777"/>
          </a:xfrm>
          <a:prstGeom prst="rect">
            <a:avLst/>
          </a:prstGeom>
          <a:solidFill>
            <a:schemeClr val="accent1">
              <a:lumMod val="60000"/>
              <a:lumOff val="40000"/>
            </a:schemeClr>
          </a:solidFill>
        </p:spPr>
        <p:txBody>
          <a:bodyPr wrap="square" rtlCol="0">
            <a:spAutoFit/>
          </a:bodyPr>
          <a:lstStyle/>
          <a:p>
            <a:endParaRPr lang="en-US" dirty="0"/>
          </a:p>
        </p:txBody>
      </p:sp>
    </p:spTree>
    <p:extLst>
      <p:ext uri="{BB962C8B-B14F-4D97-AF65-F5344CB8AC3E}">
        <p14:creationId xmlns:p14="http://schemas.microsoft.com/office/powerpoint/2010/main" val="2544943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13" descr="Green background Power Point Template"/>
          <p:cNvPicPr preferRelativeResize="0"/>
          <p:nvPr/>
        </p:nvPicPr>
        <p:blipFill rotWithShape="1">
          <a:blip r:embed="rId3">
            <a:alphaModFix/>
          </a:blip>
          <a:srcRect/>
          <a:stretch/>
        </p:blipFill>
        <p:spPr>
          <a:xfrm>
            <a:off x="0" y="0"/>
            <a:ext cx="9144000" cy="7315203"/>
          </a:xfrm>
          <a:prstGeom prst="rect">
            <a:avLst/>
          </a:prstGeom>
          <a:noFill/>
          <a:ln>
            <a:noFill/>
          </a:ln>
        </p:spPr>
      </p:pic>
      <p:pic>
        <p:nvPicPr>
          <p:cNvPr id="194" name="Google Shape;194;p13" descr="https://encrypted-tbn2.gstatic.com/images?q=tbn:ANd9GcQbLqMCMELo_axB5tsbB16sJp8-IPFuBM3T21tS70IcZgL0pW_r"/>
          <p:cNvPicPr preferRelativeResize="0"/>
          <p:nvPr/>
        </p:nvPicPr>
        <p:blipFill rotWithShape="1">
          <a:blip r:embed="rId4">
            <a:alphaModFix/>
          </a:blip>
          <a:srcRect/>
          <a:stretch/>
        </p:blipFill>
        <p:spPr>
          <a:xfrm>
            <a:off x="0" y="0"/>
            <a:ext cx="914400" cy="838200"/>
          </a:xfrm>
          <a:prstGeom prst="rect">
            <a:avLst/>
          </a:prstGeom>
          <a:noFill/>
          <a:ln>
            <a:noFill/>
          </a:ln>
        </p:spPr>
      </p:pic>
      <p:sp>
        <p:nvSpPr>
          <p:cNvPr id="195" name="Google Shape;195;p13"/>
          <p:cNvSpPr txBox="1"/>
          <p:nvPr/>
        </p:nvSpPr>
        <p:spPr>
          <a:xfrm>
            <a:off x="2284476" y="207378"/>
            <a:ext cx="419404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lt1"/>
                </a:solidFill>
                <a:latin typeface="Calibri"/>
                <a:ea typeface="Calibri"/>
                <a:cs typeface="Calibri"/>
                <a:sym typeface="Calibri"/>
              </a:rPr>
              <a:t>How do we put Jesus first?</a:t>
            </a:r>
            <a:endParaRPr sz="2800" b="1" dirty="0">
              <a:solidFill>
                <a:schemeClr val="lt1"/>
              </a:solidFill>
              <a:latin typeface="Calibri"/>
              <a:ea typeface="Calibri"/>
              <a:cs typeface="Calibri"/>
              <a:sym typeface="Calibri"/>
            </a:endParaRPr>
          </a:p>
        </p:txBody>
      </p:sp>
      <p:sp>
        <p:nvSpPr>
          <p:cNvPr id="196" name="Google Shape;196;p13"/>
          <p:cNvSpPr txBox="1"/>
          <p:nvPr/>
        </p:nvSpPr>
        <p:spPr>
          <a:xfrm>
            <a:off x="381000" y="838200"/>
            <a:ext cx="8153400" cy="18158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chemeClr val="dk1"/>
                </a:solidFill>
                <a:latin typeface="Calibri"/>
                <a:ea typeface="Calibri"/>
                <a:cs typeface="Calibri"/>
                <a:sym typeface="Calibri"/>
              </a:rPr>
              <a:t>Praying with Jesus every day.</a:t>
            </a:r>
            <a:endParaRPr dirty="0"/>
          </a:p>
          <a:p>
            <a:pPr marL="0" marR="0" lvl="0" indent="0" algn="ctr" rtl="0">
              <a:spcBef>
                <a:spcPts val="0"/>
              </a:spcBef>
              <a:spcAft>
                <a:spcPts val="0"/>
              </a:spcAft>
              <a:buNone/>
            </a:pPr>
            <a:r>
              <a:rPr lang="en-US" sz="2800" b="1" dirty="0">
                <a:solidFill>
                  <a:schemeClr val="dk1"/>
                </a:solidFill>
                <a:latin typeface="Calibri"/>
                <a:ea typeface="Calibri"/>
                <a:cs typeface="Calibri"/>
                <a:sym typeface="Calibri"/>
              </a:rPr>
              <a:t>Doing good to others.</a:t>
            </a:r>
            <a:endParaRPr dirty="0"/>
          </a:p>
          <a:p>
            <a:pPr marL="0" marR="0" lvl="0" indent="0" algn="ctr" rtl="0">
              <a:spcBef>
                <a:spcPts val="0"/>
              </a:spcBef>
              <a:spcAft>
                <a:spcPts val="0"/>
              </a:spcAft>
              <a:buNone/>
            </a:pPr>
            <a:r>
              <a:rPr lang="en-US" sz="2800" b="1" dirty="0">
                <a:solidFill>
                  <a:schemeClr val="dk1"/>
                </a:solidFill>
                <a:latin typeface="Calibri"/>
                <a:ea typeface="Calibri"/>
                <a:cs typeface="Calibri"/>
                <a:sym typeface="Calibri"/>
              </a:rPr>
              <a:t>Obeying and respecting our parents.</a:t>
            </a:r>
          </a:p>
          <a:p>
            <a:pPr marL="0" marR="0" lvl="0" indent="0" algn="ctr" rtl="0">
              <a:spcBef>
                <a:spcPts val="0"/>
              </a:spcBef>
              <a:spcAft>
                <a:spcPts val="0"/>
              </a:spcAft>
              <a:buNone/>
            </a:pPr>
            <a:r>
              <a:rPr lang="en-US" sz="2800" b="1" dirty="0">
                <a:solidFill>
                  <a:schemeClr val="dk1"/>
                </a:solidFill>
                <a:latin typeface="Calibri"/>
                <a:ea typeface="Calibri"/>
                <a:cs typeface="Calibri"/>
                <a:sym typeface="Calibri"/>
              </a:rPr>
              <a:t>Participating in Mass and all the Sacraments.</a:t>
            </a:r>
            <a:endParaRPr sz="2800" b="1" dirty="0">
              <a:solidFill>
                <a:schemeClr val="dk1"/>
              </a:solidFill>
              <a:latin typeface="Calibri"/>
              <a:ea typeface="Calibri"/>
              <a:cs typeface="Calibri"/>
              <a:sym typeface="Calibri"/>
            </a:endParaRPr>
          </a:p>
        </p:txBody>
      </p:sp>
      <p:pic>
        <p:nvPicPr>
          <p:cNvPr id="197" name="Google Shape;197;p13" descr="Configuración con Cristo"/>
          <p:cNvPicPr preferRelativeResize="0"/>
          <p:nvPr/>
        </p:nvPicPr>
        <p:blipFill rotWithShape="1">
          <a:blip r:embed="rId5">
            <a:alphaModFix/>
          </a:blip>
          <a:srcRect/>
          <a:stretch/>
        </p:blipFill>
        <p:spPr>
          <a:xfrm>
            <a:off x="1638300" y="2755403"/>
            <a:ext cx="5867400" cy="4102597"/>
          </a:xfrm>
          <a:prstGeom prst="rect">
            <a:avLst/>
          </a:prstGeom>
          <a:ln>
            <a:noFill/>
          </a:ln>
          <a:effectLst>
            <a:outerShdw blurRad="292100" dist="139700" dir="2700000" algn="tl" rotWithShape="0">
              <a:srgbClr val="333333">
                <a:alpha val="65000"/>
              </a:srgbClr>
            </a:outerShdw>
          </a:effectLst>
        </p:spPr>
      </p:pic>
      <p:pic>
        <p:nvPicPr>
          <p:cNvPr id="198" name="Google Shape;198;p13"/>
          <p:cNvPicPr preferRelativeResize="0"/>
          <p:nvPr/>
        </p:nvPicPr>
        <p:blipFill rotWithShape="1">
          <a:blip r:embed="rId6">
            <a:alphaModFix/>
          </a:blip>
          <a:srcRect/>
          <a:stretch/>
        </p:blipFill>
        <p:spPr>
          <a:xfrm>
            <a:off x="8229600" y="6972300"/>
            <a:ext cx="914400" cy="342900"/>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animEffect transition="in" filter="wipe(left)">
                                      <p:cBhvr>
                                        <p:cTn id="7" dur="500"/>
                                        <p:tgtEl>
                                          <p:spTgt spid="19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7"/>
                                        </p:tgtEl>
                                        <p:attrNameLst>
                                          <p:attrName>style.visibility</p:attrName>
                                        </p:attrNameLst>
                                      </p:cBhvr>
                                      <p:to>
                                        <p:strVal val="visible"/>
                                      </p:to>
                                    </p:set>
                                    <p:animEffect transition="in" filter="fade">
                                      <p:cBhvr>
                                        <p:cTn id="10" dur="500"/>
                                        <p:tgtEl>
                                          <p:spTgt spid="19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96">
                                            <p:txEl>
                                              <p:pRg st="1" end="1"/>
                                            </p:txEl>
                                          </p:spTgt>
                                        </p:tgtEl>
                                        <p:attrNameLst>
                                          <p:attrName>style.visibility</p:attrName>
                                        </p:attrNameLst>
                                      </p:cBhvr>
                                      <p:to>
                                        <p:strVal val="visible"/>
                                      </p:to>
                                    </p:set>
                                    <p:animEffect transition="in" filter="wipe(left)">
                                      <p:cBhvr>
                                        <p:cTn id="15" dur="500"/>
                                        <p:tgtEl>
                                          <p:spTgt spid="19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96">
                                            <p:txEl>
                                              <p:pRg st="2" end="2"/>
                                            </p:txEl>
                                          </p:spTgt>
                                        </p:tgtEl>
                                        <p:attrNameLst>
                                          <p:attrName>style.visibility</p:attrName>
                                        </p:attrNameLst>
                                      </p:cBhvr>
                                      <p:to>
                                        <p:strVal val="visible"/>
                                      </p:to>
                                    </p:set>
                                    <p:animEffect transition="in" filter="wipe(left)">
                                      <p:cBhvr>
                                        <p:cTn id="20" dur="500"/>
                                        <p:tgtEl>
                                          <p:spTgt spid="19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96">
                                            <p:txEl>
                                              <p:pRg st="3" end="3"/>
                                            </p:txEl>
                                          </p:spTgt>
                                        </p:tgtEl>
                                        <p:attrNameLst>
                                          <p:attrName>style.visibility</p:attrName>
                                        </p:attrNameLst>
                                      </p:cBhvr>
                                      <p:to>
                                        <p:strVal val="visible"/>
                                      </p:to>
                                    </p:set>
                                    <p:animEffect transition="in" filter="wipe(left)">
                                      <p:cBhvr>
                                        <p:cTn id="25" dur="500"/>
                                        <p:tgtEl>
                                          <p:spTgt spid="19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14" descr="Green background Power Point Template"/>
          <p:cNvPicPr preferRelativeResize="0"/>
          <p:nvPr/>
        </p:nvPicPr>
        <p:blipFill rotWithShape="1">
          <a:blip r:embed="rId3">
            <a:alphaModFix/>
          </a:blip>
          <a:srcRect/>
          <a:stretch/>
        </p:blipFill>
        <p:spPr>
          <a:xfrm>
            <a:off x="0" y="0"/>
            <a:ext cx="9144000" cy="7315203"/>
          </a:xfrm>
          <a:prstGeom prst="rect">
            <a:avLst/>
          </a:prstGeom>
          <a:noFill/>
          <a:ln>
            <a:noFill/>
          </a:ln>
        </p:spPr>
      </p:pic>
      <p:pic>
        <p:nvPicPr>
          <p:cNvPr id="204" name="Google Shape;204;p14" descr="https://encrypted-tbn2.gstatic.com/images?q=tbn:ANd9GcQbLqMCMELo_axB5tsbB16sJp8-IPFuBM3T21tS70IcZgL0pW_r"/>
          <p:cNvPicPr preferRelativeResize="0"/>
          <p:nvPr/>
        </p:nvPicPr>
        <p:blipFill rotWithShape="1">
          <a:blip r:embed="rId4">
            <a:alphaModFix/>
          </a:blip>
          <a:srcRect/>
          <a:stretch/>
        </p:blipFill>
        <p:spPr>
          <a:xfrm>
            <a:off x="0" y="0"/>
            <a:ext cx="914400" cy="838200"/>
          </a:xfrm>
          <a:prstGeom prst="rect">
            <a:avLst/>
          </a:prstGeom>
          <a:noFill/>
          <a:ln>
            <a:noFill/>
          </a:ln>
        </p:spPr>
      </p:pic>
      <p:sp>
        <p:nvSpPr>
          <p:cNvPr id="205" name="Google Shape;205;p14"/>
          <p:cNvSpPr txBox="1"/>
          <p:nvPr/>
        </p:nvSpPr>
        <p:spPr>
          <a:xfrm>
            <a:off x="2305050" y="835152"/>
            <a:ext cx="4533900"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dirty="0">
                <a:solidFill>
                  <a:schemeClr val="dk1"/>
                </a:solidFill>
                <a:latin typeface="Calibri"/>
                <a:ea typeface="Calibri"/>
                <a:cs typeface="Calibri"/>
                <a:sym typeface="Calibri"/>
              </a:rPr>
              <a:t>ACTIVITY</a:t>
            </a:r>
            <a:endParaRPr sz="8800" b="1" dirty="0">
              <a:solidFill>
                <a:schemeClr val="dk1"/>
              </a:solidFill>
              <a:latin typeface="Calibri"/>
              <a:ea typeface="Calibri"/>
              <a:cs typeface="Calibri"/>
              <a:sym typeface="Calibri"/>
            </a:endParaRPr>
          </a:p>
        </p:txBody>
      </p:sp>
      <p:pic>
        <p:nvPicPr>
          <p:cNvPr id="206" name="Google Shape;206;p14" descr="Por qué son importantes las manualidades? » Babytuto"/>
          <p:cNvPicPr preferRelativeResize="0"/>
          <p:nvPr/>
        </p:nvPicPr>
        <p:blipFill rotWithShape="1">
          <a:blip r:embed="rId5">
            <a:alphaModFix/>
          </a:blip>
          <a:srcRect/>
          <a:stretch/>
        </p:blipFill>
        <p:spPr>
          <a:xfrm>
            <a:off x="2133600" y="2284750"/>
            <a:ext cx="4876800" cy="3486151"/>
          </a:xfrm>
          <a:prstGeom prst="rect">
            <a:avLst/>
          </a:prstGeom>
          <a:noFill/>
          <a:ln>
            <a:noFill/>
          </a:ln>
        </p:spPr>
      </p:pic>
      <p:pic>
        <p:nvPicPr>
          <p:cNvPr id="207" name="Google Shape;207;p14"/>
          <p:cNvPicPr preferRelativeResize="0"/>
          <p:nvPr/>
        </p:nvPicPr>
        <p:blipFill rotWithShape="1">
          <a:blip r:embed="rId6">
            <a:alphaModFix/>
          </a:blip>
          <a:srcRect/>
          <a:stretch/>
        </p:blipFill>
        <p:spPr>
          <a:xfrm>
            <a:off x="8229600" y="6972300"/>
            <a:ext cx="914400" cy="342900"/>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15" descr="Green background Power Point Template"/>
          <p:cNvPicPr preferRelativeResize="0"/>
          <p:nvPr/>
        </p:nvPicPr>
        <p:blipFill rotWithShape="1">
          <a:blip r:embed="rId3">
            <a:alphaModFix/>
          </a:blip>
          <a:srcRect/>
          <a:stretch/>
        </p:blipFill>
        <p:spPr>
          <a:xfrm>
            <a:off x="0" y="0"/>
            <a:ext cx="9144000" cy="7315203"/>
          </a:xfrm>
          <a:prstGeom prst="rect">
            <a:avLst/>
          </a:prstGeom>
          <a:noFill/>
          <a:ln>
            <a:noFill/>
          </a:ln>
        </p:spPr>
      </p:pic>
      <p:pic>
        <p:nvPicPr>
          <p:cNvPr id="4" name="Picture 3">
            <a:extLst>
              <a:ext uri="{FF2B5EF4-FFF2-40B4-BE49-F238E27FC236}">
                <a16:creationId xmlns:a16="http://schemas.microsoft.com/office/drawing/2014/main" id="{BE0EB28A-4403-7C88-C6A6-E2F19B7FF46A}"/>
              </a:ext>
            </a:extLst>
          </p:cNvPr>
          <p:cNvPicPr>
            <a:picLocks noChangeAspect="1"/>
          </p:cNvPicPr>
          <p:nvPr/>
        </p:nvPicPr>
        <p:blipFill>
          <a:blip r:embed="rId4"/>
          <a:stretch>
            <a:fillRect/>
          </a:stretch>
        </p:blipFill>
        <p:spPr>
          <a:xfrm>
            <a:off x="1024129" y="316992"/>
            <a:ext cx="7812474" cy="6412992"/>
          </a:xfrm>
          <a:prstGeom prst="rect">
            <a:avLst/>
          </a:prstGeom>
        </p:spPr>
      </p:pic>
      <p:pic>
        <p:nvPicPr>
          <p:cNvPr id="213" name="Google Shape;213;p15" descr="https://encrypted-tbn2.gstatic.com/images?q=tbn:ANd9GcQbLqMCMELo_axB5tsbB16sJp8-IPFuBM3T21tS70IcZgL0pW_r"/>
          <p:cNvPicPr preferRelativeResize="0"/>
          <p:nvPr/>
        </p:nvPicPr>
        <p:blipFill rotWithShape="1">
          <a:blip r:embed="rId5">
            <a:alphaModFix/>
          </a:blip>
          <a:srcRect/>
          <a:stretch/>
        </p:blipFill>
        <p:spPr>
          <a:xfrm>
            <a:off x="0" y="0"/>
            <a:ext cx="914400" cy="838200"/>
          </a:xfrm>
          <a:prstGeom prst="rect">
            <a:avLst/>
          </a:prstGeom>
          <a:noFill/>
          <a:ln>
            <a:noFill/>
          </a:ln>
        </p:spPr>
      </p:pic>
      <p:sp>
        <p:nvSpPr>
          <p:cNvPr id="215" name="Google Shape;215;p15"/>
          <p:cNvSpPr txBox="1"/>
          <p:nvPr/>
        </p:nvSpPr>
        <p:spPr>
          <a:xfrm>
            <a:off x="3048000" y="1720334"/>
            <a:ext cx="12192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FF0000"/>
                </a:solidFill>
                <a:latin typeface="Calibri"/>
                <a:ea typeface="Calibri"/>
                <a:cs typeface="Calibri"/>
                <a:sym typeface="Calibri"/>
              </a:rPr>
              <a:t>HEAVEN</a:t>
            </a:r>
            <a:endParaRPr sz="1800" b="1" dirty="0">
              <a:solidFill>
                <a:srgbClr val="FF0000"/>
              </a:solidFill>
              <a:latin typeface="Calibri"/>
              <a:ea typeface="Calibri"/>
              <a:cs typeface="Calibri"/>
              <a:sym typeface="Calibri"/>
            </a:endParaRPr>
          </a:p>
        </p:txBody>
      </p:sp>
      <p:sp>
        <p:nvSpPr>
          <p:cNvPr id="216" name="Google Shape;216;p15"/>
          <p:cNvSpPr txBox="1"/>
          <p:nvPr/>
        </p:nvSpPr>
        <p:spPr>
          <a:xfrm>
            <a:off x="2895600" y="2045470"/>
            <a:ext cx="9906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FF0000"/>
                </a:solidFill>
                <a:latin typeface="Calibri"/>
                <a:ea typeface="Calibri"/>
                <a:cs typeface="Calibri"/>
                <a:sym typeface="Calibri"/>
              </a:rPr>
              <a:t>BURIED</a:t>
            </a:r>
            <a:endParaRPr sz="1800" b="1" dirty="0">
              <a:solidFill>
                <a:srgbClr val="FF0000"/>
              </a:solidFill>
              <a:latin typeface="Calibri"/>
              <a:ea typeface="Calibri"/>
              <a:cs typeface="Calibri"/>
              <a:sym typeface="Calibri"/>
            </a:endParaRPr>
          </a:p>
        </p:txBody>
      </p:sp>
      <p:sp>
        <p:nvSpPr>
          <p:cNvPr id="217" name="Google Shape;217;p15"/>
          <p:cNvSpPr txBox="1"/>
          <p:nvPr/>
        </p:nvSpPr>
        <p:spPr>
          <a:xfrm>
            <a:off x="1265683" y="2339709"/>
            <a:ext cx="74523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FF0000"/>
                </a:solidFill>
                <a:latin typeface="Calibri"/>
                <a:ea typeface="Calibri"/>
                <a:cs typeface="Calibri"/>
                <a:sym typeface="Calibri"/>
              </a:rPr>
              <a:t>FIELD</a:t>
            </a:r>
            <a:endParaRPr sz="1800" b="1" dirty="0">
              <a:solidFill>
                <a:srgbClr val="FF0000"/>
              </a:solidFill>
              <a:latin typeface="Calibri"/>
              <a:ea typeface="Calibri"/>
              <a:cs typeface="Calibri"/>
              <a:sym typeface="Calibri"/>
            </a:endParaRPr>
          </a:p>
        </p:txBody>
      </p:sp>
      <p:sp>
        <p:nvSpPr>
          <p:cNvPr id="218" name="Google Shape;218;p15"/>
          <p:cNvSpPr txBox="1"/>
          <p:nvPr/>
        </p:nvSpPr>
        <p:spPr>
          <a:xfrm>
            <a:off x="3657600" y="2382536"/>
            <a:ext cx="8382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FF0000"/>
                </a:solidFill>
                <a:latin typeface="Calibri"/>
                <a:ea typeface="Calibri"/>
                <a:cs typeface="Calibri"/>
                <a:sym typeface="Calibri"/>
              </a:rPr>
              <a:t>FINDS</a:t>
            </a:r>
            <a:endParaRPr sz="1800" b="1" dirty="0">
              <a:solidFill>
                <a:srgbClr val="FF0000"/>
              </a:solidFill>
              <a:latin typeface="Calibri"/>
              <a:ea typeface="Calibri"/>
              <a:cs typeface="Calibri"/>
              <a:sym typeface="Calibri"/>
            </a:endParaRPr>
          </a:p>
        </p:txBody>
      </p:sp>
      <p:sp>
        <p:nvSpPr>
          <p:cNvPr id="219" name="Google Shape;219;p15"/>
          <p:cNvSpPr txBox="1"/>
          <p:nvPr/>
        </p:nvSpPr>
        <p:spPr>
          <a:xfrm>
            <a:off x="2673096" y="2959870"/>
            <a:ext cx="74980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FF0000"/>
                </a:solidFill>
                <a:latin typeface="Calibri"/>
                <a:ea typeface="Calibri"/>
                <a:cs typeface="Calibri"/>
                <a:sym typeface="Calibri"/>
              </a:rPr>
              <a:t>SELLS</a:t>
            </a:r>
            <a:endParaRPr sz="1800" b="1" dirty="0">
              <a:solidFill>
                <a:srgbClr val="FF0000"/>
              </a:solidFill>
              <a:latin typeface="Calibri"/>
              <a:ea typeface="Calibri"/>
              <a:cs typeface="Calibri"/>
              <a:sym typeface="Calibri"/>
            </a:endParaRPr>
          </a:p>
        </p:txBody>
      </p:sp>
      <p:sp>
        <p:nvSpPr>
          <p:cNvPr id="220" name="Google Shape;220;p15"/>
          <p:cNvSpPr txBox="1"/>
          <p:nvPr/>
        </p:nvSpPr>
        <p:spPr>
          <a:xfrm>
            <a:off x="1424559" y="3940762"/>
            <a:ext cx="1172717"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a:solidFill>
                  <a:srgbClr val="FF0000"/>
                </a:solidFill>
                <a:latin typeface="Calibri"/>
                <a:ea typeface="Calibri"/>
                <a:cs typeface="Calibri"/>
                <a:sym typeface="Calibri"/>
              </a:rPr>
              <a:t>MERCHANT</a:t>
            </a:r>
            <a:endParaRPr sz="1600" b="1" dirty="0">
              <a:solidFill>
                <a:srgbClr val="FF0000"/>
              </a:solidFill>
              <a:latin typeface="Calibri"/>
              <a:ea typeface="Calibri"/>
              <a:cs typeface="Calibri"/>
              <a:sym typeface="Calibri"/>
            </a:endParaRPr>
          </a:p>
        </p:txBody>
      </p:sp>
      <p:sp>
        <p:nvSpPr>
          <p:cNvPr id="221" name="Google Shape;221;p15"/>
          <p:cNvSpPr txBox="1"/>
          <p:nvPr/>
        </p:nvSpPr>
        <p:spPr>
          <a:xfrm>
            <a:off x="1240536" y="4215768"/>
            <a:ext cx="16002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FF0000"/>
                </a:solidFill>
                <a:latin typeface="Calibri"/>
                <a:ea typeface="Calibri"/>
                <a:cs typeface="Calibri"/>
                <a:sym typeface="Calibri"/>
              </a:rPr>
              <a:t>PEARLS</a:t>
            </a:r>
            <a:endParaRPr sz="1800" b="1" dirty="0">
              <a:solidFill>
                <a:srgbClr val="FF0000"/>
              </a:solidFill>
              <a:latin typeface="Calibri"/>
              <a:ea typeface="Calibri"/>
              <a:cs typeface="Calibri"/>
              <a:sym typeface="Calibri"/>
            </a:endParaRPr>
          </a:p>
        </p:txBody>
      </p:sp>
      <p:sp>
        <p:nvSpPr>
          <p:cNvPr id="222" name="Google Shape;222;p15"/>
          <p:cNvSpPr txBox="1"/>
          <p:nvPr/>
        </p:nvSpPr>
        <p:spPr>
          <a:xfrm>
            <a:off x="2840736" y="4532760"/>
            <a:ext cx="7680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FF0000"/>
                </a:solidFill>
                <a:latin typeface="Calibri"/>
                <a:ea typeface="Calibri"/>
                <a:cs typeface="Calibri"/>
                <a:sym typeface="Calibri"/>
              </a:rPr>
              <a:t>PRICE</a:t>
            </a:r>
            <a:endParaRPr sz="1800" b="1" dirty="0">
              <a:solidFill>
                <a:srgbClr val="FF0000"/>
              </a:solidFill>
              <a:latin typeface="Calibri"/>
              <a:ea typeface="Calibri"/>
              <a:cs typeface="Calibri"/>
              <a:sym typeface="Calibri"/>
            </a:endParaRPr>
          </a:p>
        </p:txBody>
      </p:sp>
      <p:pic>
        <p:nvPicPr>
          <p:cNvPr id="223" name="Google Shape;223;p15"/>
          <p:cNvPicPr preferRelativeResize="0"/>
          <p:nvPr/>
        </p:nvPicPr>
        <p:blipFill rotWithShape="1">
          <a:blip r:embed="rId6">
            <a:alphaModFix/>
          </a:blip>
          <a:srcRect/>
          <a:stretch/>
        </p:blipFill>
        <p:spPr>
          <a:xfrm>
            <a:off x="8229600" y="6972300"/>
            <a:ext cx="914400" cy="342900"/>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xEl>
                                              <p:pRg st="0" end="0"/>
                                            </p:txEl>
                                          </p:spTgt>
                                        </p:tgtEl>
                                        <p:attrNameLst>
                                          <p:attrName>style.visibility</p:attrName>
                                        </p:attrNameLst>
                                      </p:cBhvr>
                                      <p:to>
                                        <p:strVal val="visible"/>
                                      </p:to>
                                    </p:set>
                                    <p:animEffect transition="in" filter="fade">
                                      <p:cBhvr>
                                        <p:cTn id="7" dur="2000"/>
                                        <p:tgtEl>
                                          <p:spTgt spid="2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6">
                                            <p:txEl>
                                              <p:pRg st="0" end="0"/>
                                            </p:txEl>
                                          </p:spTgt>
                                        </p:tgtEl>
                                        <p:attrNameLst>
                                          <p:attrName>style.visibility</p:attrName>
                                        </p:attrNameLst>
                                      </p:cBhvr>
                                      <p:to>
                                        <p:strVal val="visible"/>
                                      </p:to>
                                    </p:set>
                                    <p:anim calcmode="lin" valueType="num">
                                      <p:cBhvr additive="base">
                                        <p:cTn id="12" dur="500"/>
                                        <p:tgtEl>
                                          <p:spTgt spid="2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7">
                                            <p:txEl>
                                              <p:pRg st="0" end="0"/>
                                            </p:txEl>
                                          </p:spTgt>
                                        </p:tgtEl>
                                        <p:attrNameLst>
                                          <p:attrName>style.visibility</p:attrName>
                                        </p:attrNameLst>
                                      </p:cBhvr>
                                      <p:to>
                                        <p:strVal val="visible"/>
                                      </p:to>
                                    </p:set>
                                    <p:animEffect transition="in" filter="fade">
                                      <p:cBhvr>
                                        <p:cTn id="17" dur="500"/>
                                        <p:tgtEl>
                                          <p:spTgt spid="2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18">
                                            <p:txEl>
                                              <p:pRg st="0" end="0"/>
                                            </p:txEl>
                                          </p:spTgt>
                                        </p:tgtEl>
                                        <p:attrNameLst>
                                          <p:attrName>style.visibility</p:attrName>
                                        </p:attrNameLst>
                                      </p:cBhvr>
                                      <p:to>
                                        <p:strVal val="visible"/>
                                      </p:to>
                                    </p:set>
                                    <p:anim calcmode="lin" valueType="num">
                                      <p:cBhvr additive="base">
                                        <p:cTn id="22" dur="500"/>
                                        <p:tgtEl>
                                          <p:spTgt spid="2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19">
                                            <p:txEl>
                                              <p:pRg st="0" end="0"/>
                                            </p:txEl>
                                          </p:spTgt>
                                        </p:tgtEl>
                                        <p:attrNameLst>
                                          <p:attrName>style.visibility</p:attrName>
                                        </p:attrNameLst>
                                      </p:cBhvr>
                                      <p:to>
                                        <p:strVal val="visible"/>
                                      </p:to>
                                    </p:set>
                                    <p:anim calcmode="lin" valueType="num">
                                      <p:cBhvr additive="base">
                                        <p:cTn id="27" dur="500"/>
                                        <p:tgtEl>
                                          <p:spTgt spid="2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0">
                                            <p:txEl>
                                              <p:pRg st="0" end="0"/>
                                            </p:txEl>
                                          </p:spTgt>
                                        </p:tgtEl>
                                        <p:attrNameLst>
                                          <p:attrName>style.visibility</p:attrName>
                                        </p:attrNameLst>
                                      </p:cBhvr>
                                      <p:to>
                                        <p:strVal val="visible"/>
                                      </p:to>
                                    </p:set>
                                    <p:animEffect transition="in" filter="fade">
                                      <p:cBhvr>
                                        <p:cTn id="32" dur="2000"/>
                                        <p:tgtEl>
                                          <p:spTgt spid="22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1">
                                            <p:txEl>
                                              <p:pRg st="0" end="0"/>
                                            </p:txEl>
                                          </p:spTgt>
                                        </p:tgtEl>
                                        <p:attrNameLst>
                                          <p:attrName>style.visibility</p:attrName>
                                        </p:attrNameLst>
                                      </p:cBhvr>
                                      <p:to>
                                        <p:strVal val="visible"/>
                                      </p:to>
                                    </p:set>
                                    <p:animEffect transition="in" filter="fade">
                                      <p:cBhvr>
                                        <p:cTn id="37" dur="2000"/>
                                        <p:tgtEl>
                                          <p:spTgt spid="22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2">
                                            <p:txEl>
                                              <p:pRg st="0" end="0"/>
                                            </p:txEl>
                                          </p:spTgt>
                                        </p:tgtEl>
                                        <p:attrNameLst>
                                          <p:attrName>style.visibility</p:attrName>
                                        </p:attrNameLst>
                                      </p:cBhvr>
                                      <p:to>
                                        <p:strVal val="visible"/>
                                      </p:to>
                                    </p:set>
                                    <p:animEffect transition="in" filter="fade">
                                      <p:cBhvr>
                                        <p:cTn id="42" dur="2000"/>
                                        <p:tgtEl>
                                          <p:spTgt spid="2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16" descr="Green background Power Point Template"/>
          <p:cNvPicPr preferRelativeResize="0"/>
          <p:nvPr/>
        </p:nvPicPr>
        <p:blipFill rotWithShape="1">
          <a:blip r:embed="rId3">
            <a:alphaModFix/>
          </a:blip>
          <a:srcRect/>
          <a:stretch/>
        </p:blipFill>
        <p:spPr>
          <a:xfrm>
            <a:off x="0" y="0"/>
            <a:ext cx="9144000" cy="7315203"/>
          </a:xfrm>
          <a:prstGeom prst="rect">
            <a:avLst/>
          </a:prstGeom>
          <a:noFill/>
          <a:ln>
            <a:noFill/>
          </a:ln>
        </p:spPr>
      </p:pic>
      <p:pic>
        <p:nvPicPr>
          <p:cNvPr id="229" name="Google Shape;229;p16" descr="https://encrypted-tbn2.gstatic.com/images?q=tbn:ANd9GcQbLqMCMELo_axB5tsbB16sJp8-IPFuBM3T21tS70IcZgL0pW_r"/>
          <p:cNvPicPr preferRelativeResize="0"/>
          <p:nvPr/>
        </p:nvPicPr>
        <p:blipFill rotWithShape="1">
          <a:blip r:embed="rId4">
            <a:alphaModFix/>
          </a:blip>
          <a:srcRect/>
          <a:stretch/>
        </p:blipFill>
        <p:spPr>
          <a:xfrm>
            <a:off x="0" y="0"/>
            <a:ext cx="914400" cy="838200"/>
          </a:xfrm>
          <a:prstGeom prst="rect">
            <a:avLst/>
          </a:prstGeom>
          <a:noFill/>
          <a:ln>
            <a:noFill/>
          </a:ln>
        </p:spPr>
      </p:pic>
      <p:pic>
        <p:nvPicPr>
          <p:cNvPr id="230" name="Google Shape;230;p16"/>
          <p:cNvPicPr preferRelativeResize="0"/>
          <p:nvPr/>
        </p:nvPicPr>
        <p:blipFill rotWithShape="1">
          <a:blip r:embed="rId5">
            <a:alphaModFix/>
          </a:blip>
          <a:srcRect/>
          <a:stretch/>
        </p:blipFill>
        <p:spPr>
          <a:xfrm>
            <a:off x="381000" y="1371600"/>
            <a:ext cx="8488180" cy="3429000"/>
          </a:xfrm>
          <a:prstGeom prst="rect">
            <a:avLst/>
          </a:prstGeom>
          <a:noFill/>
          <a:ln>
            <a:noFill/>
          </a:ln>
        </p:spPr>
      </p:pic>
      <p:sp>
        <p:nvSpPr>
          <p:cNvPr id="231" name="Google Shape;231;p16"/>
          <p:cNvSpPr txBox="1"/>
          <p:nvPr/>
        </p:nvSpPr>
        <p:spPr>
          <a:xfrm>
            <a:off x="1752600" y="3124200"/>
            <a:ext cx="9144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TRO</a:t>
            </a:r>
            <a:endParaRPr sz="2400" b="1">
              <a:solidFill>
                <a:schemeClr val="dk1"/>
              </a:solidFill>
              <a:latin typeface="Calibri"/>
              <a:ea typeface="Calibri"/>
              <a:cs typeface="Calibri"/>
              <a:sym typeface="Calibri"/>
            </a:endParaRPr>
          </a:p>
        </p:txBody>
      </p:sp>
      <p:sp>
        <p:nvSpPr>
          <p:cNvPr id="232" name="Google Shape;232;p16"/>
          <p:cNvSpPr txBox="1"/>
          <p:nvPr/>
        </p:nvSpPr>
        <p:spPr>
          <a:xfrm>
            <a:off x="3276600" y="3124200"/>
            <a:ext cx="9144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YOR</a:t>
            </a:r>
            <a:endParaRPr sz="2400" b="1">
              <a:solidFill>
                <a:schemeClr val="dk1"/>
              </a:solidFill>
              <a:latin typeface="Calibri"/>
              <a:ea typeface="Calibri"/>
              <a:cs typeface="Calibri"/>
              <a:sym typeface="Calibri"/>
            </a:endParaRPr>
          </a:p>
        </p:txBody>
      </p:sp>
      <p:sp>
        <p:nvSpPr>
          <p:cNvPr id="233" name="Google Shape;233;p16"/>
          <p:cNvSpPr txBox="1"/>
          <p:nvPr/>
        </p:nvSpPr>
        <p:spPr>
          <a:xfrm>
            <a:off x="4572000" y="3124200"/>
            <a:ext cx="9144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SO</a:t>
            </a:r>
            <a:endParaRPr sz="2400" b="1">
              <a:solidFill>
                <a:schemeClr val="dk1"/>
              </a:solidFill>
              <a:latin typeface="Calibri"/>
              <a:ea typeface="Calibri"/>
              <a:cs typeface="Calibri"/>
              <a:sym typeface="Calibri"/>
            </a:endParaRPr>
          </a:p>
        </p:txBody>
      </p:sp>
      <p:sp>
        <p:nvSpPr>
          <p:cNvPr id="234" name="Google Shape;234;p16"/>
          <p:cNvSpPr txBox="1"/>
          <p:nvPr/>
        </p:nvSpPr>
        <p:spPr>
          <a:xfrm>
            <a:off x="7620000" y="3119735"/>
            <a:ext cx="9144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BRIR</a:t>
            </a:r>
            <a:endParaRPr sz="2400" b="1">
              <a:solidFill>
                <a:schemeClr val="dk1"/>
              </a:solidFill>
              <a:latin typeface="Calibri"/>
              <a:ea typeface="Calibri"/>
              <a:cs typeface="Calibri"/>
              <a:sym typeface="Calibri"/>
            </a:endParaRPr>
          </a:p>
        </p:txBody>
      </p:sp>
      <p:sp>
        <p:nvSpPr>
          <p:cNvPr id="235" name="Google Shape;235;p16"/>
          <p:cNvSpPr txBox="1"/>
          <p:nvPr/>
        </p:nvSpPr>
        <p:spPr>
          <a:xfrm>
            <a:off x="2514600" y="3729335"/>
            <a:ext cx="9144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SUS</a:t>
            </a:r>
            <a:endParaRPr sz="2400" b="1">
              <a:solidFill>
                <a:schemeClr val="dk1"/>
              </a:solidFill>
              <a:latin typeface="Calibri"/>
              <a:ea typeface="Calibri"/>
              <a:cs typeface="Calibri"/>
              <a:sym typeface="Calibri"/>
            </a:endParaRPr>
          </a:p>
        </p:txBody>
      </p:sp>
      <p:sp>
        <p:nvSpPr>
          <p:cNvPr id="236" name="Google Shape;236;p16"/>
          <p:cNvSpPr txBox="1"/>
          <p:nvPr/>
        </p:nvSpPr>
        <p:spPr>
          <a:xfrm>
            <a:off x="3962400" y="3733800"/>
            <a:ext cx="9144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CO</a:t>
            </a:r>
            <a:endParaRPr sz="2400" b="1">
              <a:solidFill>
                <a:schemeClr val="dk1"/>
              </a:solidFill>
              <a:latin typeface="Calibri"/>
              <a:ea typeface="Calibri"/>
              <a:cs typeface="Calibri"/>
              <a:sym typeface="Calibri"/>
            </a:endParaRPr>
          </a:p>
        </p:txBody>
      </p:sp>
      <p:sp>
        <p:nvSpPr>
          <p:cNvPr id="237" name="Google Shape;237;p16"/>
          <p:cNvSpPr txBox="1"/>
          <p:nvPr/>
        </p:nvSpPr>
        <p:spPr>
          <a:xfrm>
            <a:off x="6096000" y="3733800"/>
            <a:ext cx="9144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GO</a:t>
            </a:r>
            <a:endParaRPr sz="2400" b="1">
              <a:solidFill>
                <a:schemeClr val="dk1"/>
              </a:solidFill>
              <a:latin typeface="Calibri"/>
              <a:ea typeface="Calibri"/>
              <a:cs typeface="Calibri"/>
              <a:sym typeface="Calibri"/>
            </a:endParaRPr>
          </a:p>
        </p:txBody>
      </p:sp>
      <p:pic>
        <p:nvPicPr>
          <p:cNvPr id="238" name="Google Shape;238;p16"/>
          <p:cNvPicPr preferRelativeResize="0"/>
          <p:nvPr/>
        </p:nvPicPr>
        <p:blipFill rotWithShape="1">
          <a:blip r:embed="rId6">
            <a:alphaModFix/>
          </a:blip>
          <a:srcRect/>
          <a:stretch/>
        </p:blipFill>
        <p:spPr>
          <a:xfrm>
            <a:off x="8229600" y="6972300"/>
            <a:ext cx="914400" cy="342900"/>
          </a:xfrm>
          <a:prstGeom prst="rect">
            <a:avLst/>
          </a:prstGeom>
          <a:noFill/>
          <a:ln>
            <a:noFill/>
          </a:ln>
        </p:spPr>
      </p:pic>
      <p:sp>
        <p:nvSpPr>
          <p:cNvPr id="2" name="TextBox 1">
            <a:extLst>
              <a:ext uri="{FF2B5EF4-FFF2-40B4-BE49-F238E27FC236}">
                <a16:creationId xmlns:a16="http://schemas.microsoft.com/office/drawing/2014/main" id="{51DC4DEB-B841-8545-5B93-6425FA2873D4}"/>
              </a:ext>
            </a:extLst>
          </p:cNvPr>
          <p:cNvSpPr txBox="1"/>
          <p:nvPr/>
        </p:nvSpPr>
        <p:spPr>
          <a:xfrm>
            <a:off x="1475232" y="1962912"/>
            <a:ext cx="5888736" cy="1015663"/>
          </a:xfrm>
          <a:prstGeom prst="rect">
            <a:avLst/>
          </a:prstGeom>
          <a:solidFill>
            <a:schemeClr val="bg1"/>
          </a:solidFill>
        </p:spPr>
        <p:txBody>
          <a:bodyPr wrap="square" rtlCol="0">
            <a:spAutoFit/>
          </a:bodyPr>
          <a:lstStyle/>
          <a:p>
            <a:pPr marL="0" marR="0">
              <a:spcBef>
                <a:spcPts val="0"/>
              </a:spcBef>
              <a:spcAft>
                <a:spcPts val="0"/>
              </a:spcAft>
            </a:pPr>
            <a:r>
              <a:rPr lang="en-US" sz="1800" dirty="0">
                <a:effectLst/>
                <a:latin typeface="Avenir Next LT Pro" panose="020B0504020202020204" pitchFamily="34" charset="0"/>
                <a:ea typeface="Times New Roman" panose="02020603050405020304" pitchFamily="18" charset="0"/>
              </a:rPr>
              <a:t>Insert the syllables or words to complete the following message:</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Avenir Next LT Pro" panose="020B0504020202020204" pitchFamily="34" charset="0"/>
                <a:ea typeface="Times New Roman" panose="02020603050405020304" pitchFamily="18" charset="0"/>
              </a:rPr>
              <a:t>BEST   JE    URE    ING   EST   </a:t>
            </a:r>
            <a:endParaRPr lang="en-US" sz="24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8F50898A-A890-7391-70A4-FCE55EC53C66}"/>
              </a:ext>
            </a:extLst>
          </p:cNvPr>
          <p:cNvSpPr txBox="1"/>
          <p:nvPr/>
        </p:nvSpPr>
        <p:spPr>
          <a:xfrm>
            <a:off x="914400" y="3119735"/>
            <a:ext cx="7620000" cy="1077218"/>
          </a:xfrm>
          <a:prstGeom prst="rect">
            <a:avLst/>
          </a:prstGeom>
          <a:solidFill>
            <a:schemeClr val="bg1"/>
          </a:solidFill>
        </p:spPr>
        <p:txBody>
          <a:bodyPr wrap="square" rtlCol="0">
            <a:spAutoFit/>
          </a:bodyPr>
          <a:lstStyle/>
          <a:p>
            <a:pPr marL="0" marR="0">
              <a:spcBef>
                <a:spcPts val="0"/>
              </a:spcBef>
              <a:spcAft>
                <a:spcPts val="0"/>
              </a:spcAft>
            </a:pPr>
            <a:r>
              <a:rPr lang="en-US" sz="3200" dirty="0">
                <a:effectLst/>
                <a:latin typeface="Avenir Next LT Pro" panose="020B0504020202020204" pitchFamily="34" charset="0"/>
                <a:ea typeface="Times New Roman" panose="02020603050405020304" pitchFamily="18" charset="0"/>
              </a:rPr>
              <a:t>OUR GREAT___ TREAS___ IS FIND___ __SUS AS OUR ____ FRIEND.</a:t>
            </a:r>
            <a:endParaRPr lang="en-US" sz="32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12D434D1-641E-5D99-7A14-63966B3703A3}"/>
              </a:ext>
            </a:extLst>
          </p:cNvPr>
          <p:cNvSpPr txBox="1"/>
          <p:nvPr/>
        </p:nvSpPr>
        <p:spPr>
          <a:xfrm>
            <a:off x="3352800" y="3255264"/>
            <a:ext cx="685800" cy="369332"/>
          </a:xfrm>
          <a:prstGeom prst="rect">
            <a:avLst/>
          </a:prstGeom>
          <a:noFill/>
        </p:spPr>
        <p:txBody>
          <a:bodyPr wrap="square" rtlCol="0">
            <a:spAutoFit/>
          </a:bodyPr>
          <a:lstStyle/>
          <a:p>
            <a:r>
              <a:rPr lang="en-US" sz="1800" dirty="0">
                <a:solidFill>
                  <a:srgbClr val="FF0000"/>
                </a:solidFill>
              </a:rPr>
              <a:t>EST</a:t>
            </a:r>
          </a:p>
        </p:txBody>
      </p:sp>
      <p:sp>
        <p:nvSpPr>
          <p:cNvPr id="5" name="TextBox 4">
            <a:extLst>
              <a:ext uri="{FF2B5EF4-FFF2-40B4-BE49-F238E27FC236}">
                <a16:creationId xmlns:a16="http://schemas.microsoft.com/office/drawing/2014/main" id="{EF266199-26C9-EC36-3F81-CB26481C7FA2}"/>
              </a:ext>
            </a:extLst>
          </p:cNvPr>
          <p:cNvSpPr txBox="1"/>
          <p:nvPr/>
        </p:nvSpPr>
        <p:spPr>
          <a:xfrm>
            <a:off x="5199388" y="3244334"/>
            <a:ext cx="685800" cy="369332"/>
          </a:xfrm>
          <a:prstGeom prst="rect">
            <a:avLst/>
          </a:prstGeom>
          <a:noFill/>
        </p:spPr>
        <p:txBody>
          <a:bodyPr wrap="square" rtlCol="0">
            <a:spAutoFit/>
          </a:bodyPr>
          <a:lstStyle/>
          <a:p>
            <a:r>
              <a:rPr lang="en-US" sz="1800" dirty="0">
                <a:solidFill>
                  <a:srgbClr val="FF0000"/>
                </a:solidFill>
              </a:rPr>
              <a:t>URE</a:t>
            </a:r>
          </a:p>
        </p:txBody>
      </p:sp>
      <p:sp>
        <p:nvSpPr>
          <p:cNvPr id="7" name="TextBox 6">
            <a:extLst>
              <a:ext uri="{FF2B5EF4-FFF2-40B4-BE49-F238E27FC236}">
                <a16:creationId xmlns:a16="http://schemas.microsoft.com/office/drawing/2014/main" id="{73CC7558-2CF9-B6A8-C40A-3D549A254AA0}"/>
              </a:ext>
            </a:extLst>
          </p:cNvPr>
          <p:cNvSpPr txBox="1"/>
          <p:nvPr/>
        </p:nvSpPr>
        <p:spPr>
          <a:xfrm>
            <a:off x="7332988" y="3221736"/>
            <a:ext cx="685800" cy="369332"/>
          </a:xfrm>
          <a:prstGeom prst="rect">
            <a:avLst/>
          </a:prstGeom>
          <a:noFill/>
        </p:spPr>
        <p:txBody>
          <a:bodyPr wrap="square" rtlCol="0">
            <a:spAutoFit/>
          </a:bodyPr>
          <a:lstStyle/>
          <a:p>
            <a:r>
              <a:rPr lang="en-US" sz="1800" dirty="0">
                <a:solidFill>
                  <a:srgbClr val="FF0000"/>
                </a:solidFill>
              </a:rPr>
              <a:t>ING</a:t>
            </a:r>
          </a:p>
        </p:txBody>
      </p:sp>
      <p:sp>
        <p:nvSpPr>
          <p:cNvPr id="8" name="TextBox 7">
            <a:extLst>
              <a:ext uri="{FF2B5EF4-FFF2-40B4-BE49-F238E27FC236}">
                <a16:creationId xmlns:a16="http://schemas.microsoft.com/office/drawing/2014/main" id="{5573FC6D-BA12-8A03-6B46-636BA3B4F26A}"/>
              </a:ext>
            </a:extLst>
          </p:cNvPr>
          <p:cNvSpPr txBox="1"/>
          <p:nvPr/>
        </p:nvSpPr>
        <p:spPr>
          <a:xfrm>
            <a:off x="990600" y="3707369"/>
            <a:ext cx="570226" cy="369332"/>
          </a:xfrm>
          <a:prstGeom prst="rect">
            <a:avLst/>
          </a:prstGeom>
          <a:noFill/>
        </p:spPr>
        <p:txBody>
          <a:bodyPr wrap="square" rtlCol="0">
            <a:spAutoFit/>
          </a:bodyPr>
          <a:lstStyle/>
          <a:p>
            <a:r>
              <a:rPr lang="en-US" sz="1800" dirty="0">
                <a:solidFill>
                  <a:srgbClr val="FF0000"/>
                </a:solidFill>
              </a:rPr>
              <a:t>JE</a:t>
            </a:r>
          </a:p>
        </p:txBody>
      </p:sp>
      <p:sp>
        <p:nvSpPr>
          <p:cNvPr id="9" name="TextBox 8">
            <a:extLst>
              <a:ext uri="{FF2B5EF4-FFF2-40B4-BE49-F238E27FC236}">
                <a16:creationId xmlns:a16="http://schemas.microsoft.com/office/drawing/2014/main" id="{8462442C-9C31-46B7-4088-56296F89DB03}"/>
              </a:ext>
            </a:extLst>
          </p:cNvPr>
          <p:cNvSpPr txBox="1"/>
          <p:nvPr/>
        </p:nvSpPr>
        <p:spPr>
          <a:xfrm>
            <a:off x="3810000" y="3765756"/>
            <a:ext cx="914400" cy="369332"/>
          </a:xfrm>
          <a:prstGeom prst="rect">
            <a:avLst/>
          </a:prstGeom>
          <a:noFill/>
        </p:spPr>
        <p:txBody>
          <a:bodyPr wrap="square" rtlCol="0">
            <a:spAutoFit/>
          </a:bodyPr>
          <a:lstStyle/>
          <a:p>
            <a:r>
              <a:rPr lang="en-US" sz="1800" dirty="0">
                <a:solidFill>
                  <a:srgbClr val="FF0000"/>
                </a:solidFill>
              </a:rPr>
              <a:t>BEST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g1e3ea701b43_2_0" descr="Green background Power Point Template"/>
          <p:cNvPicPr preferRelativeResize="0"/>
          <p:nvPr/>
        </p:nvPicPr>
        <p:blipFill rotWithShape="1">
          <a:blip r:embed="rId3">
            <a:alphaModFix/>
          </a:blip>
          <a:srcRect/>
          <a:stretch/>
        </p:blipFill>
        <p:spPr>
          <a:xfrm>
            <a:off x="0" y="0"/>
            <a:ext cx="9144000" cy="7315202"/>
          </a:xfrm>
          <a:prstGeom prst="rect">
            <a:avLst/>
          </a:prstGeom>
          <a:noFill/>
          <a:ln>
            <a:noFill/>
          </a:ln>
        </p:spPr>
      </p:pic>
      <p:pic>
        <p:nvPicPr>
          <p:cNvPr id="244" name="Google Shape;244;g1e3ea701b43_2_0" descr="https://encrypted-tbn2.gstatic.com/images?q=tbn:ANd9GcQbLqMCMELo_axB5tsbB16sJp8-IPFuBM3T21tS70IcZgL0pW_r"/>
          <p:cNvPicPr preferRelativeResize="0"/>
          <p:nvPr/>
        </p:nvPicPr>
        <p:blipFill rotWithShape="1">
          <a:blip r:embed="rId4">
            <a:alphaModFix/>
          </a:blip>
          <a:srcRect/>
          <a:stretch/>
        </p:blipFill>
        <p:spPr>
          <a:xfrm>
            <a:off x="0" y="0"/>
            <a:ext cx="914400" cy="838200"/>
          </a:xfrm>
          <a:prstGeom prst="rect">
            <a:avLst/>
          </a:prstGeom>
          <a:noFill/>
          <a:ln>
            <a:noFill/>
          </a:ln>
        </p:spPr>
      </p:pic>
      <p:sp>
        <p:nvSpPr>
          <p:cNvPr id="245" name="Google Shape;245;g1e3ea701b43_2_0"/>
          <p:cNvSpPr txBox="1"/>
          <p:nvPr/>
        </p:nvSpPr>
        <p:spPr>
          <a:xfrm>
            <a:off x="2328672" y="457200"/>
            <a:ext cx="6434328" cy="1446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800" b="1" dirty="0">
                <a:solidFill>
                  <a:schemeClr val="dk1"/>
                </a:solidFill>
                <a:latin typeface="Calibri"/>
                <a:ea typeface="Calibri"/>
                <a:cs typeface="Calibri"/>
                <a:sym typeface="Calibri"/>
              </a:rPr>
              <a:t>PRAYER</a:t>
            </a:r>
            <a:endParaRPr sz="8800" b="1" dirty="0">
              <a:solidFill>
                <a:schemeClr val="dk1"/>
              </a:solidFill>
              <a:latin typeface="Calibri"/>
              <a:ea typeface="Calibri"/>
              <a:cs typeface="Calibri"/>
              <a:sym typeface="Calibri"/>
            </a:endParaRPr>
          </a:p>
        </p:txBody>
      </p:sp>
      <p:sp>
        <p:nvSpPr>
          <p:cNvPr id="246" name="Google Shape;246;g1e3ea701b43_2_0"/>
          <p:cNvSpPr txBox="1"/>
          <p:nvPr/>
        </p:nvSpPr>
        <p:spPr>
          <a:xfrm>
            <a:off x="457200" y="2133600"/>
            <a:ext cx="4800600" cy="3108600"/>
          </a:xfrm>
          <a:prstGeom prst="rect">
            <a:avLst/>
          </a:prstGeom>
          <a:noFill/>
          <a:ln>
            <a:noFill/>
          </a:ln>
        </p:spPr>
        <p:txBody>
          <a:bodyPr spcFirstLastPara="1" wrap="square" lIns="91425" tIns="45700" rIns="91425" bIns="45700" anchor="t" anchorCtr="0">
            <a:noAutofit/>
          </a:bodyPr>
          <a:lstStyle/>
          <a:p>
            <a:pPr algn="just"/>
            <a:r>
              <a:rPr lang="en-US" sz="2800" b="1" dirty="0">
                <a:solidFill>
                  <a:schemeClr val="dk1"/>
                </a:solidFill>
                <a:latin typeface="Calibri"/>
                <a:ea typeface="Calibri"/>
                <a:cs typeface="Calibri"/>
              </a:rPr>
              <a:t>Jesus, </a:t>
            </a:r>
          </a:p>
          <a:p>
            <a:pPr algn="just"/>
            <a:r>
              <a:rPr lang="en-US" sz="2800" b="1" dirty="0">
                <a:solidFill>
                  <a:schemeClr val="dk1"/>
                </a:solidFill>
                <a:latin typeface="Calibri"/>
                <a:ea typeface="Calibri"/>
                <a:cs typeface="Calibri"/>
              </a:rPr>
              <a:t>Enter into my heart. I want you to be my best friend. Thank you for all the gifts you give me every day. Help me to imitate you so I may be another Jesus on earth.</a:t>
            </a:r>
            <a:r>
              <a:rPr lang="en-US" sz="2800" b="1" dirty="0">
                <a:solidFill>
                  <a:schemeClr val="dk1"/>
                </a:solidFill>
                <a:latin typeface="Calibri"/>
                <a:ea typeface="Calibri"/>
                <a:cs typeface="Calibri"/>
                <a:sym typeface="Calibri"/>
              </a:rPr>
              <a:t> </a:t>
            </a:r>
          </a:p>
          <a:p>
            <a:pPr algn="just"/>
            <a:r>
              <a:rPr lang="en-US" sz="2800" b="1" dirty="0" err="1">
                <a:solidFill>
                  <a:schemeClr val="dk1"/>
                </a:solidFill>
                <a:latin typeface="Calibri"/>
                <a:ea typeface="Calibri"/>
                <a:cs typeface="Calibri"/>
                <a:sym typeface="Calibri"/>
              </a:rPr>
              <a:t>Amén</a:t>
            </a:r>
            <a:endParaRPr sz="2800" b="1" dirty="0">
              <a:solidFill>
                <a:schemeClr val="dk1"/>
              </a:solidFill>
              <a:latin typeface="Calibri"/>
              <a:ea typeface="Calibri"/>
              <a:cs typeface="Calibri"/>
              <a:sym typeface="Calibri"/>
            </a:endParaRPr>
          </a:p>
        </p:txBody>
      </p:sp>
      <p:pic>
        <p:nvPicPr>
          <p:cNvPr id="247" name="Google Shape;247;g1e3ea701b43_2_0" descr="CLASE ROQUITAS: EL TEMPLO ES UN LUGAR PARA ORAR"/>
          <p:cNvPicPr preferRelativeResize="0"/>
          <p:nvPr/>
        </p:nvPicPr>
        <p:blipFill rotWithShape="1">
          <a:blip r:embed="rId5">
            <a:alphaModFix/>
          </a:blip>
          <a:srcRect/>
          <a:stretch/>
        </p:blipFill>
        <p:spPr>
          <a:xfrm>
            <a:off x="5486400" y="1828800"/>
            <a:ext cx="3371850" cy="4524375"/>
          </a:xfrm>
          <a:prstGeom prst="rect">
            <a:avLst/>
          </a:prstGeom>
          <a:noFill/>
          <a:ln>
            <a:noFill/>
          </a:ln>
        </p:spPr>
      </p:pic>
      <p:pic>
        <p:nvPicPr>
          <p:cNvPr id="249" name="Google Shape;249;g1e3ea701b43_2_0"/>
          <p:cNvPicPr preferRelativeResize="0"/>
          <p:nvPr/>
        </p:nvPicPr>
        <p:blipFill rotWithShape="1">
          <a:blip r:embed="rId6">
            <a:alphaModFix/>
          </a:blip>
          <a:srcRect/>
          <a:stretch/>
        </p:blipFill>
        <p:spPr>
          <a:xfrm>
            <a:off x="8229600" y="6972300"/>
            <a:ext cx="914400" cy="342900"/>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17" descr="Green background Power Point Template"/>
          <p:cNvPicPr preferRelativeResize="0"/>
          <p:nvPr/>
        </p:nvPicPr>
        <p:blipFill rotWithShape="1">
          <a:blip r:embed="rId4">
            <a:alphaModFix/>
          </a:blip>
          <a:srcRect/>
          <a:stretch/>
        </p:blipFill>
        <p:spPr>
          <a:xfrm>
            <a:off x="0" y="0"/>
            <a:ext cx="9144000" cy="7315203"/>
          </a:xfrm>
          <a:prstGeom prst="rect">
            <a:avLst/>
          </a:prstGeom>
          <a:noFill/>
          <a:ln>
            <a:noFill/>
          </a:ln>
        </p:spPr>
      </p:pic>
      <p:pic>
        <p:nvPicPr>
          <p:cNvPr id="255" name="Google Shape;255;p17" descr="https://encrypted-tbn2.gstatic.com/images?q=tbn:ANd9GcQbLqMCMELo_axB5tsbB16sJp8-IPFuBM3T21tS70IcZgL0pW_r"/>
          <p:cNvPicPr preferRelativeResize="0"/>
          <p:nvPr/>
        </p:nvPicPr>
        <p:blipFill rotWithShape="1">
          <a:blip r:embed="rId5">
            <a:alphaModFix/>
          </a:blip>
          <a:srcRect/>
          <a:stretch/>
        </p:blipFill>
        <p:spPr>
          <a:xfrm>
            <a:off x="0" y="0"/>
            <a:ext cx="914400" cy="838200"/>
          </a:xfrm>
          <a:prstGeom prst="rect">
            <a:avLst/>
          </a:prstGeom>
          <a:noFill/>
          <a:ln>
            <a:noFill/>
          </a:ln>
        </p:spPr>
      </p:pic>
      <p:sp>
        <p:nvSpPr>
          <p:cNvPr id="256" name="Google Shape;256;p17"/>
          <p:cNvSpPr/>
          <p:nvPr/>
        </p:nvSpPr>
        <p:spPr>
          <a:xfrm>
            <a:off x="914400" y="106550"/>
            <a:ext cx="8741664" cy="369291"/>
          </a:xfrm>
          <a:prstGeom prst="rect">
            <a:avLst/>
          </a:prstGeom>
          <a:noFill/>
          <a:ln>
            <a:noFill/>
          </a:ln>
        </p:spPr>
        <p:txBody>
          <a:bodyPr spcFirstLastPara="1" wrap="square" lIns="91425" tIns="45700" rIns="91425" bIns="45700" anchor="t" anchorCtr="0">
            <a:spAutoFit/>
          </a:bodyPr>
          <a:lstStyle/>
          <a:p>
            <a:pPr marL="0" marR="0" algn="just">
              <a:spcBef>
                <a:spcPts val="0"/>
              </a:spcBef>
              <a:spcAft>
                <a:spcPts val="0"/>
              </a:spcAft>
            </a:pPr>
            <a:r>
              <a:rPr lang="en-US" sz="1800" dirty="0">
                <a:effectLst/>
                <a:latin typeface="Cambria" panose="02040503050406030204" pitchFamily="18" charset="0"/>
                <a:ea typeface="Times New Roman" panose="02020603050405020304" pitchFamily="18" charset="0"/>
                <a:cs typeface="Arial" panose="020B0604020202020204" pitchFamily="34" charset="0"/>
              </a:rPr>
              <a:t>I Found a Treasure, Austin Stone Worship, </a:t>
            </a:r>
            <a:r>
              <a:rPr lang="en-US" sz="1800" u="sng" dirty="0">
                <a:solidFill>
                  <a:srgbClr val="0000FF"/>
                </a:solidFill>
                <a:effectLst/>
                <a:latin typeface="Cambria" panose="02040503050406030204" pitchFamily="18" charset="0"/>
                <a:ea typeface="Times New Roman" panose="02020603050405020304" pitchFamily="18" charset="0"/>
                <a:cs typeface="Arial" panose="020B0604020202020204" pitchFamily="34" charset="0"/>
                <a:hlinkClick r:id="rId6"/>
              </a:rPr>
              <a:t>https://youtu.be/IbARUaX4frc</a:t>
            </a:r>
            <a:r>
              <a:rPr lang="en-US" sz="1800" dirty="0">
                <a:effectLst/>
                <a:latin typeface="Cambria" panose="02040503050406030204" pitchFamily="18" charset="0"/>
                <a:ea typeface="Times New Roman" panose="02020603050405020304" pitchFamily="18" charset="0"/>
                <a:cs typeface="Arial" panose="020B0604020202020204" pitchFamily="34" charset="0"/>
              </a:rPr>
              <a:t>  (9+ yrs.)</a:t>
            </a:r>
            <a:endParaRPr lang="en-US" sz="1800" dirty="0">
              <a:effectLst/>
              <a:latin typeface="Times New Roman" panose="02020603050405020304" pitchFamily="18" charset="0"/>
              <a:ea typeface="Times New Roman" panose="02020603050405020304" pitchFamily="18" charset="0"/>
            </a:endParaRPr>
          </a:p>
        </p:txBody>
      </p:sp>
      <p:pic>
        <p:nvPicPr>
          <p:cNvPr id="257" name="Google Shape;257;p17"/>
          <p:cNvPicPr preferRelativeResize="0"/>
          <p:nvPr/>
        </p:nvPicPr>
        <p:blipFill rotWithShape="1">
          <a:blip r:embed="rId7">
            <a:alphaModFix/>
          </a:blip>
          <a:srcRect/>
          <a:stretch/>
        </p:blipFill>
        <p:spPr>
          <a:xfrm>
            <a:off x="8229600" y="6972300"/>
            <a:ext cx="914400" cy="342900"/>
          </a:xfrm>
          <a:prstGeom prst="rect">
            <a:avLst/>
          </a:prstGeom>
          <a:noFill/>
          <a:ln>
            <a:noFill/>
          </a:ln>
        </p:spPr>
      </p:pic>
      <p:pic>
        <p:nvPicPr>
          <p:cNvPr id="3" name="Online Media 2" title="I Found A Treasure | Austin Stone Worship: Kids">
            <a:hlinkClick r:id="" action="ppaction://media"/>
            <a:extLst>
              <a:ext uri="{FF2B5EF4-FFF2-40B4-BE49-F238E27FC236}">
                <a16:creationId xmlns:a16="http://schemas.microsoft.com/office/drawing/2014/main" id="{01C27D2D-D782-C70A-AB5E-AF2B9E7CF3AC}"/>
              </a:ext>
            </a:extLst>
          </p:cNvPr>
          <p:cNvPicPr>
            <a:picLocks noRot="1" noChangeAspect="1"/>
          </p:cNvPicPr>
          <p:nvPr>
            <a:videoFile r:link="rId1"/>
          </p:nvPr>
        </p:nvPicPr>
        <p:blipFill>
          <a:blip r:embed="rId8"/>
          <a:stretch>
            <a:fillRect/>
          </a:stretch>
        </p:blipFill>
        <p:spPr>
          <a:xfrm>
            <a:off x="-13487" y="475841"/>
            <a:ext cx="9144000" cy="683935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3" descr="Ruth Olarte_tkm (rutholarte_tkm) en Pinterest"/>
          <p:cNvPicPr preferRelativeResize="0"/>
          <p:nvPr/>
        </p:nvPicPr>
        <p:blipFill rotWithShape="1">
          <a:blip r:embed="rId3">
            <a:alphaModFix/>
          </a:blip>
          <a:srcRect/>
          <a:stretch/>
        </p:blipFill>
        <p:spPr>
          <a:xfrm>
            <a:off x="0" y="0"/>
            <a:ext cx="9220200" cy="6915150"/>
          </a:xfrm>
          <a:prstGeom prst="rect">
            <a:avLst/>
          </a:prstGeom>
          <a:noFill/>
          <a:ln>
            <a:noFill/>
          </a:ln>
        </p:spPr>
      </p:pic>
      <p:pic>
        <p:nvPicPr>
          <p:cNvPr id="99" name="Google Shape;99;p3" descr="•Reconocer la enseñanza deJesús acerca del Reino, a travésde las para bolas. Éstas debenser identificadas e interpretadasp..."/>
          <p:cNvPicPr preferRelativeResize="0"/>
          <p:nvPr/>
        </p:nvPicPr>
        <p:blipFill rotWithShape="1">
          <a:blip r:embed="rId4">
            <a:alphaModFix/>
          </a:blip>
          <a:srcRect/>
          <a:stretch/>
        </p:blipFill>
        <p:spPr>
          <a:xfrm>
            <a:off x="0" y="0"/>
            <a:ext cx="9296400" cy="6972300"/>
          </a:xfrm>
          <a:prstGeom prst="rect">
            <a:avLst/>
          </a:prstGeom>
          <a:noFill/>
          <a:ln>
            <a:noFill/>
          </a:ln>
        </p:spPr>
      </p:pic>
      <p:sp>
        <p:nvSpPr>
          <p:cNvPr id="2" name="Trapezoid 1">
            <a:extLst>
              <a:ext uri="{FF2B5EF4-FFF2-40B4-BE49-F238E27FC236}">
                <a16:creationId xmlns:a16="http://schemas.microsoft.com/office/drawing/2014/main" id="{4586064E-DA99-F3B5-9936-B88DABBD61DA}"/>
              </a:ext>
            </a:extLst>
          </p:cNvPr>
          <p:cNvSpPr/>
          <p:nvPr/>
        </p:nvSpPr>
        <p:spPr>
          <a:xfrm>
            <a:off x="4425696" y="1024128"/>
            <a:ext cx="4974336" cy="2279904"/>
          </a:xfrm>
          <a:prstGeom prst="trapezoid">
            <a:avLst/>
          </a:prstGeom>
          <a:solidFill>
            <a:schemeClr val="bg1"/>
          </a:solidFill>
          <a:ln>
            <a:solidFill>
              <a:srgbClr val="E757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BF44071-1CB6-CC86-8CC9-03244101466C}"/>
              </a:ext>
            </a:extLst>
          </p:cNvPr>
          <p:cNvSpPr txBox="1"/>
          <p:nvPr/>
        </p:nvSpPr>
        <p:spPr>
          <a:xfrm>
            <a:off x="5096256" y="1182624"/>
            <a:ext cx="3706368" cy="2123658"/>
          </a:xfrm>
          <a:prstGeom prst="rect">
            <a:avLst/>
          </a:prstGeom>
          <a:noFill/>
        </p:spPr>
        <p:txBody>
          <a:bodyPr wrap="square" rtlCol="0">
            <a:spAutoFit/>
          </a:bodyPr>
          <a:lstStyle/>
          <a:p>
            <a:pPr algn="ctr"/>
            <a:r>
              <a:rPr lang="en-US" sz="4400" dirty="0">
                <a:solidFill>
                  <a:srgbClr val="E757D2"/>
                </a:solidFill>
              </a:rPr>
              <a:t>THE PARABLES OF JESUS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4" descr="Parábola de El Tesoro Escondido - Valivan - YouTube"/>
          <p:cNvPicPr preferRelativeResize="0"/>
          <p:nvPr/>
        </p:nvPicPr>
        <p:blipFill rotWithShape="1">
          <a:blip r:embed="rId3">
            <a:alphaModFix/>
          </a:blip>
          <a:srcRect/>
          <a:stretch/>
        </p:blipFill>
        <p:spPr>
          <a:xfrm>
            <a:off x="0" y="3771899"/>
            <a:ext cx="4572000" cy="3086101"/>
          </a:xfrm>
          <a:prstGeom prst="rect">
            <a:avLst/>
          </a:prstGeom>
          <a:noFill/>
          <a:ln>
            <a:noFill/>
          </a:ln>
        </p:spPr>
      </p:pic>
      <p:pic>
        <p:nvPicPr>
          <p:cNvPr id="105" name="Google Shape;105;p4"/>
          <p:cNvPicPr preferRelativeResize="0"/>
          <p:nvPr/>
        </p:nvPicPr>
        <p:blipFill rotWithShape="1">
          <a:blip r:embed="rId4">
            <a:alphaModFix/>
          </a:blip>
          <a:srcRect/>
          <a:stretch/>
        </p:blipFill>
        <p:spPr>
          <a:xfrm>
            <a:off x="4572000" y="3771899"/>
            <a:ext cx="4572000" cy="3086101"/>
          </a:xfrm>
          <a:prstGeom prst="rect">
            <a:avLst/>
          </a:prstGeom>
          <a:noFill/>
          <a:ln>
            <a:noFill/>
          </a:ln>
        </p:spPr>
      </p:pic>
      <p:sp>
        <p:nvSpPr>
          <p:cNvPr id="106" name="Google Shape;106;p4"/>
          <p:cNvSpPr/>
          <p:nvPr/>
        </p:nvSpPr>
        <p:spPr>
          <a:xfrm>
            <a:off x="1180140" y="545107"/>
            <a:ext cx="6783717"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cap="none" dirty="0">
                <a:solidFill>
                  <a:srgbClr val="6F91C8"/>
                </a:solidFill>
                <a:latin typeface="Calibri"/>
                <a:ea typeface="Calibri"/>
                <a:cs typeface="Calibri"/>
                <a:sym typeface="Calibri"/>
              </a:rPr>
              <a:t>WHAT IS A PARABLE?</a:t>
            </a:r>
            <a:endParaRPr sz="5400" b="1" cap="none" dirty="0">
              <a:solidFill>
                <a:srgbClr val="6F91C8"/>
              </a:solidFill>
              <a:latin typeface="Calibri"/>
              <a:ea typeface="Calibri"/>
              <a:cs typeface="Calibri"/>
              <a:sym typeface="Calibri"/>
            </a:endParaRPr>
          </a:p>
        </p:txBody>
      </p:sp>
      <p:sp>
        <p:nvSpPr>
          <p:cNvPr id="107" name="Google Shape;107;p4"/>
          <p:cNvSpPr txBox="1"/>
          <p:nvPr/>
        </p:nvSpPr>
        <p:spPr>
          <a:xfrm>
            <a:off x="712271" y="1567475"/>
            <a:ext cx="7719454"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HN" sz="2800" b="1" dirty="0">
                <a:solidFill>
                  <a:schemeClr val="dk1"/>
                </a:solidFill>
                <a:latin typeface="Calibri"/>
                <a:ea typeface="Calibri"/>
                <a:cs typeface="Calibri"/>
                <a:sym typeface="Calibri"/>
              </a:rPr>
              <a:t>A short </a:t>
            </a:r>
            <a:r>
              <a:rPr lang="es-HN" sz="2800" b="1" dirty="0" err="1">
                <a:solidFill>
                  <a:schemeClr val="dk1"/>
                </a:solidFill>
                <a:latin typeface="Calibri"/>
                <a:ea typeface="Calibri"/>
                <a:cs typeface="Calibri"/>
                <a:sym typeface="Calibri"/>
              </a:rPr>
              <a:t>story</a:t>
            </a:r>
            <a:r>
              <a:rPr lang="es-HN" sz="2800" b="1" dirty="0">
                <a:solidFill>
                  <a:schemeClr val="dk1"/>
                </a:solidFill>
                <a:latin typeface="Calibri"/>
                <a:ea typeface="Calibri"/>
                <a:cs typeface="Calibri"/>
                <a:sym typeface="Calibri"/>
              </a:rPr>
              <a:t> </a:t>
            </a:r>
            <a:r>
              <a:rPr lang="es-HN" sz="2800" b="1" dirty="0" err="1">
                <a:solidFill>
                  <a:schemeClr val="dk1"/>
                </a:solidFill>
                <a:latin typeface="Calibri"/>
                <a:ea typeface="Calibri"/>
                <a:cs typeface="Calibri"/>
                <a:sym typeface="Calibri"/>
              </a:rPr>
              <a:t>that</a:t>
            </a:r>
            <a:r>
              <a:rPr lang="es-HN" sz="2800" b="1" dirty="0">
                <a:solidFill>
                  <a:schemeClr val="dk1"/>
                </a:solidFill>
                <a:latin typeface="Calibri"/>
                <a:ea typeface="Calibri"/>
                <a:cs typeface="Calibri"/>
                <a:sym typeface="Calibri"/>
              </a:rPr>
              <a:t> uses symbols and </a:t>
            </a:r>
            <a:r>
              <a:rPr lang="es-HN" sz="2800" b="1" dirty="0" err="1">
                <a:solidFill>
                  <a:schemeClr val="dk1"/>
                </a:solidFill>
                <a:latin typeface="Calibri"/>
                <a:ea typeface="Calibri"/>
                <a:cs typeface="Calibri"/>
                <a:sym typeface="Calibri"/>
              </a:rPr>
              <a:t>comparisons</a:t>
            </a:r>
            <a:r>
              <a:rPr lang="es-HN" sz="2800" b="1" dirty="0">
                <a:solidFill>
                  <a:schemeClr val="dk1"/>
                </a:solidFill>
                <a:latin typeface="Calibri"/>
                <a:ea typeface="Calibri"/>
                <a:cs typeface="Calibri"/>
                <a:sym typeface="Calibri"/>
              </a:rPr>
              <a:t> so </a:t>
            </a:r>
            <a:r>
              <a:rPr lang="es-HN" sz="2800" b="1" dirty="0" err="1">
                <a:solidFill>
                  <a:schemeClr val="dk1"/>
                </a:solidFill>
                <a:latin typeface="Calibri"/>
                <a:ea typeface="Calibri"/>
                <a:cs typeface="Calibri"/>
                <a:sym typeface="Calibri"/>
              </a:rPr>
              <a:t>we</a:t>
            </a:r>
            <a:r>
              <a:rPr lang="es-HN" sz="2800" b="1" dirty="0">
                <a:solidFill>
                  <a:schemeClr val="dk1"/>
                </a:solidFill>
                <a:latin typeface="Calibri"/>
                <a:ea typeface="Calibri"/>
                <a:cs typeface="Calibri"/>
                <a:sym typeface="Calibri"/>
              </a:rPr>
              <a:t> </a:t>
            </a:r>
            <a:r>
              <a:rPr lang="es-HN" sz="2800" b="1" dirty="0" err="1">
                <a:solidFill>
                  <a:schemeClr val="dk1"/>
                </a:solidFill>
                <a:latin typeface="Calibri"/>
                <a:ea typeface="Calibri"/>
                <a:cs typeface="Calibri"/>
                <a:sym typeface="Calibri"/>
              </a:rPr>
              <a:t>may</a:t>
            </a:r>
            <a:r>
              <a:rPr lang="es-HN" sz="2800" b="1" dirty="0">
                <a:solidFill>
                  <a:schemeClr val="dk1"/>
                </a:solidFill>
                <a:latin typeface="Calibri"/>
                <a:ea typeface="Calibri"/>
                <a:cs typeface="Calibri"/>
                <a:sym typeface="Calibri"/>
              </a:rPr>
              <a:t> </a:t>
            </a:r>
            <a:r>
              <a:rPr lang="es-HN" sz="2800" b="1" dirty="0" err="1">
                <a:solidFill>
                  <a:schemeClr val="dk1"/>
                </a:solidFill>
                <a:latin typeface="Calibri"/>
                <a:ea typeface="Calibri"/>
                <a:cs typeface="Calibri"/>
                <a:sym typeface="Calibri"/>
              </a:rPr>
              <a:t>better</a:t>
            </a:r>
            <a:r>
              <a:rPr lang="es-HN" sz="2800" b="1" dirty="0">
                <a:solidFill>
                  <a:schemeClr val="dk1"/>
                </a:solidFill>
                <a:latin typeface="Calibri"/>
                <a:ea typeface="Calibri"/>
                <a:cs typeface="Calibri"/>
                <a:sym typeface="Calibri"/>
              </a:rPr>
              <a:t> </a:t>
            </a:r>
            <a:r>
              <a:rPr lang="es-HN" sz="2800" b="1" dirty="0" err="1">
                <a:solidFill>
                  <a:schemeClr val="dk1"/>
                </a:solidFill>
                <a:latin typeface="Calibri"/>
                <a:ea typeface="Calibri"/>
                <a:cs typeface="Calibri"/>
                <a:sym typeface="Calibri"/>
              </a:rPr>
              <a:t>understand</a:t>
            </a:r>
            <a:r>
              <a:rPr lang="es-HN" sz="2800" b="1" dirty="0">
                <a:solidFill>
                  <a:schemeClr val="dk1"/>
                </a:solidFill>
                <a:latin typeface="Calibri"/>
                <a:ea typeface="Calibri"/>
                <a:cs typeface="Calibri"/>
                <a:sym typeface="Calibri"/>
              </a:rPr>
              <a:t> a </a:t>
            </a:r>
            <a:r>
              <a:rPr lang="es-HN" sz="2800" b="1" dirty="0" err="1">
                <a:solidFill>
                  <a:schemeClr val="dk1"/>
                </a:solidFill>
                <a:latin typeface="Calibri"/>
                <a:ea typeface="Calibri"/>
                <a:cs typeface="Calibri"/>
                <a:sym typeface="Calibri"/>
              </a:rPr>
              <a:t>truth</a:t>
            </a:r>
            <a:r>
              <a:rPr lang="es-HN" sz="2800" b="1" dirty="0">
                <a:solidFill>
                  <a:schemeClr val="dk1"/>
                </a:solidFill>
                <a:latin typeface="Calibri"/>
                <a:ea typeface="Calibri"/>
                <a:cs typeface="Calibri"/>
                <a:sym typeface="Calibri"/>
              </a:rPr>
              <a:t> </a:t>
            </a:r>
            <a:r>
              <a:rPr lang="es-HN" sz="2800" b="1" dirty="0" err="1">
                <a:solidFill>
                  <a:schemeClr val="dk1"/>
                </a:solidFill>
                <a:latin typeface="Calibri"/>
                <a:ea typeface="Calibri"/>
                <a:cs typeface="Calibri"/>
                <a:sym typeface="Calibri"/>
              </a:rPr>
              <a:t>that</a:t>
            </a:r>
            <a:r>
              <a:rPr lang="es-HN" sz="2800" b="1" dirty="0">
                <a:solidFill>
                  <a:schemeClr val="dk1"/>
                </a:solidFill>
                <a:latin typeface="Calibri"/>
                <a:ea typeface="Calibri"/>
                <a:cs typeface="Calibri"/>
                <a:sym typeface="Calibri"/>
              </a:rPr>
              <a:t> </a:t>
            </a:r>
            <a:r>
              <a:rPr lang="es-HN" sz="2800" b="1" dirty="0" err="1">
                <a:solidFill>
                  <a:schemeClr val="dk1"/>
                </a:solidFill>
                <a:latin typeface="Calibri"/>
                <a:ea typeface="Calibri"/>
                <a:cs typeface="Calibri"/>
                <a:sym typeface="Calibri"/>
              </a:rPr>
              <a:t>Jesus</a:t>
            </a:r>
            <a:r>
              <a:rPr lang="es-HN" sz="2800" b="1" dirty="0">
                <a:solidFill>
                  <a:schemeClr val="dk1"/>
                </a:solidFill>
                <a:latin typeface="Calibri"/>
                <a:ea typeface="Calibri"/>
                <a:cs typeface="Calibri"/>
                <a:sym typeface="Calibri"/>
              </a:rPr>
              <a:t> </a:t>
            </a:r>
            <a:r>
              <a:rPr lang="es-HN" sz="2800" b="1" dirty="0" err="1">
                <a:solidFill>
                  <a:schemeClr val="dk1"/>
                </a:solidFill>
                <a:latin typeface="Calibri"/>
                <a:ea typeface="Calibri"/>
                <a:cs typeface="Calibri"/>
                <a:sym typeface="Calibri"/>
              </a:rPr>
              <a:t>wants</a:t>
            </a:r>
            <a:r>
              <a:rPr lang="es-HN" sz="2800" b="1" dirty="0">
                <a:solidFill>
                  <a:schemeClr val="dk1"/>
                </a:solidFill>
                <a:latin typeface="Calibri"/>
                <a:ea typeface="Calibri"/>
                <a:cs typeface="Calibri"/>
                <a:sym typeface="Calibri"/>
              </a:rPr>
              <a:t> </a:t>
            </a:r>
            <a:r>
              <a:rPr lang="es-HN" sz="2800" b="1" dirty="0" err="1">
                <a:solidFill>
                  <a:schemeClr val="dk1"/>
                </a:solidFill>
                <a:latin typeface="Calibri"/>
                <a:ea typeface="Calibri"/>
                <a:cs typeface="Calibri"/>
                <a:sym typeface="Calibri"/>
              </a:rPr>
              <a:t>to</a:t>
            </a:r>
            <a:r>
              <a:rPr lang="es-HN" sz="2800" b="1" dirty="0">
                <a:solidFill>
                  <a:schemeClr val="dk1"/>
                </a:solidFill>
                <a:latin typeface="Calibri"/>
                <a:ea typeface="Calibri"/>
                <a:cs typeface="Calibri"/>
                <a:sym typeface="Calibri"/>
              </a:rPr>
              <a:t> </a:t>
            </a:r>
            <a:r>
              <a:rPr lang="es-HN" sz="2800" b="1" dirty="0" err="1">
                <a:solidFill>
                  <a:schemeClr val="dk1"/>
                </a:solidFill>
                <a:latin typeface="Calibri"/>
                <a:ea typeface="Calibri"/>
                <a:cs typeface="Calibri"/>
                <a:sym typeface="Calibri"/>
              </a:rPr>
              <a:t>teach</a:t>
            </a:r>
            <a:r>
              <a:rPr lang="es-HN" sz="2800" b="1" dirty="0">
                <a:solidFill>
                  <a:schemeClr val="dk1"/>
                </a:solidFill>
                <a:latin typeface="Calibri"/>
                <a:ea typeface="Calibri"/>
                <a:cs typeface="Calibri"/>
                <a:sym typeface="Calibri"/>
              </a:rPr>
              <a:t> </a:t>
            </a:r>
            <a:r>
              <a:rPr lang="es-HN" sz="2800" b="1" dirty="0" err="1">
                <a:solidFill>
                  <a:schemeClr val="dk1"/>
                </a:solidFill>
                <a:latin typeface="Calibri"/>
                <a:ea typeface="Calibri"/>
                <a:cs typeface="Calibri"/>
                <a:sym typeface="Calibri"/>
              </a:rPr>
              <a:t>us</a:t>
            </a:r>
            <a:r>
              <a:rPr lang="es-HN" sz="2800" b="1" dirty="0">
                <a:solidFill>
                  <a:schemeClr val="dk1"/>
                </a:solidFill>
                <a:latin typeface="Calibri"/>
                <a:ea typeface="Calibri"/>
                <a:cs typeface="Calibri"/>
                <a:sym typeface="Calibri"/>
              </a:rPr>
              <a:t>.  </a:t>
            </a:r>
          </a:p>
        </p:txBody>
      </p:sp>
      <p:sp>
        <p:nvSpPr>
          <p:cNvPr id="108" name="Google Shape;108;p4"/>
          <p:cNvSpPr/>
          <p:nvPr/>
        </p:nvSpPr>
        <p:spPr>
          <a:xfrm>
            <a:off x="312691" y="3171525"/>
            <a:ext cx="8518614"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cap="none" dirty="0">
                <a:solidFill>
                  <a:srgbClr val="6F91C8"/>
                </a:solidFill>
                <a:latin typeface="Calibri"/>
                <a:ea typeface="Calibri"/>
                <a:cs typeface="Calibri"/>
                <a:sym typeface="Calibri"/>
              </a:rPr>
              <a:t>THIS WEEK JESUS BRINGS US 2 PARABLES:</a:t>
            </a:r>
            <a:endParaRPr sz="3200" b="1" cap="none" dirty="0">
              <a:solidFill>
                <a:srgbClr val="6F91C8"/>
              </a:solidFill>
              <a:latin typeface="Calibri"/>
              <a:ea typeface="Calibri"/>
              <a:cs typeface="Calibri"/>
              <a:sym typeface="Calibri"/>
            </a:endParaRPr>
          </a:p>
        </p:txBody>
      </p:sp>
      <p:sp>
        <p:nvSpPr>
          <p:cNvPr id="2" name="Oval 1">
            <a:extLst>
              <a:ext uri="{FF2B5EF4-FFF2-40B4-BE49-F238E27FC236}">
                <a16:creationId xmlns:a16="http://schemas.microsoft.com/office/drawing/2014/main" id="{E8CB9503-5A67-B93A-2DD2-F55FF2CF6423}"/>
              </a:ext>
            </a:extLst>
          </p:cNvPr>
          <p:cNvSpPr/>
          <p:nvPr/>
        </p:nvSpPr>
        <p:spPr>
          <a:xfrm>
            <a:off x="438912" y="4608576"/>
            <a:ext cx="3864864" cy="1704317"/>
          </a:xfrm>
          <a:prstGeom prst="ellipse">
            <a:avLst/>
          </a:prstGeom>
          <a:solidFill>
            <a:schemeClr val="accent6">
              <a:lumMod val="20000"/>
              <a:lumOff val="80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0804E23-FEB2-0105-4D34-27097AE841CE}"/>
              </a:ext>
            </a:extLst>
          </p:cNvPr>
          <p:cNvSpPr txBox="1"/>
          <p:nvPr/>
        </p:nvSpPr>
        <p:spPr>
          <a:xfrm>
            <a:off x="912482" y="5047488"/>
            <a:ext cx="2988958" cy="954107"/>
          </a:xfrm>
          <a:prstGeom prst="rect">
            <a:avLst/>
          </a:prstGeom>
          <a:noFill/>
        </p:spPr>
        <p:txBody>
          <a:bodyPr wrap="square" rtlCol="0">
            <a:spAutoFit/>
          </a:bodyPr>
          <a:lstStyle/>
          <a:p>
            <a:pPr algn="ctr"/>
            <a:r>
              <a:rPr lang="en-US" sz="2800" b="1" dirty="0">
                <a:solidFill>
                  <a:schemeClr val="accent3">
                    <a:lumMod val="75000"/>
                  </a:schemeClr>
                </a:solidFill>
                <a:latin typeface="Cavolini" panose="03000502040302020204" pitchFamily="66" charset="0"/>
                <a:cs typeface="Cavolini" panose="03000502040302020204" pitchFamily="66" charset="0"/>
              </a:rPr>
              <a:t>THE HIDDEN TREASURE</a:t>
            </a:r>
          </a:p>
        </p:txBody>
      </p:sp>
      <p:sp>
        <p:nvSpPr>
          <p:cNvPr id="5" name="L-Shape 4">
            <a:extLst>
              <a:ext uri="{FF2B5EF4-FFF2-40B4-BE49-F238E27FC236}">
                <a16:creationId xmlns:a16="http://schemas.microsoft.com/office/drawing/2014/main" id="{D17FB26A-EB9C-CB97-2E8F-EF1FA4912152}"/>
              </a:ext>
            </a:extLst>
          </p:cNvPr>
          <p:cNvSpPr/>
          <p:nvPr/>
        </p:nvSpPr>
        <p:spPr>
          <a:xfrm>
            <a:off x="5205984" y="3950208"/>
            <a:ext cx="2523744" cy="1755648"/>
          </a:xfrm>
          <a:prstGeom prst="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5">
            <a:extLst>
              <a:ext uri="{FF2B5EF4-FFF2-40B4-BE49-F238E27FC236}">
                <a16:creationId xmlns:a16="http://schemas.microsoft.com/office/drawing/2014/main" id="{036B20C0-6A21-C6E2-7B07-38FDFB000623}"/>
              </a:ext>
            </a:extLst>
          </p:cNvPr>
          <p:cNvSpPr/>
          <p:nvPr/>
        </p:nvSpPr>
        <p:spPr>
          <a:xfrm>
            <a:off x="6071616" y="3950208"/>
            <a:ext cx="816864" cy="853440"/>
          </a:xfrm>
          <a:prstGeom prst="cloud">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D57AD9C-56DC-A0A1-D4CA-33A8D118631C}"/>
              </a:ext>
            </a:extLst>
          </p:cNvPr>
          <p:cNvSpPr txBox="1"/>
          <p:nvPr/>
        </p:nvSpPr>
        <p:spPr>
          <a:xfrm>
            <a:off x="5205984" y="4173882"/>
            <a:ext cx="865632" cy="461665"/>
          </a:xfrm>
          <a:prstGeom prst="rect">
            <a:avLst/>
          </a:prstGeom>
          <a:noFill/>
        </p:spPr>
        <p:txBody>
          <a:bodyPr wrap="square" rtlCol="0">
            <a:spAutoFit/>
          </a:bodyPr>
          <a:lstStyle/>
          <a:p>
            <a:r>
              <a:rPr lang="en-US" sz="2400" b="1" dirty="0"/>
              <a:t>THE</a:t>
            </a:r>
          </a:p>
        </p:txBody>
      </p:sp>
      <p:sp>
        <p:nvSpPr>
          <p:cNvPr id="8" name="TextBox 7">
            <a:extLst>
              <a:ext uri="{FF2B5EF4-FFF2-40B4-BE49-F238E27FC236}">
                <a16:creationId xmlns:a16="http://schemas.microsoft.com/office/drawing/2014/main" id="{8F547486-BAC9-0A99-314E-FEC745226C5D}"/>
              </a:ext>
            </a:extLst>
          </p:cNvPr>
          <p:cNvSpPr txBox="1"/>
          <p:nvPr/>
        </p:nvSpPr>
        <p:spPr>
          <a:xfrm>
            <a:off x="5297424" y="4859220"/>
            <a:ext cx="2346960" cy="830997"/>
          </a:xfrm>
          <a:prstGeom prst="rect">
            <a:avLst/>
          </a:prstGeom>
          <a:noFill/>
        </p:spPr>
        <p:txBody>
          <a:bodyPr wrap="square" rtlCol="0">
            <a:spAutoFit/>
          </a:bodyPr>
          <a:lstStyle/>
          <a:p>
            <a:r>
              <a:rPr lang="en-US" sz="2400" b="1" dirty="0"/>
              <a:t>PRICELESS</a:t>
            </a:r>
          </a:p>
          <a:p>
            <a:r>
              <a:rPr lang="en-US" sz="2400" b="1" dirty="0"/>
              <a:t>PEARL</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5" descr="https://encrypted-tbn2.gstatic.com/images?q=tbn:ANd9GcQbLqMCMELo_axB5tsbB16sJp8-IPFuBM3T21tS70IcZgL0pW_r"/>
          <p:cNvPicPr preferRelativeResize="0"/>
          <p:nvPr/>
        </p:nvPicPr>
        <p:blipFill rotWithShape="1">
          <a:blip r:embed="rId3">
            <a:alphaModFix/>
          </a:blip>
          <a:srcRect/>
          <a:stretch/>
        </p:blipFill>
        <p:spPr>
          <a:xfrm>
            <a:off x="7467600" y="152400"/>
            <a:ext cx="1524000" cy="1524000"/>
          </a:xfrm>
          <a:prstGeom prst="rect">
            <a:avLst/>
          </a:prstGeom>
          <a:noFill/>
          <a:ln>
            <a:noFill/>
          </a:ln>
        </p:spPr>
      </p:pic>
      <p:pic>
        <p:nvPicPr>
          <p:cNvPr id="114" name="Google Shape;114;p5" descr="Tosca Gradient Background Powerpoint – Today"/>
          <p:cNvPicPr preferRelativeResize="0"/>
          <p:nvPr/>
        </p:nvPicPr>
        <p:blipFill rotWithShape="1">
          <a:blip r:embed="rId4">
            <a:alphaModFix/>
          </a:blip>
          <a:srcRect/>
          <a:stretch/>
        </p:blipFill>
        <p:spPr>
          <a:xfrm>
            <a:off x="0" y="0"/>
            <a:ext cx="9144000" cy="6858000"/>
          </a:xfrm>
          <a:prstGeom prst="rect">
            <a:avLst/>
          </a:prstGeom>
          <a:noFill/>
          <a:ln>
            <a:noFill/>
          </a:ln>
        </p:spPr>
      </p:pic>
      <p:pic>
        <p:nvPicPr>
          <p:cNvPr id="115" name="Google Shape;115;p5" descr="https://encrypted-tbn2.gstatic.com/images?q=tbn:ANd9GcQbLqMCMELo_axB5tsbB16sJp8-IPFuBM3T21tS70IcZgL0pW_r"/>
          <p:cNvPicPr preferRelativeResize="0"/>
          <p:nvPr/>
        </p:nvPicPr>
        <p:blipFill rotWithShape="1">
          <a:blip r:embed="rId3">
            <a:alphaModFix/>
          </a:blip>
          <a:srcRect/>
          <a:stretch/>
        </p:blipFill>
        <p:spPr>
          <a:xfrm>
            <a:off x="0" y="0"/>
            <a:ext cx="914400" cy="838200"/>
          </a:xfrm>
          <a:prstGeom prst="rect">
            <a:avLst/>
          </a:prstGeom>
          <a:noFill/>
          <a:ln>
            <a:noFill/>
          </a:ln>
        </p:spPr>
      </p:pic>
      <p:sp>
        <p:nvSpPr>
          <p:cNvPr id="116" name="Google Shape;116;p5"/>
          <p:cNvSpPr txBox="1"/>
          <p:nvPr/>
        </p:nvSpPr>
        <p:spPr>
          <a:xfrm>
            <a:off x="152400" y="1905000"/>
            <a:ext cx="88392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dirty="0"/>
              <a:t>Jesus said to his disciples: </a:t>
            </a:r>
            <a:endParaRPr sz="4800" dirty="0">
              <a:sym typeface="Calibri"/>
            </a:endParaRPr>
          </a:p>
        </p:txBody>
      </p:sp>
      <p:sp>
        <p:nvSpPr>
          <p:cNvPr id="117" name="Google Shape;117;p5"/>
          <p:cNvSpPr txBox="1"/>
          <p:nvPr/>
        </p:nvSpPr>
        <p:spPr>
          <a:xfrm>
            <a:off x="1143000" y="152400"/>
            <a:ext cx="7696200"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lt1"/>
                </a:solidFill>
                <a:latin typeface="Calibri"/>
                <a:ea typeface="Calibri"/>
                <a:cs typeface="Calibri"/>
                <a:sym typeface="Calibri"/>
              </a:rPr>
              <a:t>THE HIDDEN TREASURE AND THE PRICELESS PEARL MATTHEW 13, 44-52</a:t>
            </a:r>
            <a:endParaRPr sz="2800" b="1" dirty="0">
              <a:solidFill>
                <a:schemeClr val="lt1"/>
              </a:solidFill>
              <a:latin typeface="Calibri"/>
              <a:ea typeface="Calibri"/>
              <a:cs typeface="Calibri"/>
              <a:sym typeface="Calibri"/>
            </a:endParaRPr>
          </a:p>
        </p:txBody>
      </p:sp>
      <p:pic>
        <p:nvPicPr>
          <p:cNvPr id="118" name="Google Shape;118;p5"/>
          <p:cNvPicPr preferRelativeResize="0"/>
          <p:nvPr/>
        </p:nvPicPr>
        <p:blipFill rotWithShape="1">
          <a:blip r:embed="rId5">
            <a:alphaModFix/>
          </a:blip>
          <a:srcRect/>
          <a:stretch/>
        </p:blipFill>
        <p:spPr>
          <a:xfrm>
            <a:off x="49641" y="3124200"/>
            <a:ext cx="9094360" cy="3733800"/>
          </a:xfrm>
          <a:prstGeom prst="rect">
            <a:avLst/>
          </a:prstGeom>
          <a:noFill/>
          <a:ln>
            <a:noFill/>
          </a:ln>
        </p:spPr>
      </p:pic>
      <p:sp>
        <p:nvSpPr>
          <p:cNvPr id="2" name="TextBox 1">
            <a:extLst>
              <a:ext uri="{FF2B5EF4-FFF2-40B4-BE49-F238E27FC236}">
                <a16:creationId xmlns:a16="http://schemas.microsoft.com/office/drawing/2014/main" id="{3119DE48-EBDD-A131-F4A5-64E4F0CD5A44}"/>
              </a:ext>
            </a:extLst>
          </p:cNvPr>
          <p:cNvSpPr txBox="1"/>
          <p:nvPr/>
        </p:nvSpPr>
        <p:spPr>
          <a:xfrm>
            <a:off x="1243584" y="3124200"/>
            <a:ext cx="3779520" cy="728472"/>
          </a:xfrm>
          <a:prstGeom prst="rect">
            <a:avLst/>
          </a:prstGeom>
          <a:solidFill>
            <a:schemeClr val="bg1"/>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517DCE6E-F618-A230-3326-0E4254963F76}"/>
              </a:ext>
            </a:extLst>
          </p:cNvPr>
          <p:cNvSpPr txBox="1"/>
          <p:nvPr/>
        </p:nvSpPr>
        <p:spPr>
          <a:xfrm>
            <a:off x="1243584" y="3135089"/>
            <a:ext cx="3779520" cy="646331"/>
          </a:xfrm>
          <a:prstGeom prst="rect">
            <a:avLst/>
          </a:prstGeom>
          <a:solidFill>
            <a:schemeClr val="bg1"/>
          </a:solidFill>
        </p:spPr>
        <p:txBody>
          <a:bodyPr wrap="square" rtlCol="0">
            <a:spAutoFit/>
          </a:bodyPr>
          <a:lstStyle/>
          <a:p>
            <a:r>
              <a:rPr lang="en-US" sz="1800" dirty="0">
                <a:effectLst/>
                <a:latin typeface="+mj-lt"/>
                <a:ea typeface="Times New Roman" panose="02020603050405020304" pitchFamily="18" charset="0"/>
                <a:cs typeface="Arial" panose="020B0604020202020204" pitchFamily="34" charset="0"/>
              </a:rPr>
              <a:t>"The kingdom of heaven is like a treasure buried in a field,</a:t>
            </a:r>
            <a:r>
              <a:rPr lang="en-US" dirty="0">
                <a:effectLst/>
                <a:latin typeface="+mj-lt"/>
              </a:rPr>
              <a:t> </a:t>
            </a:r>
            <a:endParaRPr lang="en-US" dirty="0">
              <a:latin typeface="+mj-l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6" descr="https://encrypted-tbn2.gstatic.com/images?q=tbn:ANd9GcQbLqMCMELo_axB5tsbB16sJp8-IPFuBM3T21tS70IcZgL0pW_r"/>
          <p:cNvPicPr preferRelativeResize="0"/>
          <p:nvPr/>
        </p:nvPicPr>
        <p:blipFill rotWithShape="1">
          <a:blip r:embed="rId3">
            <a:alphaModFix/>
          </a:blip>
          <a:srcRect/>
          <a:stretch/>
        </p:blipFill>
        <p:spPr>
          <a:xfrm>
            <a:off x="7467600" y="152400"/>
            <a:ext cx="1524000" cy="1524000"/>
          </a:xfrm>
          <a:prstGeom prst="rect">
            <a:avLst/>
          </a:prstGeom>
          <a:noFill/>
          <a:ln>
            <a:noFill/>
          </a:ln>
        </p:spPr>
      </p:pic>
      <p:pic>
        <p:nvPicPr>
          <p:cNvPr id="124" name="Google Shape;124;p6" descr="Tosca Gradient Background Powerpoint – Today"/>
          <p:cNvPicPr preferRelativeResize="0"/>
          <p:nvPr/>
        </p:nvPicPr>
        <p:blipFill rotWithShape="1">
          <a:blip r:embed="rId4">
            <a:alphaModFix/>
          </a:blip>
          <a:srcRect/>
          <a:stretch/>
        </p:blipFill>
        <p:spPr>
          <a:xfrm>
            <a:off x="0" y="0"/>
            <a:ext cx="9144000" cy="6858000"/>
          </a:xfrm>
          <a:prstGeom prst="rect">
            <a:avLst/>
          </a:prstGeom>
          <a:noFill/>
          <a:ln>
            <a:noFill/>
          </a:ln>
        </p:spPr>
      </p:pic>
      <p:pic>
        <p:nvPicPr>
          <p:cNvPr id="125" name="Google Shape;125;p6" descr="https://encrypted-tbn2.gstatic.com/images?q=tbn:ANd9GcQbLqMCMELo_axB5tsbB16sJp8-IPFuBM3T21tS70IcZgL0pW_r"/>
          <p:cNvPicPr preferRelativeResize="0"/>
          <p:nvPr/>
        </p:nvPicPr>
        <p:blipFill rotWithShape="1">
          <a:blip r:embed="rId3">
            <a:alphaModFix/>
          </a:blip>
          <a:srcRect/>
          <a:stretch/>
        </p:blipFill>
        <p:spPr>
          <a:xfrm>
            <a:off x="0" y="0"/>
            <a:ext cx="914400" cy="838200"/>
          </a:xfrm>
          <a:prstGeom prst="rect">
            <a:avLst/>
          </a:prstGeom>
          <a:noFill/>
          <a:ln>
            <a:noFill/>
          </a:ln>
        </p:spPr>
      </p:pic>
      <p:pic>
        <p:nvPicPr>
          <p:cNvPr id="126" name="Google Shape;126;p6"/>
          <p:cNvPicPr preferRelativeResize="0"/>
          <p:nvPr/>
        </p:nvPicPr>
        <p:blipFill rotWithShape="1">
          <a:blip r:embed="rId5">
            <a:alphaModFix/>
          </a:blip>
          <a:srcRect/>
          <a:stretch/>
        </p:blipFill>
        <p:spPr>
          <a:xfrm>
            <a:off x="2057400" y="2575560"/>
            <a:ext cx="5295900" cy="4076700"/>
          </a:xfrm>
          <a:prstGeom prst="rect">
            <a:avLst/>
          </a:prstGeom>
          <a:ln>
            <a:noFill/>
          </a:ln>
          <a:effectLst>
            <a:outerShdw blurRad="292100" dist="139700" dir="2700000" algn="tl" rotWithShape="0">
              <a:srgbClr val="333333">
                <a:alpha val="65000"/>
              </a:srgbClr>
            </a:outerShdw>
          </a:effectLst>
        </p:spPr>
      </p:pic>
      <p:sp>
        <p:nvSpPr>
          <p:cNvPr id="127" name="Google Shape;127;p6"/>
          <p:cNvSpPr txBox="1"/>
          <p:nvPr/>
        </p:nvSpPr>
        <p:spPr>
          <a:xfrm>
            <a:off x="361188" y="753090"/>
            <a:ext cx="8421624" cy="184661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800" dirty="0"/>
              <a:t>…which a person finds and hides again, and </a:t>
            </a:r>
            <a:r>
              <a:rPr lang="en-US" sz="3800" dirty="0">
                <a:effectLst/>
              </a:rPr>
              <a:t>out of joy goes and sells all that he has and buys that field.</a:t>
            </a:r>
            <a:endParaRPr sz="3800" b="1"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20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7" descr="https://encrypted-tbn2.gstatic.com/images?q=tbn:ANd9GcQbLqMCMELo_axB5tsbB16sJp8-IPFuBM3T21tS70IcZgL0pW_r"/>
          <p:cNvPicPr preferRelativeResize="0"/>
          <p:nvPr/>
        </p:nvPicPr>
        <p:blipFill rotWithShape="1">
          <a:blip r:embed="rId3">
            <a:alphaModFix/>
          </a:blip>
          <a:srcRect/>
          <a:stretch/>
        </p:blipFill>
        <p:spPr>
          <a:xfrm>
            <a:off x="7467600" y="152400"/>
            <a:ext cx="1524000" cy="1524000"/>
          </a:xfrm>
          <a:prstGeom prst="rect">
            <a:avLst/>
          </a:prstGeom>
          <a:noFill/>
          <a:ln>
            <a:noFill/>
          </a:ln>
        </p:spPr>
      </p:pic>
      <p:pic>
        <p:nvPicPr>
          <p:cNvPr id="133" name="Google Shape;133;p7" descr="Tosca Gradient Background Powerpoint – Today"/>
          <p:cNvPicPr preferRelativeResize="0"/>
          <p:nvPr/>
        </p:nvPicPr>
        <p:blipFill rotWithShape="1">
          <a:blip r:embed="rId4">
            <a:alphaModFix/>
          </a:blip>
          <a:srcRect/>
          <a:stretch/>
        </p:blipFill>
        <p:spPr>
          <a:xfrm>
            <a:off x="0" y="0"/>
            <a:ext cx="9144000" cy="6858000"/>
          </a:xfrm>
          <a:prstGeom prst="rect">
            <a:avLst/>
          </a:prstGeom>
          <a:noFill/>
          <a:ln>
            <a:noFill/>
          </a:ln>
        </p:spPr>
      </p:pic>
      <p:pic>
        <p:nvPicPr>
          <p:cNvPr id="134" name="Google Shape;134;p7" descr="https://encrypted-tbn2.gstatic.com/images?q=tbn:ANd9GcQbLqMCMELo_axB5tsbB16sJp8-IPFuBM3T21tS70IcZgL0pW_r"/>
          <p:cNvPicPr preferRelativeResize="0"/>
          <p:nvPr/>
        </p:nvPicPr>
        <p:blipFill rotWithShape="1">
          <a:blip r:embed="rId3">
            <a:alphaModFix/>
          </a:blip>
          <a:srcRect/>
          <a:stretch/>
        </p:blipFill>
        <p:spPr>
          <a:xfrm>
            <a:off x="0" y="0"/>
            <a:ext cx="914400" cy="838200"/>
          </a:xfrm>
          <a:prstGeom prst="rect">
            <a:avLst/>
          </a:prstGeom>
          <a:noFill/>
          <a:ln>
            <a:noFill/>
          </a:ln>
        </p:spPr>
      </p:pic>
      <p:pic>
        <p:nvPicPr>
          <p:cNvPr id="135" name="Google Shape;135;p7"/>
          <p:cNvPicPr preferRelativeResize="0"/>
          <p:nvPr/>
        </p:nvPicPr>
        <p:blipFill rotWithShape="1">
          <a:blip r:embed="rId5">
            <a:alphaModFix/>
          </a:blip>
          <a:srcRect/>
          <a:stretch/>
        </p:blipFill>
        <p:spPr>
          <a:xfrm>
            <a:off x="0" y="2053648"/>
            <a:ext cx="9157810" cy="4804352"/>
          </a:xfrm>
          <a:prstGeom prst="rect">
            <a:avLst/>
          </a:prstGeom>
          <a:noFill/>
          <a:ln>
            <a:noFill/>
          </a:ln>
        </p:spPr>
      </p:pic>
      <p:pic>
        <p:nvPicPr>
          <p:cNvPr id="136" name="Google Shape;136;p7" descr="pngegg.png"/>
          <p:cNvPicPr preferRelativeResize="0"/>
          <p:nvPr/>
        </p:nvPicPr>
        <p:blipFill rotWithShape="1">
          <a:blip r:embed="rId6">
            <a:alphaModFix/>
          </a:blip>
          <a:srcRect/>
          <a:stretch/>
        </p:blipFill>
        <p:spPr>
          <a:xfrm rot="937122">
            <a:off x="7018864" y="3622232"/>
            <a:ext cx="2286000" cy="2074544"/>
          </a:xfrm>
          <a:prstGeom prst="rect">
            <a:avLst/>
          </a:prstGeom>
          <a:noFill/>
          <a:ln>
            <a:noFill/>
          </a:ln>
        </p:spPr>
      </p:pic>
      <p:sp>
        <p:nvSpPr>
          <p:cNvPr id="2" name="TextBox 1">
            <a:extLst>
              <a:ext uri="{FF2B5EF4-FFF2-40B4-BE49-F238E27FC236}">
                <a16:creationId xmlns:a16="http://schemas.microsoft.com/office/drawing/2014/main" id="{87961C53-09E1-540E-832D-FF93CFD6E706}"/>
              </a:ext>
            </a:extLst>
          </p:cNvPr>
          <p:cNvSpPr txBox="1"/>
          <p:nvPr/>
        </p:nvSpPr>
        <p:spPr>
          <a:xfrm>
            <a:off x="1450848" y="2053648"/>
            <a:ext cx="6803136" cy="707886"/>
          </a:xfrm>
          <a:prstGeom prst="rect">
            <a:avLst/>
          </a:prstGeom>
          <a:solidFill>
            <a:schemeClr val="bg1"/>
          </a:solidFill>
        </p:spPr>
        <p:txBody>
          <a:bodyPr wrap="square" rtlCol="0">
            <a:spAutoFit/>
          </a:bodyPr>
          <a:lstStyle/>
          <a:p>
            <a:r>
              <a:rPr lang="en-US" sz="2000" dirty="0">
                <a:latin typeface="+mj-lt"/>
                <a:cs typeface="Arial" panose="020B0604020202020204" pitchFamily="34" charset="0"/>
              </a:rPr>
              <a:t>Again, the kingdom of heaven is like a merchant searching for fine pearls. </a:t>
            </a:r>
          </a:p>
        </p:txBody>
      </p:sp>
      <p:sp>
        <p:nvSpPr>
          <p:cNvPr id="3" name="TextBox 2">
            <a:extLst>
              <a:ext uri="{FF2B5EF4-FFF2-40B4-BE49-F238E27FC236}">
                <a16:creationId xmlns:a16="http://schemas.microsoft.com/office/drawing/2014/main" id="{AE43B9F1-B216-1796-EC46-9869B7383A21}"/>
              </a:ext>
            </a:extLst>
          </p:cNvPr>
          <p:cNvSpPr txBox="1"/>
          <p:nvPr/>
        </p:nvSpPr>
        <p:spPr>
          <a:xfrm>
            <a:off x="4852416" y="5364480"/>
            <a:ext cx="1828800" cy="1015663"/>
          </a:xfrm>
          <a:prstGeom prst="rect">
            <a:avLst/>
          </a:prstGeom>
          <a:solidFill>
            <a:schemeClr val="bg1"/>
          </a:solidFill>
        </p:spPr>
        <p:txBody>
          <a:bodyPr wrap="square" rtlCol="0">
            <a:spAutoFit/>
          </a:bodyPr>
          <a:lstStyle/>
          <a:p>
            <a:pPr algn="ctr"/>
            <a:r>
              <a:rPr lang="en-US" sz="2000" b="1" dirty="0">
                <a:solidFill>
                  <a:srgbClr val="FF0000"/>
                </a:solidFill>
              </a:rPr>
              <a:t>BUY/SELL</a:t>
            </a:r>
          </a:p>
          <a:p>
            <a:pPr algn="ctr"/>
            <a:r>
              <a:rPr lang="en-US" sz="2000" b="1" dirty="0">
                <a:solidFill>
                  <a:srgbClr val="FF0000"/>
                </a:solidFill>
              </a:rPr>
              <a:t>FINE PEARLS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8" descr="https://encrypted-tbn2.gstatic.com/images?q=tbn:ANd9GcQbLqMCMELo_axB5tsbB16sJp8-IPFuBM3T21tS70IcZgL0pW_r"/>
          <p:cNvPicPr preferRelativeResize="0"/>
          <p:nvPr/>
        </p:nvPicPr>
        <p:blipFill rotWithShape="1">
          <a:blip r:embed="rId3">
            <a:alphaModFix/>
          </a:blip>
          <a:srcRect/>
          <a:stretch/>
        </p:blipFill>
        <p:spPr>
          <a:xfrm>
            <a:off x="7467600" y="152400"/>
            <a:ext cx="1524000" cy="1524000"/>
          </a:xfrm>
          <a:prstGeom prst="rect">
            <a:avLst/>
          </a:prstGeom>
          <a:noFill/>
          <a:ln>
            <a:noFill/>
          </a:ln>
        </p:spPr>
      </p:pic>
      <p:pic>
        <p:nvPicPr>
          <p:cNvPr id="142" name="Google Shape;142;p8" descr="Tosca Gradient Background Powerpoint – Today"/>
          <p:cNvPicPr preferRelativeResize="0"/>
          <p:nvPr/>
        </p:nvPicPr>
        <p:blipFill rotWithShape="1">
          <a:blip r:embed="rId4">
            <a:alphaModFix/>
          </a:blip>
          <a:srcRect/>
          <a:stretch/>
        </p:blipFill>
        <p:spPr>
          <a:xfrm>
            <a:off x="0" y="173736"/>
            <a:ext cx="9144000" cy="6858000"/>
          </a:xfrm>
          <a:prstGeom prst="rect">
            <a:avLst/>
          </a:prstGeom>
          <a:noFill/>
          <a:ln>
            <a:noFill/>
          </a:ln>
        </p:spPr>
      </p:pic>
      <p:pic>
        <p:nvPicPr>
          <p:cNvPr id="143" name="Google Shape;143;p8" descr="https://encrypted-tbn2.gstatic.com/images?q=tbn:ANd9GcQbLqMCMELo_axB5tsbB16sJp8-IPFuBM3T21tS70IcZgL0pW_r"/>
          <p:cNvPicPr preferRelativeResize="0"/>
          <p:nvPr/>
        </p:nvPicPr>
        <p:blipFill rotWithShape="1">
          <a:blip r:embed="rId3">
            <a:alphaModFix/>
          </a:blip>
          <a:srcRect/>
          <a:stretch/>
        </p:blipFill>
        <p:spPr>
          <a:xfrm>
            <a:off x="0" y="0"/>
            <a:ext cx="914400" cy="838200"/>
          </a:xfrm>
          <a:prstGeom prst="rect">
            <a:avLst/>
          </a:prstGeom>
          <a:noFill/>
          <a:ln>
            <a:noFill/>
          </a:ln>
        </p:spPr>
      </p:pic>
      <p:pic>
        <p:nvPicPr>
          <p:cNvPr id="144" name="Google Shape;144;p8"/>
          <p:cNvPicPr preferRelativeResize="0"/>
          <p:nvPr/>
        </p:nvPicPr>
        <p:blipFill rotWithShape="1">
          <a:blip r:embed="rId5">
            <a:alphaModFix/>
          </a:blip>
          <a:srcRect/>
          <a:stretch/>
        </p:blipFill>
        <p:spPr>
          <a:xfrm>
            <a:off x="1692802" y="801400"/>
            <a:ext cx="5346915" cy="3429000"/>
          </a:xfrm>
          <a:prstGeom prst="rect">
            <a:avLst/>
          </a:prstGeom>
          <a:ln>
            <a:noFill/>
          </a:ln>
          <a:effectLst>
            <a:outerShdw blurRad="292100" dist="139700" dir="2700000" algn="tl" rotWithShape="0">
              <a:srgbClr val="333333">
                <a:alpha val="65000"/>
              </a:srgbClr>
            </a:outerShdw>
          </a:effectLst>
        </p:spPr>
      </p:pic>
      <p:sp>
        <p:nvSpPr>
          <p:cNvPr id="145" name="Google Shape;145;p8"/>
          <p:cNvSpPr/>
          <p:nvPr/>
        </p:nvSpPr>
        <p:spPr>
          <a:xfrm>
            <a:off x="669036" y="4504432"/>
            <a:ext cx="7805928" cy="1077178"/>
          </a:xfrm>
          <a:prstGeom prst="rect">
            <a:avLst/>
          </a:prstGeom>
          <a:noFill/>
          <a:ln>
            <a:noFill/>
          </a:ln>
        </p:spPr>
        <p:txBody>
          <a:bodyPr spcFirstLastPara="1" wrap="square" lIns="91425" tIns="45700" rIns="91425" bIns="45700" anchor="t" anchorCtr="0">
            <a:spAutoFit/>
          </a:bodyPr>
          <a:lstStyle/>
          <a:p>
            <a:pPr marL="0" marR="0">
              <a:spcBef>
                <a:spcPts val="0"/>
              </a:spcBef>
              <a:spcAft>
                <a:spcPts val="0"/>
              </a:spcAft>
            </a:pPr>
            <a:r>
              <a:rPr lang="en-US" sz="3200" dirty="0"/>
              <a:t>When he finds a pearl of great price, he goes and sells all that he has and buys it."</a:t>
            </a:r>
          </a:p>
        </p:txBody>
      </p:sp>
      <p:sp>
        <p:nvSpPr>
          <p:cNvPr id="146" name="Google Shape;146;p8"/>
          <p:cNvSpPr txBox="1"/>
          <p:nvPr/>
        </p:nvSpPr>
        <p:spPr>
          <a:xfrm>
            <a:off x="4096512" y="5653465"/>
            <a:ext cx="4895088" cy="8925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dirty="0">
                <a:solidFill>
                  <a:srgbClr val="FFC000"/>
                </a:solidFill>
                <a:latin typeface="Calibri"/>
                <a:ea typeface="Calibri"/>
                <a:cs typeface="Calibri"/>
                <a:sym typeface="Calibri"/>
              </a:rPr>
              <a:t>The Gospel of the Lord.</a:t>
            </a:r>
          </a:p>
          <a:p>
            <a:pPr marL="0" marR="0" lvl="0" indent="0" algn="ctr" rtl="0">
              <a:spcBef>
                <a:spcPts val="0"/>
              </a:spcBef>
              <a:spcAft>
                <a:spcPts val="0"/>
              </a:spcAft>
              <a:buNone/>
            </a:pPr>
            <a:r>
              <a:rPr lang="en-US" sz="2600" b="1" dirty="0">
                <a:solidFill>
                  <a:srgbClr val="FFC000"/>
                </a:solidFill>
                <a:latin typeface="Calibri"/>
                <a:ea typeface="Calibri"/>
                <a:cs typeface="Calibri"/>
                <a:sym typeface="Calibri"/>
              </a:rPr>
              <a:t>Praise to you Lord Jesus Christ.</a:t>
            </a:r>
            <a:endParaRPr sz="2600" b="1" dirty="0">
              <a:solidFill>
                <a:srgbClr val="FFC000"/>
              </a:solidFill>
              <a:latin typeface="Calibri"/>
              <a:ea typeface="Calibri"/>
              <a:cs typeface="Calibri"/>
              <a:sym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1000"/>
                                        <p:tgtEl>
                                          <p:spTgt spid="146"/>
                                        </p:tgtEl>
                                      </p:cBhvr>
                                    </p:animEffect>
                                    <p:anim calcmode="lin" valueType="num">
                                      <p:cBhvr>
                                        <p:cTn id="8" dur="1000" fill="hold"/>
                                        <p:tgtEl>
                                          <p:spTgt spid="146"/>
                                        </p:tgtEl>
                                        <p:attrNameLst>
                                          <p:attrName>ppt_x</p:attrName>
                                        </p:attrNameLst>
                                      </p:cBhvr>
                                      <p:tavLst>
                                        <p:tav tm="0">
                                          <p:val>
                                            <p:strVal val="#ppt_x"/>
                                          </p:val>
                                        </p:tav>
                                        <p:tav tm="100000">
                                          <p:val>
                                            <p:strVal val="#ppt_x"/>
                                          </p:val>
                                        </p:tav>
                                      </p:tavLst>
                                    </p:anim>
                                    <p:anim calcmode="lin" valueType="num">
                                      <p:cBhvr>
                                        <p:cTn id="9" dur="1000" fill="hold"/>
                                        <p:tgtEl>
                                          <p:spTgt spid="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142;p8" descr="Tosca Gradient Background Powerpoint – Today">
            <a:extLst>
              <a:ext uri="{FF2B5EF4-FFF2-40B4-BE49-F238E27FC236}">
                <a16:creationId xmlns:a16="http://schemas.microsoft.com/office/drawing/2014/main" id="{61833958-61C1-EDC8-ED11-379976947557}"/>
              </a:ext>
            </a:extLst>
          </p:cNvPr>
          <p:cNvPicPr preferRelativeResize="0"/>
          <p:nvPr/>
        </p:nvPicPr>
        <p:blipFill rotWithShape="1">
          <a:blip r:embed="rId2">
            <a:alphaModFix/>
          </a:blip>
          <a:srcRect/>
          <a:stretch/>
        </p:blipFill>
        <p:spPr>
          <a:xfrm>
            <a:off x="0" y="0"/>
            <a:ext cx="9144000" cy="7031736"/>
          </a:xfrm>
          <a:prstGeom prst="rect">
            <a:avLst/>
          </a:prstGeom>
          <a:noFill/>
          <a:ln>
            <a:noFill/>
          </a:ln>
        </p:spPr>
      </p:pic>
      <p:sp>
        <p:nvSpPr>
          <p:cNvPr id="2" name="Title 1">
            <a:extLst>
              <a:ext uri="{FF2B5EF4-FFF2-40B4-BE49-F238E27FC236}">
                <a16:creationId xmlns:a16="http://schemas.microsoft.com/office/drawing/2014/main" id="{75A661FA-759F-28DB-299E-9214880D5C3B}"/>
              </a:ext>
            </a:extLst>
          </p:cNvPr>
          <p:cNvSpPr>
            <a:spLocks noGrp="1"/>
          </p:cNvSpPr>
          <p:nvPr>
            <p:ph type="title"/>
          </p:nvPr>
        </p:nvSpPr>
        <p:spPr>
          <a:xfrm>
            <a:off x="830104" y="1393950"/>
            <a:ext cx="7758113" cy="994172"/>
          </a:xfrm>
          <a:effectLst>
            <a:outerShdw blurRad="50800" dist="38100" dir="2700000" algn="tl" rotWithShape="0">
              <a:prstClr val="black">
                <a:alpha val="40000"/>
              </a:prstClr>
            </a:outerShdw>
          </a:effectLst>
        </p:spPr>
        <p:txBody>
          <a:bodyPr>
            <a:noAutofit/>
          </a:bodyPr>
          <a:lstStyle/>
          <a:p>
            <a:r>
              <a:rPr lang="en-US" sz="7200" dirty="0">
                <a:solidFill>
                  <a:schemeClr val="accent4">
                    <a:lumMod val="20000"/>
                    <a:lumOff val="80000"/>
                  </a:schemeClr>
                </a:solidFill>
                <a:latin typeface="Elephant" panose="02020904090505020303" pitchFamily="18" charset="0"/>
              </a:rPr>
              <a:t>REFLECTION</a:t>
            </a:r>
          </a:p>
        </p:txBody>
      </p:sp>
      <p:pic>
        <p:nvPicPr>
          <p:cNvPr id="4100" name="Picture 4" descr="Imágenes de Nino Pensando - Descarga gratuita en Freepik">
            <a:extLst>
              <a:ext uri="{FF2B5EF4-FFF2-40B4-BE49-F238E27FC236}">
                <a16:creationId xmlns:a16="http://schemas.microsoft.com/office/drawing/2014/main" id="{107118C2-175A-BEDD-8034-C0428F40C5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5393" y="2711903"/>
            <a:ext cx="3087534" cy="27521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4535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9" descr="https://encrypted-tbn2.gstatic.com/images?q=tbn:ANd9GcQbLqMCMELo_axB5tsbB16sJp8-IPFuBM3T21tS70IcZgL0pW_r"/>
          <p:cNvPicPr preferRelativeResize="0"/>
          <p:nvPr/>
        </p:nvPicPr>
        <p:blipFill rotWithShape="1">
          <a:blip r:embed="rId3">
            <a:alphaModFix/>
          </a:blip>
          <a:srcRect/>
          <a:stretch/>
        </p:blipFill>
        <p:spPr>
          <a:xfrm>
            <a:off x="7467600" y="152400"/>
            <a:ext cx="1524000" cy="1524000"/>
          </a:xfrm>
          <a:prstGeom prst="rect">
            <a:avLst/>
          </a:prstGeom>
          <a:noFill/>
          <a:ln>
            <a:noFill/>
          </a:ln>
        </p:spPr>
      </p:pic>
      <p:pic>
        <p:nvPicPr>
          <p:cNvPr id="153" name="Google Shape;153;p9" descr="Tosca Gradient Background Powerpoint – Today"/>
          <p:cNvPicPr preferRelativeResize="0"/>
          <p:nvPr/>
        </p:nvPicPr>
        <p:blipFill rotWithShape="1">
          <a:blip r:embed="rId4">
            <a:alphaModFix/>
          </a:blip>
          <a:srcRect/>
          <a:stretch/>
        </p:blipFill>
        <p:spPr>
          <a:xfrm>
            <a:off x="0" y="0"/>
            <a:ext cx="9144000" cy="6858000"/>
          </a:xfrm>
          <a:prstGeom prst="rect">
            <a:avLst/>
          </a:prstGeom>
          <a:noFill/>
          <a:ln>
            <a:noFill/>
          </a:ln>
        </p:spPr>
      </p:pic>
      <p:pic>
        <p:nvPicPr>
          <p:cNvPr id="154" name="Google Shape;154;p9" descr="https://encrypted-tbn2.gstatic.com/images?q=tbn:ANd9GcQbLqMCMELo_axB5tsbB16sJp8-IPFuBM3T21tS70IcZgL0pW_r"/>
          <p:cNvPicPr preferRelativeResize="0"/>
          <p:nvPr/>
        </p:nvPicPr>
        <p:blipFill rotWithShape="1">
          <a:blip r:embed="rId3">
            <a:alphaModFix/>
          </a:blip>
          <a:srcRect/>
          <a:stretch/>
        </p:blipFill>
        <p:spPr>
          <a:xfrm>
            <a:off x="0" y="0"/>
            <a:ext cx="914400" cy="838200"/>
          </a:xfrm>
          <a:prstGeom prst="rect">
            <a:avLst/>
          </a:prstGeom>
          <a:noFill/>
          <a:ln>
            <a:noFill/>
          </a:ln>
        </p:spPr>
      </p:pic>
      <p:sp>
        <p:nvSpPr>
          <p:cNvPr id="155" name="Google Shape;155;p9"/>
          <p:cNvSpPr txBox="1"/>
          <p:nvPr/>
        </p:nvSpPr>
        <p:spPr>
          <a:xfrm>
            <a:off x="1402080" y="591255"/>
            <a:ext cx="682752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lt1"/>
                </a:solidFill>
                <a:latin typeface="Calibri"/>
                <a:ea typeface="Calibri"/>
                <a:cs typeface="Calibri"/>
                <a:sym typeface="Calibri"/>
              </a:rPr>
              <a:t>What is the Kingdom of Heaven?</a:t>
            </a:r>
            <a:endParaRPr sz="3600" b="1" dirty="0">
              <a:solidFill>
                <a:schemeClr val="lt1"/>
              </a:solidFill>
              <a:latin typeface="Calibri"/>
              <a:ea typeface="Calibri"/>
              <a:cs typeface="Calibri"/>
              <a:sym typeface="Calibri"/>
            </a:endParaRPr>
          </a:p>
        </p:txBody>
      </p:sp>
      <p:pic>
        <p:nvPicPr>
          <p:cNvPr id="156" name="Google Shape;156;p9" descr="Convertíos porque ha llegado el Reino de los Cielos | Radio RSD ..."/>
          <p:cNvPicPr preferRelativeResize="0"/>
          <p:nvPr/>
        </p:nvPicPr>
        <p:blipFill rotWithShape="1">
          <a:blip r:embed="rId5">
            <a:alphaModFix/>
          </a:blip>
          <a:srcRect/>
          <a:stretch/>
        </p:blipFill>
        <p:spPr>
          <a:xfrm>
            <a:off x="1761744" y="1345549"/>
            <a:ext cx="5553456" cy="3323867"/>
          </a:xfrm>
          <a:prstGeom prst="rect">
            <a:avLst/>
          </a:prstGeom>
          <a:ln>
            <a:noFill/>
          </a:ln>
          <a:effectLst>
            <a:outerShdw blurRad="292100" dist="139700" dir="2700000" algn="tl" rotWithShape="0">
              <a:srgbClr val="333333">
                <a:alpha val="65000"/>
              </a:srgbClr>
            </a:outerShdw>
          </a:effectLst>
        </p:spPr>
      </p:pic>
      <p:sp>
        <p:nvSpPr>
          <p:cNvPr id="157" name="Google Shape;157;p9"/>
          <p:cNvSpPr txBox="1"/>
          <p:nvPr/>
        </p:nvSpPr>
        <p:spPr>
          <a:xfrm>
            <a:off x="266700" y="4669416"/>
            <a:ext cx="8610600" cy="2062063"/>
          </a:xfrm>
          <a:prstGeom prst="rect">
            <a:avLst/>
          </a:prstGeom>
          <a:noFill/>
          <a:ln>
            <a:noFill/>
          </a:ln>
        </p:spPr>
        <p:txBody>
          <a:bodyPr spcFirstLastPara="1" wrap="square" lIns="91425" tIns="45700" rIns="91425" bIns="45700" anchor="t" anchorCtr="0">
            <a:spAutoFit/>
          </a:bodyPr>
          <a:lstStyle/>
          <a:p>
            <a:pPr lvl="0" algn="ctr"/>
            <a:r>
              <a:rPr lang="en-US" sz="3200" b="1" dirty="0">
                <a:solidFill>
                  <a:schemeClr val="dk1"/>
                </a:solidFill>
                <a:latin typeface="Calibri"/>
                <a:ea typeface="Calibri"/>
                <a:cs typeface="Calibri"/>
              </a:rPr>
              <a:t>The presence of Jesus in our heart: a heart attentive to God’s voice, a heart that knows the difference between good and evil, a heart that wants to do His Holy will</a:t>
            </a:r>
            <a:r>
              <a:rPr lang="es-ES" sz="3200" b="1" dirty="0">
                <a:solidFill>
                  <a:schemeClr val="dk1"/>
                </a:solidFill>
                <a:latin typeface="Calibri"/>
                <a:ea typeface="Calibri"/>
                <a:cs typeface="Calibri"/>
                <a:sym typeface="Calibri"/>
              </a:rPr>
              <a: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p:bld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553</Words>
  <Application>Microsoft Office PowerPoint</Application>
  <PresentationFormat>On-screen Show (4:3)</PresentationFormat>
  <Paragraphs>69</Paragraphs>
  <Slides>19</Slides>
  <Notes>18</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 Black</vt:lpstr>
      <vt:lpstr>Avenir Next LT Pro</vt:lpstr>
      <vt:lpstr>Cambria</vt:lpstr>
      <vt:lpstr>Times New Roman</vt:lpstr>
      <vt:lpstr>Calibri</vt:lpstr>
      <vt:lpstr>Elephant</vt:lpstr>
      <vt:lpstr>Arial</vt:lpstr>
      <vt:lpstr>Cavolini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REFLECTION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Miguel Angel Di Geronimo O</dc:creator>
  <cp:lastModifiedBy>Maria Varona</cp:lastModifiedBy>
  <cp:revision>14</cp:revision>
  <dcterms:created xsi:type="dcterms:W3CDTF">2020-07-19T19:30:39Z</dcterms:created>
  <dcterms:modified xsi:type="dcterms:W3CDTF">2023-07-26T19:08:59Z</dcterms:modified>
</cp:coreProperties>
</file>