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handoutMasterIdLst>
    <p:handoutMasterId r:id="rId20"/>
  </p:handoutMasterIdLst>
  <p:sldIdLst>
    <p:sldId id="265" r:id="rId2"/>
    <p:sldId id="266" r:id="rId3"/>
    <p:sldId id="267" r:id="rId4"/>
    <p:sldId id="268" r:id="rId5"/>
    <p:sldId id="270" r:id="rId6"/>
    <p:sldId id="269" r:id="rId7"/>
    <p:sldId id="282" r:id="rId8"/>
    <p:sldId id="283" r:id="rId9"/>
    <p:sldId id="284" r:id="rId10"/>
    <p:sldId id="285" r:id="rId11"/>
    <p:sldId id="286" r:id="rId12"/>
    <p:sldId id="287" r:id="rId13"/>
    <p:sldId id="288" r:id="rId14"/>
    <p:sldId id="289" r:id="rId15"/>
    <p:sldId id="290" r:id="rId16"/>
    <p:sldId id="291"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4" d="100"/>
          <a:sy n="84" d="100"/>
        </p:scale>
        <p:origin x="18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8/1/2023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r>
              <a:rPr lang="en-US" dirty="0"/>
              <a:t>11/22/2020</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8/1/2023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8/1/2023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8/1/2023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8/1/2023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6F6384A4-5087-4A4A-AAAB-BBD842317A9C}"/>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8/1/2023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C80CFB51-7B68-48A6-BA1F-5650C0BCA72C}"/>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8/1/2023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pic>
        <p:nvPicPr>
          <p:cNvPr id="9" name="Picture 8" descr="A picture containing diagram&#10;&#10;Description automatically generated">
            <a:extLst>
              <a:ext uri="{FF2B5EF4-FFF2-40B4-BE49-F238E27FC236}">
                <a16:creationId xmlns:a16="http://schemas.microsoft.com/office/drawing/2014/main" id="{3D405D7E-DF0E-4EEA-BFBE-A5A708810741}"/>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8/1/2023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pic>
        <p:nvPicPr>
          <p:cNvPr id="11" name="Picture 10" descr="A picture containing diagram&#10;&#10;Description automatically generated">
            <a:extLst>
              <a:ext uri="{FF2B5EF4-FFF2-40B4-BE49-F238E27FC236}">
                <a16:creationId xmlns:a16="http://schemas.microsoft.com/office/drawing/2014/main" id="{360F9674-CE26-477E-A93E-9DC0985BDE8D}"/>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8/1/2023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pic>
        <p:nvPicPr>
          <p:cNvPr id="7" name="Picture 6" descr="A picture containing diagram&#10;&#10;Description automatically generated">
            <a:extLst>
              <a:ext uri="{FF2B5EF4-FFF2-40B4-BE49-F238E27FC236}">
                <a16:creationId xmlns:a16="http://schemas.microsoft.com/office/drawing/2014/main" id="{C4280768-0C98-4363-84CA-28F9B1673B65}"/>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8/1/2023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pic>
        <p:nvPicPr>
          <p:cNvPr id="6" name="Picture 5" descr="A picture containing diagram&#10;&#10;Description automatically generated">
            <a:extLst>
              <a:ext uri="{FF2B5EF4-FFF2-40B4-BE49-F238E27FC236}">
                <a16:creationId xmlns:a16="http://schemas.microsoft.com/office/drawing/2014/main" id="{6586CFC7-2925-4790-A1B9-86B78C56D79D}"/>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8/1/2023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8/1/2023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8/1/2023</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hyperlink" Target="https://youtu.be/LYlkcoAfLU4" TargetMode="External"/><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4664"/>
            <a:ext cx="9144000" cy="1655762"/>
          </a:xfrm>
        </p:spPr>
        <p:txBody>
          <a:bodyPr>
            <a:normAutofit/>
          </a:bodyPr>
          <a:lstStyle/>
          <a:p>
            <a:r>
              <a:rPr lang="en-US" sz="4000" dirty="0"/>
              <a:t>Ministry Friends of Jesus and Mary</a:t>
            </a:r>
          </a:p>
        </p:txBody>
      </p:sp>
      <p:sp>
        <p:nvSpPr>
          <p:cNvPr id="3" name="Subtitle 2"/>
          <p:cNvSpPr>
            <a:spLocks noGrp="1"/>
          </p:cNvSpPr>
          <p:nvPr>
            <p:ph type="subTitle" idx="1"/>
          </p:nvPr>
        </p:nvSpPr>
        <p:spPr>
          <a:xfrm>
            <a:off x="1423987" y="2165090"/>
            <a:ext cx="9144000" cy="1655762"/>
          </a:xfrm>
        </p:spPr>
        <p:txBody>
          <a:bodyPr/>
          <a:lstStyle/>
          <a:p>
            <a:pPr>
              <a:lnSpc>
                <a:spcPct val="100000"/>
              </a:lnSpc>
            </a:pPr>
            <a:r>
              <a:rPr lang="en-US" dirty="0">
                <a:solidFill>
                  <a:schemeClr val="tx1"/>
                </a:solidFill>
              </a:rPr>
              <a:t>Cycle A – XVIII Sunday in Ordinary Time</a:t>
            </a:r>
          </a:p>
          <a:p>
            <a:r>
              <a:rPr lang="en-US" dirty="0"/>
              <a:t>Mateo 25:31-46</a:t>
            </a:r>
          </a:p>
        </p:txBody>
      </p:sp>
      <p:pic>
        <p:nvPicPr>
          <p:cNvPr id="5" name="Picture 2" descr="Cómic Evangelio Animado Domingo Cristo Rey San Mateo 25, 31-46 Misa con  Niños - YouTube">
            <a:extLst>
              <a:ext uri="{FF2B5EF4-FFF2-40B4-BE49-F238E27FC236}">
                <a16:creationId xmlns:a16="http://schemas.microsoft.com/office/drawing/2014/main" id="{04068D9C-ED37-42BC-B0E0-4C8D4D520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11" r="11667" b="12500"/>
          <a:stretch/>
        </p:blipFill>
        <p:spPr bwMode="auto">
          <a:xfrm>
            <a:off x="4110037" y="3177459"/>
            <a:ext cx="3971925" cy="249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iagram&#10;&#10;Description automatically generated">
            <a:extLst>
              <a:ext uri="{FF2B5EF4-FFF2-40B4-BE49-F238E27FC236}">
                <a16:creationId xmlns:a16="http://schemas.microsoft.com/office/drawing/2014/main" id="{27638954-4647-45B7-AE96-CEAE52968EF6}"/>
              </a:ext>
            </a:extLst>
          </p:cNvPr>
          <p:cNvPicPr>
            <a:picLocks noChangeAspect="1"/>
          </p:cNvPicPr>
          <p:nvPr/>
        </p:nvPicPr>
        <p:blipFill>
          <a:blip r:embed="rId3"/>
          <a:stretch>
            <a:fillRect/>
          </a:stretch>
        </p:blipFill>
        <p:spPr>
          <a:xfrm>
            <a:off x="10325100" y="0"/>
            <a:ext cx="1866900" cy="1866900"/>
          </a:xfrm>
          <a:prstGeom prst="rect">
            <a:avLst/>
          </a:prstGeom>
        </p:spPr>
      </p:pic>
      <p:sp>
        <p:nvSpPr>
          <p:cNvPr id="4" name="TextBox 3">
            <a:extLst>
              <a:ext uri="{FF2B5EF4-FFF2-40B4-BE49-F238E27FC236}">
                <a16:creationId xmlns:a16="http://schemas.microsoft.com/office/drawing/2014/main" id="{F8B9FF55-7517-4F1A-A5D3-FB9BFED835BF}"/>
              </a:ext>
            </a:extLst>
          </p:cNvPr>
          <p:cNvSpPr txBox="1"/>
          <p:nvPr/>
        </p:nvSpPr>
        <p:spPr>
          <a:xfrm>
            <a:off x="4110037" y="4602388"/>
            <a:ext cx="1913697" cy="461665"/>
          </a:xfrm>
          <a:prstGeom prst="rect">
            <a:avLst/>
          </a:prstGeom>
          <a:solidFill>
            <a:schemeClr val="accent5">
              <a:lumMod val="20000"/>
              <a:lumOff val="80000"/>
            </a:schemeClr>
          </a:solidFill>
          <a:ln>
            <a:solidFill>
              <a:schemeClr val="bg2"/>
            </a:solidFill>
          </a:ln>
        </p:spPr>
        <p:txBody>
          <a:bodyPr wrap="square" rtlCol="0" anchor="ctr" anchorCtr="1">
            <a:spAutoFit/>
          </a:bodyPr>
          <a:lstStyle/>
          <a:p>
            <a:r>
              <a:rPr lang="en-US" sz="2400" b="1" dirty="0">
                <a:solidFill>
                  <a:srgbClr val="7030A0"/>
                </a:solidFill>
                <a:latin typeface="Comic Sans MS" panose="030F0702030302020204" pitchFamily="66" charset="0"/>
              </a:rPr>
              <a:t>MATTHEW</a:t>
            </a:r>
          </a:p>
        </p:txBody>
      </p:sp>
      <p:sp>
        <p:nvSpPr>
          <p:cNvPr id="6" name="TextBox 5">
            <a:extLst>
              <a:ext uri="{FF2B5EF4-FFF2-40B4-BE49-F238E27FC236}">
                <a16:creationId xmlns:a16="http://schemas.microsoft.com/office/drawing/2014/main" id="{7CD13582-811B-E98E-EC59-5DD7BA6E7AA3}"/>
              </a:ext>
            </a:extLst>
          </p:cNvPr>
          <p:cNvSpPr txBox="1"/>
          <p:nvPr/>
        </p:nvSpPr>
        <p:spPr>
          <a:xfrm>
            <a:off x="4297680" y="5964173"/>
            <a:ext cx="3784282" cy="523220"/>
          </a:xfrm>
          <a:prstGeom prst="rect">
            <a:avLst/>
          </a:prstGeom>
          <a:noFill/>
          <a:ln>
            <a:solidFill>
              <a:schemeClr val="bg2"/>
            </a:solidFill>
          </a:ln>
        </p:spPr>
        <p:txBody>
          <a:bodyPr wrap="square" rtlCol="0" anchor="ctr" anchorCtr="1">
            <a:spAutoFit/>
          </a:bodyPr>
          <a:lstStyle/>
          <a:p>
            <a:r>
              <a:rPr lang="en-US" sz="2800" dirty="0">
                <a:solidFill>
                  <a:srgbClr val="0070C0"/>
                </a:solidFill>
              </a:rPr>
              <a:t>www.fcpeace.org</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s25_07">
            <a:extLst>
              <a:ext uri="{FF2B5EF4-FFF2-40B4-BE49-F238E27FC236}">
                <a16:creationId xmlns:a16="http://schemas.microsoft.com/office/drawing/2014/main" id="{20B4E1ED-202F-459D-B7A5-D7C09610B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39" t="52806" r="1084" b="1703"/>
          <a:stretch/>
        </p:blipFill>
        <p:spPr bwMode="auto">
          <a:xfrm>
            <a:off x="185531" y="1351722"/>
            <a:ext cx="5141844" cy="531412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s25_08">
            <a:extLst>
              <a:ext uri="{FF2B5EF4-FFF2-40B4-BE49-F238E27FC236}">
                <a16:creationId xmlns:a16="http://schemas.microsoft.com/office/drawing/2014/main" id="{620BB271-D922-4520-B2D0-A3A708649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 r="51274" b="5615"/>
          <a:stretch/>
        </p:blipFill>
        <p:spPr bwMode="auto">
          <a:xfrm>
            <a:off x="5605671" y="0"/>
            <a:ext cx="656026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CC698B-8241-4DD3-B350-9AA0B1AD523C}"/>
              </a:ext>
            </a:extLst>
          </p:cNvPr>
          <p:cNvSpPr txBox="1"/>
          <p:nvPr/>
        </p:nvSpPr>
        <p:spPr>
          <a:xfrm>
            <a:off x="715617" y="1478482"/>
            <a:ext cx="4492486" cy="369332"/>
          </a:xfrm>
          <a:prstGeom prst="rect">
            <a:avLst/>
          </a:prstGeom>
          <a:solidFill>
            <a:schemeClr val="bg1"/>
          </a:solidFill>
          <a:ln>
            <a:solidFill>
              <a:schemeClr val="bg2"/>
            </a:solidFill>
          </a:ln>
        </p:spPr>
        <p:txBody>
          <a:bodyPr wrap="square" rtlCol="0" anchor="ctr" anchorCtr="1">
            <a:spAutoFit/>
          </a:bodyPr>
          <a:lstStyle/>
          <a:p>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Then he will say to those on his left, </a:t>
            </a:r>
            <a:endParaRPr lang="en-US" b="1" dirty="0">
              <a:latin typeface="Comic Sans MS" panose="030F0702030302020204" pitchFamily="66" charset="0"/>
            </a:endParaRPr>
          </a:p>
        </p:txBody>
      </p:sp>
      <p:sp>
        <p:nvSpPr>
          <p:cNvPr id="3" name="Speech Bubble: Oval 2">
            <a:extLst>
              <a:ext uri="{FF2B5EF4-FFF2-40B4-BE49-F238E27FC236}">
                <a16:creationId xmlns:a16="http://schemas.microsoft.com/office/drawing/2014/main" id="{A7796D74-64A9-4F3B-A2D2-B1933AA674E5}"/>
              </a:ext>
            </a:extLst>
          </p:cNvPr>
          <p:cNvSpPr/>
          <p:nvPr/>
        </p:nvSpPr>
        <p:spPr>
          <a:xfrm>
            <a:off x="424069" y="4784035"/>
            <a:ext cx="3008243" cy="1881808"/>
          </a:xfrm>
          <a:prstGeom prst="wedgeEllipseCallout">
            <a:avLst>
              <a:gd name="adj1" fmla="val 54297"/>
              <a:gd name="adj2" fmla="val -29500"/>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spc="25" dirty="0">
                <a:solidFill>
                  <a:srgbClr val="363936"/>
                </a:solidFill>
                <a:latin typeface="Comic Sans MS" panose="030F0702030302020204" pitchFamily="66" charset="0"/>
                <a:cs typeface="Arial" panose="020B0604020202020204" pitchFamily="34" charset="0"/>
              </a:rPr>
              <a:t>'Depart from me, you accursed, into the eternal fire prepared for the devil and his angels. </a:t>
            </a:r>
          </a:p>
        </p:txBody>
      </p:sp>
      <p:sp>
        <p:nvSpPr>
          <p:cNvPr id="4" name="TextBox 3">
            <a:extLst>
              <a:ext uri="{FF2B5EF4-FFF2-40B4-BE49-F238E27FC236}">
                <a16:creationId xmlns:a16="http://schemas.microsoft.com/office/drawing/2014/main" id="{ACF9944B-29E8-432B-AC91-0D2B09B8653A}"/>
              </a:ext>
            </a:extLst>
          </p:cNvPr>
          <p:cNvSpPr txBox="1"/>
          <p:nvPr/>
        </p:nvSpPr>
        <p:spPr>
          <a:xfrm>
            <a:off x="6096000" y="155427"/>
            <a:ext cx="291547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For I was hungry and you gave me no food</a:t>
            </a:r>
            <a:endParaRPr lang="en-US" b="1" dirty="0">
              <a:latin typeface="Comic Sans MS" panose="030F0702030302020204" pitchFamily="66" charset="0"/>
            </a:endParaRPr>
          </a:p>
        </p:txBody>
      </p:sp>
      <p:sp>
        <p:nvSpPr>
          <p:cNvPr id="5" name="TextBox 4">
            <a:extLst>
              <a:ext uri="{FF2B5EF4-FFF2-40B4-BE49-F238E27FC236}">
                <a16:creationId xmlns:a16="http://schemas.microsoft.com/office/drawing/2014/main" id="{8416A5E2-090B-497B-8E19-F1D18632ADB0}"/>
              </a:ext>
            </a:extLst>
          </p:cNvPr>
          <p:cNvSpPr txBox="1"/>
          <p:nvPr/>
        </p:nvSpPr>
        <p:spPr>
          <a:xfrm>
            <a:off x="9130969" y="155426"/>
            <a:ext cx="291547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I was thirsty and you gave me no drink</a:t>
            </a:r>
          </a:p>
        </p:txBody>
      </p:sp>
      <p:sp>
        <p:nvSpPr>
          <p:cNvPr id="8" name="TextBox 7">
            <a:extLst>
              <a:ext uri="{FF2B5EF4-FFF2-40B4-BE49-F238E27FC236}">
                <a16:creationId xmlns:a16="http://schemas.microsoft.com/office/drawing/2014/main" id="{5D78875E-FC1D-4025-BA87-C69FCF589F33}"/>
              </a:ext>
            </a:extLst>
          </p:cNvPr>
          <p:cNvSpPr txBox="1"/>
          <p:nvPr/>
        </p:nvSpPr>
        <p:spPr>
          <a:xfrm>
            <a:off x="6102737" y="2335409"/>
            <a:ext cx="291547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a stranger and you gave me no welcome</a:t>
            </a:r>
          </a:p>
        </p:txBody>
      </p:sp>
      <p:sp>
        <p:nvSpPr>
          <p:cNvPr id="9" name="TextBox 8">
            <a:extLst>
              <a:ext uri="{FF2B5EF4-FFF2-40B4-BE49-F238E27FC236}">
                <a16:creationId xmlns:a16="http://schemas.microsoft.com/office/drawing/2014/main" id="{48E59B5F-9D78-4270-8418-5197BBDC1D1E}"/>
              </a:ext>
            </a:extLst>
          </p:cNvPr>
          <p:cNvSpPr txBox="1"/>
          <p:nvPr/>
        </p:nvSpPr>
        <p:spPr>
          <a:xfrm>
            <a:off x="9211148" y="2335409"/>
            <a:ext cx="291547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naked and you gave me no clothing</a:t>
            </a:r>
          </a:p>
        </p:txBody>
      </p:sp>
      <p:sp>
        <p:nvSpPr>
          <p:cNvPr id="11" name="TextBox 10">
            <a:extLst>
              <a:ext uri="{FF2B5EF4-FFF2-40B4-BE49-F238E27FC236}">
                <a16:creationId xmlns:a16="http://schemas.microsoft.com/office/drawing/2014/main" id="{27C9A003-2C08-40DE-B81D-666006EF2DBA}"/>
              </a:ext>
            </a:extLst>
          </p:cNvPr>
          <p:cNvSpPr txBox="1"/>
          <p:nvPr/>
        </p:nvSpPr>
        <p:spPr>
          <a:xfrm>
            <a:off x="6215491" y="4365872"/>
            <a:ext cx="5605448" cy="369332"/>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ill and in prison, and you did not care for me.</a:t>
            </a:r>
          </a:p>
        </p:txBody>
      </p:sp>
    </p:spTree>
    <p:extLst>
      <p:ext uri="{BB962C8B-B14F-4D97-AF65-F5344CB8AC3E}">
        <p14:creationId xmlns:p14="http://schemas.microsoft.com/office/powerpoint/2010/main" val="9752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s25_08">
            <a:extLst>
              <a:ext uri="{FF2B5EF4-FFF2-40B4-BE49-F238E27FC236}">
                <a16:creationId xmlns:a16="http://schemas.microsoft.com/office/drawing/2014/main" id="{1D37BFBE-81E0-472C-BB34-F8E33CB5A5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83" t="100" b="60382"/>
          <a:stretch/>
        </p:blipFill>
        <p:spPr bwMode="auto">
          <a:xfrm>
            <a:off x="133349" y="2006751"/>
            <a:ext cx="5508164" cy="34372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s25_08">
            <a:extLst>
              <a:ext uri="{FF2B5EF4-FFF2-40B4-BE49-F238E27FC236}">
                <a16:creationId xmlns:a16="http://schemas.microsoft.com/office/drawing/2014/main" id="{94BB4591-8C40-477A-AACD-03EEEC824D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83" t="38445" r="1438" b="35756"/>
          <a:stretch/>
        </p:blipFill>
        <p:spPr bwMode="auto">
          <a:xfrm>
            <a:off x="5697225" y="239623"/>
            <a:ext cx="6361426" cy="2670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s25_08">
            <a:extLst>
              <a:ext uri="{FF2B5EF4-FFF2-40B4-BE49-F238E27FC236}">
                <a16:creationId xmlns:a16="http://schemas.microsoft.com/office/drawing/2014/main" id="{2D701811-F212-4FF9-9B76-B262976EE7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758" t="63724" r="1524" b="2442"/>
          <a:stretch/>
        </p:blipFill>
        <p:spPr bwMode="auto">
          <a:xfrm>
            <a:off x="5745325" y="3086100"/>
            <a:ext cx="6144102" cy="3437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A24D7F-140F-4BDC-BBAA-6CCEBA8CA695}"/>
              </a:ext>
            </a:extLst>
          </p:cNvPr>
          <p:cNvSpPr txBox="1"/>
          <p:nvPr/>
        </p:nvSpPr>
        <p:spPr>
          <a:xfrm>
            <a:off x="344557" y="2280238"/>
            <a:ext cx="4784034" cy="369332"/>
          </a:xfrm>
          <a:prstGeom prst="rect">
            <a:avLst/>
          </a:prstGeom>
          <a:solidFill>
            <a:schemeClr val="tx1"/>
          </a:solidFill>
          <a:ln>
            <a:solidFill>
              <a:schemeClr val="bg2"/>
            </a:solidFill>
          </a:ln>
        </p:spPr>
        <p:txBody>
          <a:bodyPr wrap="square" rtlCol="0" anchor="ctr" anchorCtr="1">
            <a:spAutoFit/>
          </a:bodyPr>
          <a:lstStyle/>
          <a:p>
            <a:r>
              <a:rPr lang="en-US" sz="1800" spc="25" dirty="0">
                <a:solidFill>
                  <a:schemeClr val="bg1"/>
                </a:solidFill>
                <a:effectLst/>
                <a:latin typeface="Comic Sans MS" panose="030F0702030302020204" pitchFamily="66" charset="0"/>
                <a:ea typeface="Times New Roman" panose="02020603050405020304" pitchFamily="18" charset="0"/>
                <a:cs typeface="Arial" panose="020B0604020202020204" pitchFamily="34" charset="0"/>
              </a:rPr>
              <a:t>Then they will answer and say, </a:t>
            </a:r>
            <a:endParaRPr lang="en-US" dirty="0">
              <a:solidFill>
                <a:schemeClr val="bg1"/>
              </a:solidFill>
              <a:latin typeface="Comic Sans MS" panose="030F0702030302020204" pitchFamily="66" charset="0"/>
            </a:endParaRPr>
          </a:p>
        </p:txBody>
      </p:sp>
      <p:sp>
        <p:nvSpPr>
          <p:cNvPr id="3" name="Speech Bubble: Oval 2">
            <a:extLst>
              <a:ext uri="{FF2B5EF4-FFF2-40B4-BE49-F238E27FC236}">
                <a16:creationId xmlns:a16="http://schemas.microsoft.com/office/drawing/2014/main" id="{8D440433-EC63-4A9B-BD4B-D5941ADEE3B0}"/>
              </a:ext>
            </a:extLst>
          </p:cNvPr>
          <p:cNvSpPr/>
          <p:nvPr/>
        </p:nvSpPr>
        <p:spPr>
          <a:xfrm>
            <a:off x="344557" y="2649570"/>
            <a:ext cx="5022573" cy="1114047"/>
          </a:xfrm>
          <a:prstGeom prst="wedgeEllipseCallou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Lord, when did we see you hungry or thirsty or a stranger or naked or ill or in prison, and not minister to your needs?</a:t>
            </a:r>
            <a:endParaRPr lang="en-US" sz="1600" b="1" dirty="0">
              <a:latin typeface="Comic Sans MS" panose="030F0702030302020204" pitchFamily="66" charset="0"/>
            </a:endParaRPr>
          </a:p>
        </p:txBody>
      </p:sp>
      <p:sp>
        <p:nvSpPr>
          <p:cNvPr id="5" name="TextBox 4">
            <a:extLst>
              <a:ext uri="{FF2B5EF4-FFF2-40B4-BE49-F238E27FC236}">
                <a16:creationId xmlns:a16="http://schemas.microsoft.com/office/drawing/2014/main" id="{1442D639-9725-4404-AA08-3CC01C648D35}"/>
              </a:ext>
            </a:extLst>
          </p:cNvPr>
          <p:cNvSpPr txBox="1"/>
          <p:nvPr/>
        </p:nvSpPr>
        <p:spPr>
          <a:xfrm>
            <a:off x="5852721" y="391466"/>
            <a:ext cx="2376879" cy="338554"/>
          </a:xfrm>
          <a:prstGeom prst="rect">
            <a:avLst/>
          </a:prstGeom>
          <a:solidFill>
            <a:schemeClr val="bg1"/>
          </a:solidFill>
          <a:ln>
            <a:solidFill>
              <a:schemeClr val="bg2"/>
            </a:solidFill>
          </a:ln>
        </p:spPr>
        <p:txBody>
          <a:bodyPr wrap="square" rtlCol="0" anchor="ctr" anchorCtr="1">
            <a:spAutoFit/>
          </a:bodyPr>
          <a:lstStyle/>
          <a:p>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He will answer them, </a:t>
            </a:r>
            <a:endParaRPr lang="en-US" sz="1600" b="1" dirty="0">
              <a:latin typeface="Comic Sans MS" panose="030F0702030302020204" pitchFamily="66" charset="0"/>
            </a:endParaRPr>
          </a:p>
        </p:txBody>
      </p:sp>
      <p:sp>
        <p:nvSpPr>
          <p:cNvPr id="7" name="Speech Bubble: Oval 6">
            <a:extLst>
              <a:ext uri="{FF2B5EF4-FFF2-40B4-BE49-F238E27FC236}">
                <a16:creationId xmlns:a16="http://schemas.microsoft.com/office/drawing/2014/main" id="{CD0BE65A-34B8-47F4-AE15-7B442F4B0319}"/>
              </a:ext>
            </a:extLst>
          </p:cNvPr>
          <p:cNvSpPr/>
          <p:nvPr/>
        </p:nvSpPr>
        <p:spPr>
          <a:xfrm>
            <a:off x="9674086" y="239623"/>
            <a:ext cx="2376879" cy="2670048"/>
          </a:xfrm>
          <a:prstGeom prst="wedgeEllipseCallout">
            <a:avLst>
              <a:gd name="adj1" fmla="val -53760"/>
              <a:gd name="adj2" fmla="val 19658"/>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Amen, I say to you, what you did not do for one of these least ones,</a:t>
            </a:r>
            <a:b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br>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you did not do for me.</a:t>
            </a:r>
            <a:endParaRPr lang="en-US" b="1" dirty="0">
              <a:latin typeface="Comic Sans MS" panose="030F0702030302020204" pitchFamily="66" charset="0"/>
            </a:endParaRPr>
          </a:p>
        </p:txBody>
      </p:sp>
      <p:sp>
        <p:nvSpPr>
          <p:cNvPr id="8" name="TextBox 7">
            <a:extLst>
              <a:ext uri="{FF2B5EF4-FFF2-40B4-BE49-F238E27FC236}">
                <a16:creationId xmlns:a16="http://schemas.microsoft.com/office/drawing/2014/main" id="{4ED9E030-1766-43F9-9B86-9CC82C0375D5}"/>
              </a:ext>
            </a:extLst>
          </p:cNvPr>
          <p:cNvSpPr txBox="1"/>
          <p:nvPr/>
        </p:nvSpPr>
        <p:spPr>
          <a:xfrm>
            <a:off x="5852721" y="5680069"/>
            <a:ext cx="2893713" cy="646331"/>
          </a:xfrm>
          <a:prstGeom prst="rect">
            <a:avLst/>
          </a:prstGeom>
          <a:solidFill>
            <a:schemeClr val="accent4">
              <a:lumMod val="60000"/>
              <a:lumOff val="40000"/>
            </a:schemeClr>
          </a:solidFill>
          <a:ln>
            <a:solidFill>
              <a:schemeClr val="bg2"/>
            </a:solidFill>
          </a:ln>
        </p:spPr>
        <p:txBody>
          <a:bodyPr wrap="square" rtlCol="0" anchor="ctr" anchorCtr="1">
            <a:spAutoFit/>
          </a:bodyPr>
          <a:lstStyle/>
          <a:p>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And these will go off to eternal punishment</a:t>
            </a:r>
            <a:endParaRPr lang="en-US" b="1" dirty="0">
              <a:latin typeface="Comic Sans MS" panose="030F0702030302020204" pitchFamily="66" charset="0"/>
            </a:endParaRPr>
          </a:p>
        </p:txBody>
      </p:sp>
      <p:sp>
        <p:nvSpPr>
          <p:cNvPr id="9" name="TextBox 8">
            <a:extLst>
              <a:ext uri="{FF2B5EF4-FFF2-40B4-BE49-F238E27FC236}">
                <a16:creationId xmlns:a16="http://schemas.microsoft.com/office/drawing/2014/main" id="{13DFC953-A350-4213-A6F2-FC9EE65FD0E8}"/>
              </a:ext>
            </a:extLst>
          </p:cNvPr>
          <p:cNvSpPr txBox="1"/>
          <p:nvPr/>
        </p:nvSpPr>
        <p:spPr>
          <a:xfrm>
            <a:off x="9369287" y="5706574"/>
            <a:ext cx="2292626" cy="646331"/>
          </a:xfrm>
          <a:prstGeom prst="rect">
            <a:avLst/>
          </a:prstGeom>
          <a:solidFill>
            <a:schemeClr val="bg1">
              <a:lumMod val="95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but the righteous to eternal life.</a:t>
            </a:r>
          </a:p>
        </p:txBody>
      </p:sp>
    </p:spTree>
    <p:extLst>
      <p:ext uri="{BB962C8B-B14F-4D97-AF65-F5344CB8AC3E}">
        <p14:creationId xmlns:p14="http://schemas.microsoft.com/office/powerpoint/2010/main" val="349833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AF82-007B-4FE7-8041-0C011F9B039B}"/>
              </a:ext>
            </a:extLst>
          </p:cNvPr>
          <p:cNvSpPr>
            <a:spLocks noGrp="1"/>
          </p:cNvSpPr>
          <p:nvPr>
            <p:ph type="title"/>
          </p:nvPr>
        </p:nvSpPr>
        <p:spPr>
          <a:xfrm>
            <a:off x="1548847" y="138478"/>
            <a:ext cx="9791699" cy="611425"/>
          </a:xfrm>
        </p:spPr>
        <p:txBody>
          <a:bodyPr>
            <a:normAutofit fontScale="90000"/>
          </a:bodyPr>
          <a:lstStyle/>
          <a:p>
            <a:pPr algn="ctr"/>
            <a:r>
              <a:rPr lang="en-US" dirty="0">
                <a:latin typeface="Comic Sans MS" panose="030F0702030302020204" pitchFamily="66" charset="0"/>
              </a:rPr>
              <a:t>Reflection</a:t>
            </a:r>
          </a:p>
        </p:txBody>
      </p:sp>
      <p:sp>
        <p:nvSpPr>
          <p:cNvPr id="5" name="TextBox 4">
            <a:extLst>
              <a:ext uri="{FF2B5EF4-FFF2-40B4-BE49-F238E27FC236}">
                <a16:creationId xmlns:a16="http://schemas.microsoft.com/office/drawing/2014/main" id="{B4552AAA-9ABA-4D11-806C-1ADEB201808B}"/>
              </a:ext>
            </a:extLst>
          </p:cNvPr>
          <p:cNvSpPr txBox="1"/>
          <p:nvPr/>
        </p:nvSpPr>
        <p:spPr>
          <a:xfrm>
            <a:off x="2398122" y="790330"/>
            <a:ext cx="8773462" cy="523220"/>
          </a:xfrm>
          <a:prstGeom prst="rect">
            <a:avLst/>
          </a:prstGeom>
          <a:noFill/>
          <a:ln>
            <a:solidFill>
              <a:schemeClr val="bg2"/>
            </a:solidFill>
          </a:ln>
        </p:spPr>
        <p:txBody>
          <a:bodyPr wrap="square">
            <a:spAutoFit/>
          </a:bodyPr>
          <a:lstStyle/>
          <a:p>
            <a:r>
              <a:rPr lang="en-US" sz="2800" dirty="0">
                <a:solidFill>
                  <a:srgbClr val="000000"/>
                </a:solidFill>
                <a:latin typeface="Comic Sans MS" panose="030F0702030302020204" pitchFamily="66" charset="0"/>
              </a:rPr>
              <a:t>Jesus speaks to His disciples of His second coming. </a:t>
            </a:r>
          </a:p>
        </p:txBody>
      </p:sp>
      <p:pic>
        <p:nvPicPr>
          <p:cNvPr id="11266" name="Picture 2" descr="10+ mejores imágenes de Alabanza, honor y gloria a Dios | dios, alabanza,  citas de la biblia">
            <a:extLst>
              <a:ext uri="{FF2B5EF4-FFF2-40B4-BE49-F238E27FC236}">
                <a16:creationId xmlns:a16="http://schemas.microsoft.com/office/drawing/2014/main" id="{E06E94BF-E8C1-4AB6-BEE5-6B11C084B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9" y="1609341"/>
            <a:ext cx="5029200" cy="51101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6DC09C-373E-44A7-9683-C458DF893A60}"/>
              </a:ext>
            </a:extLst>
          </p:cNvPr>
          <p:cNvSpPr txBox="1"/>
          <p:nvPr/>
        </p:nvSpPr>
        <p:spPr>
          <a:xfrm>
            <a:off x="6535687" y="2840354"/>
            <a:ext cx="4804859" cy="2400657"/>
          </a:xfrm>
          <a:prstGeom prst="rect">
            <a:avLst/>
          </a:prstGeom>
          <a:noFill/>
          <a:ln>
            <a:solidFill>
              <a:schemeClr val="bg2"/>
            </a:solidFill>
          </a:ln>
        </p:spPr>
        <p:txBody>
          <a:bodyPr wrap="square">
            <a:spAutoFit/>
          </a:bodyPr>
          <a:lstStyle/>
          <a:p>
            <a:r>
              <a:rPr lang="en-US" sz="3000" dirty="0">
                <a:solidFill>
                  <a:srgbClr val="000000"/>
                </a:solidFill>
                <a:latin typeface="Comic Sans MS" panose="030F0702030302020204" pitchFamily="66" charset="0"/>
              </a:rPr>
              <a:t>He promises to return in glory, surrounded by His angels, seated in a throne to separate the good people from the evil ones. </a:t>
            </a:r>
          </a:p>
        </p:txBody>
      </p:sp>
    </p:spTree>
    <p:extLst>
      <p:ext uri="{BB962C8B-B14F-4D97-AF65-F5344CB8AC3E}">
        <p14:creationId xmlns:p14="http://schemas.microsoft.com/office/powerpoint/2010/main" val="8577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bras de Misericordia corporales y espirituales | Obras de misericordia  corporales, Catequesis, Niños católicos">
            <a:extLst>
              <a:ext uri="{FF2B5EF4-FFF2-40B4-BE49-F238E27FC236}">
                <a16:creationId xmlns:a16="http://schemas.microsoft.com/office/drawing/2014/main" id="{36970436-A51A-476C-B32F-66FA25526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594" y="1734231"/>
            <a:ext cx="6686550" cy="4895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A1852F-F25B-4146-846D-E4FFD3EA7AD2}"/>
              </a:ext>
            </a:extLst>
          </p:cNvPr>
          <p:cNvSpPr>
            <a:spLocks noGrp="1"/>
          </p:cNvSpPr>
          <p:nvPr>
            <p:ph type="title"/>
          </p:nvPr>
        </p:nvSpPr>
        <p:spPr>
          <a:xfrm>
            <a:off x="4617204" y="3317089"/>
            <a:ext cx="2247422" cy="992399"/>
          </a:xfrm>
          <a:solidFill>
            <a:srgbClr val="CC0000"/>
          </a:solidFill>
        </p:spPr>
        <p:txBody>
          <a:bodyPr>
            <a:normAutofit fontScale="90000"/>
          </a:bodyPr>
          <a:lstStyle/>
          <a:p>
            <a:pPr algn="ctr"/>
            <a:r>
              <a:rPr lang="es-ES" sz="2000" b="1" i="0" u="none" strike="noStrike" baseline="0" dirty="0" err="1">
                <a:solidFill>
                  <a:schemeClr val="bg1"/>
                </a:solidFill>
                <a:latin typeface="Comic Sans MS" panose="030F0702030302020204" pitchFamily="66" charset="0"/>
              </a:rPr>
              <a:t>How</a:t>
            </a:r>
            <a:r>
              <a:rPr lang="es-ES" sz="2000" b="1" i="0" u="none" strike="noStrike" baseline="0" dirty="0">
                <a:solidFill>
                  <a:schemeClr val="bg1"/>
                </a:solidFill>
                <a:latin typeface="Comic Sans MS" panose="030F0702030302020204" pitchFamily="66" charset="0"/>
              </a:rPr>
              <a:t> </a:t>
            </a:r>
            <a:r>
              <a:rPr lang="es-ES" sz="2000" b="1" i="0" u="none" strike="noStrike" baseline="0" dirty="0" err="1">
                <a:solidFill>
                  <a:schemeClr val="bg1"/>
                </a:solidFill>
                <a:latin typeface="Comic Sans MS" panose="030F0702030302020204" pitchFamily="66" charset="0"/>
              </a:rPr>
              <a:t>does</a:t>
            </a:r>
            <a:r>
              <a:rPr lang="es-ES" sz="2000" b="1" i="0" u="none" strike="noStrike" baseline="0" dirty="0">
                <a:solidFill>
                  <a:schemeClr val="bg1"/>
                </a:solidFill>
                <a:latin typeface="Comic Sans MS" panose="030F0702030302020204" pitchFamily="66" charset="0"/>
              </a:rPr>
              <a:t> He </a:t>
            </a:r>
            <a:r>
              <a:rPr lang="es-ES" sz="2000" b="1" i="0" u="none" strike="noStrike" baseline="0" dirty="0" err="1">
                <a:solidFill>
                  <a:schemeClr val="bg1"/>
                </a:solidFill>
                <a:latin typeface="Comic Sans MS" panose="030F0702030302020204" pitchFamily="66" charset="0"/>
              </a:rPr>
              <a:t>choose</a:t>
            </a:r>
            <a:r>
              <a:rPr lang="es-ES" sz="2000" b="1" i="0" u="none" strike="noStrike" baseline="0" dirty="0">
                <a:solidFill>
                  <a:schemeClr val="bg1"/>
                </a:solidFill>
                <a:latin typeface="Comic Sans MS" panose="030F0702030302020204" pitchFamily="66" charset="0"/>
              </a:rPr>
              <a:t> </a:t>
            </a:r>
            <a:r>
              <a:rPr lang="es-ES" sz="2000" b="1" i="0" u="none" strike="noStrike" baseline="0" dirty="0" err="1">
                <a:solidFill>
                  <a:schemeClr val="bg1"/>
                </a:solidFill>
                <a:latin typeface="Comic Sans MS" panose="030F0702030302020204" pitchFamily="66" charset="0"/>
              </a:rPr>
              <a:t>the</a:t>
            </a:r>
            <a:r>
              <a:rPr lang="es-ES" sz="2000" b="1" i="0" u="none" strike="noStrike" baseline="0" dirty="0">
                <a:solidFill>
                  <a:schemeClr val="bg1"/>
                </a:solidFill>
                <a:latin typeface="Comic Sans MS" panose="030F0702030302020204" pitchFamily="66" charset="0"/>
              </a:rPr>
              <a:t> Good </a:t>
            </a:r>
            <a:r>
              <a:rPr lang="es-ES" sz="2000" b="1" i="0" u="none" strike="noStrike" baseline="0" dirty="0" err="1">
                <a:solidFill>
                  <a:schemeClr val="bg1"/>
                </a:solidFill>
                <a:latin typeface="Comic Sans MS" panose="030F0702030302020204" pitchFamily="66" charset="0"/>
              </a:rPr>
              <a:t>ones</a:t>
            </a:r>
            <a:r>
              <a:rPr lang="es-ES" sz="2000" b="1" i="0" u="none" strike="noStrike" baseline="0" dirty="0">
                <a:solidFill>
                  <a:schemeClr val="bg1"/>
                </a:solidFill>
                <a:latin typeface="Comic Sans MS" panose="030F0702030302020204" pitchFamily="66" charset="0"/>
              </a:rPr>
              <a:t>? </a:t>
            </a:r>
            <a:endParaRPr lang="en-US" sz="2000" dirty="0">
              <a:solidFill>
                <a:schemeClr val="bg1"/>
              </a:solidFill>
              <a:latin typeface="Comic Sans MS" panose="030F0702030302020204" pitchFamily="66" charset="0"/>
            </a:endParaRPr>
          </a:p>
        </p:txBody>
      </p:sp>
      <p:pic>
        <p:nvPicPr>
          <p:cNvPr id="12294" name="Picture 6" descr="ᐈ La tumba de jesus para colorear imágenes de stock, dibujos jesus dibujo |  descargar en Depositphotos®">
            <a:extLst>
              <a:ext uri="{FF2B5EF4-FFF2-40B4-BE49-F238E27FC236}">
                <a16:creationId xmlns:a16="http://schemas.microsoft.com/office/drawing/2014/main" id="{ED4C60E9-A4AE-4588-A712-345BFF414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595" y="770431"/>
            <a:ext cx="1976872" cy="2745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9E89B5-6968-4B2F-8609-0A25C9B13C74}"/>
              </a:ext>
            </a:extLst>
          </p:cNvPr>
          <p:cNvSpPr txBox="1"/>
          <p:nvPr/>
        </p:nvSpPr>
        <p:spPr>
          <a:xfrm>
            <a:off x="4494467" y="2480157"/>
            <a:ext cx="669716" cy="369332"/>
          </a:xfrm>
          <a:prstGeom prst="rect">
            <a:avLst/>
          </a:prstGeom>
          <a:solidFill>
            <a:schemeClr val="bg1"/>
          </a:solidFill>
          <a:ln>
            <a:noFill/>
          </a:ln>
        </p:spPr>
        <p:txBody>
          <a:bodyPr wrap="square" rtlCol="0" anchor="ctr" anchorCtr="1">
            <a:spAutoFit/>
          </a:bodyPr>
          <a:lstStyle/>
          <a:p>
            <a:endParaRPr lang="en-US" dirty="0"/>
          </a:p>
        </p:txBody>
      </p:sp>
      <p:sp>
        <p:nvSpPr>
          <p:cNvPr id="9" name="TextBox 8">
            <a:extLst>
              <a:ext uri="{FF2B5EF4-FFF2-40B4-BE49-F238E27FC236}">
                <a16:creationId xmlns:a16="http://schemas.microsoft.com/office/drawing/2014/main" id="{F2FCD600-3FC8-4BBE-BC9B-A3CB7CF33EA3}"/>
              </a:ext>
            </a:extLst>
          </p:cNvPr>
          <p:cNvSpPr txBox="1"/>
          <p:nvPr/>
        </p:nvSpPr>
        <p:spPr>
          <a:xfrm>
            <a:off x="9326880" y="1262224"/>
            <a:ext cx="2560320" cy="4832092"/>
          </a:xfrm>
          <a:prstGeom prst="rect">
            <a:avLst/>
          </a:prstGeom>
          <a:noFill/>
          <a:ln>
            <a:solidFill>
              <a:schemeClr val="bg2"/>
            </a:solidFill>
          </a:ln>
        </p:spPr>
        <p:txBody>
          <a:bodyPr wrap="square">
            <a:spAutoFit/>
          </a:bodyPr>
          <a:lstStyle/>
          <a:p>
            <a:pPr algn="ctr"/>
            <a:r>
              <a:rPr lang="en-US" sz="2200" b="1" dirty="0">
                <a:latin typeface="Comic Sans MS" panose="030F0702030302020204" pitchFamily="66" charset="0"/>
              </a:rPr>
              <a:t>He said, “I was hungry and you gave me to eat, thirsty and you gave me to drink, I was homeless and you housed me, naked and you dressed me, sick and you visited, imprisoned and you went to see me.” </a:t>
            </a:r>
          </a:p>
        </p:txBody>
      </p:sp>
    </p:spTree>
    <p:extLst>
      <p:ext uri="{BB962C8B-B14F-4D97-AF65-F5344CB8AC3E}">
        <p14:creationId xmlns:p14="http://schemas.microsoft.com/office/powerpoint/2010/main" val="102221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heel(1)">
                                      <p:cBhvr>
                                        <p:cTn id="12"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B2C1-388A-494E-8EBA-43EC0DD6135C}"/>
              </a:ext>
            </a:extLst>
          </p:cNvPr>
          <p:cNvSpPr>
            <a:spLocks noGrp="1"/>
          </p:cNvSpPr>
          <p:nvPr>
            <p:ph type="title"/>
          </p:nvPr>
        </p:nvSpPr>
        <p:spPr>
          <a:xfrm>
            <a:off x="1628775" y="279401"/>
            <a:ext cx="9944100" cy="794026"/>
          </a:xfrm>
        </p:spPr>
        <p:txBody>
          <a:bodyPr vert="horz" lIns="91440" tIns="45720" rIns="91440" bIns="45720" rtlCol="0" anchor="ctr">
            <a:normAutofit/>
          </a:bodyPr>
          <a:lstStyle/>
          <a:p>
            <a:pPr algn="ctr"/>
            <a:r>
              <a:rPr lang="en-US" b="1" dirty="0">
                <a:latin typeface="Comic Sans MS" panose="030F0702030302020204" pitchFamily="66" charset="0"/>
              </a:rPr>
              <a:t>What did Jesus mean by this?</a:t>
            </a:r>
            <a:r>
              <a:rPr lang="es-419" b="1" dirty="0">
                <a:latin typeface="Comic Sans MS" panose="030F0702030302020204" pitchFamily="66" charset="0"/>
              </a:rPr>
              <a:t> </a:t>
            </a:r>
          </a:p>
        </p:txBody>
      </p:sp>
      <p:pic>
        <p:nvPicPr>
          <p:cNvPr id="13314" name="Picture 2" descr="🙏🏻 Por qué Practicar Obras de Misericordia Corporales [en esta temporada]">
            <a:extLst>
              <a:ext uri="{FF2B5EF4-FFF2-40B4-BE49-F238E27FC236}">
                <a16:creationId xmlns:a16="http://schemas.microsoft.com/office/drawing/2014/main" id="{509D41C4-083D-4F7C-ADFF-F67F980049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222" y="1364975"/>
            <a:ext cx="5493025" cy="5493025"/>
          </a:xfrm>
          <a:prstGeom prst="rect">
            <a:avLst/>
          </a:prstGeom>
          <a:solidFill>
            <a:srgbClr val="FFFFFF"/>
          </a:solidFill>
        </p:spPr>
      </p:pic>
      <p:sp>
        <p:nvSpPr>
          <p:cNvPr id="5" name="TextBox 4">
            <a:extLst>
              <a:ext uri="{FF2B5EF4-FFF2-40B4-BE49-F238E27FC236}">
                <a16:creationId xmlns:a16="http://schemas.microsoft.com/office/drawing/2014/main" id="{0F735E85-742B-481D-97E8-E341E7990EFC}"/>
              </a:ext>
            </a:extLst>
          </p:cNvPr>
          <p:cNvSpPr txBox="1"/>
          <p:nvPr/>
        </p:nvSpPr>
        <p:spPr>
          <a:xfrm>
            <a:off x="6252754" y="1785257"/>
            <a:ext cx="5493024" cy="4391706"/>
          </a:xfrm>
          <a:prstGeom prst="rect">
            <a:avLst/>
          </a:prstGeom>
        </p:spPr>
        <p:txBody>
          <a:bodyPr vert="horz" lIns="91440" tIns="45720" rIns="91440" bIns="45720" rtlCol="0">
            <a:noAutofit/>
          </a:bodyPr>
          <a:lstStyle/>
          <a:p>
            <a:pPr algn="ctr">
              <a:lnSpc>
                <a:spcPct val="160000"/>
              </a:lnSpc>
              <a:spcBef>
                <a:spcPct val="30000"/>
              </a:spcBef>
              <a:buClr>
                <a:schemeClr val="accent3"/>
              </a:buClr>
            </a:pPr>
            <a:r>
              <a:rPr lang="en-US" sz="2000" b="1" spc="25" dirty="0">
                <a:effectLst/>
                <a:latin typeface="Comic Sans MS" panose="030F0702030302020204" pitchFamily="66" charset="0"/>
                <a:ea typeface="Times New Roman" panose="02020603050405020304" pitchFamily="18" charset="0"/>
                <a:cs typeface="Arial" panose="020B0604020202020204" pitchFamily="34" charset="0"/>
              </a:rPr>
              <a:t>When we help the needy, we are really helping Jesus. God created everyone, loves everyone, and we are all His children. If someone helps your family, you become very happy. In the same way, God gets happy when someone helps His family. It also hurts Him if someone chooses not to help them, as much as if it was Himself they were not helping. </a:t>
            </a:r>
            <a:endParaRPr lang="es-419" sz="2000" b="1" dirty="0">
              <a:latin typeface="Comic Sans MS" panose="030F0702030302020204" pitchFamily="66" charset="0"/>
            </a:endParaRPr>
          </a:p>
        </p:txBody>
      </p:sp>
    </p:spTree>
    <p:extLst>
      <p:ext uri="{BB962C8B-B14F-4D97-AF65-F5344CB8AC3E}">
        <p14:creationId xmlns:p14="http://schemas.microsoft.com/office/powerpoint/2010/main" val="195605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9092-5BB4-419A-9EFF-D6C1D25F3D2B}"/>
              </a:ext>
            </a:extLst>
          </p:cNvPr>
          <p:cNvSpPr>
            <a:spLocks noGrp="1"/>
          </p:cNvSpPr>
          <p:nvPr>
            <p:ph type="title"/>
          </p:nvPr>
        </p:nvSpPr>
        <p:spPr>
          <a:xfrm>
            <a:off x="1581150" y="321582"/>
            <a:ext cx="9029700" cy="1325563"/>
          </a:xfrm>
        </p:spPr>
        <p:txBody>
          <a:bodyPr>
            <a:normAutofit/>
          </a:bodyPr>
          <a:lstStyle/>
          <a:p>
            <a:pPr algn="ctr"/>
            <a:r>
              <a:rPr lang="en-US" sz="6000" dirty="0"/>
              <a:t>Activity</a:t>
            </a:r>
          </a:p>
        </p:txBody>
      </p:sp>
      <p:pic>
        <p:nvPicPr>
          <p:cNvPr id="14338" name="Picture 2" descr="Un sitio aliado de los papás que quieren preparar actividades manuales con  los niños en vacaciones: 'dibujos para pintar'">
            <a:extLst>
              <a:ext uri="{FF2B5EF4-FFF2-40B4-BE49-F238E27FC236}">
                <a16:creationId xmlns:a16="http://schemas.microsoft.com/office/drawing/2014/main" id="{0CB55427-F331-4445-8A00-831FAAA0F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04" y="1647145"/>
            <a:ext cx="7327991" cy="460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F69-29B3-41D4-A0E1-C66B9AAFEAB4}"/>
              </a:ext>
            </a:extLst>
          </p:cNvPr>
          <p:cNvSpPr>
            <a:spLocks noGrp="1"/>
          </p:cNvSpPr>
          <p:nvPr>
            <p:ph type="title"/>
          </p:nvPr>
        </p:nvSpPr>
        <p:spPr>
          <a:xfrm>
            <a:off x="1104900" y="1"/>
            <a:ext cx="10829925" cy="995430"/>
          </a:xfrm>
        </p:spPr>
        <p:txBody>
          <a:bodyPr>
            <a:normAutofit/>
          </a:bodyPr>
          <a:lstStyle/>
          <a:p>
            <a:pPr algn="ctr"/>
            <a:r>
              <a:rPr lang="es-419" sz="3000" dirty="0" err="1">
                <a:latin typeface="Comic Sans MS" panose="030F0702030302020204" pitchFamily="66" charset="0"/>
              </a:rPr>
              <a:t>Say</a:t>
            </a:r>
            <a:r>
              <a:rPr lang="es-419" sz="3000" dirty="0">
                <a:latin typeface="Comic Sans MS" panose="030F0702030302020204" pitchFamily="66" charset="0"/>
              </a:rPr>
              <a:t> </a:t>
            </a:r>
            <a:r>
              <a:rPr lang="es-419" sz="3000" dirty="0" err="1">
                <a:latin typeface="Comic Sans MS" panose="030F0702030302020204" pitchFamily="66" charset="0"/>
              </a:rPr>
              <a:t>the</a:t>
            </a:r>
            <a:r>
              <a:rPr lang="es-419" sz="3000" dirty="0">
                <a:latin typeface="Comic Sans MS" panose="030F0702030302020204" pitchFamily="66" charset="0"/>
              </a:rPr>
              <a:t> </a:t>
            </a:r>
            <a:r>
              <a:rPr lang="es-419" sz="3000" dirty="0" err="1">
                <a:latin typeface="Comic Sans MS" panose="030F0702030302020204" pitchFamily="66" charset="0"/>
              </a:rPr>
              <a:t>name</a:t>
            </a:r>
            <a:r>
              <a:rPr lang="es-419" sz="3000" dirty="0">
                <a:latin typeface="Comic Sans MS" panose="030F0702030302020204" pitchFamily="66" charset="0"/>
              </a:rPr>
              <a:t> </a:t>
            </a:r>
            <a:r>
              <a:rPr lang="es-419" sz="3000" dirty="0" err="1">
                <a:latin typeface="Comic Sans MS" panose="030F0702030302020204" pitchFamily="66" charset="0"/>
              </a:rPr>
              <a:t>of</a:t>
            </a:r>
            <a:r>
              <a:rPr lang="es-419" sz="3000" dirty="0">
                <a:latin typeface="Comic Sans MS" panose="030F0702030302020204" pitchFamily="66" charset="0"/>
              </a:rPr>
              <a:t> </a:t>
            </a:r>
            <a:r>
              <a:rPr lang="es-419" sz="3000" dirty="0" err="1">
                <a:latin typeface="Comic Sans MS" panose="030F0702030302020204" pitchFamily="66" charset="0"/>
              </a:rPr>
              <a:t>the</a:t>
            </a:r>
            <a:r>
              <a:rPr lang="es-419" sz="3000" dirty="0">
                <a:latin typeface="Comic Sans MS" panose="030F0702030302020204" pitchFamily="66" charset="0"/>
              </a:rPr>
              <a:t> </a:t>
            </a:r>
            <a:r>
              <a:rPr lang="es-419" sz="3000" dirty="0" err="1">
                <a:latin typeface="Comic Sans MS" panose="030F0702030302020204" pitchFamily="66" charset="0"/>
              </a:rPr>
              <a:t>action</a:t>
            </a:r>
            <a:r>
              <a:rPr lang="es-419" sz="3000" dirty="0">
                <a:latin typeface="Comic Sans MS" panose="030F0702030302020204" pitchFamily="66" charset="0"/>
              </a:rPr>
              <a:t> </a:t>
            </a:r>
            <a:r>
              <a:rPr lang="es-419" sz="3000" dirty="0" err="1">
                <a:latin typeface="Comic Sans MS" panose="030F0702030302020204" pitchFamily="66" charset="0"/>
              </a:rPr>
              <a:t>that</a:t>
            </a:r>
            <a:r>
              <a:rPr lang="es-419" sz="3000" dirty="0">
                <a:latin typeface="Comic Sans MS" panose="030F0702030302020204" pitchFamily="66" charset="0"/>
              </a:rPr>
              <a:t> </a:t>
            </a:r>
            <a:r>
              <a:rPr lang="es-419" sz="3000" dirty="0" err="1">
                <a:latin typeface="Comic Sans MS" panose="030F0702030302020204" pitchFamily="66" charset="0"/>
              </a:rPr>
              <a:t>helps</a:t>
            </a:r>
            <a:r>
              <a:rPr lang="es-419" sz="3000" dirty="0">
                <a:latin typeface="Comic Sans MS" panose="030F0702030302020204" pitchFamily="66" charset="0"/>
              </a:rPr>
              <a:t> </a:t>
            </a:r>
            <a:r>
              <a:rPr lang="es-419" sz="3000" dirty="0" err="1">
                <a:latin typeface="Comic Sans MS" panose="030F0702030302020204" pitchFamily="66" charset="0"/>
              </a:rPr>
              <a:t>get</a:t>
            </a:r>
            <a:r>
              <a:rPr lang="es-419" sz="3000" dirty="0">
                <a:latin typeface="Comic Sans MS" panose="030F0702030302020204" pitchFamily="66" charset="0"/>
              </a:rPr>
              <a:t> </a:t>
            </a:r>
            <a:r>
              <a:rPr lang="es-419" sz="3000" dirty="0" err="1">
                <a:latin typeface="Comic Sans MS" panose="030F0702030302020204" pitchFamily="66" charset="0"/>
              </a:rPr>
              <a:t>you</a:t>
            </a:r>
            <a:r>
              <a:rPr lang="es-419" sz="3000" dirty="0">
                <a:latin typeface="Comic Sans MS" panose="030F0702030302020204" pitchFamily="66" charset="0"/>
              </a:rPr>
              <a:t> </a:t>
            </a:r>
            <a:r>
              <a:rPr lang="es-419" sz="3000" dirty="0" err="1">
                <a:latin typeface="Comic Sans MS" panose="030F0702030302020204" pitchFamily="66" charset="0"/>
              </a:rPr>
              <a:t>to</a:t>
            </a:r>
            <a:r>
              <a:rPr lang="es-419" sz="3000" dirty="0">
                <a:latin typeface="Comic Sans MS" panose="030F0702030302020204" pitchFamily="66" charset="0"/>
              </a:rPr>
              <a:t> </a:t>
            </a:r>
            <a:r>
              <a:rPr lang="es-419" sz="3000" dirty="0" err="1">
                <a:latin typeface="Comic Sans MS" panose="030F0702030302020204" pitchFamily="66" charset="0"/>
              </a:rPr>
              <a:t>Heaven</a:t>
            </a:r>
            <a:r>
              <a:rPr lang="es-419" sz="3000" dirty="0">
                <a:latin typeface="Comic Sans MS" panose="030F0702030302020204" pitchFamily="66" charset="0"/>
              </a:rPr>
              <a:t>?</a:t>
            </a:r>
          </a:p>
        </p:txBody>
      </p:sp>
      <p:pic>
        <p:nvPicPr>
          <p:cNvPr id="5" name="Picture 4">
            <a:extLst>
              <a:ext uri="{FF2B5EF4-FFF2-40B4-BE49-F238E27FC236}">
                <a16:creationId xmlns:a16="http://schemas.microsoft.com/office/drawing/2014/main" id="{6DB79FF3-3ECB-47B4-B20D-AE8F3D7B9641}"/>
              </a:ext>
            </a:extLst>
          </p:cNvPr>
          <p:cNvPicPr>
            <a:picLocks noChangeAspect="1"/>
          </p:cNvPicPr>
          <p:nvPr/>
        </p:nvPicPr>
        <p:blipFill>
          <a:blip r:embed="rId2"/>
          <a:stretch>
            <a:fillRect/>
          </a:stretch>
        </p:blipFill>
        <p:spPr>
          <a:xfrm>
            <a:off x="257175" y="1291222"/>
            <a:ext cx="2064382" cy="2624328"/>
          </a:xfrm>
          <a:prstGeom prst="rect">
            <a:avLst/>
          </a:prstGeom>
        </p:spPr>
      </p:pic>
      <p:pic>
        <p:nvPicPr>
          <p:cNvPr id="6" name="Picture 5">
            <a:extLst>
              <a:ext uri="{FF2B5EF4-FFF2-40B4-BE49-F238E27FC236}">
                <a16:creationId xmlns:a16="http://schemas.microsoft.com/office/drawing/2014/main" id="{D65C6C03-6F1D-474D-B47E-B66B15767222}"/>
              </a:ext>
            </a:extLst>
          </p:cNvPr>
          <p:cNvPicPr>
            <a:picLocks noChangeAspect="1"/>
          </p:cNvPicPr>
          <p:nvPr/>
        </p:nvPicPr>
        <p:blipFill>
          <a:blip r:embed="rId3"/>
          <a:stretch>
            <a:fillRect/>
          </a:stretch>
        </p:blipFill>
        <p:spPr>
          <a:xfrm>
            <a:off x="2569586" y="1289452"/>
            <a:ext cx="1887794" cy="2625213"/>
          </a:xfrm>
          <a:prstGeom prst="rect">
            <a:avLst/>
          </a:prstGeom>
        </p:spPr>
      </p:pic>
      <p:pic>
        <p:nvPicPr>
          <p:cNvPr id="7" name="Picture 6">
            <a:extLst>
              <a:ext uri="{FF2B5EF4-FFF2-40B4-BE49-F238E27FC236}">
                <a16:creationId xmlns:a16="http://schemas.microsoft.com/office/drawing/2014/main" id="{E1F47C4F-86F8-4839-9228-080CEDBD8A78}"/>
              </a:ext>
            </a:extLst>
          </p:cNvPr>
          <p:cNvPicPr>
            <a:picLocks noChangeAspect="1"/>
          </p:cNvPicPr>
          <p:nvPr/>
        </p:nvPicPr>
        <p:blipFill>
          <a:blip r:embed="rId4"/>
          <a:stretch>
            <a:fillRect/>
          </a:stretch>
        </p:blipFill>
        <p:spPr>
          <a:xfrm>
            <a:off x="4705409" y="1286288"/>
            <a:ext cx="1920784" cy="2624328"/>
          </a:xfrm>
          <a:prstGeom prst="rect">
            <a:avLst/>
          </a:prstGeom>
        </p:spPr>
      </p:pic>
      <p:pic>
        <p:nvPicPr>
          <p:cNvPr id="8" name="Picture 7">
            <a:extLst>
              <a:ext uri="{FF2B5EF4-FFF2-40B4-BE49-F238E27FC236}">
                <a16:creationId xmlns:a16="http://schemas.microsoft.com/office/drawing/2014/main" id="{8519B966-1F98-49EC-A9B6-76F21C7AB2E7}"/>
              </a:ext>
            </a:extLst>
          </p:cNvPr>
          <p:cNvPicPr>
            <a:picLocks noChangeAspect="1"/>
          </p:cNvPicPr>
          <p:nvPr/>
        </p:nvPicPr>
        <p:blipFill>
          <a:blip r:embed="rId5"/>
          <a:stretch>
            <a:fillRect/>
          </a:stretch>
        </p:blipFill>
        <p:spPr>
          <a:xfrm>
            <a:off x="6758635" y="1285403"/>
            <a:ext cx="1887794" cy="2625213"/>
          </a:xfrm>
          <a:prstGeom prst="rect">
            <a:avLst/>
          </a:prstGeom>
        </p:spPr>
      </p:pic>
      <p:pic>
        <p:nvPicPr>
          <p:cNvPr id="9" name="Picture 8">
            <a:extLst>
              <a:ext uri="{FF2B5EF4-FFF2-40B4-BE49-F238E27FC236}">
                <a16:creationId xmlns:a16="http://schemas.microsoft.com/office/drawing/2014/main" id="{18498E27-63D1-4B7F-883E-283CFA970D3B}"/>
              </a:ext>
            </a:extLst>
          </p:cNvPr>
          <p:cNvPicPr>
            <a:picLocks noChangeAspect="1"/>
          </p:cNvPicPr>
          <p:nvPr/>
        </p:nvPicPr>
        <p:blipFill>
          <a:blip r:embed="rId6"/>
          <a:stretch>
            <a:fillRect/>
          </a:stretch>
        </p:blipFill>
        <p:spPr>
          <a:xfrm>
            <a:off x="858785" y="4233672"/>
            <a:ext cx="1848959" cy="2624328"/>
          </a:xfrm>
          <a:prstGeom prst="rect">
            <a:avLst/>
          </a:prstGeom>
        </p:spPr>
      </p:pic>
      <p:pic>
        <p:nvPicPr>
          <p:cNvPr id="10" name="Picture 9">
            <a:extLst>
              <a:ext uri="{FF2B5EF4-FFF2-40B4-BE49-F238E27FC236}">
                <a16:creationId xmlns:a16="http://schemas.microsoft.com/office/drawing/2014/main" id="{2C384A57-FEED-4963-AB6A-EBF1FCDD10D7}"/>
              </a:ext>
            </a:extLst>
          </p:cNvPr>
          <p:cNvPicPr>
            <a:picLocks noChangeAspect="1"/>
          </p:cNvPicPr>
          <p:nvPr/>
        </p:nvPicPr>
        <p:blipFill>
          <a:blip r:embed="rId7"/>
          <a:stretch>
            <a:fillRect/>
          </a:stretch>
        </p:blipFill>
        <p:spPr>
          <a:xfrm>
            <a:off x="3737527" y="4233672"/>
            <a:ext cx="2063574" cy="2624328"/>
          </a:xfrm>
          <a:prstGeom prst="rect">
            <a:avLst/>
          </a:prstGeom>
        </p:spPr>
      </p:pic>
      <p:pic>
        <p:nvPicPr>
          <p:cNvPr id="11" name="Picture 10">
            <a:extLst>
              <a:ext uri="{FF2B5EF4-FFF2-40B4-BE49-F238E27FC236}">
                <a16:creationId xmlns:a16="http://schemas.microsoft.com/office/drawing/2014/main" id="{382C60CD-47FB-4C3A-8505-C812AB66ACF0}"/>
              </a:ext>
            </a:extLst>
          </p:cNvPr>
          <p:cNvPicPr>
            <a:picLocks noChangeAspect="1"/>
          </p:cNvPicPr>
          <p:nvPr/>
        </p:nvPicPr>
        <p:blipFill>
          <a:blip r:embed="rId8"/>
          <a:stretch>
            <a:fillRect/>
          </a:stretch>
        </p:blipFill>
        <p:spPr>
          <a:xfrm>
            <a:off x="8929300" y="973447"/>
            <a:ext cx="3040367" cy="4276558"/>
          </a:xfrm>
          <a:prstGeom prst="rect">
            <a:avLst/>
          </a:prstGeom>
        </p:spPr>
      </p:pic>
      <p:sp>
        <p:nvSpPr>
          <p:cNvPr id="12" name="TextBox 11">
            <a:extLst>
              <a:ext uri="{FF2B5EF4-FFF2-40B4-BE49-F238E27FC236}">
                <a16:creationId xmlns:a16="http://schemas.microsoft.com/office/drawing/2014/main" id="{B2301A98-9F14-4B95-898F-CE8AD6FD3477}"/>
              </a:ext>
            </a:extLst>
          </p:cNvPr>
          <p:cNvSpPr txBox="1"/>
          <p:nvPr/>
        </p:nvSpPr>
        <p:spPr>
          <a:xfrm>
            <a:off x="693279" y="6523786"/>
            <a:ext cx="2179970" cy="307777"/>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Visit the sick.</a:t>
            </a:r>
          </a:p>
        </p:txBody>
      </p:sp>
      <p:sp>
        <p:nvSpPr>
          <p:cNvPr id="14" name="TextBox 13">
            <a:extLst>
              <a:ext uri="{FF2B5EF4-FFF2-40B4-BE49-F238E27FC236}">
                <a16:creationId xmlns:a16="http://schemas.microsoft.com/office/drawing/2014/main" id="{615905D0-CA6D-4270-97CC-08E5EBD42BA1}"/>
              </a:ext>
            </a:extLst>
          </p:cNvPr>
          <p:cNvSpPr txBox="1"/>
          <p:nvPr/>
        </p:nvSpPr>
        <p:spPr>
          <a:xfrm>
            <a:off x="2355286" y="3834998"/>
            <a:ext cx="2330906" cy="307777"/>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Help someone in need.</a:t>
            </a:r>
          </a:p>
        </p:txBody>
      </p:sp>
      <p:sp>
        <p:nvSpPr>
          <p:cNvPr id="16" name="TextBox 15">
            <a:extLst>
              <a:ext uri="{FF2B5EF4-FFF2-40B4-BE49-F238E27FC236}">
                <a16:creationId xmlns:a16="http://schemas.microsoft.com/office/drawing/2014/main" id="{EB4F7C30-BA9E-411B-9FCA-D8DF20E59EA3}"/>
              </a:ext>
            </a:extLst>
          </p:cNvPr>
          <p:cNvSpPr txBox="1"/>
          <p:nvPr/>
        </p:nvSpPr>
        <p:spPr>
          <a:xfrm>
            <a:off x="4705407" y="3727277"/>
            <a:ext cx="1932276" cy="523220"/>
          </a:xfrm>
          <a:prstGeom prst="rect">
            <a:avLst/>
          </a:prstGeom>
          <a:solidFill>
            <a:schemeClr val="bg1"/>
          </a:solidFill>
          <a:ln>
            <a:solidFill>
              <a:schemeClr val="bg2"/>
            </a:solidFill>
          </a:ln>
        </p:spPr>
        <p:txBody>
          <a:bodyPr wrap="square" rtlCol="0" anchor="ctr" anchorCtr="1">
            <a:spAutoFit/>
          </a:bodyPr>
          <a:lstStyle/>
          <a:p>
            <a:pPr algn="ctr"/>
            <a:r>
              <a:rPr lang="en-US" sz="1400" b="1" dirty="0">
                <a:latin typeface="Comic Sans MS" panose="030F0702030302020204" pitchFamily="66" charset="0"/>
              </a:rPr>
              <a:t>Share your blessings with joy.</a:t>
            </a:r>
          </a:p>
        </p:txBody>
      </p:sp>
      <p:sp>
        <p:nvSpPr>
          <p:cNvPr id="18" name="TextBox 17">
            <a:extLst>
              <a:ext uri="{FF2B5EF4-FFF2-40B4-BE49-F238E27FC236}">
                <a16:creationId xmlns:a16="http://schemas.microsoft.com/office/drawing/2014/main" id="{6D509471-E726-4E52-8DFE-1CBF4B61EE4B}"/>
              </a:ext>
            </a:extLst>
          </p:cNvPr>
          <p:cNvSpPr txBox="1"/>
          <p:nvPr/>
        </p:nvSpPr>
        <p:spPr>
          <a:xfrm>
            <a:off x="6799932" y="3883468"/>
            <a:ext cx="1932276" cy="523220"/>
          </a:xfrm>
          <a:prstGeom prst="rect">
            <a:avLst/>
          </a:prstGeom>
          <a:solidFill>
            <a:schemeClr val="bg1"/>
          </a:solidFill>
          <a:ln>
            <a:solidFill>
              <a:schemeClr val="bg2"/>
            </a:solidFill>
          </a:ln>
        </p:spPr>
        <p:txBody>
          <a:bodyPr wrap="square" rtlCol="0" anchor="ctr" anchorCtr="1">
            <a:spAutoFit/>
          </a:bodyPr>
          <a:lstStyle/>
          <a:p>
            <a:pPr algn="ctr"/>
            <a:r>
              <a:rPr lang="en-US" sz="1400" b="1" dirty="0">
                <a:latin typeface="Comic Sans MS" panose="030F0702030302020204" pitchFamily="66" charset="0"/>
              </a:rPr>
              <a:t>Console the suffering.</a:t>
            </a:r>
          </a:p>
        </p:txBody>
      </p:sp>
      <p:sp>
        <p:nvSpPr>
          <p:cNvPr id="20" name="TextBox 19">
            <a:extLst>
              <a:ext uri="{FF2B5EF4-FFF2-40B4-BE49-F238E27FC236}">
                <a16:creationId xmlns:a16="http://schemas.microsoft.com/office/drawing/2014/main" id="{7A987BAF-7C01-43E2-A518-66DF10A511A7}"/>
              </a:ext>
            </a:extLst>
          </p:cNvPr>
          <p:cNvSpPr txBox="1"/>
          <p:nvPr/>
        </p:nvSpPr>
        <p:spPr>
          <a:xfrm>
            <a:off x="256698" y="3834998"/>
            <a:ext cx="2224593" cy="307777"/>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Visit the lonely.</a:t>
            </a:r>
          </a:p>
        </p:txBody>
      </p:sp>
      <p:sp>
        <p:nvSpPr>
          <p:cNvPr id="22" name="TextBox 21">
            <a:extLst>
              <a:ext uri="{FF2B5EF4-FFF2-40B4-BE49-F238E27FC236}">
                <a16:creationId xmlns:a16="http://schemas.microsoft.com/office/drawing/2014/main" id="{2DEF42A6-646A-418C-965A-AE7C88AECDA2}"/>
              </a:ext>
            </a:extLst>
          </p:cNvPr>
          <p:cNvSpPr txBox="1"/>
          <p:nvPr/>
        </p:nvSpPr>
        <p:spPr>
          <a:xfrm>
            <a:off x="5820316" y="5644403"/>
            <a:ext cx="1876637" cy="307777"/>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Be kind to others.</a:t>
            </a:r>
          </a:p>
        </p:txBody>
      </p:sp>
      <p:sp>
        <p:nvSpPr>
          <p:cNvPr id="24" name="TextBox 23">
            <a:extLst>
              <a:ext uri="{FF2B5EF4-FFF2-40B4-BE49-F238E27FC236}">
                <a16:creationId xmlns:a16="http://schemas.microsoft.com/office/drawing/2014/main" id="{2796B45F-155A-4C3B-8F99-03837B6EEF79}"/>
              </a:ext>
            </a:extLst>
          </p:cNvPr>
          <p:cNvSpPr txBox="1"/>
          <p:nvPr/>
        </p:nvSpPr>
        <p:spPr>
          <a:xfrm>
            <a:off x="8646428" y="5275072"/>
            <a:ext cx="3545571" cy="1569660"/>
          </a:xfrm>
          <a:prstGeom prst="rect">
            <a:avLst/>
          </a:prstGeom>
          <a:noFill/>
          <a:ln>
            <a:solidFill>
              <a:schemeClr val="bg2"/>
            </a:solidFill>
          </a:ln>
        </p:spPr>
        <p:txBody>
          <a:bodyPr wrap="square">
            <a:spAutoFit/>
          </a:bodyPr>
          <a:lstStyle/>
          <a:p>
            <a:pPr algn="ctr"/>
            <a:r>
              <a:rPr lang="en-US" sz="1600" b="1" dirty="0">
                <a:latin typeface="Comic Sans MS" panose="030F0702030302020204" pitchFamily="66" charset="0"/>
              </a:rPr>
              <a:t>Come, blessed by my Father; take possession of the Kingdom… Truly I tell you, when you did it for the least of my brethren, you did it for me.</a:t>
            </a:r>
          </a:p>
          <a:p>
            <a:pPr algn="ctr"/>
            <a:r>
              <a:rPr lang="en-US" sz="1600" b="1" i="1" dirty="0">
                <a:latin typeface="Comic Sans MS" panose="030F0702030302020204" pitchFamily="66" charset="0"/>
              </a:rPr>
              <a:t>Mathew 25, 31-46</a:t>
            </a:r>
            <a:endParaRPr lang="en-US" sz="1600" b="1" dirty="0">
              <a:latin typeface="Comic Sans MS" panose="030F0702030302020204" pitchFamily="66" charset="0"/>
            </a:endParaRPr>
          </a:p>
        </p:txBody>
      </p:sp>
    </p:spTree>
    <p:extLst>
      <p:ext uri="{BB962C8B-B14F-4D97-AF65-F5344CB8AC3E}">
        <p14:creationId xmlns:p14="http://schemas.microsoft.com/office/powerpoint/2010/main" val="175294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DF19FB-2062-485B-B5EC-9CFD7ED8C0CF}"/>
              </a:ext>
            </a:extLst>
          </p:cNvPr>
          <p:cNvSpPr txBox="1"/>
          <p:nvPr/>
        </p:nvSpPr>
        <p:spPr>
          <a:xfrm>
            <a:off x="152813" y="1300784"/>
            <a:ext cx="7991475" cy="3323987"/>
          </a:xfrm>
          <a:prstGeom prst="rect">
            <a:avLst/>
          </a:prstGeom>
          <a:noFill/>
          <a:ln>
            <a:solidFill>
              <a:schemeClr val="bg2"/>
            </a:solidFill>
          </a:ln>
        </p:spPr>
        <p:txBody>
          <a:bodyPr wrap="square">
            <a:spAutoFit/>
          </a:bodyPr>
          <a:lstStyle/>
          <a:p>
            <a:pPr algn="ctr"/>
            <a:r>
              <a:rPr lang="en-US" sz="5000" b="1" i="0" u="none" strike="noStrike" baseline="0" dirty="0">
                <a:solidFill>
                  <a:srgbClr val="000000"/>
                </a:solidFill>
                <a:latin typeface="Comic Sans MS" panose="030F0702030302020204" pitchFamily="66" charset="0"/>
              </a:rPr>
              <a:t>PRAYER</a:t>
            </a:r>
            <a:r>
              <a:rPr lang="en-US" sz="6000" b="1" i="0" u="none" strike="noStrike" baseline="0" dirty="0">
                <a:solidFill>
                  <a:srgbClr val="000000"/>
                </a:solidFill>
                <a:latin typeface="Comic Sans MS" panose="030F0702030302020204" pitchFamily="66" charset="0"/>
              </a:rPr>
              <a:t> </a:t>
            </a:r>
            <a:endParaRPr lang="en-US" sz="6000" b="0" i="0" u="none" strike="noStrike" baseline="0" dirty="0">
              <a:solidFill>
                <a:srgbClr val="000000"/>
              </a:solidFill>
              <a:latin typeface="Comic Sans MS" panose="030F0702030302020204" pitchFamily="66" charset="0"/>
            </a:endParaRPr>
          </a:p>
          <a:p>
            <a:pPr marL="0" marR="0" algn="ctr">
              <a:spcBef>
                <a:spcPts val="0"/>
              </a:spcBef>
              <a:spcAft>
                <a:spcPts val="0"/>
              </a:spcAft>
            </a:pPr>
            <a:r>
              <a:rPr lang="en-US" sz="30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Jesus, King of my heart, fill me with love so I may want to help those in need. Help me to be generous with my time, talents, and treasures. Help me see you in the smallest of your children. </a:t>
            </a:r>
            <a:r>
              <a:rPr lang="es-ES" sz="30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Amen.</a:t>
            </a:r>
            <a:endParaRPr lang="en-US" sz="3000" dirty="0">
              <a:effectLst/>
              <a:latin typeface="Comic Sans MS" panose="030F0702030302020204" pitchFamily="66" charset="0"/>
              <a:ea typeface="Times New Roman" panose="02020603050405020304" pitchFamily="18" charset="0"/>
            </a:endParaRPr>
          </a:p>
        </p:txBody>
      </p:sp>
      <p:pic>
        <p:nvPicPr>
          <p:cNvPr id="15362" name="Picture 2" descr="Jesucristo, Rey del universo | Jesus art, Jesus christ images, Pictures of  jesus christ">
            <a:extLst>
              <a:ext uri="{FF2B5EF4-FFF2-40B4-BE49-F238E27FC236}">
                <a16:creationId xmlns:a16="http://schemas.microsoft.com/office/drawing/2014/main" id="{976BF9EC-3AE6-4C19-85D5-02618BBBC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753" y="747712"/>
            <a:ext cx="3543300" cy="5362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FDAD7E-4153-46E9-A73D-0943BA941D69}"/>
              </a:ext>
            </a:extLst>
          </p:cNvPr>
          <p:cNvSpPr txBox="1"/>
          <p:nvPr/>
        </p:nvSpPr>
        <p:spPr>
          <a:xfrm>
            <a:off x="470263" y="5718407"/>
            <a:ext cx="6096000" cy="923330"/>
          </a:xfrm>
          <a:prstGeom prst="rect">
            <a:avLst/>
          </a:prstGeom>
          <a:noFill/>
          <a:ln>
            <a:solidFill>
              <a:schemeClr val="bg2"/>
            </a:solidFill>
          </a:ln>
        </p:spPr>
        <p:txBody>
          <a:bodyPr wrap="square">
            <a:spAutoFit/>
          </a:bodyPr>
          <a:lstStyle/>
          <a:p>
            <a:r>
              <a:rPr lang="es-ES" b="1" dirty="0">
                <a:solidFill>
                  <a:srgbClr val="000000"/>
                </a:solidFill>
                <a:latin typeface="Cambria" panose="02040503050406030204" pitchFamily="18" charset="0"/>
              </a:rPr>
              <a:t>SONG</a:t>
            </a:r>
            <a:r>
              <a:rPr lang="es-ES" sz="1800" b="1" i="0" u="none" strike="noStrike" baseline="0" dirty="0">
                <a:solidFill>
                  <a:srgbClr val="000000"/>
                </a:solidFill>
                <a:latin typeface="Cambria" panose="02040503050406030204" pitchFamily="18" charset="0"/>
              </a:rPr>
              <a:t>: </a:t>
            </a:r>
            <a:r>
              <a:rPr lang="en-US" sz="1800" dirty="0">
                <a:effectLst/>
                <a:latin typeface="Cambria" panose="02040503050406030204" pitchFamily="18" charset="0"/>
                <a:ea typeface="Times New Roman" panose="02020603050405020304" pitchFamily="18" charset="0"/>
                <a:cs typeface="Arial" panose="020B0604020202020204" pitchFamily="34" charset="0"/>
              </a:rPr>
              <a:t>Love One Another, Dakota Pyle, (Ctrl Click)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https://youtu.be/LYlkcoAfLU4</a:t>
            </a:r>
            <a:endParaRPr lang="es-ES" sz="1800" b="0" i="0" u="none" strike="noStrike" baseline="0" dirty="0">
              <a:solidFill>
                <a:srgbClr val="000000"/>
              </a:solidFill>
              <a:latin typeface="Cambria" panose="02040503050406030204" pitchFamily="18" charset="0"/>
            </a:endParaRPr>
          </a:p>
          <a:p>
            <a:endParaRPr lang="en-US" dirty="0"/>
          </a:p>
        </p:txBody>
      </p:sp>
    </p:spTree>
    <p:extLst>
      <p:ext uri="{BB962C8B-B14F-4D97-AF65-F5344CB8AC3E}">
        <p14:creationId xmlns:p14="http://schemas.microsoft.com/office/powerpoint/2010/main" val="33920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esús y los discípulos - Dibujos y Cosas para Catequesis - Arguments">
            <a:extLst>
              <a:ext uri="{FF2B5EF4-FFF2-40B4-BE49-F238E27FC236}">
                <a16:creationId xmlns:a16="http://schemas.microsoft.com/office/drawing/2014/main" id="{C9A9523B-928B-4F33-99BC-380B77F2B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14" y="0"/>
            <a:ext cx="7218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3C00AED-CE61-4158-A1D5-5AE3F3560876}"/>
              </a:ext>
            </a:extLst>
          </p:cNvPr>
          <p:cNvSpPr txBox="1"/>
          <p:nvPr/>
        </p:nvSpPr>
        <p:spPr>
          <a:xfrm>
            <a:off x="8020594" y="3105834"/>
            <a:ext cx="4040778" cy="369332"/>
          </a:xfrm>
          <a:prstGeom prst="rect">
            <a:avLst/>
          </a:prstGeom>
          <a:noFill/>
          <a:ln>
            <a:solidFill>
              <a:schemeClr val="bg2"/>
            </a:solidFill>
          </a:ln>
        </p:spPr>
        <p:txBody>
          <a:bodyPr wrap="square">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Jesus said to his disciples: </a:t>
            </a:r>
            <a:r>
              <a:rPr lang="es-ES" sz="1800" b="0" i="0" u="none" strike="noStrike" baseline="0" dirty="0">
                <a:solidFill>
                  <a:srgbClr val="000000"/>
                </a:solidFill>
                <a:latin typeface="Comic Sans MS" panose="030F0702030302020204" pitchFamily="66"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ágenes de Jesús y Dios: para gozarse en su presencia!">
            <a:extLst>
              <a:ext uri="{FF2B5EF4-FFF2-40B4-BE49-F238E27FC236}">
                <a16:creationId xmlns:a16="http://schemas.microsoft.com/office/drawing/2014/main" id="{A9CEAA0B-9EBA-462E-B0AA-FB64CF4C8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154" y="17844"/>
            <a:ext cx="10511246" cy="6840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istorieta de Mateo 25:31-46 Las ovejas y las cabras #aizpruartes  #historietabíblica #dibujosdelaBiblia | Ovejas, Cabras, Biblia dibujos">
            <a:extLst>
              <a:ext uri="{FF2B5EF4-FFF2-40B4-BE49-F238E27FC236}">
                <a16:creationId xmlns:a16="http://schemas.microsoft.com/office/drawing/2014/main" id="{D559DCAE-02AE-4BE0-A071-0F7300175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0" t="9187" r="52406" b="63879"/>
          <a:stretch/>
        </p:blipFill>
        <p:spPr bwMode="auto">
          <a:xfrm>
            <a:off x="2542902" y="1480457"/>
            <a:ext cx="6926929" cy="3152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71BD8-AF89-4A1E-9983-F6637C5E44B8}"/>
              </a:ext>
            </a:extLst>
          </p:cNvPr>
          <p:cNvSpPr txBox="1"/>
          <p:nvPr/>
        </p:nvSpPr>
        <p:spPr>
          <a:xfrm>
            <a:off x="2676939" y="1658034"/>
            <a:ext cx="6665844" cy="646331"/>
          </a:xfrm>
          <a:prstGeom prst="rect">
            <a:avLst/>
          </a:prstGeom>
          <a:solidFill>
            <a:schemeClr val="bg1"/>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"When the Son of Man comes in his glory, and all the angels with him, he will sit upon his glorious throne, </a:t>
            </a:r>
            <a:endParaRPr lang="en-US" dirty="0">
              <a:latin typeface="Comic Sans MS" panose="030F0702030302020204" pitchFamily="66" charset="0"/>
            </a:endParaRPr>
          </a:p>
        </p:txBody>
      </p:sp>
    </p:spTree>
    <p:extLst>
      <p:ext uri="{BB962C8B-B14F-4D97-AF65-F5344CB8AC3E}">
        <p14:creationId xmlns:p14="http://schemas.microsoft.com/office/powerpoint/2010/main" val="14026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d's Care Can Benefit You">
            <a:extLst>
              <a:ext uri="{FF2B5EF4-FFF2-40B4-BE49-F238E27FC236}">
                <a16:creationId xmlns:a16="http://schemas.microsoft.com/office/drawing/2014/main" id="{ADE4B8E6-F16F-476C-BACE-7959E8D33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47775"/>
            <a:ext cx="1143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istorieta de Mateo 25:31-46 Las ovejas y las cabras #aizpruartes  #historietabíblica #dibujosdelaBiblia | Ovejas, Cabras, Biblia dibujos">
            <a:extLst>
              <a:ext uri="{FF2B5EF4-FFF2-40B4-BE49-F238E27FC236}">
                <a16:creationId xmlns:a16="http://schemas.microsoft.com/office/drawing/2014/main" id="{D559DCAE-02AE-4BE0-A071-0F7300175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6" t="36487" r="75051" b="32548"/>
          <a:stretch/>
        </p:blipFill>
        <p:spPr bwMode="auto">
          <a:xfrm>
            <a:off x="8251735" y="6531"/>
            <a:ext cx="3559265" cy="3645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BCB9D7-31B4-4D05-ACAC-52E521E01474}"/>
              </a:ext>
            </a:extLst>
          </p:cNvPr>
          <p:cNvSpPr txBox="1"/>
          <p:nvPr/>
        </p:nvSpPr>
        <p:spPr>
          <a:xfrm>
            <a:off x="8388626" y="208218"/>
            <a:ext cx="3246783" cy="1200329"/>
          </a:xfrm>
          <a:prstGeom prst="rect">
            <a:avLst/>
          </a:prstGeom>
          <a:solidFill>
            <a:schemeClr val="bg1"/>
          </a:solidFill>
          <a:ln>
            <a:solidFill>
              <a:schemeClr val="bg2"/>
            </a:solidFill>
          </a:ln>
        </p:spPr>
        <p:txBody>
          <a:bodyPr wrap="square" rtlCol="0" anchor="ctr" anchorCtr="1">
            <a:spAutoFit/>
          </a:bodyPr>
          <a:lstStyle/>
          <a:p>
            <a:r>
              <a:rPr lang="en-US" spc="25" dirty="0">
                <a:solidFill>
                  <a:srgbClr val="363936"/>
                </a:solidFill>
                <a:latin typeface="Comic Sans MS" panose="030F0702030302020204" pitchFamily="66" charset="0"/>
                <a:ea typeface="Times New Roman" panose="02020603050405020304" pitchFamily="18" charset="0"/>
                <a:cs typeface="Arial" panose="020B0604020202020204" pitchFamily="34" charset="0"/>
              </a:rPr>
              <a:t>A</a:t>
            </a:r>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nd all the nations will be assembled before him.</a:t>
            </a:r>
            <a:r>
              <a:rPr lang="en-US" sz="1800" spc="25" dirty="0">
                <a:solidFill>
                  <a:srgbClr val="363936"/>
                </a:solidFill>
                <a:effectLst/>
                <a:latin typeface="Cambria" panose="02040503050406030204" pitchFamily="18" charset="0"/>
                <a:ea typeface="Times New Roman" panose="02020603050405020304" pitchFamily="18" charset="0"/>
                <a:cs typeface="Arial" panose="020B0604020202020204" pitchFamily="34" charset="0"/>
              </a:rPr>
              <a:t> </a:t>
            </a:r>
            <a:r>
              <a:rPr lang="en-US" spc="25" dirty="0">
                <a:solidFill>
                  <a:srgbClr val="363936"/>
                </a:solidFill>
                <a:latin typeface="Comic Sans MS" panose="030F0702030302020204" pitchFamily="66" charset="0"/>
                <a:cs typeface="Arial" panose="020B0604020202020204" pitchFamily="34" charset="0"/>
              </a:rPr>
              <a:t>And he will separate them one from another,.</a:t>
            </a:r>
          </a:p>
        </p:txBody>
      </p:sp>
    </p:spTree>
    <p:extLst>
      <p:ext uri="{BB962C8B-B14F-4D97-AF65-F5344CB8AC3E}">
        <p14:creationId xmlns:p14="http://schemas.microsoft.com/office/powerpoint/2010/main" val="12192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Vector Premium | Linda pequeña ilustración de vector de dibujos animados de  cabra feliz">
            <a:extLst>
              <a:ext uri="{FF2B5EF4-FFF2-40B4-BE49-F238E27FC236}">
                <a16:creationId xmlns:a16="http://schemas.microsoft.com/office/drawing/2014/main" id="{533E95C3-BBA3-4DB3-920B-D6EF85E81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5" y="3881749"/>
            <a:ext cx="4861560" cy="29169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ector Premium | Linda pequeña ilustración de vector de dibujos animados de  cabra feliz">
            <a:extLst>
              <a:ext uri="{FF2B5EF4-FFF2-40B4-BE49-F238E27FC236}">
                <a16:creationId xmlns:a16="http://schemas.microsoft.com/office/drawing/2014/main" id="{6936DB6B-0A9B-4ED3-B1AE-04BBB5902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1227171"/>
            <a:ext cx="4071874" cy="2654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istorieta de Mateo 25:31-46 Las ovejas y las cabras #aizpruartes  #historietabíblica #dibujosdelaBiblia | Ovejas, Cabras, Biblia dibujos">
            <a:extLst>
              <a:ext uri="{FF2B5EF4-FFF2-40B4-BE49-F238E27FC236}">
                <a16:creationId xmlns:a16="http://schemas.microsoft.com/office/drawing/2014/main" id="{97B88217-95C8-48EC-B62A-24F9AA6A99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00" t="36304" r="52123" b="31815"/>
          <a:stretch/>
        </p:blipFill>
        <p:spPr bwMode="auto">
          <a:xfrm>
            <a:off x="4272500" y="435426"/>
            <a:ext cx="3646999" cy="37772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dibujos de ovejas | Ovejas para dibujar, Dibujo de  ovejas, Arte de ovejas">
            <a:extLst>
              <a:ext uri="{FF2B5EF4-FFF2-40B4-BE49-F238E27FC236}">
                <a16:creationId xmlns:a16="http://schemas.microsoft.com/office/drawing/2014/main" id="{27CAD7FE-7159-487E-8D48-186C0F4DD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374" y="1164076"/>
            <a:ext cx="2599237" cy="2643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dibujos de ovejas | Ovejas para dibujar, Dibujo de  ovejas, Arte de ovejas">
            <a:extLst>
              <a:ext uri="{FF2B5EF4-FFF2-40B4-BE49-F238E27FC236}">
                <a16:creationId xmlns:a16="http://schemas.microsoft.com/office/drawing/2014/main" id="{D9ECA92A-00C1-4D43-9FEC-E5B679208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499" y="3807300"/>
            <a:ext cx="2869203" cy="29177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ibujos animados de cabra y oveja | Vector Premium">
            <a:extLst>
              <a:ext uri="{FF2B5EF4-FFF2-40B4-BE49-F238E27FC236}">
                <a16:creationId xmlns:a16="http://schemas.microsoft.com/office/drawing/2014/main" id="{71DDCF42-DFBF-48D0-9A43-8EB03D271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416" y="4315160"/>
            <a:ext cx="2881399" cy="23074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3F7958-0A05-44A2-9504-F05684DA340E}"/>
              </a:ext>
            </a:extLst>
          </p:cNvPr>
          <p:cNvSpPr txBox="1"/>
          <p:nvPr/>
        </p:nvSpPr>
        <p:spPr>
          <a:xfrm>
            <a:off x="4386470" y="622879"/>
            <a:ext cx="3326295" cy="646331"/>
          </a:xfrm>
          <a:prstGeom prst="rect">
            <a:avLst/>
          </a:prstGeom>
          <a:solidFill>
            <a:schemeClr val="bg1"/>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as a shepherd separates the sheep from the goats.</a:t>
            </a:r>
            <a:endParaRPr lang="en-US" dirty="0">
              <a:latin typeface="Comic Sans MS" panose="030F0702030302020204" pitchFamily="66" charset="0"/>
            </a:endParaRPr>
          </a:p>
        </p:txBody>
      </p:sp>
    </p:spTree>
    <p:extLst>
      <p:ext uri="{BB962C8B-B14F-4D97-AF65-F5344CB8AC3E}">
        <p14:creationId xmlns:p14="http://schemas.microsoft.com/office/powerpoint/2010/main" val="379888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arn(inVertical)">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barn(inVertical)">
                                      <p:cBhvr>
                                        <p:cTn id="15" dur="500"/>
                                        <p:tgtEl>
                                          <p:spTgt spid="4102"/>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randombar(horizontal)">
                                      <p:cBhvr>
                                        <p:cTn id="23"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Mateo 25,31-46 | Misioneros Digitales Católicos MDC">
            <a:extLst>
              <a:ext uri="{FF2B5EF4-FFF2-40B4-BE49-F238E27FC236}">
                <a16:creationId xmlns:a16="http://schemas.microsoft.com/office/drawing/2014/main" id="{94F1E8BF-D4E8-4E97-85CD-27A9E92BE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 b="54007"/>
          <a:stretch/>
        </p:blipFill>
        <p:spPr bwMode="auto">
          <a:xfrm>
            <a:off x="161108" y="4175241"/>
            <a:ext cx="7620000" cy="17436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istorieta de Mateo 25:31-46 Las ovejas y las cabras #aizpruartes  #historietabíblica #dibujosdelaBiblia | Ovejas, Cabras, Biblia dibujos">
            <a:extLst>
              <a:ext uri="{FF2B5EF4-FFF2-40B4-BE49-F238E27FC236}">
                <a16:creationId xmlns:a16="http://schemas.microsoft.com/office/drawing/2014/main" id="{D559DCAE-02AE-4BE0-A071-0F7300175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001" r="51557" b="3782"/>
          <a:stretch/>
        </p:blipFill>
        <p:spPr bwMode="auto">
          <a:xfrm>
            <a:off x="3065815" y="535578"/>
            <a:ext cx="5448636" cy="24514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istorieta de Mateo 25:31-46 Las ovejas y las cabras #aizpruartes  #historietabíblica #dibujosdelaBiblia | Ovejas, Cabras, Biblia dibujos">
            <a:extLst>
              <a:ext uri="{FF2B5EF4-FFF2-40B4-BE49-F238E27FC236}">
                <a16:creationId xmlns:a16="http://schemas.microsoft.com/office/drawing/2014/main" id="{E1ADF5DE-FE7F-4ABB-B5EE-D47D33F3FB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57" t="1858" r="1031" b="62230"/>
          <a:stretch/>
        </p:blipFill>
        <p:spPr bwMode="auto">
          <a:xfrm>
            <a:off x="6879772" y="3569478"/>
            <a:ext cx="5050888" cy="29551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indo dibujo de cabra | Vector Premium">
            <a:extLst>
              <a:ext uri="{FF2B5EF4-FFF2-40B4-BE49-F238E27FC236}">
                <a16:creationId xmlns:a16="http://schemas.microsoft.com/office/drawing/2014/main" id="{FE07A19A-A966-4E32-B1AA-0FB97D2D2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4451" y="605247"/>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imagenes de ovejas animadas | Dibujo de ovejas,  Arte de ovejas, Oveja dibujo animado">
            <a:extLst>
              <a:ext uri="{FF2B5EF4-FFF2-40B4-BE49-F238E27FC236}">
                <a16:creationId xmlns:a16="http://schemas.microsoft.com/office/drawing/2014/main" id="{D834CAE6-0823-4572-BF53-32EA551FB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90" y="1352278"/>
            <a:ext cx="2371725" cy="1924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E4A029-BB88-480A-AE5E-E22DCECB5959}"/>
              </a:ext>
            </a:extLst>
          </p:cNvPr>
          <p:cNvSpPr txBox="1"/>
          <p:nvPr/>
        </p:nvSpPr>
        <p:spPr>
          <a:xfrm>
            <a:off x="3392557" y="562554"/>
            <a:ext cx="4890052" cy="646331"/>
          </a:xfrm>
          <a:prstGeom prst="rect">
            <a:avLst/>
          </a:prstGeom>
          <a:solidFill>
            <a:schemeClr val="bg1"/>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He will place the sheep on his right and the goats on his left.</a:t>
            </a:r>
            <a:endParaRPr lang="en-US" dirty="0">
              <a:latin typeface="Comic Sans MS" panose="030F0702030302020204" pitchFamily="66" charset="0"/>
            </a:endParaRPr>
          </a:p>
        </p:txBody>
      </p:sp>
      <p:sp>
        <p:nvSpPr>
          <p:cNvPr id="4" name="TextBox 3">
            <a:extLst>
              <a:ext uri="{FF2B5EF4-FFF2-40B4-BE49-F238E27FC236}">
                <a16:creationId xmlns:a16="http://schemas.microsoft.com/office/drawing/2014/main" id="{43639E92-4ACC-447A-84EE-E6EAA4C94C49}"/>
              </a:ext>
            </a:extLst>
          </p:cNvPr>
          <p:cNvSpPr txBox="1"/>
          <p:nvPr/>
        </p:nvSpPr>
        <p:spPr>
          <a:xfrm>
            <a:off x="7076661" y="3599072"/>
            <a:ext cx="4691269" cy="369332"/>
          </a:xfrm>
          <a:prstGeom prst="rect">
            <a:avLst/>
          </a:prstGeom>
          <a:solidFill>
            <a:schemeClr val="bg1"/>
          </a:solidFill>
          <a:ln>
            <a:solidFill>
              <a:schemeClr val="bg2"/>
            </a:solidFill>
          </a:ln>
        </p:spPr>
        <p:txBody>
          <a:bodyPr wrap="square" rtlCol="0" anchor="ctr" anchorCtr="1">
            <a:spAutoFit/>
          </a:bodyPr>
          <a:lstStyle/>
          <a:p>
            <a:r>
              <a:rPr lang="en-US" sz="16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Then the king will say to those on his right</a:t>
            </a:r>
            <a:r>
              <a:rPr lang="en-US" sz="1800" spc="25" dirty="0">
                <a:solidFill>
                  <a:srgbClr val="363936"/>
                </a:solidFill>
                <a:effectLst/>
                <a:latin typeface="Cambria" panose="02040503050406030204" pitchFamily="18" charset="0"/>
                <a:ea typeface="Times New Roman" panose="02020603050405020304" pitchFamily="18" charset="0"/>
                <a:cs typeface="Arial" panose="020B0604020202020204" pitchFamily="34" charset="0"/>
              </a:rPr>
              <a:t>,</a:t>
            </a:r>
            <a:endParaRPr lang="en-US" dirty="0"/>
          </a:p>
        </p:txBody>
      </p:sp>
      <p:sp>
        <p:nvSpPr>
          <p:cNvPr id="5" name="Speech Bubble: Oval 4">
            <a:extLst>
              <a:ext uri="{FF2B5EF4-FFF2-40B4-BE49-F238E27FC236}">
                <a16:creationId xmlns:a16="http://schemas.microsoft.com/office/drawing/2014/main" id="{F6A551D8-4532-4C1F-9ECB-37DF602F96A6}"/>
              </a:ext>
            </a:extLst>
          </p:cNvPr>
          <p:cNvSpPr/>
          <p:nvPr/>
        </p:nvSpPr>
        <p:spPr>
          <a:xfrm>
            <a:off x="9422296" y="3968404"/>
            <a:ext cx="2508364" cy="1743619"/>
          </a:xfrm>
          <a:prstGeom prst="wedgeEllipseCallout">
            <a:avLst>
              <a:gd name="adj1" fmla="val -43776"/>
              <a:gd name="adj2" fmla="val 27299"/>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'Come, you who are blessed by my Father. Inherit the kingdom prepared for you from the foundation of the world.</a:t>
            </a:r>
            <a:endParaRPr lang="en-US" sz="1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2" presetClass="entr" presetSubtype="4" fill="hold" nodeType="withEffect">
                                  <p:stCondLst>
                                    <p:cond delay="0"/>
                                  </p:stCondLst>
                                  <p:childTnLst>
                                    <p:set>
                                      <p:cBhvr>
                                        <p:cTn id="23" dur="1" fill="hold">
                                          <p:stCondLst>
                                            <p:cond delay="0"/>
                                          </p:stCondLst>
                                        </p:cTn>
                                        <p:tgtEl>
                                          <p:spTgt spid="5126"/>
                                        </p:tgtEl>
                                        <p:attrNameLst>
                                          <p:attrName>style.visibility</p:attrName>
                                        </p:attrNameLst>
                                      </p:cBhvr>
                                      <p:to>
                                        <p:strVal val="visible"/>
                                      </p:to>
                                    </p:set>
                                    <p:anim calcmode="lin" valueType="num">
                                      <p:cBhvr additive="base">
                                        <p:cTn id="24" dur="500" fill="hold"/>
                                        <p:tgtEl>
                                          <p:spTgt spid="5126"/>
                                        </p:tgtEl>
                                        <p:attrNameLst>
                                          <p:attrName>ppt_x</p:attrName>
                                        </p:attrNameLst>
                                      </p:cBhvr>
                                      <p:tavLst>
                                        <p:tav tm="0">
                                          <p:val>
                                            <p:strVal val="#ppt_x"/>
                                          </p:val>
                                        </p:tav>
                                        <p:tav tm="100000">
                                          <p:val>
                                            <p:strVal val="#ppt_x"/>
                                          </p:val>
                                        </p:tav>
                                      </p:tavLst>
                                    </p:anim>
                                    <p:anim calcmode="lin" valueType="num">
                                      <p:cBhvr additive="base">
                                        <p:cTn id="25"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storieta de Mateo 25:31-46 Las ovejas y las cabras #aizpruartes  #historietabíblica #dibujosdelaBiblia | Ovejas, Cabras, Biblia dibujos">
            <a:extLst>
              <a:ext uri="{FF2B5EF4-FFF2-40B4-BE49-F238E27FC236}">
                <a16:creationId xmlns:a16="http://schemas.microsoft.com/office/drawing/2014/main" id="{D559DCAE-02AE-4BE0-A071-0F73001758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7770" r="21977" b="33830"/>
          <a:stretch/>
        </p:blipFill>
        <p:spPr bwMode="auto">
          <a:xfrm>
            <a:off x="548640" y="1672047"/>
            <a:ext cx="2992490" cy="23426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istorieta de Mateo 25:31-46 Las ovejas y las cabras #aizpruartes  #historietabíblica #dibujosdelaBiblia | Ovejas, Cabras, Biblia dibujos">
            <a:extLst>
              <a:ext uri="{FF2B5EF4-FFF2-40B4-BE49-F238E27FC236}">
                <a16:creationId xmlns:a16="http://schemas.microsoft.com/office/drawing/2014/main" id="{BFCC8EB6-6BED-4871-BCEC-32C071720F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06" t="35754" b="34014"/>
          <a:stretch/>
        </p:blipFill>
        <p:spPr bwMode="auto">
          <a:xfrm>
            <a:off x="4615540" y="564830"/>
            <a:ext cx="2174610" cy="23408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istorieta de Mateo 25:31-46 Las ovejas y las cabras #aizpruartes  #historietabíblica #dibujosdelaBiblia | Ovejas, Cabras, Biblia dibujos">
            <a:extLst>
              <a:ext uri="{FF2B5EF4-FFF2-40B4-BE49-F238E27FC236}">
                <a16:creationId xmlns:a16="http://schemas.microsoft.com/office/drawing/2014/main" id="{8C4CCF53-F43A-410C-A041-EFAD5D3FA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57" t="65803" r="20703"/>
          <a:stretch/>
        </p:blipFill>
        <p:spPr bwMode="auto">
          <a:xfrm>
            <a:off x="8058689" y="652708"/>
            <a:ext cx="2458250" cy="23408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istorieta de Mateo 25:31-46 Las ovejas y las cabras #aizpruartes  #historietabíblica #dibujosdelaBiblia | Ovejas, Cabras, Biblia dibujos">
            <a:extLst>
              <a:ext uri="{FF2B5EF4-FFF2-40B4-BE49-F238E27FC236}">
                <a16:creationId xmlns:a16="http://schemas.microsoft.com/office/drawing/2014/main" id="{C453BF9E-2267-4CD3-9907-15CD651361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06" t="65803"/>
          <a:stretch/>
        </p:blipFill>
        <p:spPr bwMode="auto">
          <a:xfrm>
            <a:off x="1618662" y="4328160"/>
            <a:ext cx="1922468" cy="23408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s25_07">
            <a:extLst>
              <a:ext uri="{FF2B5EF4-FFF2-40B4-BE49-F238E27FC236}">
                <a16:creationId xmlns:a16="http://schemas.microsoft.com/office/drawing/2014/main" id="{A818D98E-1E43-4E20-9C11-01141BB26D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879" b="66874"/>
          <a:stretch/>
        </p:blipFill>
        <p:spPr bwMode="auto">
          <a:xfrm>
            <a:off x="4263982" y="3845246"/>
            <a:ext cx="2664077" cy="23408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s25_07">
            <a:extLst>
              <a:ext uri="{FF2B5EF4-FFF2-40B4-BE49-F238E27FC236}">
                <a16:creationId xmlns:a16="http://schemas.microsoft.com/office/drawing/2014/main" id="{905CCEDC-1592-44F8-B126-9CA7DD6458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95" t="2305" r="50000" b="69439"/>
          <a:stretch/>
        </p:blipFill>
        <p:spPr bwMode="auto">
          <a:xfrm>
            <a:off x="8166790" y="3784099"/>
            <a:ext cx="2242048" cy="23408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71BD97-4EC5-4EA6-8955-1AB39A69AC6C}"/>
              </a:ext>
            </a:extLst>
          </p:cNvPr>
          <p:cNvSpPr txBox="1"/>
          <p:nvPr/>
        </p:nvSpPr>
        <p:spPr>
          <a:xfrm>
            <a:off x="548640" y="3398660"/>
            <a:ext cx="2992490"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For I was hungry and you gave me food,</a:t>
            </a:r>
            <a:endParaRPr lang="en-US" dirty="0">
              <a:latin typeface="Comic Sans MS" panose="030F0702030302020204" pitchFamily="66" charset="0"/>
            </a:endParaRPr>
          </a:p>
        </p:txBody>
      </p:sp>
      <p:sp>
        <p:nvSpPr>
          <p:cNvPr id="5" name="TextBox 4">
            <a:extLst>
              <a:ext uri="{FF2B5EF4-FFF2-40B4-BE49-F238E27FC236}">
                <a16:creationId xmlns:a16="http://schemas.microsoft.com/office/drawing/2014/main" id="{61A97675-2AAA-4CCB-9B46-CB25B594ADD0}"/>
              </a:ext>
            </a:extLst>
          </p:cNvPr>
          <p:cNvSpPr txBox="1"/>
          <p:nvPr/>
        </p:nvSpPr>
        <p:spPr>
          <a:xfrm>
            <a:off x="4615540" y="2302499"/>
            <a:ext cx="2174610"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I was thirsty and you gave me drink</a:t>
            </a:r>
            <a:endParaRPr lang="en-US" dirty="0">
              <a:latin typeface="Comic Sans MS" panose="030F0702030302020204" pitchFamily="66" charset="0"/>
            </a:endParaRPr>
          </a:p>
        </p:txBody>
      </p:sp>
      <p:sp>
        <p:nvSpPr>
          <p:cNvPr id="7" name="TextBox 6">
            <a:extLst>
              <a:ext uri="{FF2B5EF4-FFF2-40B4-BE49-F238E27FC236}">
                <a16:creationId xmlns:a16="http://schemas.microsoft.com/office/drawing/2014/main" id="{1C1D2B91-89BC-418D-9638-387D2836AE41}"/>
              </a:ext>
            </a:extLst>
          </p:cNvPr>
          <p:cNvSpPr txBox="1"/>
          <p:nvPr/>
        </p:nvSpPr>
        <p:spPr>
          <a:xfrm>
            <a:off x="8058689" y="2392821"/>
            <a:ext cx="2458250"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 stranger and you welcomed me</a:t>
            </a:r>
            <a:endParaRPr lang="en-US" dirty="0">
              <a:latin typeface="Comic Sans MS" panose="030F0702030302020204" pitchFamily="66" charset="0"/>
            </a:endParaRPr>
          </a:p>
        </p:txBody>
      </p:sp>
      <p:sp>
        <p:nvSpPr>
          <p:cNvPr id="8" name="TextBox 7">
            <a:extLst>
              <a:ext uri="{FF2B5EF4-FFF2-40B4-BE49-F238E27FC236}">
                <a16:creationId xmlns:a16="http://schemas.microsoft.com/office/drawing/2014/main" id="{6D1ABB44-0E75-4A20-BDA6-6D0CA84E9526}"/>
              </a:ext>
            </a:extLst>
          </p:cNvPr>
          <p:cNvSpPr txBox="1"/>
          <p:nvPr/>
        </p:nvSpPr>
        <p:spPr>
          <a:xfrm>
            <a:off x="1618662" y="6073828"/>
            <a:ext cx="192246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naked and you clothed me</a:t>
            </a:r>
            <a:endParaRPr lang="en-US" dirty="0">
              <a:latin typeface="Comic Sans MS" panose="030F0702030302020204" pitchFamily="66" charset="0"/>
            </a:endParaRPr>
          </a:p>
        </p:txBody>
      </p:sp>
      <p:sp>
        <p:nvSpPr>
          <p:cNvPr id="9" name="TextBox 8">
            <a:extLst>
              <a:ext uri="{FF2B5EF4-FFF2-40B4-BE49-F238E27FC236}">
                <a16:creationId xmlns:a16="http://schemas.microsoft.com/office/drawing/2014/main" id="{57E21414-B548-43F6-AFEF-B66034846140}"/>
              </a:ext>
            </a:extLst>
          </p:cNvPr>
          <p:cNvSpPr txBox="1"/>
          <p:nvPr/>
        </p:nvSpPr>
        <p:spPr>
          <a:xfrm>
            <a:off x="5287617" y="3763538"/>
            <a:ext cx="1640442"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ill and you cared for me</a:t>
            </a:r>
            <a:endParaRPr lang="en-US" dirty="0">
              <a:latin typeface="Comic Sans MS" panose="030F0702030302020204" pitchFamily="66" charset="0"/>
            </a:endParaRPr>
          </a:p>
        </p:txBody>
      </p:sp>
      <p:sp>
        <p:nvSpPr>
          <p:cNvPr id="10" name="TextBox 9">
            <a:extLst>
              <a:ext uri="{FF2B5EF4-FFF2-40B4-BE49-F238E27FC236}">
                <a16:creationId xmlns:a16="http://schemas.microsoft.com/office/drawing/2014/main" id="{FEF21A0E-1F19-47F0-975E-8EC988485C48}"/>
              </a:ext>
            </a:extLst>
          </p:cNvPr>
          <p:cNvSpPr txBox="1"/>
          <p:nvPr/>
        </p:nvSpPr>
        <p:spPr>
          <a:xfrm>
            <a:off x="8166790" y="3732964"/>
            <a:ext cx="224204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in prison and you visited me</a:t>
            </a:r>
            <a:endParaRPr lang="en-US" dirty="0">
              <a:latin typeface="Comic Sans MS" panose="030F0702030302020204" pitchFamily="66" charset="0"/>
            </a:endParaRPr>
          </a:p>
        </p:txBody>
      </p:sp>
    </p:spTree>
    <p:extLst>
      <p:ext uri="{BB962C8B-B14F-4D97-AF65-F5344CB8AC3E}">
        <p14:creationId xmlns:p14="http://schemas.microsoft.com/office/powerpoint/2010/main" val="6430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6150"/>
                                        </p:tgtEl>
                                        <p:attrNameLst>
                                          <p:attrName>style.visibility</p:attrName>
                                        </p:attrNameLst>
                                      </p:cBhvr>
                                      <p:to>
                                        <p:strVal val="visible"/>
                                      </p:to>
                                    </p:set>
                                    <p:animEffect transition="in" filter="wheel(1)">
                                      <p:cBhvr>
                                        <p:cTn id="43" dur="2000"/>
                                        <p:tgtEl>
                                          <p:spTgt spid="615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6152"/>
                                        </p:tgtEl>
                                        <p:attrNameLst>
                                          <p:attrName>style.visibility</p:attrName>
                                        </p:attrNameLst>
                                      </p:cBhvr>
                                      <p:to>
                                        <p:strVal val="visible"/>
                                      </p:to>
                                    </p:set>
                                    <p:animEffect transition="in" filter="wheel(1)">
                                      <p:cBhvr>
                                        <p:cTn id="52" dur="2000"/>
                                        <p:tgtEl>
                                          <p:spTgt spid="615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25_07">
            <a:extLst>
              <a:ext uri="{FF2B5EF4-FFF2-40B4-BE49-F238E27FC236}">
                <a16:creationId xmlns:a16="http://schemas.microsoft.com/office/drawing/2014/main" id="{E79164C7-0271-40CA-8549-845FC11618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3" t="31963" r="50000" b="4509"/>
          <a:stretch/>
        </p:blipFill>
        <p:spPr bwMode="auto">
          <a:xfrm>
            <a:off x="3038475" y="0"/>
            <a:ext cx="5320178" cy="53710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s25_07">
            <a:extLst>
              <a:ext uri="{FF2B5EF4-FFF2-40B4-BE49-F238E27FC236}">
                <a16:creationId xmlns:a16="http://schemas.microsoft.com/office/drawing/2014/main" id="{201484BE-FBF3-4B84-9C03-8974C90574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40" t="1503" r="1393" b="79058"/>
          <a:stretch/>
        </p:blipFill>
        <p:spPr bwMode="auto">
          <a:xfrm>
            <a:off x="3038476" y="5334000"/>
            <a:ext cx="532017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ibujos para catequesis: CRISTO REY | Fiesta de cristo rey, Catequesis,  Imagen de cristo">
            <a:extLst>
              <a:ext uri="{FF2B5EF4-FFF2-40B4-BE49-F238E27FC236}">
                <a16:creationId xmlns:a16="http://schemas.microsoft.com/office/drawing/2014/main" id="{DF050B47-2CF1-4D99-8B82-A1BB5D30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653" y="470183"/>
            <a:ext cx="3450170" cy="6133635"/>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8457650A-DF43-40DB-ABA0-697BE8D4468C}"/>
              </a:ext>
            </a:extLst>
          </p:cNvPr>
          <p:cNvSpPr/>
          <p:nvPr/>
        </p:nvSpPr>
        <p:spPr>
          <a:xfrm>
            <a:off x="3326296" y="470183"/>
            <a:ext cx="2107095" cy="1016809"/>
          </a:xfrm>
          <a:prstGeom prst="wedgeEllipseCallout">
            <a:avLst>
              <a:gd name="adj1" fmla="val -3852"/>
              <a:gd name="adj2" fmla="val 59479"/>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Lord, when did we see you hungry and feed you</a:t>
            </a:r>
            <a:endParaRPr lang="en-US" sz="1400" b="1" dirty="0">
              <a:latin typeface="Comic Sans MS" panose="030F0702030302020204" pitchFamily="66" charset="0"/>
            </a:endParaRPr>
          </a:p>
        </p:txBody>
      </p:sp>
      <p:sp>
        <p:nvSpPr>
          <p:cNvPr id="3" name="Speech Bubble: Oval 2">
            <a:extLst>
              <a:ext uri="{FF2B5EF4-FFF2-40B4-BE49-F238E27FC236}">
                <a16:creationId xmlns:a16="http://schemas.microsoft.com/office/drawing/2014/main" id="{7DC36BA1-7B6F-42B9-9CEF-E845B87B5B77}"/>
              </a:ext>
            </a:extLst>
          </p:cNvPr>
          <p:cNvSpPr/>
          <p:nvPr/>
        </p:nvSpPr>
        <p:spPr>
          <a:xfrm>
            <a:off x="5565913" y="470182"/>
            <a:ext cx="2504661" cy="841783"/>
          </a:xfrm>
          <a:prstGeom prst="wedgeEllipseCallout">
            <a:avLst>
              <a:gd name="adj1" fmla="val 2497"/>
              <a:gd name="adj2" fmla="val 64202"/>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latin typeface="Comic Sans MS" panose="030F0702030302020204" pitchFamily="66" charset="0"/>
                <a:cs typeface="Arial" panose="020B0604020202020204" pitchFamily="34" charset="0"/>
              </a:rPr>
              <a:t>or thirsty and give you drink? </a:t>
            </a:r>
          </a:p>
        </p:txBody>
      </p:sp>
      <p:sp>
        <p:nvSpPr>
          <p:cNvPr id="5" name="Speech Bubble: Oval 4">
            <a:extLst>
              <a:ext uri="{FF2B5EF4-FFF2-40B4-BE49-F238E27FC236}">
                <a16:creationId xmlns:a16="http://schemas.microsoft.com/office/drawing/2014/main" id="{4C7E5E6C-1BFA-4CA4-8E91-039BA8836D53}"/>
              </a:ext>
            </a:extLst>
          </p:cNvPr>
          <p:cNvSpPr/>
          <p:nvPr/>
        </p:nvSpPr>
        <p:spPr>
          <a:xfrm>
            <a:off x="3193774" y="4300061"/>
            <a:ext cx="2372139" cy="1070947"/>
          </a:xfrm>
          <a:prstGeom prst="wedgeEllipseCallout">
            <a:avLst>
              <a:gd name="adj1" fmla="val -3223"/>
              <a:gd name="adj2" fmla="val -63676"/>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latin typeface="Comic Sans MS" panose="030F0702030302020204" pitchFamily="66" charset="0"/>
                <a:cs typeface="Arial" panose="020B0604020202020204" pitchFamily="34" charset="0"/>
              </a:rPr>
              <a:t>When did we </a:t>
            </a: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see you a stranger and welcome you, </a:t>
            </a:r>
            <a:endParaRPr lang="en-US" sz="1400" b="1" dirty="0">
              <a:latin typeface="Comic Sans MS" panose="030F0702030302020204" pitchFamily="66" charset="0"/>
            </a:endParaRPr>
          </a:p>
        </p:txBody>
      </p:sp>
      <p:sp>
        <p:nvSpPr>
          <p:cNvPr id="7" name="Speech Bubble: Oval 6">
            <a:extLst>
              <a:ext uri="{FF2B5EF4-FFF2-40B4-BE49-F238E27FC236}">
                <a16:creationId xmlns:a16="http://schemas.microsoft.com/office/drawing/2014/main" id="{2A91C7E0-4775-435A-A028-EB9B207571BC}"/>
              </a:ext>
            </a:extLst>
          </p:cNvPr>
          <p:cNvSpPr/>
          <p:nvPr/>
        </p:nvSpPr>
        <p:spPr>
          <a:xfrm>
            <a:off x="5643692" y="2593843"/>
            <a:ext cx="2504661" cy="841783"/>
          </a:xfrm>
          <a:prstGeom prst="wedgeEllipseCallout">
            <a:avLst>
              <a:gd name="adj1" fmla="val 2497"/>
              <a:gd name="adj2" fmla="val 64202"/>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or naked and clothe you?</a:t>
            </a:r>
            <a:endParaRPr lang="en-US" sz="1400" b="1" spc="25" dirty="0">
              <a:solidFill>
                <a:srgbClr val="363936"/>
              </a:solidFill>
              <a:latin typeface="Comic Sans MS" panose="030F0702030302020204" pitchFamily="66" charset="0"/>
              <a:cs typeface="Arial" panose="020B0604020202020204" pitchFamily="34" charset="0"/>
            </a:endParaRPr>
          </a:p>
        </p:txBody>
      </p:sp>
      <p:sp>
        <p:nvSpPr>
          <p:cNvPr id="8" name="Speech Bubble: Oval 7">
            <a:extLst>
              <a:ext uri="{FF2B5EF4-FFF2-40B4-BE49-F238E27FC236}">
                <a16:creationId xmlns:a16="http://schemas.microsoft.com/office/drawing/2014/main" id="{46627C07-F750-438A-9B96-B1AB2F31EBEA}"/>
              </a:ext>
            </a:extLst>
          </p:cNvPr>
          <p:cNvSpPr/>
          <p:nvPr/>
        </p:nvSpPr>
        <p:spPr>
          <a:xfrm>
            <a:off x="3193773" y="5369610"/>
            <a:ext cx="1993006" cy="1449984"/>
          </a:xfrm>
          <a:prstGeom prst="wedgeEllipseCallout">
            <a:avLst>
              <a:gd name="adj1" fmla="val 61581"/>
              <a:gd name="adj2" fmla="val 1640"/>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When did we see you ill or in prison, and visit you?</a:t>
            </a:r>
            <a:endParaRPr lang="en-US" sz="1400" b="1" dirty="0">
              <a:latin typeface="Comic Sans MS" panose="030F0702030302020204" pitchFamily="66" charset="0"/>
            </a:endParaRPr>
          </a:p>
        </p:txBody>
      </p:sp>
      <p:sp>
        <p:nvSpPr>
          <p:cNvPr id="11" name="TextBox 10">
            <a:extLst>
              <a:ext uri="{FF2B5EF4-FFF2-40B4-BE49-F238E27FC236}">
                <a16:creationId xmlns:a16="http://schemas.microsoft.com/office/drawing/2014/main" id="{F0C08BA3-B143-4E53-BB7B-3D0871DD7754}"/>
              </a:ext>
            </a:extLst>
          </p:cNvPr>
          <p:cNvSpPr txBox="1"/>
          <p:nvPr/>
        </p:nvSpPr>
        <p:spPr>
          <a:xfrm>
            <a:off x="3193773" y="46611"/>
            <a:ext cx="4876801" cy="338554"/>
          </a:xfrm>
          <a:prstGeom prst="rect">
            <a:avLst/>
          </a:prstGeom>
          <a:solidFill>
            <a:schemeClr val="tx1"/>
          </a:solidFill>
          <a:ln>
            <a:solidFill>
              <a:schemeClr val="bg2"/>
            </a:solidFill>
          </a:ln>
        </p:spPr>
        <p:txBody>
          <a:bodyPr wrap="square" rtlCol="0" anchor="ctr" anchorCtr="1">
            <a:spAutoFit/>
          </a:bodyPr>
          <a:lstStyle/>
          <a:p>
            <a:r>
              <a:rPr lang="en-US" sz="1600" spc="25">
                <a:solidFill>
                  <a:schemeClr val="bg1"/>
                </a:solidFill>
                <a:effectLst/>
                <a:latin typeface="Comic Sans MS" panose="030F0702030302020204" pitchFamily="66" charset="0"/>
                <a:ea typeface="Times New Roman" panose="02020603050405020304" pitchFamily="18" charset="0"/>
                <a:cs typeface="Arial" panose="020B0604020202020204" pitchFamily="34" charset="0"/>
              </a:rPr>
              <a:t>Then the righteous will answer him and say,</a:t>
            </a:r>
            <a:endParaRPr lang="en-US"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25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s25_07">
            <a:extLst>
              <a:ext uri="{FF2B5EF4-FFF2-40B4-BE49-F238E27FC236}">
                <a16:creationId xmlns:a16="http://schemas.microsoft.com/office/drawing/2014/main" id="{10937AF7-19BB-4120-A46F-610F246B97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57" t="19739" r="1549" b="47596"/>
          <a:stretch/>
        </p:blipFill>
        <p:spPr bwMode="auto">
          <a:xfrm>
            <a:off x="2115105" y="1128656"/>
            <a:ext cx="8495745" cy="4600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B5EAB3-EAAC-4D65-8CB4-E28C99974864}"/>
              </a:ext>
            </a:extLst>
          </p:cNvPr>
          <p:cNvSpPr txBox="1"/>
          <p:nvPr/>
        </p:nvSpPr>
        <p:spPr>
          <a:xfrm>
            <a:off x="4028660" y="1449841"/>
            <a:ext cx="5247861" cy="400110"/>
          </a:xfrm>
          <a:prstGeom prst="rect">
            <a:avLst/>
          </a:prstGeom>
          <a:solidFill>
            <a:schemeClr val="bg1"/>
          </a:solidFill>
          <a:ln>
            <a:solidFill>
              <a:schemeClr val="bg2"/>
            </a:solidFill>
          </a:ln>
        </p:spPr>
        <p:txBody>
          <a:bodyPr wrap="square" rtlCol="0" anchor="ctr" anchorCtr="1">
            <a:spAutoFit/>
          </a:bodyPr>
          <a:lstStyle/>
          <a:p>
            <a:r>
              <a:rPr lang="en-US" sz="20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And the king will say to them in reply, </a:t>
            </a:r>
            <a:endParaRPr lang="en-US" sz="2000" b="1" dirty="0">
              <a:latin typeface="Comic Sans MS" panose="030F0702030302020204" pitchFamily="66" charset="0"/>
            </a:endParaRPr>
          </a:p>
        </p:txBody>
      </p:sp>
      <p:sp>
        <p:nvSpPr>
          <p:cNvPr id="3" name="TextBox 2">
            <a:extLst>
              <a:ext uri="{FF2B5EF4-FFF2-40B4-BE49-F238E27FC236}">
                <a16:creationId xmlns:a16="http://schemas.microsoft.com/office/drawing/2014/main" id="{97B7EF60-8054-4D06-9353-446FA02868D2}"/>
              </a:ext>
            </a:extLst>
          </p:cNvPr>
          <p:cNvSpPr txBox="1"/>
          <p:nvPr/>
        </p:nvSpPr>
        <p:spPr>
          <a:xfrm>
            <a:off x="2314437" y="4860788"/>
            <a:ext cx="8097079" cy="707886"/>
          </a:xfrm>
          <a:prstGeom prst="rect">
            <a:avLst/>
          </a:prstGeom>
          <a:solidFill>
            <a:schemeClr val="bg1"/>
          </a:solidFill>
          <a:ln>
            <a:solidFill>
              <a:schemeClr val="bg2"/>
            </a:solidFill>
          </a:ln>
        </p:spPr>
        <p:txBody>
          <a:bodyPr wrap="square" rtlCol="0" anchor="ctr" anchorCtr="1">
            <a:spAutoFit/>
          </a:bodyPr>
          <a:lstStyle/>
          <a:p>
            <a:r>
              <a:rPr lang="en-US" sz="20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Amen, I say to you, whatever you did for one of the least brothers of mine, you did for me.</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421998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A839CB2D-CAF8-4C90-9E08-F1ACA2C5BDD5}" vid="{4C3DFA96-B4CF-43D6-AFA3-6C4764C0C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 skipper design slides</Template>
  <TotalTime>329</TotalTime>
  <Words>749</Words>
  <Application>Microsoft Office PowerPoint</Application>
  <PresentationFormat>Widescreen</PresentationFormat>
  <Paragraphs>59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Comic Sans MS</vt:lpstr>
      <vt:lpstr>Cloud skipper design template</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How does He choose the Good ones? </vt:lpstr>
      <vt:lpstr>What did Jesus mean by this? </vt:lpstr>
      <vt:lpstr>Activity</vt:lpstr>
      <vt:lpstr>Say the name of the action that helps get you to Heaven?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Mercedes Cristina Bermudez-Garcia</dc:creator>
  <cp:lastModifiedBy>Maria Varona</cp:lastModifiedBy>
  <cp:revision>39</cp:revision>
  <dcterms:created xsi:type="dcterms:W3CDTF">2020-11-16T22:38:32Z</dcterms:created>
  <dcterms:modified xsi:type="dcterms:W3CDTF">2023-08-01T16:34:18Z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