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23"/>
  </p:notesMasterIdLst>
  <p:handoutMasterIdLst>
    <p:handoutMasterId r:id="rId24"/>
  </p:handoutMasterIdLst>
  <p:sldIdLst>
    <p:sldId id="446" r:id="rId5"/>
    <p:sldId id="453" r:id="rId6"/>
    <p:sldId id="447" r:id="rId7"/>
    <p:sldId id="449" r:id="rId8"/>
    <p:sldId id="450" r:id="rId9"/>
    <p:sldId id="464" r:id="rId10"/>
    <p:sldId id="451" r:id="rId11"/>
    <p:sldId id="452" r:id="rId12"/>
    <p:sldId id="454" r:id="rId13"/>
    <p:sldId id="455" r:id="rId14"/>
    <p:sldId id="456" r:id="rId15"/>
    <p:sldId id="457" r:id="rId16"/>
    <p:sldId id="459" r:id="rId17"/>
    <p:sldId id="458" r:id="rId18"/>
    <p:sldId id="460" r:id="rId19"/>
    <p:sldId id="462" r:id="rId20"/>
    <p:sldId id="461" r:id="rId21"/>
    <p:sldId id="4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108" y="684"/>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8/1/2023</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8/1/2023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8126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36964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388135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78180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148389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334450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20347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331086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241466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12559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316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241126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356255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64018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71886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8393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408224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pic>
        <p:nvPicPr>
          <p:cNvPr id="4" name="Picture 3" descr="A picture containing diagram&#10;&#10;Description automatically generated">
            <a:extLst>
              <a:ext uri="{FF2B5EF4-FFF2-40B4-BE49-F238E27FC236}">
                <a16:creationId xmlns:a16="http://schemas.microsoft.com/office/drawing/2014/main" id="{97664B5A-335A-4974-A915-536D7FEBD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8/1/2023</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45849FE3-A71F-4B93-81F5-3BFC39AACC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8/1/2023</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8/1/2023</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8/1/2023</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jp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ideo" Target="https://www.youtube.com/embed/cVnMrCIAeMw?feature=oembed" TargetMode="External"/><Relationship Id="rId6" Type="http://schemas.openxmlformats.org/officeDocument/2006/relationships/hyperlink" Target="https://youtu.be/cVnMrCIAeMw"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ideo" Target="https://www.youtube.com/embed/rUYj_duHMoA?feature=oembed" TargetMode="External"/><Relationship Id="rId6" Type="http://schemas.openxmlformats.org/officeDocument/2006/relationships/hyperlink" Target="https://youtu.be/rUYj_duHMoA"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1032" name="Picture 8" descr="transfiguración 2">
            <a:extLst>
              <a:ext uri="{FF2B5EF4-FFF2-40B4-BE49-F238E27FC236}">
                <a16:creationId xmlns:a16="http://schemas.microsoft.com/office/drawing/2014/main" id="{8335F63C-8AA3-4A29-803E-3BF5ADFE4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66" y="988358"/>
            <a:ext cx="3714601" cy="54012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952167" y="2695198"/>
            <a:ext cx="8239608" cy="3775940"/>
          </a:xfrm>
        </p:spPr>
        <p:txBody>
          <a:bodyPr anchor="t" anchorCtr="0">
            <a:normAutofit/>
          </a:bodyPr>
          <a:lstStyle/>
          <a:p>
            <a:pPr algn="ctr"/>
            <a:r>
              <a:rPr lang="es-419" sz="2900" dirty="0">
                <a:latin typeface="Comic Sans MS" panose="030F0702030302020204" pitchFamily="66" charset="0"/>
              </a:rPr>
              <a:t>MINISTRY FRIENDS OF JESUS AND MARY</a:t>
            </a:r>
            <a:br>
              <a:rPr lang="es-419" sz="2900" dirty="0">
                <a:latin typeface="Comic Sans MS" panose="030F0702030302020204" pitchFamily="66" charset="0"/>
              </a:rPr>
            </a:br>
            <a:r>
              <a:rPr lang="es-419" sz="2900" dirty="0">
                <a:latin typeface="Comic Sans MS" panose="030F0702030302020204" pitchFamily="66" charset="0"/>
              </a:rPr>
              <a:t>FEAST OF THE TRANSFIGURATION</a:t>
            </a:r>
            <a:br>
              <a:rPr lang="es-419" dirty="0">
                <a:latin typeface="Comic Sans MS" panose="030F0702030302020204" pitchFamily="66" charset="0"/>
              </a:rPr>
            </a:br>
            <a:r>
              <a:rPr lang="es-419" sz="2000" b="1" dirty="0">
                <a:latin typeface="Comic Sans MS" panose="030F0702030302020204" pitchFamily="66" charset="0"/>
              </a:rPr>
              <a:t>CYCLE A – </a:t>
            </a:r>
            <a:r>
              <a:rPr lang="es-419" sz="2000" b="1" dirty="0" err="1">
                <a:latin typeface="Comic Sans MS" panose="030F0702030302020204" pitchFamily="66" charset="0"/>
              </a:rPr>
              <a:t>xviii</a:t>
            </a:r>
            <a:r>
              <a:rPr lang="es-419" sz="2000" b="1" dirty="0">
                <a:latin typeface="Comic Sans MS" panose="030F0702030302020204" pitchFamily="66" charset="0"/>
              </a:rPr>
              <a:t> SUNDAY IN ORDINARY TIME</a:t>
            </a:r>
            <a:br>
              <a:rPr lang="es-419" sz="2000" b="1" dirty="0">
                <a:latin typeface="Comic Sans MS" panose="030F0702030302020204" pitchFamily="66" charset="0"/>
              </a:rPr>
            </a:br>
            <a:r>
              <a:rPr lang="es-419" sz="2000" b="1" dirty="0">
                <a:latin typeface="Comic Sans MS" panose="030F0702030302020204" pitchFamily="66" charset="0"/>
              </a:rPr>
              <a:t>Matthew 17: 1-9</a:t>
            </a:r>
            <a:br>
              <a:rPr lang="es-419" sz="2000" b="1" dirty="0">
                <a:latin typeface="Comic Sans MS" panose="030F0702030302020204" pitchFamily="66" charset="0"/>
              </a:rPr>
            </a:br>
            <a:br>
              <a:rPr lang="es-419" sz="2000" b="1" dirty="0">
                <a:latin typeface="Comic Sans MS" panose="030F0702030302020204" pitchFamily="66" charset="0"/>
              </a:rPr>
            </a:br>
            <a:r>
              <a:rPr lang="es-419" sz="2000" b="1" dirty="0">
                <a:latin typeface="Comic Sans MS" panose="030F0702030302020204" pitchFamily="66" charset="0"/>
              </a:rPr>
              <a:t>www.fcpeace.org</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48853"/>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27564" y="520069"/>
            <a:ext cx="9328602" cy="783107"/>
          </a:xfrm>
        </p:spPr>
        <p:txBody>
          <a:bodyPr anchor="t" anchorCtr="0">
            <a:noAutofit/>
          </a:bodyPr>
          <a:lstStyle/>
          <a:p>
            <a:pPr algn="ctr">
              <a:lnSpc>
                <a:spcPts val="3900"/>
              </a:lnSpc>
            </a:pPr>
            <a:r>
              <a:rPr lang="en-US" sz="2400" dirty="0">
                <a:latin typeface="Comic Sans MS" panose="030F0702030302020204" pitchFamily="66" charset="0"/>
              </a:rPr>
              <a:t>Why does Peter want to stay on the mountain</a:t>
            </a:r>
            <a:r>
              <a:rPr lang="es-ES" sz="2400" dirty="0">
                <a:latin typeface="Comic Sans MS" panose="030F0702030302020204" pitchFamily="66" charset="0"/>
              </a:rPr>
              <a:t>?</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4" name="Picture 8" descr="English: unfoldingWord® Open Bible Stories - 36.html">
            <a:extLst>
              <a:ext uri="{FF2B5EF4-FFF2-40B4-BE49-F238E27FC236}">
                <a16:creationId xmlns:a16="http://schemas.microsoft.com/office/drawing/2014/main" id="{65A15842-2C9B-4C9A-B934-0B62E43F0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17" y="1472764"/>
            <a:ext cx="4973599" cy="37195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234047-F61E-4FA2-97A0-C78BA06F8BA6}"/>
              </a:ext>
            </a:extLst>
          </p:cNvPr>
          <p:cNvSpPr txBox="1"/>
          <p:nvPr/>
        </p:nvSpPr>
        <p:spPr>
          <a:xfrm>
            <a:off x="5201314" y="1758703"/>
            <a:ext cx="6054112"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He </a:t>
            </a:r>
            <a:r>
              <a:rPr lang="es-ES" sz="2400" dirty="0" err="1">
                <a:highlight>
                  <a:srgbClr val="FFFF00"/>
                </a:highlight>
                <a:latin typeface="Comic Sans MS" panose="030F0702030302020204" pitchFamily="66" charset="0"/>
              </a:rPr>
              <a:t>feels</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happy</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seeing</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the</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glory</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of</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God</a:t>
            </a:r>
            <a:r>
              <a:rPr lang="es-ES" sz="2400" dirty="0">
                <a:highlight>
                  <a:srgbClr val="FFFF00"/>
                </a:highlight>
                <a:latin typeface="Comic Sans MS" panose="030F0702030302020204" pitchFamily="66" charset="0"/>
              </a:rPr>
              <a:t>.</a:t>
            </a:r>
            <a:endParaRPr lang="es-419" sz="2400" dirty="0">
              <a:highlight>
                <a:srgbClr val="FFFF00"/>
              </a:highlight>
              <a:latin typeface="Comic Sans MS" panose="030F0702030302020204" pitchFamily="66" charset="0"/>
            </a:endParaRPr>
          </a:p>
        </p:txBody>
      </p:sp>
      <p:sp>
        <p:nvSpPr>
          <p:cNvPr id="16" name="TextBox 15">
            <a:extLst>
              <a:ext uri="{FF2B5EF4-FFF2-40B4-BE49-F238E27FC236}">
                <a16:creationId xmlns:a16="http://schemas.microsoft.com/office/drawing/2014/main" id="{0B7D3925-84D8-487D-98B1-ECB616A07F19}"/>
              </a:ext>
            </a:extLst>
          </p:cNvPr>
          <p:cNvSpPr txBox="1"/>
          <p:nvPr/>
        </p:nvSpPr>
        <p:spPr>
          <a:xfrm>
            <a:off x="5195966" y="2537494"/>
            <a:ext cx="8010144" cy="461665"/>
          </a:xfrm>
          <a:prstGeom prst="rect">
            <a:avLst/>
          </a:prstGeom>
          <a:noFill/>
        </p:spPr>
        <p:txBody>
          <a:bodyPr wrap="square">
            <a:spAutoFit/>
          </a:bodyPr>
          <a:lstStyle/>
          <a:p>
            <a:r>
              <a:rPr lang="es-ES" sz="2400" cap="all" dirty="0" err="1">
                <a:solidFill>
                  <a:schemeClr val="bg1"/>
                </a:solidFill>
                <a:latin typeface="Comic Sans MS" panose="030F0702030302020204" pitchFamily="66" charset="0"/>
              </a:rPr>
              <a:t>Why</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does</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god</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speak</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to</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them</a:t>
            </a:r>
            <a:r>
              <a:rPr lang="es-ES" sz="2400" cap="all" dirty="0">
                <a:solidFill>
                  <a:schemeClr val="bg1"/>
                </a:solidFill>
                <a:latin typeface="Comic Sans MS" panose="030F0702030302020204" pitchFamily="66" charset="0"/>
              </a:rPr>
              <a:t>? </a:t>
            </a:r>
            <a:endParaRPr lang="es-419" sz="2400" cap="all" dirty="0">
              <a:solidFill>
                <a:schemeClr val="bg1"/>
              </a:solidFill>
            </a:endParaRPr>
          </a:p>
        </p:txBody>
      </p:sp>
      <p:sp>
        <p:nvSpPr>
          <p:cNvPr id="18" name="TextBox 17">
            <a:extLst>
              <a:ext uri="{FF2B5EF4-FFF2-40B4-BE49-F238E27FC236}">
                <a16:creationId xmlns:a16="http://schemas.microsoft.com/office/drawing/2014/main" id="{48C8D780-821C-4078-A7F2-60C787E52B8F}"/>
              </a:ext>
            </a:extLst>
          </p:cNvPr>
          <p:cNvSpPr txBox="1"/>
          <p:nvPr/>
        </p:nvSpPr>
        <p:spPr>
          <a:xfrm>
            <a:off x="5201314" y="3469313"/>
            <a:ext cx="6990236" cy="830997"/>
          </a:xfrm>
          <a:prstGeom prst="rect">
            <a:avLst/>
          </a:prstGeom>
          <a:noFill/>
        </p:spPr>
        <p:txBody>
          <a:bodyPr wrap="square">
            <a:spAutoFit/>
          </a:bodyPr>
          <a:lstStyle/>
          <a:p>
            <a:r>
              <a:rPr lang="en-US" sz="2400" dirty="0">
                <a:highlight>
                  <a:srgbClr val="FFFF00"/>
                </a:highlight>
                <a:latin typeface="Comic Sans MS" panose="030F0702030302020204" pitchFamily="66" charset="0"/>
              </a:rPr>
              <a:t>He wants to confirm that Jesus is His Son, the promised Savior, and we must listen to Him.</a:t>
            </a:r>
            <a:endParaRPr lang="es-419" sz="2400" dirty="0">
              <a:highlight>
                <a:srgbClr val="FFFF00"/>
              </a:highlight>
              <a:latin typeface="Comic Sans MS" panose="030F0702030302020204" pitchFamily="66" charset="0"/>
            </a:endParaRPr>
          </a:p>
        </p:txBody>
      </p:sp>
      <p:sp>
        <p:nvSpPr>
          <p:cNvPr id="2" name="TextBox 1">
            <a:extLst>
              <a:ext uri="{FF2B5EF4-FFF2-40B4-BE49-F238E27FC236}">
                <a16:creationId xmlns:a16="http://schemas.microsoft.com/office/drawing/2014/main" id="{E3867132-5FE7-20B8-E33C-FA3CFAD91A23}"/>
              </a:ext>
            </a:extLst>
          </p:cNvPr>
          <p:cNvSpPr txBox="1"/>
          <p:nvPr/>
        </p:nvSpPr>
        <p:spPr>
          <a:xfrm>
            <a:off x="801858" y="5346660"/>
            <a:ext cx="10934499" cy="461665"/>
          </a:xfrm>
          <a:prstGeom prst="rect">
            <a:avLst/>
          </a:prstGeom>
          <a:noFill/>
        </p:spPr>
        <p:txBody>
          <a:bodyPr wrap="square">
            <a:spAutoFit/>
          </a:bodyPr>
          <a:lstStyle/>
          <a:p>
            <a:r>
              <a:rPr lang="en-US" sz="2400" dirty="0">
                <a:solidFill>
                  <a:schemeClr val="bg1"/>
                </a:solidFill>
                <a:latin typeface="Comic Sans MS" panose="030F0702030302020204" pitchFamily="66" charset="0"/>
              </a:rPr>
              <a:t>HOW WOULD THIS VISION HELP THEM DURING JESUS’ PASSION?</a:t>
            </a:r>
            <a:endParaRPr lang="es-419" sz="2400" dirty="0">
              <a:solidFill>
                <a:schemeClr val="bg1"/>
              </a:solidFill>
              <a:latin typeface="Comic Sans MS" panose="030F0702030302020204" pitchFamily="66" charset="0"/>
            </a:endParaRPr>
          </a:p>
        </p:txBody>
      </p:sp>
      <p:sp>
        <p:nvSpPr>
          <p:cNvPr id="6" name="TextBox 5">
            <a:extLst>
              <a:ext uri="{FF2B5EF4-FFF2-40B4-BE49-F238E27FC236}">
                <a16:creationId xmlns:a16="http://schemas.microsoft.com/office/drawing/2014/main" id="{3C45C42D-5A9E-B968-50FE-3E046EBE8C55}"/>
              </a:ext>
            </a:extLst>
          </p:cNvPr>
          <p:cNvSpPr txBox="1"/>
          <p:nvPr/>
        </p:nvSpPr>
        <p:spPr>
          <a:xfrm>
            <a:off x="801858" y="6008202"/>
            <a:ext cx="11251188" cy="461665"/>
          </a:xfrm>
          <a:prstGeom prst="rect">
            <a:avLst/>
          </a:prstGeom>
          <a:noFill/>
        </p:spPr>
        <p:txBody>
          <a:bodyPr wrap="square">
            <a:spAutoFit/>
          </a:bodyPr>
          <a:lstStyle/>
          <a:p>
            <a:r>
              <a:rPr lang="es-ES" sz="2400" dirty="0" err="1">
                <a:highlight>
                  <a:srgbClr val="FFFF00"/>
                </a:highlight>
                <a:latin typeface="Comic Sans MS" panose="030F0702030302020204" pitchFamily="66" charset="0"/>
              </a:rPr>
              <a:t>They</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would</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know</a:t>
            </a:r>
            <a:r>
              <a:rPr lang="en-US" dirty="0">
                <a:highlight>
                  <a:srgbClr val="FFFF00"/>
                </a:highlight>
              </a:rPr>
              <a:t> </a:t>
            </a:r>
            <a:r>
              <a:rPr lang="en-US" sz="2400" dirty="0">
                <a:highlight>
                  <a:srgbClr val="FFFF00"/>
                </a:highlight>
                <a:latin typeface="Comic Sans MS" panose="030F0702030302020204" pitchFamily="66" charset="0"/>
              </a:rPr>
              <a:t>God is with Jesus and His suffering is </a:t>
            </a:r>
            <a:r>
              <a:rPr lang="es-ES" sz="2400" dirty="0" err="1">
                <a:highlight>
                  <a:srgbClr val="FFFF00"/>
                </a:highlight>
                <a:latin typeface="Comic Sans MS" panose="030F0702030302020204" pitchFamily="66" charset="0"/>
              </a:rPr>
              <a:t>part</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of</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God’s</a:t>
            </a:r>
            <a:r>
              <a:rPr lang="es-ES" sz="2400" dirty="0">
                <a:highlight>
                  <a:srgbClr val="FFFF00"/>
                </a:highlight>
                <a:latin typeface="Comic Sans MS" panose="030F0702030302020204" pitchFamily="66" charset="0"/>
              </a:rPr>
              <a:t> plan.</a:t>
            </a:r>
            <a:endParaRPr lang="es-419" sz="2400"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3583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err="1">
                <a:latin typeface="Comic Sans MS" panose="030F0702030302020204" pitchFamily="66" charset="0"/>
              </a:rPr>
              <a:t>How</a:t>
            </a:r>
            <a:r>
              <a:rPr lang="es-ES" sz="2400" dirty="0">
                <a:latin typeface="Comic Sans MS" panose="030F0702030302020204" pitchFamily="66" charset="0"/>
              </a:rPr>
              <a:t> do </a:t>
            </a:r>
            <a:r>
              <a:rPr lang="es-ES" sz="2400" dirty="0" err="1">
                <a:latin typeface="Comic Sans MS" panose="030F0702030302020204" pitchFamily="66" charset="0"/>
              </a:rPr>
              <a:t>we</a:t>
            </a:r>
            <a:r>
              <a:rPr lang="es-ES" sz="2400" dirty="0">
                <a:latin typeface="Comic Sans MS" panose="030F0702030302020204" pitchFamily="66" charset="0"/>
              </a:rPr>
              <a:t> listen </a:t>
            </a:r>
            <a:r>
              <a:rPr lang="es-ES" sz="2400" dirty="0" err="1">
                <a:latin typeface="Comic Sans MS" panose="030F0702030302020204" pitchFamily="66" charset="0"/>
              </a:rPr>
              <a:t>to</a:t>
            </a:r>
            <a:r>
              <a:rPr lang="es-ES" sz="2400" dirty="0">
                <a:latin typeface="Comic Sans MS" panose="030F0702030302020204" pitchFamily="66" charset="0"/>
              </a:rPr>
              <a:t> </a:t>
            </a:r>
            <a:r>
              <a:rPr lang="es-ES" sz="2400" dirty="0" err="1">
                <a:latin typeface="Comic Sans MS" panose="030F0702030302020204" pitchFamily="66" charset="0"/>
              </a:rPr>
              <a:t>jesus</a:t>
            </a:r>
            <a:r>
              <a:rPr lang="es-ES" sz="2400" dirty="0">
                <a:latin typeface="Comic Sans MS" panose="030F0702030302020204" pitchFamily="66" charset="0"/>
              </a:rPr>
              <a:t>?</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034" name="Picture 10" descr="PNG y SVG de orar con fondo transparente para descargar">
            <a:extLst>
              <a:ext uri="{FF2B5EF4-FFF2-40B4-BE49-F238E27FC236}">
                <a16:creationId xmlns:a16="http://schemas.microsoft.com/office/drawing/2014/main" id="{C520A78E-0B9C-4307-8164-7CBC2E2B8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35" y="1033852"/>
            <a:ext cx="3388209" cy="3388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blia Imágenes PNG Transparente Descarga gratuita | PNGMart">
            <a:extLst>
              <a:ext uri="{FF2B5EF4-FFF2-40B4-BE49-F238E27FC236}">
                <a16:creationId xmlns:a16="http://schemas.microsoft.com/office/drawing/2014/main" id="{6ED15BA2-9755-47A9-B639-E6B71C556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865" y="1021182"/>
            <a:ext cx="4643005" cy="17510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Silhouette of a family walking together SVG DXF EPS PNG - 104 craft  icon packs - Vector icon packs - SVG, PSD, PNG, EPS &amp;amp;amp; Icon">
            <a:extLst>
              <a:ext uri="{FF2B5EF4-FFF2-40B4-BE49-F238E27FC236}">
                <a16:creationId xmlns:a16="http://schemas.microsoft.com/office/drawing/2014/main" id="{FFE7126C-E1D3-4BC3-825D-9EA78AB58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824" y="2746070"/>
            <a:ext cx="2335149" cy="23351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NG y SVG de sacerdote con fondo transparente para descargar">
            <a:extLst>
              <a:ext uri="{FF2B5EF4-FFF2-40B4-BE49-F238E27FC236}">
                <a16:creationId xmlns:a16="http://schemas.microsoft.com/office/drawing/2014/main" id="{E20B210E-B8B4-4192-AD63-43673154D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520" y="-890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BE1259E-0BCB-4673-B236-BE8D6801D2B0}"/>
              </a:ext>
            </a:extLst>
          </p:cNvPr>
          <p:cNvSpPr txBox="1"/>
          <p:nvPr/>
        </p:nvSpPr>
        <p:spPr>
          <a:xfrm>
            <a:off x="815790" y="4227835"/>
            <a:ext cx="1813356" cy="369332"/>
          </a:xfrm>
          <a:prstGeom prst="rect">
            <a:avLst/>
          </a:prstGeom>
          <a:noFill/>
        </p:spPr>
        <p:txBody>
          <a:bodyPr wrap="square">
            <a:spAutoFit/>
          </a:bodyPr>
          <a:lstStyle/>
          <a:p>
            <a:r>
              <a:rPr lang="es-ES" dirty="0">
                <a:highlight>
                  <a:srgbClr val="FFFF00"/>
                </a:highlight>
                <a:latin typeface="Comic Sans MS" panose="030F0702030302020204" pitchFamily="66" charset="0"/>
              </a:rPr>
              <a:t>In </a:t>
            </a:r>
            <a:r>
              <a:rPr lang="es-ES" dirty="0" err="1">
                <a:highlight>
                  <a:srgbClr val="FFFF00"/>
                </a:highlight>
                <a:latin typeface="Comic Sans MS" panose="030F0702030302020204" pitchFamily="66" charset="0"/>
              </a:rPr>
              <a:t>prayer</a:t>
            </a:r>
            <a:r>
              <a:rPr lang="es-ES" dirty="0">
                <a:highlight>
                  <a:srgbClr val="FFFF00"/>
                </a:highlight>
                <a:latin typeface="Comic Sans MS" panose="030F0702030302020204" pitchFamily="66" charset="0"/>
              </a:rPr>
              <a:t>; </a:t>
            </a:r>
            <a:endParaRPr lang="es-419" dirty="0"/>
          </a:p>
        </p:txBody>
      </p:sp>
      <p:sp>
        <p:nvSpPr>
          <p:cNvPr id="33" name="TextBox 32">
            <a:extLst>
              <a:ext uri="{FF2B5EF4-FFF2-40B4-BE49-F238E27FC236}">
                <a16:creationId xmlns:a16="http://schemas.microsoft.com/office/drawing/2014/main" id="{73CC2E6E-83E7-49F1-A35B-AAFED1FBC7F9}"/>
              </a:ext>
            </a:extLst>
          </p:cNvPr>
          <p:cNvSpPr txBox="1"/>
          <p:nvPr/>
        </p:nvSpPr>
        <p:spPr>
          <a:xfrm>
            <a:off x="3636091" y="1272433"/>
            <a:ext cx="1942404" cy="369332"/>
          </a:xfrm>
          <a:prstGeom prst="rect">
            <a:avLst/>
          </a:prstGeom>
          <a:noFill/>
        </p:spPr>
        <p:txBody>
          <a:bodyPr wrap="square">
            <a:spAutoFit/>
          </a:bodyPr>
          <a:lstStyle/>
          <a:p>
            <a:r>
              <a:rPr lang="es-ES" dirty="0">
                <a:highlight>
                  <a:srgbClr val="FFFF00"/>
                </a:highlight>
                <a:latin typeface="Comic Sans MS" panose="030F0702030302020204" pitchFamily="66" charset="0"/>
              </a:rPr>
              <a:t>in </a:t>
            </a:r>
            <a:r>
              <a:rPr lang="es-ES" dirty="0" err="1">
                <a:highlight>
                  <a:srgbClr val="FFFF00"/>
                </a:highlight>
                <a:latin typeface="Comic Sans MS" panose="030F0702030302020204" pitchFamily="66" charset="0"/>
              </a:rPr>
              <a:t>the</a:t>
            </a:r>
            <a:r>
              <a:rPr lang="es-ES" dirty="0">
                <a:highlight>
                  <a:srgbClr val="FFFF00"/>
                </a:highlight>
                <a:latin typeface="Comic Sans MS" panose="030F0702030302020204" pitchFamily="66" charset="0"/>
              </a:rPr>
              <a:t> </a:t>
            </a:r>
            <a:r>
              <a:rPr lang="es-ES" dirty="0" err="1">
                <a:highlight>
                  <a:srgbClr val="FFFF00"/>
                </a:highlight>
                <a:latin typeface="Comic Sans MS" panose="030F0702030302020204" pitchFamily="66" charset="0"/>
              </a:rPr>
              <a:t>Gospel</a:t>
            </a:r>
            <a:r>
              <a:rPr lang="es-ES" dirty="0">
                <a:highlight>
                  <a:srgbClr val="FFFF00"/>
                </a:highlight>
                <a:latin typeface="Comic Sans MS" panose="030F0702030302020204" pitchFamily="66" charset="0"/>
              </a:rPr>
              <a:t>; </a:t>
            </a:r>
            <a:endParaRPr lang="es-419" dirty="0"/>
          </a:p>
        </p:txBody>
      </p:sp>
      <p:sp>
        <p:nvSpPr>
          <p:cNvPr id="35" name="TextBox 34">
            <a:extLst>
              <a:ext uri="{FF2B5EF4-FFF2-40B4-BE49-F238E27FC236}">
                <a16:creationId xmlns:a16="http://schemas.microsoft.com/office/drawing/2014/main" id="{48BB4E07-50EB-4DE7-89EC-F97E35EF014D}"/>
              </a:ext>
            </a:extLst>
          </p:cNvPr>
          <p:cNvSpPr txBox="1"/>
          <p:nvPr/>
        </p:nvSpPr>
        <p:spPr>
          <a:xfrm>
            <a:off x="3577957" y="4798247"/>
            <a:ext cx="3227832" cy="369332"/>
          </a:xfrm>
          <a:prstGeom prst="rect">
            <a:avLst/>
          </a:prstGeom>
          <a:noFill/>
        </p:spPr>
        <p:txBody>
          <a:bodyPr wrap="square">
            <a:spAutoFit/>
          </a:bodyPr>
          <a:lstStyle/>
          <a:p>
            <a:r>
              <a:rPr lang="es-ES" dirty="0" err="1">
                <a:highlight>
                  <a:srgbClr val="FFFF00"/>
                </a:highlight>
                <a:latin typeface="Comic Sans MS" panose="030F0702030302020204" pitchFamily="66" charset="0"/>
              </a:rPr>
              <a:t>through</a:t>
            </a:r>
            <a:r>
              <a:rPr lang="es-ES" dirty="0">
                <a:highlight>
                  <a:srgbClr val="FFFF00"/>
                </a:highlight>
                <a:latin typeface="Comic Sans MS" panose="030F0702030302020204" pitchFamily="66" charset="0"/>
              </a:rPr>
              <a:t> </a:t>
            </a:r>
            <a:r>
              <a:rPr lang="es-ES" dirty="0" err="1">
                <a:highlight>
                  <a:srgbClr val="FFFF00"/>
                </a:highlight>
                <a:latin typeface="Comic Sans MS" panose="030F0702030302020204" pitchFamily="66" charset="0"/>
              </a:rPr>
              <a:t>our</a:t>
            </a:r>
            <a:r>
              <a:rPr lang="es-ES" dirty="0">
                <a:highlight>
                  <a:srgbClr val="FFFF00"/>
                </a:highlight>
                <a:latin typeface="Comic Sans MS" panose="030F0702030302020204" pitchFamily="66" charset="0"/>
              </a:rPr>
              <a:t> </a:t>
            </a:r>
            <a:r>
              <a:rPr lang="es-ES" dirty="0" err="1">
                <a:highlight>
                  <a:srgbClr val="FFFF00"/>
                </a:highlight>
                <a:latin typeface="Comic Sans MS" panose="030F0702030302020204" pitchFamily="66" charset="0"/>
              </a:rPr>
              <a:t>parents</a:t>
            </a:r>
            <a:r>
              <a:rPr lang="es-ES" dirty="0">
                <a:highlight>
                  <a:srgbClr val="FFFF00"/>
                </a:highlight>
                <a:latin typeface="Comic Sans MS" panose="030F0702030302020204" pitchFamily="66" charset="0"/>
              </a:rPr>
              <a:t>, </a:t>
            </a:r>
            <a:endParaRPr lang="es-419" dirty="0"/>
          </a:p>
        </p:txBody>
      </p:sp>
      <p:sp>
        <p:nvSpPr>
          <p:cNvPr id="37" name="TextBox 36">
            <a:extLst>
              <a:ext uri="{FF2B5EF4-FFF2-40B4-BE49-F238E27FC236}">
                <a16:creationId xmlns:a16="http://schemas.microsoft.com/office/drawing/2014/main" id="{35C6F97A-0C08-4634-90B2-F3740370BC5B}"/>
              </a:ext>
            </a:extLst>
          </p:cNvPr>
          <p:cNvSpPr txBox="1"/>
          <p:nvPr/>
        </p:nvSpPr>
        <p:spPr>
          <a:xfrm>
            <a:off x="7265799" y="2907989"/>
            <a:ext cx="1788348" cy="369332"/>
          </a:xfrm>
          <a:prstGeom prst="rect">
            <a:avLst/>
          </a:prstGeom>
          <a:noFill/>
        </p:spPr>
        <p:txBody>
          <a:bodyPr wrap="square">
            <a:spAutoFit/>
          </a:bodyPr>
          <a:lstStyle/>
          <a:p>
            <a:r>
              <a:rPr lang="es-ES" dirty="0" err="1">
                <a:highlight>
                  <a:srgbClr val="FFFF00"/>
                </a:highlight>
                <a:latin typeface="Comic Sans MS" panose="030F0702030302020204" pitchFamily="66" charset="0"/>
              </a:rPr>
              <a:t>priests</a:t>
            </a:r>
            <a:r>
              <a:rPr lang="es-ES" dirty="0">
                <a:highlight>
                  <a:srgbClr val="FFFF00"/>
                </a:highlight>
                <a:latin typeface="Comic Sans MS" panose="030F0702030302020204" pitchFamily="66" charset="0"/>
              </a:rPr>
              <a:t>, </a:t>
            </a:r>
            <a:endParaRPr lang="es-419" dirty="0"/>
          </a:p>
        </p:txBody>
      </p:sp>
      <p:pic>
        <p:nvPicPr>
          <p:cNvPr id="1060" name="Picture 36" descr="Fondo transparente del profesor | PNG Mart">
            <a:extLst>
              <a:ext uri="{FF2B5EF4-FFF2-40B4-BE49-F238E27FC236}">
                <a16:creationId xmlns:a16="http://schemas.microsoft.com/office/drawing/2014/main" id="{92747C4E-A448-43FE-8818-70B348263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60" y="4941590"/>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DB65B23-DB64-44A3-8846-689EFB437F43}"/>
              </a:ext>
            </a:extLst>
          </p:cNvPr>
          <p:cNvSpPr txBox="1"/>
          <p:nvPr/>
        </p:nvSpPr>
        <p:spPr>
          <a:xfrm>
            <a:off x="3153512" y="6349742"/>
            <a:ext cx="1244432" cy="369332"/>
          </a:xfrm>
          <a:prstGeom prst="rect">
            <a:avLst/>
          </a:prstGeom>
          <a:noFill/>
        </p:spPr>
        <p:txBody>
          <a:bodyPr wrap="square">
            <a:spAutoFit/>
          </a:bodyPr>
          <a:lstStyle/>
          <a:p>
            <a:r>
              <a:rPr lang="es-ES" dirty="0" err="1">
                <a:highlight>
                  <a:srgbClr val="FFFF00"/>
                </a:highlight>
                <a:latin typeface="Comic Sans MS" panose="030F0702030302020204" pitchFamily="66" charset="0"/>
              </a:rPr>
              <a:t>teachers</a:t>
            </a:r>
            <a:r>
              <a:rPr lang="es-ES" dirty="0">
                <a:highlight>
                  <a:srgbClr val="FFFF00"/>
                </a:highlight>
                <a:latin typeface="Comic Sans MS" panose="030F0702030302020204" pitchFamily="66" charset="0"/>
              </a:rPr>
              <a:t>; </a:t>
            </a:r>
            <a:endParaRPr lang="es-419" dirty="0"/>
          </a:p>
        </p:txBody>
      </p:sp>
      <p:pic>
        <p:nvPicPr>
          <p:cNvPr id="1062" name="Picture 38" descr="Paisaje De Fondo Sin Fisuras. Jardín Fondo Transparente. Fondo Del Girasol  Jardín. Flor De Fondo Del Paisaje. Claro Fondo Del Día Paisaje. La  Naturaleza De Fondo. Ilustraciones Vectoriales, Clip Art Vectorizado Libre">
            <a:extLst>
              <a:ext uri="{FF2B5EF4-FFF2-40B4-BE49-F238E27FC236}">
                <a16:creationId xmlns:a16="http://schemas.microsoft.com/office/drawing/2014/main" id="{741C5E18-E17B-42BC-A8A5-B6FF1428A7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0675" y="3931920"/>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8C8D780-821C-4078-A7F2-60C787E52B8F}"/>
              </a:ext>
            </a:extLst>
          </p:cNvPr>
          <p:cNvSpPr txBox="1"/>
          <p:nvPr/>
        </p:nvSpPr>
        <p:spPr>
          <a:xfrm>
            <a:off x="9676519" y="4158733"/>
            <a:ext cx="2107918" cy="369332"/>
          </a:xfrm>
          <a:prstGeom prst="rect">
            <a:avLst/>
          </a:prstGeom>
          <a:noFill/>
        </p:spPr>
        <p:txBody>
          <a:bodyPr wrap="square">
            <a:spAutoFit/>
          </a:bodyPr>
          <a:lstStyle/>
          <a:p>
            <a:r>
              <a:rPr lang="es-ES" dirty="0">
                <a:highlight>
                  <a:srgbClr val="FFFF00"/>
                </a:highlight>
                <a:latin typeface="Comic Sans MS" panose="030F0702030302020204" pitchFamily="66" charset="0"/>
              </a:rPr>
              <a:t>in </a:t>
            </a:r>
            <a:r>
              <a:rPr lang="es-ES" dirty="0" err="1">
                <a:highlight>
                  <a:srgbClr val="FFFF00"/>
                </a:highlight>
                <a:latin typeface="Comic Sans MS" panose="030F0702030302020204" pitchFamily="66" charset="0"/>
              </a:rPr>
              <a:t>nature</a:t>
            </a:r>
            <a:r>
              <a:rPr lang="es-ES" dirty="0">
                <a:highlight>
                  <a:srgbClr val="FFFF00"/>
                </a:highlight>
                <a:latin typeface="Comic Sans MS" panose="030F0702030302020204" pitchFamily="66" charset="0"/>
              </a:rPr>
              <a:t>…</a:t>
            </a:r>
            <a:endParaRPr lang="es-419"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269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wipe(down)">
                                      <p:cBhvr>
                                        <p:cTn id="14" dur="500"/>
                                        <p:tgtEl>
                                          <p:spTgt spid="103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wheel(1)">
                                      <p:cBhvr>
                                        <p:cTn id="22" dur="2000"/>
                                        <p:tgtEl>
                                          <p:spTgt spid="104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48"/>
                                        </p:tgtEl>
                                        <p:attrNameLst>
                                          <p:attrName>style.visibility</p:attrName>
                                        </p:attrNameLst>
                                      </p:cBhvr>
                                      <p:to>
                                        <p:strVal val="visible"/>
                                      </p:to>
                                    </p:set>
                                    <p:animEffect transition="in" filter="randombar(horizontal)">
                                      <p:cBhvr>
                                        <p:cTn id="30" dur="500"/>
                                        <p:tgtEl>
                                          <p:spTgt spid="104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60"/>
                                        </p:tgtEl>
                                        <p:attrNameLst>
                                          <p:attrName>style.visibility</p:attrName>
                                        </p:attrNameLst>
                                      </p:cBhvr>
                                      <p:to>
                                        <p:strVal val="visible"/>
                                      </p:to>
                                    </p:set>
                                    <p:animEffect transition="in" filter="circle(in)">
                                      <p:cBhvr>
                                        <p:cTn id="44" dur="2000"/>
                                        <p:tgtEl>
                                          <p:spTgt spid="106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2"/>
                                        </p:tgtEl>
                                        <p:attrNameLst>
                                          <p:attrName>style.visibility</p:attrName>
                                        </p:attrNameLst>
                                      </p:cBhvr>
                                      <p:to>
                                        <p:strVal val="visible"/>
                                      </p:to>
                                    </p:set>
                                    <p:animEffect transition="in" filter="fade">
                                      <p:cBhvr>
                                        <p:cTn id="52" dur="500"/>
                                        <p:tgtEl>
                                          <p:spTgt spid="10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3" grpId="0"/>
      <p:bldP spid="35" grpId="0"/>
      <p:bldP spid="37" grpId="0"/>
      <p:bldP spid="4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rot="20474485">
            <a:off x="1101085" y="3429000"/>
            <a:ext cx="9179859" cy="783107"/>
          </a:xfrm>
        </p:spPr>
        <p:txBody>
          <a:bodyPr anchor="t" anchorCtr="0">
            <a:noAutofit/>
          </a:bodyPr>
          <a:lstStyle/>
          <a:p>
            <a:pPr algn="ctr"/>
            <a:r>
              <a:rPr lang="es-419" sz="8000" b="1" dirty="0" err="1">
                <a:latin typeface="Comic Sans MS" panose="030F0702030302020204" pitchFamily="66" charset="0"/>
              </a:rPr>
              <a:t>activities</a:t>
            </a:r>
            <a:endParaRPr lang="es-419" sz="8000" b="1" dirty="0">
              <a:latin typeface="Comic Sans MS" panose="030F0702030302020204" pitchFamily="66" charset="0"/>
            </a:endParaRPr>
          </a:p>
        </p:txBody>
      </p:sp>
    </p:spTree>
    <p:extLst>
      <p:ext uri="{BB962C8B-B14F-4D97-AF65-F5344CB8AC3E}">
        <p14:creationId xmlns:p14="http://schemas.microsoft.com/office/powerpoint/2010/main" val="138539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xfrm>
            <a:off x="-5900" y="141569"/>
            <a:ext cx="12191550" cy="6857999"/>
          </a:xfrm>
        </p:spPr>
      </p:pic>
      <p:pic>
        <p:nvPicPr>
          <p:cNvPr id="1027" name="Picture 1" descr="Sunday School — Feeding Hills Congregational Church">
            <a:extLst>
              <a:ext uri="{FF2B5EF4-FFF2-40B4-BE49-F238E27FC236}">
                <a16:creationId xmlns:a16="http://schemas.microsoft.com/office/drawing/2014/main" id="{80B2974A-94DF-408C-A4B4-591DEC3C0C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47918"/>
            <a:ext cx="64643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FE75ABC3-3EA3-425E-9F69-D039B8C6197F}"/>
              </a:ext>
            </a:extLst>
          </p:cNvPr>
          <p:cNvSpPr txBox="1"/>
          <p:nvPr/>
        </p:nvSpPr>
        <p:spPr>
          <a:xfrm>
            <a:off x="3057993" y="1604681"/>
            <a:ext cx="989351" cy="369332"/>
          </a:xfrm>
          <a:prstGeom prst="rect">
            <a:avLst/>
          </a:prstGeom>
          <a:noFill/>
        </p:spPr>
        <p:txBody>
          <a:bodyPr wrap="square" rtlCol="0">
            <a:spAutoFit/>
          </a:bodyPr>
          <a:lstStyle/>
          <a:p>
            <a:r>
              <a:rPr lang="en-US" dirty="0">
                <a:solidFill>
                  <a:srgbClr val="FF0000"/>
                </a:solidFill>
              </a:rPr>
              <a:t>Peter</a:t>
            </a:r>
          </a:p>
        </p:txBody>
      </p:sp>
      <p:sp>
        <p:nvSpPr>
          <p:cNvPr id="24" name="TextBox 23">
            <a:extLst>
              <a:ext uri="{FF2B5EF4-FFF2-40B4-BE49-F238E27FC236}">
                <a16:creationId xmlns:a16="http://schemas.microsoft.com/office/drawing/2014/main" id="{11B4AEDE-CF7C-4B7A-9A22-CA91FA0DE38A}"/>
              </a:ext>
            </a:extLst>
          </p:cNvPr>
          <p:cNvSpPr txBox="1"/>
          <p:nvPr/>
        </p:nvSpPr>
        <p:spPr>
          <a:xfrm>
            <a:off x="4199744" y="1604681"/>
            <a:ext cx="989351" cy="369332"/>
          </a:xfrm>
          <a:prstGeom prst="rect">
            <a:avLst/>
          </a:prstGeom>
          <a:noFill/>
        </p:spPr>
        <p:txBody>
          <a:bodyPr wrap="square" rtlCol="0">
            <a:spAutoFit/>
          </a:bodyPr>
          <a:lstStyle/>
          <a:p>
            <a:r>
              <a:rPr lang="en-US" dirty="0">
                <a:solidFill>
                  <a:srgbClr val="FF0000"/>
                </a:solidFill>
              </a:rPr>
              <a:t>James</a:t>
            </a:r>
          </a:p>
        </p:txBody>
      </p:sp>
      <p:sp>
        <p:nvSpPr>
          <p:cNvPr id="25" name="TextBox 24">
            <a:extLst>
              <a:ext uri="{FF2B5EF4-FFF2-40B4-BE49-F238E27FC236}">
                <a16:creationId xmlns:a16="http://schemas.microsoft.com/office/drawing/2014/main" id="{FB014FB4-5FBC-4944-A75C-A1A76E8E0BF1}"/>
              </a:ext>
            </a:extLst>
          </p:cNvPr>
          <p:cNvSpPr txBox="1"/>
          <p:nvPr/>
        </p:nvSpPr>
        <p:spPr>
          <a:xfrm>
            <a:off x="5329930" y="1604681"/>
            <a:ext cx="989351" cy="369332"/>
          </a:xfrm>
          <a:prstGeom prst="rect">
            <a:avLst/>
          </a:prstGeom>
          <a:noFill/>
        </p:spPr>
        <p:txBody>
          <a:bodyPr wrap="square" rtlCol="0">
            <a:spAutoFit/>
          </a:bodyPr>
          <a:lstStyle/>
          <a:p>
            <a:r>
              <a:rPr lang="en-US" dirty="0">
                <a:solidFill>
                  <a:srgbClr val="FF0000"/>
                </a:solidFill>
              </a:rPr>
              <a:t>John</a:t>
            </a:r>
          </a:p>
        </p:txBody>
      </p:sp>
      <p:sp>
        <p:nvSpPr>
          <p:cNvPr id="28" name="TextBox 27">
            <a:extLst>
              <a:ext uri="{FF2B5EF4-FFF2-40B4-BE49-F238E27FC236}">
                <a16:creationId xmlns:a16="http://schemas.microsoft.com/office/drawing/2014/main" id="{57B1748D-C12F-4A13-84A2-B5CE77067D56}"/>
              </a:ext>
            </a:extLst>
          </p:cNvPr>
          <p:cNvSpPr txBox="1"/>
          <p:nvPr/>
        </p:nvSpPr>
        <p:spPr>
          <a:xfrm>
            <a:off x="3383707" y="2146826"/>
            <a:ext cx="989351" cy="369332"/>
          </a:xfrm>
          <a:prstGeom prst="rect">
            <a:avLst/>
          </a:prstGeom>
          <a:noFill/>
        </p:spPr>
        <p:txBody>
          <a:bodyPr wrap="square" rtlCol="0">
            <a:spAutoFit/>
          </a:bodyPr>
          <a:lstStyle/>
          <a:p>
            <a:r>
              <a:rPr lang="en-US" dirty="0">
                <a:solidFill>
                  <a:srgbClr val="FF0000"/>
                </a:solidFill>
              </a:rPr>
              <a:t>Mount</a:t>
            </a:r>
          </a:p>
        </p:txBody>
      </p:sp>
      <p:sp>
        <p:nvSpPr>
          <p:cNvPr id="29" name="TextBox 28">
            <a:extLst>
              <a:ext uri="{FF2B5EF4-FFF2-40B4-BE49-F238E27FC236}">
                <a16:creationId xmlns:a16="http://schemas.microsoft.com/office/drawing/2014/main" id="{023F1764-12E4-43F8-BD9E-2520BF2FCC8E}"/>
              </a:ext>
            </a:extLst>
          </p:cNvPr>
          <p:cNvSpPr txBox="1"/>
          <p:nvPr/>
        </p:nvSpPr>
        <p:spPr>
          <a:xfrm>
            <a:off x="4851386" y="2146826"/>
            <a:ext cx="989351" cy="369332"/>
          </a:xfrm>
          <a:prstGeom prst="rect">
            <a:avLst/>
          </a:prstGeom>
          <a:noFill/>
        </p:spPr>
        <p:txBody>
          <a:bodyPr wrap="square" rtlCol="0">
            <a:spAutoFit/>
          </a:bodyPr>
          <a:lstStyle/>
          <a:p>
            <a:r>
              <a:rPr lang="en-US" dirty="0">
                <a:solidFill>
                  <a:srgbClr val="FF0000"/>
                </a:solidFill>
              </a:rPr>
              <a:t>Tabor</a:t>
            </a:r>
          </a:p>
        </p:txBody>
      </p:sp>
      <p:sp>
        <p:nvSpPr>
          <p:cNvPr id="30" name="TextBox 29">
            <a:extLst>
              <a:ext uri="{FF2B5EF4-FFF2-40B4-BE49-F238E27FC236}">
                <a16:creationId xmlns:a16="http://schemas.microsoft.com/office/drawing/2014/main" id="{40499ED5-5515-42F8-A84F-BB5EAB40B7B7}"/>
              </a:ext>
            </a:extLst>
          </p:cNvPr>
          <p:cNvSpPr txBox="1"/>
          <p:nvPr/>
        </p:nvSpPr>
        <p:spPr>
          <a:xfrm>
            <a:off x="2889031" y="2856371"/>
            <a:ext cx="989351" cy="369332"/>
          </a:xfrm>
          <a:prstGeom prst="rect">
            <a:avLst/>
          </a:prstGeom>
          <a:noFill/>
        </p:spPr>
        <p:txBody>
          <a:bodyPr wrap="square" rtlCol="0">
            <a:spAutoFit/>
          </a:bodyPr>
          <a:lstStyle/>
          <a:p>
            <a:r>
              <a:rPr lang="en-US" dirty="0">
                <a:solidFill>
                  <a:srgbClr val="FF0000"/>
                </a:solidFill>
              </a:rPr>
              <a:t>Jesus</a:t>
            </a:r>
          </a:p>
        </p:txBody>
      </p:sp>
      <p:sp>
        <p:nvSpPr>
          <p:cNvPr id="31" name="TextBox 30">
            <a:extLst>
              <a:ext uri="{FF2B5EF4-FFF2-40B4-BE49-F238E27FC236}">
                <a16:creationId xmlns:a16="http://schemas.microsoft.com/office/drawing/2014/main" id="{300CE978-824B-45A4-AFC8-8EEEEE6E42A6}"/>
              </a:ext>
            </a:extLst>
          </p:cNvPr>
          <p:cNvSpPr txBox="1"/>
          <p:nvPr/>
        </p:nvSpPr>
        <p:spPr>
          <a:xfrm>
            <a:off x="4085746" y="2856371"/>
            <a:ext cx="989351" cy="369332"/>
          </a:xfrm>
          <a:prstGeom prst="rect">
            <a:avLst/>
          </a:prstGeom>
          <a:noFill/>
        </p:spPr>
        <p:txBody>
          <a:bodyPr wrap="square" rtlCol="0">
            <a:spAutoFit/>
          </a:bodyPr>
          <a:lstStyle/>
          <a:p>
            <a:r>
              <a:rPr lang="en-US" dirty="0">
                <a:solidFill>
                  <a:srgbClr val="FF0000"/>
                </a:solidFill>
              </a:rPr>
              <a:t>Son</a:t>
            </a:r>
          </a:p>
        </p:txBody>
      </p:sp>
      <p:sp>
        <p:nvSpPr>
          <p:cNvPr id="32" name="TextBox 31">
            <a:extLst>
              <a:ext uri="{FF2B5EF4-FFF2-40B4-BE49-F238E27FC236}">
                <a16:creationId xmlns:a16="http://schemas.microsoft.com/office/drawing/2014/main" id="{57E92462-030B-4264-8FA7-4ABAF12699C2}"/>
              </a:ext>
            </a:extLst>
          </p:cNvPr>
          <p:cNvSpPr txBox="1"/>
          <p:nvPr/>
        </p:nvSpPr>
        <p:spPr>
          <a:xfrm>
            <a:off x="4835254" y="2844613"/>
            <a:ext cx="447207" cy="369332"/>
          </a:xfrm>
          <a:prstGeom prst="rect">
            <a:avLst/>
          </a:prstGeom>
          <a:noFill/>
        </p:spPr>
        <p:txBody>
          <a:bodyPr wrap="square" rtlCol="0">
            <a:spAutoFit/>
          </a:bodyPr>
          <a:lstStyle/>
          <a:p>
            <a:r>
              <a:rPr lang="en-US" dirty="0">
                <a:solidFill>
                  <a:srgbClr val="FF0000"/>
                </a:solidFill>
              </a:rPr>
              <a:t>of</a:t>
            </a:r>
          </a:p>
        </p:txBody>
      </p:sp>
      <p:sp>
        <p:nvSpPr>
          <p:cNvPr id="33" name="TextBox 32">
            <a:extLst>
              <a:ext uri="{FF2B5EF4-FFF2-40B4-BE49-F238E27FC236}">
                <a16:creationId xmlns:a16="http://schemas.microsoft.com/office/drawing/2014/main" id="{9DB13D4C-72EA-49DC-A172-3B973287DFCF}"/>
              </a:ext>
            </a:extLst>
          </p:cNvPr>
          <p:cNvSpPr txBox="1"/>
          <p:nvPr/>
        </p:nvSpPr>
        <p:spPr>
          <a:xfrm>
            <a:off x="5378706" y="2842423"/>
            <a:ext cx="653264" cy="369332"/>
          </a:xfrm>
          <a:prstGeom prst="rect">
            <a:avLst/>
          </a:prstGeom>
          <a:noFill/>
        </p:spPr>
        <p:txBody>
          <a:bodyPr wrap="square" rtlCol="0">
            <a:spAutoFit/>
          </a:bodyPr>
          <a:lstStyle/>
          <a:p>
            <a:r>
              <a:rPr lang="en-US" dirty="0">
                <a:solidFill>
                  <a:srgbClr val="FF0000"/>
                </a:solidFill>
              </a:rPr>
              <a:t>God</a:t>
            </a:r>
          </a:p>
        </p:txBody>
      </p:sp>
      <p:sp>
        <p:nvSpPr>
          <p:cNvPr id="34" name="TextBox 33">
            <a:extLst>
              <a:ext uri="{FF2B5EF4-FFF2-40B4-BE49-F238E27FC236}">
                <a16:creationId xmlns:a16="http://schemas.microsoft.com/office/drawing/2014/main" id="{C782F0FA-1E13-4039-A421-7CEF73150829}"/>
              </a:ext>
            </a:extLst>
          </p:cNvPr>
          <p:cNvSpPr txBox="1"/>
          <p:nvPr/>
        </p:nvSpPr>
        <p:spPr>
          <a:xfrm>
            <a:off x="4679438" y="3405585"/>
            <a:ext cx="989351" cy="369332"/>
          </a:xfrm>
          <a:prstGeom prst="rect">
            <a:avLst/>
          </a:prstGeom>
          <a:noFill/>
        </p:spPr>
        <p:txBody>
          <a:bodyPr wrap="square" rtlCol="0">
            <a:spAutoFit/>
          </a:bodyPr>
          <a:lstStyle/>
          <a:p>
            <a:r>
              <a:rPr lang="en-US" dirty="0">
                <a:solidFill>
                  <a:srgbClr val="FF0000"/>
                </a:solidFill>
              </a:rPr>
              <a:t>Elijah</a:t>
            </a:r>
          </a:p>
        </p:txBody>
      </p:sp>
      <p:sp>
        <p:nvSpPr>
          <p:cNvPr id="35" name="TextBox 34">
            <a:extLst>
              <a:ext uri="{FF2B5EF4-FFF2-40B4-BE49-F238E27FC236}">
                <a16:creationId xmlns:a16="http://schemas.microsoft.com/office/drawing/2014/main" id="{FBEBEB9F-7457-4D08-959F-6C07A500E18B}"/>
              </a:ext>
            </a:extLst>
          </p:cNvPr>
          <p:cNvSpPr txBox="1"/>
          <p:nvPr/>
        </p:nvSpPr>
        <p:spPr>
          <a:xfrm>
            <a:off x="4715987" y="4033758"/>
            <a:ext cx="989351" cy="369332"/>
          </a:xfrm>
          <a:prstGeom prst="rect">
            <a:avLst/>
          </a:prstGeom>
          <a:noFill/>
        </p:spPr>
        <p:txBody>
          <a:bodyPr wrap="square" rtlCol="0">
            <a:spAutoFit/>
          </a:bodyPr>
          <a:lstStyle/>
          <a:p>
            <a:r>
              <a:rPr lang="en-US" dirty="0">
                <a:solidFill>
                  <a:srgbClr val="FF0000"/>
                </a:solidFill>
              </a:rPr>
              <a:t>Moses</a:t>
            </a:r>
          </a:p>
        </p:txBody>
      </p:sp>
      <p:sp>
        <p:nvSpPr>
          <p:cNvPr id="36" name="TextBox 35">
            <a:extLst>
              <a:ext uri="{FF2B5EF4-FFF2-40B4-BE49-F238E27FC236}">
                <a16:creationId xmlns:a16="http://schemas.microsoft.com/office/drawing/2014/main" id="{95A32B3A-4E41-425A-AD04-81DD30B4BC3F}"/>
              </a:ext>
            </a:extLst>
          </p:cNvPr>
          <p:cNvSpPr txBox="1"/>
          <p:nvPr/>
        </p:nvSpPr>
        <p:spPr>
          <a:xfrm>
            <a:off x="2889031" y="4638675"/>
            <a:ext cx="989351" cy="369332"/>
          </a:xfrm>
          <a:prstGeom prst="rect">
            <a:avLst/>
          </a:prstGeom>
          <a:noFill/>
        </p:spPr>
        <p:txBody>
          <a:bodyPr wrap="square" rtlCol="0">
            <a:spAutoFit/>
          </a:bodyPr>
          <a:lstStyle/>
          <a:p>
            <a:r>
              <a:rPr lang="en-US" dirty="0">
                <a:solidFill>
                  <a:srgbClr val="FF0000"/>
                </a:solidFill>
              </a:rPr>
              <a:t>God</a:t>
            </a:r>
          </a:p>
        </p:txBody>
      </p:sp>
      <p:sp>
        <p:nvSpPr>
          <p:cNvPr id="37" name="TextBox 36">
            <a:extLst>
              <a:ext uri="{FF2B5EF4-FFF2-40B4-BE49-F238E27FC236}">
                <a16:creationId xmlns:a16="http://schemas.microsoft.com/office/drawing/2014/main" id="{15DF0AEC-F38C-4531-990F-A285BC104CEE}"/>
              </a:ext>
            </a:extLst>
          </p:cNvPr>
          <p:cNvSpPr txBox="1"/>
          <p:nvPr/>
        </p:nvSpPr>
        <p:spPr>
          <a:xfrm>
            <a:off x="3743470" y="4619244"/>
            <a:ext cx="989351" cy="369332"/>
          </a:xfrm>
          <a:prstGeom prst="rect">
            <a:avLst/>
          </a:prstGeom>
          <a:noFill/>
        </p:spPr>
        <p:txBody>
          <a:bodyPr wrap="square" rtlCol="0">
            <a:spAutoFit/>
          </a:bodyPr>
          <a:lstStyle/>
          <a:p>
            <a:r>
              <a:rPr lang="en-US" dirty="0">
                <a:solidFill>
                  <a:srgbClr val="FF0000"/>
                </a:solidFill>
              </a:rPr>
              <a:t>the</a:t>
            </a:r>
          </a:p>
        </p:txBody>
      </p:sp>
      <p:sp>
        <p:nvSpPr>
          <p:cNvPr id="38" name="TextBox 37">
            <a:extLst>
              <a:ext uri="{FF2B5EF4-FFF2-40B4-BE49-F238E27FC236}">
                <a16:creationId xmlns:a16="http://schemas.microsoft.com/office/drawing/2014/main" id="{8C749F2B-2253-4408-8653-05D5CB6EDD28}"/>
              </a:ext>
            </a:extLst>
          </p:cNvPr>
          <p:cNvSpPr txBox="1"/>
          <p:nvPr/>
        </p:nvSpPr>
        <p:spPr>
          <a:xfrm>
            <a:off x="4564181" y="4619244"/>
            <a:ext cx="989351" cy="369332"/>
          </a:xfrm>
          <a:prstGeom prst="rect">
            <a:avLst/>
          </a:prstGeom>
          <a:noFill/>
        </p:spPr>
        <p:txBody>
          <a:bodyPr wrap="square" rtlCol="0">
            <a:spAutoFit/>
          </a:bodyPr>
          <a:lstStyle/>
          <a:p>
            <a:r>
              <a:rPr lang="en-US" dirty="0">
                <a:solidFill>
                  <a:srgbClr val="FF0000"/>
                </a:solidFill>
              </a:rPr>
              <a:t>Father</a:t>
            </a:r>
          </a:p>
        </p:txBody>
      </p:sp>
      <p:sp>
        <p:nvSpPr>
          <p:cNvPr id="39" name="TextBox 38">
            <a:extLst>
              <a:ext uri="{FF2B5EF4-FFF2-40B4-BE49-F238E27FC236}">
                <a16:creationId xmlns:a16="http://schemas.microsoft.com/office/drawing/2014/main" id="{86FBE6A6-FAEE-400D-B539-79BA8D82FDBF}"/>
              </a:ext>
            </a:extLst>
          </p:cNvPr>
          <p:cNvSpPr txBox="1"/>
          <p:nvPr/>
        </p:nvSpPr>
        <p:spPr>
          <a:xfrm>
            <a:off x="2030842" y="5206359"/>
            <a:ext cx="989351" cy="369332"/>
          </a:xfrm>
          <a:prstGeom prst="rect">
            <a:avLst/>
          </a:prstGeom>
          <a:noFill/>
        </p:spPr>
        <p:txBody>
          <a:bodyPr wrap="square" rtlCol="0">
            <a:spAutoFit/>
          </a:bodyPr>
          <a:lstStyle/>
          <a:p>
            <a:r>
              <a:rPr lang="en-US" dirty="0">
                <a:solidFill>
                  <a:srgbClr val="FF0000"/>
                </a:solidFill>
              </a:rPr>
              <a:t>This</a:t>
            </a:r>
          </a:p>
        </p:txBody>
      </p:sp>
      <p:sp>
        <p:nvSpPr>
          <p:cNvPr id="40" name="TextBox 39">
            <a:extLst>
              <a:ext uri="{FF2B5EF4-FFF2-40B4-BE49-F238E27FC236}">
                <a16:creationId xmlns:a16="http://schemas.microsoft.com/office/drawing/2014/main" id="{48CFA799-169A-4BED-BEF9-345DCCBDAADB}"/>
              </a:ext>
            </a:extLst>
          </p:cNvPr>
          <p:cNvSpPr txBox="1"/>
          <p:nvPr/>
        </p:nvSpPr>
        <p:spPr>
          <a:xfrm>
            <a:off x="2901882" y="5253319"/>
            <a:ext cx="989351" cy="369332"/>
          </a:xfrm>
          <a:prstGeom prst="rect">
            <a:avLst/>
          </a:prstGeom>
          <a:noFill/>
        </p:spPr>
        <p:txBody>
          <a:bodyPr wrap="square" rtlCol="0">
            <a:spAutoFit/>
          </a:bodyPr>
          <a:lstStyle/>
          <a:p>
            <a:r>
              <a:rPr lang="en-US" dirty="0">
                <a:solidFill>
                  <a:srgbClr val="FF0000"/>
                </a:solidFill>
              </a:rPr>
              <a:t>is</a:t>
            </a:r>
          </a:p>
        </p:txBody>
      </p:sp>
      <p:sp>
        <p:nvSpPr>
          <p:cNvPr id="41" name="TextBox 40">
            <a:extLst>
              <a:ext uri="{FF2B5EF4-FFF2-40B4-BE49-F238E27FC236}">
                <a16:creationId xmlns:a16="http://schemas.microsoft.com/office/drawing/2014/main" id="{02A83816-BAF5-490D-8DA3-0337DAED8F6C}"/>
              </a:ext>
            </a:extLst>
          </p:cNvPr>
          <p:cNvSpPr txBox="1"/>
          <p:nvPr/>
        </p:nvSpPr>
        <p:spPr>
          <a:xfrm>
            <a:off x="3411548" y="5253319"/>
            <a:ext cx="989351" cy="369332"/>
          </a:xfrm>
          <a:prstGeom prst="rect">
            <a:avLst/>
          </a:prstGeom>
          <a:noFill/>
        </p:spPr>
        <p:txBody>
          <a:bodyPr wrap="square" rtlCol="0">
            <a:spAutoFit/>
          </a:bodyPr>
          <a:lstStyle/>
          <a:p>
            <a:r>
              <a:rPr lang="en-US" dirty="0">
                <a:solidFill>
                  <a:srgbClr val="FF0000"/>
                </a:solidFill>
              </a:rPr>
              <a:t>my</a:t>
            </a:r>
          </a:p>
        </p:txBody>
      </p:sp>
      <p:sp>
        <p:nvSpPr>
          <p:cNvPr id="42" name="TextBox 41">
            <a:extLst>
              <a:ext uri="{FF2B5EF4-FFF2-40B4-BE49-F238E27FC236}">
                <a16:creationId xmlns:a16="http://schemas.microsoft.com/office/drawing/2014/main" id="{404FC496-DCB0-4C72-9698-D967AB59D1B3}"/>
              </a:ext>
            </a:extLst>
          </p:cNvPr>
          <p:cNvSpPr txBox="1"/>
          <p:nvPr/>
        </p:nvSpPr>
        <p:spPr>
          <a:xfrm>
            <a:off x="4043931" y="5206359"/>
            <a:ext cx="989351" cy="369332"/>
          </a:xfrm>
          <a:prstGeom prst="rect">
            <a:avLst/>
          </a:prstGeom>
          <a:noFill/>
        </p:spPr>
        <p:txBody>
          <a:bodyPr wrap="square" rtlCol="0">
            <a:spAutoFit/>
          </a:bodyPr>
          <a:lstStyle/>
          <a:p>
            <a:r>
              <a:rPr lang="en-US" dirty="0">
                <a:solidFill>
                  <a:srgbClr val="FF0000"/>
                </a:solidFill>
              </a:rPr>
              <a:t>beloved</a:t>
            </a:r>
          </a:p>
        </p:txBody>
      </p:sp>
      <p:sp>
        <p:nvSpPr>
          <p:cNvPr id="43" name="TextBox 42">
            <a:extLst>
              <a:ext uri="{FF2B5EF4-FFF2-40B4-BE49-F238E27FC236}">
                <a16:creationId xmlns:a16="http://schemas.microsoft.com/office/drawing/2014/main" id="{0B4609F2-F826-4483-8929-575DA16D92DD}"/>
              </a:ext>
            </a:extLst>
          </p:cNvPr>
          <p:cNvSpPr txBox="1"/>
          <p:nvPr/>
        </p:nvSpPr>
        <p:spPr>
          <a:xfrm>
            <a:off x="5469332" y="5206359"/>
            <a:ext cx="989351" cy="369332"/>
          </a:xfrm>
          <a:prstGeom prst="rect">
            <a:avLst/>
          </a:prstGeom>
          <a:noFill/>
        </p:spPr>
        <p:txBody>
          <a:bodyPr wrap="square" rtlCol="0">
            <a:spAutoFit/>
          </a:bodyPr>
          <a:lstStyle/>
          <a:p>
            <a:r>
              <a:rPr lang="en-US" dirty="0">
                <a:solidFill>
                  <a:srgbClr val="FF0000"/>
                </a:solidFill>
              </a:rPr>
              <a:t>Son</a:t>
            </a:r>
          </a:p>
        </p:txBody>
      </p:sp>
      <p:sp>
        <p:nvSpPr>
          <p:cNvPr id="44" name="TextBox 43">
            <a:extLst>
              <a:ext uri="{FF2B5EF4-FFF2-40B4-BE49-F238E27FC236}">
                <a16:creationId xmlns:a16="http://schemas.microsoft.com/office/drawing/2014/main" id="{444B1E56-F23C-4325-BB5B-05E4B89A5AF9}"/>
              </a:ext>
            </a:extLst>
          </p:cNvPr>
          <p:cNvSpPr txBox="1"/>
          <p:nvPr/>
        </p:nvSpPr>
        <p:spPr>
          <a:xfrm>
            <a:off x="4662309" y="5828883"/>
            <a:ext cx="989351" cy="369332"/>
          </a:xfrm>
          <a:prstGeom prst="rect">
            <a:avLst/>
          </a:prstGeom>
          <a:noFill/>
        </p:spPr>
        <p:txBody>
          <a:bodyPr wrap="square" rtlCol="0">
            <a:spAutoFit/>
          </a:bodyPr>
          <a:lstStyle/>
          <a:p>
            <a:r>
              <a:rPr lang="en-US" dirty="0">
                <a:solidFill>
                  <a:srgbClr val="FF0000"/>
                </a:solidFill>
              </a:rPr>
              <a:t>You</a:t>
            </a:r>
          </a:p>
        </p:txBody>
      </p:sp>
    </p:spTree>
    <p:extLst>
      <p:ext uri="{BB962C8B-B14F-4D97-AF65-F5344CB8AC3E}">
        <p14:creationId xmlns:p14="http://schemas.microsoft.com/office/powerpoint/2010/main" val="3028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27365"/>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TextBox 10">
            <a:extLst>
              <a:ext uri="{FF2B5EF4-FFF2-40B4-BE49-F238E27FC236}">
                <a16:creationId xmlns:a16="http://schemas.microsoft.com/office/drawing/2014/main" id="{CED884B0-D15F-49BD-8AF4-B99295A5027C}"/>
              </a:ext>
            </a:extLst>
          </p:cNvPr>
          <p:cNvSpPr txBox="1"/>
          <p:nvPr/>
        </p:nvSpPr>
        <p:spPr>
          <a:xfrm>
            <a:off x="268942" y="6145913"/>
            <a:ext cx="11654116" cy="461665"/>
          </a:xfrm>
          <a:prstGeom prst="rect">
            <a:avLst/>
          </a:prstGeom>
          <a:noFill/>
        </p:spPr>
        <p:txBody>
          <a:bodyPr wrap="square">
            <a:spAutoFit/>
          </a:bodyPr>
          <a:lstStyle/>
          <a:p>
            <a:pPr algn="ctr"/>
            <a:r>
              <a:rPr lang="en-US"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C</a:t>
            </a:r>
            <a:r>
              <a:rPr lang="en-US" sz="24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ut</a:t>
            </a:r>
            <a:r>
              <a:rPr lang="en-US"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and </a:t>
            </a:r>
            <a:r>
              <a:rPr lang="en-US" sz="24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color</a:t>
            </a:r>
            <a:r>
              <a:rPr lang="en-US"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Take turns reenacting the events of the Transfiguration</a:t>
            </a:r>
            <a:endParaRPr lang="es-419" sz="2400" dirty="0">
              <a:solidFill>
                <a:schemeClr val="bg1"/>
              </a:solidFill>
              <a:latin typeface="Comic Sans MS" panose="030F0702030302020204" pitchFamily="66" charset="0"/>
            </a:endParaRPr>
          </a:p>
        </p:txBody>
      </p:sp>
      <p:pic>
        <p:nvPicPr>
          <p:cNvPr id="2" name="Picture 1">
            <a:extLst>
              <a:ext uri="{FF2B5EF4-FFF2-40B4-BE49-F238E27FC236}">
                <a16:creationId xmlns:a16="http://schemas.microsoft.com/office/drawing/2014/main" id="{93ACC6E6-39FD-8F28-0F9F-12B4B0850E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719" y="416214"/>
            <a:ext cx="5298809" cy="5481077"/>
          </a:xfrm>
          <a:prstGeom prst="rect">
            <a:avLst/>
          </a:prstGeom>
        </p:spPr>
      </p:pic>
      <p:pic>
        <p:nvPicPr>
          <p:cNvPr id="4" name="Picture 3">
            <a:extLst>
              <a:ext uri="{FF2B5EF4-FFF2-40B4-BE49-F238E27FC236}">
                <a16:creationId xmlns:a16="http://schemas.microsoft.com/office/drawing/2014/main" id="{C8BB9EBB-FE91-287F-8A55-D132CE7A1B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13796" y="427316"/>
            <a:ext cx="5298809" cy="5471316"/>
          </a:xfrm>
          <a:prstGeom prst="rect">
            <a:avLst/>
          </a:prstGeom>
          <a:noFill/>
          <a:ln>
            <a:noFill/>
          </a:ln>
        </p:spPr>
      </p:pic>
    </p:spTree>
    <p:extLst>
      <p:ext uri="{BB962C8B-B14F-4D97-AF65-F5344CB8AC3E}">
        <p14:creationId xmlns:p14="http://schemas.microsoft.com/office/powerpoint/2010/main" val="18348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2" name="TextBox 1">
            <a:extLst>
              <a:ext uri="{FF2B5EF4-FFF2-40B4-BE49-F238E27FC236}">
                <a16:creationId xmlns:a16="http://schemas.microsoft.com/office/drawing/2014/main" id="{36E87020-C2D9-4326-93E7-973DF5E7A917}"/>
              </a:ext>
            </a:extLst>
          </p:cNvPr>
          <p:cNvSpPr txBox="1"/>
          <p:nvPr/>
        </p:nvSpPr>
        <p:spPr>
          <a:xfrm>
            <a:off x="2835088" y="1320967"/>
            <a:ext cx="2882153" cy="1015663"/>
          </a:xfrm>
          <a:prstGeom prst="rect">
            <a:avLst/>
          </a:prstGeom>
          <a:noFill/>
        </p:spPr>
        <p:txBody>
          <a:bodyPr wrap="square" rtlCol="0">
            <a:spAutoFit/>
          </a:bodyPr>
          <a:lstStyle/>
          <a:p>
            <a:r>
              <a:rPr lang="es-419" sz="6000" dirty="0" err="1">
                <a:solidFill>
                  <a:schemeClr val="bg1"/>
                </a:solidFill>
                <a:latin typeface="Comic Sans MS" panose="030F0702030302020204" pitchFamily="66" charset="0"/>
              </a:rPr>
              <a:t>Prayer</a:t>
            </a:r>
            <a:endParaRPr lang="es-419" sz="6000"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82224F85-D478-4C70-B682-B06673A9311A}"/>
              </a:ext>
            </a:extLst>
          </p:cNvPr>
          <p:cNvSpPr txBox="1"/>
          <p:nvPr/>
        </p:nvSpPr>
        <p:spPr>
          <a:xfrm>
            <a:off x="627530" y="2578848"/>
            <a:ext cx="7297270" cy="2554545"/>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Lord, help me to always listen to and follow Jesus. Help me to always have hope in in the happiness of Heaven, despite difficulties and sadness in this world. Amen.</a:t>
            </a:r>
          </a:p>
        </p:txBody>
      </p:sp>
      <p:pic>
        <p:nvPicPr>
          <p:cNvPr id="2050" name="Picture 2" descr="Jesucristo imágenes transparentes PNG | PNG Mart">
            <a:extLst>
              <a:ext uri="{FF2B5EF4-FFF2-40B4-BE49-F238E27FC236}">
                <a16:creationId xmlns:a16="http://schemas.microsoft.com/office/drawing/2014/main" id="{83D9B889-E8EE-4B12-B857-712F86731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130" y="313765"/>
            <a:ext cx="6692152" cy="66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6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07A09DF6-9584-4310-9AE3-8F30A6385A64}"/>
              </a:ext>
            </a:extLst>
          </p:cNvPr>
          <p:cNvSpPr txBox="1"/>
          <p:nvPr/>
        </p:nvSpPr>
        <p:spPr>
          <a:xfrm>
            <a:off x="411590" y="299428"/>
            <a:ext cx="10076329" cy="369332"/>
          </a:xfrm>
          <a:prstGeom prst="rect">
            <a:avLst/>
          </a:prstGeom>
          <a:noFill/>
        </p:spPr>
        <p:txBody>
          <a:bodyPr wrap="square">
            <a:spAutoFit/>
          </a:bodyPr>
          <a:lstStyle/>
          <a:p>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Shine, Jesus, Shine, </a:t>
            </a:r>
            <a:r>
              <a:rPr lang="en-US" sz="18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vbtyree</a:t>
            </a:r>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u="sng"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https://youtu.be/cVnMrCIAeMw</a:t>
            </a:r>
            <a:r>
              <a:rPr lang="en-US" sz="18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(3-7yrs.)</a:t>
            </a:r>
            <a:endParaRPr lang="es-419" sz="3200" dirty="0">
              <a:solidFill>
                <a:schemeClr val="bg1"/>
              </a:solidFill>
              <a:latin typeface="Comic Sans MS" panose="030F0702030302020204" pitchFamily="66" charset="0"/>
            </a:endParaRPr>
          </a:p>
        </p:txBody>
      </p:sp>
      <p:pic>
        <p:nvPicPr>
          <p:cNvPr id="2" name="Online Media 1" title="Shine Jesus Shine - Kid Version">
            <a:hlinkClick r:id="" action="ppaction://media"/>
            <a:extLst>
              <a:ext uri="{FF2B5EF4-FFF2-40B4-BE49-F238E27FC236}">
                <a16:creationId xmlns:a16="http://schemas.microsoft.com/office/drawing/2014/main" id="{4EB8AB0B-71CF-4CAD-9942-E03A475ECF2A}"/>
              </a:ext>
            </a:extLst>
          </p:cNvPr>
          <p:cNvPicPr>
            <a:picLocks noRot="1" noChangeAspect="1"/>
          </p:cNvPicPr>
          <p:nvPr>
            <a:videoFile r:link="rId1"/>
          </p:nvPr>
        </p:nvPicPr>
        <p:blipFill>
          <a:blip r:embed="rId7"/>
          <a:stretch>
            <a:fillRect/>
          </a:stretch>
        </p:blipFill>
        <p:spPr>
          <a:xfrm>
            <a:off x="1129125" y="1191475"/>
            <a:ext cx="9104086" cy="5143809"/>
          </a:xfrm>
          <a:prstGeom prst="rect">
            <a:avLst/>
          </a:prstGeom>
        </p:spPr>
      </p:pic>
    </p:spTree>
    <p:extLst>
      <p:ext uri="{BB962C8B-B14F-4D97-AF65-F5344CB8AC3E}">
        <p14:creationId xmlns:p14="http://schemas.microsoft.com/office/powerpoint/2010/main" val="33491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BC81FF01-3C6A-4974-A735-FDB34452B10C}"/>
              </a:ext>
            </a:extLst>
          </p:cNvPr>
          <p:cNvSpPr txBox="1"/>
          <p:nvPr/>
        </p:nvSpPr>
        <p:spPr>
          <a:xfrm>
            <a:off x="350735" y="182841"/>
            <a:ext cx="7288555" cy="369332"/>
          </a:xfrm>
          <a:prstGeom prst="rect">
            <a:avLst/>
          </a:prstGeom>
          <a:noFill/>
        </p:spPr>
        <p:txBody>
          <a:bodyPr wrap="square">
            <a:spAutoFit/>
          </a:bodyPr>
          <a:lstStyle/>
          <a:p>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I can only Imagine, Brentwood Benson: </a:t>
            </a:r>
            <a:r>
              <a:rPr lang="en-US" sz="18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https://youtu.be/rUYj_duHMoA</a:t>
            </a:r>
            <a:endParaRPr lang="es-419" sz="3200" dirty="0">
              <a:solidFill>
                <a:srgbClr val="FF0000"/>
              </a:solidFill>
            </a:endParaRPr>
          </a:p>
        </p:txBody>
      </p:sp>
      <p:pic>
        <p:nvPicPr>
          <p:cNvPr id="7" name="Online Media 6" title="I Can Only Imagine | I Can Only Imagine [Simple Plus Series for Kids]">
            <a:hlinkClick r:id="" action="ppaction://media"/>
            <a:extLst>
              <a:ext uri="{FF2B5EF4-FFF2-40B4-BE49-F238E27FC236}">
                <a16:creationId xmlns:a16="http://schemas.microsoft.com/office/drawing/2014/main" id="{848A6675-A1CD-46B6-B89E-230295D3B3CF}"/>
              </a:ext>
            </a:extLst>
          </p:cNvPr>
          <p:cNvPicPr>
            <a:picLocks noRot="1" noChangeAspect="1"/>
          </p:cNvPicPr>
          <p:nvPr>
            <a:videoFile r:link="rId1"/>
          </p:nvPr>
        </p:nvPicPr>
        <p:blipFill>
          <a:blip r:embed="rId7"/>
          <a:stretch>
            <a:fillRect/>
          </a:stretch>
        </p:blipFill>
        <p:spPr>
          <a:xfrm>
            <a:off x="663795" y="1001020"/>
            <a:ext cx="9571918" cy="5408133"/>
          </a:xfrm>
          <a:prstGeom prst="rect">
            <a:avLst/>
          </a:prstGeom>
        </p:spPr>
      </p:pic>
    </p:spTree>
    <p:extLst>
      <p:ext uri="{BB962C8B-B14F-4D97-AF65-F5344CB8AC3E}">
        <p14:creationId xmlns:p14="http://schemas.microsoft.com/office/powerpoint/2010/main" val="40989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Rectangle 10">
            <a:extLst>
              <a:ext uri="{FF2B5EF4-FFF2-40B4-BE49-F238E27FC236}">
                <a16:creationId xmlns:a16="http://schemas.microsoft.com/office/drawing/2014/main" id="{27BE4073-E40E-4AF1-B06F-7519CDADE66B}"/>
              </a:ext>
            </a:extLst>
          </p:cNvPr>
          <p:cNvSpPr/>
          <p:nvPr/>
        </p:nvSpPr>
        <p:spPr>
          <a:xfrm rot="20238314">
            <a:off x="612095" y="2390473"/>
            <a:ext cx="10249729"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See you next week.</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Don’t forget to pray every day.</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 name="Picture 10" descr="PNG y SVG de orar con fondo transparente para descargar">
            <a:extLst>
              <a:ext uri="{FF2B5EF4-FFF2-40B4-BE49-F238E27FC236}">
                <a16:creationId xmlns:a16="http://schemas.microsoft.com/office/drawing/2014/main" id="{F7DEE3C9-1679-4DCC-BF8F-502AEE6B5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824" y="271852"/>
            <a:ext cx="3388209"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68" y="-7171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rmAutofit/>
          </a:bodyPr>
          <a:lstStyle/>
          <a:p>
            <a:pPr algn="ctr"/>
            <a:r>
              <a:rPr lang="es-419" b="1" dirty="0">
                <a:latin typeface="Comic Sans MS" panose="030F0702030302020204" pitchFamily="66" charset="0"/>
              </a:rPr>
              <a:t>THE TRANSFIGURATION</a:t>
            </a:r>
          </a:p>
        </p:txBody>
      </p:sp>
      <p:sp>
        <p:nvSpPr>
          <p:cNvPr id="7" name="TextBox 6">
            <a:extLst>
              <a:ext uri="{FF2B5EF4-FFF2-40B4-BE49-F238E27FC236}">
                <a16:creationId xmlns:a16="http://schemas.microsoft.com/office/drawing/2014/main" id="{D1D0EAAD-07B6-41A6-91D6-416382D5CE3C}"/>
              </a:ext>
            </a:extLst>
          </p:cNvPr>
          <p:cNvSpPr txBox="1"/>
          <p:nvPr/>
        </p:nvSpPr>
        <p:spPr>
          <a:xfrm>
            <a:off x="394674" y="2644170"/>
            <a:ext cx="5134899" cy="2062103"/>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Jesus took Peter, James, and his brother, John, and led them up a high mountain by themselves.  </a:t>
            </a:r>
            <a:r>
              <a:rPr lang="es-ES" sz="3200" dirty="0">
                <a:solidFill>
                  <a:schemeClr val="bg1"/>
                </a:solidFill>
                <a:latin typeface="Comic Sans MS" panose="030F0702030302020204" pitchFamily="66" charset="0"/>
              </a:rPr>
              <a:t> </a:t>
            </a:r>
            <a:endParaRPr lang="es-419" sz="3200" dirty="0">
              <a:solidFill>
                <a:schemeClr val="bg1"/>
              </a:solidFill>
              <a:latin typeface="Comic Sans MS" panose="030F0702030302020204" pitchFamily="66" charset="0"/>
            </a:endParaRPr>
          </a:p>
        </p:txBody>
      </p:sp>
      <p:pic>
        <p:nvPicPr>
          <p:cNvPr id="2050" name="Picture 2" descr="Caminando con Yeshua (Jesús) – Historias bíblicas para los Niños | Instruye  al niño en el camino correcto, y aun en su vejez no lo abandonará. | Página  2">
            <a:extLst>
              <a:ext uri="{FF2B5EF4-FFF2-40B4-BE49-F238E27FC236}">
                <a16:creationId xmlns:a16="http://schemas.microsoft.com/office/drawing/2014/main" id="{70DD4B7B-3C7F-4DC6-A093-5DA266F68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07" y="1713754"/>
            <a:ext cx="555307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392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0" name="TextBox 9">
            <a:extLst>
              <a:ext uri="{FF2B5EF4-FFF2-40B4-BE49-F238E27FC236}">
                <a16:creationId xmlns:a16="http://schemas.microsoft.com/office/drawing/2014/main" id="{0899AC28-59B1-4BD1-806B-146F387F77E7}"/>
              </a:ext>
            </a:extLst>
          </p:cNvPr>
          <p:cNvSpPr txBox="1"/>
          <p:nvPr/>
        </p:nvSpPr>
        <p:spPr>
          <a:xfrm>
            <a:off x="665101" y="4553510"/>
            <a:ext cx="10313042" cy="2062103"/>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And he was transfigured before them; his face shone like the sun and his clothes became white as light. And behold, Moses and Elijah appeared to them, conversing with him.  </a:t>
            </a:r>
            <a:endParaRPr lang="es-419" sz="3200" dirty="0">
              <a:solidFill>
                <a:schemeClr val="bg1"/>
              </a:solidFill>
              <a:latin typeface="Comic Sans MS" panose="030F0702030302020204" pitchFamily="66" charset="0"/>
            </a:endParaRPr>
          </a:p>
        </p:txBody>
      </p:sp>
      <p:pic>
        <p:nvPicPr>
          <p:cNvPr id="3082" name="Picture 10" descr="LA TRANSFIGURACIÓN DE JESÚS – Mateo 17:1-3; Marcos 9:2-13; Lucas 9:28-36 |  Caminando con Yeshua (Jesús) – Historias bíblicas para los Niños">
            <a:extLst>
              <a:ext uri="{FF2B5EF4-FFF2-40B4-BE49-F238E27FC236}">
                <a16:creationId xmlns:a16="http://schemas.microsoft.com/office/drawing/2014/main" id="{35945F30-7306-4AD8-89F3-79D25B49B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122" y="242387"/>
            <a:ext cx="5715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circle(in)">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6" name="Picture 8" descr="English: unfoldingWord® Open Bible Stories - 36.html">
            <a:extLst>
              <a:ext uri="{FF2B5EF4-FFF2-40B4-BE49-F238E27FC236}">
                <a16:creationId xmlns:a16="http://schemas.microsoft.com/office/drawing/2014/main" id="{667E11FB-555C-4919-8964-F4BF6819E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61" y="116631"/>
            <a:ext cx="8229712" cy="4629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E539EB-0E6F-4735-87F2-53370BADE89C}"/>
              </a:ext>
            </a:extLst>
          </p:cNvPr>
          <p:cNvSpPr txBox="1"/>
          <p:nvPr/>
        </p:nvSpPr>
        <p:spPr>
          <a:xfrm>
            <a:off x="641731" y="4893762"/>
            <a:ext cx="10908537" cy="1569660"/>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Then Peter said to Jesus in reply, "Lord, it is good that we are here. If you wish, I will make three tents here, one for you, one for Moses, and one for Elijah."</a:t>
            </a:r>
            <a:endParaRPr lang="es-419"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23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22850" y="3951845"/>
            <a:ext cx="11746299" cy="2012857"/>
          </a:xfrm>
        </p:spPr>
        <p:txBody>
          <a:bodyPr anchor="t" anchorCtr="0">
            <a:noAutofit/>
          </a:bodyPr>
          <a:lstStyle/>
          <a:p>
            <a:pPr algn="ctr">
              <a:lnSpc>
                <a:spcPts val="3700"/>
              </a:lnSpc>
            </a:pPr>
            <a:r>
              <a:rPr lang="en-US" sz="3200" cap="none" dirty="0">
                <a:latin typeface="Comic Sans MS" panose="030F0702030302020204" pitchFamily="66" charset="0"/>
                <a:ea typeface="+mn-ea"/>
                <a:cs typeface="+mn-cs"/>
              </a:rPr>
              <a:t>While he was still speaking, behold, a bright cloud cast a shadow over them, then from the cloud came a voice that said, "this is my beloved son, with whom I am well pleased; listen to him." When the disciples heard this, they fell prostrate and were very much afraid. </a:t>
            </a:r>
            <a:endParaRPr lang="es-419" sz="3200" cap="none" dirty="0">
              <a:latin typeface="Comic Sans MS" panose="030F0702030302020204" pitchFamily="66" charset="0"/>
              <a:ea typeface="+mn-ea"/>
              <a:cs typeface="+mn-cs"/>
            </a:endParaRPr>
          </a:p>
        </p:txBody>
      </p:sp>
      <p:pic>
        <p:nvPicPr>
          <p:cNvPr id="6156" name="Picture 12">
            <a:extLst>
              <a:ext uri="{FF2B5EF4-FFF2-40B4-BE49-F238E27FC236}">
                <a16:creationId xmlns:a16="http://schemas.microsoft.com/office/drawing/2014/main" id="{F9ABF4FE-8446-4B82-B1F7-6D75B71E7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851" y="147918"/>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heel(1)">
                                      <p:cBhvr>
                                        <p:cTn id="7" dur="2000"/>
                                        <p:tgtEl>
                                          <p:spTgt spid="615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22848" y="3825873"/>
            <a:ext cx="11746299" cy="783107"/>
          </a:xfrm>
        </p:spPr>
        <p:txBody>
          <a:bodyPr anchor="t" anchorCtr="0">
            <a:noAutofit/>
          </a:bodyPr>
          <a:lstStyle/>
          <a:p>
            <a:pPr algn="ctr">
              <a:lnSpc>
                <a:spcPts val="3700"/>
              </a:lnSpc>
            </a:pPr>
            <a:r>
              <a:rPr lang="en-US" sz="3000" cap="none" dirty="0">
                <a:latin typeface="Comic Sans MS" panose="030F0702030302020204" pitchFamily="66" charset="0"/>
                <a:ea typeface="+mn-ea"/>
                <a:cs typeface="+mn-cs"/>
              </a:rPr>
              <a:t>But Jesus came and touched them, saying, "Rise, and do not be afraid." And when the disciples raised their eyes, they saw no one else but Jesus alone. As they were coming down from the mountain, Jesus charged them, "Do not tell the vision to anyone until the Son of Man has been raised from the dead."</a:t>
            </a:r>
            <a:br>
              <a:rPr lang="en-US" sz="3200" cap="none" dirty="0">
                <a:latin typeface="Comic Sans MS" panose="030F0702030302020204" pitchFamily="66" charset="0"/>
                <a:ea typeface="+mn-ea"/>
                <a:cs typeface="+mn-cs"/>
              </a:rPr>
            </a:br>
            <a:endParaRPr lang="es-419" sz="3200" cap="none" dirty="0">
              <a:latin typeface="Comic Sans MS" panose="030F0702030302020204" pitchFamily="66" charset="0"/>
              <a:ea typeface="+mn-ea"/>
              <a:cs typeface="+mn-cs"/>
            </a:endParaRPr>
          </a:p>
        </p:txBody>
      </p:sp>
      <p:pic>
        <p:nvPicPr>
          <p:cNvPr id="6158" name="Picture 14">
            <a:extLst>
              <a:ext uri="{FF2B5EF4-FFF2-40B4-BE49-F238E27FC236}">
                <a16:creationId xmlns:a16="http://schemas.microsoft.com/office/drawing/2014/main" id="{A2598784-C5F2-4EF3-A7CB-FA4B95887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48" y="253998"/>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1F6CC2-9C15-44E4-B4D8-9B7E6F89C90A}"/>
              </a:ext>
            </a:extLst>
          </p:cNvPr>
          <p:cNvSpPr txBox="1"/>
          <p:nvPr/>
        </p:nvSpPr>
        <p:spPr>
          <a:xfrm>
            <a:off x="1146323" y="6373169"/>
            <a:ext cx="10332914" cy="461665"/>
          </a:xfrm>
          <a:prstGeom prst="rect">
            <a:avLst/>
          </a:prstGeom>
          <a:noFill/>
        </p:spPr>
        <p:txBody>
          <a:bodyPr wrap="square" rtlCol="0">
            <a:spAutoFit/>
          </a:bodyPr>
          <a:lstStyle/>
          <a:p>
            <a:r>
              <a:rPr lang="en-US" sz="2400" b="1" dirty="0">
                <a:solidFill>
                  <a:srgbClr val="FFC000"/>
                </a:solidFill>
              </a:rPr>
              <a:t>THE GOSPEL OF THE LORD,           PRAISE TO YOU LORD JESUS CHRIST.</a:t>
            </a:r>
          </a:p>
        </p:txBody>
      </p:sp>
    </p:spTree>
    <p:extLst>
      <p:ext uri="{BB962C8B-B14F-4D97-AF65-F5344CB8AC3E}">
        <p14:creationId xmlns:p14="http://schemas.microsoft.com/office/powerpoint/2010/main" val="31980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wheel(1)">
                                      <p:cBhvr>
                                        <p:cTn id="12" dur="200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405885" y="3259974"/>
            <a:ext cx="9179859" cy="783107"/>
          </a:xfrm>
        </p:spPr>
        <p:txBody>
          <a:bodyPr anchor="t" anchorCtr="0">
            <a:noAutofit/>
          </a:bodyPr>
          <a:lstStyle/>
          <a:p>
            <a:pPr algn="ctr"/>
            <a:r>
              <a:rPr lang="es-419" sz="8000" b="1" dirty="0" err="1">
                <a:latin typeface="Comic Sans MS" panose="030F0702030302020204" pitchFamily="66" charset="0"/>
              </a:rPr>
              <a:t>RefleCTIOn</a:t>
            </a:r>
            <a:endParaRPr lang="es-419" sz="8000" b="1" dirty="0">
              <a:latin typeface="Comic Sans MS" panose="030F0702030302020204" pitchFamily="66" charset="0"/>
            </a:endParaRPr>
          </a:p>
        </p:txBody>
      </p:sp>
    </p:spTree>
    <p:extLst>
      <p:ext uri="{BB962C8B-B14F-4D97-AF65-F5344CB8AC3E}">
        <p14:creationId xmlns:p14="http://schemas.microsoft.com/office/powerpoint/2010/main" val="290222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88390" y="89378"/>
            <a:ext cx="9844821" cy="1925182"/>
          </a:xfrm>
        </p:spPr>
        <p:txBody>
          <a:bodyPr anchor="t" anchorCtr="0">
            <a:noAutofit/>
          </a:bodyPr>
          <a:lstStyle/>
          <a:p>
            <a:pPr algn="ctr">
              <a:lnSpc>
                <a:spcPts val="3900"/>
              </a:lnSpc>
            </a:pPr>
            <a:r>
              <a:rPr lang="en-US" sz="2000" dirty="0">
                <a:latin typeface="Comic Sans MS" panose="030F0702030302020204" pitchFamily="66" charset="0"/>
              </a:rPr>
              <a:t>Before entering Jerusalem for the last time, when Jesus would suffer and die, He went up a mountain with the apostles James, Peter, and John to pray. There, His appearance transformed and His face and clothes became dazzling white as if He were in Heaven. </a:t>
            </a:r>
            <a:endParaRPr lang="es-419" sz="2000" b="1" dirty="0">
              <a:latin typeface="Comic Sans MS" panose="030F0702030302020204" pitchFamily="66" charset="0"/>
            </a:endParaRPr>
          </a:p>
        </p:txBody>
      </p:sp>
      <p:pic>
        <p:nvPicPr>
          <p:cNvPr id="6" name="Picture 8" descr="transfiguración 2">
            <a:extLst>
              <a:ext uri="{FF2B5EF4-FFF2-40B4-BE49-F238E27FC236}">
                <a16:creationId xmlns:a16="http://schemas.microsoft.com/office/drawing/2014/main" id="{E9A49B37-4753-4779-B99B-082B1692C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7" y="2285395"/>
            <a:ext cx="3217761" cy="4268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2C9083-48DE-4756-8F4D-C53EFA77DF8F}"/>
              </a:ext>
            </a:extLst>
          </p:cNvPr>
          <p:cNvSpPr txBox="1"/>
          <p:nvPr/>
        </p:nvSpPr>
        <p:spPr>
          <a:xfrm>
            <a:off x="3575478" y="2835475"/>
            <a:ext cx="8042779" cy="461665"/>
          </a:xfrm>
          <a:prstGeom prst="rect">
            <a:avLst/>
          </a:prstGeom>
          <a:noFill/>
        </p:spPr>
        <p:txBody>
          <a:bodyPr wrap="square">
            <a:spAutoFit/>
          </a:bodyPr>
          <a:lstStyle/>
          <a:p>
            <a:r>
              <a:rPr lang="en-US" sz="2400" dirty="0">
                <a:solidFill>
                  <a:schemeClr val="bg1"/>
                </a:solidFill>
                <a:latin typeface="Comic Sans MS" panose="030F0702030302020204" pitchFamily="66" charset="0"/>
              </a:rPr>
              <a:t>How do you think the apostles felt upon seeing this?</a:t>
            </a:r>
            <a:endParaRPr lang="es-419" sz="2400" dirty="0">
              <a:solidFill>
                <a:schemeClr val="bg1"/>
              </a:solidFill>
              <a:latin typeface="Comic Sans MS" panose="030F0702030302020204" pitchFamily="66" charset="0"/>
            </a:endParaRPr>
          </a:p>
        </p:txBody>
      </p:sp>
      <p:sp>
        <p:nvSpPr>
          <p:cNvPr id="10" name="TextBox 9">
            <a:extLst>
              <a:ext uri="{FF2B5EF4-FFF2-40B4-BE49-F238E27FC236}">
                <a16:creationId xmlns:a16="http://schemas.microsoft.com/office/drawing/2014/main" id="{1CEC0728-7F2B-40DF-89CC-04E7ACAEB3C4}"/>
              </a:ext>
            </a:extLst>
          </p:cNvPr>
          <p:cNvSpPr txBox="1"/>
          <p:nvPr/>
        </p:nvSpPr>
        <p:spPr>
          <a:xfrm>
            <a:off x="3625299" y="3552667"/>
            <a:ext cx="6669740" cy="369332"/>
          </a:xfrm>
          <a:prstGeom prst="rect">
            <a:avLst/>
          </a:prstGeom>
          <a:noFill/>
        </p:spPr>
        <p:txBody>
          <a:bodyPr wrap="square">
            <a:spAutoFit/>
          </a:bodyPr>
          <a:lstStyle/>
          <a:p>
            <a:r>
              <a:rPr lang="en-US" dirty="0">
                <a:highlight>
                  <a:srgbClr val="FFFF00"/>
                </a:highlight>
              </a:rPr>
              <a:t>Surprised, happy…</a:t>
            </a:r>
            <a:endParaRPr lang="es-419" dirty="0">
              <a:highlight>
                <a:srgbClr val="FFFF00"/>
              </a:highlight>
            </a:endParaRPr>
          </a:p>
        </p:txBody>
      </p:sp>
      <p:sp>
        <p:nvSpPr>
          <p:cNvPr id="16" name="TextBox 15">
            <a:extLst>
              <a:ext uri="{FF2B5EF4-FFF2-40B4-BE49-F238E27FC236}">
                <a16:creationId xmlns:a16="http://schemas.microsoft.com/office/drawing/2014/main" id="{929CE8CC-DF8F-4E0B-A7C0-B395E65E9EB4}"/>
              </a:ext>
            </a:extLst>
          </p:cNvPr>
          <p:cNvSpPr txBox="1"/>
          <p:nvPr/>
        </p:nvSpPr>
        <p:spPr>
          <a:xfrm>
            <a:off x="3591071" y="4272255"/>
            <a:ext cx="6669740" cy="461665"/>
          </a:xfrm>
          <a:prstGeom prst="rect">
            <a:avLst/>
          </a:prstGeom>
          <a:noFill/>
        </p:spPr>
        <p:txBody>
          <a:bodyPr wrap="square">
            <a:spAutoFit/>
          </a:bodyPr>
          <a:lstStyle/>
          <a:p>
            <a:r>
              <a:rPr lang="en-US" sz="2400" dirty="0">
                <a:solidFill>
                  <a:schemeClr val="bg1"/>
                </a:solidFill>
                <a:latin typeface="Comic Sans MS" panose="030F0702030302020204" pitchFamily="66" charset="0"/>
              </a:rPr>
              <a:t>What hope does it give us for the future</a:t>
            </a:r>
            <a:r>
              <a:rPr lang="es-ES" sz="2400" dirty="0">
                <a:solidFill>
                  <a:schemeClr val="bg1"/>
                </a:solidFill>
                <a:latin typeface="Comic Sans MS" panose="030F0702030302020204" pitchFamily="66" charset="0"/>
              </a:rPr>
              <a:t>? </a:t>
            </a:r>
            <a:endParaRPr lang="es-419" sz="24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42E5E617-7443-4832-ACFC-67948D910F27}"/>
              </a:ext>
            </a:extLst>
          </p:cNvPr>
          <p:cNvSpPr txBox="1"/>
          <p:nvPr/>
        </p:nvSpPr>
        <p:spPr>
          <a:xfrm>
            <a:off x="3591071" y="5114636"/>
            <a:ext cx="4017740" cy="369332"/>
          </a:xfrm>
          <a:prstGeom prst="rect">
            <a:avLst/>
          </a:prstGeom>
          <a:noFill/>
        </p:spPr>
        <p:txBody>
          <a:bodyPr wrap="square">
            <a:spAutoFit/>
          </a:bodyPr>
          <a:lstStyle/>
          <a:p>
            <a:r>
              <a:rPr lang="en-US" dirty="0">
                <a:highlight>
                  <a:srgbClr val="FFFF00"/>
                </a:highlight>
              </a:rPr>
              <a:t>Heaven is a glorious and happy place</a:t>
            </a:r>
            <a:r>
              <a:rPr lang="es-ES" dirty="0">
                <a:highlight>
                  <a:srgbClr val="FFFF00"/>
                </a:highlight>
              </a:rPr>
              <a:t>.</a:t>
            </a:r>
            <a:endParaRPr lang="es-419" dirty="0">
              <a:highlight>
                <a:srgbClr val="FFFF00"/>
              </a:highlight>
            </a:endParaRPr>
          </a:p>
        </p:txBody>
      </p:sp>
    </p:spTree>
    <p:extLst>
      <p:ext uri="{BB962C8B-B14F-4D97-AF65-F5344CB8AC3E}">
        <p14:creationId xmlns:p14="http://schemas.microsoft.com/office/powerpoint/2010/main" val="6896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0" y="182745"/>
            <a:ext cx="10528348" cy="783107"/>
          </a:xfrm>
        </p:spPr>
        <p:txBody>
          <a:bodyPr anchor="t" anchorCtr="0">
            <a:normAutofit fontScale="90000"/>
          </a:bodyPr>
          <a:lstStyle/>
          <a:p>
            <a:pPr algn="ctr">
              <a:lnSpc>
                <a:spcPts val="3900"/>
              </a:lnSpc>
            </a:pPr>
            <a:r>
              <a:rPr lang="en-US" sz="2000" dirty="0">
                <a:latin typeface="Comic Sans MS" panose="030F0702030302020204" pitchFamily="66" charset="0"/>
                <a:ea typeface="+mn-ea"/>
                <a:cs typeface="+mn-cs"/>
              </a:rPr>
              <a:t>Moses and Elijah from the old testament appeared talking with Jesus</a:t>
            </a:r>
            <a:r>
              <a:rPr lang="es-ES" sz="2000" dirty="0">
                <a:latin typeface="Comic Sans MS" panose="030F0702030302020204" pitchFamily="66" charset="0"/>
                <a:ea typeface="+mn-ea"/>
                <a:cs typeface="+mn-cs"/>
              </a:rPr>
              <a:t>. </a:t>
            </a:r>
            <a:endParaRPr lang="es-419" sz="2000" dirty="0">
              <a:latin typeface="Comic Sans MS" panose="030F0702030302020204" pitchFamily="66" charset="0"/>
              <a:ea typeface="+mn-ea"/>
              <a:cs typeface="+mn-cs"/>
            </a:endParaRPr>
          </a:p>
        </p:txBody>
      </p:sp>
      <p:pic>
        <p:nvPicPr>
          <p:cNvPr id="7170" name="Picture 2" descr="MOISES | Religious Studies - Quizizz">
            <a:extLst>
              <a:ext uri="{FF2B5EF4-FFF2-40B4-BE49-F238E27FC236}">
                <a16:creationId xmlns:a16="http://schemas.microsoft.com/office/drawing/2014/main" id="{94F63041-D376-4430-96E8-22867ED39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18" y="972262"/>
            <a:ext cx="3799823" cy="34205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4590B7-4C01-4BB7-8DD7-92BCDED2B941}"/>
              </a:ext>
            </a:extLst>
          </p:cNvPr>
          <p:cNvSpPr txBox="1"/>
          <p:nvPr/>
        </p:nvSpPr>
        <p:spPr>
          <a:xfrm>
            <a:off x="4066041" y="1828799"/>
            <a:ext cx="6669740" cy="1477328"/>
          </a:xfrm>
          <a:prstGeom prst="rect">
            <a:avLst/>
          </a:prstGeom>
          <a:noFill/>
        </p:spPr>
        <p:txBody>
          <a:bodyPr wrap="square">
            <a:spAutoFit/>
          </a:bodyPr>
          <a:lstStyle/>
          <a:p>
            <a:pPr algn="ctr"/>
            <a:r>
              <a:rPr lang="en-US" dirty="0">
                <a:highlight>
                  <a:srgbClr val="FFFF00"/>
                </a:highlight>
                <a:latin typeface="Comic Sans MS" panose="030F0702030302020204" pitchFamily="66" charset="0"/>
              </a:rPr>
              <a:t>Moses received the 10 commandments from God after he freed the Israelites from slavery in Egypt; then he led them to the promised land. Likewise, Jesus, with His passion, death, and resurrection freed us from the slavery of our sins so we may live forever with God in Heaven.</a:t>
            </a:r>
            <a:endParaRPr lang="es-419" dirty="0">
              <a:highlight>
                <a:srgbClr val="FFFF00"/>
              </a:highlight>
              <a:latin typeface="Comic Sans MS" panose="030F0702030302020204" pitchFamily="66" charset="0"/>
            </a:endParaRPr>
          </a:p>
        </p:txBody>
      </p:sp>
      <p:sp>
        <p:nvSpPr>
          <p:cNvPr id="11" name="TextBox 10">
            <a:extLst>
              <a:ext uri="{FF2B5EF4-FFF2-40B4-BE49-F238E27FC236}">
                <a16:creationId xmlns:a16="http://schemas.microsoft.com/office/drawing/2014/main" id="{A804E0B2-E044-4C25-95CB-FF9F07DB9769}"/>
              </a:ext>
            </a:extLst>
          </p:cNvPr>
          <p:cNvSpPr txBox="1"/>
          <p:nvPr/>
        </p:nvSpPr>
        <p:spPr>
          <a:xfrm>
            <a:off x="4394986" y="4398825"/>
            <a:ext cx="4620826" cy="400110"/>
          </a:xfrm>
          <a:prstGeom prst="rect">
            <a:avLst/>
          </a:prstGeom>
          <a:noFill/>
        </p:spPr>
        <p:txBody>
          <a:bodyPr wrap="square">
            <a:spAutoFit/>
          </a:bodyPr>
          <a:lstStyle/>
          <a:p>
            <a:r>
              <a:rPr lang="es-ES" sz="2000" cap="all" dirty="0" err="1">
                <a:solidFill>
                  <a:schemeClr val="bg1"/>
                </a:solidFill>
                <a:latin typeface="Comic Sans MS" panose="030F0702030302020204" pitchFamily="66" charset="0"/>
              </a:rPr>
              <a:t>Why</a:t>
            </a:r>
            <a:r>
              <a:rPr lang="es-ES" sz="2000" cap="all" dirty="0">
                <a:solidFill>
                  <a:schemeClr val="bg1"/>
                </a:solidFill>
                <a:latin typeface="Comic Sans MS" panose="030F0702030302020204" pitchFamily="66" charset="0"/>
              </a:rPr>
              <a:t> </a:t>
            </a:r>
            <a:r>
              <a:rPr lang="es-ES" sz="2000" cap="all" dirty="0" err="1">
                <a:solidFill>
                  <a:schemeClr val="bg1"/>
                </a:solidFill>
                <a:latin typeface="Comic Sans MS" panose="030F0702030302020204" pitchFamily="66" charset="0"/>
              </a:rPr>
              <a:t>was</a:t>
            </a:r>
            <a:r>
              <a:rPr lang="es-ES" sz="2000" cap="all" dirty="0">
                <a:solidFill>
                  <a:schemeClr val="bg1"/>
                </a:solidFill>
                <a:latin typeface="Comic Sans MS" panose="030F0702030302020204" pitchFamily="66" charset="0"/>
              </a:rPr>
              <a:t> </a:t>
            </a:r>
            <a:r>
              <a:rPr lang="es-ES" sz="2000" cap="all" dirty="0" err="1">
                <a:solidFill>
                  <a:schemeClr val="bg1"/>
                </a:solidFill>
                <a:latin typeface="Comic Sans MS" panose="030F0702030302020204" pitchFamily="66" charset="0"/>
              </a:rPr>
              <a:t>elijah</a:t>
            </a:r>
            <a:r>
              <a:rPr lang="es-ES" sz="2000" cap="all" dirty="0">
                <a:solidFill>
                  <a:schemeClr val="bg1"/>
                </a:solidFill>
                <a:latin typeface="Comic Sans MS" panose="030F0702030302020204" pitchFamily="66" charset="0"/>
              </a:rPr>
              <a:t> </a:t>
            </a:r>
            <a:r>
              <a:rPr lang="es-ES" sz="2000" cap="all" dirty="0" err="1">
                <a:solidFill>
                  <a:schemeClr val="bg1"/>
                </a:solidFill>
                <a:latin typeface="Comic Sans MS" panose="030F0702030302020204" pitchFamily="66" charset="0"/>
              </a:rPr>
              <a:t>important</a:t>
            </a:r>
            <a:r>
              <a:rPr lang="es-ES" sz="2000" cap="all" dirty="0">
                <a:solidFill>
                  <a:schemeClr val="bg1"/>
                </a:solidFill>
                <a:latin typeface="Comic Sans MS" panose="030F0702030302020204" pitchFamily="66" charset="0"/>
              </a:rPr>
              <a:t>?</a:t>
            </a:r>
            <a:endParaRPr lang="es-419" sz="2000" cap="all" dirty="0">
              <a:solidFill>
                <a:schemeClr val="bg1"/>
              </a:solidFill>
            </a:endParaRPr>
          </a:p>
        </p:txBody>
      </p:sp>
      <p:sp>
        <p:nvSpPr>
          <p:cNvPr id="13" name="TextBox 12">
            <a:extLst>
              <a:ext uri="{FF2B5EF4-FFF2-40B4-BE49-F238E27FC236}">
                <a16:creationId xmlns:a16="http://schemas.microsoft.com/office/drawing/2014/main" id="{11CC4C19-98D0-41BA-A0D5-E1FC79EAF1E6}"/>
              </a:ext>
            </a:extLst>
          </p:cNvPr>
          <p:cNvSpPr txBox="1"/>
          <p:nvPr/>
        </p:nvSpPr>
        <p:spPr>
          <a:xfrm>
            <a:off x="433340" y="5203828"/>
            <a:ext cx="8582472" cy="646331"/>
          </a:xfrm>
          <a:prstGeom prst="rect">
            <a:avLst/>
          </a:prstGeom>
          <a:noFill/>
        </p:spPr>
        <p:txBody>
          <a:bodyPr wrap="square">
            <a:spAutoFit/>
          </a:bodyPr>
          <a:lstStyle/>
          <a:p>
            <a:pPr algn="ctr"/>
            <a:r>
              <a:rPr lang="en-US" dirty="0">
                <a:highlight>
                  <a:srgbClr val="FFFF00"/>
                </a:highlight>
                <a:latin typeface="Comic Sans MS" panose="030F0702030302020204" pitchFamily="66" charset="0"/>
              </a:rPr>
              <a:t>He represents the prophets of the Old Testament which asked for conversion and faithfulness to God to prepare for the coming of the Messiah. </a:t>
            </a:r>
            <a:endParaRPr lang="es-419" dirty="0">
              <a:highlight>
                <a:srgbClr val="FFFF00"/>
              </a:highlight>
              <a:latin typeface="Comic Sans MS" panose="030F0702030302020204" pitchFamily="66" charset="0"/>
            </a:endParaRPr>
          </a:p>
        </p:txBody>
      </p:sp>
      <p:pic>
        <p:nvPicPr>
          <p:cNvPr id="7174" name="Picture 6" descr="Dibujos para catequesis: PROFETA ELÍAS">
            <a:extLst>
              <a:ext uri="{FF2B5EF4-FFF2-40B4-BE49-F238E27FC236}">
                <a16:creationId xmlns:a16="http://schemas.microsoft.com/office/drawing/2014/main" id="{8CCAF049-E584-482C-9709-FC4B4A78B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2912" y="3324630"/>
            <a:ext cx="2674840" cy="35242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49602C-8F61-41BC-BFD6-755E1490B55F}"/>
              </a:ext>
            </a:extLst>
          </p:cNvPr>
          <p:cNvSpPr txBox="1"/>
          <p:nvPr/>
        </p:nvSpPr>
        <p:spPr>
          <a:xfrm>
            <a:off x="4260819" y="1244348"/>
            <a:ext cx="6669740" cy="400110"/>
          </a:xfrm>
          <a:prstGeom prst="rect">
            <a:avLst/>
          </a:prstGeom>
          <a:noFill/>
        </p:spPr>
        <p:txBody>
          <a:bodyPr wrap="square">
            <a:spAutoFit/>
          </a:bodyPr>
          <a:lstStyle/>
          <a:p>
            <a:r>
              <a:rPr lang="en-US" sz="2000" cap="all" dirty="0">
                <a:solidFill>
                  <a:schemeClr val="bg1"/>
                </a:solidFill>
                <a:latin typeface="Comic Sans MS" panose="030F0702030302020204" pitchFamily="66" charset="0"/>
              </a:rPr>
              <a:t>Why was Moses important?</a:t>
            </a:r>
            <a:endParaRPr lang="es-419" sz="2000" cap="all" dirty="0">
              <a:solidFill>
                <a:schemeClr val="bg1"/>
              </a:solidFill>
              <a:latin typeface="Comic Sans MS" panose="030F0702030302020204" pitchFamily="66" charset="0"/>
            </a:endParaRPr>
          </a:p>
        </p:txBody>
      </p:sp>
      <p:sp>
        <p:nvSpPr>
          <p:cNvPr id="2" name="TextBox 1">
            <a:extLst>
              <a:ext uri="{FF2B5EF4-FFF2-40B4-BE49-F238E27FC236}">
                <a16:creationId xmlns:a16="http://schemas.microsoft.com/office/drawing/2014/main" id="{888BACE4-4E46-C953-9289-BFF5BD959FF0}"/>
              </a:ext>
            </a:extLst>
          </p:cNvPr>
          <p:cNvSpPr txBox="1"/>
          <p:nvPr/>
        </p:nvSpPr>
        <p:spPr>
          <a:xfrm>
            <a:off x="928468" y="6173986"/>
            <a:ext cx="7980873" cy="369332"/>
          </a:xfrm>
          <a:prstGeom prst="rect">
            <a:avLst/>
          </a:prstGeom>
          <a:noFill/>
        </p:spPr>
        <p:txBody>
          <a:bodyPr wrap="square" rtlCol="0">
            <a:spAutoFit/>
          </a:bodyPr>
          <a:lstStyle/>
          <a:p>
            <a:r>
              <a:rPr lang="en-US">
                <a:highlight>
                  <a:srgbClr val="FFFF00"/>
                </a:highlight>
                <a:latin typeface="Comic Sans MS" panose="030F0702030302020204" pitchFamily="66" charset="0"/>
              </a:rPr>
              <a:t>Their presence reveals that Jesus is the Messiah God’s people awaited.</a:t>
            </a:r>
            <a:endParaRPr lang="en-US" dirty="0"/>
          </a:p>
        </p:txBody>
      </p:sp>
    </p:spTree>
    <p:extLst>
      <p:ext uri="{BB962C8B-B14F-4D97-AF65-F5344CB8AC3E}">
        <p14:creationId xmlns:p14="http://schemas.microsoft.com/office/powerpoint/2010/main" val="977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barn(inVertical)">
                                      <p:cBhvr>
                                        <p:cTn id="29" dur="500"/>
                                        <p:tgtEl>
                                          <p:spTgt spid="717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2" grpId="0"/>
      <p:bldP spid="2" grpId="0"/>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{DB4E25E9-3E6F-4B0E-8DF7-EAEF49714753}tf78479028_win32</Template>
  <TotalTime>591</TotalTime>
  <Words>710</Words>
  <Application>Microsoft Office PowerPoint</Application>
  <PresentationFormat>Widescreen</PresentationFormat>
  <Paragraphs>79</Paragraphs>
  <Slides>18</Slides>
  <Notes>18</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Cambria</vt:lpstr>
      <vt:lpstr>Comic Sans MS</vt:lpstr>
      <vt:lpstr>Segoe UI</vt:lpstr>
      <vt:lpstr>Segoe UI Light</vt:lpstr>
      <vt:lpstr>Balancing Act</vt:lpstr>
      <vt:lpstr>Wellspring</vt:lpstr>
      <vt:lpstr>Star of the show</vt:lpstr>
      <vt:lpstr>Amusements</vt:lpstr>
      <vt:lpstr>MINISTRY FRIENDS OF JESUS AND MARY FEAST OF THE TRANSFIGURATION CYCLE A – xviii SUNDAY IN ORDINARY TIME Matthew 17: 1-9  www.fcpeace.org</vt:lpstr>
      <vt:lpstr>THE TRANSFIGURATION</vt:lpstr>
      <vt:lpstr>PowerPoint Presentation</vt:lpstr>
      <vt:lpstr>PowerPoint Presentation</vt:lpstr>
      <vt:lpstr>While he was still speaking, behold, a bright cloud cast a shadow over them, then from the cloud came a voice that said, "this is my beloved son, with whom I am well pleased; listen to him." When the disciples heard this, they fell prostrate and were very much afraid. </vt:lpstr>
      <vt:lpstr>But Jesus came and touched them, saying, "Rise, and do not be afraid." And when the disciples raised their eyes, they saw no one else but Jesus alone. As they were coming down from the mountain, Jesus charged them, "Do not tell the vision to anyone until the Son of Man has been raised from the dead." </vt:lpstr>
      <vt:lpstr>RefleCTIOn</vt:lpstr>
      <vt:lpstr>Before entering Jerusalem for the last time, when Jesus would suffer and die, He went up a mountain with the apostles James, Peter, and John to pray. There, His appearance transformed and His face and clothes became dazzling white as if He were in Heaven. </vt:lpstr>
      <vt:lpstr>Moses and Elijah from the old testament appeared talking with Jesus. </vt:lpstr>
      <vt:lpstr>Why does Peter want to stay on the mountain?</vt:lpstr>
      <vt:lpstr>How do we listen to jesus?</vt:lpstr>
      <vt:lpstr>activities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Mercedes Cristina Bermudez-Garcia</dc:creator>
  <cp:lastModifiedBy>Maria Varona</cp:lastModifiedBy>
  <cp:revision>17</cp:revision>
  <dcterms:created xsi:type="dcterms:W3CDTF">2022-03-04T16:03:14Z</dcterms:created>
  <dcterms:modified xsi:type="dcterms:W3CDTF">2023-08-01T16:18:31Z</dcterms:modified>
</cp:coreProperties>
</file>