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74" r:id="rId5"/>
    <p:sldId id="275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6" r:id="rId18"/>
    <p:sldId id="278" r:id="rId19"/>
    <p:sldId id="268" r:id="rId20"/>
    <p:sldId id="277" r:id="rId21"/>
    <p:sldId id="272" r:id="rId22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avolini" panose="03000502040302020204" pitchFamily="66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4ORooe9PDgO1oJYqnqPdo/NiZ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38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98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5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4.png"/><Relationship Id="rId10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0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11.png"/><Relationship Id="rId10" Type="http://schemas.openxmlformats.org/officeDocument/2006/relationships/image" Target="../media/image26.jpg"/><Relationship Id="rId4" Type="http://schemas.openxmlformats.org/officeDocument/2006/relationships/image" Target="../media/image2.jpg"/><Relationship Id="rId9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0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30.jpg"/><Relationship Id="rId4" Type="http://schemas.openxmlformats.org/officeDocument/2006/relationships/image" Target="../media/image2.jpg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1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2.jpg"/><Relationship Id="rId3" Type="http://schemas.openxmlformats.org/officeDocument/2006/relationships/image" Target="../media/image10.jpg"/><Relationship Id="rId7" Type="http://schemas.openxmlformats.org/officeDocument/2006/relationships/image" Target="../media/image24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11.png"/><Relationship Id="rId15" Type="http://schemas.openxmlformats.org/officeDocument/2006/relationships/image" Target="../media/image30.jpg"/><Relationship Id="rId10" Type="http://schemas.openxmlformats.org/officeDocument/2006/relationships/image" Target="../media/image27.jpg"/><Relationship Id="rId4" Type="http://schemas.openxmlformats.org/officeDocument/2006/relationships/image" Target="../media/image2.jpg"/><Relationship Id="rId9" Type="http://schemas.openxmlformats.org/officeDocument/2006/relationships/image" Target="../media/image29.jpg"/><Relationship Id="rId1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6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_g76phMf5E?si=FpgNDvBQxnue0ekk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_g76phMf5E?feature=oembed" TargetMode="Externa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ZfNBzZ5L-M?si=cwNgZiF5Ickn4P0Z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ZfNBzZ5L-M?feature=oembed" TargetMode="Externa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Ruth Olarte_tkm (rutholarte_tkm) en Pinte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https://encrypted-tbn2.gstatic.com/images?q=tbn:ANd9GcQbLqMCMELo_axB5tsbB16sJp8-IPFuBM3T21tS70IcZgL0pW_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2133600"/>
            <a:ext cx="2743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56325" y="4927875"/>
            <a:ext cx="83361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Ministry Friends of Jesus and Mary</a:t>
            </a:r>
            <a:endParaRPr sz="30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Ciclo A -XXII </a:t>
            </a:r>
            <a:r>
              <a:rPr lang="es-E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Sunday</a:t>
            </a:r>
            <a:r>
              <a:rPr lang="es-E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in </a:t>
            </a:r>
            <a:r>
              <a:rPr lang="es-E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Ordinary</a:t>
            </a:r>
            <a:r>
              <a:rPr lang="es-E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Time</a:t>
            </a:r>
            <a:endParaRPr sz="1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Take</a:t>
            </a:r>
            <a:r>
              <a:rPr lang="es-E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Your</a:t>
            </a:r>
            <a:r>
              <a:rPr lang="es-E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Cross and </a:t>
            </a:r>
            <a:r>
              <a:rPr lang="es-E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Follow</a:t>
            </a:r>
            <a:r>
              <a:rPr lang="es-E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Me - Matthew 16, 21-27</a:t>
            </a:r>
            <a:endParaRPr sz="1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www.fcpeace.org</a:t>
            </a:r>
            <a:endParaRPr sz="2400" dirty="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8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 descr="Tosca Gradient Background Powerpoint –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1661556" y="58646"/>
            <a:ext cx="70992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can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deny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ourselves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6686550"/>
            <a:ext cx="15716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045" y="911873"/>
            <a:ext cx="16002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74116" y="980053"/>
            <a:ext cx="2187739" cy="199832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4343400" y="1036029"/>
            <a:ext cx="4648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instead of playing on my phone or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-pad all day, I can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469346" y="3155664"/>
            <a:ext cx="53980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spend time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grandmother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3442" y="788048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 txBox="1"/>
          <p:nvPr/>
        </p:nvSpPr>
        <p:spPr>
          <a:xfrm>
            <a:off x="3399325" y="5731530"/>
            <a:ext cx="49762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means to think of others,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only myself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5322085" y="2003219"/>
            <a:ext cx="39626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housework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3020085" y="5133631"/>
            <a:ext cx="48693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67401" y="2441292"/>
            <a:ext cx="3108958" cy="255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1366" y="3576090"/>
            <a:ext cx="3810000" cy="124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4045" y="5050279"/>
            <a:ext cx="2764596" cy="155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9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 descr="Tosca Gradient Background Powerpoint –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6686550"/>
            <a:ext cx="15716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 descr="miscosasyyo: REFLEXIÓN BÍBLICA: “El que quiera seguirme” Mt 16, 21-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248" y="1156364"/>
            <a:ext cx="4000500" cy="561591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914400" y="72541"/>
            <a:ext cx="8229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does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mean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carry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cross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follow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Jesus</a:t>
            </a: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4272147" y="1368290"/>
            <a:ext cx="475260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means to place God first,</a:t>
            </a:r>
            <a:endParaRPr dirty="0"/>
          </a:p>
          <a:p>
            <a:pPr lvl="0" algn="ctr"/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loving and obeying Him,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and not placing our toys, games, or friends first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4381499" y="3777657"/>
            <a:ext cx="45339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comfort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pleasure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0" descr="Green background Power Point 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 descr="https://encrypted-tbn2.gstatic.com/images?q=tbn:ANd9GcQbLqMCMELo_axB5tsbB16sJp8-IPFuBM3T21tS70IcZgL0pW_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0" y="6972300"/>
            <a:ext cx="9144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/>
        </p:nvSpPr>
        <p:spPr>
          <a:xfrm>
            <a:off x="2304669" y="263837"/>
            <a:ext cx="449580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</a:t>
            </a:r>
            <a:r>
              <a:rPr lang="es-ES" sz="5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5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</a:t>
            </a:r>
            <a:r>
              <a:rPr lang="es-ES" sz="5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5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endParaRPr dirty="0"/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1866901"/>
            <a:ext cx="3085338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8200" y="1981200"/>
            <a:ext cx="3723756" cy="324897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/>
        </p:nvSpPr>
        <p:spPr>
          <a:xfrm>
            <a:off x="609600" y="5638800"/>
            <a:ext cx="3505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4441358" y="5331023"/>
            <a:ext cx="4038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 spirit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1" descr="Green background Power Point 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 descr="https://encrypted-tbn2.gstatic.com/images?q=tbn:ANd9GcQbLqMCMELo_axB5tsbB16sJp8-IPFuBM3T21tS70IcZgL0pW_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0" y="6972300"/>
            <a:ext cx="9144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 txBox="1"/>
          <p:nvPr/>
        </p:nvSpPr>
        <p:spPr>
          <a:xfrm>
            <a:off x="838200" y="-17396"/>
            <a:ext cx="8382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844" y="2440973"/>
            <a:ext cx="181355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21856" y="1274011"/>
            <a:ext cx="3352800" cy="215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10595" y="1842007"/>
            <a:ext cx="3095434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21857" y="3966519"/>
            <a:ext cx="2667000" cy="29851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D49A1-15F9-9370-73BA-A08C618B3F4B}"/>
              </a:ext>
            </a:extLst>
          </p:cNvPr>
          <p:cNvSpPr txBox="1"/>
          <p:nvPr/>
        </p:nvSpPr>
        <p:spPr>
          <a:xfrm>
            <a:off x="2421856" y="2440973"/>
            <a:ext cx="1225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Feed the hungry</a:t>
            </a:r>
            <a:r>
              <a:rPr lang="en-US" dirty="0"/>
              <a:t>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6A73A-2A2B-06EC-A606-B3FBDD4B026C}"/>
              </a:ext>
            </a:extLst>
          </p:cNvPr>
          <p:cNvSpPr txBox="1"/>
          <p:nvPr/>
        </p:nvSpPr>
        <p:spPr>
          <a:xfrm>
            <a:off x="5829130" y="3080544"/>
            <a:ext cx="107956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Give water to the thirsty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8B4FB-668C-DDB1-BC90-C96591846755}"/>
              </a:ext>
            </a:extLst>
          </p:cNvPr>
          <p:cNvSpPr txBox="1"/>
          <p:nvPr/>
        </p:nvSpPr>
        <p:spPr>
          <a:xfrm>
            <a:off x="2421856" y="3941271"/>
            <a:ext cx="264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r>
              <a:rPr lang="en-US" b="1" dirty="0"/>
              <a:t>Give clothes to the naked.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02D9D-DB2C-789E-6B12-DF2B3E878E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965" y="4436921"/>
            <a:ext cx="2771936" cy="2455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BA18D-3915-902F-4A17-10084CA01285}"/>
              </a:ext>
            </a:extLst>
          </p:cNvPr>
          <p:cNvSpPr txBox="1"/>
          <p:nvPr/>
        </p:nvSpPr>
        <p:spPr>
          <a:xfrm>
            <a:off x="6705600" y="4436921"/>
            <a:ext cx="14133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Care for the sick</a:t>
            </a:r>
            <a:r>
              <a:rPr lang="en-US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2" descr="Green background Power Point 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" descr="https://encrypted-tbn2.gstatic.com/images?q=tbn:ANd9GcQbLqMCMELo_axB5tsbB16sJp8-IPFuBM3T21tS70IcZgL0pW_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0" y="6972300"/>
            <a:ext cx="9144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 txBox="1"/>
          <p:nvPr/>
        </p:nvSpPr>
        <p:spPr>
          <a:xfrm>
            <a:off x="838200" y="-17396"/>
            <a:ext cx="8382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spirit</a:t>
            </a: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dirty="0"/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314" y="2743200"/>
            <a:ext cx="209604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79358" y="1255977"/>
            <a:ext cx="3701240" cy="202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7597" y="1528947"/>
            <a:ext cx="2980089" cy="255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38400" y="3370196"/>
            <a:ext cx="2758008" cy="350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B392A3-46C2-F6B5-502B-59A49F47E986}"/>
              </a:ext>
            </a:extLst>
          </p:cNvPr>
          <p:cNvSpPr txBox="1"/>
          <p:nvPr/>
        </p:nvSpPr>
        <p:spPr>
          <a:xfrm>
            <a:off x="4152684" y="1771768"/>
            <a:ext cx="175303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Pray for the living and the dead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A23B7-6910-F6D1-9517-C7351BCDA005}"/>
              </a:ext>
            </a:extLst>
          </p:cNvPr>
          <p:cNvSpPr txBox="1"/>
          <p:nvPr/>
        </p:nvSpPr>
        <p:spPr>
          <a:xfrm>
            <a:off x="6017596" y="3079155"/>
            <a:ext cx="10676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Instruct the ignorant.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3371F-B647-3451-E383-6EF0197C6AB9}"/>
              </a:ext>
            </a:extLst>
          </p:cNvPr>
          <p:cNvSpPr txBox="1"/>
          <p:nvPr/>
        </p:nvSpPr>
        <p:spPr>
          <a:xfrm>
            <a:off x="2604960" y="6480701"/>
            <a:ext cx="21864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Forgive offenses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B505F-7D14-D59C-ADF9-D2C8DA7B27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8015" y="4211361"/>
            <a:ext cx="2847889" cy="2705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F7DAE3-6074-F6ED-7035-6F593D9C6F05}"/>
              </a:ext>
            </a:extLst>
          </p:cNvPr>
          <p:cNvSpPr txBox="1"/>
          <p:nvPr/>
        </p:nvSpPr>
        <p:spPr>
          <a:xfrm>
            <a:off x="5905716" y="6608900"/>
            <a:ext cx="21864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Comfort the sorrowful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4" descr="Green background Power Point 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https://encrypted-tbn2.gstatic.com/images?q=tbn:ANd9GcQbLqMCMELo_axB5tsbB16sJp8-IPFuBM3T21tS70IcZgL0pW_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2275332" y="848594"/>
            <a:ext cx="459333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8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4" descr="Por qué son importantes las manualidades? » Babytut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00" y="2286000"/>
            <a:ext cx="4876800" cy="348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600" y="6972300"/>
            <a:ext cx="9144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5" descr="Green background Power Point 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 descr="https://encrypted-tbn2.gstatic.com/images?q=tbn:ANd9GcQbLqMCMELo_axB5tsbB16sJp8-IPFuBM3T21tS70IcZgL0pW_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 txBox="1"/>
          <p:nvPr/>
        </p:nvSpPr>
        <p:spPr>
          <a:xfrm>
            <a:off x="2127059" y="-55945"/>
            <a:ext cx="506622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wether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spirit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0" y="6972300"/>
            <a:ext cx="9144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926" y="2787336"/>
            <a:ext cx="2220686" cy="1441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49131" y="2154176"/>
            <a:ext cx="2494198" cy="1370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72637" y="3205427"/>
            <a:ext cx="1686662" cy="224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7226" y="919992"/>
            <a:ext cx="1850901" cy="184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7615" y="4245467"/>
            <a:ext cx="2493522" cy="124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45666" y="848188"/>
            <a:ext cx="2584786" cy="121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04437" y="872515"/>
            <a:ext cx="929185" cy="81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201175" y="802885"/>
            <a:ext cx="929185" cy="81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85330" y="2859422"/>
            <a:ext cx="648292" cy="10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01175" y="2176892"/>
            <a:ext cx="644014" cy="96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59299" y="3178521"/>
            <a:ext cx="644015" cy="96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66;p15">
            <a:extLst>
              <a:ext uri="{FF2B5EF4-FFF2-40B4-BE49-F238E27FC236}">
                <a16:creationId xmlns:a16="http://schemas.microsoft.com/office/drawing/2014/main" id="{F1BA7CDA-CA20-6DE2-5A9F-F79F5FC7660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24461" y="0"/>
            <a:ext cx="552579" cy="783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00E48F-E728-70D6-C298-939BB2FD4A22}"/>
              </a:ext>
            </a:extLst>
          </p:cNvPr>
          <p:cNvSpPr txBox="1"/>
          <p:nvPr/>
        </p:nvSpPr>
        <p:spPr>
          <a:xfrm>
            <a:off x="1419403" y="4309068"/>
            <a:ext cx="1240101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Pray for the living and the dead,</a:t>
            </a:r>
            <a:endParaRPr lang="en-US" sz="1300" dirty="0"/>
          </a:p>
        </p:txBody>
      </p:sp>
      <p:pic>
        <p:nvPicPr>
          <p:cNvPr id="3" name="Google Shape;265;p15">
            <a:extLst>
              <a:ext uri="{FF2B5EF4-FFF2-40B4-BE49-F238E27FC236}">
                <a16:creationId xmlns:a16="http://schemas.microsoft.com/office/drawing/2014/main" id="{143AF670-AB2D-01F4-6C22-2648DEE010D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66506" y="52658"/>
            <a:ext cx="644013" cy="62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16343" y="4275836"/>
            <a:ext cx="929185" cy="8107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E62135-690A-6273-6D30-18D2CA576C0A}"/>
              </a:ext>
            </a:extLst>
          </p:cNvPr>
          <p:cNvSpPr txBox="1"/>
          <p:nvPr/>
        </p:nvSpPr>
        <p:spPr>
          <a:xfrm>
            <a:off x="147615" y="3652889"/>
            <a:ext cx="88632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Feed the hungry</a:t>
            </a:r>
            <a:r>
              <a:rPr lang="en-US" sz="1300" dirty="0"/>
              <a:t>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895D7-4ABB-B287-0B8F-78D4BBCC4118}"/>
              </a:ext>
            </a:extLst>
          </p:cNvPr>
          <p:cNvSpPr txBox="1"/>
          <p:nvPr/>
        </p:nvSpPr>
        <p:spPr>
          <a:xfrm>
            <a:off x="3878371" y="2676994"/>
            <a:ext cx="8536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Give water to the thirsty</a:t>
            </a:r>
            <a:r>
              <a:rPr lang="en-US" sz="1200" dirty="0"/>
              <a:t>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F6F96-6F51-EA8B-0C77-0718589381A2}"/>
              </a:ext>
            </a:extLst>
          </p:cNvPr>
          <p:cNvSpPr txBox="1"/>
          <p:nvPr/>
        </p:nvSpPr>
        <p:spPr>
          <a:xfrm>
            <a:off x="326408" y="2432859"/>
            <a:ext cx="180065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Forgive offenses</a:t>
            </a:r>
            <a:r>
              <a:rPr lang="en-US" sz="1300" dirty="0"/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A695E-F7C0-5A50-A9F9-9BC26830743A}"/>
              </a:ext>
            </a:extLst>
          </p:cNvPr>
          <p:cNvSpPr txBox="1"/>
          <p:nvPr/>
        </p:nvSpPr>
        <p:spPr>
          <a:xfrm>
            <a:off x="3849131" y="1424649"/>
            <a:ext cx="8654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Instruct the ignorant,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F4254-3DAB-8109-AAE7-2FF7A625BB26}"/>
              </a:ext>
            </a:extLst>
          </p:cNvPr>
          <p:cNvSpPr txBox="1"/>
          <p:nvPr/>
        </p:nvSpPr>
        <p:spPr>
          <a:xfrm>
            <a:off x="6600038" y="3242837"/>
            <a:ext cx="166853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Clothe the naked</a:t>
            </a:r>
            <a:r>
              <a:rPr lang="en-US" sz="1300" dirty="0"/>
              <a:t>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37E8AC-5D3C-B3DF-B433-FBECC2713A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735" y="5521786"/>
            <a:ext cx="2467402" cy="1708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37B174-15F4-E13F-D89E-9460B29EF966}"/>
              </a:ext>
            </a:extLst>
          </p:cNvPr>
          <p:cNvSpPr txBox="1"/>
          <p:nvPr/>
        </p:nvSpPr>
        <p:spPr>
          <a:xfrm>
            <a:off x="687131" y="5521786"/>
            <a:ext cx="187372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Care for the sick</a:t>
            </a:r>
            <a:r>
              <a:rPr lang="en-US" sz="1300" dirty="0"/>
              <a:t>,</a:t>
            </a:r>
          </a:p>
        </p:txBody>
      </p:sp>
      <p:pic>
        <p:nvPicPr>
          <p:cNvPr id="12" name="Google Shape;266;p15">
            <a:extLst>
              <a:ext uri="{FF2B5EF4-FFF2-40B4-BE49-F238E27FC236}">
                <a16:creationId xmlns:a16="http://schemas.microsoft.com/office/drawing/2014/main" id="{D9CA1CFB-59D6-F717-DE97-CA6F47DE9A88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18898" y="5508724"/>
            <a:ext cx="648292" cy="10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F2A06F-5061-A243-63E5-4A47B52335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21219" y="4587081"/>
            <a:ext cx="2275726" cy="21617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DBDEC1-B826-8A0C-3A4F-A9CA7E13F9C9}"/>
              </a:ext>
            </a:extLst>
          </p:cNvPr>
          <p:cNvSpPr txBox="1"/>
          <p:nvPr/>
        </p:nvSpPr>
        <p:spPr>
          <a:xfrm>
            <a:off x="4047744" y="6456398"/>
            <a:ext cx="204920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Comfort the sorrowful</a:t>
            </a:r>
            <a:endParaRPr lang="en-US" sz="1300" dirty="0"/>
          </a:p>
        </p:txBody>
      </p:sp>
      <p:pic>
        <p:nvPicPr>
          <p:cNvPr id="17" name="Google Shape;265;p15">
            <a:extLst>
              <a:ext uri="{FF2B5EF4-FFF2-40B4-BE49-F238E27FC236}">
                <a16:creationId xmlns:a16="http://schemas.microsoft.com/office/drawing/2014/main" id="{E245AD6D-94B7-B350-7183-9BAB53E589D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73680" y="4305669"/>
            <a:ext cx="929185" cy="81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3F050-B3CC-5877-0425-1E9596A8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16"/>
            <a:ext cx="4433254" cy="676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229353-5B59-6426-6053-C20CAF5C7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75" y="0"/>
            <a:ext cx="4712025" cy="6904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1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8.jpeg">
            <a:extLst>
              <a:ext uri="{FF2B5EF4-FFF2-40B4-BE49-F238E27FC236}">
                <a16:creationId xmlns:a16="http://schemas.microsoft.com/office/drawing/2014/main" id="{D3B22788-706F-9E38-C4ED-22017E9B41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778" y="12065"/>
            <a:ext cx="6881558" cy="685290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DD98C0C9-5247-869F-A2BD-5FA9A7046302}"/>
              </a:ext>
            </a:extLst>
          </p:cNvPr>
          <p:cNvSpPr/>
          <p:nvPr/>
        </p:nvSpPr>
        <p:spPr>
          <a:xfrm rot="5400000">
            <a:off x="3261360" y="1804416"/>
            <a:ext cx="371856" cy="5059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BC89004-1979-A000-8479-234D1E42ED4A}"/>
              </a:ext>
            </a:extLst>
          </p:cNvPr>
          <p:cNvSpPr/>
          <p:nvPr/>
        </p:nvSpPr>
        <p:spPr>
          <a:xfrm rot="16200000">
            <a:off x="4876800" y="1810094"/>
            <a:ext cx="371856" cy="5059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D839749A-15CA-3D83-3757-94287B7FC8C9}"/>
              </a:ext>
            </a:extLst>
          </p:cNvPr>
          <p:cNvSpPr/>
          <p:nvPr/>
        </p:nvSpPr>
        <p:spPr>
          <a:xfrm rot="2033777">
            <a:off x="2486729" y="2296966"/>
            <a:ext cx="305679" cy="37185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614F62AD-0B43-A473-01AF-DEDE77B09BCB}"/>
              </a:ext>
            </a:extLst>
          </p:cNvPr>
          <p:cNvSpPr/>
          <p:nvPr/>
        </p:nvSpPr>
        <p:spPr>
          <a:xfrm rot="2033777">
            <a:off x="5708464" y="2296965"/>
            <a:ext cx="305679" cy="37185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F576B4AE-157F-6274-AE5E-BE7EFDA77849}"/>
              </a:ext>
            </a:extLst>
          </p:cNvPr>
          <p:cNvSpPr/>
          <p:nvPr/>
        </p:nvSpPr>
        <p:spPr>
          <a:xfrm rot="2033777">
            <a:off x="2503926" y="3482639"/>
            <a:ext cx="305679" cy="37185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0EFC349-E030-55D7-975D-F0E78F3EBF91}"/>
              </a:ext>
            </a:extLst>
          </p:cNvPr>
          <p:cNvSpPr/>
          <p:nvPr/>
        </p:nvSpPr>
        <p:spPr>
          <a:xfrm rot="16200000">
            <a:off x="5015916" y="3469222"/>
            <a:ext cx="371856" cy="5059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661FA5B-187A-C9CE-DAFF-E9317284DE73}"/>
              </a:ext>
            </a:extLst>
          </p:cNvPr>
          <p:cNvSpPr/>
          <p:nvPr/>
        </p:nvSpPr>
        <p:spPr>
          <a:xfrm rot="5400000">
            <a:off x="3304032" y="3929308"/>
            <a:ext cx="371856" cy="5059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807782A3-8B47-9438-1F15-501C268D1EDF}"/>
              </a:ext>
            </a:extLst>
          </p:cNvPr>
          <p:cNvSpPr/>
          <p:nvPr/>
        </p:nvSpPr>
        <p:spPr>
          <a:xfrm rot="2033777">
            <a:off x="5786621" y="4189179"/>
            <a:ext cx="305679" cy="37185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9928E3E-6CBF-C1D6-BF03-2F71895729DE}"/>
              </a:ext>
            </a:extLst>
          </p:cNvPr>
          <p:cNvSpPr/>
          <p:nvPr/>
        </p:nvSpPr>
        <p:spPr>
          <a:xfrm rot="5400000">
            <a:off x="3261360" y="4547618"/>
            <a:ext cx="371856" cy="5059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70E6372-D80F-3AAF-E8A2-4A8DB2541CD7}"/>
              </a:ext>
            </a:extLst>
          </p:cNvPr>
          <p:cNvSpPr/>
          <p:nvPr/>
        </p:nvSpPr>
        <p:spPr>
          <a:xfrm rot="16200000">
            <a:off x="5004818" y="4733546"/>
            <a:ext cx="371856" cy="5059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7E34ABEB-0781-2EB8-A1F8-7BAAD2E1B69C}"/>
              </a:ext>
            </a:extLst>
          </p:cNvPr>
          <p:cNvSpPr/>
          <p:nvPr/>
        </p:nvSpPr>
        <p:spPr>
          <a:xfrm rot="2033777">
            <a:off x="2438379" y="5040168"/>
            <a:ext cx="305679" cy="37185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B562577-D125-65E9-69DF-5EB59058BA8A}"/>
              </a:ext>
            </a:extLst>
          </p:cNvPr>
          <p:cNvSpPr/>
          <p:nvPr/>
        </p:nvSpPr>
        <p:spPr>
          <a:xfrm rot="5400000">
            <a:off x="3261360" y="5363610"/>
            <a:ext cx="371856" cy="5059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7C8A522A-0A51-72E8-DC25-3BF70A74C37E}"/>
              </a:ext>
            </a:extLst>
          </p:cNvPr>
          <p:cNvSpPr/>
          <p:nvPr/>
        </p:nvSpPr>
        <p:spPr>
          <a:xfrm rot="2033777">
            <a:off x="5841487" y="5194746"/>
            <a:ext cx="305679" cy="37185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3EA8584F-A81A-3C31-645A-DE106E7E07C3}"/>
              </a:ext>
            </a:extLst>
          </p:cNvPr>
          <p:cNvSpPr/>
          <p:nvPr/>
        </p:nvSpPr>
        <p:spPr>
          <a:xfrm rot="2033777">
            <a:off x="2668934" y="5944473"/>
            <a:ext cx="305679" cy="37185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8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3" descr="Green background Power Point 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 descr="https://encrypted-tbn2.gstatic.com/images?q=tbn:ANd9GcQbLqMCMELo_axB5tsbB16sJp8-IPFuBM3T21tS70IcZgL0pW_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2506980" y="269230"/>
            <a:ext cx="413004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PRAYER</a:t>
            </a:r>
            <a:endParaRPr sz="8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533400" y="2514600"/>
            <a:ext cx="46482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Jesus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  <a:tabLst>
                <a:tab pos="7315200" algn="l"/>
              </a:tabLst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Fill my heart with your love so that I can think, act , and feel just like you did; especially I ask for peace of mind so that I can stop worrying about my own problems, and instead start thinking about others.    Amen.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3" descr="CLASE ROQUITAS: EL TEMPLO ES UN LUGAR PARA OR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828800"/>
            <a:ext cx="337185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600" y="6972300"/>
            <a:ext cx="9144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Tosca Gradient Background Powerpoint –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1143000" y="0"/>
            <a:ext cx="7696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Matthew 16, 21-27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638800" y="2512914"/>
            <a:ext cx="3048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</a:t>
            </a:r>
            <a:r>
              <a:rPr lang="es-E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s-E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Cross and </a:t>
            </a:r>
            <a:r>
              <a:rPr lang="es-E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</a:t>
            </a:r>
            <a:r>
              <a:rPr lang="es-E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6686550"/>
            <a:ext cx="15716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 descr="José Nicolás Madrid: Evangelio del Día: ¡El que pierda su vida por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914400"/>
            <a:ext cx="48006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8449-C28E-03F2-A244-23C123C9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5760"/>
          </a:xfrm>
        </p:spPr>
        <p:txBody>
          <a:bodyPr>
            <a:normAutofit/>
          </a:bodyPr>
          <a:lstStyle/>
          <a:p>
            <a:r>
              <a:rPr lang="en-US" sz="15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Song: 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Gift to You, Angel 911, 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https://youtu.be/J_g76phMf5E?si=FpgNDvBQxnue0ekk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(3-7 yrs.)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" name="Online Media 2" title="A Gift to You (Everything I Am) with lyrics">
            <a:hlinkClick r:id="" action="ppaction://media"/>
            <a:extLst>
              <a:ext uri="{FF2B5EF4-FFF2-40B4-BE49-F238E27FC236}">
                <a16:creationId xmlns:a16="http://schemas.microsoft.com/office/drawing/2014/main" id="{14824091-D3AE-B0CD-3B6C-EAFD936FBD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65760"/>
            <a:ext cx="9141303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8449-C28E-03F2-A244-23C123C9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5760"/>
          </a:xfrm>
        </p:spPr>
        <p:txBody>
          <a:bodyPr>
            <a:normAutofit/>
          </a:bodyPr>
          <a:lstStyle/>
          <a:p>
            <a:r>
              <a:rPr lang="en-US" sz="15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Song:</a:t>
            </a:r>
            <a:r>
              <a:rPr lang="en-US" sz="1500" b="1" spc="-15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God’s Work First, CJ and friends, </a:t>
            </a:r>
            <a:r>
              <a:rPr lang="en-US" sz="15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https://youtu.be/IZfNBzZ5L-M?si=cwNgZiF5Ickn4P0Z</a:t>
            </a:r>
            <a:r>
              <a:rPr lang="en-US" sz="15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(8+ yrs.)</a:t>
            </a:r>
            <a:endParaRPr lang="en-US" sz="1500" dirty="0"/>
          </a:p>
        </p:txBody>
      </p:sp>
      <p:pic>
        <p:nvPicPr>
          <p:cNvPr id="4" name="Online Media 3" title="Put God's Work First - Matthew 6:33 | CJ and Friends &amp; Hillsong Kids Bible Verse Song">
            <a:hlinkClick r:id="" action="ppaction://media"/>
            <a:extLst>
              <a:ext uri="{FF2B5EF4-FFF2-40B4-BE49-F238E27FC236}">
                <a16:creationId xmlns:a16="http://schemas.microsoft.com/office/drawing/2014/main" id="{7DC6A967-A1F8-2860-30C9-29EC761BA4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5394" y="365760"/>
            <a:ext cx="9149394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 descr="Tosca Gradient Background Powerpoint –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143000" y="0"/>
            <a:ext cx="7696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MATTHEW 16, 21-27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6686550"/>
            <a:ext cx="15716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7800" y="842963"/>
            <a:ext cx="6248400" cy="58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C01001-8BA0-664D-00B4-1E51AA0CE2D7}"/>
              </a:ext>
            </a:extLst>
          </p:cNvPr>
          <p:cNvSpPr txBox="1"/>
          <p:nvPr/>
        </p:nvSpPr>
        <p:spPr>
          <a:xfrm>
            <a:off x="1584960" y="1106467"/>
            <a:ext cx="265785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Jesus</a:t>
            </a:r>
            <a:r>
              <a:rPr lang="en-US" sz="1600" b="1" spc="14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began</a:t>
            </a:r>
            <a:r>
              <a:rPr lang="en-US" sz="1600" b="1" spc="13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to</a:t>
            </a:r>
            <a:r>
              <a:rPr lang="en-US" sz="1600" b="1" spc="14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show</a:t>
            </a:r>
            <a:r>
              <a:rPr lang="en-US" sz="1600" b="1" spc="14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his</a:t>
            </a:r>
            <a:r>
              <a:rPr lang="en-US" sz="1600" b="1" spc="14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disciples</a:t>
            </a:r>
            <a:r>
              <a:rPr lang="en-US" sz="1600" b="1" spc="14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that</a:t>
            </a:r>
            <a:r>
              <a:rPr lang="en-US" sz="1600" b="1" spc="13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he</a:t>
            </a:r>
            <a:r>
              <a:rPr lang="en-US" sz="1600" b="1" spc="14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must</a:t>
            </a:r>
            <a:r>
              <a:rPr lang="en-US" sz="1600" b="1" spc="14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go</a:t>
            </a:r>
            <a:r>
              <a:rPr lang="en-US" sz="1600" b="1" spc="14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to</a:t>
            </a:r>
            <a:r>
              <a:rPr lang="en-US" sz="1600" b="1" spc="14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Jerusalem</a:t>
            </a:r>
            <a:r>
              <a:rPr lang="en-US" sz="1600" b="1" spc="14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and</a:t>
            </a:r>
            <a:r>
              <a:rPr lang="en-US" sz="1600" b="1" spc="14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suffer</a:t>
            </a:r>
            <a:r>
              <a:rPr lang="en-US" sz="1600" b="1" spc="13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greatly</a:t>
            </a:r>
            <a:r>
              <a:rPr lang="en-US" sz="1600" b="1" spc="14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from</a:t>
            </a:r>
            <a:r>
              <a:rPr lang="en-US" sz="1600" b="1" spc="14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the</a:t>
            </a:r>
            <a:r>
              <a:rPr lang="en-US" sz="1600" b="1" spc="14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elders,</a:t>
            </a:r>
            <a:r>
              <a:rPr lang="en-US" sz="1600" b="1" spc="13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the</a:t>
            </a:r>
            <a:r>
              <a:rPr lang="en-US" sz="1600" b="1" spc="-25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16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chief priests, and the scribes, and be killed and on the third day be raised. </a:t>
            </a:r>
            <a:endParaRPr 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 descr="Tosca Gradient Background Powerpoint –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143000" y="0"/>
            <a:ext cx="7696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MATTHEW 16, 21-27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6686550"/>
            <a:ext cx="15716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0664" y="914400"/>
            <a:ext cx="7848600" cy="567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7994BC-2B6D-C124-3389-A231AD94F142}"/>
              </a:ext>
            </a:extLst>
          </p:cNvPr>
          <p:cNvSpPr txBox="1"/>
          <p:nvPr/>
        </p:nvSpPr>
        <p:spPr>
          <a:xfrm>
            <a:off x="838200" y="954067"/>
            <a:ext cx="2929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Then Peter took Jesus aside and</a:t>
            </a:r>
            <a:r>
              <a:rPr lang="en-US" sz="2000" b="1" spc="-25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20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began to rebuke him,</a:t>
            </a:r>
            <a:endParaRPr 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D95BCB9-76D5-82C0-D5B5-C19C19E7C99E}"/>
              </a:ext>
            </a:extLst>
          </p:cNvPr>
          <p:cNvSpPr/>
          <p:nvPr/>
        </p:nvSpPr>
        <p:spPr>
          <a:xfrm>
            <a:off x="3767328" y="854245"/>
            <a:ext cx="3395472" cy="1423261"/>
          </a:xfrm>
          <a:prstGeom prst="wedgeEllipseCallout">
            <a:avLst>
              <a:gd name="adj1" fmla="val -4675"/>
              <a:gd name="adj2" fmla="val 6849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“God forbid, Lord! No such thing shall ever happen to you.“ </a:t>
            </a:r>
          </a:p>
        </p:txBody>
      </p:sp>
    </p:spTree>
    <p:extLst>
      <p:ext uri="{BB962C8B-B14F-4D97-AF65-F5344CB8AC3E}">
        <p14:creationId xmlns:p14="http://schemas.microsoft.com/office/powerpoint/2010/main" val="35047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 descr="Tosca Gradient Background Powerpoint –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143000" y="0"/>
            <a:ext cx="7696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MATTHEW 16, 21-27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6686550"/>
            <a:ext cx="15716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912" y="1005554"/>
            <a:ext cx="8400288" cy="55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46B9DB-6DB2-7E2E-391C-8661D8367C0B}"/>
              </a:ext>
            </a:extLst>
          </p:cNvPr>
          <p:cNvSpPr txBox="1"/>
          <p:nvPr/>
        </p:nvSpPr>
        <p:spPr>
          <a:xfrm>
            <a:off x="463296" y="954067"/>
            <a:ext cx="3096768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</a:endParaRPr>
          </a:p>
          <a:p>
            <a:r>
              <a:rPr lang="en-US" sz="28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He turned and said to</a:t>
            </a:r>
            <a:r>
              <a:rPr lang="en-US" sz="2800" b="1" spc="5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28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Peter,</a:t>
            </a:r>
            <a:endParaRPr 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514D578-0E23-A2A5-A33B-FD288A62C46B}"/>
              </a:ext>
            </a:extLst>
          </p:cNvPr>
          <p:cNvSpPr/>
          <p:nvPr/>
        </p:nvSpPr>
        <p:spPr>
          <a:xfrm>
            <a:off x="4572000" y="4666817"/>
            <a:ext cx="4267200" cy="1914057"/>
          </a:xfrm>
          <a:prstGeom prst="wedgeRoundRectCallout">
            <a:avLst>
              <a:gd name="adj1" fmla="val 7033"/>
              <a:gd name="adj2" fmla="val -703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“Get behind me, Satan! You are an obstacle to me. You are thinking not as God does, but as human</a:t>
            </a:r>
            <a:r>
              <a:rPr lang="en-US" sz="2400" b="1" spc="5" dirty="0">
                <a:solidFill>
                  <a:schemeClr val="tx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beings do.” </a:t>
            </a:r>
            <a:endParaRPr lang="en-US" sz="2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 descr="Tosca Gradient Background Powerpoint –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219200" y="152400"/>
            <a:ext cx="7391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MATTHEW 16, 21-27</a:t>
            </a:r>
            <a:endParaRPr dirty="0"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6686550"/>
            <a:ext cx="15716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231" y="838200"/>
            <a:ext cx="8000999" cy="52180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61745C-2DDF-B672-6E18-16392CEFE1BA}"/>
              </a:ext>
            </a:extLst>
          </p:cNvPr>
          <p:cNvSpPr txBox="1"/>
          <p:nvPr/>
        </p:nvSpPr>
        <p:spPr>
          <a:xfrm>
            <a:off x="329184" y="6195536"/>
            <a:ext cx="848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s-CL" sz="28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s-CL" sz="2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Gospel</a:t>
            </a:r>
            <a:r>
              <a:rPr lang="es-CL" sz="28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s-CL" sz="2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s-CL" sz="28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s-CL" sz="2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s-CL" sz="28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Lord,	</a:t>
            </a:r>
            <a:r>
              <a:rPr lang="es-CL" sz="2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Praise</a:t>
            </a:r>
            <a:r>
              <a:rPr lang="es-CL" sz="28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s-CL" sz="2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s-CL" sz="28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s-CL" sz="2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you</a:t>
            </a:r>
            <a:r>
              <a:rPr lang="es-CL" sz="28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, Lord </a:t>
            </a:r>
            <a:r>
              <a:rPr lang="es-CL" sz="2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Jesus</a:t>
            </a:r>
            <a:r>
              <a:rPr lang="es-CL" sz="28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s-CL" sz="2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Christ</a:t>
            </a:r>
            <a:r>
              <a:rPr lang="es-CL" sz="28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067A5-45F1-FD5D-6F7C-E7D4BC73BDBB}"/>
              </a:ext>
            </a:extLst>
          </p:cNvPr>
          <p:cNvSpPr txBox="1"/>
          <p:nvPr/>
        </p:nvSpPr>
        <p:spPr>
          <a:xfrm>
            <a:off x="560832" y="1170432"/>
            <a:ext cx="263347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</a:endParaRPr>
          </a:p>
          <a:p>
            <a:pPr algn="ctr"/>
            <a:r>
              <a:rPr lang="en-US" sz="24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Then Jesus said to his disciples, </a:t>
            </a:r>
            <a:endParaRPr 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B21089B-6581-0C26-31E2-77BB14D5E55B}"/>
              </a:ext>
            </a:extLst>
          </p:cNvPr>
          <p:cNvSpPr/>
          <p:nvPr/>
        </p:nvSpPr>
        <p:spPr>
          <a:xfrm>
            <a:off x="4005151" y="856446"/>
            <a:ext cx="4605449" cy="2590800"/>
          </a:xfrm>
          <a:prstGeom prst="wedgeEllipseCallout">
            <a:avLst>
              <a:gd name="adj1" fmla="val -45612"/>
              <a:gd name="adj2" fmla="val 394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Whoever wishes to come after me must deny himself, take up</a:t>
            </a:r>
            <a:r>
              <a:rPr lang="en-US" sz="2200" b="1" spc="-250" dirty="0">
                <a:solidFill>
                  <a:schemeClr val="tx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his cross, and follow me. </a:t>
            </a:r>
            <a:endParaRPr lang="en-US" sz="22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0" descr="Green background Power Point 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 descr="https://encrypted-tbn2.gstatic.com/images?q=tbn:ANd9GcQbLqMCMELo_axB5tsbB16sJp8-IPFuBM3T21tS70IcZgL0pW_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0" y="6972300"/>
            <a:ext cx="9144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/>
        </p:nvSpPr>
        <p:spPr>
          <a:xfrm>
            <a:off x="1436370" y="2524256"/>
            <a:ext cx="64640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76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 descr="Tosca Gradient Background Powerpoint –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94611" y="4995125"/>
            <a:ext cx="89547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suffering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doing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God’s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1033153" y="41790"/>
            <a:ext cx="79248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Jesus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announces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His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death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Peter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exclaims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“No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such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thing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can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happen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!”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did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Peter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say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6686550"/>
            <a:ext cx="157162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 descr="Apártate de mi, Satanás | Adelante la F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 descr="Apártate de mi, Satanás | Adelante la F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028" y="1518458"/>
            <a:ext cx="5000905" cy="279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4" name="Google Shape;144;p6"/>
          <p:cNvSpPr txBox="1"/>
          <p:nvPr/>
        </p:nvSpPr>
        <p:spPr>
          <a:xfrm>
            <a:off x="1524000" y="4455948"/>
            <a:ext cx="5943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Jesus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upset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5852961" y="1916989"/>
            <a:ext cx="261277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watching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suffer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die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deserve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painful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death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94611" y="5943600"/>
            <a:ext cx="886334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sacrifice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Himself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forgive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GREAT LOVE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 descr="Tosca Gradient Background Powerpoint –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1061069" y="32890"/>
            <a:ext cx="82296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Jesus</a:t>
            </a:r>
            <a:r>
              <a:rPr lang="es-ES" sz="3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said</a:t>
            </a:r>
            <a:r>
              <a:rPr lang="es-ES" sz="3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“W</a:t>
            </a:r>
            <a:r>
              <a:rPr lang="en-US" sz="3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hoever</a:t>
            </a:r>
            <a:r>
              <a:rPr lang="en-US" sz="3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wishes to come after me must deny himself, take up his cross, and follow me.</a:t>
            </a:r>
            <a:r>
              <a:rPr lang="es-ES" sz="3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6686550"/>
            <a:ext cx="157162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 descr="Apártate de mi, Satanás | Adelante la F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 descr="Apártate de mi, Satanás | Adelante la F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7" descr="Cuatro consejos para practicar la generosidad con inteligencia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3517" y="1935221"/>
            <a:ext cx="6324600" cy="363951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761999" y="1375755"/>
            <a:ext cx="75876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did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He mean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deny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himself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1651452" y="5574736"/>
            <a:ext cx="577425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comfort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desires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God’s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wants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ourselves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697</Words>
  <Application>Microsoft Office PowerPoint</Application>
  <PresentationFormat>On-screen Show (4:3)</PresentationFormat>
  <Paragraphs>75</Paragraphs>
  <Slides>21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Cavolini</vt:lpstr>
      <vt:lpstr>Cambria</vt:lpstr>
      <vt:lpstr>Arial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Song: A Gift to You, Angel 911, https://youtu.be/J_g76phMf5E?si=FpgNDvBQxnue0ekk  (3-7 yrs.)</vt:lpstr>
      <vt:lpstr>Song: Put God’s Work First, CJ and friends, https://youtu.be/IZfNBzZ5L-M?si=cwNgZiF5Ickn4P0Z  (8+ yrs.)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Angel Di Geronimo O</dc:creator>
  <cp:lastModifiedBy>Maria Varona</cp:lastModifiedBy>
  <cp:revision>23</cp:revision>
  <dcterms:created xsi:type="dcterms:W3CDTF">2020-07-19T19:30:39Z</dcterms:created>
  <dcterms:modified xsi:type="dcterms:W3CDTF">2023-08-30T17:09:30Z</dcterms:modified>
</cp:coreProperties>
</file>