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9"/>
  </p:notesMasterIdLst>
  <p:sldIdLst>
    <p:sldId id="256" r:id="rId3"/>
    <p:sldId id="270" r:id="rId4"/>
    <p:sldId id="257" r:id="rId5"/>
    <p:sldId id="271" r:id="rId6"/>
    <p:sldId id="272" r:id="rId7"/>
    <p:sldId id="258" r:id="rId8"/>
    <p:sldId id="259" r:id="rId9"/>
    <p:sldId id="260" r:id="rId10"/>
    <p:sldId id="273" r:id="rId11"/>
    <p:sldId id="261" r:id="rId12"/>
    <p:sldId id="263" r:id="rId13"/>
    <p:sldId id="264" r:id="rId14"/>
    <p:sldId id="274" r:id="rId15"/>
    <p:sldId id="265" r:id="rId16"/>
    <p:sldId id="268"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Roboto Slab"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am3bI0HO+yqJffjl+cu+fFtWv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e3ea8f40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1e3ea8f408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09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62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56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89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BBD6EE"/>
        </a:solidFill>
        <a:effectLst/>
      </p:bgPr>
    </p:bg>
    <p:spTree>
      <p:nvGrpSpPr>
        <p:cNvPr id="1" name="Shape 23"/>
        <p:cNvGrpSpPr/>
        <p:nvPr/>
      </p:nvGrpSpPr>
      <p:grpSpPr>
        <a:xfrm>
          <a:off x="0" y="0"/>
          <a:ext cx="0" cy="0"/>
          <a:chOff x="0" y="0"/>
          <a:chExt cx="0" cy="0"/>
        </a:xfrm>
      </p:grpSpPr>
      <p:pic>
        <p:nvPicPr>
          <p:cNvPr id="24" name="Google Shape;24;p18" descr="A close up of a logo&#10;&#10;Description automatically generated"/>
          <p:cNvPicPr preferRelativeResize="0"/>
          <p:nvPr/>
        </p:nvPicPr>
        <p:blipFill rotWithShape="1">
          <a:blip r:embed="rId2">
            <a:alphaModFix/>
          </a:blip>
          <a:srcRect/>
          <a:stretch/>
        </p:blipFill>
        <p:spPr>
          <a:xfrm>
            <a:off x="10770919" y="178129"/>
            <a:ext cx="1240971" cy="1240971"/>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B3C6E7"/>
        </a:solidFill>
        <a:effectLst/>
      </p:bgPr>
    </p:bg>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20" descr="A close up of a logo&#10;&#10;Description automatically generated"/>
          <p:cNvPicPr preferRelativeResize="0"/>
          <p:nvPr/>
        </p:nvPicPr>
        <p:blipFill rotWithShape="1">
          <a:blip r:embed="rId2">
            <a:alphaModFix/>
          </a:blip>
          <a:srcRect/>
          <a:stretch/>
        </p:blipFill>
        <p:spPr>
          <a:xfrm>
            <a:off x="4709556" y="1682750"/>
            <a:ext cx="1709738" cy="1709738"/>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i2gi2omSqus?feature=oembed" TargetMode="External"/><Relationship Id="rId5" Type="http://schemas.openxmlformats.org/officeDocument/2006/relationships/image" Target="../media/image19.jpeg"/><Relationship Id="rId4" Type="http://schemas.openxmlformats.org/officeDocument/2006/relationships/hyperlink" Target="https://youtu.be/i2gi2omSqus?si=sox-AKA67B2FXMiz"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MbWOM4wc9bo?feature=oembed" TargetMode="External"/><Relationship Id="rId5" Type="http://schemas.openxmlformats.org/officeDocument/2006/relationships/image" Target="../media/image20.jpeg"/><Relationship Id="rId4" Type="http://schemas.openxmlformats.org/officeDocument/2006/relationships/hyperlink" Target="https://youtu.be/MbWOM4wc9bo?si=z73zEXulQgS32Au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Google Shape;95;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descr="A close up of a logo&#10;&#10;Description automatically generated"/>
          <p:cNvPicPr preferRelativeResize="0"/>
          <p:nvPr/>
        </p:nvPicPr>
        <p:blipFill rotWithShape="1">
          <a:blip r:embed="rId3">
            <a:alphaModFix/>
          </a:blip>
          <a:srcRect t="5195" r="-1" b="15689"/>
          <a:stretch/>
        </p:blipFill>
        <p:spPr>
          <a:xfrm>
            <a:off x="3523488" y="10"/>
            <a:ext cx="8668512" cy="6857990"/>
          </a:xfrm>
          <a:prstGeom prst="rect">
            <a:avLst/>
          </a:prstGeom>
          <a:noFill/>
          <a:ln>
            <a:noFill/>
          </a:ln>
        </p:spPr>
      </p:pic>
      <p:sp>
        <p:nvSpPr>
          <p:cNvPr id="97" name="Google Shape;97;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txBox="1">
            <a:spLocks noGrp="1"/>
          </p:cNvSpPr>
          <p:nvPr>
            <p:ph type="ctr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dirty="0"/>
              <a:t>Ministry Friends of Jesus and Mary</a:t>
            </a:r>
            <a:endParaRPr dirty="0"/>
          </a:p>
        </p:txBody>
      </p:sp>
      <p:sp>
        <p:nvSpPr>
          <p:cNvPr id="99" name="Google Shape;99;p1"/>
          <p:cNvSpPr txBox="1">
            <a:spLocks noGrp="1"/>
          </p:cNvSpPr>
          <p:nvPr>
            <p:ph type="subTitle" idx="1"/>
          </p:nvPr>
        </p:nvSpPr>
        <p:spPr>
          <a:xfrm>
            <a:off x="477974" y="4872925"/>
            <a:ext cx="5081577" cy="1746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000"/>
              <a:buNone/>
            </a:pPr>
            <a:r>
              <a:rPr lang="en-US" sz="2000" dirty="0"/>
              <a:t>Cycle A - XXIII Sunday in Ordinary Time</a:t>
            </a:r>
            <a:endParaRPr sz="2000" dirty="0"/>
          </a:p>
          <a:p>
            <a:pPr marL="0" lvl="0" indent="0" algn="l" rtl="0">
              <a:lnSpc>
                <a:spcPct val="90000"/>
              </a:lnSpc>
              <a:spcBef>
                <a:spcPts val="0"/>
              </a:spcBef>
              <a:spcAft>
                <a:spcPts val="0"/>
              </a:spcAft>
              <a:buClr>
                <a:schemeClr val="lt1"/>
              </a:buClr>
              <a:buSzPts val="2000"/>
              <a:buNone/>
            </a:pPr>
            <a:r>
              <a:rPr lang="en-US" sz="2000" dirty="0"/>
              <a:t>Correcting our Neighbor</a:t>
            </a:r>
          </a:p>
          <a:p>
            <a:pPr marL="0" lvl="0" indent="0" algn="l" rtl="0">
              <a:lnSpc>
                <a:spcPct val="90000"/>
              </a:lnSpc>
              <a:spcBef>
                <a:spcPts val="0"/>
              </a:spcBef>
              <a:spcAft>
                <a:spcPts val="0"/>
              </a:spcAft>
              <a:buClr>
                <a:schemeClr val="lt1"/>
              </a:buClr>
              <a:buSzPts val="2000"/>
              <a:buNone/>
            </a:pPr>
            <a:r>
              <a:rPr lang="en-US" sz="2000" dirty="0"/>
              <a:t>Matthew 18, 15-20</a:t>
            </a:r>
            <a:endParaRPr sz="2000" dirty="0"/>
          </a:p>
          <a:p>
            <a:pPr marL="0" lvl="0" indent="0" algn="ctr" rtl="0">
              <a:lnSpc>
                <a:spcPct val="90000"/>
              </a:lnSpc>
              <a:spcBef>
                <a:spcPts val="0"/>
              </a:spcBef>
              <a:spcAft>
                <a:spcPts val="0"/>
              </a:spcAft>
              <a:buClr>
                <a:schemeClr val="lt1"/>
              </a:buClr>
              <a:buSzPts val="2000"/>
              <a:buNone/>
            </a:pPr>
            <a:endParaRPr lang="en-US" sz="2000" dirty="0"/>
          </a:p>
          <a:p>
            <a:pPr marL="0" lvl="0" indent="0" algn="ctr" rtl="0">
              <a:lnSpc>
                <a:spcPct val="90000"/>
              </a:lnSpc>
              <a:spcBef>
                <a:spcPts val="0"/>
              </a:spcBef>
              <a:spcAft>
                <a:spcPts val="0"/>
              </a:spcAft>
              <a:buClr>
                <a:schemeClr val="lt1"/>
              </a:buClr>
              <a:buSzPts val="2000"/>
              <a:buNone/>
            </a:pPr>
            <a:endParaRPr sz="2000" dirty="0"/>
          </a:p>
          <a:p>
            <a:pPr marL="0" lvl="0" indent="0" algn="l" rtl="0">
              <a:lnSpc>
                <a:spcPct val="90000"/>
              </a:lnSpc>
              <a:spcBef>
                <a:spcPts val="0"/>
              </a:spcBef>
              <a:spcAft>
                <a:spcPts val="0"/>
              </a:spcAft>
              <a:buClr>
                <a:schemeClr val="lt1"/>
              </a:buClr>
              <a:buSzPts val="2000"/>
              <a:buNone/>
            </a:pPr>
            <a:r>
              <a:rPr lang="en-US" dirty="0"/>
              <a:t>www.fcpeace.org</a:t>
            </a:r>
            <a:endParaRPr dirty="0"/>
          </a:p>
        </p:txBody>
      </p:sp>
      <p:sp>
        <p:nvSpPr>
          <p:cNvPr id="100" name="Google Shape;100;p1"/>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1" name="Google Shape;101;p1"/>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6"/>
          <p:cNvSpPr txBox="1"/>
          <p:nvPr/>
        </p:nvSpPr>
        <p:spPr>
          <a:xfrm>
            <a:off x="636763" y="27552"/>
            <a:ext cx="9642642" cy="1077178"/>
          </a:xfrm>
          <a:prstGeom prst="rect">
            <a:avLst/>
          </a:prstGeom>
          <a:noFill/>
          <a:ln>
            <a:noFill/>
          </a:ln>
        </p:spPr>
        <p:txBody>
          <a:bodyPr spcFirstLastPara="1" wrap="square" lIns="91425" tIns="45700" rIns="91425" bIns="45700" anchor="t" anchorCtr="0">
            <a:spAutoFit/>
          </a:bodyPr>
          <a:lstStyle/>
          <a:p>
            <a:pPr lvl="0" algn="ctr"/>
            <a:r>
              <a:rPr lang="en-US" sz="3200" dirty="0">
                <a:solidFill>
                  <a:schemeClr val="dk1"/>
                </a:solidFill>
                <a:latin typeface="Calibri"/>
                <a:ea typeface="Calibri"/>
                <a:cs typeface="Calibri"/>
              </a:rPr>
              <a:t>But since we want to save others, God gives us hope. What else can we do? </a:t>
            </a:r>
            <a:endParaRPr lang="es-CL" sz="3200" dirty="0">
              <a:solidFill>
                <a:schemeClr val="dk1"/>
              </a:solidFill>
              <a:latin typeface="Calibri"/>
              <a:ea typeface="Calibri"/>
              <a:cs typeface="Calibri"/>
            </a:endParaRPr>
          </a:p>
        </p:txBody>
      </p:sp>
      <p:sp>
        <p:nvSpPr>
          <p:cNvPr id="149" name="Google Shape;149;p6"/>
          <p:cNvSpPr/>
          <p:nvPr/>
        </p:nvSpPr>
        <p:spPr>
          <a:xfrm>
            <a:off x="212693" y="4768385"/>
            <a:ext cx="11555237" cy="2062063"/>
          </a:xfrm>
          <a:prstGeom prst="rect">
            <a:avLst/>
          </a:prstGeom>
          <a:noFill/>
          <a:ln>
            <a:noFill/>
          </a:ln>
        </p:spPr>
        <p:txBody>
          <a:bodyPr spcFirstLastPara="1" wrap="square" lIns="91425" tIns="45700" rIns="91425" bIns="45700" anchor="t" anchorCtr="0">
            <a:spAutoFit/>
          </a:bodyPr>
          <a:lstStyle/>
          <a:p>
            <a:pPr lvl="0" algn="ctr"/>
            <a:r>
              <a:rPr lang="en-US" sz="3200" dirty="0">
                <a:solidFill>
                  <a:schemeClr val="dk1"/>
                </a:solidFill>
                <a:latin typeface="Calibri"/>
                <a:ea typeface="Calibri"/>
                <a:cs typeface="Calibri"/>
              </a:rPr>
              <a:t>We can pray for them. Jesus said: “If two of you agree on earth about anything for which they are to pray, it shall be granted to them by my heavenly Father. </a:t>
            </a:r>
            <a:r>
              <a:rPr lang="en-US" sz="3200" b="1" dirty="0">
                <a:solidFill>
                  <a:srgbClr val="FF0000"/>
                </a:solidFill>
                <a:latin typeface="Calibri"/>
                <a:ea typeface="Calibri"/>
                <a:cs typeface="Calibri"/>
              </a:rPr>
              <a:t>For where two or three are gathered together in my name, there am I.”  GOD LISTENS!</a:t>
            </a:r>
            <a:endParaRPr lang="es-HN" sz="3200" b="1" dirty="0">
              <a:solidFill>
                <a:srgbClr val="FF0000"/>
              </a:solidFill>
              <a:latin typeface="Calibri"/>
              <a:ea typeface="Calibri"/>
              <a:cs typeface="Calibri"/>
              <a:sym typeface="Calibri"/>
            </a:endParaRPr>
          </a:p>
        </p:txBody>
      </p:sp>
      <p:pic>
        <p:nvPicPr>
          <p:cNvPr id="2050" name="Picture 2" descr="How to Pray the Rosary for Kids Free Printable - Kindling Wild">
            <a:extLst>
              <a:ext uri="{FF2B5EF4-FFF2-40B4-BE49-F238E27FC236}">
                <a16:creationId xmlns:a16="http://schemas.microsoft.com/office/drawing/2014/main" id="{E7C82AD0-C24F-C3EE-0304-FAB2157B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32" y="1194658"/>
            <a:ext cx="5512904"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8" descr="CÓMO DAR CLASE DE RELIGIÓN&#10;6-7 AÑOS&#10; "/>
          <p:cNvPicPr preferRelativeResize="0"/>
          <p:nvPr/>
        </p:nvPicPr>
        <p:blipFill rotWithShape="1">
          <a:blip r:embed="rId3">
            <a:alphaModFix/>
          </a:blip>
          <a:srcRect l="1596" t="30969" r="9638" b="1267"/>
          <a:stretch/>
        </p:blipFill>
        <p:spPr>
          <a:xfrm>
            <a:off x="1437926" y="1333655"/>
            <a:ext cx="8307659" cy="4761573"/>
          </a:xfrm>
          <a:prstGeom prst="rect">
            <a:avLst/>
          </a:prstGeom>
          <a:noFill/>
          <a:ln>
            <a:noFill/>
          </a:ln>
        </p:spPr>
      </p:pic>
      <p:sp>
        <p:nvSpPr>
          <p:cNvPr id="164" name="Google Shape;164;p8"/>
          <p:cNvSpPr txBox="1"/>
          <p:nvPr/>
        </p:nvSpPr>
        <p:spPr>
          <a:xfrm>
            <a:off x="4755051" y="1333655"/>
            <a:ext cx="1471578" cy="117290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8"/>
          <p:cNvSpPr txBox="1"/>
          <p:nvPr/>
        </p:nvSpPr>
        <p:spPr>
          <a:xfrm rot="-2057862">
            <a:off x="3771178" y="3696842"/>
            <a:ext cx="1620371" cy="216923"/>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8"/>
          <p:cNvSpPr/>
          <p:nvPr/>
        </p:nvSpPr>
        <p:spPr>
          <a:xfrm>
            <a:off x="947853" y="223023"/>
            <a:ext cx="9193673"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dirty="0">
                <a:solidFill>
                  <a:schemeClr val="accent5"/>
                </a:solidFill>
                <a:latin typeface="Calibri"/>
                <a:ea typeface="Calibri"/>
                <a:cs typeface="Calibri"/>
                <a:sym typeface="Calibri"/>
              </a:rPr>
              <a:t>Activity</a:t>
            </a:r>
            <a:endParaRPr sz="8800" b="1" cap="none" dirty="0">
              <a:solidFill>
                <a:schemeClr val="accent5"/>
              </a:solidFill>
              <a:latin typeface="Calibri"/>
              <a:ea typeface="Calibri"/>
              <a:cs typeface="Calibri"/>
              <a:sym typeface="Calibri"/>
            </a:endParaRPr>
          </a:p>
        </p:txBody>
      </p:sp>
      <p:sp>
        <p:nvSpPr>
          <p:cNvPr id="2" name="TextBox 1">
            <a:extLst>
              <a:ext uri="{FF2B5EF4-FFF2-40B4-BE49-F238E27FC236}">
                <a16:creationId xmlns:a16="http://schemas.microsoft.com/office/drawing/2014/main" id="{B84DCF37-AB23-237E-692B-B114DDE9BF9C}"/>
              </a:ext>
            </a:extLst>
          </p:cNvPr>
          <p:cNvSpPr txBox="1"/>
          <p:nvPr/>
        </p:nvSpPr>
        <p:spPr>
          <a:xfrm>
            <a:off x="1437926" y="1333655"/>
            <a:ext cx="1653424" cy="1925512"/>
          </a:xfrm>
          <a:prstGeom prst="rect">
            <a:avLst/>
          </a:prstGeom>
          <a:solidFill>
            <a:schemeClr val="bg1"/>
          </a:solidFill>
        </p:spPr>
        <p:txBody>
          <a:bodyPr wrap="square" rtlCol="0">
            <a:spAutoFit/>
          </a:bodyPr>
          <a:lstStyle/>
          <a:p>
            <a:endParaRPr lang="en-US" dirty="0"/>
          </a:p>
        </p:txBody>
      </p:sp>
      <p:sp>
        <p:nvSpPr>
          <p:cNvPr id="3" name="Parallelogram 2">
            <a:extLst>
              <a:ext uri="{FF2B5EF4-FFF2-40B4-BE49-F238E27FC236}">
                <a16:creationId xmlns:a16="http://schemas.microsoft.com/office/drawing/2014/main" id="{8132B6C7-B73F-486F-E7D9-B8C1E02D6E34}"/>
              </a:ext>
            </a:extLst>
          </p:cNvPr>
          <p:cNvSpPr/>
          <p:nvPr/>
        </p:nvSpPr>
        <p:spPr>
          <a:xfrm rot="20591127">
            <a:off x="8686253" y="2440147"/>
            <a:ext cx="1174265" cy="663359"/>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7170BD21-7B4C-C836-A396-BAA29F0B70F2}"/>
              </a:ext>
            </a:extLst>
          </p:cNvPr>
          <p:cNvSpPr/>
          <p:nvPr/>
        </p:nvSpPr>
        <p:spPr>
          <a:xfrm rot="16040366">
            <a:off x="9013925" y="1839211"/>
            <a:ext cx="494757" cy="914400"/>
          </a:xfrm>
          <a:prstGeom prst="triangle">
            <a:avLst>
              <a:gd name="adj" fmla="val 8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2" name="docshapegroup6">
            <a:extLst>
              <a:ext uri="{FF2B5EF4-FFF2-40B4-BE49-F238E27FC236}">
                <a16:creationId xmlns:a16="http://schemas.microsoft.com/office/drawing/2014/main" id="{839510CF-A635-BF10-B8ED-8935B5EACD9C}"/>
              </a:ext>
            </a:extLst>
          </p:cNvPr>
          <p:cNvGrpSpPr>
            <a:grpSpLocks/>
          </p:cNvGrpSpPr>
          <p:nvPr/>
        </p:nvGrpSpPr>
        <p:grpSpPr bwMode="auto">
          <a:xfrm>
            <a:off x="848139" y="-1025208"/>
            <a:ext cx="9117495" cy="7883207"/>
            <a:chOff x="300" y="356"/>
            <a:chExt cx="9623" cy="11942"/>
          </a:xfrm>
        </p:grpSpPr>
        <p:pic>
          <p:nvPicPr>
            <p:cNvPr id="3" name="docshape7">
              <a:extLst>
                <a:ext uri="{FF2B5EF4-FFF2-40B4-BE49-F238E27FC236}">
                  <a16:creationId xmlns:a16="http://schemas.microsoft.com/office/drawing/2014/main" id="{CCF76A1E-996F-8BB8-840C-96C384D61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 y="356"/>
              <a:ext cx="150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ocshape8">
              <a:extLst>
                <a:ext uri="{FF2B5EF4-FFF2-40B4-BE49-F238E27FC236}">
                  <a16:creationId xmlns:a16="http://schemas.microsoft.com/office/drawing/2014/main" id="{41B67E89-4806-7B27-4962-A7FC5BA72F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 y="1174"/>
              <a:ext cx="510"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9">
              <a:extLst>
                <a:ext uri="{FF2B5EF4-FFF2-40B4-BE49-F238E27FC236}">
                  <a16:creationId xmlns:a16="http://schemas.microsoft.com/office/drawing/2014/main" id="{6D2C20AC-6A74-C6CC-D3D8-EDBAD070A173}"/>
                </a:ext>
              </a:extLst>
            </p:cNvPr>
            <p:cNvSpPr>
              <a:spLocks noChangeArrowheads="1"/>
            </p:cNvSpPr>
            <p:nvPr/>
          </p:nvSpPr>
          <p:spPr bwMode="auto">
            <a:xfrm>
              <a:off x="2880" y="11520"/>
              <a:ext cx="660" cy="52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6" name="docshape10" descr="Gathered in His Name Crossword | Crossword puzzle, Crossword, Names">
              <a:extLst>
                <a:ext uri="{FF2B5EF4-FFF2-40B4-BE49-F238E27FC236}">
                  <a16:creationId xmlns:a16="http://schemas.microsoft.com/office/drawing/2014/main" id="{836C2A6B-8070-2FFB-8E41-1F113E057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 y="1970"/>
              <a:ext cx="9372" cy="1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9698B623-97E3-C18A-934E-B35AC42C5E18}"/>
              </a:ext>
            </a:extLst>
          </p:cNvPr>
          <p:cNvSpPr txBox="1"/>
          <p:nvPr/>
        </p:nvSpPr>
        <p:spPr>
          <a:xfrm>
            <a:off x="5963478" y="1674674"/>
            <a:ext cx="450574" cy="1569660"/>
          </a:xfrm>
          <a:prstGeom prst="rect">
            <a:avLst/>
          </a:prstGeom>
          <a:noFill/>
        </p:spPr>
        <p:txBody>
          <a:bodyPr wrap="square" rtlCol="0">
            <a:spAutoFit/>
          </a:bodyPr>
          <a:lstStyle/>
          <a:p>
            <a:pPr algn="ctr"/>
            <a:r>
              <a:rPr lang="en-US" sz="1600" b="1" dirty="0">
                <a:solidFill>
                  <a:srgbClr val="FF0000"/>
                </a:solidFill>
              </a:rPr>
              <a:t>C</a:t>
            </a:r>
          </a:p>
          <a:p>
            <a:pPr algn="ctr"/>
            <a:r>
              <a:rPr lang="en-US" sz="1600" b="1" dirty="0">
                <a:solidFill>
                  <a:srgbClr val="FF0000"/>
                </a:solidFill>
              </a:rPr>
              <a:t>H</a:t>
            </a:r>
          </a:p>
          <a:p>
            <a:pPr algn="ctr"/>
            <a:r>
              <a:rPr lang="en-US" sz="1600" b="1" dirty="0">
                <a:solidFill>
                  <a:srgbClr val="FF0000"/>
                </a:solidFill>
              </a:rPr>
              <a:t>U</a:t>
            </a:r>
          </a:p>
          <a:p>
            <a:pPr algn="ctr"/>
            <a:r>
              <a:rPr lang="en-US" sz="1600" b="1" dirty="0">
                <a:solidFill>
                  <a:srgbClr val="FF0000"/>
                </a:solidFill>
              </a:rPr>
              <a:t>R</a:t>
            </a:r>
          </a:p>
          <a:p>
            <a:pPr algn="ctr"/>
            <a:r>
              <a:rPr lang="en-US" sz="1600" b="1" dirty="0">
                <a:solidFill>
                  <a:srgbClr val="FF0000"/>
                </a:solidFill>
              </a:rPr>
              <a:t>C</a:t>
            </a:r>
          </a:p>
          <a:p>
            <a:pPr algn="ctr"/>
            <a:r>
              <a:rPr lang="en-US" sz="1600" b="1" dirty="0">
                <a:solidFill>
                  <a:srgbClr val="FF0000"/>
                </a:solidFill>
              </a:rPr>
              <a:t>H</a:t>
            </a:r>
          </a:p>
        </p:txBody>
      </p:sp>
      <p:sp>
        <p:nvSpPr>
          <p:cNvPr id="8" name="TextBox 7">
            <a:extLst>
              <a:ext uri="{FF2B5EF4-FFF2-40B4-BE49-F238E27FC236}">
                <a16:creationId xmlns:a16="http://schemas.microsoft.com/office/drawing/2014/main" id="{4EF629CF-8B6B-ED79-C31B-4CB6D41B0244}"/>
              </a:ext>
            </a:extLst>
          </p:cNvPr>
          <p:cNvSpPr txBox="1"/>
          <p:nvPr/>
        </p:nvSpPr>
        <p:spPr>
          <a:xfrm>
            <a:off x="6804991" y="1674674"/>
            <a:ext cx="450574" cy="1815882"/>
          </a:xfrm>
          <a:prstGeom prst="rect">
            <a:avLst/>
          </a:prstGeom>
          <a:noFill/>
        </p:spPr>
        <p:txBody>
          <a:bodyPr wrap="square" rtlCol="0">
            <a:spAutoFit/>
          </a:bodyPr>
          <a:lstStyle/>
          <a:p>
            <a:pPr algn="ctr"/>
            <a:r>
              <a:rPr lang="en-US" sz="1600" b="1" dirty="0">
                <a:solidFill>
                  <a:srgbClr val="FF0000"/>
                </a:solidFill>
              </a:rPr>
              <a:t>B</a:t>
            </a:r>
          </a:p>
          <a:p>
            <a:pPr algn="ctr"/>
            <a:r>
              <a:rPr lang="en-US" sz="1600" b="1" dirty="0">
                <a:solidFill>
                  <a:srgbClr val="FF0000"/>
                </a:solidFill>
              </a:rPr>
              <a:t>R</a:t>
            </a:r>
          </a:p>
          <a:p>
            <a:pPr algn="ctr"/>
            <a:r>
              <a:rPr lang="en-US" sz="1600" b="1" dirty="0">
                <a:solidFill>
                  <a:srgbClr val="FF0000"/>
                </a:solidFill>
              </a:rPr>
              <a:t>O</a:t>
            </a:r>
          </a:p>
          <a:p>
            <a:pPr algn="ctr"/>
            <a:r>
              <a:rPr lang="en-US" sz="1600" b="1" dirty="0">
                <a:solidFill>
                  <a:srgbClr val="FF0000"/>
                </a:solidFill>
              </a:rPr>
              <a:t>T</a:t>
            </a:r>
          </a:p>
          <a:p>
            <a:pPr algn="ctr"/>
            <a:r>
              <a:rPr lang="en-US" sz="1600" b="1" dirty="0">
                <a:solidFill>
                  <a:srgbClr val="FF0000"/>
                </a:solidFill>
              </a:rPr>
              <a:t>H</a:t>
            </a:r>
          </a:p>
          <a:p>
            <a:pPr algn="ctr"/>
            <a:r>
              <a:rPr lang="en-US" sz="1600" b="1" dirty="0">
                <a:solidFill>
                  <a:srgbClr val="FF0000"/>
                </a:solidFill>
              </a:rPr>
              <a:t>E</a:t>
            </a:r>
          </a:p>
          <a:p>
            <a:pPr algn="ctr"/>
            <a:r>
              <a:rPr lang="en-US" sz="1600" b="1" dirty="0">
                <a:solidFill>
                  <a:srgbClr val="FF0000"/>
                </a:solidFill>
              </a:rPr>
              <a:t>R</a:t>
            </a:r>
          </a:p>
        </p:txBody>
      </p:sp>
      <p:sp>
        <p:nvSpPr>
          <p:cNvPr id="9" name="TextBox 8">
            <a:extLst>
              <a:ext uri="{FF2B5EF4-FFF2-40B4-BE49-F238E27FC236}">
                <a16:creationId xmlns:a16="http://schemas.microsoft.com/office/drawing/2014/main" id="{B8B2C601-ED02-5580-3975-7FB741526F8D}"/>
              </a:ext>
            </a:extLst>
          </p:cNvPr>
          <p:cNvSpPr txBox="1"/>
          <p:nvPr/>
        </p:nvSpPr>
        <p:spPr>
          <a:xfrm>
            <a:off x="4260574" y="2131874"/>
            <a:ext cx="450574" cy="1569660"/>
          </a:xfrm>
          <a:prstGeom prst="rect">
            <a:avLst/>
          </a:prstGeom>
          <a:noFill/>
        </p:spPr>
        <p:txBody>
          <a:bodyPr wrap="square" rtlCol="0">
            <a:spAutoFit/>
          </a:bodyPr>
          <a:lstStyle/>
          <a:p>
            <a:pPr algn="ctr"/>
            <a:r>
              <a:rPr lang="en-US" sz="1600" b="1" dirty="0">
                <a:solidFill>
                  <a:srgbClr val="FF0000"/>
                </a:solidFill>
              </a:rPr>
              <a:t>L</a:t>
            </a:r>
          </a:p>
          <a:p>
            <a:pPr algn="ctr"/>
            <a:r>
              <a:rPr lang="en-US" sz="1600" b="1" dirty="0">
                <a:solidFill>
                  <a:srgbClr val="FF0000"/>
                </a:solidFill>
              </a:rPr>
              <a:t>I</a:t>
            </a:r>
          </a:p>
          <a:p>
            <a:pPr algn="ctr"/>
            <a:r>
              <a:rPr lang="en-US" sz="1600" b="1" dirty="0">
                <a:solidFill>
                  <a:srgbClr val="FF0000"/>
                </a:solidFill>
              </a:rPr>
              <a:t>S</a:t>
            </a:r>
          </a:p>
          <a:p>
            <a:pPr algn="ctr"/>
            <a:r>
              <a:rPr lang="en-US" sz="1600" b="1" dirty="0">
                <a:solidFill>
                  <a:srgbClr val="FF0000"/>
                </a:solidFill>
              </a:rPr>
              <a:t>T</a:t>
            </a:r>
          </a:p>
          <a:p>
            <a:pPr algn="ctr"/>
            <a:r>
              <a:rPr lang="en-US" sz="1600" b="1" dirty="0">
                <a:solidFill>
                  <a:srgbClr val="FF0000"/>
                </a:solidFill>
              </a:rPr>
              <a:t>E</a:t>
            </a:r>
          </a:p>
          <a:p>
            <a:pPr algn="ctr"/>
            <a:r>
              <a:rPr lang="en-US" sz="1600" b="1" dirty="0">
                <a:solidFill>
                  <a:srgbClr val="FF0000"/>
                </a:solidFill>
              </a:rPr>
              <a:t>N</a:t>
            </a:r>
          </a:p>
        </p:txBody>
      </p:sp>
      <p:sp>
        <p:nvSpPr>
          <p:cNvPr id="10" name="TextBox 9">
            <a:extLst>
              <a:ext uri="{FF2B5EF4-FFF2-40B4-BE49-F238E27FC236}">
                <a16:creationId xmlns:a16="http://schemas.microsoft.com/office/drawing/2014/main" id="{C2084B59-0353-B6E3-E97C-7E08CCEC435E}"/>
              </a:ext>
            </a:extLst>
          </p:cNvPr>
          <p:cNvSpPr txBox="1"/>
          <p:nvPr/>
        </p:nvSpPr>
        <p:spPr>
          <a:xfrm>
            <a:off x="2958548" y="2861247"/>
            <a:ext cx="450574" cy="1077218"/>
          </a:xfrm>
          <a:prstGeom prst="rect">
            <a:avLst/>
          </a:prstGeom>
          <a:noFill/>
        </p:spPr>
        <p:txBody>
          <a:bodyPr wrap="square" rtlCol="0">
            <a:spAutoFit/>
          </a:bodyPr>
          <a:lstStyle/>
          <a:p>
            <a:pPr algn="ctr"/>
            <a:r>
              <a:rPr lang="en-US" sz="1600" b="1" dirty="0">
                <a:solidFill>
                  <a:srgbClr val="FF0000"/>
                </a:solidFill>
              </a:rPr>
              <a:t>N</a:t>
            </a:r>
          </a:p>
          <a:p>
            <a:pPr algn="ctr"/>
            <a:r>
              <a:rPr lang="en-US" sz="1600" b="1" dirty="0">
                <a:solidFill>
                  <a:srgbClr val="FF0000"/>
                </a:solidFill>
              </a:rPr>
              <a:t>A</a:t>
            </a:r>
          </a:p>
          <a:p>
            <a:pPr algn="ctr"/>
            <a:r>
              <a:rPr lang="en-US" sz="1600" b="1" dirty="0">
                <a:solidFill>
                  <a:srgbClr val="FF0000"/>
                </a:solidFill>
              </a:rPr>
              <a:t>M</a:t>
            </a:r>
          </a:p>
          <a:p>
            <a:pPr algn="ctr"/>
            <a:r>
              <a:rPr lang="en-US" sz="1600" b="1" dirty="0">
                <a:solidFill>
                  <a:srgbClr val="FF0000"/>
                </a:solidFill>
              </a:rPr>
              <a:t>E</a:t>
            </a:r>
          </a:p>
        </p:txBody>
      </p:sp>
      <p:sp>
        <p:nvSpPr>
          <p:cNvPr id="12" name="TextBox 11">
            <a:extLst>
              <a:ext uri="{FF2B5EF4-FFF2-40B4-BE49-F238E27FC236}">
                <a16:creationId xmlns:a16="http://schemas.microsoft.com/office/drawing/2014/main" id="{051B2727-CE0F-8367-FAAF-122608D5FBC4}"/>
              </a:ext>
            </a:extLst>
          </p:cNvPr>
          <p:cNvSpPr txBox="1"/>
          <p:nvPr/>
        </p:nvSpPr>
        <p:spPr>
          <a:xfrm>
            <a:off x="4711148" y="1908313"/>
            <a:ext cx="2544417" cy="318052"/>
          </a:xfrm>
          <a:prstGeom prst="rect">
            <a:avLst/>
          </a:prstGeom>
          <a:noFill/>
        </p:spPr>
        <p:txBody>
          <a:bodyPr wrap="square" rtlCol="0">
            <a:spAutoFit/>
          </a:bodyPr>
          <a:lstStyle/>
          <a:p>
            <a:r>
              <a:rPr lang="en-US" dirty="0">
                <a:solidFill>
                  <a:srgbClr val="FF0000"/>
                </a:solidFill>
              </a:rPr>
              <a:t> </a:t>
            </a:r>
            <a:r>
              <a:rPr lang="en-US" b="1" dirty="0">
                <a:solidFill>
                  <a:srgbClr val="FF0000"/>
                </a:solidFill>
              </a:rPr>
              <a:t>F     A       T                E</a:t>
            </a:r>
          </a:p>
        </p:txBody>
      </p:sp>
      <p:sp>
        <p:nvSpPr>
          <p:cNvPr id="13" name="TextBox 12">
            <a:extLst>
              <a:ext uri="{FF2B5EF4-FFF2-40B4-BE49-F238E27FC236}">
                <a16:creationId xmlns:a16="http://schemas.microsoft.com/office/drawing/2014/main" id="{FED8E67C-A415-EDE8-8346-E58FE5BBB7C8}"/>
              </a:ext>
            </a:extLst>
          </p:cNvPr>
          <p:cNvSpPr txBox="1"/>
          <p:nvPr/>
        </p:nvSpPr>
        <p:spPr>
          <a:xfrm>
            <a:off x="3869635" y="2384651"/>
            <a:ext cx="2544417" cy="318052"/>
          </a:xfrm>
          <a:prstGeom prst="rect">
            <a:avLst/>
          </a:prstGeom>
          <a:noFill/>
        </p:spPr>
        <p:txBody>
          <a:bodyPr wrap="square" rtlCol="0">
            <a:spAutoFit/>
          </a:bodyPr>
          <a:lstStyle/>
          <a:p>
            <a:r>
              <a:rPr lang="en-US" dirty="0">
                <a:solidFill>
                  <a:srgbClr val="FF0000"/>
                </a:solidFill>
              </a:rPr>
              <a:t> </a:t>
            </a:r>
            <a:r>
              <a:rPr lang="en-US" b="1" dirty="0">
                <a:solidFill>
                  <a:srgbClr val="FF0000"/>
                </a:solidFill>
              </a:rPr>
              <a:t>S               </a:t>
            </a:r>
            <a:r>
              <a:rPr lang="en-US" b="1" dirty="0" err="1">
                <a:solidFill>
                  <a:srgbClr val="FF0000"/>
                </a:solidFill>
              </a:rPr>
              <a:t>S</a:t>
            </a:r>
            <a:r>
              <a:rPr lang="en-US" b="1" dirty="0">
                <a:solidFill>
                  <a:srgbClr val="FF0000"/>
                </a:solidFill>
              </a:rPr>
              <a:t>      T       E</a:t>
            </a:r>
          </a:p>
        </p:txBody>
      </p:sp>
      <p:sp>
        <p:nvSpPr>
          <p:cNvPr id="14" name="TextBox 13">
            <a:extLst>
              <a:ext uri="{FF2B5EF4-FFF2-40B4-BE49-F238E27FC236}">
                <a16:creationId xmlns:a16="http://schemas.microsoft.com/office/drawing/2014/main" id="{77F49358-6A87-9C2F-CA60-3D538DB70F12}"/>
              </a:ext>
            </a:extLst>
          </p:cNvPr>
          <p:cNvSpPr txBox="1"/>
          <p:nvPr/>
        </p:nvSpPr>
        <p:spPr>
          <a:xfrm>
            <a:off x="7202556" y="2417297"/>
            <a:ext cx="960783" cy="307777"/>
          </a:xfrm>
          <a:prstGeom prst="rect">
            <a:avLst/>
          </a:prstGeom>
          <a:noFill/>
        </p:spPr>
        <p:txBody>
          <a:bodyPr wrap="square" rtlCol="0">
            <a:spAutoFit/>
          </a:bodyPr>
          <a:lstStyle/>
          <a:p>
            <a:r>
              <a:rPr lang="en-US" dirty="0">
                <a:solidFill>
                  <a:srgbClr val="FF0000"/>
                </a:solidFill>
              </a:rPr>
              <a:t> </a:t>
            </a:r>
            <a:r>
              <a:rPr lang="en-US" b="1" dirty="0">
                <a:solidFill>
                  <a:srgbClr val="FF0000"/>
                </a:solidFill>
              </a:rPr>
              <a:t>W      O</a:t>
            </a:r>
          </a:p>
        </p:txBody>
      </p:sp>
      <p:sp>
        <p:nvSpPr>
          <p:cNvPr id="15" name="TextBox 14">
            <a:extLst>
              <a:ext uri="{FF2B5EF4-FFF2-40B4-BE49-F238E27FC236}">
                <a16:creationId xmlns:a16="http://schemas.microsoft.com/office/drawing/2014/main" id="{BBBC9D2F-370F-94E9-F918-7410315A8435}"/>
              </a:ext>
            </a:extLst>
          </p:cNvPr>
          <p:cNvSpPr txBox="1"/>
          <p:nvPr/>
        </p:nvSpPr>
        <p:spPr>
          <a:xfrm>
            <a:off x="3409122" y="3115270"/>
            <a:ext cx="1789768" cy="307777"/>
          </a:xfrm>
          <a:prstGeom prst="rect">
            <a:avLst/>
          </a:prstGeom>
          <a:noFill/>
        </p:spPr>
        <p:txBody>
          <a:bodyPr wrap="square" rtlCol="0">
            <a:spAutoFit/>
          </a:bodyPr>
          <a:lstStyle/>
          <a:p>
            <a:r>
              <a:rPr lang="en-US" dirty="0">
                <a:solidFill>
                  <a:srgbClr val="FF0000"/>
                </a:solidFill>
              </a:rPr>
              <a:t> </a:t>
            </a:r>
            <a:r>
              <a:rPr lang="en-US" b="1" dirty="0">
                <a:solidFill>
                  <a:srgbClr val="FF0000"/>
                </a:solidFill>
              </a:rPr>
              <a:t>G     R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5AAF8-9703-749F-1ECF-B61A0A8008DB}"/>
              </a:ext>
            </a:extLst>
          </p:cNvPr>
          <p:cNvPicPr>
            <a:picLocks noChangeAspect="1"/>
          </p:cNvPicPr>
          <p:nvPr/>
        </p:nvPicPr>
        <p:blipFill>
          <a:blip r:embed="rId2"/>
          <a:stretch>
            <a:fillRect/>
          </a:stretch>
        </p:blipFill>
        <p:spPr>
          <a:xfrm>
            <a:off x="2580288" y="0"/>
            <a:ext cx="7031421" cy="6858000"/>
          </a:xfrm>
          <a:prstGeom prst="rect">
            <a:avLst/>
          </a:prstGeom>
        </p:spPr>
      </p:pic>
    </p:spTree>
    <p:extLst>
      <p:ext uri="{BB962C8B-B14F-4D97-AF65-F5344CB8AC3E}">
        <p14:creationId xmlns:p14="http://schemas.microsoft.com/office/powerpoint/2010/main" val="184475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p:nvPr/>
        </p:nvSpPr>
        <p:spPr>
          <a:xfrm>
            <a:off x="2550544" y="266916"/>
            <a:ext cx="661575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FF0000"/>
                </a:solidFill>
                <a:latin typeface="Calibri"/>
                <a:ea typeface="Calibri"/>
                <a:cs typeface="Calibri"/>
                <a:sym typeface="Calibri"/>
              </a:rPr>
              <a:t>Prayer</a:t>
            </a:r>
            <a:endParaRPr sz="5400" b="1" cap="none" dirty="0">
              <a:solidFill>
                <a:srgbClr val="FF0000"/>
              </a:solidFill>
              <a:latin typeface="Calibri"/>
              <a:ea typeface="Calibri"/>
              <a:cs typeface="Calibri"/>
              <a:sym typeface="Calibri"/>
            </a:endParaRPr>
          </a:p>
        </p:txBody>
      </p:sp>
      <p:sp>
        <p:nvSpPr>
          <p:cNvPr id="189" name="Google Shape;189;p10"/>
          <p:cNvSpPr/>
          <p:nvPr/>
        </p:nvSpPr>
        <p:spPr>
          <a:xfrm>
            <a:off x="583096" y="1190246"/>
            <a:ext cx="10071651" cy="2554505"/>
          </a:xfrm>
          <a:prstGeom prst="rect">
            <a:avLst/>
          </a:prstGeom>
          <a:noFill/>
          <a:ln>
            <a:noFill/>
          </a:ln>
        </p:spPr>
        <p:txBody>
          <a:bodyPr spcFirstLastPara="1" wrap="square" lIns="91425" tIns="45700" rIns="91425" bIns="45700" anchor="t" anchorCtr="0">
            <a:spAutoFit/>
          </a:bodyPr>
          <a:lstStyle/>
          <a:p>
            <a:pPr algn="ctr"/>
            <a:r>
              <a:rPr lang="en-US" sz="3200" dirty="0">
                <a:solidFill>
                  <a:schemeClr val="dk1"/>
                </a:solidFill>
                <a:latin typeface="Calibri"/>
                <a:ea typeface="Calibri"/>
                <a:cs typeface="Calibri"/>
              </a:rPr>
              <a:t>Jesus, I pray that when correcting someone, you help me do it with goodness and love as you would. When someone corrects me, I pray that I may receive it with humility, trusting that they love me and desire my salvation. </a:t>
            </a:r>
          </a:p>
          <a:p>
            <a:pPr algn="ctr"/>
            <a:r>
              <a:rPr lang="en-US" sz="3200" dirty="0">
                <a:solidFill>
                  <a:schemeClr val="dk1"/>
                </a:solidFill>
                <a:latin typeface="Calibri"/>
                <a:ea typeface="Calibri"/>
                <a:cs typeface="Calibri"/>
                <a:sym typeface="Calibri"/>
              </a:rPr>
              <a:t>Amen</a:t>
            </a:r>
            <a:endParaRPr sz="3200" dirty="0">
              <a:solidFill>
                <a:schemeClr val="dk1"/>
              </a:solidFill>
              <a:latin typeface="Calibri"/>
              <a:ea typeface="Calibri"/>
              <a:cs typeface="Calibri"/>
              <a:sym typeface="Calibri"/>
            </a:endParaRPr>
          </a:p>
        </p:txBody>
      </p:sp>
      <p:pic>
        <p:nvPicPr>
          <p:cNvPr id="3074" name="Picture 2" descr="Children Praying Images – Browse 66,678 Stock Photos, Vectors, and Video |  Adobe Stock">
            <a:extLst>
              <a:ext uri="{FF2B5EF4-FFF2-40B4-BE49-F238E27FC236}">
                <a16:creationId xmlns:a16="http://schemas.microsoft.com/office/drawing/2014/main" id="{4EBC1639-2275-B7F1-E2AA-77F0F0E1D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443" y="3917029"/>
            <a:ext cx="3843959" cy="2562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e3ea8f4084_1_0"/>
          <p:cNvSpPr/>
          <p:nvPr/>
        </p:nvSpPr>
        <p:spPr>
          <a:xfrm>
            <a:off x="0" y="82982"/>
            <a:ext cx="12192000" cy="4603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God is Listening, Lifetree Kids, </a:t>
            </a:r>
            <a:r>
              <a:rPr lang="en-US" sz="2000" dirty="0">
                <a:solidFill>
                  <a:schemeClr val="dk1"/>
                </a:solidFill>
                <a:latin typeface="Calibri"/>
                <a:ea typeface="Calibri"/>
                <a:cs typeface="Calibri"/>
                <a:sym typeface="Calibri"/>
                <a:hlinkClick r:id="rId4"/>
              </a:rPr>
              <a:t>https://youtu.be/i2gi2omSqus?si=sox-AKA67B2FXMiz</a:t>
            </a:r>
            <a:endParaRPr sz="2000" dirty="0">
              <a:solidFill>
                <a:schemeClr val="dk1"/>
              </a:solidFill>
              <a:latin typeface="Calibri"/>
              <a:ea typeface="Calibri"/>
              <a:cs typeface="Calibri"/>
              <a:sym typeface="Calibri"/>
            </a:endParaRPr>
          </a:p>
        </p:txBody>
      </p:sp>
      <p:pic>
        <p:nvPicPr>
          <p:cNvPr id="2" name="Online Media 1" title="Treasured VBS God is Listening">
            <a:hlinkClick r:id="" action="ppaction://media"/>
            <a:extLst>
              <a:ext uri="{FF2B5EF4-FFF2-40B4-BE49-F238E27FC236}">
                <a16:creationId xmlns:a16="http://schemas.microsoft.com/office/drawing/2014/main" id="{212B3669-8866-7DBF-3430-C84375651A42}"/>
              </a:ext>
            </a:extLst>
          </p:cNvPr>
          <p:cNvPicPr>
            <a:picLocks noRot="1" noChangeAspect="1"/>
          </p:cNvPicPr>
          <p:nvPr>
            <a:videoFile r:link="rId1"/>
          </p:nvPr>
        </p:nvPicPr>
        <p:blipFill>
          <a:blip r:embed="rId5"/>
          <a:stretch>
            <a:fillRect/>
          </a:stretch>
        </p:blipFill>
        <p:spPr>
          <a:xfrm>
            <a:off x="-26973" y="613709"/>
            <a:ext cx="12192000" cy="6244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p:nvPr/>
        </p:nvSpPr>
        <p:spPr>
          <a:xfrm>
            <a:off x="152399" y="2"/>
            <a:ext cx="11483010" cy="369291"/>
          </a:xfrm>
          <a:prstGeom prst="rect">
            <a:avLst/>
          </a:prstGeom>
          <a:noFill/>
          <a:ln>
            <a:noFill/>
          </a:ln>
        </p:spPr>
        <p:txBody>
          <a:bodyPr spcFirstLastPara="1" wrap="square" lIns="91425" tIns="45700" rIns="91425" bIns="45700" anchor="t" anchorCtr="0">
            <a:spAutoFit/>
          </a:bodyPr>
          <a:lstStyle/>
          <a:p>
            <a:pPr marL="457200" marR="431800" algn="just">
              <a:spcBef>
                <a:spcPts val="5"/>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God Who Listens, Chris Tomlin,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https://youtu.be/MbWOM4wc9bo?si=z73zEXulQgS32AuU</a:t>
            </a:r>
            <a:r>
              <a:rPr lang="en-US" sz="1800" dirty="0">
                <a:effectLst/>
                <a:latin typeface="Cambria" panose="02040503050406030204" pitchFamily="18" charset="0"/>
                <a:ea typeface="Cambria" panose="02040503050406030204" pitchFamily="18" charset="0"/>
                <a:cs typeface="Cambria" panose="02040503050406030204" pitchFamily="18" charset="0"/>
              </a:rPr>
              <a:t>  (8+ yrs.)</a:t>
            </a:r>
          </a:p>
        </p:txBody>
      </p:sp>
      <p:pic>
        <p:nvPicPr>
          <p:cNvPr id="2" name="Online Media 1" title="Chris Tomlin - God Who Listens (Lyric Video) feat. Thomas Rhett">
            <a:hlinkClick r:id="" action="ppaction://media"/>
            <a:extLst>
              <a:ext uri="{FF2B5EF4-FFF2-40B4-BE49-F238E27FC236}">
                <a16:creationId xmlns:a16="http://schemas.microsoft.com/office/drawing/2014/main" id="{6E048522-3809-C141-4A80-05475BEFFF03}"/>
              </a:ext>
            </a:extLst>
          </p:cNvPr>
          <p:cNvPicPr>
            <a:picLocks noRot="1" noChangeAspect="1"/>
          </p:cNvPicPr>
          <p:nvPr>
            <a:videoFile r:link="rId1"/>
          </p:nvPr>
        </p:nvPicPr>
        <p:blipFill>
          <a:blip r:embed="rId5"/>
          <a:stretch>
            <a:fillRect/>
          </a:stretch>
        </p:blipFill>
        <p:spPr>
          <a:xfrm>
            <a:off x="0" y="369293"/>
            <a:ext cx="12165027" cy="6488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05"/>
        <p:cNvGrpSpPr/>
        <p:nvPr/>
      </p:nvGrpSpPr>
      <p:grpSpPr>
        <a:xfrm>
          <a:off x="0" y="0"/>
          <a:ext cx="0" cy="0"/>
          <a:chOff x="0" y="0"/>
          <a:chExt cx="0" cy="0"/>
        </a:xfrm>
      </p:grpSpPr>
      <p:sp>
        <p:nvSpPr>
          <p:cNvPr id="107" name="Google Shape;107;p2"/>
          <p:cNvSpPr/>
          <p:nvPr/>
        </p:nvSpPr>
        <p:spPr>
          <a:xfrm>
            <a:off x="2003615" y="-6096"/>
            <a:ext cx="68112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333333"/>
                </a:solidFill>
                <a:latin typeface="Roboto Slab"/>
                <a:ea typeface="Roboto Slab"/>
                <a:cs typeface="Roboto Slab"/>
                <a:sym typeface="Roboto Slab"/>
              </a:rPr>
              <a:t>Matthew 18, 15-20 - Correcting our Neighbor</a:t>
            </a:r>
            <a:endParaRPr dirty="0"/>
          </a:p>
        </p:txBody>
      </p:sp>
      <p:sp>
        <p:nvSpPr>
          <p:cNvPr id="108" name="Google Shape;108;p2"/>
          <p:cNvSpPr txBox="1"/>
          <p:nvPr/>
        </p:nvSpPr>
        <p:spPr>
          <a:xfrm>
            <a:off x="659934" y="1859380"/>
            <a:ext cx="6506401" cy="1569620"/>
          </a:xfrm>
          <a:prstGeom prst="rect">
            <a:avLst/>
          </a:prstGeom>
          <a:noFill/>
          <a:ln>
            <a:noFill/>
          </a:ln>
        </p:spPr>
        <p:txBody>
          <a:bodyPr spcFirstLastPara="1" wrap="square" lIns="91425" tIns="45700" rIns="91425" bIns="45700" anchor="t" anchorCtr="0">
            <a:spAutoFit/>
          </a:bodyPr>
          <a:lstStyle/>
          <a:p>
            <a:pPr lvl="0" algn="ctr"/>
            <a:r>
              <a:rPr lang="en-US" sz="2400" dirty="0">
                <a:solidFill>
                  <a:srgbClr val="4C4C4C"/>
                </a:solidFill>
              </a:rPr>
              <a:t>Jesus said to his disciples: “If your brother sins against you, go and tell him his fault between you and him alone. If he listens to you, you have won over your brother. </a:t>
            </a:r>
            <a:endParaRPr lang="es-PY" sz="2400" dirty="0">
              <a:solidFill>
                <a:srgbClr val="4C4C4C"/>
              </a:solidFill>
              <a:sym typeface="Calibri"/>
            </a:endParaRPr>
          </a:p>
        </p:txBody>
      </p:sp>
      <p:pic>
        <p:nvPicPr>
          <p:cNvPr id="109" name="Google Shape;109;p2" descr="Día del Señor. 23 A. La corrección fraterna - PDF Free Download"/>
          <p:cNvPicPr preferRelativeResize="0"/>
          <p:nvPr/>
        </p:nvPicPr>
        <p:blipFill rotWithShape="1">
          <a:blip r:embed="rId3">
            <a:alphaModFix/>
          </a:blip>
          <a:srcRect/>
          <a:stretch/>
        </p:blipFill>
        <p:spPr>
          <a:xfrm>
            <a:off x="7546848" y="1406770"/>
            <a:ext cx="3519836" cy="2454430"/>
          </a:xfrm>
          <a:prstGeom prst="rect">
            <a:avLst/>
          </a:prstGeom>
          <a:noFill/>
          <a:ln>
            <a:noFill/>
          </a:ln>
        </p:spPr>
      </p:pic>
      <p:sp>
        <p:nvSpPr>
          <p:cNvPr id="110" name="Google Shape;110;p2"/>
          <p:cNvSpPr txBox="1"/>
          <p:nvPr/>
        </p:nvSpPr>
        <p:spPr>
          <a:xfrm>
            <a:off x="1055935" y="4541317"/>
            <a:ext cx="5714397" cy="1569620"/>
          </a:xfrm>
          <a:prstGeom prst="rect">
            <a:avLst/>
          </a:prstGeom>
          <a:noFill/>
          <a:ln>
            <a:noFill/>
          </a:ln>
        </p:spPr>
        <p:txBody>
          <a:bodyPr spcFirstLastPara="1" wrap="square" lIns="91425" tIns="45700" rIns="91425" bIns="45700" anchor="t" anchorCtr="0">
            <a:spAutoFit/>
          </a:bodyPr>
          <a:lstStyle/>
          <a:p>
            <a:pPr lvl="0" algn="ctr"/>
            <a:r>
              <a:rPr lang="en-US" sz="2400" dirty="0">
                <a:solidFill>
                  <a:srgbClr val="4C4C4C"/>
                </a:solidFill>
              </a:rPr>
              <a:t>If he does not listen, take one or two others along with you, so that ‘every fact may be established on the testimony of two or three witnesses.’ </a:t>
            </a:r>
            <a:endParaRPr lang="es-PA" sz="2400" dirty="0">
              <a:solidFill>
                <a:srgbClr val="4C4C4C"/>
              </a:solidFill>
              <a:sym typeface="Calibri"/>
            </a:endParaRPr>
          </a:p>
        </p:txBody>
      </p:sp>
      <p:pic>
        <p:nvPicPr>
          <p:cNvPr id="111" name="Google Shape;111;p2" descr="Grupo De Tres Niños Felices Juntos. Concepto De Amistad Ilustraciones  Vectoriales, Clip Art Vectorizado Libre De Derechos. Image 94427883."/>
          <p:cNvPicPr preferRelativeResize="0"/>
          <p:nvPr/>
        </p:nvPicPr>
        <p:blipFill rotWithShape="1">
          <a:blip r:embed="rId4">
            <a:alphaModFix/>
          </a:blip>
          <a:srcRect/>
          <a:stretch/>
        </p:blipFill>
        <p:spPr>
          <a:xfrm>
            <a:off x="7546848" y="4019806"/>
            <a:ext cx="3519837" cy="2612642"/>
          </a:xfrm>
          <a:prstGeom prst="rect">
            <a:avLst/>
          </a:prstGeom>
          <a:noFill/>
          <a:ln>
            <a:noFill/>
          </a:ln>
        </p:spPr>
      </p:pic>
    </p:spTree>
    <p:extLst>
      <p:ext uri="{BB962C8B-B14F-4D97-AF65-F5344CB8AC3E}">
        <p14:creationId xmlns:p14="http://schemas.microsoft.com/office/powerpoint/2010/main" val="10721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10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2" name="Google Shape;112;p2"/>
          <p:cNvSpPr txBox="1"/>
          <p:nvPr/>
        </p:nvSpPr>
        <p:spPr>
          <a:xfrm>
            <a:off x="812429" y="1748281"/>
            <a:ext cx="5825447" cy="1569620"/>
          </a:xfrm>
          <a:prstGeom prst="rect">
            <a:avLst/>
          </a:prstGeom>
          <a:noFill/>
          <a:ln>
            <a:noFill/>
          </a:ln>
        </p:spPr>
        <p:txBody>
          <a:bodyPr spcFirstLastPara="1" wrap="square" lIns="91425" tIns="45700" rIns="91425" bIns="45700" anchor="t" anchorCtr="0">
            <a:spAutoFit/>
          </a:bodyPr>
          <a:lstStyle/>
          <a:p>
            <a:pPr lvl="0" algn="ctr"/>
            <a:r>
              <a:rPr lang="en-US" sz="2400" dirty="0">
                <a:solidFill>
                  <a:srgbClr val="4C4C4C"/>
                </a:solidFill>
              </a:rPr>
              <a:t>If he refuses to listen to them, tell the church. If he refuses to listen even to the church, then treat him as you would a Gentile or a tax collector. </a:t>
            </a:r>
            <a:endParaRPr lang="es-PY" sz="2400" dirty="0">
              <a:solidFill>
                <a:srgbClr val="4C4C4C"/>
              </a:solidFill>
              <a:sym typeface="Calibri"/>
            </a:endParaRPr>
          </a:p>
        </p:txBody>
      </p:sp>
      <p:pic>
        <p:nvPicPr>
          <p:cNvPr id="113" name="Google Shape;113;p2" descr="Asistente o Técnico de Párvulos para Sala Cuna 2018-10-27 en Economicos de  El Mercurio"/>
          <p:cNvPicPr preferRelativeResize="0"/>
          <p:nvPr/>
        </p:nvPicPr>
        <p:blipFill rotWithShape="1">
          <a:blip r:embed="rId3">
            <a:alphaModFix/>
          </a:blip>
          <a:srcRect/>
          <a:stretch/>
        </p:blipFill>
        <p:spPr>
          <a:xfrm>
            <a:off x="7063588" y="1463041"/>
            <a:ext cx="4493931" cy="2140100"/>
          </a:xfrm>
          <a:prstGeom prst="rect">
            <a:avLst/>
          </a:prstGeom>
          <a:noFill/>
          <a:ln>
            <a:noFill/>
          </a:ln>
        </p:spPr>
      </p:pic>
      <p:sp>
        <p:nvSpPr>
          <p:cNvPr id="114" name="Google Shape;114;p2"/>
          <p:cNvSpPr txBox="1"/>
          <p:nvPr/>
        </p:nvSpPr>
        <p:spPr>
          <a:xfrm>
            <a:off x="812428" y="4364779"/>
            <a:ext cx="5825447" cy="1569620"/>
          </a:xfrm>
          <a:prstGeom prst="rect">
            <a:avLst/>
          </a:prstGeom>
          <a:noFill/>
          <a:ln>
            <a:noFill/>
          </a:ln>
        </p:spPr>
        <p:txBody>
          <a:bodyPr spcFirstLastPara="1" wrap="square" lIns="91425" tIns="45700" rIns="91425" bIns="45700" anchor="t" anchorCtr="0">
            <a:spAutoFit/>
          </a:bodyPr>
          <a:lstStyle/>
          <a:p>
            <a:pPr lvl="0" algn="ctr"/>
            <a:r>
              <a:rPr lang="en-US" sz="2400" dirty="0">
                <a:solidFill>
                  <a:srgbClr val="4C4C4C"/>
                </a:solidFill>
              </a:rPr>
              <a:t>Amen, I say to you, whatever you bind on earth shall be bound in heaven, and whatever you loose on earth shall be loosed in heaven.</a:t>
            </a:r>
            <a:endParaRPr lang="es-EC" sz="2400" dirty="0">
              <a:solidFill>
                <a:srgbClr val="4C4C4C"/>
              </a:solidFill>
              <a:sym typeface="Calibri"/>
            </a:endParaRPr>
          </a:p>
        </p:txBody>
      </p:sp>
      <p:pic>
        <p:nvPicPr>
          <p:cNvPr id="2" name="Google Shape;115;p2" descr="Domingo XXIII del Tiempo Ordinario, 10 de septiembre de 2017 | Desde la  Giralda">
            <a:extLst>
              <a:ext uri="{FF2B5EF4-FFF2-40B4-BE49-F238E27FC236}">
                <a16:creationId xmlns:a16="http://schemas.microsoft.com/office/drawing/2014/main" id="{687ED4C7-F010-8AF1-5CB8-83C59EB8A407}"/>
              </a:ext>
            </a:extLst>
          </p:cNvPr>
          <p:cNvPicPr preferRelativeResize="0"/>
          <p:nvPr/>
        </p:nvPicPr>
        <p:blipFill rotWithShape="1">
          <a:blip r:embed="rId4">
            <a:alphaModFix/>
          </a:blip>
          <a:srcRect/>
          <a:stretch/>
        </p:blipFill>
        <p:spPr>
          <a:xfrm>
            <a:off x="7270763" y="3893688"/>
            <a:ext cx="4079580" cy="2511803"/>
          </a:xfrm>
          <a:prstGeom prst="rect">
            <a:avLst/>
          </a:prstGeom>
          <a:noFill/>
          <a:ln>
            <a:noFill/>
          </a:ln>
        </p:spPr>
      </p:pic>
      <p:sp>
        <p:nvSpPr>
          <p:cNvPr id="3" name="Google Shape;107;p2">
            <a:extLst>
              <a:ext uri="{FF2B5EF4-FFF2-40B4-BE49-F238E27FC236}">
                <a16:creationId xmlns:a16="http://schemas.microsoft.com/office/drawing/2014/main" id="{EBB659FE-431C-02A5-4E0E-A64DCEA5778A}"/>
              </a:ext>
            </a:extLst>
          </p:cNvPr>
          <p:cNvSpPr/>
          <p:nvPr/>
        </p:nvSpPr>
        <p:spPr>
          <a:xfrm>
            <a:off x="2003615" y="-6096"/>
            <a:ext cx="68112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333333"/>
                </a:solidFill>
                <a:latin typeface="Roboto Slab"/>
                <a:ea typeface="Roboto Slab"/>
                <a:cs typeface="Roboto Slab"/>
                <a:sym typeface="Roboto Slab"/>
              </a:rPr>
              <a:t>Matthew 18, 15-20 - Correcting our Neighbor</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10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590319" y="1777513"/>
            <a:ext cx="4830017" cy="3046948"/>
          </a:xfrm>
          <a:prstGeom prst="rect">
            <a:avLst/>
          </a:prstGeom>
          <a:noFill/>
          <a:ln>
            <a:noFill/>
          </a:ln>
        </p:spPr>
        <p:txBody>
          <a:bodyPr spcFirstLastPara="1" wrap="square" lIns="91425" tIns="45700" rIns="91425" bIns="45700" anchor="t" anchorCtr="0">
            <a:spAutoFit/>
          </a:bodyPr>
          <a:lstStyle/>
          <a:p>
            <a:pPr algn="ctr"/>
            <a:r>
              <a:rPr lang="en-US" sz="2400" dirty="0">
                <a:solidFill>
                  <a:srgbClr val="4C4C4C"/>
                </a:solidFill>
              </a:rPr>
              <a:t>Again, amen, I say to you, if two of you agree on earth about anything for which they are to pray, it shall be granted to them by my heavenly Father. For where two or three are gathered together in my name, there am I in the midst of them.”</a:t>
            </a:r>
          </a:p>
        </p:txBody>
      </p:sp>
      <p:pic>
        <p:nvPicPr>
          <p:cNvPr id="116" name="Google Shape;116;p2" descr="miscosasyyo: Corrección Fraterna"/>
          <p:cNvPicPr preferRelativeResize="0"/>
          <p:nvPr/>
        </p:nvPicPr>
        <p:blipFill rotWithShape="1">
          <a:blip r:embed="rId3">
            <a:alphaModFix/>
          </a:blip>
          <a:srcRect/>
          <a:stretch/>
        </p:blipFill>
        <p:spPr>
          <a:xfrm>
            <a:off x="5900928" y="1645772"/>
            <a:ext cx="5852160" cy="4828180"/>
          </a:xfrm>
          <a:prstGeom prst="rect">
            <a:avLst/>
          </a:prstGeom>
          <a:noFill/>
          <a:ln>
            <a:noFill/>
          </a:ln>
        </p:spPr>
      </p:pic>
      <p:sp>
        <p:nvSpPr>
          <p:cNvPr id="2" name="TextBox 1">
            <a:extLst>
              <a:ext uri="{FF2B5EF4-FFF2-40B4-BE49-F238E27FC236}">
                <a16:creationId xmlns:a16="http://schemas.microsoft.com/office/drawing/2014/main" id="{13A6487E-5EB2-A85B-6D47-CB14BCEE361D}"/>
              </a:ext>
            </a:extLst>
          </p:cNvPr>
          <p:cNvSpPr txBox="1"/>
          <p:nvPr/>
        </p:nvSpPr>
        <p:spPr>
          <a:xfrm>
            <a:off x="524255" y="4904292"/>
            <a:ext cx="4962144" cy="1569660"/>
          </a:xfrm>
          <a:prstGeom prst="rect">
            <a:avLst/>
          </a:prstGeom>
          <a:noFill/>
        </p:spPr>
        <p:txBody>
          <a:bodyPr wrap="square" rtlCol="0">
            <a:spAutoFit/>
          </a:bodyPr>
          <a:lstStyle/>
          <a:p>
            <a:pPr algn="ctr"/>
            <a:r>
              <a:rPr lang="en-US" sz="2400" b="1" dirty="0">
                <a:solidFill>
                  <a:srgbClr val="FF0066"/>
                </a:solidFill>
              </a:rPr>
              <a:t>THE GOSPEL OF THE LORD</a:t>
            </a:r>
          </a:p>
          <a:p>
            <a:pPr algn="ctr"/>
            <a:endParaRPr lang="en-US" sz="2400" dirty="0"/>
          </a:p>
          <a:p>
            <a:pPr algn="ctr"/>
            <a:r>
              <a:rPr lang="en-US" sz="2400" b="1" dirty="0">
                <a:solidFill>
                  <a:srgbClr val="FFC000"/>
                </a:solidFill>
              </a:rPr>
              <a:t>PRAISE TO YOU </a:t>
            </a:r>
          </a:p>
          <a:p>
            <a:pPr algn="ctr"/>
            <a:r>
              <a:rPr lang="en-US" sz="2400" b="1" dirty="0">
                <a:solidFill>
                  <a:srgbClr val="FFC000"/>
                </a:solidFill>
              </a:rPr>
              <a:t>LORD JESUS CHRIST</a:t>
            </a:r>
          </a:p>
        </p:txBody>
      </p:sp>
      <p:sp>
        <p:nvSpPr>
          <p:cNvPr id="3" name="Google Shape;107;p2">
            <a:extLst>
              <a:ext uri="{FF2B5EF4-FFF2-40B4-BE49-F238E27FC236}">
                <a16:creationId xmlns:a16="http://schemas.microsoft.com/office/drawing/2014/main" id="{41A58C36-F8E3-4F90-F3B6-2626EC492D55}"/>
              </a:ext>
            </a:extLst>
          </p:cNvPr>
          <p:cNvSpPr/>
          <p:nvPr/>
        </p:nvSpPr>
        <p:spPr>
          <a:xfrm>
            <a:off x="2003615" y="-6096"/>
            <a:ext cx="68112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dirty="0">
                <a:solidFill>
                  <a:srgbClr val="333333"/>
                </a:solidFill>
                <a:latin typeface="Roboto Slab"/>
                <a:ea typeface="Roboto Slab"/>
                <a:cs typeface="Roboto Slab"/>
                <a:sym typeface="Roboto Slab"/>
              </a:rPr>
              <a:t>Matthew 18, 15-20 - Correcting our Neighbor</a:t>
            </a:r>
            <a:endParaRPr dirty="0"/>
          </a:p>
        </p:txBody>
      </p:sp>
    </p:spTree>
    <p:extLst>
      <p:ext uri="{BB962C8B-B14F-4D97-AF65-F5344CB8AC3E}">
        <p14:creationId xmlns:p14="http://schemas.microsoft.com/office/powerpoint/2010/main" val="316898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extBox 1">
            <a:extLst>
              <a:ext uri="{FF2B5EF4-FFF2-40B4-BE49-F238E27FC236}">
                <a16:creationId xmlns:a16="http://schemas.microsoft.com/office/drawing/2014/main" id="{1940FD03-87B4-7A49-72E4-D64DCE39DF8F}"/>
              </a:ext>
            </a:extLst>
          </p:cNvPr>
          <p:cNvSpPr txBox="1"/>
          <p:nvPr/>
        </p:nvSpPr>
        <p:spPr>
          <a:xfrm>
            <a:off x="647114" y="2284593"/>
            <a:ext cx="10897772" cy="2092881"/>
          </a:xfrm>
          <a:prstGeom prst="rect">
            <a:avLst/>
          </a:prstGeom>
          <a:noFill/>
        </p:spPr>
        <p:txBody>
          <a:bodyPr wrap="square" rtlCol="0">
            <a:spAutoFit/>
          </a:bodyPr>
          <a:lstStyle/>
          <a:p>
            <a:pPr algn="ctr"/>
            <a:r>
              <a:rPr lang="en-US" sz="1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524603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3" descr="Día del Señor. 23 A. La corrección fraterna - PDF Free Download"/>
          <p:cNvPicPr preferRelativeResize="0"/>
          <p:nvPr/>
        </p:nvPicPr>
        <p:blipFill rotWithShape="1">
          <a:blip r:embed="rId3">
            <a:alphaModFix/>
          </a:blip>
          <a:srcRect/>
          <a:stretch/>
        </p:blipFill>
        <p:spPr>
          <a:xfrm>
            <a:off x="2885014" y="1519701"/>
            <a:ext cx="5336586" cy="3818597"/>
          </a:xfrm>
          <a:prstGeom prst="rect">
            <a:avLst/>
          </a:prstGeom>
          <a:noFill/>
          <a:ln>
            <a:noFill/>
          </a:ln>
        </p:spPr>
      </p:pic>
      <p:sp>
        <p:nvSpPr>
          <p:cNvPr id="122" name="Google Shape;122;p3"/>
          <p:cNvSpPr txBox="1"/>
          <p:nvPr/>
        </p:nvSpPr>
        <p:spPr>
          <a:xfrm>
            <a:off x="292608" y="237485"/>
            <a:ext cx="10289899" cy="1077178"/>
          </a:xfrm>
          <a:prstGeom prst="rect">
            <a:avLst/>
          </a:prstGeom>
          <a:noFill/>
          <a:ln>
            <a:noFill/>
          </a:ln>
        </p:spPr>
        <p:txBody>
          <a:bodyPr spcFirstLastPara="1" wrap="square" lIns="91425" tIns="45700" rIns="91425" bIns="45700" anchor="t" anchorCtr="0">
            <a:spAutoFit/>
          </a:bodyPr>
          <a:lstStyle/>
          <a:p>
            <a:pPr lvl="0" algn="ctr"/>
            <a:r>
              <a:rPr lang="en-US" sz="3200" dirty="0">
                <a:solidFill>
                  <a:schemeClr val="dk1"/>
                </a:solidFill>
                <a:latin typeface="Calibri"/>
                <a:ea typeface="Calibri"/>
                <a:cs typeface="Calibri"/>
              </a:rPr>
              <a:t>Jesus wants us to love our neighbor and to desire their salvation. He gives us steps to help them realize their sin. </a:t>
            </a:r>
            <a:endParaRPr lang="es-CL" sz="3200" dirty="0">
              <a:solidFill>
                <a:schemeClr val="dk1"/>
              </a:solidFill>
              <a:latin typeface="Calibri"/>
              <a:ea typeface="Calibri"/>
              <a:cs typeface="Calibri"/>
            </a:endParaRPr>
          </a:p>
        </p:txBody>
      </p:sp>
      <p:sp>
        <p:nvSpPr>
          <p:cNvPr id="123" name="Google Shape;123;p3"/>
          <p:cNvSpPr txBox="1"/>
          <p:nvPr/>
        </p:nvSpPr>
        <p:spPr>
          <a:xfrm>
            <a:off x="370219" y="5533562"/>
            <a:ext cx="11338560" cy="1077178"/>
          </a:xfrm>
          <a:prstGeom prst="rect">
            <a:avLst/>
          </a:prstGeom>
          <a:noFill/>
          <a:ln>
            <a:noFill/>
          </a:ln>
        </p:spPr>
        <p:txBody>
          <a:bodyPr spcFirstLastPara="1" wrap="square" lIns="91425" tIns="45700" rIns="91425" bIns="45700" anchor="t" anchorCtr="0">
            <a:spAutoFit/>
          </a:bodyPr>
          <a:lstStyle/>
          <a:p>
            <a:pPr lvl="0" algn="ctr"/>
            <a:r>
              <a:rPr lang="en-US" sz="3200" dirty="0">
                <a:solidFill>
                  <a:schemeClr val="dk1"/>
                </a:solidFill>
                <a:latin typeface="Calibri"/>
                <a:ea typeface="Calibri"/>
                <a:cs typeface="Calibri"/>
              </a:rPr>
              <a:t>Go and tell him/her the fault between </a:t>
            </a:r>
            <a:r>
              <a:rPr lang="en-US" sz="3200" dirty="0">
                <a:solidFill>
                  <a:srgbClr val="FF0000"/>
                </a:solidFill>
                <a:latin typeface="Calibri"/>
                <a:ea typeface="Calibri"/>
                <a:cs typeface="Calibri"/>
              </a:rPr>
              <a:t>you and your neighbor alone</a:t>
            </a:r>
            <a:r>
              <a:rPr lang="en-US" sz="3200" dirty="0">
                <a:solidFill>
                  <a:schemeClr val="dk1"/>
                </a:solidFill>
                <a:latin typeface="Calibri"/>
                <a:ea typeface="Calibri"/>
                <a:cs typeface="Calibri"/>
              </a:rPr>
              <a:t>. If (s)he listens to you, you have won over your neighbor.</a:t>
            </a:r>
            <a:endParaRPr lang="es-PA" sz="3200" dirty="0">
              <a:solidFill>
                <a:schemeClr val="dk1"/>
              </a:solidFill>
              <a:latin typeface="Calibri"/>
              <a:ea typeface="Calibri"/>
              <a:cs typeface="Calibri"/>
              <a:sym typeface="Calibri"/>
            </a:endParaRPr>
          </a:p>
        </p:txBody>
      </p:sp>
      <p:sp>
        <p:nvSpPr>
          <p:cNvPr id="124" name="Google Shape;124;p3"/>
          <p:cNvSpPr txBox="1"/>
          <p:nvPr/>
        </p:nvSpPr>
        <p:spPr>
          <a:xfrm>
            <a:off x="8631044" y="2932771"/>
            <a:ext cx="307773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FF0000"/>
                </a:solidFill>
                <a:latin typeface="Calibri"/>
                <a:ea typeface="Calibri"/>
                <a:cs typeface="Calibri"/>
                <a:sym typeface="Calibri"/>
              </a:rPr>
              <a:t>What is the </a:t>
            </a:r>
          </a:p>
          <a:p>
            <a:pPr marL="0" marR="0" lvl="0" indent="0" algn="ctr" rtl="0">
              <a:spcBef>
                <a:spcPts val="0"/>
              </a:spcBef>
              <a:spcAft>
                <a:spcPts val="0"/>
              </a:spcAft>
              <a:buNone/>
            </a:pPr>
            <a:r>
              <a:rPr lang="en-US" sz="3600" dirty="0">
                <a:solidFill>
                  <a:srgbClr val="FF0000"/>
                </a:solidFill>
                <a:latin typeface="Calibri"/>
                <a:ea typeface="Calibri"/>
                <a:cs typeface="Calibri"/>
                <a:sym typeface="Calibri"/>
              </a:rPr>
              <a:t>1</a:t>
            </a:r>
            <a:r>
              <a:rPr lang="en-US" sz="3600" baseline="30000" dirty="0">
                <a:solidFill>
                  <a:srgbClr val="FF0000"/>
                </a:solidFill>
                <a:latin typeface="Calibri"/>
                <a:ea typeface="Calibri"/>
                <a:cs typeface="Calibri"/>
                <a:sym typeface="Calibri"/>
              </a:rPr>
              <a:t>st</a:t>
            </a:r>
            <a:r>
              <a:rPr lang="en-US" sz="3600" dirty="0">
                <a:solidFill>
                  <a:srgbClr val="FF0000"/>
                </a:solidFill>
                <a:latin typeface="Calibri"/>
                <a:ea typeface="Calibri"/>
                <a:cs typeface="Calibri"/>
                <a:sym typeface="Calibri"/>
              </a:rPr>
              <a:t> step?</a:t>
            </a:r>
            <a:endParaRPr sz="3600"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 descr="Grupo De Tres Niños Felices Juntos. Concepto De Amistad Ilustraciones  Vectoriales, Clip Art Vectorizado Libre De Derechos. Image 94427883."/>
          <p:cNvPicPr preferRelativeResize="0"/>
          <p:nvPr/>
        </p:nvPicPr>
        <p:blipFill rotWithShape="1">
          <a:blip r:embed="rId3">
            <a:alphaModFix/>
          </a:blip>
          <a:srcRect/>
          <a:stretch/>
        </p:blipFill>
        <p:spPr>
          <a:xfrm>
            <a:off x="3682121" y="2480963"/>
            <a:ext cx="4434937" cy="4344471"/>
          </a:xfrm>
          <a:prstGeom prst="rect">
            <a:avLst/>
          </a:prstGeom>
          <a:noFill/>
          <a:ln>
            <a:noFill/>
          </a:ln>
        </p:spPr>
      </p:pic>
      <p:sp>
        <p:nvSpPr>
          <p:cNvPr id="130" name="Google Shape;130;p4"/>
          <p:cNvSpPr/>
          <p:nvPr/>
        </p:nvSpPr>
        <p:spPr>
          <a:xfrm>
            <a:off x="159026" y="911343"/>
            <a:ext cx="10879521" cy="1569620"/>
          </a:xfrm>
          <a:prstGeom prst="rect">
            <a:avLst/>
          </a:prstGeom>
          <a:noFill/>
          <a:ln>
            <a:noFill/>
          </a:ln>
        </p:spPr>
        <p:txBody>
          <a:bodyPr spcFirstLastPara="1" wrap="square" lIns="91425" tIns="45700" rIns="91425" bIns="45700" anchor="t" anchorCtr="0">
            <a:spAutoFit/>
          </a:bodyPr>
          <a:lstStyle/>
          <a:p>
            <a:pPr lvl="0" algn="ctr"/>
            <a:r>
              <a:rPr lang="en-US" sz="3200" dirty="0">
                <a:solidFill>
                  <a:srgbClr val="4C4C4C"/>
                </a:solidFill>
              </a:rPr>
              <a:t>Take one or two others along with you, so that ‘every fact may be established on the testimony of two or three witnesses.</a:t>
            </a:r>
            <a:endParaRPr lang="es-GT" sz="3200" dirty="0">
              <a:solidFill>
                <a:srgbClr val="4C4C4C"/>
              </a:solidFill>
              <a:sym typeface="Calibri"/>
            </a:endParaRPr>
          </a:p>
        </p:txBody>
      </p:sp>
      <p:sp>
        <p:nvSpPr>
          <p:cNvPr id="131" name="Google Shape;131;p4"/>
          <p:cNvSpPr/>
          <p:nvPr/>
        </p:nvSpPr>
        <p:spPr>
          <a:xfrm>
            <a:off x="1567982" y="32566"/>
            <a:ext cx="838444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3600" dirty="0" err="1">
                <a:solidFill>
                  <a:srgbClr val="4C4C4C"/>
                </a:solidFill>
                <a:sym typeface="Calibri"/>
              </a:rPr>
              <a:t>What</a:t>
            </a:r>
            <a:r>
              <a:rPr lang="es-UY" sz="3600" dirty="0">
                <a:solidFill>
                  <a:srgbClr val="4C4C4C"/>
                </a:solidFill>
                <a:sym typeface="Calibri"/>
              </a:rPr>
              <a:t> </a:t>
            </a:r>
            <a:r>
              <a:rPr lang="es-UY" sz="3600" dirty="0" err="1">
                <a:solidFill>
                  <a:srgbClr val="4C4C4C"/>
                </a:solidFill>
                <a:sym typeface="Calibri"/>
              </a:rPr>
              <a:t>happens</a:t>
            </a:r>
            <a:r>
              <a:rPr lang="es-UY" sz="3600" dirty="0">
                <a:solidFill>
                  <a:srgbClr val="4C4C4C"/>
                </a:solidFill>
                <a:sym typeface="Calibri"/>
              </a:rPr>
              <a:t> </a:t>
            </a:r>
            <a:r>
              <a:rPr lang="es-UY" sz="3600" dirty="0" err="1">
                <a:solidFill>
                  <a:srgbClr val="4C4C4C"/>
                </a:solidFill>
                <a:sym typeface="Calibri"/>
              </a:rPr>
              <a:t>if</a:t>
            </a:r>
            <a:r>
              <a:rPr lang="es-UY" sz="3600" dirty="0">
                <a:solidFill>
                  <a:srgbClr val="4C4C4C"/>
                </a:solidFill>
                <a:sym typeface="Calibri"/>
              </a:rPr>
              <a:t> (s)he </a:t>
            </a:r>
            <a:r>
              <a:rPr lang="es-UY" sz="3600" dirty="0" err="1">
                <a:solidFill>
                  <a:srgbClr val="4C4C4C"/>
                </a:solidFill>
                <a:sym typeface="Calibri"/>
              </a:rPr>
              <a:t>doesn’t</a:t>
            </a:r>
            <a:r>
              <a:rPr lang="es-UY" sz="3600" dirty="0">
                <a:solidFill>
                  <a:srgbClr val="4C4C4C"/>
                </a:solidFill>
                <a:sym typeface="Calibri"/>
              </a:rPr>
              <a:t> listen?</a:t>
            </a:r>
            <a:endParaRPr lang="es-UY" sz="3600" dirty="0">
              <a:solidFill>
                <a:srgbClr val="4C4C4C"/>
              </a:solidFill>
            </a:endParaRPr>
          </a:p>
        </p:txBody>
      </p:sp>
      <p:sp>
        <p:nvSpPr>
          <p:cNvPr id="2" name="TextBox 1">
            <a:extLst>
              <a:ext uri="{FF2B5EF4-FFF2-40B4-BE49-F238E27FC236}">
                <a16:creationId xmlns:a16="http://schemas.microsoft.com/office/drawing/2014/main" id="{08C734BA-274E-0BFA-0D58-67ACD6FC2980}"/>
              </a:ext>
            </a:extLst>
          </p:cNvPr>
          <p:cNvSpPr txBox="1"/>
          <p:nvPr/>
        </p:nvSpPr>
        <p:spPr>
          <a:xfrm>
            <a:off x="8194997" y="3345986"/>
            <a:ext cx="3843294" cy="2062103"/>
          </a:xfrm>
          <a:prstGeom prst="rect">
            <a:avLst/>
          </a:prstGeom>
          <a:noFill/>
        </p:spPr>
        <p:txBody>
          <a:bodyPr wrap="square" rtlCol="0">
            <a:spAutoFit/>
          </a:bodyPr>
          <a:lstStyle/>
          <a:p>
            <a:pPr algn="ctr"/>
            <a:r>
              <a:rPr lang="en-US" sz="3200" dirty="0">
                <a:solidFill>
                  <a:srgbClr val="4C4C4C"/>
                </a:solidFill>
              </a:rPr>
              <a:t>(S)He is more likely to believe two or more persons than just one.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1406934" y="899956"/>
            <a:ext cx="8839271"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GT" sz="3600" b="0" i="0" dirty="0" err="1">
                <a:solidFill>
                  <a:srgbClr val="4C4C4C"/>
                </a:solidFill>
                <a:sym typeface="Arial"/>
              </a:rPr>
              <a:t>Then</a:t>
            </a:r>
            <a:r>
              <a:rPr lang="es-GT" sz="3600" b="0" i="0" dirty="0">
                <a:solidFill>
                  <a:srgbClr val="4C4C4C"/>
                </a:solidFill>
                <a:sym typeface="Arial"/>
              </a:rPr>
              <a:t> </a:t>
            </a:r>
            <a:r>
              <a:rPr lang="es-GT" sz="3600" b="0" i="0" dirty="0" err="1">
                <a:solidFill>
                  <a:srgbClr val="4C4C4C"/>
                </a:solidFill>
                <a:sym typeface="Arial"/>
              </a:rPr>
              <a:t>tell</a:t>
            </a:r>
            <a:r>
              <a:rPr lang="es-GT" sz="3600" b="0" i="0" dirty="0">
                <a:solidFill>
                  <a:srgbClr val="4C4C4C"/>
                </a:solidFill>
                <a:sym typeface="Arial"/>
              </a:rPr>
              <a:t> </a:t>
            </a:r>
            <a:r>
              <a:rPr lang="es-GT" sz="3600" b="0" i="0" dirty="0" err="1">
                <a:solidFill>
                  <a:srgbClr val="4C4C4C"/>
                </a:solidFill>
                <a:sym typeface="Arial"/>
              </a:rPr>
              <a:t>the</a:t>
            </a:r>
            <a:r>
              <a:rPr lang="es-GT" sz="3600" b="0" i="0" dirty="0">
                <a:solidFill>
                  <a:srgbClr val="4C4C4C"/>
                </a:solidFill>
                <a:sym typeface="Arial"/>
              </a:rPr>
              <a:t> </a:t>
            </a:r>
            <a:r>
              <a:rPr lang="es-GT" sz="3600" b="0" i="0" dirty="0" err="1">
                <a:solidFill>
                  <a:srgbClr val="4C4C4C"/>
                </a:solidFill>
                <a:sym typeface="Arial"/>
              </a:rPr>
              <a:t>community</a:t>
            </a:r>
            <a:r>
              <a:rPr lang="es-GT" sz="3600" b="0" i="0" dirty="0">
                <a:solidFill>
                  <a:srgbClr val="4C4C4C"/>
                </a:solidFill>
                <a:sym typeface="Arial"/>
              </a:rPr>
              <a:t> so </a:t>
            </a:r>
            <a:r>
              <a:rPr lang="es-GT" sz="3600" b="0" i="0" dirty="0" err="1">
                <a:solidFill>
                  <a:srgbClr val="4C4C4C"/>
                </a:solidFill>
                <a:sym typeface="Arial"/>
              </a:rPr>
              <a:t>they</a:t>
            </a:r>
            <a:r>
              <a:rPr lang="es-GT" sz="3600" b="0" i="0" dirty="0">
                <a:solidFill>
                  <a:srgbClr val="4C4C4C"/>
                </a:solidFill>
                <a:sym typeface="Arial"/>
              </a:rPr>
              <a:t> can </a:t>
            </a:r>
            <a:r>
              <a:rPr lang="es-GT" sz="3600" b="0" i="0" dirty="0" err="1">
                <a:solidFill>
                  <a:srgbClr val="4C4C4C"/>
                </a:solidFill>
                <a:sym typeface="Arial"/>
              </a:rPr>
              <a:t>help</a:t>
            </a:r>
            <a:r>
              <a:rPr lang="es-GT" sz="3600" b="0" i="0" dirty="0">
                <a:solidFill>
                  <a:srgbClr val="4C4C4C"/>
                </a:solidFill>
                <a:sym typeface="Arial"/>
              </a:rPr>
              <a:t> </a:t>
            </a:r>
            <a:r>
              <a:rPr lang="es-GT" sz="3600" b="0" i="0" dirty="0" err="1">
                <a:solidFill>
                  <a:srgbClr val="4C4C4C"/>
                </a:solidFill>
                <a:sym typeface="Arial"/>
              </a:rPr>
              <a:t>convince</a:t>
            </a:r>
            <a:r>
              <a:rPr lang="es-GT" sz="3600" b="0" i="0" dirty="0">
                <a:solidFill>
                  <a:srgbClr val="4C4C4C"/>
                </a:solidFill>
                <a:sym typeface="Arial"/>
              </a:rPr>
              <a:t> </a:t>
            </a:r>
            <a:r>
              <a:rPr lang="es-GT" sz="3600" b="0" i="0" dirty="0" err="1">
                <a:solidFill>
                  <a:srgbClr val="4C4C4C"/>
                </a:solidFill>
                <a:sym typeface="Arial"/>
              </a:rPr>
              <a:t>them</a:t>
            </a:r>
            <a:r>
              <a:rPr lang="es-GT" sz="3600" b="0" i="0" dirty="0">
                <a:solidFill>
                  <a:srgbClr val="4C4C4C"/>
                </a:solidFill>
                <a:sym typeface="Arial"/>
              </a:rPr>
              <a:t>.</a:t>
            </a:r>
            <a:endParaRPr lang="es-GT" sz="3600" dirty="0">
              <a:solidFill>
                <a:schemeClr val="dk1"/>
              </a:solidFill>
              <a:latin typeface="Calibri"/>
              <a:ea typeface="Calibri"/>
              <a:cs typeface="Calibri"/>
              <a:sym typeface="Calibri"/>
            </a:endParaRPr>
          </a:p>
        </p:txBody>
      </p:sp>
      <p:sp>
        <p:nvSpPr>
          <p:cNvPr id="137" name="Google Shape;137;p5"/>
          <p:cNvSpPr/>
          <p:nvPr/>
        </p:nvSpPr>
        <p:spPr>
          <a:xfrm>
            <a:off x="1043929" y="5551889"/>
            <a:ext cx="9729119"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dirty="0">
                <a:solidFill>
                  <a:srgbClr val="4C4C4C"/>
                </a:solidFill>
                <a:sym typeface="Arial"/>
              </a:rPr>
              <a:t>…If they still don’t listen, treat them as though they are a gentile or a tax collector.</a:t>
            </a:r>
            <a:endParaRPr lang="en-US" sz="3200" dirty="0">
              <a:solidFill>
                <a:schemeClr val="dk1"/>
              </a:solidFill>
              <a:latin typeface="Calibri"/>
              <a:ea typeface="Calibri"/>
              <a:cs typeface="Calibri"/>
              <a:sym typeface="Calibri"/>
            </a:endParaRPr>
          </a:p>
        </p:txBody>
      </p:sp>
      <p:pic>
        <p:nvPicPr>
          <p:cNvPr id="138" name="Google Shape;138;p5" descr="Praying Hands Images, Stock Photos &amp; Vectors | Shutterstock"/>
          <p:cNvPicPr preferRelativeResize="0"/>
          <p:nvPr/>
        </p:nvPicPr>
        <p:blipFill rotWithShape="1">
          <a:blip r:embed="rId3">
            <a:alphaModFix/>
          </a:blip>
          <a:srcRect/>
          <a:stretch/>
        </p:blipFill>
        <p:spPr>
          <a:xfrm>
            <a:off x="902831" y="2331974"/>
            <a:ext cx="1724025" cy="2667000"/>
          </a:xfrm>
          <a:prstGeom prst="rect">
            <a:avLst/>
          </a:prstGeom>
          <a:ln>
            <a:noFill/>
          </a:ln>
          <a:effectLst>
            <a:softEdge rad="112500"/>
          </a:effectLst>
        </p:spPr>
      </p:pic>
      <p:pic>
        <p:nvPicPr>
          <p:cNvPr id="139" name="Google Shape;139;p5" descr="Asistente o Técnico de Párvulos para Sala Cuna 2018-10-27 en Economicos de  El Mercurio"/>
          <p:cNvPicPr preferRelativeResize="0"/>
          <p:nvPr/>
        </p:nvPicPr>
        <p:blipFill rotWithShape="1">
          <a:blip r:embed="rId4">
            <a:alphaModFix/>
          </a:blip>
          <a:srcRect/>
          <a:stretch/>
        </p:blipFill>
        <p:spPr>
          <a:xfrm>
            <a:off x="2969068" y="2321306"/>
            <a:ext cx="5715000" cy="1885950"/>
          </a:xfrm>
          <a:prstGeom prst="rect">
            <a:avLst/>
          </a:prstGeom>
          <a:noFill/>
          <a:ln>
            <a:noFill/>
          </a:ln>
        </p:spPr>
      </p:pic>
      <p:pic>
        <p:nvPicPr>
          <p:cNvPr id="140" name="Google Shape;140;p5" descr="Free Clipart Hugs Image Of Hugs Clipart 2237 Group - People Hugging Cartoon  Png - Free Transparent PNG Clipart Images Download"/>
          <p:cNvPicPr preferRelativeResize="0"/>
          <p:nvPr/>
        </p:nvPicPr>
        <p:blipFill rotWithShape="1">
          <a:blip r:embed="rId5">
            <a:alphaModFix/>
          </a:blip>
          <a:srcRect/>
          <a:stretch/>
        </p:blipFill>
        <p:spPr>
          <a:xfrm>
            <a:off x="9260367" y="2321306"/>
            <a:ext cx="1971675" cy="2314575"/>
          </a:xfrm>
          <a:prstGeom prst="rect">
            <a:avLst/>
          </a:prstGeom>
          <a:ln>
            <a:noFill/>
          </a:ln>
          <a:effectLst>
            <a:softEdge rad="112500"/>
          </a:effectLst>
        </p:spPr>
      </p:pic>
      <p:sp>
        <p:nvSpPr>
          <p:cNvPr id="141" name="Google Shape;141;p5"/>
          <p:cNvSpPr txBox="1"/>
          <p:nvPr/>
        </p:nvSpPr>
        <p:spPr>
          <a:xfrm>
            <a:off x="2969068" y="4320287"/>
            <a:ext cx="571500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NI" sz="2600" dirty="0" err="1">
                <a:solidFill>
                  <a:schemeClr val="dk1"/>
                </a:solidFill>
                <a:latin typeface="Calibri"/>
                <a:ea typeface="Calibri"/>
                <a:cs typeface="Calibri"/>
                <a:sym typeface="Calibri"/>
              </a:rPr>
              <a:t>The</a:t>
            </a:r>
            <a:r>
              <a:rPr lang="es-NI" sz="2600" dirty="0">
                <a:solidFill>
                  <a:schemeClr val="dk1"/>
                </a:solidFill>
                <a:latin typeface="Calibri"/>
                <a:ea typeface="Calibri"/>
                <a:cs typeface="Calibri"/>
                <a:sym typeface="Calibri"/>
              </a:rPr>
              <a:t> </a:t>
            </a:r>
            <a:r>
              <a:rPr lang="es-NI" sz="2600" dirty="0" err="1">
                <a:solidFill>
                  <a:schemeClr val="dk1"/>
                </a:solidFill>
                <a:latin typeface="Calibri"/>
                <a:ea typeface="Calibri"/>
                <a:cs typeface="Calibri"/>
                <a:sym typeface="Calibri"/>
              </a:rPr>
              <a:t>community</a:t>
            </a:r>
            <a:r>
              <a:rPr lang="es-NI" sz="2600" dirty="0">
                <a:solidFill>
                  <a:schemeClr val="dk1"/>
                </a:solidFill>
                <a:latin typeface="Calibri"/>
                <a:ea typeface="Calibri"/>
                <a:cs typeface="Calibri"/>
                <a:sym typeface="Calibri"/>
              </a:rPr>
              <a:t> can </a:t>
            </a:r>
            <a:r>
              <a:rPr lang="es-NI" sz="2600" dirty="0" err="1">
                <a:solidFill>
                  <a:schemeClr val="dk1"/>
                </a:solidFill>
                <a:latin typeface="Calibri"/>
                <a:ea typeface="Calibri"/>
                <a:cs typeface="Calibri"/>
                <a:sym typeface="Calibri"/>
              </a:rPr>
              <a:t>pray</a:t>
            </a:r>
            <a:r>
              <a:rPr lang="es-NI" sz="2600" dirty="0">
                <a:solidFill>
                  <a:schemeClr val="dk1"/>
                </a:solidFill>
                <a:latin typeface="Calibri"/>
                <a:ea typeface="Calibri"/>
                <a:cs typeface="Calibri"/>
                <a:sym typeface="Calibri"/>
              </a:rPr>
              <a:t> </a:t>
            </a:r>
            <a:r>
              <a:rPr lang="es-NI" sz="2600" dirty="0" err="1">
                <a:solidFill>
                  <a:schemeClr val="dk1"/>
                </a:solidFill>
                <a:latin typeface="Calibri"/>
                <a:ea typeface="Calibri"/>
                <a:cs typeface="Calibri"/>
                <a:sym typeface="Calibri"/>
              </a:rPr>
              <a:t>for</a:t>
            </a:r>
            <a:r>
              <a:rPr lang="es-NI" sz="2600" dirty="0">
                <a:solidFill>
                  <a:schemeClr val="dk1"/>
                </a:solidFill>
                <a:latin typeface="Calibri"/>
                <a:ea typeface="Calibri"/>
                <a:cs typeface="Calibri"/>
                <a:sym typeface="Calibri"/>
              </a:rPr>
              <a:t> </a:t>
            </a:r>
            <a:r>
              <a:rPr lang="es-NI" sz="2600" dirty="0" err="1">
                <a:solidFill>
                  <a:schemeClr val="dk1"/>
                </a:solidFill>
                <a:latin typeface="Calibri"/>
                <a:ea typeface="Calibri"/>
                <a:cs typeface="Calibri"/>
                <a:sym typeface="Calibri"/>
              </a:rPr>
              <a:t>them</a:t>
            </a:r>
            <a:r>
              <a:rPr lang="es-NI" sz="2600" dirty="0">
                <a:solidFill>
                  <a:schemeClr val="dk1"/>
                </a:solidFill>
                <a:latin typeface="Calibri"/>
                <a:ea typeface="Calibri"/>
                <a:cs typeface="Calibri"/>
                <a:sym typeface="Calibri"/>
              </a:rPr>
              <a:t>.</a:t>
            </a:r>
            <a:endParaRPr lang="es-NI" sz="2600" dirty="0"/>
          </a:p>
        </p:txBody>
      </p:sp>
      <p:sp>
        <p:nvSpPr>
          <p:cNvPr id="142" name="Google Shape;142;p5"/>
          <p:cNvSpPr txBox="1"/>
          <p:nvPr/>
        </p:nvSpPr>
        <p:spPr>
          <a:xfrm>
            <a:off x="3489842" y="4751282"/>
            <a:ext cx="4837294"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600" dirty="0" err="1">
                <a:solidFill>
                  <a:schemeClr val="dk1"/>
                </a:solidFill>
                <a:latin typeface="Calibri"/>
                <a:ea typeface="Calibri"/>
                <a:cs typeface="Calibri"/>
                <a:sym typeface="Calibri"/>
              </a:rPr>
              <a:t>The</a:t>
            </a:r>
            <a:r>
              <a:rPr lang="es-CL" sz="2600" dirty="0">
                <a:solidFill>
                  <a:schemeClr val="dk1"/>
                </a:solidFill>
                <a:latin typeface="Calibri"/>
                <a:ea typeface="Calibri"/>
                <a:cs typeface="Calibri"/>
                <a:sym typeface="Calibri"/>
              </a:rPr>
              <a:t> </a:t>
            </a:r>
            <a:r>
              <a:rPr lang="es-CL" sz="2600" dirty="0" err="1">
                <a:solidFill>
                  <a:schemeClr val="dk1"/>
                </a:solidFill>
                <a:latin typeface="Calibri"/>
                <a:ea typeface="Calibri"/>
                <a:cs typeface="Calibri"/>
                <a:sym typeface="Calibri"/>
              </a:rPr>
              <a:t>community</a:t>
            </a:r>
            <a:r>
              <a:rPr lang="es-CL" sz="2600" dirty="0">
                <a:solidFill>
                  <a:schemeClr val="dk1"/>
                </a:solidFill>
                <a:latin typeface="Calibri"/>
                <a:ea typeface="Calibri"/>
                <a:cs typeface="Calibri"/>
                <a:sym typeface="Calibri"/>
              </a:rPr>
              <a:t> can </a:t>
            </a:r>
            <a:r>
              <a:rPr lang="es-CL" sz="2600" dirty="0" err="1">
                <a:solidFill>
                  <a:schemeClr val="dk1"/>
                </a:solidFill>
                <a:latin typeface="Calibri"/>
                <a:ea typeface="Calibri"/>
                <a:cs typeface="Calibri"/>
                <a:sym typeface="Calibri"/>
              </a:rPr>
              <a:t>receive</a:t>
            </a:r>
            <a:r>
              <a:rPr lang="es-CL" sz="2600" dirty="0">
                <a:solidFill>
                  <a:schemeClr val="dk1"/>
                </a:solidFill>
                <a:latin typeface="Calibri"/>
                <a:ea typeface="Calibri"/>
                <a:cs typeface="Calibri"/>
                <a:sym typeface="Calibri"/>
              </a:rPr>
              <a:t> </a:t>
            </a:r>
            <a:r>
              <a:rPr lang="es-CL" sz="2600" dirty="0" err="1">
                <a:solidFill>
                  <a:schemeClr val="dk1"/>
                </a:solidFill>
                <a:latin typeface="Calibri"/>
                <a:ea typeface="Calibri"/>
                <a:cs typeface="Calibri"/>
                <a:sym typeface="Calibri"/>
              </a:rPr>
              <a:t>them</a:t>
            </a:r>
            <a:r>
              <a:rPr lang="es-CL" sz="2600" dirty="0">
                <a:solidFill>
                  <a:schemeClr val="dk1"/>
                </a:solidFill>
                <a:latin typeface="Calibri"/>
                <a:ea typeface="Calibri"/>
                <a:cs typeface="Calibri"/>
                <a:sym typeface="Calibri"/>
              </a:rPr>
              <a:t>.</a:t>
            </a:r>
          </a:p>
        </p:txBody>
      </p:sp>
      <p:sp>
        <p:nvSpPr>
          <p:cNvPr id="2" name="Google Shape;131;p4">
            <a:extLst>
              <a:ext uri="{FF2B5EF4-FFF2-40B4-BE49-F238E27FC236}">
                <a16:creationId xmlns:a16="http://schemas.microsoft.com/office/drawing/2014/main" id="{016938CD-797D-6695-AEDD-FBDA68A070C3}"/>
              </a:ext>
            </a:extLst>
          </p:cNvPr>
          <p:cNvSpPr/>
          <p:nvPr/>
        </p:nvSpPr>
        <p:spPr>
          <a:xfrm>
            <a:off x="1317359" y="-54974"/>
            <a:ext cx="86350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4C4C4C"/>
                </a:solidFill>
                <a:sym typeface="Calibri"/>
              </a:rPr>
              <a:t>What happens if (s)he still doesn’t listen</a:t>
            </a:r>
            <a:r>
              <a:rPr lang="es-UY" sz="3600" dirty="0">
                <a:solidFill>
                  <a:srgbClr val="4C4C4C"/>
                </a:solidFill>
                <a:sym typeface="Calibri"/>
              </a:rPr>
              <a:t>?</a:t>
            </a:r>
            <a:endParaRPr lang="es-UY" sz="3600" dirty="0">
              <a:solidFill>
                <a:srgbClr val="4C4C4C"/>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1000"/>
                                        <p:tgtEl>
                                          <p:spTgt spid="1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6"/>
          <p:cNvSpPr txBox="1"/>
          <p:nvPr/>
        </p:nvSpPr>
        <p:spPr>
          <a:xfrm>
            <a:off x="22032" y="304551"/>
            <a:ext cx="10826496" cy="1015622"/>
          </a:xfrm>
          <a:prstGeom prst="rect">
            <a:avLst/>
          </a:prstGeom>
          <a:noFill/>
          <a:ln>
            <a:noFill/>
          </a:ln>
        </p:spPr>
        <p:txBody>
          <a:bodyPr spcFirstLastPara="1" wrap="square" lIns="91425" tIns="45700" rIns="91425" bIns="45700" anchor="t" anchorCtr="0">
            <a:spAutoFit/>
          </a:bodyPr>
          <a:lstStyle/>
          <a:p>
            <a:pPr lvl="0" algn="ctr"/>
            <a:r>
              <a:rPr lang="en-US" sz="3000" dirty="0">
                <a:solidFill>
                  <a:schemeClr val="dk1"/>
                </a:solidFill>
                <a:latin typeface="Calibri"/>
                <a:ea typeface="Calibri"/>
                <a:cs typeface="Calibri"/>
              </a:rPr>
              <a:t>A gentile did not love God or follow His commandments; a tax collector robbed people to make themselves rich and were hated. </a:t>
            </a:r>
            <a:endParaRPr lang="es-CL" sz="3000" dirty="0">
              <a:solidFill>
                <a:schemeClr val="dk1"/>
              </a:solidFill>
              <a:latin typeface="Calibri"/>
              <a:ea typeface="Calibri"/>
              <a:cs typeface="Calibri"/>
            </a:endParaRPr>
          </a:p>
        </p:txBody>
      </p:sp>
      <p:sp>
        <p:nvSpPr>
          <p:cNvPr id="149" name="Google Shape;149;p6"/>
          <p:cNvSpPr/>
          <p:nvPr/>
        </p:nvSpPr>
        <p:spPr>
          <a:xfrm>
            <a:off x="358488" y="2212673"/>
            <a:ext cx="3518568" cy="3323946"/>
          </a:xfrm>
          <a:prstGeom prst="rect">
            <a:avLst/>
          </a:prstGeom>
          <a:noFill/>
          <a:ln>
            <a:noFill/>
          </a:ln>
        </p:spPr>
        <p:txBody>
          <a:bodyPr spcFirstLastPara="1" wrap="square" lIns="91425" tIns="45700" rIns="91425" bIns="45700" anchor="t" anchorCtr="0">
            <a:spAutoFit/>
          </a:bodyPr>
          <a:lstStyle/>
          <a:p>
            <a:pPr lvl="0" algn="ctr"/>
            <a:r>
              <a:rPr lang="en-US" sz="3000" dirty="0">
                <a:solidFill>
                  <a:schemeClr val="dk1"/>
                </a:solidFill>
                <a:latin typeface="Calibri"/>
                <a:ea typeface="Calibri"/>
                <a:cs typeface="Calibri"/>
              </a:rPr>
              <a:t>God wanted them to separate from the gentiles and tax collectors so they would not be tempted to follow their bad habits. </a:t>
            </a:r>
          </a:p>
        </p:txBody>
      </p:sp>
      <p:sp>
        <p:nvSpPr>
          <p:cNvPr id="2" name="TextBox 1">
            <a:extLst>
              <a:ext uri="{FF2B5EF4-FFF2-40B4-BE49-F238E27FC236}">
                <a16:creationId xmlns:a16="http://schemas.microsoft.com/office/drawing/2014/main" id="{A4593487-58C9-6386-67BA-71D36602F13A}"/>
              </a:ext>
            </a:extLst>
          </p:cNvPr>
          <p:cNvSpPr txBox="1"/>
          <p:nvPr/>
        </p:nvSpPr>
        <p:spPr>
          <a:xfrm>
            <a:off x="8193024" y="2212632"/>
            <a:ext cx="3547872" cy="3323987"/>
          </a:xfrm>
          <a:prstGeom prst="rect">
            <a:avLst/>
          </a:prstGeom>
          <a:noFill/>
        </p:spPr>
        <p:txBody>
          <a:bodyPr wrap="square" rtlCol="0">
            <a:spAutoFit/>
          </a:bodyPr>
          <a:lstStyle/>
          <a:p>
            <a:pPr lvl="0" algn="ctr"/>
            <a:r>
              <a:rPr lang="en-US" sz="3000" dirty="0">
                <a:solidFill>
                  <a:schemeClr val="dk1"/>
                </a:solidFill>
                <a:latin typeface="Calibri"/>
                <a:ea typeface="Calibri"/>
                <a:cs typeface="Calibri"/>
              </a:rPr>
              <a:t>In the same way, if we see someone doing bad things, we should separate from them so we are not tempted to imitate them and thus to sin.</a:t>
            </a:r>
            <a:endParaRPr lang="es-HN" sz="3000" dirty="0">
              <a:solidFill>
                <a:schemeClr val="dk1"/>
              </a:solidFill>
              <a:latin typeface="Calibri"/>
              <a:ea typeface="Calibri"/>
              <a:cs typeface="Calibri"/>
              <a:sym typeface="Calibri"/>
            </a:endParaRPr>
          </a:p>
        </p:txBody>
      </p:sp>
      <p:pic>
        <p:nvPicPr>
          <p:cNvPr id="1028" name="Picture 4" descr="Ancient Tax Collector (Bible History Online) - Bible History">
            <a:extLst>
              <a:ext uri="{FF2B5EF4-FFF2-40B4-BE49-F238E27FC236}">
                <a16:creationId xmlns:a16="http://schemas.microsoft.com/office/drawing/2014/main" id="{7B5F3405-E774-4539-5474-B3DC11FC7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320" y="2365249"/>
            <a:ext cx="3901440" cy="30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98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708</Words>
  <Application>Microsoft Office PowerPoint</Application>
  <PresentationFormat>Widescreen</PresentationFormat>
  <Paragraphs>70</Paragraphs>
  <Slides>16</Slides>
  <Notes>15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Calibri</vt:lpstr>
      <vt:lpstr>Arial</vt:lpstr>
      <vt:lpstr>Roboto Slab</vt:lpstr>
      <vt:lpstr>Cambria</vt:lpstr>
      <vt:lpstr>Office Theme</vt:lpstr>
      <vt:lpstr>Office Theme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20</cp:revision>
  <dcterms:created xsi:type="dcterms:W3CDTF">2020-08-31T23:40:36Z</dcterms:created>
  <dcterms:modified xsi:type="dcterms:W3CDTF">2023-08-29T21:50:22Z</dcterms:modified>
</cp:coreProperties>
</file>