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78" r:id="rId10"/>
    <p:sldId id="264" r:id="rId11"/>
    <p:sldId id="265" r:id="rId12"/>
    <p:sldId id="266" r:id="rId13"/>
    <p:sldId id="267" r:id="rId14"/>
    <p:sldId id="268" r:id="rId15"/>
    <p:sldId id="269" r:id="rId16"/>
    <p:sldId id="270" r:id="rId17"/>
    <p:sldId id="271" r:id="rId18"/>
    <p:sldId id="272" r:id="rId19"/>
    <p:sldId id="276" r:id="rId20"/>
    <p:sldId id="27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l1XmWGatqIVFFnRJcsBTxvUQK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3e85f6ae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1e3e85f6ae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pic>
        <p:nvPicPr>
          <p:cNvPr id="17" name="Google Shape;17;p23" descr="A close up of a logo&#10;&#10;Description automatically generated"/>
          <p:cNvPicPr preferRelativeResize="0"/>
          <p:nvPr/>
        </p:nvPicPr>
        <p:blipFill rotWithShape="1">
          <a:blip r:embed="rId2">
            <a:alphaModFix/>
          </a:blip>
          <a:srcRect/>
          <a:stretch/>
        </p:blipFill>
        <p:spPr>
          <a:xfrm>
            <a:off x="5433806" y="4135437"/>
            <a:ext cx="1122363" cy="1122363"/>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pic>
        <p:nvPicPr>
          <p:cNvPr id="24" name="Google Shape;24;p25" descr="A close up of a logo&#10;&#10;Description automatically generated"/>
          <p:cNvPicPr preferRelativeResize="0"/>
          <p:nvPr/>
        </p:nvPicPr>
        <p:blipFill rotWithShape="1">
          <a:blip r:embed="rId2">
            <a:alphaModFix/>
          </a:blip>
          <a:srcRect/>
          <a:stretch/>
        </p:blipFill>
        <p:spPr>
          <a:xfrm>
            <a:off x="10825348" y="5491348"/>
            <a:ext cx="1366652" cy="1366652"/>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3C6E7"/>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kZ_wCZ1gPN4?feature=oembed" TargetMode="External"/><Relationship Id="rId5" Type="http://schemas.openxmlformats.org/officeDocument/2006/relationships/image" Target="../media/image13.jpeg"/><Relationship Id="rId4" Type="http://schemas.openxmlformats.org/officeDocument/2006/relationships/hyperlink" Target="https://youtu.be/kZ_wCZ1gPN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iUV5T9JIJZ0?si=ciUW_kVUtKIqVHBj" TargetMode="External"/><Relationship Id="rId2" Type="http://schemas.openxmlformats.org/officeDocument/2006/relationships/slideLayout" Target="../slideLayouts/slideLayout2.xml"/><Relationship Id="rId1" Type="http://schemas.openxmlformats.org/officeDocument/2006/relationships/video" Target="https://www.youtube.com/embed/iUV5T9JIJZ0?feature=oembed" TargetMode="Externa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343100" y="573400"/>
            <a:ext cx="11372400" cy="336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n-US" dirty="0">
                <a:latin typeface="Comic Sans MS"/>
                <a:ea typeface="Comic Sans MS"/>
                <a:cs typeface="Comic Sans MS"/>
                <a:sym typeface="Comic Sans MS"/>
              </a:rPr>
              <a:t>Friends of Jesus and Mary</a:t>
            </a:r>
            <a:endParaRPr dirty="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6000"/>
              <a:buFont typeface="Comic Sans MS"/>
              <a:buNone/>
            </a:pPr>
            <a:endParaRPr dirty="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6000"/>
              <a:buFont typeface="Comic Sans MS"/>
              <a:buNone/>
            </a:pPr>
            <a:r>
              <a:rPr lang="es-ES" sz="3000" u="sng" dirty="0">
                <a:solidFill>
                  <a:schemeClr val="hlink"/>
                </a:solidFill>
                <a:latin typeface="Comic Sans MS"/>
                <a:ea typeface="Comic Sans MS"/>
                <a:cs typeface="Comic Sans MS"/>
                <a:sym typeface="Comic Sans MS"/>
                <a:hlinkClick r:id="rId3"/>
              </a:rPr>
              <a:t>www.fcpeace.org</a:t>
            </a:r>
            <a:endParaRPr sz="3000" dirty="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6000"/>
              <a:buFont typeface="Comic Sans MS"/>
              <a:buNone/>
            </a:pPr>
            <a:endParaRPr dirty="0">
              <a:latin typeface="Comic Sans MS"/>
              <a:ea typeface="Comic Sans MS"/>
              <a:cs typeface="Comic Sans MS"/>
              <a:sym typeface="Comic Sans MS"/>
            </a:endParaRPr>
          </a:p>
        </p:txBody>
      </p:sp>
      <p:sp>
        <p:nvSpPr>
          <p:cNvPr id="84" name="Google Shape;84;p1"/>
          <p:cNvSpPr txBox="1">
            <a:spLocks noGrp="1"/>
          </p:cNvSpPr>
          <p:nvPr>
            <p:ph type="subTitle" idx="1"/>
          </p:nvPr>
        </p:nvSpPr>
        <p:spPr>
          <a:xfrm>
            <a:off x="1524000" y="5419492"/>
            <a:ext cx="9144000" cy="13158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s-ES" b="1" dirty="0" err="1">
                <a:latin typeface="Comic Sans MS"/>
                <a:ea typeface="Comic Sans MS"/>
                <a:cs typeface="Comic Sans MS"/>
                <a:sym typeface="Comic Sans MS"/>
              </a:rPr>
              <a:t>Cycle</a:t>
            </a:r>
            <a:r>
              <a:rPr lang="es-ES" b="1" dirty="0">
                <a:latin typeface="Comic Sans MS"/>
                <a:ea typeface="Comic Sans MS"/>
                <a:cs typeface="Comic Sans MS"/>
                <a:sym typeface="Comic Sans MS"/>
              </a:rPr>
              <a:t> A - XXIV </a:t>
            </a:r>
            <a:r>
              <a:rPr lang="es-ES" b="1" dirty="0" err="1">
                <a:latin typeface="Comic Sans MS"/>
                <a:ea typeface="Comic Sans MS"/>
                <a:cs typeface="Comic Sans MS"/>
                <a:sym typeface="Comic Sans MS"/>
              </a:rPr>
              <a:t>Sunday</a:t>
            </a:r>
            <a:r>
              <a:rPr lang="es-ES" b="1" dirty="0">
                <a:latin typeface="Comic Sans MS"/>
                <a:ea typeface="Comic Sans MS"/>
                <a:cs typeface="Comic Sans MS"/>
                <a:sym typeface="Comic Sans MS"/>
              </a:rPr>
              <a:t> in </a:t>
            </a:r>
            <a:r>
              <a:rPr lang="es-ES" b="1" dirty="0" err="1">
                <a:latin typeface="Comic Sans MS"/>
                <a:ea typeface="Comic Sans MS"/>
                <a:cs typeface="Comic Sans MS"/>
                <a:sym typeface="Comic Sans MS"/>
              </a:rPr>
              <a:t>Ordinary</a:t>
            </a:r>
            <a:r>
              <a:rPr lang="es-ES" b="1" dirty="0">
                <a:latin typeface="Comic Sans MS"/>
                <a:ea typeface="Comic Sans MS"/>
                <a:cs typeface="Comic Sans MS"/>
                <a:sym typeface="Comic Sans MS"/>
              </a:rPr>
              <a:t> Time</a:t>
            </a:r>
            <a:endParaRPr dirty="0"/>
          </a:p>
          <a:p>
            <a:pPr marL="0" lvl="0" indent="0" algn="ctr" rtl="0">
              <a:lnSpc>
                <a:spcPct val="90000"/>
              </a:lnSpc>
              <a:spcBef>
                <a:spcPts val="1000"/>
              </a:spcBef>
              <a:spcAft>
                <a:spcPts val="0"/>
              </a:spcAft>
              <a:buClr>
                <a:schemeClr val="dk1"/>
              </a:buClr>
              <a:buSzPts val="2400"/>
              <a:buNone/>
            </a:pPr>
            <a:r>
              <a:rPr lang="es-ES" b="1" dirty="0" err="1">
                <a:latin typeface="Comic Sans MS"/>
                <a:ea typeface="Comic Sans MS"/>
                <a:cs typeface="Comic Sans MS"/>
                <a:sym typeface="Comic Sans MS"/>
              </a:rPr>
              <a:t>Forgive</a:t>
            </a:r>
            <a:r>
              <a:rPr lang="es-ES" b="1" dirty="0">
                <a:latin typeface="Comic Sans MS"/>
                <a:ea typeface="Comic Sans MS"/>
                <a:cs typeface="Comic Sans MS"/>
                <a:sym typeface="Comic Sans MS"/>
              </a:rPr>
              <a:t> 70 x 7 times- Matthew 18, 21-35</a:t>
            </a:r>
            <a:endParaRPr b="1" dirty="0">
              <a:latin typeface="Comic Sans MS"/>
              <a:ea typeface="Comic Sans MS"/>
              <a:cs typeface="Comic Sans MS"/>
              <a:sym typeface="Comic Sans MS"/>
            </a:endParaRPr>
          </a:p>
          <a:p>
            <a:pPr marL="0" lvl="0" indent="0" algn="ctr" rtl="0">
              <a:lnSpc>
                <a:spcPct val="90000"/>
              </a:lnSpc>
              <a:spcBef>
                <a:spcPts val="1000"/>
              </a:spcBef>
              <a:spcAft>
                <a:spcPts val="0"/>
              </a:spcAft>
              <a:buClr>
                <a:schemeClr val="dk1"/>
              </a:buClr>
              <a:buSzPts val="2400"/>
              <a:buNone/>
            </a:pPr>
            <a:endParaRPr b="1" dirty="0">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1484139" y="-45999"/>
            <a:ext cx="9143999" cy="1325563"/>
          </a:xfrm>
          <a:prstGeom prst="rect">
            <a:avLst/>
          </a:prstGeom>
          <a:noFill/>
          <a:ln>
            <a:noFill/>
          </a:ln>
        </p:spPr>
        <p:txBody>
          <a:bodyPr spcFirstLastPara="1" wrap="square" lIns="91425" tIns="45700" rIns="91425" bIns="45700" anchor="ctr" anchorCtr="0">
            <a:noAutofit/>
          </a:bodyPr>
          <a:lstStyle/>
          <a:p>
            <a:pPr lvl="0" algn="ctr">
              <a:buSzPts val="2800"/>
            </a:pPr>
            <a:r>
              <a:rPr lang="en-US" sz="2800" b="1" dirty="0">
                <a:latin typeface="Comic Sans MS"/>
                <a:ea typeface="Comic Sans MS"/>
                <a:cs typeface="Comic Sans MS"/>
              </a:rPr>
              <a:t>Peter asks Jesus how many times he must forgive. Seven times? What does Jesus answer?</a:t>
            </a:r>
            <a:endParaRPr sz="2800" b="1" dirty="0">
              <a:latin typeface="Comic Sans MS"/>
              <a:ea typeface="Comic Sans MS"/>
              <a:cs typeface="Comic Sans MS"/>
              <a:sym typeface="Comic Sans MS"/>
            </a:endParaRPr>
          </a:p>
        </p:txBody>
      </p:sp>
      <p:sp>
        <p:nvSpPr>
          <p:cNvPr id="140" name="Google Shape;140;p9"/>
          <p:cNvSpPr txBox="1"/>
          <p:nvPr/>
        </p:nvSpPr>
        <p:spPr>
          <a:xfrm>
            <a:off x="6056140" y="2507991"/>
            <a:ext cx="5380463"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FF0000"/>
                </a:solidFill>
                <a:latin typeface="Comic Sans MS"/>
                <a:ea typeface="Comic Sans MS"/>
                <a:cs typeface="Comic Sans MS"/>
              </a:rPr>
              <a:t>Jesus answers, </a:t>
            </a:r>
            <a:r>
              <a:rPr lang="en-US" sz="2800" b="1" dirty="0">
                <a:solidFill>
                  <a:srgbClr val="FF0000"/>
                </a:solidFill>
                <a:latin typeface="Comic Sans MS"/>
                <a:ea typeface="Comic Sans MS"/>
                <a:cs typeface="Comic Sans MS"/>
                <a:sym typeface="Calibri"/>
              </a:rPr>
              <a:t>“I say to you, not seven times but seventy-seven times</a:t>
            </a:r>
            <a:r>
              <a:rPr lang="en-US" sz="2800" b="1" dirty="0">
                <a:solidFill>
                  <a:srgbClr val="FF0000"/>
                </a:solidFill>
                <a:latin typeface="Comic Sans MS"/>
                <a:ea typeface="Comic Sans MS"/>
                <a:cs typeface="Comic Sans MS"/>
              </a:rPr>
              <a:t>.</a:t>
            </a:r>
            <a:r>
              <a:rPr lang="es-ES" sz="2800" b="1" dirty="0">
                <a:solidFill>
                  <a:srgbClr val="FF0000"/>
                </a:solidFill>
                <a:latin typeface="Comic Sans MS"/>
                <a:ea typeface="Comic Sans MS"/>
                <a:cs typeface="Comic Sans MS"/>
                <a:sym typeface="Comic Sans MS"/>
              </a:rPr>
              <a:t>” </a:t>
            </a:r>
            <a:endParaRPr sz="2800" b="1" dirty="0">
              <a:solidFill>
                <a:srgbClr val="FF0000"/>
              </a:solidFill>
              <a:latin typeface="Comic Sans MS"/>
              <a:ea typeface="Comic Sans MS"/>
              <a:cs typeface="Comic Sans MS"/>
              <a:sym typeface="Comic Sans MS"/>
            </a:endParaRPr>
          </a:p>
        </p:txBody>
      </p:sp>
      <p:pic>
        <p:nvPicPr>
          <p:cNvPr id="141" name="Google Shape;141;p9"/>
          <p:cNvPicPr preferRelativeResize="0"/>
          <p:nvPr/>
        </p:nvPicPr>
        <p:blipFill rotWithShape="1">
          <a:blip r:embed="rId3">
            <a:alphaModFix/>
          </a:blip>
          <a:srcRect/>
          <a:stretch/>
        </p:blipFill>
        <p:spPr>
          <a:xfrm>
            <a:off x="511229" y="1552471"/>
            <a:ext cx="5201978" cy="3784439"/>
          </a:xfrm>
          <a:prstGeom prst="rect">
            <a:avLst/>
          </a:prstGeom>
          <a:noFill/>
          <a:ln>
            <a:noFill/>
          </a:ln>
        </p:spPr>
      </p:pic>
      <p:sp>
        <p:nvSpPr>
          <p:cNvPr id="142" name="Google Shape;142;p9"/>
          <p:cNvSpPr txBox="1"/>
          <p:nvPr/>
        </p:nvSpPr>
        <p:spPr>
          <a:xfrm>
            <a:off x="1429020" y="5495501"/>
            <a:ext cx="9254235"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sym typeface="Calibri"/>
              </a:rPr>
              <a:t>The number seven in the bible means perfection. To be perfect, we must always forgive.</a:t>
            </a:r>
            <a:endParaRPr sz="2800" b="1"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0" y="108647"/>
            <a:ext cx="12191999" cy="1325563"/>
          </a:xfrm>
          <a:prstGeom prst="rect">
            <a:avLst/>
          </a:prstGeom>
          <a:noFill/>
          <a:ln>
            <a:noFill/>
          </a:ln>
        </p:spPr>
        <p:txBody>
          <a:bodyPr spcFirstLastPara="1" wrap="square" lIns="91425" tIns="45700" rIns="91425" bIns="45700" anchor="ctr" anchorCtr="0">
            <a:normAutofit fontScale="90000"/>
          </a:bodyPr>
          <a:lstStyle/>
          <a:p>
            <a:pPr lvl="0" algn="ctr">
              <a:buSzPts val="2800"/>
            </a:pPr>
            <a:r>
              <a:rPr lang="en-US" sz="2800" b="1" dirty="0">
                <a:latin typeface="Comic Sans MS"/>
                <a:ea typeface="Comic Sans MS"/>
                <a:cs typeface="Comic Sans MS"/>
                <a:sym typeface="Arial"/>
              </a:rPr>
              <a:t>Jesus teaches the importance of forgiving with a parable about </a:t>
            </a:r>
            <a:br>
              <a:rPr lang="en-US" sz="2800" b="1" dirty="0">
                <a:latin typeface="Comic Sans MS"/>
                <a:ea typeface="Comic Sans MS"/>
                <a:cs typeface="Comic Sans MS"/>
                <a:sym typeface="Arial"/>
              </a:rPr>
            </a:br>
            <a:r>
              <a:rPr lang="en-US" sz="2800" b="1" dirty="0">
                <a:latin typeface="Comic Sans MS"/>
                <a:ea typeface="Comic Sans MS"/>
                <a:cs typeface="Comic Sans MS"/>
                <a:sym typeface="Arial"/>
              </a:rPr>
              <a:t>the Kingdom of God. </a:t>
            </a:r>
            <a:br>
              <a:rPr lang="en-US" sz="2800" b="1" dirty="0">
                <a:latin typeface="Comic Sans MS"/>
                <a:ea typeface="Comic Sans MS"/>
                <a:cs typeface="Comic Sans MS"/>
                <a:sym typeface="Arial"/>
              </a:rPr>
            </a:br>
            <a:r>
              <a:rPr lang="en-US" sz="2800" b="1" dirty="0">
                <a:latin typeface="Comic Sans MS"/>
                <a:ea typeface="Comic Sans MS"/>
                <a:cs typeface="Comic Sans MS"/>
                <a:sym typeface="Arial"/>
              </a:rPr>
              <a:t>(The Kingdom of God is made up of those that accept </a:t>
            </a:r>
            <a:br>
              <a:rPr lang="en-US" sz="2800" b="1" dirty="0">
                <a:latin typeface="Comic Sans MS"/>
                <a:ea typeface="Comic Sans MS"/>
                <a:cs typeface="Comic Sans MS"/>
                <a:sym typeface="Arial"/>
              </a:rPr>
            </a:br>
            <a:r>
              <a:rPr lang="en-US" sz="2800" b="1" dirty="0">
                <a:latin typeface="Comic Sans MS"/>
                <a:ea typeface="Comic Sans MS"/>
                <a:cs typeface="Comic Sans MS"/>
                <a:sym typeface="Arial"/>
              </a:rPr>
              <a:t>Jesus as the King of their hearts).</a:t>
            </a:r>
            <a:endParaRPr sz="2800" b="1" dirty="0">
              <a:latin typeface="Comic Sans MS"/>
              <a:ea typeface="Comic Sans MS"/>
              <a:cs typeface="Comic Sans MS"/>
              <a:sym typeface="Comic Sans MS"/>
            </a:endParaRPr>
          </a:p>
        </p:txBody>
      </p:sp>
      <p:pic>
        <p:nvPicPr>
          <p:cNvPr id="148" name="Google Shape;148;p10"/>
          <p:cNvPicPr preferRelativeResize="0"/>
          <p:nvPr/>
        </p:nvPicPr>
        <p:blipFill rotWithShape="1">
          <a:blip r:embed="rId3">
            <a:alphaModFix/>
          </a:blip>
          <a:srcRect/>
          <a:stretch/>
        </p:blipFill>
        <p:spPr>
          <a:xfrm>
            <a:off x="379231" y="1784195"/>
            <a:ext cx="4638161" cy="4176787"/>
          </a:xfrm>
          <a:prstGeom prst="rect">
            <a:avLst/>
          </a:prstGeom>
          <a:noFill/>
          <a:ln>
            <a:noFill/>
          </a:ln>
        </p:spPr>
      </p:pic>
      <p:sp>
        <p:nvSpPr>
          <p:cNvPr id="149" name="Google Shape;149;p10"/>
          <p:cNvSpPr txBox="1"/>
          <p:nvPr/>
        </p:nvSpPr>
        <p:spPr>
          <a:xfrm>
            <a:off x="5193793" y="1630708"/>
            <a:ext cx="360452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dirty="0">
                <a:solidFill>
                  <a:schemeClr val="dk1"/>
                </a:solidFill>
                <a:latin typeface="Comic Sans MS"/>
                <a:ea typeface="Comic Sans MS"/>
                <a:cs typeface="Comic Sans MS"/>
                <a:sym typeface="Comic Sans MS"/>
              </a:rPr>
              <a:t>In </a:t>
            </a:r>
            <a:r>
              <a:rPr lang="es-ES" sz="2800" b="1" i="0" u="none" strike="noStrike" cap="none" dirty="0" err="1">
                <a:solidFill>
                  <a:schemeClr val="dk1"/>
                </a:solidFill>
                <a:latin typeface="Comic Sans MS"/>
                <a:ea typeface="Comic Sans MS"/>
                <a:cs typeface="Comic Sans MS"/>
                <a:sym typeface="Comic Sans MS"/>
              </a:rPr>
              <a:t>the</a:t>
            </a:r>
            <a:r>
              <a:rPr lang="es-ES" sz="2800" b="1" i="0" u="none" strike="noStrike" cap="none" dirty="0">
                <a:solidFill>
                  <a:schemeClr val="dk1"/>
                </a:solidFill>
                <a:latin typeface="Comic Sans MS"/>
                <a:ea typeface="Comic Sans MS"/>
                <a:cs typeface="Comic Sans MS"/>
                <a:sym typeface="Comic Sans MS"/>
              </a:rPr>
              <a:t> Parable, </a:t>
            </a:r>
            <a:r>
              <a:rPr lang="es-ES" sz="2800" b="1" i="0" u="none" strike="noStrike" cap="none" dirty="0" err="1">
                <a:solidFill>
                  <a:schemeClr val="dk1"/>
                </a:solidFill>
                <a:latin typeface="Comic Sans MS"/>
                <a:ea typeface="Comic Sans MS"/>
                <a:cs typeface="Comic Sans MS"/>
                <a:sym typeface="Comic Sans MS"/>
              </a:rPr>
              <a:t>who</a:t>
            </a:r>
            <a:r>
              <a:rPr lang="es-ES" sz="2800" b="1" i="0" u="none" strike="noStrike" cap="none" dirty="0">
                <a:solidFill>
                  <a:schemeClr val="dk1"/>
                </a:solidFill>
                <a:latin typeface="Comic Sans MS"/>
                <a:ea typeface="Comic Sans MS"/>
                <a:cs typeface="Comic Sans MS"/>
                <a:sym typeface="Comic Sans MS"/>
              </a:rPr>
              <a:t> </a:t>
            </a:r>
            <a:r>
              <a:rPr lang="es-ES" sz="2800" b="1" i="0" u="none" strike="noStrike" cap="none" dirty="0" err="1">
                <a:solidFill>
                  <a:schemeClr val="dk1"/>
                </a:solidFill>
                <a:latin typeface="Comic Sans MS"/>
                <a:ea typeface="Comic Sans MS"/>
                <a:cs typeface="Comic Sans MS"/>
                <a:sym typeface="Comic Sans MS"/>
              </a:rPr>
              <a:t>does</a:t>
            </a:r>
            <a:r>
              <a:rPr lang="es-ES" sz="2800" b="1" i="0" u="none" strike="noStrike" cap="none" dirty="0">
                <a:solidFill>
                  <a:schemeClr val="dk1"/>
                </a:solidFill>
                <a:latin typeface="Comic Sans MS"/>
                <a:ea typeface="Comic Sans MS"/>
                <a:cs typeface="Comic Sans MS"/>
                <a:sym typeface="Comic Sans MS"/>
              </a:rPr>
              <a:t> </a:t>
            </a:r>
            <a:r>
              <a:rPr lang="es-ES" sz="2800" b="1" i="0" u="none" strike="noStrike" cap="none" dirty="0" err="1">
                <a:solidFill>
                  <a:schemeClr val="dk1"/>
                </a:solidFill>
                <a:latin typeface="Comic Sans MS"/>
                <a:ea typeface="Comic Sans MS"/>
                <a:cs typeface="Comic Sans MS"/>
                <a:sym typeface="Comic Sans MS"/>
              </a:rPr>
              <a:t>the</a:t>
            </a:r>
            <a:r>
              <a:rPr lang="es-ES" sz="2800" b="1" i="0" u="none" strike="noStrike" cap="none" dirty="0">
                <a:solidFill>
                  <a:schemeClr val="dk1"/>
                </a:solidFill>
                <a:latin typeface="Comic Sans MS"/>
                <a:ea typeface="Comic Sans MS"/>
                <a:cs typeface="Comic Sans MS"/>
                <a:sym typeface="Comic Sans MS"/>
              </a:rPr>
              <a:t> King </a:t>
            </a:r>
            <a:r>
              <a:rPr lang="es-ES" sz="2800" b="1" i="0" u="none" strike="noStrike" cap="none" dirty="0" err="1">
                <a:solidFill>
                  <a:schemeClr val="dk1"/>
                </a:solidFill>
                <a:latin typeface="Comic Sans MS"/>
                <a:ea typeface="Comic Sans MS"/>
                <a:cs typeface="Comic Sans MS"/>
                <a:sym typeface="Comic Sans MS"/>
              </a:rPr>
              <a:t>represent</a:t>
            </a:r>
            <a:r>
              <a:rPr lang="es-ES" sz="2800" b="1" i="0" u="none" strike="noStrike" cap="none" dirty="0">
                <a:solidFill>
                  <a:schemeClr val="dk1"/>
                </a:solidFill>
                <a:latin typeface="Comic Sans MS"/>
                <a:ea typeface="Comic Sans MS"/>
                <a:cs typeface="Comic Sans MS"/>
                <a:sym typeface="Comic Sans MS"/>
              </a:rPr>
              <a:t>? </a:t>
            </a:r>
            <a:endParaRPr sz="2800" b="1" dirty="0">
              <a:solidFill>
                <a:schemeClr val="dk1"/>
              </a:solidFill>
              <a:latin typeface="Comic Sans MS"/>
              <a:ea typeface="Comic Sans MS"/>
              <a:cs typeface="Comic Sans MS"/>
              <a:sym typeface="Comic Sans MS"/>
            </a:endParaRPr>
          </a:p>
        </p:txBody>
      </p:sp>
      <p:sp>
        <p:nvSpPr>
          <p:cNvPr id="150" name="Google Shape;150;p10"/>
          <p:cNvSpPr txBox="1"/>
          <p:nvPr/>
        </p:nvSpPr>
        <p:spPr>
          <a:xfrm>
            <a:off x="9567746" y="1951463"/>
            <a:ext cx="11151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FF0000"/>
                </a:solidFill>
                <a:latin typeface="Comic Sans MS"/>
                <a:ea typeface="Comic Sans MS"/>
                <a:cs typeface="Comic Sans MS"/>
                <a:sym typeface="Comic Sans MS"/>
              </a:rPr>
              <a:t>God</a:t>
            </a:r>
            <a:endParaRPr sz="2800" b="1" dirty="0">
              <a:solidFill>
                <a:srgbClr val="FF0000"/>
              </a:solidFill>
              <a:latin typeface="Comic Sans MS"/>
              <a:ea typeface="Comic Sans MS"/>
              <a:cs typeface="Comic Sans MS"/>
              <a:sym typeface="Comic Sans MS"/>
            </a:endParaRPr>
          </a:p>
        </p:txBody>
      </p:sp>
      <p:sp>
        <p:nvSpPr>
          <p:cNvPr id="151" name="Google Shape;151;p10"/>
          <p:cNvSpPr txBox="1"/>
          <p:nvPr/>
        </p:nvSpPr>
        <p:spPr>
          <a:xfrm>
            <a:off x="5193792" y="3212160"/>
            <a:ext cx="360452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Who </a:t>
            </a:r>
            <a:r>
              <a:rPr lang="es-ES" sz="2800" b="1" dirty="0" err="1">
                <a:solidFill>
                  <a:schemeClr val="dk1"/>
                </a:solidFill>
                <a:latin typeface="Comic Sans MS"/>
                <a:ea typeface="Comic Sans MS"/>
                <a:cs typeface="Comic Sans MS"/>
                <a:sym typeface="Comic Sans MS"/>
              </a:rPr>
              <a:t>does</a:t>
            </a:r>
            <a:r>
              <a:rPr lang="es-ES" sz="2800" b="1" dirty="0">
                <a:solidFill>
                  <a:schemeClr val="dk1"/>
                </a:solidFill>
                <a:latin typeface="Comic Sans MS"/>
                <a:ea typeface="Comic Sans MS"/>
                <a:cs typeface="Comic Sans MS"/>
                <a:sym typeface="Comic Sans MS"/>
              </a:rPr>
              <a:t> </a:t>
            </a:r>
            <a:r>
              <a:rPr lang="es-ES" sz="2800" b="1" dirty="0" err="1">
                <a:solidFill>
                  <a:schemeClr val="dk1"/>
                </a:solidFill>
                <a:latin typeface="Comic Sans MS"/>
                <a:ea typeface="Comic Sans MS"/>
                <a:cs typeface="Comic Sans MS"/>
                <a:sym typeface="Comic Sans MS"/>
              </a:rPr>
              <a:t>the</a:t>
            </a:r>
            <a:r>
              <a:rPr lang="es-ES" sz="2800" b="1" dirty="0">
                <a:solidFill>
                  <a:schemeClr val="dk1"/>
                </a:solidFill>
                <a:latin typeface="Comic Sans MS"/>
                <a:ea typeface="Comic Sans MS"/>
                <a:cs typeface="Comic Sans MS"/>
                <a:sym typeface="Comic Sans MS"/>
              </a:rPr>
              <a:t> </a:t>
            </a:r>
            <a:r>
              <a:rPr lang="es-ES" sz="2800" b="1" dirty="0" err="1">
                <a:solidFill>
                  <a:schemeClr val="dk1"/>
                </a:solidFill>
                <a:latin typeface="Comic Sans MS"/>
                <a:ea typeface="Comic Sans MS"/>
                <a:cs typeface="Comic Sans MS"/>
                <a:sym typeface="Comic Sans MS"/>
              </a:rPr>
              <a:t>servant</a:t>
            </a:r>
            <a:r>
              <a:rPr lang="es-ES" sz="2800" b="1" dirty="0">
                <a:solidFill>
                  <a:schemeClr val="dk1"/>
                </a:solidFill>
                <a:latin typeface="Comic Sans MS"/>
                <a:ea typeface="Comic Sans MS"/>
                <a:cs typeface="Comic Sans MS"/>
                <a:sym typeface="Comic Sans MS"/>
              </a:rPr>
              <a:t> </a:t>
            </a:r>
            <a:r>
              <a:rPr lang="es-ES" sz="2800" b="1" dirty="0" err="1">
                <a:solidFill>
                  <a:schemeClr val="dk1"/>
                </a:solidFill>
                <a:latin typeface="Comic Sans MS"/>
                <a:ea typeface="Comic Sans MS"/>
                <a:cs typeface="Comic Sans MS"/>
                <a:sym typeface="Comic Sans MS"/>
              </a:rPr>
              <a:t>represent</a:t>
            </a:r>
            <a:r>
              <a:rPr lang="es-ES" sz="2800" b="1" dirty="0">
                <a:solidFill>
                  <a:schemeClr val="dk1"/>
                </a:solidFill>
                <a:latin typeface="Comic Sans MS"/>
                <a:ea typeface="Comic Sans MS"/>
                <a:cs typeface="Comic Sans MS"/>
                <a:sym typeface="Comic Sans MS"/>
              </a:rPr>
              <a:t>? </a:t>
            </a:r>
            <a:endParaRPr sz="2800" b="1" dirty="0">
              <a:solidFill>
                <a:schemeClr val="dk1"/>
              </a:solidFill>
              <a:latin typeface="Comic Sans MS"/>
              <a:ea typeface="Comic Sans MS"/>
              <a:cs typeface="Comic Sans MS"/>
              <a:sym typeface="Comic Sans MS"/>
            </a:endParaRPr>
          </a:p>
        </p:txBody>
      </p:sp>
      <p:sp>
        <p:nvSpPr>
          <p:cNvPr id="152" name="Google Shape;152;p10"/>
          <p:cNvSpPr txBox="1"/>
          <p:nvPr/>
        </p:nvSpPr>
        <p:spPr>
          <a:xfrm>
            <a:off x="9186746" y="3429000"/>
            <a:ext cx="24885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FF0000"/>
                </a:solidFill>
                <a:latin typeface="Comic Sans MS"/>
                <a:ea typeface="Comic Sans MS"/>
                <a:cs typeface="Comic Sans MS"/>
                <a:sym typeface="Comic Sans MS"/>
              </a:rPr>
              <a:t>A </a:t>
            </a:r>
            <a:r>
              <a:rPr lang="es-ES" sz="2800" b="1" dirty="0" err="1">
                <a:solidFill>
                  <a:srgbClr val="FF0000"/>
                </a:solidFill>
                <a:latin typeface="Comic Sans MS"/>
                <a:ea typeface="Comic Sans MS"/>
                <a:cs typeface="Comic Sans MS"/>
                <a:sym typeface="Comic Sans MS"/>
              </a:rPr>
              <a:t>Sinner</a:t>
            </a:r>
            <a:endParaRPr sz="2800" b="1" dirty="0">
              <a:solidFill>
                <a:srgbClr val="FF0000"/>
              </a:solidFill>
              <a:latin typeface="Comic Sans MS"/>
              <a:ea typeface="Comic Sans MS"/>
              <a:cs typeface="Comic Sans MS"/>
              <a:sym typeface="Comic Sans MS"/>
            </a:endParaRPr>
          </a:p>
        </p:txBody>
      </p:sp>
      <p:sp>
        <p:nvSpPr>
          <p:cNvPr id="153" name="Google Shape;153;p10"/>
          <p:cNvSpPr txBox="1"/>
          <p:nvPr/>
        </p:nvSpPr>
        <p:spPr>
          <a:xfrm>
            <a:off x="5279136" y="4643510"/>
            <a:ext cx="618892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Comic Sans MS"/>
                <a:ea typeface="Comic Sans MS"/>
                <a:cs typeface="Comic Sans MS"/>
                <a:sym typeface="Comic Sans MS"/>
              </a:rPr>
              <a:t>Why does the king forgive the servant’s debt</a:t>
            </a:r>
            <a:r>
              <a:rPr lang="es-ES" sz="2800" b="1" dirty="0">
                <a:solidFill>
                  <a:schemeClr val="dk1"/>
                </a:solidFill>
                <a:latin typeface="Comic Sans MS"/>
                <a:ea typeface="Comic Sans MS"/>
                <a:cs typeface="Comic Sans MS"/>
                <a:sym typeface="Comic Sans MS"/>
              </a:rPr>
              <a:t>? </a:t>
            </a:r>
            <a:endParaRPr sz="2800" b="1"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100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xEl>
                                              <p:pRg st="0" end="0"/>
                                            </p:txEl>
                                          </p:spTgt>
                                        </p:tgtEl>
                                        <p:attrNameLst>
                                          <p:attrName>style.visibility</p:attrName>
                                        </p:attrNameLst>
                                      </p:cBhvr>
                                      <p:to>
                                        <p:strVal val="visible"/>
                                      </p:to>
                                    </p:set>
                                    <p:animEffect transition="in" filter="fade">
                                      <p:cBhvr>
                                        <p:cTn id="27" dur="1000"/>
                                        <p:tgtEl>
                                          <p:spTgt spid="15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fade">
                                      <p:cBhvr>
                                        <p:cTn id="32"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a:stretch/>
        </p:blipFill>
        <p:spPr>
          <a:xfrm>
            <a:off x="494371" y="1348062"/>
            <a:ext cx="4884177" cy="4436544"/>
          </a:xfrm>
          <a:prstGeom prst="rect">
            <a:avLst/>
          </a:prstGeom>
          <a:noFill/>
          <a:ln>
            <a:noFill/>
          </a:ln>
        </p:spPr>
      </p:pic>
      <p:sp>
        <p:nvSpPr>
          <p:cNvPr id="159" name="Google Shape;159;p11"/>
          <p:cNvSpPr txBox="1"/>
          <p:nvPr/>
        </p:nvSpPr>
        <p:spPr>
          <a:xfrm>
            <a:off x="2171588" y="240593"/>
            <a:ext cx="7956618" cy="954067"/>
          </a:xfrm>
          <a:prstGeom prst="rect">
            <a:avLst/>
          </a:prstGeom>
          <a:noFill/>
          <a:ln>
            <a:noFill/>
          </a:ln>
        </p:spPr>
        <p:txBody>
          <a:bodyPr spcFirstLastPara="1" wrap="square" lIns="91425" tIns="45700" rIns="91425" bIns="45700" anchor="t" anchorCtr="0">
            <a:spAutoFit/>
          </a:bodyPr>
          <a:lstStyle/>
          <a:p>
            <a:pPr algn="ctr"/>
            <a:r>
              <a:rPr lang="en-US" sz="2800" b="1" dirty="0">
                <a:solidFill>
                  <a:srgbClr val="FF0000"/>
                </a:solidFill>
                <a:latin typeface="Comic Sans MS"/>
                <a:ea typeface="Comic Sans MS"/>
                <a:cs typeface="Comic Sans MS"/>
              </a:rPr>
              <a:t>The King felt sorry for him when he fell before him begging and promising to repay.</a:t>
            </a:r>
            <a:endParaRPr sz="2800" b="1" dirty="0">
              <a:solidFill>
                <a:srgbClr val="FF0000"/>
              </a:solidFill>
              <a:latin typeface="Comic Sans MS"/>
              <a:ea typeface="Comic Sans MS"/>
              <a:cs typeface="Comic Sans MS"/>
              <a:sym typeface="Comic Sans MS"/>
            </a:endParaRPr>
          </a:p>
        </p:txBody>
      </p:sp>
      <p:sp>
        <p:nvSpPr>
          <p:cNvPr id="160" name="Google Shape;160;p11"/>
          <p:cNvSpPr txBox="1"/>
          <p:nvPr/>
        </p:nvSpPr>
        <p:spPr>
          <a:xfrm>
            <a:off x="5630994" y="1816162"/>
            <a:ext cx="6278879"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When we sin, what should we do to receive God’s forgiveness?</a:t>
            </a:r>
            <a:endParaRPr sz="2800" b="1" dirty="0">
              <a:solidFill>
                <a:schemeClr val="dk1"/>
              </a:solidFill>
              <a:latin typeface="Comic Sans MS"/>
              <a:ea typeface="Comic Sans MS"/>
              <a:cs typeface="Comic Sans MS"/>
              <a:sym typeface="Comic Sans MS"/>
            </a:endParaRPr>
          </a:p>
        </p:txBody>
      </p:sp>
      <p:sp>
        <p:nvSpPr>
          <p:cNvPr id="161" name="Google Shape;161;p11"/>
          <p:cNvSpPr txBox="1"/>
          <p:nvPr/>
        </p:nvSpPr>
        <p:spPr>
          <a:xfrm>
            <a:off x="5843239" y="3724508"/>
            <a:ext cx="5854390"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FF0000"/>
                </a:solidFill>
                <a:latin typeface="Comic Sans MS"/>
                <a:ea typeface="Comic Sans MS"/>
                <a:cs typeface="Comic Sans MS"/>
              </a:rPr>
              <a:t>Repent from the heart and ask for forgiveness.</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Also</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forgive</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others</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who</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hurt</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us</a:t>
            </a:r>
            <a:r>
              <a:rPr lang="es-ES" sz="2800" b="1" dirty="0">
                <a:solidFill>
                  <a:srgbClr val="FF0000"/>
                </a:solidFill>
                <a:latin typeface="Comic Sans MS"/>
                <a:ea typeface="Comic Sans MS"/>
                <a:cs typeface="Comic Sans MS"/>
                <a:sym typeface="Comic Sans MS"/>
              </a:rPr>
              <a:t>.</a:t>
            </a:r>
            <a:endParaRPr sz="2800" b="1" dirty="0">
              <a:solidFill>
                <a:srgbClr val="FF0000"/>
              </a:solidFill>
              <a:latin typeface="Comic Sans MS"/>
              <a:ea typeface="Comic Sans MS"/>
              <a:cs typeface="Comic Sans MS"/>
              <a:sym typeface="Comic Sans MS"/>
            </a:endParaRPr>
          </a:p>
        </p:txBody>
      </p:sp>
      <p:sp>
        <p:nvSpPr>
          <p:cNvPr id="162" name="Google Shape;162;p11"/>
          <p:cNvSpPr txBox="1"/>
          <p:nvPr/>
        </p:nvSpPr>
        <p:spPr>
          <a:xfrm>
            <a:off x="1603513" y="5909563"/>
            <a:ext cx="9647582" cy="523180"/>
          </a:xfrm>
          <a:prstGeom prst="rect">
            <a:avLst/>
          </a:prstGeom>
          <a:noFill/>
          <a:ln>
            <a:noFill/>
          </a:ln>
        </p:spPr>
        <p:txBody>
          <a:bodyPr spcFirstLastPara="1" wrap="square" lIns="91425" tIns="45700" rIns="91425" bIns="45700" anchor="t" anchorCtr="0">
            <a:spAutoFit/>
          </a:bodyPr>
          <a:lstStyle/>
          <a:p>
            <a:pPr lvl="0"/>
            <a:r>
              <a:rPr lang="en-US" sz="2800" b="1" dirty="0">
                <a:solidFill>
                  <a:schemeClr val="dk1"/>
                </a:solidFill>
                <a:latin typeface="Comic Sans MS"/>
                <a:ea typeface="Comic Sans MS"/>
                <a:cs typeface="Comic Sans MS"/>
              </a:rPr>
              <a:t>What did the servant do after he was forgiven?</a:t>
            </a:r>
            <a:endParaRPr sz="2800" b="1"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1000"/>
                                        <p:tgtEl>
                                          <p:spTgt spid="1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xEl>
                                              <p:pRg st="0" end="0"/>
                                            </p:txEl>
                                          </p:spTgt>
                                        </p:tgtEl>
                                        <p:attrNameLst>
                                          <p:attrName>style.visibility</p:attrName>
                                        </p:attrNameLst>
                                      </p:cBhvr>
                                      <p:to>
                                        <p:strVal val="visible"/>
                                      </p:to>
                                    </p:set>
                                    <p:animEffect transition="in" filter="fade">
                                      <p:cBhvr>
                                        <p:cTn id="22" dur="1000"/>
                                        <p:tgtEl>
                                          <p:spTgt spid="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1436602" y="-85344"/>
            <a:ext cx="9292292" cy="1325563"/>
          </a:xfrm>
          <a:prstGeom prst="rect">
            <a:avLst/>
          </a:prstGeom>
          <a:noFill/>
          <a:ln>
            <a:noFill/>
          </a:ln>
        </p:spPr>
        <p:txBody>
          <a:bodyPr spcFirstLastPara="1" wrap="square" lIns="91425" tIns="45700" rIns="91425" bIns="45700" anchor="ctr" anchorCtr="0">
            <a:normAutofit/>
          </a:bodyPr>
          <a:lstStyle/>
          <a:p>
            <a:pPr lvl="0" algn="ctr">
              <a:buClr>
                <a:srgbClr val="FF0000"/>
              </a:buClr>
              <a:buSzPts val="2800"/>
            </a:pPr>
            <a:r>
              <a:rPr lang="en-US" sz="2800" b="1" dirty="0">
                <a:solidFill>
                  <a:srgbClr val="FF0000"/>
                </a:solidFill>
                <a:latin typeface="Comic Sans MS"/>
                <a:ea typeface="Comic Sans MS"/>
                <a:cs typeface="Comic Sans MS"/>
              </a:rPr>
              <a:t>He sent a fellow servant to jail for not repaying a small debt he owed him.</a:t>
            </a:r>
            <a:endParaRPr sz="2800" b="1" dirty="0">
              <a:solidFill>
                <a:srgbClr val="FF0000"/>
              </a:solidFill>
              <a:latin typeface="Comic Sans MS"/>
              <a:ea typeface="Comic Sans MS"/>
              <a:cs typeface="Comic Sans MS"/>
              <a:sym typeface="Comic Sans MS"/>
            </a:endParaRPr>
          </a:p>
        </p:txBody>
      </p:sp>
      <p:pic>
        <p:nvPicPr>
          <p:cNvPr id="168" name="Google Shape;168;p12"/>
          <p:cNvPicPr preferRelativeResize="0"/>
          <p:nvPr/>
        </p:nvPicPr>
        <p:blipFill rotWithShape="1">
          <a:blip r:embed="rId3">
            <a:alphaModFix/>
          </a:blip>
          <a:srcRect/>
          <a:stretch/>
        </p:blipFill>
        <p:spPr>
          <a:xfrm>
            <a:off x="975397" y="1240219"/>
            <a:ext cx="5107351" cy="5107351"/>
          </a:xfrm>
          <a:prstGeom prst="rect">
            <a:avLst/>
          </a:prstGeom>
          <a:noFill/>
          <a:ln>
            <a:noFill/>
          </a:ln>
        </p:spPr>
      </p:pic>
      <p:sp>
        <p:nvSpPr>
          <p:cNvPr id="169" name="Google Shape;169;p12"/>
          <p:cNvSpPr txBox="1"/>
          <p:nvPr/>
        </p:nvSpPr>
        <p:spPr>
          <a:xfrm>
            <a:off x="6912865" y="2736523"/>
            <a:ext cx="3607242"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How did the king react when he heard of this</a:t>
            </a:r>
            <a:r>
              <a:rPr lang="es-ES" sz="2800" b="1" dirty="0">
                <a:solidFill>
                  <a:schemeClr val="dk1"/>
                </a:solidFill>
                <a:latin typeface="Comic Sans MS"/>
                <a:ea typeface="Comic Sans MS"/>
                <a:cs typeface="Comic Sans MS"/>
                <a:sym typeface="Comic Sans MS"/>
              </a:rPr>
              <a:t>? </a:t>
            </a:r>
            <a:endParaRPr sz="2800" b="1" dirty="0">
              <a:solidFill>
                <a:schemeClr val="dk1"/>
              </a:solidFill>
              <a:latin typeface="Comic Sans MS"/>
              <a:ea typeface="Comic Sans MS"/>
              <a:cs typeface="Comic Sans MS"/>
              <a:sym typeface="Comic Sans MS"/>
            </a:endParaRPr>
          </a:p>
        </p:txBody>
      </p:sp>
      <p:sp>
        <p:nvSpPr>
          <p:cNvPr id="3" name="TextBox 2">
            <a:extLst>
              <a:ext uri="{FF2B5EF4-FFF2-40B4-BE49-F238E27FC236}">
                <a16:creationId xmlns:a16="http://schemas.microsoft.com/office/drawing/2014/main" id="{E502BA1E-DC3E-8601-E333-C2EE20EA628F}"/>
              </a:ext>
            </a:extLst>
          </p:cNvPr>
          <p:cNvSpPr txBox="1"/>
          <p:nvPr/>
        </p:nvSpPr>
        <p:spPr>
          <a:xfrm>
            <a:off x="3048000" y="3235488"/>
            <a:ext cx="6096000" cy="307777"/>
          </a:xfrm>
          <a:prstGeom prst="rect">
            <a:avLst/>
          </a:prstGeom>
          <a:noFill/>
        </p:spPr>
        <p:txBody>
          <a:bodyPr wrap="square">
            <a:spAutoFit/>
          </a:bodyPr>
          <a:lstStyle/>
          <a:p>
            <a:r>
              <a:rPr lang="es-ES" sz="1400" b="1" dirty="0">
                <a:solidFill>
                  <a:schemeClr val="dk1"/>
                </a:solidFill>
                <a:latin typeface="Comic Sans MS"/>
                <a:ea typeface="Comic Sans MS"/>
                <a:cs typeface="Comic Sans MS"/>
                <a:sym typeface="Comic Sans MS"/>
              </a:rPr>
              <a:t>?</a:t>
            </a:r>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0" end="0"/>
                                            </p:txEl>
                                          </p:spTgt>
                                        </p:tgtEl>
                                        <p:attrNameLst>
                                          <p:attrName>style.visibility</p:attrName>
                                        </p:attrNameLst>
                                      </p:cBhvr>
                                      <p:to>
                                        <p:strVal val="visible"/>
                                      </p:to>
                                    </p:set>
                                    <p:animEffect transition="in" filter="fade">
                                      <p:cBhvr>
                                        <p:cTn id="12" dur="1000"/>
                                        <p:tgtEl>
                                          <p:spTgt spid="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title"/>
          </p:nvPr>
        </p:nvSpPr>
        <p:spPr>
          <a:xfrm>
            <a:off x="318052" y="113334"/>
            <a:ext cx="11569148" cy="1325563"/>
          </a:xfrm>
          <a:prstGeom prst="rect">
            <a:avLst/>
          </a:prstGeom>
          <a:noFill/>
          <a:ln>
            <a:noFill/>
          </a:ln>
        </p:spPr>
        <p:txBody>
          <a:bodyPr spcFirstLastPara="1" wrap="square" lIns="91425" tIns="45700" rIns="91425" bIns="45700" anchor="ctr" anchorCtr="0">
            <a:normAutofit/>
          </a:bodyPr>
          <a:lstStyle/>
          <a:p>
            <a:pPr lvl="0" algn="ctr">
              <a:buClr>
                <a:srgbClr val="FF0000"/>
              </a:buClr>
              <a:buSzPts val="2800"/>
            </a:pPr>
            <a:r>
              <a:rPr lang="en-US" sz="2800" b="1" dirty="0">
                <a:solidFill>
                  <a:srgbClr val="FF0000"/>
                </a:solidFill>
                <a:latin typeface="Comic Sans MS"/>
                <a:ea typeface="Comic Sans MS"/>
                <a:cs typeface="Comic Sans MS"/>
              </a:rPr>
              <a:t>He sent him to jail until he repaid his debt because he was not equally compassionate as the king had been to him.</a:t>
            </a:r>
            <a:endParaRPr sz="2800" b="1" dirty="0">
              <a:solidFill>
                <a:srgbClr val="FF0000"/>
              </a:solidFill>
              <a:latin typeface="Comic Sans MS"/>
              <a:ea typeface="Comic Sans MS"/>
              <a:cs typeface="Comic Sans MS"/>
              <a:sym typeface="Comic Sans MS"/>
            </a:endParaRPr>
          </a:p>
        </p:txBody>
      </p:sp>
      <p:pic>
        <p:nvPicPr>
          <p:cNvPr id="175" name="Google Shape;175;p13"/>
          <p:cNvPicPr preferRelativeResize="0"/>
          <p:nvPr/>
        </p:nvPicPr>
        <p:blipFill rotWithShape="1">
          <a:blip r:embed="rId3">
            <a:alphaModFix/>
          </a:blip>
          <a:srcRect/>
          <a:stretch/>
        </p:blipFill>
        <p:spPr>
          <a:xfrm>
            <a:off x="1040329" y="1616766"/>
            <a:ext cx="5318329" cy="4789296"/>
          </a:xfrm>
          <a:prstGeom prst="rect">
            <a:avLst/>
          </a:prstGeom>
          <a:noFill/>
          <a:ln>
            <a:noFill/>
          </a:ln>
        </p:spPr>
      </p:pic>
      <p:sp>
        <p:nvSpPr>
          <p:cNvPr id="176" name="Google Shape;176;p13"/>
          <p:cNvSpPr txBox="1"/>
          <p:nvPr/>
        </p:nvSpPr>
        <p:spPr>
          <a:xfrm>
            <a:off x="7083552" y="3297936"/>
            <a:ext cx="3639842"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What does God want from us?</a:t>
            </a:r>
            <a:r>
              <a:rPr lang="es-ES" sz="2800" b="1" dirty="0">
                <a:solidFill>
                  <a:schemeClr val="dk1"/>
                </a:solidFill>
                <a:latin typeface="Comic Sans MS"/>
                <a:ea typeface="Comic Sans MS"/>
                <a:cs typeface="Comic Sans MS"/>
                <a:sym typeface="Comic Sans MS"/>
              </a:rPr>
              <a:t> </a:t>
            </a:r>
            <a:endParaRPr sz="2800" b="1"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1009286" y="128509"/>
            <a:ext cx="10173428" cy="1325563"/>
          </a:xfrm>
          <a:prstGeom prst="rect">
            <a:avLst/>
          </a:prstGeom>
          <a:noFill/>
          <a:ln>
            <a:noFill/>
          </a:ln>
        </p:spPr>
        <p:txBody>
          <a:bodyPr spcFirstLastPara="1" wrap="square" lIns="91425" tIns="45700" rIns="91425" bIns="45700" anchor="ctr" anchorCtr="0">
            <a:noAutofit/>
          </a:bodyPr>
          <a:lstStyle/>
          <a:p>
            <a:pPr algn="ctr">
              <a:buClr>
                <a:srgbClr val="FF0000"/>
              </a:buClr>
              <a:buSzPts val="2800"/>
            </a:pPr>
            <a:r>
              <a:rPr lang="en-US" sz="2800" b="1" dirty="0">
                <a:solidFill>
                  <a:srgbClr val="FF0000"/>
                </a:solidFill>
                <a:latin typeface="Comic Sans MS"/>
                <a:ea typeface="Comic Sans MS"/>
                <a:cs typeface="Comic Sans MS"/>
              </a:rPr>
              <a:t>God wants us to forgive those who hurt us, just as He forgives us when we are sorry for our sins.</a:t>
            </a:r>
            <a:endParaRPr sz="2800" b="1" dirty="0">
              <a:solidFill>
                <a:srgbClr val="FF0000"/>
              </a:solidFill>
              <a:latin typeface="Comic Sans MS"/>
              <a:ea typeface="Comic Sans MS"/>
              <a:cs typeface="Comic Sans MS"/>
              <a:sym typeface="Comic Sans MS"/>
            </a:endParaRPr>
          </a:p>
        </p:txBody>
      </p:sp>
      <p:sp>
        <p:nvSpPr>
          <p:cNvPr id="182" name="Google Shape;182;p14"/>
          <p:cNvSpPr txBox="1"/>
          <p:nvPr/>
        </p:nvSpPr>
        <p:spPr>
          <a:xfrm>
            <a:off x="1338471" y="5512905"/>
            <a:ext cx="6440556"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It is not easy, but we can ask Him to help us with his Grace.</a:t>
            </a:r>
            <a:endParaRPr sz="2800" b="1" dirty="0">
              <a:solidFill>
                <a:schemeClr val="dk1"/>
              </a:solidFill>
              <a:latin typeface="Comic Sans MS"/>
              <a:ea typeface="Comic Sans MS"/>
              <a:cs typeface="Comic Sans MS"/>
              <a:sym typeface="Calibri"/>
            </a:endParaRPr>
          </a:p>
        </p:txBody>
      </p:sp>
      <p:pic>
        <p:nvPicPr>
          <p:cNvPr id="183" name="Google Shape;183;p14"/>
          <p:cNvPicPr preferRelativeResize="0"/>
          <p:nvPr/>
        </p:nvPicPr>
        <p:blipFill rotWithShape="1">
          <a:blip r:embed="rId3">
            <a:alphaModFix/>
          </a:blip>
          <a:srcRect/>
          <a:stretch/>
        </p:blipFill>
        <p:spPr>
          <a:xfrm>
            <a:off x="815009" y="1695213"/>
            <a:ext cx="4641986" cy="3367118"/>
          </a:xfrm>
          <a:prstGeom prst="rect">
            <a:avLst/>
          </a:prstGeom>
          <a:noFill/>
          <a:ln>
            <a:noFill/>
          </a:ln>
        </p:spPr>
      </p:pic>
      <p:pic>
        <p:nvPicPr>
          <p:cNvPr id="184" name="Google Shape;184;p14"/>
          <p:cNvPicPr preferRelativeResize="0"/>
          <p:nvPr/>
        </p:nvPicPr>
        <p:blipFill rotWithShape="1">
          <a:blip r:embed="rId4">
            <a:alphaModFix/>
          </a:blip>
          <a:srcRect/>
          <a:stretch/>
        </p:blipFill>
        <p:spPr>
          <a:xfrm>
            <a:off x="6679096" y="1695212"/>
            <a:ext cx="3922643" cy="3410382"/>
          </a:xfrm>
          <a:prstGeom prst="rect">
            <a:avLst/>
          </a:prstGeom>
          <a:noFill/>
          <a:ln>
            <a:noFill/>
          </a:ln>
        </p:spPr>
      </p:pic>
      <p:pic>
        <p:nvPicPr>
          <p:cNvPr id="185" name="Google Shape;185;p14"/>
          <p:cNvPicPr preferRelativeResize="0"/>
          <p:nvPr/>
        </p:nvPicPr>
        <p:blipFill rotWithShape="1">
          <a:blip r:embed="rId5">
            <a:alphaModFix/>
          </a:blip>
          <a:srcRect/>
          <a:stretch/>
        </p:blipFill>
        <p:spPr>
          <a:xfrm>
            <a:off x="8246166" y="5250425"/>
            <a:ext cx="1479066" cy="1479066"/>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1000"/>
                                        <p:tgtEl>
                                          <p:spTgt spid="1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fade">
                                      <p:cBhvr>
                                        <p:cTn id="2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5" descr="CÓMO DAR CLASE DE RELIGIÓN&#10;6-7 AÑOS&#10; "/>
          <p:cNvPicPr preferRelativeResize="0"/>
          <p:nvPr/>
        </p:nvPicPr>
        <p:blipFill rotWithShape="1">
          <a:blip r:embed="rId3">
            <a:alphaModFix/>
          </a:blip>
          <a:srcRect l="1596" t="30969" r="9638" b="1267"/>
          <a:stretch/>
        </p:blipFill>
        <p:spPr>
          <a:xfrm>
            <a:off x="1081667" y="1773042"/>
            <a:ext cx="8307659" cy="4761573"/>
          </a:xfrm>
          <a:prstGeom prst="rect">
            <a:avLst/>
          </a:prstGeom>
          <a:noFill/>
          <a:ln>
            <a:noFill/>
          </a:ln>
        </p:spPr>
      </p:pic>
      <p:sp>
        <p:nvSpPr>
          <p:cNvPr id="191" name="Google Shape;191;p15"/>
          <p:cNvSpPr txBox="1"/>
          <p:nvPr/>
        </p:nvSpPr>
        <p:spPr>
          <a:xfrm>
            <a:off x="1114706" y="1998855"/>
            <a:ext cx="1494263" cy="155559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5"/>
          <p:cNvSpPr txBox="1"/>
          <p:nvPr/>
        </p:nvSpPr>
        <p:spPr>
          <a:xfrm>
            <a:off x="4572000" y="1773042"/>
            <a:ext cx="1215483" cy="100361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5"/>
          <p:cNvSpPr txBox="1"/>
          <p:nvPr/>
        </p:nvSpPr>
        <p:spPr>
          <a:xfrm rot="-2057862">
            <a:off x="3379292" y="4200557"/>
            <a:ext cx="1620371" cy="216923"/>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5"/>
          <p:cNvSpPr txBox="1"/>
          <p:nvPr/>
        </p:nvSpPr>
        <p:spPr>
          <a:xfrm>
            <a:off x="1763816" y="1773042"/>
            <a:ext cx="196043" cy="25090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5"/>
          <p:cNvSpPr txBox="1"/>
          <p:nvPr/>
        </p:nvSpPr>
        <p:spPr>
          <a:xfrm>
            <a:off x="2491400" y="2322241"/>
            <a:ext cx="356839" cy="3289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5"/>
          <p:cNvSpPr txBox="1"/>
          <p:nvPr/>
        </p:nvSpPr>
        <p:spPr>
          <a:xfrm>
            <a:off x="1190426" y="3433921"/>
            <a:ext cx="356839" cy="3289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5"/>
          <p:cNvSpPr/>
          <p:nvPr/>
        </p:nvSpPr>
        <p:spPr>
          <a:xfrm>
            <a:off x="1182028" y="280660"/>
            <a:ext cx="8106936"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800" b="1" dirty="0" err="1">
                <a:solidFill>
                  <a:schemeClr val="accent5"/>
                </a:solidFill>
                <a:latin typeface="Calibri"/>
                <a:ea typeface="Calibri"/>
                <a:cs typeface="Calibri"/>
                <a:sym typeface="Calibri"/>
              </a:rPr>
              <a:t>A</a:t>
            </a:r>
            <a:r>
              <a:rPr lang="es-ES" sz="8800" b="1" cap="none" dirty="0" err="1">
                <a:solidFill>
                  <a:schemeClr val="accent5"/>
                </a:solidFill>
                <a:latin typeface="Calibri"/>
                <a:ea typeface="Calibri"/>
                <a:cs typeface="Calibri"/>
                <a:sym typeface="Calibri"/>
              </a:rPr>
              <a:t>ctivity</a:t>
            </a:r>
            <a:endParaRPr sz="8800" b="1" cap="none" dirty="0">
              <a:solidFill>
                <a:schemeClr val="accent5"/>
              </a:solidFill>
              <a:latin typeface="Calibri"/>
              <a:ea typeface="Calibri"/>
              <a:cs typeface="Calibri"/>
              <a:sym typeface="Calibri"/>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3" name="Google Shape;203;p16"/>
          <p:cNvSpPr txBox="1"/>
          <p:nvPr/>
        </p:nvSpPr>
        <p:spPr>
          <a:xfrm>
            <a:off x="10850137" y="3902927"/>
            <a:ext cx="8251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chemeClr val="dk1"/>
                </a:solidFill>
                <a:latin typeface="Calibri"/>
                <a:ea typeface="Calibri"/>
                <a:cs typeface="Calibri"/>
                <a:sym typeface="Calibri"/>
              </a:rPr>
              <a:t>1</a:t>
            </a:r>
            <a:endParaRPr/>
          </a:p>
        </p:txBody>
      </p:sp>
      <p:sp>
        <p:nvSpPr>
          <p:cNvPr id="204" name="Google Shape;204;p16"/>
          <p:cNvSpPr txBox="1"/>
          <p:nvPr/>
        </p:nvSpPr>
        <p:spPr>
          <a:xfrm>
            <a:off x="10816684" y="130098"/>
            <a:ext cx="8251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chemeClr val="dk1"/>
                </a:solidFill>
                <a:latin typeface="Calibri"/>
                <a:ea typeface="Calibri"/>
                <a:cs typeface="Calibri"/>
                <a:sym typeface="Calibri"/>
              </a:rPr>
              <a:t>2</a:t>
            </a:r>
            <a:endParaRPr/>
          </a:p>
        </p:txBody>
      </p:sp>
      <p:sp>
        <p:nvSpPr>
          <p:cNvPr id="205" name="Google Shape;205;p16"/>
          <p:cNvSpPr txBox="1"/>
          <p:nvPr/>
        </p:nvSpPr>
        <p:spPr>
          <a:xfrm>
            <a:off x="4895386" y="130097"/>
            <a:ext cx="8251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chemeClr val="dk1"/>
                </a:solidFill>
                <a:latin typeface="Calibri"/>
                <a:ea typeface="Calibri"/>
                <a:cs typeface="Calibri"/>
                <a:sym typeface="Calibri"/>
              </a:rPr>
              <a:t>3</a:t>
            </a:r>
            <a:endParaRPr/>
          </a:p>
        </p:txBody>
      </p:sp>
      <p:sp>
        <p:nvSpPr>
          <p:cNvPr id="206" name="Google Shape;206;p16"/>
          <p:cNvSpPr txBox="1"/>
          <p:nvPr/>
        </p:nvSpPr>
        <p:spPr>
          <a:xfrm>
            <a:off x="4724401" y="3902927"/>
            <a:ext cx="8251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chemeClr val="dk1"/>
                </a:solidFill>
                <a:latin typeface="Calibri"/>
                <a:ea typeface="Calibri"/>
                <a:cs typeface="Calibri"/>
                <a:sym typeface="Calibri"/>
              </a:rPr>
              <a:t>4</a:t>
            </a:r>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10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10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p:nvPr/>
        </p:nvSpPr>
        <p:spPr>
          <a:xfrm>
            <a:off x="195602" y="475488"/>
            <a:ext cx="11545177"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latin typeface="Cambria"/>
                <a:ea typeface="Cambria"/>
                <a:cs typeface="Cambria"/>
                <a:sym typeface="Cambria"/>
              </a:rPr>
              <a:t>Prayer</a:t>
            </a:r>
            <a:endParaRPr sz="6000" b="1" i="0" u="none" strike="noStrik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4000" b="1" dirty="0">
              <a:solidFill>
                <a:srgbClr val="000000"/>
              </a:solidFill>
              <a:latin typeface="Cambria"/>
              <a:ea typeface="Cambria"/>
              <a:cs typeface="Cambria"/>
              <a:sym typeface="Cambria"/>
            </a:endParaRPr>
          </a:p>
          <a:p>
            <a:pPr algn="ctr"/>
            <a:r>
              <a:rPr lang="es-ES" sz="4000" b="1" i="0" u="none" strike="noStrike" dirty="0">
                <a:solidFill>
                  <a:srgbClr val="000000"/>
                </a:solidFill>
                <a:latin typeface="Cambria"/>
                <a:ea typeface="Cambria"/>
                <a:cs typeface="Cambria"/>
                <a:sym typeface="Cambria"/>
              </a:rPr>
              <a:t> </a:t>
            </a:r>
            <a:r>
              <a:rPr lang="en-US" sz="4000" dirty="0">
                <a:solidFill>
                  <a:schemeClr val="dk1"/>
                </a:solidFill>
                <a:latin typeface="Calibri"/>
                <a:ea typeface="Calibri"/>
                <a:cs typeface="Calibri"/>
              </a:rPr>
              <a:t>Good and merciful God, who cannot ignore a contrite heart, help me to repent of my sins; and help me to always forgive, especially</a:t>
            </a:r>
            <a:r>
              <a:rPr lang="es-ES" sz="4000" dirty="0">
                <a:solidFill>
                  <a:schemeClr val="dk1"/>
                </a:solidFill>
                <a:latin typeface="Calibri"/>
                <a:ea typeface="Calibri"/>
                <a:cs typeface="Calibri"/>
                <a:sym typeface="Calibri"/>
              </a:rPr>
              <a:t>______.</a:t>
            </a:r>
            <a:endParaRPr sz="4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e3e85f6aed_0_1"/>
          <p:cNvSpPr/>
          <p:nvPr/>
        </p:nvSpPr>
        <p:spPr>
          <a:xfrm>
            <a:off x="513300" y="219456"/>
            <a:ext cx="11678700" cy="573900"/>
          </a:xfrm>
          <a:prstGeom prst="rect">
            <a:avLst/>
          </a:prstGeom>
          <a:noFill/>
          <a:ln>
            <a:noFill/>
          </a:ln>
        </p:spPr>
        <p:txBody>
          <a:bodyPr spcFirstLastPara="1" wrap="square" lIns="91425" tIns="45700" rIns="91425" bIns="45700" anchor="t" anchorCtr="0">
            <a:noAutofit/>
          </a:bodyPr>
          <a:lstStyle/>
          <a:p>
            <a:pPr marL="254000" marR="0">
              <a:lnSpc>
                <a:spcPts val="1340"/>
              </a:lnSpc>
              <a:spcBef>
                <a:spcPts val="0"/>
              </a:spcBef>
              <a:spcAft>
                <a:spcPts val="0"/>
              </a:spcAft>
            </a:pPr>
            <a:r>
              <a:rPr lang="en-US" sz="1800" b="1" dirty="0">
                <a:effectLst/>
                <a:latin typeface="Cambria" panose="02040503050406030204" pitchFamily="18" charset="0"/>
                <a:ea typeface="Cambria" panose="02040503050406030204" pitchFamily="18" charset="0"/>
                <a:cs typeface="Cambria" panose="02040503050406030204" pitchFamily="18" charset="0"/>
              </a:rPr>
              <a:t>Song:</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Forgive</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One</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Another, We</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Are</a:t>
            </a:r>
            <a:r>
              <a:rPr lang="en-US" sz="1800" spc="-4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United,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(Ctrl</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Click)</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https://youtu.be/kZ_wCZ1gPN4</a:t>
            </a:r>
            <a:r>
              <a:rPr lang="en-US" sz="1800" u="sng" dirty="0">
                <a:solidFill>
                  <a:srgbClr val="0000FF"/>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rPr>
              <a:t>, </a:t>
            </a:r>
            <a:r>
              <a:rPr lang="en-US" sz="1800" dirty="0">
                <a:solidFill>
                  <a:schemeClr val="tx1"/>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rPr>
              <a:t>(3-7 yrs.)</a:t>
            </a:r>
            <a:endParaRPr lang="en-US" sz="18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p:txBody>
      </p:sp>
      <p:pic>
        <p:nvPicPr>
          <p:cNvPr id="2" name="Online Media 1" title="Song || Forgive One Another (Lyrics)">
            <a:hlinkClick r:id="" action="ppaction://media"/>
            <a:extLst>
              <a:ext uri="{FF2B5EF4-FFF2-40B4-BE49-F238E27FC236}">
                <a16:creationId xmlns:a16="http://schemas.microsoft.com/office/drawing/2014/main" id="{450631C6-A6E9-A4E2-CB31-D28F953FF39B}"/>
              </a:ext>
            </a:extLst>
          </p:cNvPr>
          <p:cNvPicPr>
            <a:picLocks noRot="1" noChangeAspect="1"/>
          </p:cNvPicPr>
          <p:nvPr>
            <a:videoFile r:link="rId1"/>
          </p:nvPr>
        </p:nvPicPr>
        <p:blipFill>
          <a:blip r:embed="rId5"/>
          <a:stretch>
            <a:fillRect/>
          </a:stretch>
        </p:blipFill>
        <p:spPr>
          <a:xfrm>
            <a:off x="0" y="524256"/>
            <a:ext cx="12192000" cy="634898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225082" y="111907"/>
            <a:ext cx="11662117" cy="1325563"/>
          </a:xfrm>
          <a:prstGeom prst="rect">
            <a:avLst/>
          </a:prstGeom>
          <a:noFill/>
          <a:ln>
            <a:noFill/>
          </a:ln>
        </p:spPr>
        <p:txBody>
          <a:bodyPr spcFirstLastPara="1" wrap="square" lIns="91425" tIns="45700" rIns="91425" bIns="45700" anchor="ctr" anchorCtr="0">
            <a:noAutofit/>
          </a:bodyPr>
          <a:lstStyle/>
          <a:p>
            <a:pPr lvl="0" algn="ctr">
              <a:buSzPts val="2800"/>
            </a:pPr>
            <a:r>
              <a:rPr lang="en-US" sz="2800" b="1" dirty="0">
                <a:latin typeface="Comic Sans MS"/>
                <a:ea typeface="Comic Sans MS"/>
                <a:cs typeface="Comic Sans MS"/>
              </a:rPr>
              <a:t>Peter approached Jesus and asked him, “Lord, if my brother sins against me, how often must I forgive? As many as seven times?” </a:t>
            </a:r>
            <a:endParaRPr sz="2800" b="1" dirty="0">
              <a:latin typeface="Comic Sans MS"/>
              <a:ea typeface="Comic Sans MS"/>
              <a:cs typeface="Comic Sans MS"/>
              <a:sym typeface="Comic Sans MS"/>
            </a:endParaRPr>
          </a:p>
        </p:txBody>
      </p:sp>
      <p:sp>
        <p:nvSpPr>
          <p:cNvPr id="90" name="Google Shape;90;p2"/>
          <p:cNvSpPr txBox="1"/>
          <p:nvPr/>
        </p:nvSpPr>
        <p:spPr>
          <a:xfrm>
            <a:off x="1980964" y="5741843"/>
            <a:ext cx="8150351"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sym typeface="Calibri"/>
              </a:rPr>
              <a:t>Jesus answered, “I say to you, not seven times but seventy-seven times.” </a:t>
            </a:r>
            <a:endParaRPr sz="2800" b="1" dirty="0">
              <a:solidFill>
                <a:schemeClr val="dk1"/>
              </a:solidFill>
              <a:latin typeface="Comic Sans MS"/>
              <a:ea typeface="Comic Sans MS"/>
              <a:cs typeface="Comic Sans MS"/>
              <a:sym typeface="Comic Sans MS"/>
            </a:endParaRPr>
          </a:p>
        </p:txBody>
      </p:sp>
      <p:pic>
        <p:nvPicPr>
          <p:cNvPr id="91" name="Google Shape;91;p2"/>
          <p:cNvPicPr preferRelativeResize="0"/>
          <p:nvPr/>
        </p:nvPicPr>
        <p:blipFill rotWithShape="1">
          <a:blip r:embed="rId3">
            <a:alphaModFix/>
          </a:blip>
          <a:srcRect/>
          <a:stretch/>
        </p:blipFill>
        <p:spPr>
          <a:xfrm>
            <a:off x="3455151" y="1697437"/>
            <a:ext cx="5201978" cy="3784439"/>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A159-959C-665C-1782-5E7305F157E4}"/>
              </a:ext>
            </a:extLst>
          </p:cNvPr>
          <p:cNvSpPr>
            <a:spLocks noGrp="1"/>
          </p:cNvSpPr>
          <p:nvPr>
            <p:ph type="title"/>
          </p:nvPr>
        </p:nvSpPr>
        <p:spPr>
          <a:xfrm>
            <a:off x="876300" y="0"/>
            <a:ext cx="10439400" cy="476123"/>
          </a:xfrm>
        </p:spPr>
        <p:txBody>
          <a:bodyPr/>
          <a:lstStyle/>
          <a:p>
            <a:r>
              <a:rPr lang="en-US" sz="1800" dirty="0">
                <a:effectLst/>
                <a:latin typeface="Cambria" panose="02040503050406030204" pitchFamily="18" charset="0"/>
                <a:ea typeface="Cambria" panose="02040503050406030204" pitchFamily="18" charset="0"/>
                <a:cs typeface="Cambria" panose="02040503050406030204" pitchFamily="18" charset="0"/>
              </a:rPr>
              <a:t> Song: A Heart that Forgives, fontz2001,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https://youtu.be/iUV5T9JIJZ0?si=ciUW_kVUtKIqVHBj</a:t>
            </a:r>
            <a:r>
              <a:rPr lang="en-US" sz="1800" dirty="0">
                <a:effectLst/>
                <a:latin typeface="Cambria" panose="02040503050406030204" pitchFamily="18" charset="0"/>
                <a:ea typeface="Cambria" panose="02040503050406030204" pitchFamily="18" charset="0"/>
                <a:cs typeface="Cambria" panose="02040503050406030204" pitchFamily="18" charset="0"/>
              </a:rPr>
              <a:t>  (8+ yrs.)</a:t>
            </a:r>
            <a:endParaRPr lang="en-US" dirty="0"/>
          </a:p>
        </p:txBody>
      </p:sp>
      <p:pic>
        <p:nvPicPr>
          <p:cNvPr id="3" name="Online Media 2" title="A Heart That Forgives">
            <a:hlinkClick r:id="" action="ppaction://media"/>
            <a:extLst>
              <a:ext uri="{FF2B5EF4-FFF2-40B4-BE49-F238E27FC236}">
                <a16:creationId xmlns:a16="http://schemas.microsoft.com/office/drawing/2014/main" id="{80827CDF-9645-0BA8-A771-0D48CF616082}"/>
              </a:ext>
            </a:extLst>
          </p:cNvPr>
          <p:cNvPicPr>
            <a:picLocks noRot="1" noChangeAspect="1"/>
          </p:cNvPicPr>
          <p:nvPr>
            <a:videoFile r:link="rId1"/>
          </p:nvPr>
        </p:nvPicPr>
        <p:blipFill>
          <a:blip r:embed="rId4"/>
          <a:stretch>
            <a:fillRect/>
          </a:stretch>
        </p:blipFill>
        <p:spPr>
          <a:xfrm>
            <a:off x="0" y="402336"/>
            <a:ext cx="12192000" cy="6446520"/>
          </a:xfrm>
          <a:prstGeom prst="rect">
            <a:avLst/>
          </a:prstGeom>
        </p:spPr>
      </p:pic>
    </p:spTree>
    <p:extLst>
      <p:ext uri="{BB962C8B-B14F-4D97-AF65-F5344CB8AC3E}">
        <p14:creationId xmlns:p14="http://schemas.microsoft.com/office/powerpoint/2010/main" val="3724330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p:nvPr/>
        </p:nvSpPr>
        <p:spPr>
          <a:xfrm>
            <a:off x="602166" y="223349"/>
            <a:ext cx="11286031"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That is why the kingdom of heaven may be likened to a king who decided to settle accounts with his servants.</a:t>
            </a:r>
            <a:endParaRPr sz="2800" b="1" dirty="0">
              <a:solidFill>
                <a:schemeClr val="dk1"/>
              </a:solidFill>
              <a:latin typeface="Comic Sans MS"/>
              <a:ea typeface="Comic Sans MS"/>
              <a:cs typeface="Comic Sans MS"/>
              <a:sym typeface="Comic Sans MS"/>
            </a:endParaRPr>
          </a:p>
        </p:txBody>
      </p:sp>
      <p:sp>
        <p:nvSpPr>
          <p:cNvPr id="97" name="Google Shape;97;p3"/>
          <p:cNvSpPr txBox="1"/>
          <p:nvPr/>
        </p:nvSpPr>
        <p:spPr>
          <a:xfrm>
            <a:off x="6372909" y="1481859"/>
            <a:ext cx="5398611" cy="1815841"/>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When he began the accounting, a debtor was brought before him who owed him a huge amount.</a:t>
            </a:r>
            <a:endParaRPr sz="2800" b="1" dirty="0">
              <a:solidFill>
                <a:schemeClr val="dk1"/>
              </a:solidFill>
              <a:latin typeface="Comic Sans MS"/>
              <a:ea typeface="Comic Sans MS"/>
              <a:cs typeface="Comic Sans MS"/>
              <a:sym typeface="Comic Sans MS"/>
            </a:endParaRPr>
          </a:p>
        </p:txBody>
      </p:sp>
      <p:sp>
        <p:nvSpPr>
          <p:cNvPr id="98" name="Google Shape;98;p3"/>
          <p:cNvSpPr txBox="1"/>
          <p:nvPr/>
        </p:nvSpPr>
        <p:spPr>
          <a:xfrm>
            <a:off x="6372909" y="3842261"/>
            <a:ext cx="5621868" cy="2677616"/>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Since he had no way of paying it back, his master ordered him to be sold, along with his wife, his children, and all his property, in payment of the debt. </a:t>
            </a:r>
            <a:endParaRPr sz="2800" b="1" dirty="0">
              <a:solidFill>
                <a:schemeClr val="dk1"/>
              </a:solidFill>
              <a:latin typeface="Comic Sans MS"/>
              <a:ea typeface="Comic Sans MS"/>
              <a:cs typeface="Comic Sans MS"/>
              <a:sym typeface="Comic Sans MS"/>
            </a:endParaRPr>
          </a:p>
        </p:txBody>
      </p:sp>
      <p:pic>
        <p:nvPicPr>
          <p:cNvPr id="99" name="Google Shape;99;p3"/>
          <p:cNvPicPr preferRelativeResize="0"/>
          <p:nvPr/>
        </p:nvPicPr>
        <p:blipFill rotWithShape="1">
          <a:blip r:embed="rId3">
            <a:alphaModFix/>
          </a:blip>
          <a:srcRect/>
          <a:stretch/>
        </p:blipFill>
        <p:spPr>
          <a:xfrm>
            <a:off x="197223" y="1298479"/>
            <a:ext cx="6069106" cy="5465391"/>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p:nvPr/>
        </p:nvSpPr>
        <p:spPr>
          <a:xfrm>
            <a:off x="7115161" y="1525419"/>
            <a:ext cx="4700320" cy="3539390"/>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At that, the servant fell down, did him homage, and said, ‘Be patient with me, and I will pay you back in full.’ Moved with compassion the master of that servant let him go and forgave him the loan.</a:t>
            </a:r>
            <a:endParaRPr sz="2800" b="1" i="0" u="none" strike="noStrike" cap="none" dirty="0">
              <a:solidFill>
                <a:schemeClr val="dk1"/>
              </a:solidFill>
              <a:latin typeface="Comic Sans MS"/>
              <a:ea typeface="Comic Sans MS"/>
              <a:cs typeface="Comic Sans MS"/>
              <a:sym typeface="Comic Sans MS"/>
            </a:endParaRPr>
          </a:p>
        </p:txBody>
      </p:sp>
      <p:pic>
        <p:nvPicPr>
          <p:cNvPr id="105" name="Google Shape;105;p4"/>
          <p:cNvPicPr preferRelativeResize="0"/>
          <p:nvPr/>
        </p:nvPicPr>
        <p:blipFill rotWithShape="1">
          <a:blip r:embed="rId3">
            <a:alphaModFix/>
          </a:blip>
          <a:srcRect/>
          <a:stretch/>
        </p:blipFill>
        <p:spPr>
          <a:xfrm>
            <a:off x="376519" y="524435"/>
            <a:ext cx="6602504" cy="5997387"/>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688107" y="140061"/>
            <a:ext cx="10815786" cy="1108006"/>
          </a:xfrm>
          <a:prstGeom prst="rect">
            <a:avLst/>
          </a:prstGeom>
          <a:noFill/>
          <a:ln>
            <a:noFill/>
          </a:ln>
        </p:spPr>
        <p:txBody>
          <a:bodyPr spcFirstLastPara="1" wrap="square" lIns="91425" tIns="45700" rIns="91425" bIns="45700" anchor="ctr" anchorCtr="0">
            <a:noAutofit/>
          </a:bodyPr>
          <a:lstStyle/>
          <a:p>
            <a:pPr lvl="0" algn="ctr">
              <a:buSzPts val="2800"/>
            </a:pPr>
            <a:r>
              <a:rPr lang="en-US" sz="2800" b="1" dirty="0">
                <a:latin typeface="Comic Sans MS"/>
                <a:ea typeface="Comic Sans MS"/>
                <a:cs typeface="Comic Sans MS"/>
                <a:sym typeface="Arial"/>
              </a:rPr>
              <a:t>When that servant had left, he found one of his fellow servants who owed him a much smaller amount.</a:t>
            </a:r>
            <a:r>
              <a:rPr lang="es-ES" sz="2800" b="1" dirty="0">
                <a:latin typeface="Comic Sans MS"/>
                <a:ea typeface="Comic Sans MS"/>
                <a:cs typeface="Comic Sans MS"/>
                <a:sym typeface="Comic Sans MS"/>
              </a:rPr>
              <a:t> </a:t>
            </a:r>
            <a:endParaRPr sz="2800" b="1" dirty="0">
              <a:latin typeface="Comic Sans MS"/>
              <a:ea typeface="Comic Sans MS"/>
              <a:cs typeface="Comic Sans MS"/>
              <a:sym typeface="Comic Sans MS"/>
            </a:endParaRPr>
          </a:p>
        </p:txBody>
      </p:sp>
      <p:pic>
        <p:nvPicPr>
          <p:cNvPr id="111" name="Google Shape;111;p5"/>
          <p:cNvPicPr preferRelativeResize="0"/>
          <p:nvPr/>
        </p:nvPicPr>
        <p:blipFill rotWithShape="1">
          <a:blip r:embed="rId3">
            <a:alphaModFix/>
          </a:blip>
          <a:srcRect/>
          <a:stretch/>
        </p:blipFill>
        <p:spPr>
          <a:xfrm>
            <a:off x="171874" y="1506070"/>
            <a:ext cx="7983071" cy="4859690"/>
          </a:xfrm>
          <a:prstGeom prst="rect">
            <a:avLst/>
          </a:prstGeom>
          <a:noFill/>
          <a:ln>
            <a:noFill/>
          </a:ln>
        </p:spPr>
      </p:pic>
      <p:sp>
        <p:nvSpPr>
          <p:cNvPr id="112" name="Google Shape;112;p5"/>
          <p:cNvSpPr txBox="1"/>
          <p:nvPr/>
        </p:nvSpPr>
        <p:spPr>
          <a:xfrm>
            <a:off x="8301249" y="2448978"/>
            <a:ext cx="3585951" cy="2246729"/>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He seized him and started to choke him, demanding, ‘Pay back what you owe.’ </a:t>
            </a:r>
            <a:endParaRPr sz="2800" b="1" i="0" u="none" strike="noStrike" cap="none" dirty="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p:nvPr/>
        </p:nvSpPr>
        <p:spPr>
          <a:xfrm>
            <a:off x="874060" y="188004"/>
            <a:ext cx="10951586" cy="954067"/>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Falling to his knees, his fellow servant begged him, ‘Be patient with me, and I will pay you back.’ </a:t>
            </a:r>
            <a:endParaRPr sz="2800" b="1" dirty="0">
              <a:solidFill>
                <a:schemeClr val="dk1"/>
              </a:solidFill>
              <a:latin typeface="Comic Sans MS"/>
              <a:ea typeface="Comic Sans MS"/>
              <a:cs typeface="Comic Sans MS"/>
              <a:sym typeface="Calibri"/>
            </a:endParaRPr>
          </a:p>
        </p:txBody>
      </p:sp>
      <p:sp>
        <p:nvSpPr>
          <p:cNvPr id="118" name="Google Shape;118;p6"/>
          <p:cNvSpPr txBox="1"/>
          <p:nvPr/>
        </p:nvSpPr>
        <p:spPr>
          <a:xfrm>
            <a:off x="6898341" y="2690847"/>
            <a:ext cx="4128860" cy="2246729"/>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But he refused. Instead, he had the fellow servant put in prison until he paid back the debt.</a:t>
            </a:r>
            <a:endParaRPr sz="2800" b="1" dirty="0">
              <a:solidFill>
                <a:schemeClr val="dk1"/>
              </a:solidFill>
              <a:latin typeface="Comic Sans MS"/>
              <a:ea typeface="Comic Sans MS"/>
              <a:cs typeface="Comic Sans MS"/>
              <a:sym typeface="Comic Sans MS"/>
            </a:endParaRPr>
          </a:p>
        </p:txBody>
      </p:sp>
      <p:pic>
        <p:nvPicPr>
          <p:cNvPr id="119" name="Google Shape;119;p6"/>
          <p:cNvPicPr preferRelativeResize="0"/>
          <p:nvPr/>
        </p:nvPicPr>
        <p:blipFill rotWithShape="1">
          <a:blip r:embed="rId3">
            <a:alphaModFix/>
          </a:blip>
          <a:srcRect/>
          <a:stretch/>
        </p:blipFill>
        <p:spPr>
          <a:xfrm>
            <a:off x="681860" y="1349734"/>
            <a:ext cx="5302080" cy="5302080"/>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p:nvPr/>
        </p:nvSpPr>
        <p:spPr>
          <a:xfrm>
            <a:off x="1182475" y="59053"/>
            <a:ext cx="9827049"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rPr>
              <a:t>Now when his fellow servants saw what had happened, they were deeply disturbed, and went to their master and reported the whole affair.</a:t>
            </a:r>
            <a:endParaRPr sz="2800" b="1" dirty="0">
              <a:solidFill>
                <a:schemeClr val="dk1"/>
              </a:solidFill>
              <a:latin typeface="Comic Sans MS"/>
              <a:ea typeface="Comic Sans MS"/>
              <a:cs typeface="Comic Sans MS"/>
              <a:sym typeface="Comic Sans MS"/>
            </a:endParaRPr>
          </a:p>
        </p:txBody>
      </p:sp>
      <p:sp>
        <p:nvSpPr>
          <p:cNvPr id="125" name="Google Shape;125;p7"/>
          <p:cNvSpPr txBox="1"/>
          <p:nvPr/>
        </p:nvSpPr>
        <p:spPr>
          <a:xfrm>
            <a:off x="5936344" y="1713184"/>
            <a:ext cx="6158120" cy="3108503"/>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omic Sans MS"/>
                <a:ea typeface="Comic Sans MS"/>
                <a:cs typeface="Comic Sans MS"/>
                <a:sym typeface="Calibri"/>
              </a:rPr>
              <a:t>His master summoned him and said to him, ‘You wicked servant! I forgave you your entire debt because you begged me to.</a:t>
            </a:r>
            <a:r>
              <a:rPr lang="en-US" sz="2800" b="1" dirty="0">
                <a:latin typeface="Comic Sans MS"/>
                <a:ea typeface="Comic Sans MS"/>
                <a:cs typeface="Comic Sans MS"/>
              </a:rPr>
              <a:t> Should you not have had pity on your fellow servant, as I had pity on you?’</a:t>
            </a:r>
            <a:endParaRPr sz="2800" b="1" dirty="0">
              <a:solidFill>
                <a:schemeClr val="dk1"/>
              </a:solidFill>
              <a:latin typeface="Comic Sans MS"/>
              <a:ea typeface="Comic Sans MS"/>
              <a:cs typeface="Comic Sans MS"/>
              <a:sym typeface="Comic Sans MS"/>
            </a:endParaRPr>
          </a:p>
        </p:txBody>
      </p:sp>
      <p:pic>
        <p:nvPicPr>
          <p:cNvPr id="126" name="Google Shape;126;p7"/>
          <p:cNvPicPr preferRelativeResize="0"/>
          <p:nvPr/>
        </p:nvPicPr>
        <p:blipFill rotWithShape="1">
          <a:blip r:embed="rId3">
            <a:alphaModFix/>
          </a:blip>
          <a:srcRect/>
          <a:stretch/>
        </p:blipFill>
        <p:spPr>
          <a:xfrm>
            <a:off x="298669" y="1570714"/>
            <a:ext cx="5637675" cy="5162347"/>
          </a:xfrm>
          <a:prstGeom prst="rect">
            <a:avLst/>
          </a:prstGeom>
          <a:noFill/>
          <a:ln>
            <a:noFill/>
          </a:ln>
        </p:spPr>
      </p:pic>
      <p:sp>
        <p:nvSpPr>
          <p:cNvPr id="127" name="Google Shape;127;p7"/>
          <p:cNvSpPr txBox="1">
            <a:spLocks noGrp="1"/>
          </p:cNvSpPr>
          <p:nvPr>
            <p:ph type="title"/>
          </p:nvPr>
        </p:nvSpPr>
        <p:spPr>
          <a:xfrm>
            <a:off x="6033880" y="4821687"/>
            <a:ext cx="6158120" cy="1777087"/>
          </a:xfrm>
          <a:prstGeom prst="rect">
            <a:avLst/>
          </a:prstGeom>
          <a:noFill/>
          <a:ln>
            <a:noFill/>
          </a:ln>
        </p:spPr>
        <p:txBody>
          <a:bodyPr spcFirstLastPara="1" wrap="square" lIns="91425" tIns="45700" rIns="91425" bIns="45700" anchor="ctr" anchorCtr="0">
            <a:noAutofit/>
          </a:bodyPr>
          <a:lstStyle/>
          <a:p>
            <a:pPr lvl="0" algn="ctr">
              <a:buSzPts val="2800"/>
            </a:pPr>
            <a:r>
              <a:rPr lang="en-US" sz="2800" b="1" dirty="0">
                <a:latin typeface="Comic Sans MS"/>
                <a:ea typeface="Comic Sans MS"/>
                <a:cs typeface="Comic Sans MS"/>
                <a:sym typeface="Arial"/>
              </a:rPr>
              <a:t>Then in anger his master handed him over to the torturers until he should pay back the whole debt. </a:t>
            </a:r>
            <a:endParaRPr sz="2800" b="1" dirty="0">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p:nvPr/>
        </p:nvSpPr>
        <p:spPr>
          <a:xfrm>
            <a:off x="525201" y="258446"/>
            <a:ext cx="11054684" cy="954067"/>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dk1"/>
                </a:solidFill>
                <a:latin typeface="Comic Sans MS"/>
                <a:ea typeface="Comic Sans MS"/>
                <a:cs typeface="Comic Sans MS"/>
              </a:rPr>
              <a:t>So will my heavenly Father do to you, unless each of you forgives your brother from your heart.”</a:t>
            </a:r>
          </a:p>
        </p:txBody>
      </p:sp>
      <p:pic>
        <p:nvPicPr>
          <p:cNvPr id="133" name="Google Shape;133;p8"/>
          <p:cNvPicPr preferRelativeResize="0"/>
          <p:nvPr/>
        </p:nvPicPr>
        <p:blipFill rotWithShape="1">
          <a:blip r:embed="rId3">
            <a:alphaModFix/>
          </a:blip>
          <a:srcRect/>
          <a:stretch/>
        </p:blipFill>
        <p:spPr>
          <a:xfrm>
            <a:off x="2805571" y="1422524"/>
            <a:ext cx="5918793" cy="4305922"/>
          </a:xfrm>
          <a:prstGeom prst="rect">
            <a:avLst/>
          </a:prstGeom>
          <a:noFill/>
          <a:ln>
            <a:noFill/>
          </a:ln>
        </p:spPr>
      </p:pic>
      <p:sp>
        <p:nvSpPr>
          <p:cNvPr id="134" name="Google Shape;134;p8"/>
          <p:cNvSpPr txBox="1"/>
          <p:nvPr/>
        </p:nvSpPr>
        <p:spPr>
          <a:xfrm>
            <a:off x="2202213" y="5768598"/>
            <a:ext cx="712550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rgbClr val="FF0000"/>
                </a:solidFill>
                <a:latin typeface="Comic Sans MS"/>
                <a:ea typeface="Comic Sans MS"/>
                <a:cs typeface="Comic Sans MS"/>
                <a:sym typeface="Comic Sans MS"/>
              </a:rPr>
              <a:t>The Gospel of the Lord,</a:t>
            </a:r>
            <a:endParaRPr sz="2400" dirty="0"/>
          </a:p>
          <a:p>
            <a:pPr marL="0" marR="0" lvl="0" indent="0" algn="ctr" rtl="0">
              <a:spcBef>
                <a:spcPts val="0"/>
              </a:spcBef>
              <a:spcAft>
                <a:spcPts val="0"/>
              </a:spcAft>
              <a:buNone/>
            </a:pPr>
            <a:r>
              <a:rPr lang="es-ES" sz="2400" b="1" i="0" u="none" strike="noStrike" cap="none" dirty="0" err="1">
                <a:solidFill>
                  <a:srgbClr val="FF0000"/>
                </a:solidFill>
                <a:latin typeface="Comic Sans MS"/>
                <a:ea typeface="Comic Sans MS"/>
                <a:cs typeface="Comic Sans MS"/>
                <a:sym typeface="Comic Sans MS"/>
              </a:rPr>
              <a:t>Praise</a:t>
            </a:r>
            <a:r>
              <a:rPr lang="es-ES" sz="2400" b="1" i="0" u="none" strike="noStrike" cap="none" dirty="0">
                <a:solidFill>
                  <a:srgbClr val="FF0000"/>
                </a:solidFill>
                <a:latin typeface="Comic Sans MS"/>
                <a:ea typeface="Comic Sans MS"/>
                <a:cs typeface="Comic Sans MS"/>
                <a:sym typeface="Comic Sans MS"/>
              </a:rPr>
              <a:t> </a:t>
            </a:r>
            <a:r>
              <a:rPr lang="es-ES" sz="2400" b="1" i="0" u="none" strike="noStrike" cap="none" dirty="0" err="1">
                <a:solidFill>
                  <a:srgbClr val="FF0000"/>
                </a:solidFill>
                <a:latin typeface="Comic Sans MS"/>
                <a:ea typeface="Comic Sans MS"/>
                <a:cs typeface="Comic Sans MS"/>
                <a:sym typeface="Comic Sans MS"/>
              </a:rPr>
              <a:t>to</a:t>
            </a:r>
            <a:r>
              <a:rPr lang="es-ES" sz="2400" b="1" i="0" u="none" strike="noStrike" cap="none" dirty="0">
                <a:solidFill>
                  <a:srgbClr val="FF0000"/>
                </a:solidFill>
                <a:latin typeface="Comic Sans MS"/>
                <a:ea typeface="Comic Sans MS"/>
                <a:cs typeface="Comic Sans MS"/>
                <a:sym typeface="Comic Sans MS"/>
              </a:rPr>
              <a:t> </a:t>
            </a:r>
            <a:r>
              <a:rPr lang="es-ES" sz="2400" b="1" i="0" u="none" strike="noStrike" cap="none" dirty="0" err="1">
                <a:solidFill>
                  <a:srgbClr val="FF0000"/>
                </a:solidFill>
                <a:latin typeface="Comic Sans MS"/>
                <a:ea typeface="Comic Sans MS"/>
                <a:cs typeface="Comic Sans MS"/>
                <a:sym typeface="Comic Sans MS"/>
              </a:rPr>
              <a:t>you</a:t>
            </a:r>
            <a:r>
              <a:rPr lang="es-ES" sz="2400" b="1" i="0" u="none" strike="noStrike" cap="none" dirty="0">
                <a:solidFill>
                  <a:srgbClr val="FF0000"/>
                </a:solidFill>
                <a:latin typeface="Comic Sans MS"/>
                <a:ea typeface="Comic Sans MS"/>
                <a:cs typeface="Comic Sans MS"/>
                <a:sym typeface="Comic Sans MS"/>
              </a:rPr>
              <a:t> Lord </a:t>
            </a:r>
            <a:r>
              <a:rPr lang="es-ES" sz="2400" b="1" i="0" u="none" strike="noStrike" cap="none" dirty="0" err="1">
                <a:solidFill>
                  <a:srgbClr val="FF0000"/>
                </a:solidFill>
                <a:latin typeface="Comic Sans MS"/>
                <a:ea typeface="Comic Sans MS"/>
                <a:cs typeface="Comic Sans MS"/>
                <a:sym typeface="Comic Sans MS"/>
              </a:rPr>
              <a:t>Jesus</a:t>
            </a:r>
            <a:r>
              <a:rPr lang="es-ES" sz="2400" b="1" i="0" u="none" strike="noStrike" cap="none" dirty="0">
                <a:solidFill>
                  <a:srgbClr val="FF0000"/>
                </a:solidFill>
                <a:latin typeface="Comic Sans MS"/>
                <a:ea typeface="Comic Sans MS"/>
                <a:cs typeface="Comic Sans MS"/>
                <a:sym typeface="Comic Sans MS"/>
              </a:rPr>
              <a:t> </a:t>
            </a:r>
            <a:r>
              <a:rPr lang="es-ES" sz="2400" b="1" i="0" u="none" strike="noStrike" cap="none" dirty="0" err="1">
                <a:solidFill>
                  <a:srgbClr val="FF0000"/>
                </a:solidFill>
                <a:latin typeface="Comic Sans MS"/>
                <a:ea typeface="Comic Sans MS"/>
                <a:cs typeface="Comic Sans MS"/>
                <a:sym typeface="Comic Sans MS"/>
              </a:rPr>
              <a:t>Christ</a:t>
            </a:r>
            <a:r>
              <a:rPr lang="es-ES" sz="2400" b="1" i="0" u="none" strike="noStrike" cap="none" dirty="0">
                <a:solidFill>
                  <a:srgbClr val="FF0000"/>
                </a:solidFill>
                <a:latin typeface="Comic Sans MS"/>
                <a:ea typeface="Comic Sans MS"/>
                <a:cs typeface="Comic Sans MS"/>
                <a:sym typeface="Comic Sans MS"/>
              </a:rPr>
              <a:t>.</a:t>
            </a:r>
            <a:endParaRPr sz="2400" b="1" i="0" u="none" strike="noStrike" cap="none" dirty="0">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E338-E1D3-090B-30D7-4D9FA3B64101}"/>
              </a:ext>
            </a:extLst>
          </p:cNvPr>
          <p:cNvSpPr>
            <a:spLocks noGrp="1"/>
          </p:cNvSpPr>
          <p:nvPr>
            <p:ph type="title"/>
          </p:nvPr>
        </p:nvSpPr>
        <p:spPr>
          <a:xfrm>
            <a:off x="2400300" y="2103437"/>
            <a:ext cx="7391400" cy="1325563"/>
          </a:xfrm>
        </p:spPr>
        <p:txBody>
          <a:bodyPr>
            <a:noAutofit/>
          </a:bodyPr>
          <a:lstStyle/>
          <a:p>
            <a:r>
              <a:rPr lang="en-US" sz="12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REFLEXION</a:t>
            </a:r>
          </a:p>
        </p:txBody>
      </p:sp>
    </p:spTree>
    <p:extLst>
      <p:ext uri="{BB962C8B-B14F-4D97-AF65-F5344CB8AC3E}">
        <p14:creationId xmlns:p14="http://schemas.microsoft.com/office/powerpoint/2010/main" val="960143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772</Words>
  <Application>Microsoft Office PowerPoint</Application>
  <PresentationFormat>Widescreen</PresentationFormat>
  <Paragraphs>52</Paragraphs>
  <Slides>20</Slides>
  <Notes>18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vt:lpstr>
      <vt:lpstr>Comic Sans MS</vt:lpstr>
      <vt:lpstr>Office Theme</vt:lpstr>
      <vt:lpstr>Friends of Jesus and Mary  www.fcpeace.org </vt:lpstr>
      <vt:lpstr>Peter approached Jesus and asked him, “Lord, if my brother sins against me, how often must I forgive? As many as seven times?” </vt:lpstr>
      <vt:lpstr>PowerPoint Presentation</vt:lpstr>
      <vt:lpstr>PowerPoint Presentation</vt:lpstr>
      <vt:lpstr>When that servant had left, he found one of his fellow servants who owed him a much smaller amount. </vt:lpstr>
      <vt:lpstr>PowerPoint Presentation</vt:lpstr>
      <vt:lpstr>Then in anger his master handed him over to the torturers until he should pay back the whole debt. </vt:lpstr>
      <vt:lpstr>PowerPoint Presentation</vt:lpstr>
      <vt:lpstr>REFLEXION</vt:lpstr>
      <vt:lpstr>Peter asks Jesus how many times he must forgive. Seven times? What does Jesus answer?</vt:lpstr>
      <vt:lpstr>Jesus teaches the importance of forgiving with a parable about  the Kingdom of God.  (The Kingdom of God is made up of those that accept  Jesus as the King of their hearts).</vt:lpstr>
      <vt:lpstr>PowerPoint Presentation</vt:lpstr>
      <vt:lpstr>He sent a fellow servant to jail for not repaying a small debt he owed him.</vt:lpstr>
      <vt:lpstr>He sent him to jail until he repaid his debt because he was not equally compassionate as the king had been to him.</vt:lpstr>
      <vt:lpstr>God wants us to forgive those who hurt us, just as He forgives us when we are sorry for our sins.</vt:lpstr>
      <vt:lpstr>PowerPoint Presentation</vt:lpstr>
      <vt:lpstr>PowerPoint Presentation</vt:lpstr>
      <vt:lpstr>PowerPoint Presentation</vt:lpstr>
      <vt:lpstr>PowerPoint Presentation</vt:lpstr>
      <vt:lpstr> Song: A Heart that Forgives, fontz2001,  https://youtu.be/iUV5T9JIJZ0?si=ciUW_kVUtKIqVHBj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Jesus y Maria  www.fcpeace.org </dc:title>
  <dc:creator>Mercedes MBG1</dc:creator>
  <cp:lastModifiedBy>Maria Varona</cp:lastModifiedBy>
  <cp:revision>7</cp:revision>
  <dcterms:created xsi:type="dcterms:W3CDTF">2020-07-27T22:07:05Z</dcterms:created>
  <dcterms:modified xsi:type="dcterms:W3CDTF">2023-09-04T22:43:36Z</dcterms:modified>
</cp:coreProperties>
</file>