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5" r:id="rId3"/>
    <p:sldId id="259" r:id="rId4"/>
    <p:sldId id="260" r:id="rId5"/>
    <p:sldId id="261" r:id="rId6"/>
    <p:sldId id="277" r:id="rId7"/>
    <p:sldId id="271" r:id="rId8"/>
    <p:sldId id="279" r:id="rId9"/>
    <p:sldId id="280" r:id="rId10"/>
    <p:sldId id="281" r:id="rId11"/>
    <p:sldId id="282" r:id="rId12"/>
    <p:sldId id="272" r:id="rId13"/>
    <p:sldId id="270" r:id="rId14"/>
    <p:sldId id="283" r:id="rId15"/>
    <p:sldId id="276" r:id="rId16"/>
    <p:sldId id="273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1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0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1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3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0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B0DA-FF89-4FA9-8163-E4F7495A102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Ez1rkZj7dU" TargetMode="Externa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pEz1rkZj7dU?feature=oembed" TargetMode="Externa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3So4hsx0BI?si=zY3hJ7L0sx-tZPiD" TargetMode="Externa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F3So4hsx0BI?feature=oembed" TargetMode="Externa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9859"/>
            <a:ext cx="9144000" cy="2387600"/>
          </a:xfrm>
        </p:spPr>
        <p:txBody>
          <a:bodyPr/>
          <a:lstStyle/>
          <a:p>
            <a:r>
              <a:rPr lang="en-US" dirty="0"/>
              <a:t>Friends of Jesus and 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0844"/>
            <a:ext cx="9144000" cy="142889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Prayer Group for Children</a:t>
            </a:r>
          </a:p>
          <a:p>
            <a:r>
              <a:rPr lang="en-US" b="1" dirty="0"/>
              <a:t>Cycle A – XXVI Sunday in Ordinary Time</a:t>
            </a:r>
          </a:p>
          <a:p>
            <a:r>
              <a:rPr lang="en-US" b="1" dirty="0"/>
              <a:t>The Parable of the Two Sons</a:t>
            </a:r>
          </a:p>
          <a:p>
            <a:r>
              <a:rPr lang="en-US" b="1"/>
              <a:t>(3-7 years old)</a:t>
            </a:r>
            <a:endParaRPr lang="en-US" b="1" dirty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543" y="713232"/>
            <a:ext cx="2193254" cy="219325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28342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540" y="239152"/>
            <a:ext cx="11929403" cy="91440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err="1">
                <a:latin typeface="+mn-lt"/>
                <a:ea typeface="+mn-ea"/>
                <a:cs typeface="+mn-cs"/>
              </a:rPr>
              <a:t>What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does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Jesus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want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to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teach</a:t>
            </a:r>
            <a:r>
              <a:rPr lang="es-ES" sz="3600" b="1" dirty="0">
                <a:latin typeface="+mn-lt"/>
                <a:ea typeface="+mn-ea"/>
                <a:cs typeface="+mn-cs"/>
              </a:rPr>
              <a:t> </a:t>
            </a:r>
            <a:r>
              <a:rPr lang="es-ES" sz="3600" b="1" dirty="0" err="1">
                <a:latin typeface="+mn-lt"/>
                <a:ea typeface="+mn-ea"/>
                <a:cs typeface="+mn-cs"/>
              </a:rPr>
              <a:t>us</a:t>
            </a:r>
            <a:r>
              <a:rPr lang="es-ES" sz="3600" b="1" dirty="0">
                <a:latin typeface="+mn-lt"/>
                <a:ea typeface="+mn-ea"/>
                <a:cs typeface="+mn-cs"/>
              </a:rPr>
              <a:t>?</a:t>
            </a:r>
          </a:p>
        </p:txBody>
      </p:sp>
      <p:pic>
        <p:nvPicPr>
          <p:cNvPr id="6146" name="Picture 2" descr="Parábola de los dos hijos - YouTube">
            <a:extLst>
              <a:ext uri="{FF2B5EF4-FFF2-40B4-BE49-F238E27FC236}">
                <a16:creationId xmlns:a16="http://schemas.microsoft.com/office/drawing/2014/main" id="{CAF4FE3A-790E-45A4-829F-F4294BE9F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941" y="1517978"/>
            <a:ext cx="6847002" cy="463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C10350-1F28-4E29-BEB3-367B7922724B}"/>
              </a:ext>
            </a:extLst>
          </p:cNvPr>
          <p:cNvSpPr txBox="1"/>
          <p:nvPr/>
        </p:nvSpPr>
        <p:spPr>
          <a:xfrm>
            <a:off x="373811" y="1560024"/>
            <a:ext cx="4485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400" b="1" dirty="0" err="1">
                <a:solidFill>
                  <a:srgbClr val="FF0000"/>
                </a:solidFill>
              </a:rPr>
              <a:t>God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wants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us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to</a:t>
            </a:r>
            <a:r>
              <a:rPr lang="es-419" sz="2400" b="1" dirty="0">
                <a:solidFill>
                  <a:srgbClr val="FF0000"/>
                </a:solidFill>
              </a:rPr>
              <a:t> be </a:t>
            </a:r>
            <a:r>
              <a:rPr lang="es-419" sz="2400" b="1" dirty="0" err="1">
                <a:solidFill>
                  <a:srgbClr val="FF0000"/>
                </a:solidFill>
              </a:rPr>
              <a:t>obedient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to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His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commandments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of</a:t>
            </a:r>
            <a:r>
              <a:rPr lang="es-419" sz="2400" b="1" dirty="0">
                <a:solidFill>
                  <a:srgbClr val="FF0000"/>
                </a:solidFill>
              </a:rPr>
              <a:t> Love.</a:t>
            </a:r>
          </a:p>
          <a:p>
            <a:pPr algn="ctr"/>
            <a:endParaRPr lang="es-419" sz="2400" b="1" dirty="0">
              <a:solidFill>
                <a:srgbClr val="FF0000"/>
              </a:solidFill>
            </a:endParaRPr>
          </a:p>
          <a:p>
            <a:pPr algn="ctr"/>
            <a:r>
              <a:rPr lang="es-419" sz="2400" b="1" dirty="0">
                <a:solidFill>
                  <a:srgbClr val="FF0000"/>
                </a:solidFill>
              </a:rPr>
              <a:t>In </a:t>
            </a:r>
            <a:r>
              <a:rPr lang="es-419" sz="2400" b="1" dirty="0" err="1">
                <a:solidFill>
                  <a:srgbClr val="FF0000"/>
                </a:solidFill>
              </a:rPr>
              <a:t>this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way</a:t>
            </a:r>
            <a:r>
              <a:rPr lang="es-419" sz="2400" b="1" dirty="0">
                <a:solidFill>
                  <a:srgbClr val="FF0000"/>
                </a:solidFill>
              </a:rPr>
              <a:t>, </a:t>
            </a:r>
            <a:r>
              <a:rPr lang="es-419" sz="2400" b="1" dirty="0" err="1">
                <a:solidFill>
                  <a:srgbClr val="FF0000"/>
                </a:solidFill>
              </a:rPr>
              <a:t>we</a:t>
            </a:r>
            <a:r>
              <a:rPr lang="es-419" sz="2400" b="1" dirty="0">
                <a:solidFill>
                  <a:srgbClr val="FF0000"/>
                </a:solidFill>
              </a:rPr>
              <a:t> show </a:t>
            </a:r>
            <a:r>
              <a:rPr lang="es-419" sz="2400" b="1" dirty="0" err="1">
                <a:solidFill>
                  <a:srgbClr val="FF0000"/>
                </a:solidFill>
              </a:rPr>
              <a:t>Him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that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we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love</a:t>
            </a:r>
            <a:r>
              <a:rPr lang="es-419" sz="2400" b="1" dirty="0">
                <a:solidFill>
                  <a:srgbClr val="FF0000"/>
                </a:solidFill>
              </a:rPr>
              <a:t> </a:t>
            </a:r>
            <a:r>
              <a:rPr lang="es-419" sz="2400" b="1" dirty="0" err="1">
                <a:solidFill>
                  <a:srgbClr val="FF0000"/>
                </a:solidFill>
              </a:rPr>
              <a:t>Him</a:t>
            </a:r>
            <a:r>
              <a:rPr lang="es-419" sz="2400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FE968C-C7E0-758C-650A-CC496BC412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95" y="4057650"/>
            <a:ext cx="2892220" cy="289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a diferencia entre hechos, no palabras - El Bigote De FRIDA | Facebook">
            <a:extLst>
              <a:ext uri="{FF2B5EF4-FFF2-40B4-BE49-F238E27FC236}">
                <a16:creationId xmlns:a16="http://schemas.microsoft.com/office/drawing/2014/main" id="{E236F543-A69D-4F96-94B9-3F3C0972D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30" y="304800"/>
            <a:ext cx="5486400" cy="606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560334-F53D-1845-864A-5FA77AA5EA35}"/>
              </a:ext>
            </a:extLst>
          </p:cNvPr>
          <p:cNvSpPr txBox="1"/>
          <p:nvPr/>
        </p:nvSpPr>
        <p:spPr>
          <a:xfrm>
            <a:off x="773695" y="1949494"/>
            <a:ext cx="49447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God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appreciates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our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GOOD WORKS,</a:t>
            </a:r>
          </a:p>
          <a:p>
            <a:pPr algn="ctr"/>
            <a:endParaRPr lang="es-419" sz="20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empty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44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words</a:t>
            </a:r>
            <a:r>
              <a:rPr lang="es-419" sz="4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5432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847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Prayer: </a:t>
            </a:r>
            <a:br>
              <a:rPr lang="en-US" sz="3000" dirty="0">
                <a:solidFill>
                  <a:srgbClr val="FFFFFF"/>
                </a:solidFill>
              </a:rPr>
            </a:b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Jesus, help me to always obey you and to show you by loving and serving others. 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Amen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8F1A47E-D606-4101-8FC8-0B8AA39B99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8" r="3751" b="-1"/>
          <a:stretch/>
        </p:blipFill>
        <p:spPr bwMode="auto">
          <a:xfrm>
            <a:off x="872064" y="857675"/>
            <a:ext cx="459371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237105">
            <a:off x="1851102" y="2085278"/>
            <a:ext cx="293277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Will of God</a:t>
            </a:r>
          </a:p>
        </p:txBody>
      </p:sp>
      <p:sp>
        <p:nvSpPr>
          <p:cNvPr id="10" name="TextBox 9"/>
          <p:cNvSpPr txBox="1"/>
          <p:nvPr/>
        </p:nvSpPr>
        <p:spPr>
          <a:xfrm rot="1318577">
            <a:off x="2211510" y="3996153"/>
            <a:ext cx="196095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My Will</a:t>
            </a:r>
          </a:p>
        </p:txBody>
      </p:sp>
    </p:spTree>
    <p:extLst>
      <p:ext uri="{BB962C8B-B14F-4D97-AF65-F5344CB8AC3E}">
        <p14:creationId xmlns:p14="http://schemas.microsoft.com/office/powerpoint/2010/main" val="38517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000" dirty="0">
                <a:latin typeface="+mj-lt"/>
                <a:ea typeface="+mj-ea"/>
                <a:cs typeface="+mj-cs"/>
              </a:rPr>
              <a:t>Activity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20" name="Picture 4" descr="Etiquetas para regalos, tarros, postales etc... | Aprender ...">
            <a:extLst>
              <a:ext uri="{FF2B5EF4-FFF2-40B4-BE49-F238E27FC236}">
                <a16:creationId xmlns:a16="http://schemas.microsoft.com/office/drawing/2014/main" id="{92735DC5-3BF0-4E3D-B673-B04CD02058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" r="2" b="2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744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ownload Traffic Light Free PNG photo images and clipart | FreePNGImg">
            <a:extLst>
              <a:ext uri="{FF2B5EF4-FFF2-40B4-BE49-F238E27FC236}">
                <a16:creationId xmlns:a16="http://schemas.microsoft.com/office/drawing/2014/main" id="{CA5901C2-1E8D-3CFE-BD88-1D9EF7575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694" y="-228600"/>
            <a:ext cx="7960659" cy="728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432F51D-81AF-30CD-49D3-960C752456A5}"/>
              </a:ext>
            </a:extLst>
          </p:cNvPr>
          <p:cNvSpPr/>
          <p:nvPr/>
        </p:nvSpPr>
        <p:spPr>
          <a:xfrm>
            <a:off x="5002306" y="847166"/>
            <a:ext cx="1667435" cy="1573305"/>
          </a:xfrm>
          <a:prstGeom prst="wedgeEllipseCallout">
            <a:avLst>
              <a:gd name="adj1" fmla="val -18792"/>
              <a:gd name="adj2" fmla="val 45479"/>
            </a:avLst>
          </a:prstGeom>
          <a:noFill/>
          <a:ln w="25400" cap="flat" cmpd="sng" algn="ctr">
            <a:solidFill>
              <a:srgbClr val="4F81BD">
                <a:shade val="1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STOP, LOOK AND LISTEN TO GOD.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572AD878-F80F-EA14-0E78-B7701BCF49A4}"/>
              </a:ext>
            </a:extLst>
          </p:cNvPr>
          <p:cNvSpPr/>
          <p:nvPr/>
        </p:nvSpPr>
        <p:spPr>
          <a:xfrm>
            <a:off x="5002307" y="2567550"/>
            <a:ext cx="1667434" cy="1722902"/>
          </a:xfrm>
          <a:prstGeom prst="wedgeEllipseCallout">
            <a:avLst>
              <a:gd name="adj1" fmla="val -18792"/>
              <a:gd name="adj2" fmla="val 45479"/>
            </a:avLst>
          </a:prstGeom>
          <a:noFill/>
          <a:ln w="25400" cap="flat" cmpd="sng" algn="ctr">
            <a:solidFill>
              <a:srgbClr val="4F81BD">
                <a:shade val="1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SLOW, THINK, WHAT WOULD JESUS DO?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49816E2-A3F8-8225-A116-09C0CE3ED2BB}"/>
              </a:ext>
            </a:extLst>
          </p:cNvPr>
          <p:cNvSpPr/>
          <p:nvPr/>
        </p:nvSpPr>
        <p:spPr>
          <a:xfrm>
            <a:off x="5002307" y="4290451"/>
            <a:ext cx="1667434" cy="1720383"/>
          </a:xfrm>
          <a:prstGeom prst="wedgeEllipseCallout">
            <a:avLst>
              <a:gd name="adj1" fmla="val -18792"/>
              <a:gd name="adj2" fmla="val 45479"/>
            </a:avLst>
          </a:prstGeom>
          <a:solidFill>
            <a:srgbClr val="92D050"/>
          </a:solidFill>
          <a:ln w="25400" cap="flat" cmpd="sng" algn="ctr">
            <a:solidFill>
              <a:srgbClr val="4F81BD">
                <a:shade val="1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GO! GLORIFY GOD WITH YOUR LOVE!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18EC5E-EAEC-2F78-5B3F-FDE882364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02" y="4564434"/>
            <a:ext cx="2703484" cy="9255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03E3FA-08B6-7B24-B91E-B89D05F37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86" y="2673446"/>
            <a:ext cx="2703484" cy="9255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C1E37E-098E-5DF1-3607-6319C3DFB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86" y="977473"/>
            <a:ext cx="3174443" cy="11932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84CD1B-2078-69A1-B77F-4FC7E867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680405" y="1091459"/>
            <a:ext cx="2703484" cy="9255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7ECB36-224E-A445-2C46-6FE1DE0DD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680404" y="2673443"/>
            <a:ext cx="2780309" cy="12530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7659C0-22C5-E207-C312-6AFAD90F7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765532" y="4560095"/>
            <a:ext cx="2703484" cy="925599"/>
          </a:xfrm>
          <a:prstGeom prst="rect">
            <a:avLst/>
          </a:prstGeom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B278E0BA-CEA2-4648-45DA-AC72A7D779D7}"/>
              </a:ext>
            </a:extLst>
          </p:cNvPr>
          <p:cNvSpPr txBox="1"/>
          <p:nvPr/>
        </p:nvSpPr>
        <p:spPr>
          <a:xfrm>
            <a:off x="722984" y="4590727"/>
            <a:ext cx="2260356" cy="925599"/>
          </a:xfrm>
          <a:prstGeom prst="rect">
            <a:avLst/>
          </a:prstGeom>
          <a:solidFill>
            <a:srgbClr val="FF00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Martha wants me to steal candy from the 7-Eleven.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ACA31319-7607-B46B-A901-161093ACFC24}"/>
              </a:ext>
            </a:extLst>
          </p:cNvPr>
          <p:cNvSpPr txBox="1"/>
          <p:nvPr/>
        </p:nvSpPr>
        <p:spPr>
          <a:xfrm>
            <a:off x="731286" y="2673443"/>
            <a:ext cx="2260356" cy="925602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My friends are talking bad about someone at school.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4674ADFD-9939-308B-A1A8-6FE974A55ABD}"/>
              </a:ext>
            </a:extLst>
          </p:cNvPr>
          <p:cNvSpPr txBox="1"/>
          <p:nvPr/>
        </p:nvSpPr>
        <p:spPr>
          <a:xfrm>
            <a:off x="693150" y="957614"/>
            <a:ext cx="2628885" cy="1193290"/>
          </a:xfrm>
          <a:prstGeom prst="rect">
            <a:avLst/>
          </a:prstGeom>
          <a:solidFill>
            <a:srgbClr val="92D05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 Church needs help making sandwiches for the homeless.</a:t>
            </a:r>
            <a:r>
              <a: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D57EB17D-3439-4B02-93B2-AAAD38D83E35}"/>
              </a:ext>
            </a:extLst>
          </p:cNvPr>
          <p:cNvSpPr txBox="1"/>
          <p:nvPr/>
        </p:nvSpPr>
        <p:spPr>
          <a:xfrm>
            <a:off x="9140078" y="1091459"/>
            <a:ext cx="2243811" cy="925600"/>
          </a:xfrm>
          <a:prstGeom prst="rect">
            <a:avLst/>
          </a:prstGeom>
          <a:solidFill>
            <a:srgbClr val="92D05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My grandmother needs help getting her food.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AE4CABBD-E673-4869-F514-B63BF26C5B73}"/>
              </a:ext>
            </a:extLst>
          </p:cNvPr>
          <p:cNvSpPr txBox="1"/>
          <p:nvPr/>
        </p:nvSpPr>
        <p:spPr>
          <a:xfrm>
            <a:off x="9140078" y="2671173"/>
            <a:ext cx="2320635" cy="1253098"/>
          </a:xfrm>
          <a:prstGeom prst="rect">
            <a:avLst/>
          </a:prstGeom>
          <a:solidFill>
            <a:srgbClr val="FF00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My Dad asked me to help pick up leaves, but my movie is very good.</a:t>
            </a:r>
          </a:p>
          <a:p>
            <a:pPr algn="ctr"/>
            <a:r>
              <a:rPr lang="en-US" dirty="0"/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E77CB0-CB2C-4450-C12D-C7D0F4351F1E}"/>
              </a:ext>
            </a:extLst>
          </p:cNvPr>
          <p:cNvSpPr txBox="1"/>
          <p:nvPr/>
        </p:nvSpPr>
        <p:spPr>
          <a:xfrm>
            <a:off x="9175988" y="4560095"/>
            <a:ext cx="2320635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/>
              <a:t>I broke the vase and my mom is asking who did it.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919741-DF8E-46F6-0DB6-BF0AFD70C707}"/>
              </a:ext>
            </a:extLst>
          </p:cNvPr>
          <p:cNvSpPr txBox="1"/>
          <p:nvPr/>
        </p:nvSpPr>
        <p:spPr>
          <a:xfrm>
            <a:off x="-183733" y="5810962"/>
            <a:ext cx="4558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marR="476885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badi" panose="020B06040201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Choose which color light (red, yellow, or green)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would shine when deciding what to do in each situation. Color the arrow the same color.</a:t>
            </a:r>
          </a:p>
        </p:txBody>
      </p:sp>
    </p:spTree>
    <p:extLst>
      <p:ext uri="{BB962C8B-B14F-4D97-AF65-F5344CB8AC3E}">
        <p14:creationId xmlns:p14="http://schemas.microsoft.com/office/powerpoint/2010/main" val="298656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53" y="0"/>
            <a:ext cx="9448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7253" y="0"/>
            <a:ext cx="94488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Who is doing</a:t>
            </a:r>
          </a:p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God’s will?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250" y="2239617"/>
            <a:ext cx="1040669" cy="728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227" y="2239617"/>
            <a:ext cx="1040669" cy="728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262" y="3820768"/>
            <a:ext cx="1040669" cy="728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836" y="3665144"/>
            <a:ext cx="1040669" cy="728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366" y="5642942"/>
            <a:ext cx="1040669" cy="728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436" y="5941204"/>
            <a:ext cx="1040669" cy="728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170" y="1404213"/>
            <a:ext cx="1315250" cy="1315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919" y="3087962"/>
            <a:ext cx="1315250" cy="13152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931" y="5055732"/>
            <a:ext cx="1315250" cy="13152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17700" y="6370982"/>
            <a:ext cx="3173896" cy="487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0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A2CDA9-AC59-4DDC-AC18-C3ECE3AB6F16}"/>
              </a:ext>
            </a:extLst>
          </p:cNvPr>
          <p:cNvSpPr txBox="1"/>
          <p:nvPr/>
        </p:nvSpPr>
        <p:spPr>
          <a:xfrm>
            <a:off x="1045028" y="0"/>
            <a:ext cx="101019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 err="1"/>
              <a:t>Story</a:t>
            </a:r>
            <a:r>
              <a:rPr lang="es-ES" b="1" dirty="0"/>
              <a:t> - Parable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Two</a:t>
            </a:r>
            <a:r>
              <a:rPr lang="es-ES" b="1" dirty="0"/>
              <a:t> </a:t>
            </a:r>
            <a:r>
              <a:rPr lang="es-ES" b="1" dirty="0" err="1"/>
              <a:t>Sons</a:t>
            </a:r>
            <a:r>
              <a:rPr lang="es-ES" b="1" dirty="0"/>
              <a:t>, </a:t>
            </a:r>
            <a:r>
              <a:rPr lang="es-ES" b="1" dirty="0" err="1"/>
              <a:t>Saddleback</a:t>
            </a:r>
            <a:r>
              <a:rPr lang="es-ES" b="1" dirty="0"/>
              <a:t> </a:t>
            </a:r>
            <a:r>
              <a:rPr lang="es-ES" b="1" dirty="0" err="1"/>
              <a:t>Kids</a:t>
            </a:r>
            <a:r>
              <a:rPr lang="es-ES" b="1" dirty="0"/>
              <a:t> </a:t>
            </a:r>
            <a:r>
              <a:rPr lang="es-ES" dirty="0">
                <a:hlinkClick r:id="rId3"/>
              </a:rPr>
              <a:t>https://youtu.be/pEz1rkZj7dU</a:t>
            </a:r>
            <a:endParaRPr lang="es-ES" dirty="0"/>
          </a:p>
        </p:txBody>
      </p:sp>
      <p:pic>
        <p:nvPicPr>
          <p:cNvPr id="2" name="Online Media 1" title="The Parable of the Two Sons">
            <a:hlinkClick r:id="" action="ppaction://media"/>
            <a:extLst>
              <a:ext uri="{FF2B5EF4-FFF2-40B4-BE49-F238E27FC236}">
                <a16:creationId xmlns:a16="http://schemas.microsoft.com/office/drawing/2014/main" id="{8EFBC3A0-27F0-2121-0ABD-FC00F8B042A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369332"/>
            <a:ext cx="12192000" cy="650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6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58862-D9BC-BB7B-C3B3-D64D2E4D3317}"/>
              </a:ext>
            </a:extLst>
          </p:cNvPr>
          <p:cNvSpPr txBox="1"/>
          <p:nvPr/>
        </p:nvSpPr>
        <p:spPr>
          <a:xfrm>
            <a:off x="600635" y="0"/>
            <a:ext cx="11591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Song:</a:t>
            </a:r>
            <a:r>
              <a:rPr lang="en-US" sz="1800" b="1" spc="-2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Obey the Lord, Claudine </a:t>
            </a:r>
            <a:r>
              <a:rPr lang="en-US" sz="1800" spc="-2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Macaso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1800" u="sng" spc="-2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https://youtu.be/F3So4hsx0BI?si=zY3hJ7L0sx-tZPiD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(3-7 yrs.)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5" name="Online Media 4" title="Obey the Lord dance NAEC-YOUTH">
            <a:hlinkClick r:id="" action="ppaction://media"/>
            <a:extLst>
              <a:ext uri="{FF2B5EF4-FFF2-40B4-BE49-F238E27FC236}">
                <a16:creationId xmlns:a16="http://schemas.microsoft.com/office/drawing/2014/main" id="{240C15BC-AB79-7995-7D32-BFCD5941CCE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324119"/>
            <a:ext cx="12165027" cy="653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7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243" y="24987"/>
            <a:ext cx="10515600" cy="71713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Mathew 21: 28-32 </a:t>
            </a:r>
            <a:r>
              <a:rPr lang="es-ES" b="1" dirty="0" err="1"/>
              <a:t>The</a:t>
            </a:r>
            <a:r>
              <a:rPr lang="es-ES" b="1" dirty="0"/>
              <a:t> Parable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Two</a:t>
            </a:r>
            <a:r>
              <a:rPr lang="es-ES" b="1" dirty="0"/>
              <a:t> </a:t>
            </a:r>
            <a:r>
              <a:rPr lang="es-ES" b="1" dirty="0" err="1"/>
              <a:t>Sons</a:t>
            </a:r>
            <a:endParaRPr lang="en-US" b="1" dirty="0"/>
          </a:p>
        </p:txBody>
      </p:sp>
      <p:pic>
        <p:nvPicPr>
          <p:cNvPr id="1026" name="Picture 2" descr="EVANGELIO DEL DIA: La parábola de los dos hijos – Diocesis de Encarnación">
            <a:extLst>
              <a:ext uri="{FF2B5EF4-FFF2-40B4-BE49-F238E27FC236}">
                <a16:creationId xmlns:a16="http://schemas.microsoft.com/office/drawing/2014/main" id="{ECA4A902-9737-44E3-989E-D8FE2DE81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170" y="742123"/>
            <a:ext cx="5756636" cy="442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3DC5EF-4554-4A1F-9646-84352D94E7A1}"/>
              </a:ext>
            </a:extLst>
          </p:cNvPr>
          <p:cNvSpPr txBox="1"/>
          <p:nvPr/>
        </p:nvSpPr>
        <p:spPr>
          <a:xfrm>
            <a:off x="371059" y="5510609"/>
            <a:ext cx="113041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500" b="1" dirty="0" err="1"/>
              <a:t>Jesus</a:t>
            </a:r>
            <a:r>
              <a:rPr lang="es-ES" sz="3500" b="1" dirty="0"/>
              <a:t> </a:t>
            </a:r>
            <a:r>
              <a:rPr lang="es-ES" sz="3500" b="1" dirty="0" err="1"/>
              <a:t>said</a:t>
            </a:r>
            <a:r>
              <a:rPr lang="es-ES" sz="3500" b="1" dirty="0"/>
              <a:t> to </a:t>
            </a:r>
            <a:r>
              <a:rPr lang="es-ES" sz="3500" b="1" dirty="0" err="1"/>
              <a:t>the</a:t>
            </a:r>
            <a:r>
              <a:rPr lang="es-ES" sz="3500" b="1" dirty="0"/>
              <a:t> </a:t>
            </a:r>
            <a:r>
              <a:rPr lang="es-ES" sz="3500" b="1" dirty="0" err="1"/>
              <a:t>high</a:t>
            </a:r>
            <a:r>
              <a:rPr lang="es-ES" sz="3500" b="1" dirty="0"/>
              <a:t> </a:t>
            </a:r>
            <a:r>
              <a:rPr lang="es-ES" sz="3500" b="1" dirty="0" err="1"/>
              <a:t>priests</a:t>
            </a:r>
            <a:r>
              <a:rPr lang="es-ES" sz="3500" b="1" dirty="0"/>
              <a:t> and </a:t>
            </a:r>
            <a:r>
              <a:rPr lang="es-ES" sz="3500" b="1" dirty="0" err="1"/>
              <a:t>elders</a:t>
            </a:r>
            <a:r>
              <a:rPr lang="es-ES" sz="3500" b="1" dirty="0"/>
              <a:t> of </a:t>
            </a:r>
            <a:r>
              <a:rPr lang="es-ES" sz="3500" b="1" dirty="0" err="1"/>
              <a:t>the</a:t>
            </a:r>
            <a:r>
              <a:rPr lang="es-ES" sz="3500" b="1" dirty="0"/>
              <a:t> </a:t>
            </a:r>
            <a:r>
              <a:rPr lang="es-ES" sz="3500" b="1" dirty="0" err="1"/>
              <a:t>people</a:t>
            </a:r>
            <a:r>
              <a:rPr lang="es-ES" sz="3500" b="1" dirty="0"/>
              <a:t>: “</a:t>
            </a:r>
            <a:r>
              <a:rPr lang="es-ES" sz="3500" b="1" dirty="0" err="1"/>
              <a:t>What</a:t>
            </a:r>
            <a:r>
              <a:rPr lang="es-ES" sz="3500" b="1" dirty="0"/>
              <a:t> </a:t>
            </a:r>
            <a:r>
              <a:rPr lang="es-ES" sz="3500" b="1" dirty="0" err="1"/>
              <a:t>is</a:t>
            </a:r>
            <a:r>
              <a:rPr lang="es-ES" sz="3500" b="1" dirty="0"/>
              <a:t> </a:t>
            </a:r>
            <a:r>
              <a:rPr lang="es-ES" sz="3500" b="1" dirty="0" err="1"/>
              <a:t>your</a:t>
            </a:r>
            <a:r>
              <a:rPr lang="es-ES" sz="3500" b="1" dirty="0"/>
              <a:t> </a:t>
            </a:r>
            <a:r>
              <a:rPr lang="es-ES" sz="3500" b="1" dirty="0" err="1"/>
              <a:t>opinion</a:t>
            </a:r>
            <a:r>
              <a:rPr lang="es-ES" sz="3500" b="1" dirty="0"/>
              <a:t>?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285724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03" y="189570"/>
            <a:ext cx="3536795" cy="3600552"/>
          </a:xfrm>
        </p:spPr>
        <p:txBody>
          <a:bodyPr>
            <a:normAutofit/>
          </a:bodyPr>
          <a:lstStyle/>
          <a:p>
            <a:pPr algn="ctr"/>
            <a:r>
              <a:rPr lang="es-ES" sz="3500" b="1" dirty="0"/>
              <a:t>A </a:t>
            </a:r>
            <a:r>
              <a:rPr lang="es-ES" sz="3500" b="1" dirty="0" err="1"/>
              <a:t>man</a:t>
            </a:r>
            <a:r>
              <a:rPr lang="es-ES" sz="3500" b="1" dirty="0"/>
              <a:t> </a:t>
            </a:r>
            <a:r>
              <a:rPr lang="es-ES" sz="3500" b="1" dirty="0" err="1"/>
              <a:t>had</a:t>
            </a:r>
            <a:r>
              <a:rPr lang="es-ES" sz="3500" b="1" dirty="0"/>
              <a:t> </a:t>
            </a:r>
            <a:r>
              <a:rPr lang="es-ES" sz="3500" b="1" dirty="0" err="1"/>
              <a:t>two</a:t>
            </a:r>
            <a:r>
              <a:rPr lang="es-ES" sz="3500" b="1" dirty="0"/>
              <a:t> </a:t>
            </a:r>
            <a:r>
              <a:rPr lang="es-ES" sz="3500" b="1" dirty="0" err="1"/>
              <a:t>sons</a:t>
            </a:r>
            <a:r>
              <a:rPr lang="es-ES" sz="3500" b="1" dirty="0"/>
              <a:t>. </a:t>
            </a:r>
            <a:r>
              <a:rPr lang="en-US" sz="3500" b="1" dirty="0"/>
              <a:t>He came to the first and said, ‘Son, go out and work in the vineyard today.’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78624" y="3274411"/>
            <a:ext cx="27766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He replied, ‘I will not,’ but afterwards he changed his mind and went. 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Lectio Divina del Domingo XXVI (Mt 21,28-32) | Biblia y Comunicación">
            <a:extLst>
              <a:ext uri="{FF2B5EF4-FFF2-40B4-BE49-F238E27FC236}">
                <a16:creationId xmlns:a16="http://schemas.microsoft.com/office/drawing/2014/main" id="{E2E0B38D-5D44-4C55-916D-BDB98D586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362" y="291548"/>
            <a:ext cx="5355386" cy="638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66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0" y="394280"/>
            <a:ext cx="3184803" cy="282297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The man came to the other son and gave the same order. 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488557" y="4055166"/>
            <a:ext cx="24118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He </a:t>
            </a:r>
            <a:r>
              <a:rPr lang="es-ES" sz="3600" dirty="0" err="1"/>
              <a:t>replied</a:t>
            </a:r>
            <a:r>
              <a:rPr lang="es-ES" sz="3600" dirty="0"/>
              <a:t>, ‘Yes, sir,’ </a:t>
            </a:r>
            <a:r>
              <a:rPr lang="es-ES" sz="3600" dirty="0" err="1"/>
              <a:t>but</a:t>
            </a:r>
            <a:r>
              <a:rPr lang="es-ES" sz="3600" dirty="0"/>
              <a:t> </a:t>
            </a:r>
            <a:r>
              <a:rPr lang="es-ES" sz="3600" dirty="0" err="1"/>
              <a:t>did</a:t>
            </a:r>
            <a:r>
              <a:rPr lang="es-ES" sz="3600" dirty="0"/>
              <a:t> </a:t>
            </a:r>
            <a:r>
              <a:rPr lang="es-ES" sz="3600" dirty="0" err="1"/>
              <a:t>not</a:t>
            </a:r>
            <a:r>
              <a:rPr lang="es-ES" sz="3600" dirty="0"/>
              <a:t> </a:t>
            </a:r>
            <a:r>
              <a:rPr lang="es-ES" sz="3600" dirty="0" err="1"/>
              <a:t>go</a:t>
            </a:r>
            <a:r>
              <a:rPr lang="es-ES" sz="3600" dirty="0"/>
              <a:t>. 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Página nueva 0">
            <a:extLst>
              <a:ext uri="{FF2B5EF4-FFF2-40B4-BE49-F238E27FC236}">
                <a16:creationId xmlns:a16="http://schemas.microsoft.com/office/drawing/2014/main" id="{977AAFAD-00F2-4D41-95B1-DC3C2BC3D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357" y="223024"/>
            <a:ext cx="5497552" cy="650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18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908"/>
            <a:ext cx="12192000" cy="830628"/>
          </a:xfrm>
        </p:spPr>
        <p:txBody>
          <a:bodyPr>
            <a:noAutofit/>
          </a:bodyPr>
          <a:lstStyle/>
          <a:p>
            <a:pPr algn="ctr"/>
            <a:r>
              <a:rPr lang="es-ES" sz="3500" b="1" dirty="0" err="1">
                <a:latin typeface="+mn-lt"/>
                <a:ea typeface="+mn-ea"/>
                <a:cs typeface="+mn-cs"/>
              </a:rPr>
              <a:t>Which</a:t>
            </a:r>
            <a:r>
              <a:rPr lang="es-ES" sz="3500" b="1" dirty="0">
                <a:latin typeface="+mn-lt"/>
                <a:ea typeface="+mn-ea"/>
                <a:cs typeface="+mn-cs"/>
              </a:rPr>
              <a:t> of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the</a:t>
            </a:r>
            <a:r>
              <a:rPr lang="es-ES" sz="3500" b="1" dirty="0">
                <a:latin typeface="+mn-lt"/>
                <a:ea typeface="+mn-ea"/>
                <a:cs typeface="+mn-cs"/>
              </a:rPr>
              <a:t>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two</a:t>
            </a:r>
            <a:r>
              <a:rPr lang="es-ES" sz="3500" b="1" dirty="0">
                <a:latin typeface="+mn-lt"/>
                <a:ea typeface="+mn-ea"/>
                <a:cs typeface="+mn-cs"/>
              </a:rPr>
              <a:t>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did</a:t>
            </a:r>
            <a:r>
              <a:rPr lang="es-ES" sz="3500" b="1" dirty="0">
                <a:latin typeface="+mn-lt"/>
                <a:ea typeface="+mn-ea"/>
                <a:cs typeface="+mn-cs"/>
              </a:rPr>
              <a:t>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his</a:t>
            </a:r>
            <a:r>
              <a:rPr lang="es-ES" sz="3500" b="1" dirty="0">
                <a:latin typeface="+mn-lt"/>
                <a:ea typeface="+mn-ea"/>
                <a:cs typeface="+mn-cs"/>
              </a:rPr>
              <a:t>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father’s</a:t>
            </a:r>
            <a:r>
              <a:rPr lang="es-ES" sz="3500" b="1" dirty="0">
                <a:latin typeface="+mn-lt"/>
                <a:ea typeface="+mn-ea"/>
                <a:cs typeface="+mn-cs"/>
              </a:rPr>
              <a:t> </a:t>
            </a:r>
            <a:r>
              <a:rPr lang="es-ES" sz="3500" b="1" dirty="0" err="1">
                <a:latin typeface="+mn-lt"/>
                <a:ea typeface="+mn-ea"/>
                <a:cs typeface="+mn-cs"/>
              </a:rPr>
              <a:t>will</a:t>
            </a:r>
            <a:r>
              <a:rPr lang="es-ES" sz="3500" b="1" dirty="0">
                <a:latin typeface="+mn-lt"/>
                <a:ea typeface="+mn-ea"/>
                <a:cs typeface="+mn-cs"/>
              </a:rPr>
              <a:t>?”</a:t>
            </a:r>
            <a:endParaRPr lang="en-US" sz="35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6779" y="2078000"/>
            <a:ext cx="33122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500" b="1" dirty="0" err="1"/>
              <a:t>They</a:t>
            </a:r>
            <a:r>
              <a:rPr lang="es-ES" sz="3500" b="1" dirty="0"/>
              <a:t> </a:t>
            </a:r>
            <a:r>
              <a:rPr lang="es-ES" sz="3500" b="1" dirty="0" err="1"/>
              <a:t>answered</a:t>
            </a:r>
            <a:r>
              <a:rPr lang="es-ES" sz="3500" b="1" dirty="0"/>
              <a:t>: “</a:t>
            </a:r>
            <a:r>
              <a:rPr lang="es-ES" sz="3500" b="1" dirty="0" err="1"/>
              <a:t>The</a:t>
            </a:r>
            <a:r>
              <a:rPr lang="es-ES" sz="3500" b="1" dirty="0"/>
              <a:t> </a:t>
            </a:r>
            <a:r>
              <a:rPr lang="es-ES" sz="3500" b="1" dirty="0" err="1"/>
              <a:t>one</a:t>
            </a:r>
            <a:r>
              <a:rPr lang="es-ES" sz="3500" b="1" dirty="0"/>
              <a:t> </a:t>
            </a:r>
            <a:r>
              <a:rPr lang="es-ES" sz="3500" b="1" dirty="0" err="1"/>
              <a:t>that</a:t>
            </a:r>
            <a:r>
              <a:rPr lang="es-ES" sz="3500" b="1" dirty="0"/>
              <a:t> </a:t>
            </a:r>
            <a:r>
              <a:rPr lang="es-ES" sz="3500" b="1" dirty="0" err="1"/>
              <a:t>went</a:t>
            </a:r>
            <a:r>
              <a:rPr lang="es-ES" sz="3500" b="1" dirty="0"/>
              <a:t>”.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Presentación de PowerPoint">
            <a:extLst>
              <a:ext uri="{FF2B5EF4-FFF2-40B4-BE49-F238E27FC236}">
                <a16:creationId xmlns:a16="http://schemas.microsoft.com/office/drawing/2014/main" id="{04CE25DB-E56A-4E2E-A128-39C725438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8" y="1214096"/>
            <a:ext cx="7925030" cy="524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86E272-6AD7-952C-8F9E-E5638F00B616}"/>
              </a:ext>
            </a:extLst>
          </p:cNvPr>
          <p:cNvSpPr txBox="1"/>
          <p:nvPr/>
        </p:nvSpPr>
        <p:spPr>
          <a:xfrm>
            <a:off x="8074231" y="4057720"/>
            <a:ext cx="417732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The Gospel of the Lord,</a:t>
            </a: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Praise to you Lord Jesus Christ</a:t>
            </a:r>
          </a:p>
        </p:txBody>
      </p:sp>
    </p:spTree>
    <p:extLst>
      <p:ext uri="{BB962C8B-B14F-4D97-AF65-F5344CB8AC3E}">
        <p14:creationId xmlns:p14="http://schemas.microsoft.com/office/powerpoint/2010/main" val="327129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9325E1-29EB-5945-116D-AF0956184EE8}"/>
              </a:ext>
            </a:extLst>
          </p:cNvPr>
          <p:cNvSpPr txBox="1"/>
          <p:nvPr/>
        </p:nvSpPr>
        <p:spPr>
          <a:xfrm>
            <a:off x="981456" y="2267712"/>
            <a:ext cx="10229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87347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4DE8-8197-80D1-BE6F-C4087C8C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0"/>
            <a:ext cx="957376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Calibri"/>
                <a:ea typeface="Calibri"/>
                <a:cs typeface="Calibri"/>
              </a:rPr>
              <a:t>Jesus teaches us with a parable: a father tells his two sons to go work in the vineyard…. </a:t>
            </a:r>
            <a:br>
              <a:rPr lang="en-US" sz="3600" b="1" dirty="0">
                <a:latin typeface="Calibri"/>
                <a:ea typeface="Calibri"/>
                <a:cs typeface="Calibri"/>
              </a:rPr>
            </a:br>
            <a:r>
              <a:rPr lang="en-US" sz="3600" b="1" dirty="0">
                <a:latin typeface="Calibri"/>
                <a:ea typeface="Calibri"/>
                <a:cs typeface="Calibri"/>
              </a:rPr>
              <a:t>What does the first son respond?</a:t>
            </a:r>
            <a:endParaRPr lang="es-CO" sz="3600" b="1" dirty="0">
              <a:latin typeface="Calibri"/>
              <a:ea typeface="Calibri"/>
              <a:cs typeface="Calibri"/>
            </a:endParaRPr>
          </a:p>
        </p:txBody>
      </p:sp>
      <p:pic>
        <p:nvPicPr>
          <p:cNvPr id="3" name="Google Shape;114;p3" descr="Página nueva 0">
            <a:extLst>
              <a:ext uri="{FF2B5EF4-FFF2-40B4-BE49-F238E27FC236}">
                <a16:creationId xmlns:a16="http://schemas.microsoft.com/office/drawing/2014/main" id="{886E8A4E-2E2A-C4BE-EA3B-05A8EB9D2D6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15479" y="1508444"/>
            <a:ext cx="3859289" cy="49384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15;p3">
            <a:extLst>
              <a:ext uri="{FF2B5EF4-FFF2-40B4-BE49-F238E27FC236}">
                <a16:creationId xmlns:a16="http://schemas.microsoft.com/office/drawing/2014/main" id="{6984E42C-4379-4E87-6C41-BF47CBB0FE70}"/>
              </a:ext>
            </a:extLst>
          </p:cNvPr>
          <p:cNvSpPr txBox="1"/>
          <p:nvPr/>
        </p:nvSpPr>
        <p:spPr>
          <a:xfrm>
            <a:off x="8522720" y="3021382"/>
            <a:ext cx="277665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3200" b="1" dirty="0">
                <a:latin typeface="Calibri"/>
                <a:ea typeface="Calibri"/>
                <a:cs typeface="Calibri"/>
              </a:rPr>
              <a:t>He says yes, but then does </a:t>
            </a:r>
            <a:r>
              <a:rPr lang="en-US" sz="3200" b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NOT</a:t>
            </a:r>
            <a:r>
              <a:rPr lang="en-US" sz="3200" b="1" dirty="0">
                <a:latin typeface="Calibri"/>
                <a:ea typeface="Calibri"/>
                <a:cs typeface="Calibri"/>
              </a:rPr>
              <a:t> go. </a:t>
            </a:r>
            <a:endParaRPr sz="32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99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4DE8-8197-80D1-BE6F-C4087C8C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0"/>
            <a:ext cx="9573768" cy="1325563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What does the second son respond</a:t>
            </a:r>
            <a:r>
              <a:rPr lang="es-CO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lang="es-CO" sz="3500" b="1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5" name="Google Shape;121;p4" descr="Lectio Divina del Domingo XXVI (Mt 21,28-32) | Biblia y Comunicación">
            <a:extLst>
              <a:ext uri="{FF2B5EF4-FFF2-40B4-BE49-F238E27FC236}">
                <a16:creationId xmlns:a16="http://schemas.microsoft.com/office/drawing/2014/main" id="{FE0B987C-4B0D-37C2-A815-C31D87DBF16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97042" y="1658111"/>
            <a:ext cx="3997916" cy="49201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2;p4">
            <a:extLst>
              <a:ext uri="{FF2B5EF4-FFF2-40B4-BE49-F238E27FC236}">
                <a16:creationId xmlns:a16="http://schemas.microsoft.com/office/drawing/2014/main" id="{E8F3272A-9423-AB64-993A-7C99764349CB}"/>
              </a:ext>
            </a:extLst>
          </p:cNvPr>
          <p:cNvSpPr txBox="1"/>
          <p:nvPr/>
        </p:nvSpPr>
        <p:spPr>
          <a:xfrm>
            <a:off x="8202707" y="2618069"/>
            <a:ext cx="3564834" cy="278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35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He says he will </a:t>
            </a:r>
            <a:r>
              <a:rPr lang="en-US" sz="3500" b="1" dirty="0">
                <a:latin typeface="Calibri"/>
                <a:ea typeface="Calibri"/>
                <a:cs typeface="Calibri"/>
              </a:rPr>
              <a:t>not</a:t>
            </a:r>
            <a:r>
              <a:rPr lang="en-US" sz="35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go, but later repents and </a:t>
            </a:r>
            <a:r>
              <a:rPr lang="en-US" sz="3500" b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DOES</a:t>
            </a:r>
            <a:r>
              <a:rPr lang="en-US" sz="35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go to work in his father’s vineyard.</a:t>
            </a:r>
            <a:endParaRPr sz="3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572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4DE8-8197-80D1-BE6F-C4087C8C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06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/>
                <a:ea typeface="Calibri"/>
                <a:cs typeface="Calibri"/>
              </a:rPr>
              <a:t>Which of the two did the father’s will</a:t>
            </a:r>
            <a:r>
              <a:rPr lang="es-CO" sz="3600" b="1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lang="es-CO" sz="3600" b="1" dirty="0">
              <a:latin typeface="Calibri"/>
              <a:ea typeface="Calibri"/>
              <a:cs typeface="Calibri"/>
            </a:endParaRPr>
          </a:p>
        </p:txBody>
      </p:sp>
      <p:pic>
        <p:nvPicPr>
          <p:cNvPr id="5" name="Google Shape;121;p4" descr="Lectio Divina del Domingo XXVI (Mt 21,28-32) | Biblia y Comunicación">
            <a:extLst>
              <a:ext uri="{FF2B5EF4-FFF2-40B4-BE49-F238E27FC236}">
                <a16:creationId xmlns:a16="http://schemas.microsoft.com/office/drawing/2014/main" id="{FE0B987C-4B0D-37C2-A815-C31D87DBF16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78846" y="1183740"/>
            <a:ext cx="3997916" cy="4920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14;p3" descr="Página nueva 0">
            <a:extLst>
              <a:ext uri="{FF2B5EF4-FFF2-40B4-BE49-F238E27FC236}">
                <a16:creationId xmlns:a16="http://schemas.microsoft.com/office/drawing/2014/main" id="{2AD95F72-9D75-4191-875E-D7D8B681C08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5238" y="1183740"/>
            <a:ext cx="3859289" cy="49384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ircle: Hollow 8">
            <a:extLst>
              <a:ext uri="{FF2B5EF4-FFF2-40B4-BE49-F238E27FC236}">
                <a16:creationId xmlns:a16="http://schemas.microsoft.com/office/drawing/2014/main" id="{3E5569F7-5C6E-F82A-58A8-06024674DC94}"/>
              </a:ext>
            </a:extLst>
          </p:cNvPr>
          <p:cNvSpPr/>
          <p:nvPr/>
        </p:nvSpPr>
        <p:spPr>
          <a:xfrm>
            <a:off x="7065300" y="960325"/>
            <a:ext cx="4625008" cy="5313776"/>
          </a:xfrm>
          <a:prstGeom prst="donut">
            <a:avLst>
              <a:gd name="adj" fmla="val 236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73851F-2ECA-DE96-E985-94131CB6135E}"/>
              </a:ext>
            </a:extLst>
          </p:cNvPr>
          <p:cNvSpPr txBox="1"/>
          <p:nvPr/>
        </p:nvSpPr>
        <p:spPr>
          <a:xfrm>
            <a:off x="4813155" y="2221803"/>
            <a:ext cx="22660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said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no,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but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repented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went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6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r>
              <a:rPr lang="es-419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389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490</Words>
  <Application>Microsoft Office PowerPoint</Application>
  <PresentationFormat>Widescreen</PresentationFormat>
  <Paragraphs>53</Paragraphs>
  <Slides>17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Abadi</vt:lpstr>
      <vt:lpstr>Aparajita</vt:lpstr>
      <vt:lpstr>Arial</vt:lpstr>
      <vt:lpstr>Calibri</vt:lpstr>
      <vt:lpstr>Calibri Light</vt:lpstr>
      <vt:lpstr>Cambria</vt:lpstr>
      <vt:lpstr>Comic Sans MS</vt:lpstr>
      <vt:lpstr>Office Theme</vt:lpstr>
      <vt:lpstr>Friends of Jesus and Mary</vt:lpstr>
      <vt:lpstr>Mathew 21: 28-32 The Parable of the Two Sons</vt:lpstr>
      <vt:lpstr>A man had two sons. He came to the first and said, ‘Son, go out and work in the vineyard today.’</vt:lpstr>
      <vt:lpstr>The man came to the other son and gave the same order. </vt:lpstr>
      <vt:lpstr>Which of the two did his father’s will?”</vt:lpstr>
      <vt:lpstr>PowerPoint Presentation</vt:lpstr>
      <vt:lpstr>Jesus teaches us with a parable: a father tells his two sons to go work in the vineyard….  What does the first son respond?</vt:lpstr>
      <vt:lpstr>What does the second son respond?</vt:lpstr>
      <vt:lpstr>Which of the two did the father’s will?</vt:lpstr>
      <vt:lpstr>What does Jesus want to teach us?</vt:lpstr>
      <vt:lpstr>PowerPoint Presentation</vt:lpstr>
      <vt:lpstr>Prayer:   Jesus, help me to always obey you and to show you by loving and serving others.  Amen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Varona</dc:creator>
  <cp:lastModifiedBy>Maria Varona</cp:lastModifiedBy>
  <cp:revision>66</cp:revision>
  <dcterms:created xsi:type="dcterms:W3CDTF">2020-07-14T14:58:41Z</dcterms:created>
  <dcterms:modified xsi:type="dcterms:W3CDTF">2023-09-26T14:48:40Z</dcterms:modified>
</cp:coreProperties>
</file>