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75" r:id="rId3"/>
    <p:sldId id="259" r:id="rId4"/>
    <p:sldId id="260" r:id="rId5"/>
    <p:sldId id="261" r:id="rId6"/>
    <p:sldId id="262" r:id="rId7"/>
    <p:sldId id="278" r:id="rId8"/>
    <p:sldId id="271" r:id="rId9"/>
    <p:sldId id="279" r:id="rId10"/>
    <p:sldId id="280" r:id="rId11"/>
    <p:sldId id="257" r:id="rId12"/>
    <p:sldId id="269" r:id="rId13"/>
    <p:sldId id="270" r:id="rId14"/>
    <p:sldId id="276" r:id="rId15"/>
    <p:sldId id="283" r:id="rId16"/>
    <p:sldId id="272" r:id="rId17"/>
    <p:sldId id="273"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F70B0DA-FF89-4FA9-8163-E4F7495A1028}"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2459914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70B0DA-FF89-4FA9-8163-E4F7495A1028}"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3349003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70B0DA-FF89-4FA9-8163-E4F7495A1028}"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378481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70B0DA-FF89-4FA9-8163-E4F7495A1028}"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3386019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70B0DA-FF89-4FA9-8163-E4F7495A1028}"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2382529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70B0DA-FF89-4FA9-8163-E4F7495A1028}" type="datetimeFigureOut">
              <a:rPr lang="en-US" smtClean="0"/>
              <a:t>9/26/2023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1857950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70B0DA-FF89-4FA9-8163-E4F7495A1028}" type="datetimeFigureOut">
              <a:rPr lang="en-US" smtClean="0"/>
              <a:t>9/26/2023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3632970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70B0DA-FF89-4FA9-8163-E4F7495A1028}" type="datetimeFigureOut">
              <a:rPr lang="en-US" smtClean="0"/>
              <a:t>9/26/2023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1520447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70B0DA-FF89-4FA9-8163-E4F7495A1028}" type="datetimeFigureOut">
              <a:rPr lang="en-US" smtClean="0"/>
              <a:t>9/26/2023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3909782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70B0DA-FF89-4FA9-8163-E4F7495A1028}" type="datetimeFigureOut">
              <a:rPr lang="en-US" smtClean="0"/>
              <a:t>9/26/2023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866434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70B0DA-FF89-4FA9-8163-E4F7495A1028}" type="datetimeFigureOut">
              <a:rPr lang="en-US" smtClean="0"/>
              <a:t>9/26/2023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4273405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70B0DA-FF89-4FA9-8163-E4F7495A1028}" type="datetimeFigureOut">
              <a:rPr lang="en-US" smtClean="0"/>
              <a:t>9/26/2023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072C7-BEA1-4EC7-93FE-7A5A649EF4E3}" type="slidenum">
              <a:rPr lang="en-US" smtClean="0"/>
              <a:t>‹#›</a:t>
            </a:fld>
            <a:endParaRPr lang="en-US"/>
          </a:p>
        </p:txBody>
      </p:sp>
    </p:spTree>
    <p:extLst>
      <p:ext uri="{BB962C8B-B14F-4D97-AF65-F5344CB8AC3E}">
        <p14:creationId xmlns:p14="http://schemas.microsoft.com/office/powerpoint/2010/main" val="34285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pEz1rkZj7dU" TargetMode="External"/><Relationship Id="rId2" Type="http://schemas.openxmlformats.org/officeDocument/2006/relationships/slideLayout" Target="../slideLayouts/slideLayout6.xml"/><Relationship Id="rId1" Type="http://schemas.openxmlformats.org/officeDocument/2006/relationships/video" Target="https://www.youtube.com/embed/pEz1rkZj7dU?feature=oembed" TargetMode="Externa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hyperlink" Target="https://youtu.be/jpVuBcbZ24c?si=kMamUAYqRsMGBiSw" TargetMode="External"/><Relationship Id="rId2" Type="http://schemas.openxmlformats.org/officeDocument/2006/relationships/slideLayout" Target="../slideLayouts/slideLayout6.xml"/><Relationship Id="rId1" Type="http://schemas.openxmlformats.org/officeDocument/2006/relationships/video" Target="https://www.youtube.com/embed/jpVuBcbZ24c?feature=oembed" TargetMode="Externa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09859"/>
            <a:ext cx="9144000" cy="2387600"/>
          </a:xfrm>
        </p:spPr>
        <p:txBody>
          <a:bodyPr/>
          <a:lstStyle/>
          <a:p>
            <a:r>
              <a:rPr lang="en-US" dirty="0"/>
              <a:t>Friends of Jesus and Mary</a:t>
            </a:r>
          </a:p>
        </p:txBody>
      </p:sp>
      <p:sp>
        <p:nvSpPr>
          <p:cNvPr id="3" name="Subtitle 2"/>
          <p:cNvSpPr>
            <a:spLocks noGrp="1"/>
          </p:cNvSpPr>
          <p:nvPr>
            <p:ph type="subTitle" idx="1"/>
          </p:nvPr>
        </p:nvSpPr>
        <p:spPr>
          <a:xfrm>
            <a:off x="1524000" y="4600844"/>
            <a:ext cx="9144000" cy="1543924"/>
          </a:xfrm>
        </p:spPr>
        <p:txBody>
          <a:bodyPr>
            <a:normAutofit fontScale="92500" lnSpcReduction="20000"/>
          </a:bodyPr>
          <a:lstStyle/>
          <a:p>
            <a:r>
              <a:rPr lang="en-US" dirty="0"/>
              <a:t>Prayer Group for Children</a:t>
            </a:r>
          </a:p>
          <a:p>
            <a:r>
              <a:rPr lang="en-US" b="1" dirty="0"/>
              <a:t>Cycle A – XXVI Sunday in Ordinary Time</a:t>
            </a:r>
          </a:p>
          <a:p>
            <a:r>
              <a:rPr lang="en-US" b="1" dirty="0"/>
              <a:t>The Parable of the Two Sons</a:t>
            </a:r>
          </a:p>
          <a:p>
            <a:r>
              <a:rPr lang="en-US" b="1" dirty="0"/>
              <a:t>(8-12 years old)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6543" y="713232"/>
            <a:ext cx="2193254" cy="219325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834221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A4DE8-8197-80D1-BE6F-C4087C8CE07E}"/>
              </a:ext>
            </a:extLst>
          </p:cNvPr>
          <p:cNvSpPr>
            <a:spLocks noGrp="1"/>
          </p:cNvSpPr>
          <p:nvPr>
            <p:ph type="title"/>
          </p:nvPr>
        </p:nvSpPr>
        <p:spPr>
          <a:xfrm>
            <a:off x="0" y="1"/>
            <a:ext cx="12192000" cy="860612"/>
          </a:xfrm>
        </p:spPr>
        <p:txBody>
          <a:bodyPr>
            <a:normAutofit/>
          </a:bodyPr>
          <a:lstStyle/>
          <a:p>
            <a:pPr algn="ctr"/>
            <a:r>
              <a:rPr lang="en-US" sz="3600" b="1" dirty="0">
                <a:latin typeface="Calibri"/>
                <a:ea typeface="Calibri"/>
                <a:cs typeface="Calibri"/>
              </a:rPr>
              <a:t>Which of the two did the father’s will</a:t>
            </a:r>
            <a:r>
              <a:rPr lang="es-CO" sz="3600" b="1" dirty="0">
                <a:latin typeface="Calibri"/>
                <a:ea typeface="Calibri"/>
                <a:cs typeface="Calibri"/>
                <a:sym typeface="Calibri"/>
              </a:rPr>
              <a:t>?</a:t>
            </a:r>
            <a:endParaRPr lang="es-CO" sz="3600" b="1" dirty="0">
              <a:latin typeface="Calibri"/>
              <a:ea typeface="Calibri"/>
              <a:cs typeface="Calibri"/>
            </a:endParaRPr>
          </a:p>
        </p:txBody>
      </p:sp>
      <p:pic>
        <p:nvPicPr>
          <p:cNvPr id="5" name="Google Shape;121;p4" descr="Lectio Divina del Domingo XXVI (Mt 21,28-32) | Biblia y Comunicación">
            <a:extLst>
              <a:ext uri="{FF2B5EF4-FFF2-40B4-BE49-F238E27FC236}">
                <a16:creationId xmlns:a16="http://schemas.microsoft.com/office/drawing/2014/main" id="{FE0B987C-4B0D-37C2-A815-C31D87DBF161}"/>
              </a:ext>
            </a:extLst>
          </p:cNvPr>
          <p:cNvPicPr preferRelativeResize="0"/>
          <p:nvPr/>
        </p:nvPicPr>
        <p:blipFill rotWithShape="1">
          <a:blip r:embed="rId2">
            <a:alphaModFix/>
          </a:blip>
          <a:srcRect/>
          <a:stretch/>
        </p:blipFill>
        <p:spPr>
          <a:xfrm>
            <a:off x="7378846" y="1183740"/>
            <a:ext cx="3997916" cy="4920108"/>
          </a:xfrm>
          <a:prstGeom prst="rect">
            <a:avLst/>
          </a:prstGeom>
          <a:noFill/>
          <a:ln>
            <a:noFill/>
          </a:ln>
        </p:spPr>
      </p:pic>
      <p:pic>
        <p:nvPicPr>
          <p:cNvPr id="3" name="Google Shape;114;p3" descr="Página nueva 0">
            <a:extLst>
              <a:ext uri="{FF2B5EF4-FFF2-40B4-BE49-F238E27FC236}">
                <a16:creationId xmlns:a16="http://schemas.microsoft.com/office/drawing/2014/main" id="{2AD95F72-9D75-4191-875E-D7D8B681C08D}"/>
              </a:ext>
            </a:extLst>
          </p:cNvPr>
          <p:cNvPicPr preferRelativeResize="0"/>
          <p:nvPr/>
        </p:nvPicPr>
        <p:blipFill rotWithShape="1">
          <a:blip r:embed="rId3">
            <a:alphaModFix/>
          </a:blip>
          <a:srcRect/>
          <a:stretch/>
        </p:blipFill>
        <p:spPr>
          <a:xfrm>
            <a:off x="815238" y="1183740"/>
            <a:ext cx="3859289" cy="4938448"/>
          </a:xfrm>
          <a:prstGeom prst="rect">
            <a:avLst/>
          </a:prstGeom>
          <a:noFill/>
          <a:ln>
            <a:noFill/>
          </a:ln>
        </p:spPr>
      </p:pic>
      <p:sp>
        <p:nvSpPr>
          <p:cNvPr id="9" name="Circle: Hollow 8">
            <a:extLst>
              <a:ext uri="{FF2B5EF4-FFF2-40B4-BE49-F238E27FC236}">
                <a16:creationId xmlns:a16="http://schemas.microsoft.com/office/drawing/2014/main" id="{3E5569F7-5C6E-F82A-58A8-06024674DC94}"/>
              </a:ext>
            </a:extLst>
          </p:cNvPr>
          <p:cNvSpPr/>
          <p:nvPr/>
        </p:nvSpPr>
        <p:spPr>
          <a:xfrm>
            <a:off x="7065300" y="960325"/>
            <a:ext cx="4625008" cy="5313776"/>
          </a:xfrm>
          <a:prstGeom prst="donut">
            <a:avLst>
              <a:gd name="adj" fmla="val 2364"/>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0F73851F-2ECA-DE96-E985-94131CB6135E}"/>
              </a:ext>
            </a:extLst>
          </p:cNvPr>
          <p:cNvSpPr txBox="1"/>
          <p:nvPr/>
        </p:nvSpPr>
        <p:spPr>
          <a:xfrm>
            <a:off x="4813155" y="2221803"/>
            <a:ext cx="2266067" cy="3416320"/>
          </a:xfrm>
          <a:prstGeom prst="rect">
            <a:avLst/>
          </a:prstGeom>
          <a:noFill/>
        </p:spPr>
        <p:txBody>
          <a:bodyPr wrap="square" rtlCol="0">
            <a:spAutoFit/>
          </a:bodyPr>
          <a:lstStyle/>
          <a:p>
            <a:pPr algn="ctr"/>
            <a:r>
              <a:rPr lang="es-419" sz="3600" b="1" dirty="0" err="1">
                <a:ln>
                  <a:solidFill>
                    <a:srgbClr val="FF0000"/>
                  </a:solidFill>
                </a:ln>
                <a:solidFill>
                  <a:srgbClr val="FFFF00"/>
                </a:solidFill>
                <a:latin typeface="Calibri"/>
                <a:ea typeface="Calibri"/>
                <a:cs typeface="Calibri"/>
                <a:sym typeface="Calibri"/>
              </a:rPr>
              <a:t>The</a:t>
            </a:r>
            <a:r>
              <a:rPr lang="es-419" sz="3600" b="1" dirty="0">
                <a:ln>
                  <a:solidFill>
                    <a:srgbClr val="FF0000"/>
                  </a:solidFill>
                </a:ln>
                <a:solidFill>
                  <a:srgbClr val="FFFF00"/>
                </a:solidFill>
                <a:latin typeface="Calibri"/>
                <a:ea typeface="Calibri"/>
                <a:cs typeface="Calibri"/>
                <a:sym typeface="Calibri"/>
              </a:rPr>
              <a:t> </a:t>
            </a:r>
            <a:r>
              <a:rPr lang="es-419" sz="3600" b="1" dirty="0" err="1">
                <a:ln>
                  <a:solidFill>
                    <a:srgbClr val="FF0000"/>
                  </a:solidFill>
                </a:ln>
                <a:solidFill>
                  <a:srgbClr val="FFFF00"/>
                </a:solidFill>
                <a:latin typeface="Calibri"/>
                <a:ea typeface="Calibri"/>
                <a:cs typeface="Calibri"/>
                <a:sym typeface="Calibri"/>
              </a:rPr>
              <a:t>one</a:t>
            </a:r>
            <a:r>
              <a:rPr lang="es-419" sz="3600" b="1" dirty="0">
                <a:ln>
                  <a:solidFill>
                    <a:srgbClr val="FF0000"/>
                  </a:solidFill>
                </a:ln>
                <a:solidFill>
                  <a:srgbClr val="FFFF00"/>
                </a:solidFill>
                <a:latin typeface="Calibri"/>
                <a:ea typeface="Calibri"/>
                <a:cs typeface="Calibri"/>
                <a:sym typeface="Calibri"/>
              </a:rPr>
              <a:t> </a:t>
            </a:r>
            <a:r>
              <a:rPr lang="es-419" sz="3600" b="1" dirty="0" err="1">
                <a:ln>
                  <a:solidFill>
                    <a:srgbClr val="FF0000"/>
                  </a:solidFill>
                </a:ln>
                <a:solidFill>
                  <a:srgbClr val="FFFF00"/>
                </a:solidFill>
                <a:latin typeface="Calibri"/>
                <a:ea typeface="Calibri"/>
                <a:cs typeface="Calibri"/>
                <a:sym typeface="Calibri"/>
              </a:rPr>
              <a:t>that</a:t>
            </a:r>
            <a:r>
              <a:rPr lang="es-419" sz="3600" b="1" dirty="0">
                <a:ln>
                  <a:solidFill>
                    <a:srgbClr val="FF0000"/>
                  </a:solidFill>
                </a:ln>
                <a:solidFill>
                  <a:srgbClr val="FFFF00"/>
                </a:solidFill>
                <a:latin typeface="Calibri"/>
                <a:ea typeface="Calibri"/>
                <a:cs typeface="Calibri"/>
                <a:sym typeface="Calibri"/>
              </a:rPr>
              <a:t> </a:t>
            </a:r>
            <a:r>
              <a:rPr lang="es-419" sz="3600" b="1" dirty="0" err="1">
                <a:ln>
                  <a:solidFill>
                    <a:srgbClr val="FF0000"/>
                  </a:solidFill>
                </a:ln>
                <a:solidFill>
                  <a:srgbClr val="FFFF00"/>
                </a:solidFill>
                <a:latin typeface="Calibri"/>
                <a:ea typeface="Calibri"/>
                <a:cs typeface="Calibri"/>
                <a:sym typeface="Calibri"/>
              </a:rPr>
              <a:t>said</a:t>
            </a:r>
            <a:r>
              <a:rPr lang="es-419" sz="3600" b="1" dirty="0">
                <a:ln>
                  <a:solidFill>
                    <a:srgbClr val="FF0000"/>
                  </a:solidFill>
                </a:ln>
                <a:solidFill>
                  <a:srgbClr val="FFFF00"/>
                </a:solidFill>
                <a:latin typeface="Calibri"/>
                <a:ea typeface="Calibri"/>
                <a:cs typeface="Calibri"/>
                <a:sym typeface="Calibri"/>
              </a:rPr>
              <a:t> no, </a:t>
            </a:r>
            <a:r>
              <a:rPr lang="es-419" sz="3600" b="1" dirty="0" err="1">
                <a:ln>
                  <a:solidFill>
                    <a:srgbClr val="FF0000"/>
                  </a:solidFill>
                </a:ln>
                <a:solidFill>
                  <a:srgbClr val="FFFF00"/>
                </a:solidFill>
                <a:latin typeface="Calibri"/>
                <a:ea typeface="Calibri"/>
                <a:cs typeface="Calibri"/>
                <a:sym typeface="Calibri"/>
              </a:rPr>
              <a:t>but</a:t>
            </a:r>
            <a:r>
              <a:rPr lang="es-419" sz="3600" b="1" dirty="0">
                <a:ln>
                  <a:solidFill>
                    <a:srgbClr val="FF0000"/>
                  </a:solidFill>
                </a:ln>
                <a:solidFill>
                  <a:srgbClr val="FFFF00"/>
                </a:solidFill>
                <a:latin typeface="Calibri"/>
                <a:ea typeface="Calibri"/>
                <a:cs typeface="Calibri"/>
                <a:sym typeface="Calibri"/>
              </a:rPr>
              <a:t> </a:t>
            </a:r>
            <a:r>
              <a:rPr lang="es-419" sz="3600" b="1" dirty="0" err="1">
                <a:ln>
                  <a:solidFill>
                    <a:srgbClr val="FF0000"/>
                  </a:solidFill>
                </a:ln>
                <a:solidFill>
                  <a:srgbClr val="FFFF00"/>
                </a:solidFill>
                <a:latin typeface="Calibri"/>
                <a:ea typeface="Calibri"/>
                <a:cs typeface="Calibri"/>
                <a:sym typeface="Calibri"/>
              </a:rPr>
              <a:t>repented</a:t>
            </a:r>
            <a:r>
              <a:rPr lang="es-419" sz="3600" b="1" dirty="0">
                <a:ln>
                  <a:solidFill>
                    <a:srgbClr val="FF0000"/>
                  </a:solidFill>
                </a:ln>
                <a:solidFill>
                  <a:srgbClr val="FFFF00"/>
                </a:solidFill>
                <a:latin typeface="Calibri"/>
                <a:ea typeface="Calibri"/>
                <a:cs typeface="Calibri"/>
                <a:sym typeface="Calibri"/>
              </a:rPr>
              <a:t> and </a:t>
            </a:r>
            <a:r>
              <a:rPr lang="es-419" sz="3600" b="1" dirty="0" err="1">
                <a:ln>
                  <a:solidFill>
                    <a:srgbClr val="FF0000"/>
                  </a:solidFill>
                </a:ln>
                <a:solidFill>
                  <a:srgbClr val="FFFF00"/>
                </a:solidFill>
                <a:latin typeface="Calibri"/>
                <a:ea typeface="Calibri"/>
                <a:cs typeface="Calibri"/>
                <a:sym typeface="Calibri"/>
              </a:rPr>
              <a:t>went</a:t>
            </a:r>
            <a:r>
              <a:rPr lang="es-419" sz="3600" b="1" dirty="0">
                <a:ln>
                  <a:solidFill>
                    <a:srgbClr val="FF0000"/>
                  </a:solidFill>
                </a:ln>
                <a:solidFill>
                  <a:srgbClr val="FFFF00"/>
                </a:solidFill>
                <a:latin typeface="Calibri"/>
                <a:ea typeface="Calibri"/>
                <a:cs typeface="Calibri"/>
                <a:sym typeface="Calibri"/>
              </a:rPr>
              <a:t> </a:t>
            </a:r>
            <a:r>
              <a:rPr lang="es-419" sz="3600" b="1" dirty="0" err="1">
                <a:ln>
                  <a:solidFill>
                    <a:srgbClr val="FF0000"/>
                  </a:solidFill>
                </a:ln>
                <a:solidFill>
                  <a:srgbClr val="FFFF00"/>
                </a:solidFill>
                <a:latin typeface="Calibri"/>
                <a:ea typeface="Calibri"/>
                <a:cs typeface="Calibri"/>
                <a:sym typeface="Calibri"/>
              </a:rPr>
              <a:t>to</a:t>
            </a:r>
            <a:r>
              <a:rPr lang="es-419" sz="3600" b="1" dirty="0">
                <a:ln>
                  <a:solidFill>
                    <a:srgbClr val="FF0000"/>
                  </a:solidFill>
                </a:ln>
                <a:solidFill>
                  <a:srgbClr val="FFFF00"/>
                </a:solidFill>
                <a:latin typeface="Calibri"/>
                <a:ea typeface="Calibri"/>
                <a:cs typeface="Calibri"/>
                <a:sym typeface="Calibri"/>
              </a:rPr>
              <a:t> </a:t>
            </a:r>
            <a:r>
              <a:rPr lang="es-419" sz="3600" b="1" dirty="0" err="1">
                <a:ln>
                  <a:solidFill>
                    <a:srgbClr val="FF0000"/>
                  </a:solidFill>
                </a:ln>
                <a:solidFill>
                  <a:srgbClr val="FFFF00"/>
                </a:solidFill>
                <a:latin typeface="Calibri"/>
                <a:ea typeface="Calibri"/>
                <a:cs typeface="Calibri"/>
                <a:sym typeface="Calibri"/>
              </a:rPr>
              <a:t>work</a:t>
            </a:r>
            <a:r>
              <a:rPr lang="es-419" sz="3600" b="1" dirty="0">
                <a:ln>
                  <a:solidFill>
                    <a:srgbClr val="FF0000"/>
                  </a:solidFill>
                </a:ln>
                <a:solidFill>
                  <a:srgbClr val="FFFF00"/>
                </a:solidFill>
                <a:latin typeface="Calibri"/>
                <a:ea typeface="Calibri"/>
                <a:cs typeface="Calibri"/>
                <a:sym typeface="Calibri"/>
              </a:rPr>
              <a:t>.</a:t>
            </a:r>
          </a:p>
        </p:txBody>
      </p:sp>
    </p:spTree>
    <p:extLst>
      <p:ext uri="{BB962C8B-B14F-4D97-AF65-F5344CB8AC3E}">
        <p14:creationId xmlns:p14="http://schemas.microsoft.com/office/powerpoint/2010/main" val="262389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2540" y="239152"/>
            <a:ext cx="11929403" cy="914400"/>
          </a:xfrm>
        </p:spPr>
        <p:txBody>
          <a:bodyPr>
            <a:normAutofit/>
          </a:bodyPr>
          <a:lstStyle/>
          <a:p>
            <a:pPr algn="ctr"/>
            <a:r>
              <a:rPr lang="es-ES" sz="3600" b="1" dirty="0" err="1">
                <a:latin typeface="+mn-lt"/>
                <a:ea typeface="+mn-ea"/>
                <a:cs typeface="+mn-cs"/>
              </a:rPr>
              <a:t>What</a:t>
            </a:r>
            <a:r>
              <a:rPr lang="es-ES" sz="3600" b="1" dirty="0">
                <a:latin typeface="+mn-lt"/>
                <a:ea typeface="+mn-ea"/>
                <a:cs typeface="+mn-cs"/>
              </a:rPr>
              <a:t> </a:t>
            </a:r>
            <a:r>
              <a:rPr lang="es-ES" sz="3600" b="1" dirty="0" err="1">
                <a:latin typeface="+mn-lt"/>
                <a:ea typeface="+mn-ea"/>
                <a:cs typeface="+mn-cs"/>
              </a:rPr>
              <a:t>does</a:t>
            </a:r>
            <a:r>
              <a:rPr lang="es-ES" sz="3600" b="1" dirty="0">
                <a:latin typeface="+mn-lt"/>
                <a:ea typeface="+mn-ea"/>
                <a:cs typeface="+mn-cs"/>
              </a:rPr>
              <a:t> </a:t>
            </a:r>
            <a:r>
              <a:rPr lang="es-ES" sz="3600" b="1" dirty="0" err="1">
                <a:latin typeface="+mn-lt"/>
                <a:ea typeface="+mn-ea"/>
                <a:cs typeface="+mn-cs"/>
              </a:rPr>
              <a:t>Jesus</a:t>
            </a:r>
            <a:r>
              <a:rPr lang="es-ES" sz="3600" b="1" dirty="0">
                <a:latin typeface="+mn-lt"/>
                <a:ea typeface="+mn-ea"/>
                <a:cs typeface="+mn-cs"/>
              </a:rPr>
              <a:t> </a:t>
            </a:r>
            <a:r>
              <a:rPr lang="es-ES" sz="3600" b="1" dirty="0" err="1">
                <a:latin typeface="+mn-lt"/>
                <a:ea typeface="+mn-ea"/>
                <a:cs typeface="+mn-cs"/>
              </a:rPr>
              <a:t>want</a:t>
            </a:r>
            <a:r>
              <a:rPr lang="es-ES" sz="3600" b="1" dirty="0">
                <a:latin typeface="+mn-lt"/>
                <a:ea typeface="+mn-ea"/>
                <a:cs typeface="+mn-cs"/>
              </a:rPr>
              <a:t> to </a:t>
            </a:r>
            <a:r>
              <a:rPr lang="es-ES" sz="3600" b="1" dirty="0" err="1">
                <a:latin typeface="+mn-lt"/>
                <a:ea typeface="+mn-ea"/>
                <a:cs typeface="+mn-cs"/>
              </a:rPr>
              <a:t>teach</a:t>
            </a:r>
            <a:r>
              <a:rPr lang="es-ES" sz="3600" b="1" dirty="0">
                <a:latin typeface="+mn-lt"/>
                <a:ea typeface="+mn-ea"/>
                <a:cs typeface="+mn-cs"/>
              </a:rPr>
              <a:t> </a:t>
            </a:r>
            <a:r>
              <a:rPr lang="es-ES" sz="3600" b="1" dirty="0" err="1">
                <a:latin typeface="+mn-lt"/>
                <a:ea typeface="+mn-ea"/>
                <a:cs typeface="+mn-cs"/>
              </a:rPr>
              <a:t>us</a:t>
            </a:r>
            <a:r>
              <a:rPr lang="es-ES" sz="3600" b="1" dirty="0">
                <a:latin typeface="+mn-lt"/>
                <a:ea typeface="+mn-ea"/>
                <a:cs typeface="+mn-cs"/>
              </a:rPr>
              <a:t>?</a:t>
            </a:r>
          </a:p>
        </p:txBody>
      </p:sp>
      <p:pic>
        <p:nvPicPr>
          <p:cNvPr id="6146" name="Picture 2" descr="Parábola de los dos hijos - YouTube">
            <a:extLst>
              <a:ext uri="{FF2B5EF4-FFF2-40B4-BE49-F238E27FC236}">
                <a16:creationId xmlns:a16="http://schemas.microsoft.com/office/drawing/2014/main" id="{CAF4FE3A-790E-45A4-829F-F4294BE9FB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4941" y="1517978"/>
            <a:ext cx="6847002" cy="463626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CAC2F28-0B82-4F13-BD5A-850B20E29EE0}"/>
              </a:ext>
            </a:extLst>
          </p:cNvPr>
          <p:cNvSpPr txBox="1"/>
          <p:nvPr/>
        </p:nvSpPr>
        <p:spPr>
          <a:xfrm>
            <a:off x="293801" y="2884991"/>
            <a:ext cx="4485588" cy="3631763"/>
          </a:xfrm>
          <a:prstGeom prst="rect">
            <a:avLst/>
          </a:prstGeom>
          <a:noFill/>
        </p:spPr>
        <p:txBody>
          <a:bodyPr wrap="square" rtlCol="0">
            <a:spAutoFit/>
          </a:bodyPr>
          <a:lstStyle/>
          <a:p>
            <a:pPr algn="ctr"/>
            <a:r>
              <a:rPr lang="en-US" sz="2400" dirty="0"/>
              <a:t>Other people truly love God, even though they may have been great sinners in the past, but later repented, changed their life and started obeying God. </a:t>
            </a:r>
          </a:p>
          <a:p>
            <a:pPr algn="ctr"/>
            <a:endParaRPr lang="en-US" sz="1400" dirty="0"/>
          </a:p>
          <a:p>
            <a:pPr algn="ctr"/>
            <a:r>
              <a:rPr lang="en-US" sz="2400" dirty="0"/>
              <a:t>In the same way, the good son in the parable first told his father no, then changed and obeyed him and went to work in the vineyard.</a:t>
            </a:r>
          </a:p>
        </p:txBody>
      </p:sp>
      <p:sp>
        <p:nvSpPr>
          <p:cNvPr id="2" name="TextBox 1">
            <a:extLst>
              <a:ext uri="{FF2B5EF4-FFF2-40B4-BE49-F238E27FC236}">
                <a16:creationId xmlns:a16="http://schemas.microsoft.com/office/drawing/2014/main" id="{2EC10350-1F28-4E29-BEB3-367B7922724B}"/>
              </a:ext>
            </a:extLst>
          </p:cNvPr>
          <p:cNvSpPr txBox="1"/>
          <p:nvPr/>
        </p:nvSpPr>
        <p:spPr>
          <a:xfrm>
            <a:off x="293801" y="1171034"/>
            <a:ext cx="4485588" cy="1569660"/>
          </a:xfrm>
          <a:prstGeom prst="rect">
            <a:avLst/>
          </a:prstGeom>
          <a:noFill/>
        </p:spPr>
        <p:txBody>
          <a:bodyPr wrap="square" rtlCol="0">
            <a:spAutoFit/>
          </a:bodyPr>
          <a:lstStyle/>
          <a:p>
            <a:pPr algn="ctr"/>
            <a:r>
              <a:rPr lang="en-US" sz="2400" dirty="0"/>
              <a:t>Some people say they love God so others will admire them, but they do not obey Him, like the Pharisees during that time.</a:t>
            </a:r>
            <a:endParaRPr lang="es-419" sz="2400" dirty="0"/>
          </a:p>
        </p:txBody>
      </p:sp>
    </p:spTree>
    <p:extLst>
      <p:ext uri="{BB962C8B-B14F-4D97-AF65-F5344CB8AC3E}">
        <p14:creationId xmlns:p14="http://schemas.microsoft.com/office/powerpoint/2010/main" val="71478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316" y="401863"/>
            <a:ext cx="5435379" cy="6109251"/>
          </a:xfrm>
        </p:spPr>
        <p:txBody>
          <a:bodyPr>
            <a:noAutofit/>
          </a:bodyPr>
          <a:lstStyle/>
          <a:p>
            <a:pPr algn="ctr"/>
            <a:r>
              <a:rPr lang="es-ES" sz="3600" dirty="0" err="1">
                <a:latin typeface="+mn-lt"/>
              </a:rPr>
              <a:t>The</a:t>
            </a:r>
            <a:r>
              <a:rPr lang="es-ES" sz="3600" dirty="0">
                <a:latin typeface="+mn-lt"/>
              </a:rPr>
              <a:t> parable shows </a:t>
            </a:r>
            <a:r>
              <a:rPr lang="es-ES" sz="3600" dirty="0" err="1">
                <a:latin typeface="+mn-lt"/>
              </a:rPr>
              <a:t>us</a:t>
            </a:r>
            <a:r>
              <a:rPr lang="es-ES" sz="3600" dirty="0">
                <a:latin typeface="+mn-lt"/>
              </a:rPr>
              <a:t> </a:t>
            </a:r>
            <a:r>
              <a:rPr lang="es-ES" sz="3600" dirty="0" err="1">
                <a:latin typeface="+mn-lt"/>
              </a:rPr>
              <a:t>that</a:t>
            </a:r>
            <a:r>
              <a:rPr lang="es-ES" sz="3600" dirty="0">
                <a:latin typeface="+mn-lt"/>
              </a:rPr>
              <a:t> </a:t>
            </a:r>
            <a:r>
              <a:rPr lang="es-ES" sz="3600" dirty="0" err="1">
                <a:latin typeface="+mn-lt"/>
              </a:rPr>
              <a:t>God</a:t>
            </a:r>
            <a:r>
              <a:rPr lang="es-ES" sz="3600" dirty="0">
                <a:latin typeface="+mn-lt"/>
              </a:rPr>
              <a:t> </a:t>
            </a:r>
            <a:r>
              <a:rPr lang="es-ES" sz="3600" dirty="0" err="1">
                <a:latin typeface="+mn-lt"/>
              </a:rPr>
              <a:t>wants</a:t>
            </a:r>
            <a:r>
              <a:rPr lang="es-ES" sz="3600" dirty="0">
                <a:latin typeface="+mn-lt"/>
              </a:rPr>
              <a:t> </a:t>
            </a:r>
            <a:r>
              <a:rPr lang="es-ES" sz="3600" dirty="0" err="1">
                <a:latin typeface="+mn-lt"/>
              </a:rPr>
              <a:t>us</a:t>
            </a:r>
            <a:r>
              <a:rPr lang="es-ES" sz="3600" dirty="0">
                <a:latin typeface="+mn-lt"/>
              </a:rPr>
              <a:t> to show </a:t>
            </a:r>
            <a:r>
              <a:rPr lang="es-ES" sz="3600" dirty="0" err="1">
                <a:latin typeface="+mn-lt"/>
              </a:rPr>
              <a:t>our</a:t>
            </a:r>
            <a:r>
              <a:rPr lang="es-ES" sz="3600" dirty="0">
                <a:latin typeface="+mn-lt"/>
              </a:rPr>
              <a:t> </a:t>
            </a:r>
            <a:r>
              <a:rPr lang="es-ES" sz="3600" dirty="0" err="1">
                <a:latin typeface="+mn-lt"/>
              </a:rPr>
              <a:t>love</a:t>
            </a:r>
            <a:r>
              <a:rPr lang="es-ES" sz="3600" dirty="0">
                <a:latin typeface="+mn-lt"/>
              </a:rPr>
              <a:t> </a:t>
            </a:r>
            <a:r>
              <a:rPr lang="es-ES" sz="3600" dirty="0" err="1">
                <a:latin typeface="+mn-lt"/>
              </a:rPr>
              <a:t>for</a:t>
            </a:r>
            <a:r>
              <a:rPr lang="es-ES" sz="3600" dirty="0">
                <a:latin typeface="+mn-lt"/>
              </a:rPr>
              <a:t> </a:t>
            </a:r>
            <a:r>
              <a:rPr lang="es-ES" sz="3600" dirty="0" err="1">
                <a:latin typeface="+mn-lt"/>
              </a:rPr>
              <a:t>Him</a:t>
            </a:r>
            <a:r>
              <a:rPr lang="es-ES" sz="3600" dirty="0">
                <a:latin typeface="+mn-lt"/>
              </a:rPr>
              <a:t> </a:t>
            </a:r>
            <a:r>
              <a:rPr lang="es-ES" sz="3600" dirty="0" err="1">
                <a:latin typeface="+mn-lt"/>
              </a:rPr>
              <a:t>with</a:t>
            </a:r>
            <a:r>
              <a:rPr lang="es-ES" sz="3600" dirty="0">
                <a:latin typeface="+mn-lt"/>
              </a:rPr>
              <a:t> </a:t>
            </a:r>
            <a:r>
              <a:rPr lang="es-ES" sz="3600" dirty="0" err="1">
                <a:latin typeface="+mn-lt"/>
              </a:rPr>
              <a:t>repentence</a:t>
            </a:r>
            <a:r>
              <a:rPr lang="es-ES" sz="3600" dirty="0">
                <a:latin typeface="+mn-lt"/>
              </a:rPr>
              <a:t> </a:t>
            </a:r>
            <a:r>
              <a:rPr lang="es-ES" sz="3600" dirty="0" err="1">
                <a:latin typeface="+mn-lt"/>
              </a:rPr>
              <a:t>for</a:t>
            </a:r>
            <a:r>
              <a:rPr lang="es-ES" sz="3600" dirty="0">
                <a:latin typeface="+mn-lt"/>
              </a:rPr>
              <a:t> </a:t>
            </a:r>
            <a:r>
              <a:rPr lang="es-ES" sz="3600" dirty="0" err="1">
                <a:latin typeface="+mn-lt"/>
              </a:rPr>
              <a:t>our</a:t>
            </a:r>
            <a:r>
              <a:rPr lang="es-ES" sz="3600" dirty="0">
                <a:latin typeface="+mn-lt"/>
              </a:rPr>
              <a:t> </a:t>
            </a:r>
            <a:r>
              <a:rPr lang="es-ES" sz="3600" dirty="0" err="1">
                <a:latin typeface="+mn-lt"/>
              </a:rPr>
              <a:t>sins</a:t>
            </a:r>
            <a:r>
              <a:rPr lang="es-ES" sz="3600" dirty="0">
                <a:latin typeface="+mn-lt"/>
              </a:rPr>
              <a:t>, </a:t>
            </a:r>
            <a:r>
              <a:rPr lang="es-ES" sz="3600" dirty="0" err="1">
                <a:latin typeface="+mn-lt"/>
              </a:rPr>
              <a:t>humility</a:t>
            </a:r>
            <a:r>
              <a:rPr lang="es-ES" sz="3600" dirty="0">
                <a:latin typeface="+mn-lt"/>
              </a:rPr>
              <a:t>, and </a:t>
            </a:r>
            <a:r>
              <a:rPr lang="es-ES" sz="3600" dirty="0" err="1">
                <a:latin typeface="+mn-lt"/>
              </a:rPr>
              <a:t>service</a:t>
            </a:r>
            <a:r>
              <a:rPr lang="es-ES" sz="3600" dirty="0">
                <a:latin typeface="+mn-lt"/>
              </a:rPr>
              <a:t> to </a:t>
            </a:r>
            <a:r>
              <a:rPr lang="es-ES" sz="3600" dirty="0" err="1">
                <a:latin typeface="+mn-lt"/>
              </a:rPr>
              <a:t>others</a:t>
            </a:r>
            <a:r>
              <a:rPr lang="es-ES" sz="3600" dirty="0">
                <a:latin typeface="+mn-lt"/>
              </a:rPr>
              <a:t>. </a:t>
            </a:r>
            <a:br>
              <a:rPr lang="es-ES" sz="3600" dirty="0">
                <a:latin typeface="+mn-lt"/>
              </a:rPr>
            </a:br>
            <a:br>
              <a:rPr lang="es-ES" sz="3600" dirty="0">
                <a:latin typeface="+mn-lt"/>
              </a:rPr>
            </a:br>
            <a:r>
              <a:rPr lang="es-ES" sz="3600" dirty="0" err="1">
                <a:latin typeface="+mn-lt"/>
              </a:rPr>
              <a:t>God</a:t>
            </a:r>
            <a:r>
              <a:rPr lang="es-ES" sz="3600" dirty="0">
                <a:latin typeface="+mn-lt"/>
              </a:rPr>
              <a:t> </a:t>
            </a:r>
            <a:r>
              <a:rPr lang="es-ES" sz="3600" dirty="0" err="1">
                <a:latin typeface="+mn-lt"/>
              </a:rPr>
              <a:t>wants</a:t>
            </a:r>
            <a:r>
              <a:rPr lang="es-ES" sz="3600" dirty="0">
                <a:latin typeface="+mn-lt"/>
              </a:rPr>
              <a:t> to </a:t>
            </a:r>
            <a:r>
              <a:rPr lang="es-ES" sz="3600" dirty="0" err="1">
                <a:latin typeface="+mn-lt"/>
              </a:rPr>
              <a:t>see</a:t>
            </a:r>
            <a:r>
              <a:rPr lang="es-ES" sz="3600" dirty="0">
                <a:latin typeface="+mn-lt"/>
              </a:rPr>
              <a:t> </a:t>
            </a:r>
            <a:r>
              <a:rPr lang="es-ES" sz="3600" dirty="0" err="1">
                <a:latin typeface="+mn-lt"/>
              </a:rPr>
              <a:t>our</a:t>
            </a:r>
            <a:r>
              <a:rPr lang="es-ES" sz="3600" dirty="0">
                <a:latin typeface="+mn-lt"/>
              </a:rPr>
              <a:t> </a:t>
            </a:r>
            <a:r>
              <a:rPr lang="es-ES" sz="3600" dirty="0" err="1">
                <a:latin typeface="+mn-lt"/>
              </a:rPr>
              <a:t>love</a:t>
            </a:r>
            <a:r>
              <a:rPr lang="es-ES" sz="3600" dirty="0">
                <a:latin typeface="+mn-lt"/>
              </a:rPr>
              <a:t> </a:t>
            </a:r>
            <a:r>
              <a:rPr lang="es-ES" sz="3600" dirty="0" err="1">
                <a:latin typeface="+mn-lt"/>
              </a:rPr>
              <a:t>with</a:t>
            </a:r>
            <a:r>
              <a:rPr lang="es-ES" sz="3600" dirty="0">
                <a:latin typeface="+mn-lt"/>
              </a:rPr>
              <a:t> </a:t>
            </a:r>
            <a:r>
              <a:rPr lang="es-ES" sz="3600" dirty="0">
                <a:solidFill>
                  <a:srgbClr val="FF0000"/>
                </a:solidFill>
                <a:latin typeface="+mn-lt"/>
              </a:rPr>
              <a:t>WORKS</a:t>
            </a:r>
            <a:r>
              <a:rPr lang="es-ES" sz="3600" dirty="0">
                <a:latin typeface="+mn-lt"/>
              </a:rPr>
              <a:t>, </a:t>
            </a:r>
            <a:r>
              <a:rPr lang="es-ES" sz="3600" dirty="0" err="1">
                <a:latin typeface="+mn-lt"/>
              </a:rPr>
              <a:t>not</a:t>
            </a:r>
            <a:r>
              <a:rPr lang="es-ES" sz="3600" dirty="0">
                <a:latin typeface="+mn-lt"/>
              </a:rPr>
              <a:t> </a:t>
            </a:r>
            <a:r>
              <a:rPr lang="es-ES" sz="3600" dirty="0" err="1">
                <a:latin typeface="+mn-lt"/>
              </a:rPr>
              <a:t>just</a:t>
            </a:r>
            <a:r>
              <a:rPr lang="es-ES" sz="3600" dirty="0">
                <a:latin typeface="+mn-lt"/>
              </a:rPr>
              <a:t> </a:t>
            </a:r>
            <a:r>
              <a:rPr lang="es-ES" sz="3600" dirty="0" err="1">
                <a:latin typeface="+mn-lt"/>
              </a:rPr>
              <a:t>hear</a:t>
            </a:r>
            <a:r>
              <a:rPr lang="es-ES" sz="3600" dirty="0">
                <a:latin typeface="+mn-lt"/>
              </a:rPr>
              <a:t> </a:t>
            </a:r>
            <a:r>
              <a:rPr lang="es-ES" sz="3600" dirty="0" err="1">
                <a:latin typeface="+mn-lt"/>
              </a:rPr>
              <a:t>empty</a:t>
            </a:r>
            <a:r>
              <a:rPr lang="es-ES" sz="3600" dirty="0">
                <a:latin typeface="+mn-lt"/>
              </a:rPr>
              <a:t> WORDS. </a:t>
            </a:r>
            <a:endParaRPr lang="en-US" sz="3600" dirty="0">
              <a:latin typeface="+mn-lt"/>
            </a:endParaRPr>
          </a:p>
        </p:txBody>
      </p:sp>
      <p:pic>
        <p:nvPicPr>
          <p:cNvPr id="7170" name="Picture 2" descr="La diferencia entre hechos, no palabras - El Bigote De FRIDA | Facebook">
            <a:extLst>
              <a:ext uri="{FF2B5EF4-FFF2-40B4-BE49-F238E27FC236}">
                <a16:creationId xmlns:a16="http://schemas.microsoft.com/office/drawing/2014/main" id="{E236F543-A69D-4F96-94B9-3F3C0972D3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1530" y="304800"/>
            <a:ext cx="5486400" cy="60648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02244" y="758283"/>
            <a:ext cx="4672361" cy="707886"/>
          </a:xfrm>
          <a:prstGeom prst="rect">
            <a:avLst/>
          </a:prstGeom>
          <a:solidFill>
            <a:schemeClr val="bg1"/>
          </a:solidFill>
        </p:spPr>
        <p:txBody>
          <a:bodyPr wrap="square" rtlCol="0">
            <a:spAutoFit/>
          </a:bodyPr>
          <a:lstStyle/>
          <a:p>
            <a:pPr algn="ctr"/>
            <a:r>
              <a:rPr lang="en-US" sz="4000" b="1" dirty="0">
                <a:latin typeface="AR BONNIE" panose="02000000000000000000" pitchFamily="2" charset="0"/>
              </a:rPr>
              <a:t>WORKS, NOT WORDS</a:t>
            </a:r>
          </a:p>
        </p:txBody>
      </p:sp>
    </p:spTree>
    <p:extLst>
      <p:ext uri="{BB962C8B-B14F-4D97-AF65-F5344CB8AC3E}">
        <p14:creationId xmlns:p14="http://schemas.microsoft.com/office/powerpoint/2010/main" val="9986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xtBox 1"/>
          <p:cNvSpPr txBox="1"/>
          <p:nvPr/>
        </p:nvSpPr>
        <p:spPr>
          <a:xfrm>
            <a:off x="6746628" y="1783959"/>
            <a:ext cx="4645250" cy="288911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9000" dirty="0">
                <a:latin typeface="+mj-lt"/>
                <a:ea typeface="+mj-ea"/>
                <a:cs typeface="+mj-cs"/>
              </a:rPr>
              <a:t>Activity</a:t>
            </a:r>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220" name="Picture 4" descr="Etiquetas para regalos, tarros, postales etc... | Aprender ...">
            <a:extLst>
              <a:ext uri="{FF2B5EF4-FFF2-40B4-BE49-F238E27FC236}">
                <a16:creationId xmlns:a16="http://schemas.microsoft.com/office/drawing/2014/main" id="{92735DC5-3BF0-4E3D-B673-B04CD02058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8" r="2" b="2"/>
          <a:stretch/>
        </p:blipFill>
        <p:spPr bwMode="auto">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74411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3130" y="0"/>
            <a:ext cx="7875270" cy="6858000"/>
          </a:xfrm>
          <a:prstGeom prst="rect">
            <a:avLst/>
          </a:prstGeom>
        </p:spPr>
      </p:pic>
      <p:pic>
        <p:nvPicPr>
          <p:cNvPr id="3" name="Picture 2">
            <a:extLst>
              <a:ext uri="{FF2B5EF4-FFF2-40B4-BE49-F238E27FC236}">
                <a16:creationId xmlns:a16="http://schemas.microsoft.com/office/drawing/2014/main" id="{5689041F-220D-4634-AD7D-E0D6DCCE350A}"/>
              </a:ext>
            </a:extLst>
          </p:cNvPr>
          <p:cNvPicPr>
            <a:picLocks noChangeAspect="1"/>
          </p:cNvPicPr>
          <p:nvPr/>
        </p:nvPicPr>
        <p:blipFill>
          <a:blip r:embed="rId3"/>
          <a:stretch>
            <a:fillRect/>
          </a:stretch>
        </p:blipFill>
        <p:spPr>
          <a:xfrm>
            <a:off x="2183130" y="2469842"/>
            <a:ext cx="7658100" cy="4318558"/>
          </a:xfrm>
          <a:prstGeom prst="rect">
            <a:avLst/>
          </a:prstGeom>
        </p:spPr>
      </p:pic>
      <p:sp>
        <p:nvSpPr>
          <p:cNvPr id="4" name="TextBox 3"/>
          <p:cNvSpPr txBox="1"/>
          <p:nvPr/>
        </p:nvSpPr>
        <p:spPr>
          <a:xfrm>
            <a:off x="4789170" y="1149958"/>
            <a:ext cx="697230" cy="307777"/>
          </a:xfrm>
          <a:prstGeom prst="rect">
            <a:avLst/>
          </a:prstGeom>
          <a:noFill/>
        </p:spPr>
        <p:txBody>
          <a:bodyPr wrap="square" rtlCol="0">
            <a:spAutoFit/>
          </a:bodyPr>
          <a:lstStyle/>
          <a:p>
            <a:r>
              <a:rPr lang="en-US" sz="1400" b="1" dirty="0">
                <a:solidFill>
                  <a:srgbClr val="FF0000"/>
                </a:solidFill>
              </a:rPr>
              <a:t>SONS</a:t>
            </a:r>
          </a:p>
        </p:txBody>
      </p:sp>
      <p:sp>
        <p:nvSpPr>
          <p:cNvPr id="5" name="TextBox 4"/>
          <p:cNvSpPr txBox="1"/>
          <p:nvPr/>
        </p:nvSpPr>
        <p:spPr>
          <a:xfrm>
            <a:off x="2955235" y="1390197"/>
            <a:ext cx="719510" cy="307777"/>
          </a:xfrm>
          <a:prstGeom prst="rect">
            <a:avLst/>
          </a:prstGeom>
          <a:noFill/>
        </p:spPr>
        <p:txBody>
          <a:bodyPr wrap="square" rtlCol="0">
            <a:spAutoFit/>
          </a:bodyPr>
          <a:lstStyle/>
          <a:p>
            <a:r>
              <a:rPr lang="en-US" sz="1400" b="1" dirty="0">
                <a:solidFill>
                  <a:srgbClr val="FF0000"/>
                </a:solidFill>
              </a:rPr>
              <a:t>WORK</a:t>
            </a:r>
          </a:p>
        </p:txBody>
      </p:sp>
      <p:sp>
        <p:nvSpPr>
          <p:cNvPr id="7" name="TextBox 6"/>
          <p:cNvSpPr txBox="1"/>
          <p:nvPr/>
        </p:nvSpPr>
        <p:spPr>
          <a:xfrm>
            <a:off x="7487725" y="1348720"/>
            <a:ext cx="834639" cy="307777"/>
          </a:xfrm>
          <a:prstGeom prst="rect">
            <a:avLst/>
          </a:prstGeom>
          <a:noFill/>
        </p:spPr>
        <p:txBody>
          <a:bodyPr wrap="square" rtlCol="0">
            <a:spAutoFit/>
          </a:bodyPr>
          <a:lstStyle/>
          <a:p>
            <a:r>
              <a:rPr lang="en-US" sz="1400" b="1" dirty="0">
                <a:solidFill>
                  <a:srgbClr val="FF0000"/>
                </a:solidFill>
              </a:rPr>
              <a:t>WON’T</a:t>
            </a:r>
          </a:p>
        </p:txBody>
      </p:sp>
      <p:sp>
        <p:nvSpPr>
          <p:cNvPr id="8" name="TextBox 7"/>
          <p:cNvSpPr txBox="1"/>
          <p:nvPr/>
        </p:nvSpPr>
        <p:spPr>
          <a:xfrm>
            <a:off x="3578087" y="1562350"/>
            <a:ext cx="1025677" cy="307777"/>
          </a:xfrm>
          <a:prstGeom prst="rect">
            <a:avLst/>
          </a:prstGeom>
          <a:noFill/>
        </p:spPr>
        <p:txBody>
          <a:bodyPr wrap="square" rtlCol="0">
            <a:spAutoFit/>
          </a:bodyPr>
          <a:lstStyle/>
          <a:p>
            <a:r>
              <a:rPr lang="en-US" sz="1400" b="1" dirty="0">
                <a:solidFill>
                  <a:srgbClr val="FF0000"/>
                </a:solidFill>
              </a:rPr>
              <a:t>REPENTED</a:t>
            </a:r>
          </a:p>
        </p:txBody>
      </p:sp>
      <p:sp>
        <p:nvSpPr>
          <p:cNvPr id="9" name="TextBox 8"/>
          <p:cNvSpPr txBox="1"/>
          <p:nvPr/>
        </p:nvSpPr>
        <p:spPr>
          <a:xfrm>
            <a:off x="5741473" y="1743677"/>
            <a:ext cx="709053" cy="307777"/>
          </a:xfrm>
          <a:prstGeom prst="rect">
            <a:avLst/>
          </a:prstGeom>
          <a:noFill/>
        </p:spPr>
        <p:txBody>
          <a:bodyPr wrap="square" rtlCol="0">
            <a:spAutoFit/>
          </a:bodyPr>
          <a:lstStyle/>
          <a:p>
            <a:r>
              <a:rPr lang="en-US" sz="1400" b="1" dirty="0">
                <a:solidFill>
                  <a:srgbClr val="FF0000"/>
                </a:solidFill>
              </a:rPr>
              <a:t>I WILL</a:t>
            </a:r>
          </a:p>
        </p:txBody>
      </p:sp>
      <p:sp>
        <p:nvSpPr>
          <p:cNvPr id="10" name="TextBox 9"/>
          <p:cNvSpPr txBox="1"/>
          <p:nvPr/>
        </p:nvSpPr>
        <p:spPr>
          <a:xfrm>
            <a:off x="6737980" y="2008192"/>
            <a:ext cx="961533" cy="307777"/>
          </a:xfrm>
          <a:prstGeom prst="rect">
            <a:avLst/>
          </a:prstGeom>
          <a:noFill/>
        </p:spPr>
        <p:txBody>
          <a:bodyPr wrap="square" rtlCol="0">
            <a:spAutoFit/>
          </a:bodyPr>
          <a:lstStyle/>
          <a:p>
            <a:r>
              <a:rPr lang="en-US" sz="1400" b="1" dirty="0">
                <a:solidFill>
                  <a:srgbClr val="FF0000"/>
                </a:solidFill>
              </a:rPr>
              <a:t>THE FIRST</a:t>
            </a:r>
          </a:p>
        </p:txBody>
      </p:sp>
    </p:spTree>
    <p:extLst>
      <p:ext uri="{BB962C8B-B14F-4D97-AF65-F5344CB8AC3E}">
        <p14:creationId xmlns:p14="http://schemas.microsoft.com/office/powerpoint/2010/main" val="286503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Download Traffic Light Free PNG photo images and clipart | FreePNGImg">
            <a:extLst>
              <a:ext uri="{FF2B5EF4-FFF2-40B4-BE49-F238E27FC236}">
                <a16:creationId xmlns:a16="http://schemas.microsoft.com/office/drawing/2014/main" id="{CA5901C2-1E8D-3CFE-BD88-1D9EF75754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5694" y="-228600"/>
            <a:ext cx="7960659" cy="7288306"/>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Oval 1">
            <a:extLst>
              <a:ext uri="{FF2B5EF4-FFF2-40B4-BE49-F238E27FC236}">
                <a16:creationId xmlns:a16="http://schemas.microsoft.com/office/drawing/2014/main" id="{9432F51D-81AF-30CD-49D3-960C752456A5}"/>
              </a:ext>
            </a:extLst>
          </p:cNvPr>
          <p:cNvSpPr/>
          <p:nvPr/>
        </p:nvSpPr>
        <p:spPr>
          <a:xfrm>
            <a:off x="5002306" y="847166"/>
            <a:ext cx="1667435" cy="1573305"/>
          </a:xfrm>
          <a:prstGeom prst="wedgeEllipseCallout">
            <a:avLst>
              <a:gd name="adj1" fmla="val -18792"/>
              <a:gd name="adj2" fmla="val 45479"/>
            </a:avLst>
          </a:prstGeom>
          <a:noFill/>
          <a:ln w="25400" cap="flat" cmpd="sng" algn="ctr">
            <a:solidFill>
              <a:srgbClr val="4F81BD">
                <a:shade val="1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b="1" dirty="0">
                <a:solidFill>
                  <a:srgbClr val="000000"/>
                </a:solidFill>
                <a:effectLst/>
                <a:latin typeface="Abadi" panose="020B0604020104020204" pitchFamily="34" charset="0"/>
                <a:ea typeface="Cambria" panose="02040503050406030204" pitchFamily="18" charset="0"/>
                <a:cs typeface="Cambria" panose="02040503050406030204" pitchFamily="18" charset="0"/>
              </a:rPr>
              <a:t>STOP, LOOK AND LISTEN TO GOD.</a:t>
            </a:r>
            <a:endParaRPr lang="en-US" sz="1800" dirty="0">
              <a:effectLst/>
              <a:latin typeface="Cambria" panose="02040503050406030204" pitchFamily="18" charset="0"/>
              <a:ea typeface="Cambria" panose="02040503050406030204" pitchFamily="18" charset="0"/>
              <a:cs typeface="Cambria" panose="02040503050406030204" pitchFamily="18" charset="0"/>
            </a:endParaRPr>
          </a:p>
        </p:txBody>
      </p:sp>
      <p:sp>
        <p:nvSpPr>
          <p:cNvPr id="3" name="Speech Bubble: Oval 2">
            <a:extLst>
              <a:ext uri="{FF2B5EF4-FFF2-40B4-BE49-F238E27FC236}">
                <a16:creationId xmlns:a16="http://schemas.microsoft.com/office/drawing/2014/main" id="{572AD878-F80F-EA14-0E78-B7701BCF49A4}"/>
              </a:ext>
            </a:extLst>
          </p:cNvPr>
          <p:cNvSpPr/>
          <p:nvPr/>
        </p:nvSpPr>
        <p:spPr>
          <a:xfrm>
            <a:off x="5002307" y="2567550"/>
            <a:ext cx="1667434" cy="1722902"/>
          </a:xfrm>
          <a:prstGeom prst="wedgeEllipseCallout">
            <a:avLst>
              <a:gd name="adj1" fmla="val -18792"/>
              <a:gd name="adj2" fmla="val 45479"/>
            </a:avLst>
          </a:prstGeom>
          <a:noFill/>
          <a:ln w="25400" cap="flat" cmpd="sng" algn="ctr">
            <a:solidFill>
              <a:srgbClr val="4F81BD">
                <a:shade val="1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b="1" dirty="0">
                <a:solidFill>
                  <a:srgbClr val="000000"/>
                </a:solidFill>
                <a:effectLst/>
                <a:latin typeface="Abadi" panose="020B0604020104020204" pitchFamily="34" charset="0"/>
                <a:ea typeface="Cambria" panose="02040503050406030204" pitchFamily="18" charset="0"/>
                <a:cs typeface="Cambria" panose="02040503050406030204" pitchFamily="18" charset="0"/>
              </a:rPr>
              <a:t>SLOW, THINK, WHAT WOULD JESUS DO?</a:t>
            </a:r>
            <a:endParaRPr lang="en-US" sz="1800" dirty="0">
              <a:effectLst/>
              <a:latin typeface="Cambria" panose="02040503050406030204" pitchFamily="18" charset="0"/>
              <a:ea typeface="Cambria" panose="02040503050406030204" pitchFamily="18" charset="0"/>
              <a:cs typeface="Cambria" panose="02040503050406030204" pitchFamily="18" charset="0"/>
            </a:endParaRPr>
          </a:p>
        </p:txBody>
      </p:sp>
      <p:sp>
        <p:nvSpPr>
          <p:cNvPr id="4" name="Speech Bubble: Oval 3">
            <a:extLst>
              <a:ext uri="{FF2B5EF4-FFF2-40B4-BE49-F238E27FC236}">
                <a16:creationId xmlns:a16="http://schemas.microsoft.com/office/drawing/2014/main" id="{D49816E2-A3F8-8225-A116-09C0CE3ED2BB}"/>
              </a:ext>
            </a:extLst>
          </p:cNvPr>
          <p:cNvSpPr/>
          <p:nvPr/>
        </p:nvSpPr>
        <p:spPr>
          <a:xfrm>
            <a:off x="5002307" y="4290451"/>
            <a:ext cx="1667434" cy="1720383"/>
          </a:xfrm>
          <a:prstGeom prst="wedgeEllipseCallout">
            <a:avLst>
              <a:gd name="adj1" fmla="val -18792"/>
              <a:gd name="adj2" fmla="val 45479"/>
            </a:avLst>
          </a:prstGeom>
          <a:solidFill>
            <a:srgbClr val="92D050"/>
          </a:solidFill>
          <a:ln w="25400" cap="flat" cmpd="sng" algn="ctr">
            <a:solidFill>
              <a:srgbClr val="4F81BD">
                <a:shade val="1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b="1" dirty="0">
                <a:solidFill>
                  <a:srgbClr val="000000"/>
                </a:solidFill>
                <a:effectLst/>
                <a:latin typeface="Abadi" panose="020B0604020104020204" pitchFamily="34" charset="0"/>
                <a:ea typeface="Cambria" panose="02040503050406030204" pitchFamily="18" charset="0"/>
                <a:cs typeface="Cambria" panose="02040503050406030204" pitchFamily="18" charset="0"/>
              </a:rPr>
              <a:t>GO! GLORIFY GOD WITH YOUR LOVE!</a:t>
            </a:r>
            <a:endParaRPr lang="en-US" sz="1800" dirty="0">
              <a:effectLst/>
              <a:latin typeface="Cambria" panose="02040503050406030204" pitchFamily="18" charset="0"/>
              <a:ea typeface="Cambria" panose="02040503050406030204" pitchFamily="18" charset="0"/>
              <a:cs typeface="Cambria" panose="02040503050406030204" pitchFamily="18" charset="0"/>
            </a:endParaRPr>
          </a:p>
        </p:txBody>
      </p:sp>
      <p:pic>
        <p:nvPicPr>
          <p:cNvPr id="5" name="Picture 4">
            <a:extLst>
              <a:ext uri="{FF2B5EF4-FFF2-40B4-BE49-F238E27FC236}">
                <a16:creationId xmlns:a16="http://schemas.microsoft.com/office/drawing/2014/main" id="{9A18EC5E-EAEC-2F78-5B3F-FDE882364F22}"/>
              </a:ext>
            </a:extLst>
          </p:cNvPr>
          <p:cNvPicPr>
            <a:picLocks noChangeAspect="1"/>
          </p:cNvPicPr>
          <p:nvPr/>
        </p:nvPicPr>
        <p:blipFill>
          <a:blip r:embed="rId3"/>
          <a:stretch>
            <a:fillRect/>
          </a:stretch>
        </p:blipFill>
        <p:spPr>
          <a:xfrm>
            <a:off x="743802" y="4564434"/>
            <a:ext cx="2703484" cy="925599"/>
          </a:xfrm>
          <a:prstGeom prst="rect">
            <a:avLst/>
          </a:prstGeom>
        </p:spPr>
      </p:pic>
      <p:pic>
        <p:nvPicPr>
          <p:cNvPr id="6" name="Picture 5">
            <a:extLst>
              <a:ext uri="{FF2B5EF4-FFF2-40B4-BE49-F238E27FC236}">
                <a16:creationId xmlns:a16="http://schemas.microsoft.com/office/drawing/2014/main" id="{9703E3FA-08B6-7B24-B91E-B89D05F374FD}"/>
              </a:ext>
            </a:extLst>
          </p:cNvPr>
          <p:cNvPicPr>
            <a:picLocks noChangeAspect="1"/>
          </p:cNvPicPr>
          <p:nvPr/>
        </p:nvPicPr>
        <p:blipFill>
          <a:blip r:embed="rId3"/>
          <a:stretch>
            <a:fillRect/>
          </a:stretch>
        </p:blipFill>
        <p:spPr>
          <a:xfrm>
            <a:off x="731286" y="2673446"/>
            <a:ext cx="2703484" cy="925599"/>
          </a:xfrm>
          <a:prstGeom prst="rect">
            <a:avLst/>
          </a:prstGeom>
        </p:spPr>
      </p:pic>
      <p:pic>
        <p:nvPicPr>
          <p:cNvPr id="7" name="Picture 6">
            <a:extLst>
              <a:ext uri="{FF2B5EF4-FFF2-40B4-BE49-F238E27FC236}">
                <a16:creationId xmlns:a16="http://schemas.microsoft.com/office/drawing/2014/main" id="{C7C1E37E-098E-5DF1-3607-6319C3DFB7F4}"/>
              </a:ext>
            </a:extLst>
          </p:cNvPr>
          <p:cNvPicPr>
            <a:picLocks noChangeAspect="1"/>
          </p:cNvPicPr>
          <p:nvPr/>
        </p:nvPicPr>
        <p:blipFill>
          <a:blip r:embed="rId3"/>
          <a:stretch>
            <a:fillRect/>
          </a:stretch>
        </p:blipFill>
        <p:spPr>
          <a:xfrm>
            <a:off x="731286" y="977473"/>
            <a:ext cx="3174443" cy="1193290"/>
          </a:xfrm>
          <a:prstGeom prst="rect">
            <a:avLst/>
          </a:prstGeom>
        </p:spPr>
      </p:pic>
      <p:pic>
        <p:nvPicPr>
          <p:cNvPr id="8" name="Picture 7">
            <a:extLst>
              <a:ext uri="{FF2B5EF4-FFF2-40B4-BE49-F238E27FC236}">
                <a16:creationId xmlns:a16="http://schemas.microsoft.com/office/drawing/2014/main" id="{4684CD1B-2078-69A1-B77F-4FC7E8677C70}"/>
              </a:ext>
            </a:extLst>
          </p:cNvPr>
          <p:cNvPicPr>
            <a:picLocks noChangeAspect="1"/>
          </p:cNvPicPr>
          <p:nvPr/>
        </p:nvPicPr>
        <p:blipFill>
          <a:blip r:embed="rId3"/>
          <a:stretch>
            <a:fillRect/>
          </a:stretch>
        </p:blipFill>
        <p:spPr>
          <a:xfrm rot="10800000">
            <a:off x="8680405" y="1091459"/>
            <a:ext cx="2703484" cy="925599"/>
          </a:xfrm>
          <a:prstGeom prst="rect">
            <a:avLst/>
          </a:prstGeom>
        </p:spPr>
      </p:pic>
      <p:pic>
        <p:nvPicPr>
          <p:cNvPr id="9" name="Picture 8">
            <a:extLst>
              <a:ext uri="{FF2B5EF4-FFF2-40B4-BE49-F238E27FC236}">
                <a16:creationId xmlns:a16="http://schemas.microsoft.com/office/drawing/2014/main" id="{DC7ECB36-224E-A445-2C46-6FE1DE0DD716}"/>
              </a:ext>
            </a:extLst>
          </p:cNvPr>
          <p:cNvPicPr>
            <a:picLocks noChangeAspect="1"/>
          </p:cNvPicPr>
          <p:nvPr/>
        </p:nvPicPr>
        <p:blipFill>
          <a:blip r:embed="rId3"/>
          <a:stretch>
            <a:fillRect/>
          </a:stretch>
        </p:blipFill>
        <p:spPr>
          <a:xfrm rot="10800000">
            <a:off x="8680404" y="2673443"/>
            <a:ext cx="2780309" cy="1253097"/>
          </a:xfrm>
          <a:prstGeom prst="rect">
            <a:avLst/>
          </a:prstGeom>
        </p:spPr>
      </p:pic>
      <p:pic>
        <p:nvPicPr>
          <p:cNvPr id="10" name="Picture 9">
            <a:extLst>
              <a:ext uri="{FF2B5EF4-FFF2-40B4-BE49-F238E27FC236}">
                <a16:creationId xmlns:a16="http://schemas.microsoft.com/office/drawing/2014/main" id="{207659C0-22C5-E207-C312-6AFAD90F7F96}"/>
              </a:ext>
            </a:extLst>
          </p:cNvPr>
          <p:cNvPicPr>
            <a:picLocks noChangeAspect="1"/>
          </p:cNvPicPr>
          <p:nvPr/>
        </p:nvPicPr>
        <p:blipFill>
          <a:blip r:embed="rId3"/>
          <a:stretch>
            <a:fillRect/>
          </a:stretch>
        </p:blipFill>
        <p:spPr>
          <a:xfrm rot="10800000">
            <a:off x="8765532" y="4560095"/>
            <a:ext cx="2703484" cy="925599"/>
          </a:xfrm>
          <a:prstGeom prst="rect">
            <a:avLst/>
          </a:prstGeom>
        </p:spPr>
      </p:pic>
      <p:sp>
        <p:nvSpPr>
          <p:cNvPr id="11" name="Text Box 6">
            <a:extLst>
              <a:ext uri="{FF2B5EF4-FFF2-40B4-BE49-F238E27FC236}">
                <a16:creationId xmlns:a16="http://schemas.microsoft.com/office/drawing/2014/main" id="{B278E0BA-CEA2-4648-45DA-AC72A7D779D7}"/>
              </a:ext>
            </a:extLst>
          </p:cNvPr>
          <p:cNvSpPr txBox="1"/>
          <p:nvPr/>
        </p:nvSpPr>
        <p:spPr>
          <a:xfrm>
            <a:off x="722984" y="4590727"/>
            <a:ext cx="2260356" cy="925599"/>
          </a:xfrm>
          <a:prstGeom prst="rect">
            <a:avLst/>
          </a:prstGeom>
          <a:solidFill>
            <a:srgbClr val="FF000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dirty="0"/>
              <a:t>Martha wants me to steal candy from the 7-Eleven.</a:t>
            </a:r>
          </a:p>
          <a:p>
            <a:pPr marL="0" marR="0">
              <a:spcBef>
                <a:spcPts val="0"/>
              </a:spcBef>
              <a:spcAft>
                <a:spcPts val="0"/>
              </a:spcAft>
            </a:pPr>
            <a:r>
              <a:rPr lang="en-US" sz="1600" dirty="0">
                <a:effectLst/>
                <a:latin typeface="Cambria" panose="02040503050406030204" pitchFamily="18" charset="0"/>
                <a:ea typeface="Cambria" panose="02040503050406030204" pitchFamily="18" charset="0"/>
                <a:cs typeface="Cambria" panose="02040503050406030204" pitchFamily="18" charset="0"/>
              </a:rPr>
              <a:t> </a:t>
            </a:r>
          </a:p>
        </p:txBody>
      </p:sp>
      <p:sp>
        <p:nvSpPr>
          <p:cNvPr id="12" name="Text Box 6">
            <a:extLst>
              <a:ext uri="{FF2B5EF4-FFF2-40B4-BE49-F238E27FC236}">
                <a16:creationId xmlns:a16="http://schemas.microsoft.com/office/drawing/2014/main" id="{ACA31319-7607-B46B-A901-161093ACFC24}"/>
              </a:ext>
            </a:extLst>
          </p:cNvPr>
          <p:cNvSpPr txBox="1"/>
          <p:nvPr/>
        </p:nvSpPr>
        <p:spPr>
          <a:xfrm>
            <a:off x="731286" y="2673443"/>
            <a:ext cx="2260356" cy="925602"/>
          </a:xfrm>
          <a:prstGeom prst="rect">
            <a:avLst/>
          </a:prstGeom>
          <a:solidFill>
            <a:srgbClr val="FFFF0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800" dirty="0">
                <a:effectLst/>
                <a:latin typeface="Abadi" panose="020B0604020104020204" pitchFamily="34" charset="0"/>
                <a:ea typeface="Cambria" panose="02040503050406030204" pitchFamily="18" charset="0"/>
                <a:cs typeface="Cambria" panose="02040503050406030204" pitchFamily="18" charset="0"/>
              </a:rPr>
              <a:t>My friends are talking bad about someone at school.</a:t>
            </a:r>
            <a:endParaRPr lang="en-US" sz="1800" dirty="0">
              <a:effectLst/>
              <a:latin typeface="Cambria" panose="02040503050406030204" pitchFamily="18" charset="0"/>
              <a:ea typeface="Cambria" panose="02040503050406030204" pitchFamily="18" charset="0"/>
              <a:cs typeface="Cambria" panose="02040503050406030204" pitchFamily="18" charset="0"/>
            </a:endParaRPr>
          </a:p>
          <a:p>
            <a:pPr marL="0" marR="0">
              <a:spcBef>
                <a:spcPts val="0"/>
              </a:spcBef>
              <a:spcAft>
                <a:spcPts val="0"/>
              </a:spcAft>
            </a:pPr>
            <a:r>
              <a:rPr lang="en-US" sz="1100" dirty="0">
                <a:effectLst/>
                <a:latin typeface="Cambria" panose="02040503050406030204" pitchFamily="18" charset="0"/>
                <a:ea typeface="Cambria" panose="02040503050406030204" pitchFamily="18" charset="0"/>
                <a:cs typeface="Cambria" panose="02040503050406030204" pitchFamily="18" charset="0"/>
              </a:rPr>
              <a:t> </a:t>
            </a:r>
          </a:p>
        </p:txBody>
      </p:sp>
      <p:sp>
        <p:nvSpPr>
          <p:cNvPr id="13" name="Text Box 6">
            <a:extLst>
              <a:ext uri="{FF2B5EF4-FFF2-40B4-BE49-F238E27FC236}">
                <a16:creationId xmlns:a16="http://schemas.microsoft.com/office/drawing/2014/main" id="{4674ADFD-9939-308B-A1A8-6FE974A55ABD}"/>
              </a:ext>
            </a:extLst>
          </p:cNvPr>
          <p:cNvSpPr txBox="1"/>
          <p:nvPr/>
        </p:nvSpPr>
        <p:spPr>
          <a:xfrm>
            <a:off x="693150" y="957614"/>
            <a:ext cx="2628885" cy="1193290"/>
          </a:xfrm>
          <a:prstGeom prst="rect">
            <a:avLst/>
          </a:prstGeom>
          <a:solidFill>
            <a:srgbClr val="92D05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800" dirty="0">
                <a:effectLst/>
                <a:latin typeface="Abadi" panose="020B0604020104020204" pitchFamily="34" charset="0"/>
                <a:ea typeface="Cambria" panose="02040503050406030204" pitchFamily="18" charset="0"/>
                <a:cs typeface="Cambria" panose="02040503050406030204" pitchFamily="18" charset="0"/>
              </a:rPr>
              <a:t>The Church needs help making sandwiches for the homeless.</a:t>
            </a:r>
            <a:r>
              <a:rPr lang="en-US" sz="1100" dirty="0">
                <a:effectLst/>
                <a:latin typeface="Cambria" panose="02040503050406030204" pitchFamily="18" charset="0"/>
                <a:ea typeface="Cambria" panose="02040503050406030204" pitchFamily="18" charset="0"/>
                <a:cs typeface="Cambria" panose="02040503050406030204" pitchFamily="18" charset="0"/>
              </a:rPr>
              <a:t> </a:t>
            </a:r>
          </a:p>
        </p:txBody>
      </p:sp>
      <p:sp>
        <p:nvSpPr>
          <p:cNvPr id="14" name="Text Box 6">
            <a:extLst>
              <a:ext uri="{FF2B5EF4-FFF2-40B4-BE49-F238E27FC236}">
                <a16:creationId xmlns:a16="http://schemas.microsoft.com/office/drawing/2014/main" id="{D57EB17D-3439-4B02-93B2-AAAD38D83E35}"/>
              </a:ext>
            </a:extLst>
          </p:cNvPr>
          <p:cNvSpPr txBox="1"/>
          <p:nvPr/>
        </p:nvSpPr>
        <p:spPr>
          <a:xfrm>
            <a:off x="9140078" y="1091459"/>
            <a:ext cx="2243811" cy="925600"/>
          </a:xfrm>
          <a:prstGeom prst="rect">
            <a:avLst/>
          </a:prstGeom>
          <a:solidFill>
            <a:srgbClr val="92D05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dirty="0"/>
              <a:t>My grandmother needs help getting her food.</a:t>
            </a:r>
          </a:p>
          <a:p>
            <a:pPr marL="0" marR="0">
              <a:spcBef>
                <a:spcPts val="0"/>
              </a:spcBef>
              <a:spcAft>
                <a:spcPts val="0"/>
              </a:spcAft>
            </a:pPr>
            <a:r>
              <a:rPr lang="en-US" sz="1100" dirty="0">
                <a:effectLst/>
                <a:latin typeface="Cambria" panose="02040503050406030204" pitchFamily="18" charset="0"/>
                <a:ea typeface="Cambria" panose="02040503050406030204" pitchFamily="18" charset="0"/>
                <a:cs typeface="Cambria" panose="02040503050406030204" pitchFamily="18" charset="0"/>
              </a:rPr>
              <a:t> </a:t>
            </a:r>
          </a:p>
        </p:txBody>
      </p:sp>
      <p:sp>
        <p:nvSpPr>
          <p:cNvPr id="15" name="Text Box 6">
            <a:extLst>
              <a:ext uri="{FF2B5EF4-FFF2-40B4-BE49-F238E27FC236}">
                <a16:creationId xmlns:a16="http://schemas.microsoft.com/office/drawing/2014/main" id="{AE4CABBD-E673-4869-F514-B63BF26C5B73}"/>
              </a:ext>
            </a:extLst>
          </p:cNvPr>
          <p:cNvSpPr txBox="1"/>
          <p:nvPr/>
        </p:nvSpPr>
        <p:spPr>
          <a:xfrm>
            <a:off x="9140078" y="2671173"/>
            <a:ext cx="2320635" cy="1253098"/>
          </a:xfrm>
          <a:prstGeom prst="rect">
            <a:avLst/>
          </a:prstGeom>
          <a:solidFill>
            <a:srgbClr val="FF000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dirty="0"/>
              <a:t>My Dad asked me to help pick up leaves, but my movie is very good.</a:t>
            </a:r>
          </a:p>
          <a:p>
            <a:pPr algn="ctr"/>
            <a:r>
              <a:rPr lang="en-US" dirty="0"/>
              <a:t> </a:t>
            </a:r>
          </a:p>
          <a:p>
            <a:pPr marL="0" marR="0">
              <a:spcBef>
                <a:spcPts val="0"/>
              </a:spcBef>
              <a:spcAft>
                <a:spcPts val="0"/>
              </a:spcAft>
            </a:pPr>
            <a:r>
              <a:rPr lang="en-US" sz="1100" dirty="0">
                <a:effectLst/>
                <a:latin typeface="Cambria" panose="02040503050406030204" pitchFamily="18" charset="0"/>
                <a:ea typeface="Cambria" panose="02040503050406030204" pitchFamily="18" charset="0"/>
                <a:cs typeface="Cambria" panose="02040503050406030204" pitchFamily="18" charset="0"/>
              </a:rPr>
              <a:t> </a:t>
            </a:r>
          </a:p>
        </p:txBody>
      </p:sp>
      <p:sp>
        <p:nvSpPr>
          <p:cNvPr id="17" name="TextBox 16">
            <a:extLst>
              <a:ext uri="{FF2B5EF4-FFF2-40B4-BE49-F238E27FC236}">
                <a16:creationId xmlns:a16="http://schemas.microsoft.com/office/drawing/2014/main" id="{C2E77CB0-CB2C-4450-C12D-C7D0F4351F1E}"/>
              </a:ext>
            </a:extLst>
          </p:cNvPr>
          <p:cNvSpPr txBox="1"/>
          <p:nvPr/>
        </p:nvSpPr>
        <p:spPr>
          <a:xfrm>
            <a:off x="9175988" y="4560095"/>
            <a:ext cx="2320635" cy="923330"/>
          </a:xfrm>
          <a:prstGeom prst="rect">
            <a:avLst/>
          </a:prstGeom>
          <a:solidFill>
            <a:srgbClr val="FFFF00"/>
          </a:solidFill>
        </p:spPr>
        <p:txBody>
          <a:bodyPr wrap="square">
            <a:spAutoFit/>
          </a:bodyPr>
          <a:lstStyle/>
          <a:p>
            <a:pPr algn="ctr"/>
            <a:r>
              <a:rPr lang="en-US" dirty="0"/>
              <a:t>I broke the vase and my mom is asking who did it.</a:t>
            </a:r>
          </a:p>
        </p:txBody>
      </p:sp>
      <p:sp>
        <p:nvSpPr>
          <p:cNvPr id="16" name="TextBox 15">
            <a:extLst>
              <a:ext uri="{FF2B5EF4-FFF2-40B4-BE49-F238E27FC236}">
                <a16:creationId xmlns:a16="http://schemas.microsoft.com/office/drawing/2014/main" id="{21919741-DF8E-46F6-0DB6-BF0AFD70C707}"/>
              </a:ext>
            </a:extLst>
          </p:cNvPr>
          <p:cNvSpPr txBox="1"/>
          <p:nvPr/>
        </p:nvSpPr>
        <p:spPr>
          <a:xfrm>
            <a:off x="-183733" y="5810962"/>
            <a:ext cx="4558553" cy="1077218"/>
          </a:xfrm>
          <a:prstGeom prst="rect">
            <a:avLst/>
          </a:prstGeom>
          <a:noFill/>
        </p:spPr>
        <p:txBody>
          <a:bodyPr wrap="square" rtlCol="0">
            <a:spAutoFit/>
          </a:bodyPr>
          <a:lstStyle/>
          <a:p>
            <a:pPr marL="444500" marR="476885" algn="ctr">
              <a:spcBef>
                <a:spcPts val="0"/>
              </a:spcBef>
              <a:spcAft>
                <a:spcPts val="0"/>
              </a:spcAft>
            </a:pPr>
            <a:r>
              <a:rPr lang="en-US" sz="1600" dirty="0">
                <a:effectLst/>
                <a:latin typeface="Abadi" panose="020B0604020104020204" pitchFamily="34" charset="0"/>
                <a:ea typeface="Cambria" panose="02040503050406030204" pitchFamily="18" charset="0"/>
                <a:cs typeface="Cambria" panose="02040503050406030204" pitchFamily="18" charset="0"/>
              </a:rPr>
              <a:t>Choose which color light (red, yellow, or green) </a:t>
            </a:r>
            <a:r>
              <a:rPr lang="en-US" sz="1600" dirty="0">
                <a:effectLst/>
                <a:latin typeface="Cambria" panose="02040503050406030204" pitchFamily="18" charset="0"/>
                <a:ea typeface="Cambria" panose="02040503050406030204" pitchFamily="18" charset="0"/>
                <a:cs typeface="Cambria" panose="02040503050406030204" pitchFamily="18" charset="0"/>
              </a:rPr>
              <a:t>would shine when deciding what to do in each situation. Color the arrow the same color.</a:t>
            </a:r>
          </a:p>
        </p:txBody>
      </p:sp>
    </p:spTree>
    <p:extLst>
      <p:ext uri="{BB962C8B-B14F-4D97-AF65-F5344CB8AC3E}">
        <p14:creationId xmlns:p14="http://schemas.microsoft.com/office/powerpoint/2010/main" val="298656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F357D35-3E3E-4EC7-B3AE-C106ABB7D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B7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334D921-DCE6-4D92-987F-D98C93F1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rgbClr val="FFFFFF"/>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5" name="Rectangle 74">
            <a:extLst>
              <a:ext uri="{FF2B5EF4-FFF2-40B4-BE49-F238E27FC236}">
                <a16:creationId xmlns:a16="http://schemas.microsoft.com/office/drawing/2014/main" id="{DE4D942F-489D-4A7B-8983-942543481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378" y="246887"/>
            <a:ext cx="5861321" cy="637793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77" name="Straight Connector 76">
            <a:extLst>
              <a:ext uri="{FF2B5EF4-FFF2-40B4-BE49-F238E27FC236}">
                <a16:creationId xmlns:a16="http://schemas.microsoft.com/office/drawing/2014/main" id="{E8F0F547-5526-40CC-8397-442101C26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36924" y="4768667"/>
            <a:ext cx="421593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593BD913-0EB6-48A4-B22A-6A4DE0898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6736924" y="857675"/>
            <a:ext cx="4566230" cy="3847033"/>
          </a:xfrm>
        </p:spPr>
        <p:txBody>
          <a:bodyPr vert="horz" lIns="91440" tIns="45720" rIns="91440" bIns="45720" rtlCol="0" anchor="b">
            <a:normAutofit/>
          </a:bodyPr>
          <a:lstStyle/>
          <a:p>
            <a:pPr algn="ctr"/>
            <a:r>
              <a:rPr lang="en-US" sz="3000" dirty="0">
                <a:solidFill>
                  <a:srgbClr val="FFFFFF"/>
                </a:solidFill>
              </a:rPr>
              <a:t>Prayer: </a:t>
            </a:r>
            <a:br>
              <a:rPr lang="en-US" sz="3000" dirty="0">
                <a:solidFill>
                  <a:srgbClr val="FFFFFF"/>
                </a:solidFill>
              </a:rPr>
            </a:br>
            <a:br>
              <a:rPr lang="en-US" sz="3000" dirty="0">
                <a:solidFill>
                  <a:srgbClr val="FFFFFF"/>
                </a:solidFill>
              </a:rPr>
            </a:br>
            <a:r>
              <a:rPr lang="en-US" sz="3000" dirty="0">
                <a:solidFill>
                  <a:srgbClr val="FFFFFF"/>
                </a:solidFill>
              </a:rPr>
              <a:t>Jesus, show me the way I must follow to always do your will, not only with my words, but also with my works. </a:t>
            </a:r>
            <a:br>
              <a:rPr lang="en-US" sz="3000" dirty="0">
                <a:solidFill>
                  <a:srgbClr val="FFFFFF"/>
                </a:solidFill>
              </a:rPr>
            </a:br>
            <a:r>
              <a:rPr lang="en-US" sz="3000" dirty="0">
                <a:solidFill>
                  <a:srgbClr val="FFFFFF"/>
                </a:solidFill>
              </a:rPr>
              <a:t>Amen</a:t>
            </a:r>
          </a:p>
        </p:txBody>
      </p:sp>
      <p:pic>
        <p:nvPicPr>
          <p:cNvPr id="8194" name="Picture 2">
            <a:extLst>
              <a:ext uri="{FF2B5EF4-FFF2-40B4-BE49-F238E27FC236}">
                <a16:creationId xmlns:a16="http://schemas.microsoft.com/office/drawing/2014/main" id="{C8F1A47E-D606-4101-8FC8-0B8AA39B99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88" r="3751" b="-1"/>
          <a:stretch/>
        </p:blipFill>
        <p:spPr bwMode="auto">
          <a:xfrm>
            <a:off x="872064" y="857675"/>
            <a:ext cx="4593715" cy="51406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237105">
            <a:off x="1851102" y="2085278"/>
            <a:ext cx="2932771" cy="584775"/>
          </a:xfrm>
          <a:prstGeom prst="rect">
            <a:avLst/>
          </a:prstGeom>
          <a:solidFill>
            <a:schemeClr val="bg1"/>
          </a:solidFill>
        </p:spPr>
        <p:txBody>
          <a:bodyPr wrap="square" rtlCol="0">
            <a:spAutoFit/>
          </a:bodyPr>
          <a:lstStyle/>
          <a:p>
            <a:r>
              <a:rPr lang="en-US" sz="3200" dirty="0">
                <a:latin typeface="Aparajita" panose="020B0604020202020204" pitchFamily="34" charset="0"/>
                <a:cs typeface="Aparajita" panose="020B0604020202020204" pitchFamily="34" charset="0"/>
              </a:rPr>
              <a:t>Will of God</a:t>
            </a:r>
          </a:p>
        </p:txBody>
      </p:sp>
      <p:sp>
        <p:nvSpPr>
          <p:cNvPr id="10" name="TextBox 9"/>
          <p:cNvSpPr txBox="1"/>
          <p:nvPr/>
        </p:nvSpPr>
        <p:spPr>
          <a:xfrm rot="1318577">
            <a:off x="2211510" y="3996153"/>
            <a:ext cx="1960953" cy="584775"/>
          </a:xfrm>
          <a:prstGeom prst="rect">
            <a:avLst/>
          </a:prstGeom>
          <a:solidFill>
            <a:schemeClr val="bg1"/>
          </a:solidFill>
        </p:spPr>
        <p:txBody>
          <a:bodyPr wrap="square" rtlCol="0">
            <a:spAutoFit/>
          </a:bodyPr>
          <a:lstStyle/>
          <a:p>
            <a:pPr algn="ctr"/>
            <a:r>
              <a:rPr lang="en-US" sz="3200" dirty="0">
                <a:latin typeface="Aparajita" panose="020B0604020202020204" pitchFamily="34" charset="0"/>
                <a:cs typeface="Aparajita" panose="020B0604020202020204" pitchFamily="34" charset="0"/>
              </a:rPr>
              <a:t>My Will</a:t>
            </a:r>
          </a:p>
        </p:txBody>
      </p:sp>
    </p:spTree>
    <p:extLst>
      <p:ext uri="{BB962C8B-B14F-4D97-AF65-F5344CB8AC3E}">
        <p14:creationId xmlns:p14="http://schemas.microsoft.com/office/powerpoint/2010/main" val="38517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A2CDA9-AC59-4DDC-AC18-C3ECE3AB6F16}"/>
              </a:ext>
            </a:extLst>
          </p:cNvPr>
          <p:cNvSpPr txBox="1"/>
          <p:nvPr/>
        </p:nvSpPr>
        <p:spPr>
          <a:xfrm>
            <a:off x="1045028" y="0"/>
            <a:ext cx="10101943" cy="369332"/>
          </a:xfrm>
          <a:prstGeom prst="rect">
            <a:avLst/>
          </a:prstGeom>
          <a:noFill/>
        </p:spPr>
        <p:txBody>
          <a:bodyPr wrap="square">
            <a:spAutoFit/>
          </a:bodyPr>
          <a:lstStyle/>
          <a:p>
            <a:r>
              <a:rPr lang="es-ES" b="1" dirty="0" err="1"/>
              <a:t>Story</a:t>
            </a:r>
            <a:r>
              <a:rPr lang="es-ES" b="1" dirty="0"/>
              <a:t> - Parable of </a:t>
            </a:r>
            <a:r>
              <a:rPr lang="es-ES" b="1" dirty="0" err="1"/>
              <a:t>the</a:t>
            </a:r>
            <a:r>
              <a:rPr lang="es-ES" b="1" dirty="0"/>
              <a:t> </a:t>
            </a:r>
            <a:r>
              <a:rPr lang="es-ES" b="1" dirty="0" err="1"/>
              <a:t>Two</a:t>
            </a:r>
            <a:r>
              <a:rPr lang="es-ES" b="1" dirty="0"/>
              <a:t> </a:t>
            </a:r>
            <a:r>
              <a:rPr lang="es-ES" b="1" dirty="0" err="1"/>
              <a:t>Sons</a:t>
            </a:r>
            <a:r>
              <a:rPr lang="es-ES" b="1" dirty="0"/>
              <a:t>, </a:t>
            </a:r>
            <a:r>
              <a:rPr lang="es-ES" b="1" dirty="0" err="1"/>
              <a:t>Saddleback</a:t>
            </a:r>
            <a:r>
              <a:rPr lang="es-ES" b="1" dirty="0"/>
              <a:t> </a:t>
            </a:r>
            <a:r>
              <a:rPr lang="es-ES" b="1" dirty="0" err="1"/>
              <a:t>Kids</a:t>
            </a:r>
            <a:r>
              <a:rPr lang="es-ES" b="1" dirty="0"/>
              <a:t> </a:t>
            </a:r>
            <a:r>
              <a:rPr lang="es-ES" dirty="0">
                <a:hlinkClick r:id="rId3"/>
              </a:rPr>
              <a:t>https://youtu.be/pEz1rkZj7dU</a:t>
            </a:r>
            <a:endParaRPr lang="es-ES" dirty="0"/>
          </a:p>
        </p:txBody>
      </p:sp>
      <p:pic>
        <p:nvPicPr>
          <p:cNvPr id="2" name="Online Media 1" title="The Parable of the Two Sons">
            <a:hlinkClick r:id="" action="ppaction://media"/>
            <a:extLst>
              <a:ext uri="{FF2B5EF4-FFF2-40B4-BE49-F238E27FC236}">
                <a16:creationId xmlns:a16="http://schemas.microsoft.com/office/drawing/2014/main" id="{8EFBC3A0-27F0-2121-0ABD-FC00F8B042A2}"/>
              </a:ext>
            </a:extLst>
          </p:cNvPr>
          <p:cNvPicPr>
            <a:picLocks noRot="1" noChangeAspect="1"/>
          </p:cNvPicPr>
          <p:nvPr>
            <a:videoFile r:link="rId1"/>
          </p:nvPr>
        </p:nvPicPr>
        <p:blipFill>
          <a:blip r:embed="rId4"/>
          <a:stretch>
            <a:fillRect/>
          </a:stretch>
        </p:blipFill>
        <p:spPr>
          <a:xfrm>
            <a:off x="0" y="369332"/>
            <a:ext cx="12192000" cy="6503908"/>
          </a:xfrm>
          <a:prstGeom prst="rect">
            <a:avLst/>
          </a:prstGeom>
        </p:spPr>
      </p:pic>
    </p:spTree>
    <p:extLst>
      <p:ext uri="{BB962C8B-B14F-4D97-AF65-F5344CB8AC3E}">
        <p14:creationId xmlns:p14="http://schemas.microsoft.com/office/powerpoint/2010/main" val="50326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A2CDA9-AC59-4DDC-AC18-C3ECE3AB6F16}"/>
              </a:ext>
            </a:extLst>
          </p:cNvPr>
          <p:cNvSpPr txBox="1"/>
          <p:nvPr/>
        </p:nvSpPr>
        <p:spPr>
          <a:xfrm>
            <a:off x="1045028" y="188259"/>
            <a:ext cx="10101943" cy="276486"/>
          </a:xfrm>
          <a:prstGeom prst="rect">
            <a:avLst/>
          </a:prstGeom>
          <a:noFill/>
        </p:spPr>
        <p:txBody>
          <a:bodyPr wrap="square">
            <a:spAutoFit/>
          </a:bodyPr>
          <a:lstStyle/>
          <a:p>
            <a:pPr marL="0" marR="0">
              <a:lnSpc>
                <a:spcPts val="1285"/>
              </a:lnSpc>
              <a:spcBef>
                <a:spcPts val="5"/>
              </a:spcBef>
              <a:spcAft>
                <a:spcPts val="0"/>
              </a:spcAft>
            </a:pPr>
            <a:r>
              <a:rPr lang="es-ES" b="1" dirty="0"/>
              <a:t>I </a:t>
            </a:r>
            <a:r>
              <a:rPr lang="es-ES" b="1" dirty="0" err="1"/>
              <a:t>will</a:t>
            </a:r>
            <a:r>
              <a:rPr lang="es-ES" b="1" dirty="0"/>
              <a:t> </a:t>
            </a:r>
            <a:r>
              <a:rPr lang="es-ES" b="1" dirty="0" err="1"/>
              <a:t>Follow</a:t>
            </a:r>
            <a:r>
              <a:rPr lang="es-ES" b="1" dirty="0"/>
              <a:t> </a:t>
            </a:r>
            <a:r>
              <a:rPr lang="es-ES" b="1" dirty="0" err="1"/>
              <a:t>You</a:t>
            </a:r>
            <a:r>
              <a:rPr lang="es-ES" b="1" dirty="0"/>
              <a:t>, Roy RN</a:t>
            </a:r>
            <a:r>
              <a:rPr lang="en-US" sz="18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Video: </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800" u="sng" dirty="0">
                <a:solidFill>
                  <a:srgbClr val="000000"/>
                </a:solidFill>
                <a:effectLst/>
                <a:latin typeface="Cambria" panose="02040503050406030204" pitchFamily="18" charset="0"/>
                <a:ea typeface="Cambria" panose="02040503050406030204" pitchFamily="18" charset="0"/>
                <a:cs typeface="Cambria" panose="02040503050406030204" pitchFamily="18" charset="0"/>
                <a:hlinkClick r:id="rId3"/>
              </a:rPr>
              <a:t>https://youtu.be/jpVuBcbZ24c?si=kMamUAYqRsMGBiSw</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(8+ yrs.)</a:t>
            </a:r>
            <a:endParaRPr lang="en-US" sz="1800" dirty="0">
              <a:effectLst/>
              <a:latin typeface="Cambria" panose="02040503050406030204" pitchFamily="18" charset="0"/>
              <a:ea typeface="Cambria" panose="02040503050406030204" pitchFamily="18" charset="0"/>
              <a:cs typeface="Cambria" panose="02040503050406030204" pitchFamily="18" charset="0"/>
            </a:endParaRPr>
          </a:p>
        </p:txBody>
      </p:sp>
      <p:pic>
        <p:nvPicPr>
          <p:cNvPr id="2" name="Online Media 1" title="[ Sea of Miracles VBX 2018 ] I Will Follow You">
            <a:hlinkClick r:id="" action="ppaction://media"/>
            <a:extLst>
              <a:ext uri="{FF2B5EF4-FFF2-40B4-BE49-F238E27FC236}">
                <a16:creationId xmlns:a16="http://schemas.microsoft.com/office/drawing/2014/main" id="{2BEB11D7-A6FC-DE63-5D18-582C2DABD0B1}"/>
              </a:ext>
            </a:extLst>
          </p:cNvPr>
          <p:cNvPicPr>
            <a:picLocks noRot="1" noChangeAspect="1"/>
          </p:cNvPicPr>
          <p:nvPr>
            <a:videoFile r:link="rId1"/>
          </p:nvPr>
        </p:nvPicPr>
        <p:blipFill>
          <a:blip r:embed="rId4"/>
          <a:stretch>
            <a:fillRect/>
          </a:stretch>
        </p:blipFill>
        <p:spPr>
          <a:xfrm>
            <a:off x="0" y="464745"/>
            <a:ext cx="12165027" cy="6393255"/>
          </a:xfrm>
          <a:prstGeom prst="rect">
            <a:avLst/>
          </a:prstGeom>
        </p:spPr>
      </p:pic>
    </p:spTree>
    <p:extLst>
      <p:ext uri="{BB962C8B-B14F-4D97-AF65-F5344CB8AC3E}">
        <p14:creationId xmlns:p14="http://schemas.microsoft.com/office/powerpoint/2010/main" val="20756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243" y="24987"/>
            <a:ext cx="10515600" cy="717136"/>
          </a:xfrm>
        </p:spPr>
        <p:txBody>
          <a:bodyPr>
            <a:normAutofit fontScale="90000"/>
          </a:bodyPr>
          <a:lstStyle/>
          <a:p>
            <a:pPr algn="ctr"/>
            <a:r>
              <a:rPr lang="es-ES" b="1" dirty="0"/>
              <a:t>Mathew 21: 28-32 </a:t>
            </a:r>
            <a:r>
              <a:rPr lang="es-ES" b="1" dirty="0" err="1"/>
              <a:t>The</a:t>
            </a:r>
            <a:r>
              <a:rPr lang="es-ES" b="1" dirty="0"/>
              <a:t> Parable of </a:t>
            </a:r>
            <a:r>
              <a:rPr lang="es-ES" b="1" dirty="0" err="1"/>
              <a:t>the</a:t>
            </a:r>
            <a:r>
              <a:rPr lang="es-ES" b="1" dirty="0"/>
              <a:t> </a:t>
            </a:r>
            <a:r>
              <a:rPr lang="es-ES" b="1" dirty="0" err="1"/>
              <a:t>Two</a:t>
            </a:r>
            <a:r>
              <a:rPr lang="es-ES" b="1" dirty="0"/>
              <a:t> </a:t>
            </a:r>
            <a:r>
              <a:rPr lang="es-ES" b="1" dirty="0" err="1"/>
              <a:t>Sons</a:t>
            </a:r>
            <a:endParaRPr lang="en-US" b="1" dirty="0"/>
          </a:p>
        </p:txBody>
      </p:sp>
      <p:pic>
        <p:nvPicPr>
          <p:cNvPr id="1026" name="Picture 2" descr="EVANGELIO DEL DIA: La parábola de los dos hijos – Diocesis de Encarnación">
            <a:extLst>
              <a:ext uri="{FF2B5EF4-FFF2-40B4-BE49-F238E27FC236}">
                <a16:creationId xmlns:a16="http://schemas.microsoft.com/office/drawing/2014/main" id="{ECA4A902-9737-44E3-989E-D8FE2DE811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0170" y="742123"/>
            <a:ext cx="5756636" cy="44299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63DC5EF-4554-4A1F-9646-84352D94E7A1}"/>
              </a:ext>
            </a:extLst>
          </p:cNvPr>
          <p:cNvSpPr txBox="1"/>
          <p:nvPr/>
        </p:nvSpPr>
        <p:spPr>
          <a:xfrm>
            <a:off x="371059" y="5510609"/>
            <a:ext cx="11304105" cy="1169551"/>
          </a:xfrm>
          <a:prstGeom prst="rect">
            <a:avLst/>
          </a:prstGeom>
          <a:noFill/>
        </p:spPr>
        <p:txBody>
          <a:bodyPr wrap="square">
            <a:spAutoFit/>
          </a:bodyPr>
          <a:lstStyle/>
          <a:p>
            <a:pPr algn="ctr"/>
            <a:r>
              <a:rPr lang="es-ES" sz="3500" b="1" dirty="0" err="1"/>
              <a:t>Jesus</a:t>
            </a:r>
            <a:r>
              <a:rPr lang="es-ES" sz="3500" b="1" dirty="0"/>
              <a:t> </a:t>
            </a:r>
            <a:r>
              <a:rPr lang="es-ES" sz="3500" b="1" dirty="0" err="1"/>
              <a:t>said</a:t>
            </a:r>
            <a:r>
              <a:rPr lang="es-ES" sz="3500" b="1" dirty="0"/>
              <a:t> to </a:t>
            </a:r>
            <a:r>
              <a:rPr lang="es-ES" sz="3500" b="1" dirty="0" err="1"/>
              <a:t>the</a:t>
            </a:r>
            <a:r>
              <a:rPr lang="es-ES" sz="3500" b="1" dirty="0"/>
              <a:t> </a:t>
            </a:r>
            <a:r>
              <a:rPr lang="es-ES" sz="3500" b="1" dirty="0" err="1"/>
              <a:t>high</a:t>
            </a:r>
            <a:r>
              <a:rPr lang="es-ES" sz="3500" b="1" dirty="0"/>
              <a:t> </a:t>
            </a:r>
            <a:r>
              <a:rPr lang="es-ES" sz="3500" b="1" dirty="0" err="1"/>
              <a:t>priests</a:t>
            </a:r>
            <a:r>
              <a:rPr lang="es-ES" sz="3500" b="1" dirty="0"/>
              <a:t> and </a:t>
            </a:r>
            <a:r>
              <a:rPr lang="es-ES" sz="3500" b="1" dirty="0" err="1"/>
              <a:t>elders</a:t>
            </a:r>
            <a:r>
              <a:rPr lang="es-ES" sz="3500" b="1" dirty="0"/>
              <a:t> of </a:t>
            </a:r>
            <a:r>
              <a:rPr lang="es-ES" sz="3500" b="1" dirty="0" err="1"/>
              <a:t>the</a:t>
            </a:r>
            <a:r>
              <a:rPr lang="es-ES" sz="3500" b="1" dirty="0"/>
              <a:t> </a:t>
            </a:r>
            <a:r>
              <a:rPr lang="es-ES" sz="3500" b="1" dirty="0" err="1"/>
              <a:t>people</a:t>
            </a:r>
            <a:r>
              <a:rPr lang="es-ES" sz="3500" b="1" dirty="0"/>
              <a:t>: “</a:t>
            </a:r>
            <a:r>
              <a:rPr lang="es-ES" sz="3500" b="1" dirty="0" err="1"/>
              <a:t>What</a:t>
            </a:r>
            <a:r>
              <a:rPr lang="es-ES" sz="3500" b="1" dirty="0"/>
              <a:t> </a:t>
            </a:r>
            <a:r>
              <a:rPr lang="es-ES" sz="3500" b="1" dirty="0" err="1"/>
              <a:t>is</a:t>
            </a:r>
            <a:r>
              <a:rPr lang="es-ES" sz="3500" b="1" dirty="0"/>
              <a:t> </a:t>
            </a:r>
            <a:r>
              <a:rPr lang="es-ES" sz="3500" b="1" dirty="0" err="1"/>
              <a:t>your</a:t>
            </a:r>
            <a:r>
              <a:rPr lang="es-ES" sz="3500" b="1" dirty="0"/>
              <a:t> </a:t>
            </a:r>
            <a:r>
              <a:rPr lang="es-ES" sz="3500" b="1" dirty="0" err="1"/>
              <a:t>opinion</a:t>
            </a:r>
            <a:r>
              <a:rPr lang="es-ES" sz="3500" b="1" dirty="0"/>
              <a:t>?</a:t>
            </a:r>
            <a:endParaRPr lang="en-US" sz="3500" b="1" dirty="0"/>
          </a:p>
        </p:txBody>
      </p:sp>
    </p:spTree>
    <p:extLst>
      <p:ext uri="{BB962C8B-B14F-4D97-AF65-F5344CB8AC3E}">
        <p14:creationId xmlns:p14="http://schemas.microsoft.com/office/powerpoint/2010/main" val="285724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03" y="189570"/>
            <a:ext cx="3536795" cy="3600552"/>
          </a:xfrm>
        </p:spPr>
        <p:txBody>
          <a:bodyPr>
            <a:normAutofit/>
          </a:bodyPr>
          <a:lstStyle/>
          <a:p>
            <a:pPr algn="ctr"/>
            <a:r>
              <a:rPr lang="es-ES" sz="3500" b="1" dirty="0"/>
              <a:t>A </a:t>
            </a:r>
            <a:r>
              <a:rPr lang="es-ES" sz="3500" b="1" dirty="0" err="1"/>
              <a:t>man</a:t>
            </a:r>
            <a:r>
              <a:rPr lang="es-ES" sz="3500" b="1" dirty="0"/>
              <a:t> </a:t>
            </a:r>
            <a:r>
              <a:rPr lang="es-ES" sz="3500" b="1" dirty="0" err="1"/>
              <a:t>had</a:t>
            </a:r>
            <a:r>
              <a:rPr lang="es-ES" sz="3500" b="1" dirty="0"/>
              <a:t> </a:t>
            </a:r>
            <a:r>
              <a:rPr lang="es-ES" sz="3500" b="1" dirty="0" err="1"/>
              <a:t>two</a:t>
            </a:r>
            <a:r>
              <a:rPr lang="es-ES" sz="3500" b="1" dirty="0"/>
              <a:t> </a:t>
            </a:r>
            <a:r>
              <a:rPr lang="es-ES" sz="3500" b="1" dirty="0" err="1"/>
              <a:t>sons</a:t>
            </a:r>
            <a:r>
              <a:rPr lang="es-ES" sz="3500" b="1" dirty="0"/>
              <a:t>. </a:t>
            </a:r>
            <a:r>
              <a:rPr lang="en-US" sz="3500" b="1" dirty="0"/>
              <a:t>He came to the first and said, ‘Son, go out and work in the vineyard today.’</a:t>
            </a:r>
          </a:p>
        </p:txBody>
      </p:sp>
      <p:sp>
        <p:nvSpPr>
          <p:cNvPr id="3" name="TextBox 2"/>
          <p:cNvSpPr txBox="1"/>
          <p:nvPr/>
        </p:nvSpPr>
        <p:spPr>
          <a:xfrm>
            <a:off x="9278624" y="3274411"/>
            <a:ext cx="2776653" cy="3416320"/>
          </a:xfrm>
          <a:prstGeom prst="rect">
            <a:avLst/>
          </a:prstGeom>
          <a:noFill/>
        </p:spPr>
        <p:txBody>
          <a:bodyPr wrap="square" rtlCol="0">
            <a:spAutoFit/>
          </a:bodyPr>
          <a:lstStyle/>
          <a:p>
            <a:pPr algn="ctr"/>
            <a:r>
              <a:rPr lang="en-US" sz="3600" dirty="0"/>
              <a:t>He replied, ‘I will not,’ but afterwards he changed his mind and went. </a:t>
            </a:r>
            <a:endParaRPr lang="en-US" sz="3500" b="1" dirty="0">
              <a:latin typeface="+mj-lt"/>
              <a:ea typeface="+mj-ea"/>
              <a:cs typeface="+mj-cs"/>
            </a:endParaRPr>
          </a:p>
        </p:txBody>
      </p:sp>
      <p:pic>
        <p:nvPicPr>
          <p:cNvPr id="5" name="Picture 2" descr="Lectio Divina del Domingo XXVI (Mt 21,28-32) | Biblia y Comunicación">
            <a:extLst>
              <a:ext uri="{FF2B5EF4-FFF2-40B4-BE49-F238E27FC236}">
                <a16:creationId xmlns:a16="http://schemas.microsoft.com/office/drawing/2014/main" id="{E2E0B38D-5D44-4C55-916D-BDB98D586D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5362" y="291548"/>
            <a:ext cx="5355386" cy="6384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66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750" y="394280"/>
            <a:ext cx="3184803" cy="2822973"/>
          </a:xfrm>
        </p:spPr>
        <p:txBody>
          <a:bodyPr>
            <a:noAutofit/>
          </a:bodyPr>
          <a:lstStyle/>
          <a:p>
            <a:pPr algn="ctr"/>
            <a:r>
              <a:rPr lang="en-US" sz="3600" b="1" dirty="0"/>
              <a:t>The man came to the other son and gave the same order. </a:t>
            </a:r>
            <a:endParaRPr lang="en-US" sz="3200" b="1" dirty="0"/>
          </a:p>
        </p:txBody>
      </p:sp>
      <p:sp>
        <p:nvSpPr>
          <p:cNvPr id="3" name="TextBox 2"/>
          <p:cNvSpPr txBox="1"/>
          <p:nvPr/>
        </p:nvSpPr>
        <p:spPr>
          <a:xfrm>
            <a:off x="9488557" y="4055166"/>
            <a:ext cx="2411895" cy="2308324"/>
          </a:xfrm>
          <a:prstGeom prst="rect">
            <a:avLst/>
          </a:prstGeom>
          <a:noFill/>
        </p:spPr>
        <p:txBody>
          <a:bodyPr wrap="square" rtlCol="0">
            <a:spAutoFit/>
          </a:bodyPr>
          <a:lstStyle/>
          <a:p>
            <a:pPr algn="ctr"/>
            <a:r>
              <a:rPr lang="es-ES" sz="3600" dirty="0"/>
              <a:t>He </a:t>
            </a:r>
            <a:r>
              <a:rPr lang="es-ES" sz="3600" dirty="0" err="1"/>
              <a:t>replied</a:t>
            </a:r>
            <a:r>
              <a:rPr lang="es-ES" sz="3600" dirty="0"/>
              <a:t>, ‘Yes, sir,’ </a:t>
            </a:r>
            <a:r>
              <a:rPr lang="es-ES" sz="3600" dirty="0" err="1"/>
              <a:t>but</a:t>
            </a:r>
            <a:r>
              <a:rPr lang="es-ES" sz="3600" dirty="0"/>
              <a:t> </a:t>
            </a:r>
            <a:r>
              <a:rPr lang="es-ES" sz="3600" dirty="0" err="1"/>
              <a:t>did</a:t>
            </a:r>
            <a:r>
              <a:rPr lang="es-ES" sz="3600" dirty="0"/>
              <a:t> </a:t>
            </a:r>
            <a:r>
              <a:rPr lang="es-ES" sz="3600" dirty="0" err="1"/>
              <a:t>not</a:t>
            </a:r>
            <a:r>
              <a:rPr lang="es-ES" sz="3600" dirty="0"/>
              <a:t> </a:t>
            </a:r>
            <a:r>
              <a:rPr lang="es-ES" sz="3600" dirty="0" err="1"/>
              <a:t>go</a:t>
            </a:r>
            <a:r>
              <a:rPr lang="es-ES" sz="3600" dirty="0"/>
              <a:t>. </a:t>
            </a:r>
            <a:endParaRPr lang="en-US" sz="3500" b="1" dirty="0">
              <a:latin typeface="+mj-lt"/>
              <a:ea typeface="+mj-ea"/>
              <a:cs typeface="+mj-cs"/>
            </a:endParaRPr>
          </a:p>
        </p:txBody>
      </p:sp>
      <p:pic>
        <p:nvPicPr>
          <p:cNvPr id="5" name="Picture 4" descr="Página nueva 0">
            <a:extLst>
              <a:ext uri="{FF2B5EF4-FFF2-40B4-BE49-F238E27FC236}">
                <a16:creationId xmlns:a16="http://schemas.microsoft.com/office/drawing/2014/main" id="{977AAFAD-00F2-4D41-95B1-DC3C2BC3DD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3357" y="223024"/>
            <a:ext cx="5497552" cy="6501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18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908"/>
            <a:ext cx="12192000" cy="830628"/>
          </a:xfrm>
        </p:spPr>
        <p:txBody>
          <a:bodyPr>
            <a:noAutofit/>
          </a:bodyPr>
          <a:lstStyle/>
          <a:p>
            <a:pPr algn="ctr"/>
            <a:r>
              <a:rPr lang="es-ES" sz="3600" b="1" dirty="0" err="1"/>
              <a:t>Which</a:t>
            </a:r>
            <a:r>
              <a:rPr lang="es-ES" sz="3600" b="1" dirty="0"/>
              <a:t> of </a:t>
            </a:r>
            <a:r>
              <a:rPr lang="es-ES" sz="3600" b="1" dirty="0" err="1"/>
              <a:t>the</a:t>
            </a:r>
            <a:r>
              <a:rPr lang="es-ES" sz="3600" b="1" dirty="0"/>
              <a:t> </a:t>
            </a:r>
            <a:r>
              <a:rPr lang="es-ES" sz="3600" b="1" dirty="0" err="1"/>
              <a:t>two</a:t>
            </a:r>
            <a:r>
              <a:rPr lang="es-ES" sz="3600" b="1" dirty="0"/>
              <a:t> </a:t>
            </a:r>
            <a:r>
              <a:rPr lang="es-ES" sz="3600" b="1" dirty="0" err="1"/>
              <a:t>did</a:t>
            </a:r>
            <a:r>
              <a:rPr lang="es-ES" sz="3600" b="1" dirty="0"/>
              <a:t> </a:t>
            </a:r>
            <a:r>
              <a:rPr lang="es-ES" sz="3600" b="1" dirty="0" err="1"/>
              <a:t>his</a:t>
            </a:r>
            <a:r>
              <a:rPr lang="es-ES" sz="3600" b="1" dirty="0"/>
              <a:t> </a:t>
            </a:r>
            <a:r>
              <a:rPr lang="es-ES" sz="3600" b="1" dirty="0" err="1"/>
              <a:t>father’s</a:t>
            </a:r>
            <a:r>
              <a:rPr lang="es-ES" sz="3600" b="1" dirty="0"/>
              <a:t> </a:t>
            </a:r>
            <a:r>
              <a:rPr lang="es-ES" sz="3600" b="1" dirty="0" err="1"/>
              <a:t>will</a:t>
            </a:r>
            <a:r>
              <a:rPr lang="es-ES" sz="3600" b="1" dirty="0"/>
              <a:t>?”</a:t>
            </a:r>
            <a:endParaRPr lang="en-US" sz="3500" b="1" dirty="0"/>
          </a:p>
        </p:txBody>
      </p:sp>
      <p:sp>
        <p:nvSpPr>
          <p:cNvPr id="4" name="TextBox 3"/>
          <p:cNvSpPr txBox="1"/>
          <p:nvPr/>
        </p:nvSpPr>
        <p:spPr>
          <a:xfrm>
            <a:off x="8879771" y="2819451"/>
            <a:ext cx="3312229" cy="1708160"/>
          </a:xfrm>
          <a:prstGeom prst="rect">
            <a:avLst/>
          </a:prstGeom>
          <a:noFill/>
        </p:spPr>
        <p:txBody>
          <a:bodyPr wrap="square" rtlCol="0">
            <a:spAutoFit/>
          </a:bodyPr>
          <a:lstStyle/>
          <a:p>
            <a:pPr algn="ctr"/>
            <a:r>
              <a:rPr lang="es-ES" sz="3500" b="1" dirty="0" err="1"/>
              <a:t>They</a:t>
            </a:r>
            <a:r>
              <a:rPr lang="es-ES" sz="3500" b="1" dirty="0"/>
              <a:t> </a:t>
            </a:r>
            <a:r>
              <a:rPr lang="es-ES" sz="3500" b="1" dirty="0" err="1"/>
              <a:t>answered</a:t>
            </a:r>
            <a:r>
              <a:rPr lang="es-ES" sz="3500" b="1" dirty="0"/>
              <a:t>: “</a:t>
            </a:r>
            <a:r>
              <a:rPr lang="es-ES" sz="3500" b="1" dirty="0" err="1"/>
              <a:t>The</a:t>
            </a:r>
            <a:r>
              <a:rPr lang="es-ES" sz="3500" b="1" dirty="0"/>
              <a:t> </a:t>
            </a:r>
            <a:r>
              <a:rPr lang="es-ES" sz="3500" b="1" dirty="0" err="1"/>
              <a:t>one</a:t>
            </a:r>
            <a:r>
              <a:rPr lang="es-ES" sz="3500" b="1" dirty="0"/>
              <a:t> </a:t>
            </a:r>
            <a:r>
              <a:rPr lang="es-ES" sz="3500" b="1" dirty="0" err="1"/>
              <a:t>that</a:t>
            </a:r>
            <a:r>
              <a:rPr lang="es-ES" sz="3500" b="1" dirty="0"/>
              <a:t> </a:t>
            </a:r>
            <a:r>
              <a:rPr lang="es-ES" sz="3500" b="1" dirty="0" err="1"/>
              <a:t>went</a:t>
            </a:r>
            <a:r>
              <a:rPr lang="es-ES" sz="3500" b="1" dirty="0"/>
              <a:t>”.</a:t>
            </a:r>
            <a:endParaRPr lang="en-US" sz="3500" b="1" dirty="0">
              <a:latin typeface="+mj-lt"/>
              <a:ea typeface="+mj-ea"/>
              <a:cs typeface="+mj-cs"/>
            </a:endParaRPr>
          </a:p>
        </p:txBody>
      </p:sp>
      <p:pic>
        <p:nvPicPr>
          <p:cNvPr id="4098" name="Picture 2" descr="Presentación de PowerPoint">
            <a:extLst>
              <a:ext uri="{FF2B5EF4-FFF2-40B4-BE49-F238E27FC236}">
                <a16:creationId xmlns:a16="http://schemas.microsoft.com/office/drawing/2014/main" id="{04CE25DB-E56A-4E2E-A128-39C725438C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25" y="942536"/>
            <a:ext cx="8720746" cy="5776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29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83884" y="836340"/>
            <a:ext cx="4087306" cy="4560849"/>
          </a:xfrm>
        </p:spPr>
        <p:txBody>
          <a:bodyPr vert="horz" lIns="91440" tIns="45720" rIns="91440" bIns="45720" rtlCol="0" anchor="b">
            <a:noAutofit/>
          </a:bodyPr>
          <a:lstStyle/>
          <a:p>
            <a:pPr algn="ctr"/>
            <a:r>
              <a:rPr lang="es-ES" sz="2400" b="1" dirty="0" err="1"/>
              <a:t>Jesus</a:t>
            </a:r>
            <a:r>
              <a:rPr lang="es-ES" sz="2400" b="1" dirty="0"/>
              <a:t> </a:t>
            </a:r>
            <a:r>
              <a:rPr lang="es-ES" sz="2400" b="1" dirty="0" err="1"/>
              <a:t>said</a:t>
            </a:r>
            <a:r>
              <a:rPr lang="es-ES" sz="2400" b="1" dirty="0"/>
              <a:t> to </a:t>
            </a:r>
            <a:r>
              <a:rPr lang="es-ES" sz="2400" b="1" dirty="0" err="1"/>
              <a:t>them</a:t>
            </a:r>
            <a:r>
              <a:rPr lang="es-ES" sz="2400" b="1" dirty="0"/>
              <a:t>, “Amen, I </a:t>
            </a:r>
            <a:r>
              <a:rPr lang="es-ES" sz="2400" b="1" dirty="0" err="1"/>
              <a:t>say</a:t>
            </a:r>
            <a:r>
              <a:rPr lang="es-ES" sz="2400" b="1" dirty="0"/>
              <a:t> to </a:t>
            </a:r>
            <a:r>
              <a:rPr lang="es-ES" sz="2400" b="1" dirty="0" err="1"/>
              <a:t>you</a:t>
            </a:r>
            <a:r>
              <a:rPr lang="es-ES" sz="2400" b="1" dirty="0"/>
              <a:t>, </a:t>
            </a:r>
            <a:r>
              <a:rPr lang="es-ES" sz="2400" b="1" dirty="0" err="1"/>
              <a:t>tax</a:t>
            </a:r>
            <a:r>
              <a:rPr lang="es-ES" sz="2400" b="1" dirty="0"/>
              <a:t> </a:t>
            </a:r>
            <a:r>
              <a:rPr lang="es-ES" sz="2400" b="1" dirty="0" err="1"/>
              <a:t>collectors</a:t>
            </a:r>
            <a:r>
              <a:rPr lang="es-ES" sz="2400" b="1" dirty="0"/>
              <a:t> and </a:t>
            </a:r>
            <a:r>
              <a:rPr lang="es-ES" sz="2400" b="1" dirty="0" err="1"/>
              <a:t>prostitutes</a:t>
            </a:r>
            <a:r>
              <a:rPr lang="es-ES" sz="2400" b="1" dirty="0"/>
              <a:t> are </a:t>
            </a:r>
            <a:r>
              <a:rPr lang="es-ES" sz="2400" b="1" dirty="0" err="1"/>
              <a:t>entering</a:t>
            </a:r>
            <a:r>
              <a:rPr lang="es-ES" sz="2400" b="1" dirty="0"/>
              <a:t> </a:t>
            </a:r>
            <a:r>
              <a:rPr lang="es-ES" sz="2400" b="1" dirty="0" err="1"/>
              <a:t>the</a:t>
            </a:r>
            <a:r>
              <a:rPr lang="es-ES" sz="2400" b="1" dirty="0"/>
              <a:t> </a:t>
            </a:r>
            <a:r>
              <a:rPr lang="es-ES" sz="2400" b="1" dirty="0" err="1"/>
              <a:t>kingdom</a:t>
            </a:r>
            <a:r>
              <a:rPr lang="es-ES" sz="2400" b="1" dirty="0"/>
              <a:t> of </a:t>
            </a:r>
            <a:r>
              <a:rPr lang="es-ES" sz="2400" b="1" dirty="0" err="1"/>
              <a:t>God</a:t>
            </a:r>
            <a:r>
              <a:rPr lang="es-ES" sz="2400" b="1" dirty="0"/>
              <a:t> </a:t>
            </a:r>
            <a:r>
              <a:rPr lang="es-ES" sz="2400" b="1" dirty="0" err="1"/>
              <a:t>before</a:t>
            </a:r>
            <a:r>
              <a:rPr lang="es-ES" sz="2400" b="1" dirty="0"/>
              <a:t> </a:t>
            </a:r>
            <a:r>
              <a:rPr lang="es-ES" sz="2400" b="1" dirty="0" err="1"/>
              <a:t>you</a:t>
            </a:r>
            <a:r>
              <a:rPr lang="es-ES" sz="2400" b="1" dirty="0"/>
              <a:t>. </a:t>
            </a:r>
            <a:br>
              <a:rPr lang="es-ES" sz="2400" b="1" dirty="0"/>
            </a:br>
            <a:br>
              <a:rPr lang="es-ES" sz="2400" b="1" dirty="0"/>
            </a:br>
            <a:r>
              <a:rPr lang="en-US" sz="2400" b="1" dirty="0"/>
              <a:t>When John came to you in the way of righteousness, you did not believe him; but tax collectors and prostitutes did. </a:t>
            </a:r>
            <a:br>
              <a:rPr lang="en-US" sz="2400" b="1" dirty="0"/>
            </a:br>
            <a:br>
              <a:rPr lang="en-US" sz="2400" b="1" dirty="0"/>
            </a:br>
            <a:r>
              <a:rPr lang="es-ES" sz="2400" b="1" dirty="0" err="1"/>
              <a:t>Yet</a:t>
            </a:r>
            <a:r>
              <a:rPr lang="es-ES" sz="2400" b="1" dirty="0"/>
              <a:t> </a:t>
            </a:r>
            <a:r>
              <a:rPr lang="es-ES" sz="2400" b="1" dirty="0" err="1"/>
              <a:t>even</a:t>
            </a:r>
            <a:r>
              <a:rPr lang="es-ES" sz="2400" b="1" dirty="0"/>
              <a:t> </a:t>
            </a:r>
            <a:r>
              <a:rPr lang="es-ES" sz="2400" b="1" dirty="0" err="1"/>
              <a:t>when</a:t>
            </a:r>
            <a:r>
              <a:rPr lang="es-ES" sz="2400" b="1" dirty="0"/>
              <a:t> </a:t>
            </a:r>
            <a:r>
              <a:rPr lang="es-ES" sz="2400" b="1" dirty="0" err="1"/>
              <a:t>you</a:t>
            </a:r>
            <a:r>
              <a:rPr lang="es-ES" sz="2400" b="1" dirty="0"/>
              <a:t> </a:t>
            </a:r>
            <a:r>
              <a:rPr lang="es-ES" sz="2400" b="1" dirty="0" err="1"/>
              <a:t>saw</a:t>
            </a:r>
            <a:r>
              <a:rPr lang="es-ES" sz="2400" b="1" dirty="0"/>
              <a:t> </a:t>
            </a:r>
            <a:r>
              <a:rPr lang="es-ES" sz="2400" b="1" dirty="0" err="1"/>
              <a:t>that</a:t>
            </a:r>
            <a:r>
              <a:rPr lang="es-ES" sz="2400" b="1" dirty="0"/>
              <a:t>, </a:t>
            </a:r>
            <a:r>
              <a:rPr lang="es-ES" sz="2400" b="1" dirty="0" err="1"/>
              <a:t>you</a:t>
            </a:r>
            <a:r>
              <a:rPr lang="es-ES" sz="2400" b="1" dirty="0"/>
              <a:t> </a:t>
            </a:r>
            <a:r>
              <a:rPr lang="es-ES" sz="2400" b="1" dirty="0" err="1"/>
              <a:t>did</a:t>
            </a:r>
            <a:r>
              <a:rPr lang="es-ES" sz="2400" b="1" dirty="0"/>
              <a:t> </a:t>
            </a:r>
            <a:r>
              <a:rPr lang="es-ES" sz="2400" b="1" dirty="0" err="1"/>
              <a:t>not</a:t>
            </a:r>
            <a:r>
              <a:rPr lang="es-ES" sz="2400" b="1" dirty="0"/>
              <a:t> </a:t>
            </a:r>
            <a:r>
              <a:rPr lang="es-ES" sz="2400" b="1" dirty="0" err="1"/>
              <a:t>later</a:t>
            </a:r>
            <a:r>
              <a:rPr lang="es-ES" sz="2400" b="1" dirty="0"/>
              <a:t> </a:t>
            </a:r>
            <a:r>
              <a:rPr lang="es-ES" sz="2400" b="1" dirty="0" err="1"/>
              <a:t>change</a:t>
            </a:r>
            <a:r>
              <a:rPr lang="es-ES" sz="2400" b="1" dirty="0"/>
              <a:t> </a:t>
            </a:r>
            <a:r>
              <a:rPr lang="es-ES" sz="2400" b="1" dirty="0" err="1"/>
              <a:t>your</a:t>
            </a:r>
            <a:r>
              <a:rPr lang="es-ES" sz="2400" b="1" dirty="0"/>
              <a:t> </a:t>
            </a:r>
            <a:r>
              <a:rPr lang="es-ES" sz="2400" b="1" dirty="0" err="1"/>
              <a:t>minds</a:t>
            </a:r>
            <a:r>
              <a:rPr lang="es-ES" sz="2400" b="1" dirty="0"/>
              <a:t> and </a:t>
            </a:r>
            <a:r>
              <a:rPr lang="es-ES" sz="2400" b="1" dirty="0" err="1"/>
              <a:t>believe</a:t>
            </a:r>
            <a:r>
              <a:rPr lang="es-ES" sz="2400" b="1" dirty="0"/>
              <a:t> </a:t>
            </a:r>
            <a:r>
              <a:rPr lang="es-ES" sz="2400" b="1" dirty="0" err="1"/>
              <a:t>him</a:t>
            </a:r>
            <a:r>
              <a:rPr lang="es-ES" sz="2400" b="1" dirty="0"/>
              <a:t>. </a:t>
            </a:r>
            <a:endParaRPr lang="en-US" sz="2400" b="1" dirty="0"/>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2" name="Picture 2" descr="Armonia Espiritual: Niño que, antes de nacer | Juan el bautista, San juan  bautista, Dia de san juan">
            <a:extLst>
              <a:ext uri="{FF2B5EF4-FFF2-40B4-BE49-F238E27FC236}">
                <a16:creationId xmlns:a16="http://schemas.microsoft.com/office/drawing/2014/main" id="{721DF8D5-1364-4FCC-9623-0A47033442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6574"/>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95DB7EB-F700-6AC1-CA07-F29FA06476CE}"/>
              </a:ext>
            </a:extLst>
          </p:cNvPr>
          <p:cNvSpPr txBox="1"/>
          <p:nvPr/>
        </p:nvSpPr>
        <p:spPr>
          <a:xfrm>
            <a:off x="7188053" y="5606161"/>
            <a:ext cx="5003947" cy="830997"/>
          </a:xfrm>
          <a:prstGeom prst="rect">
            <a:avLst/>
          </a:prstGeom>
          <a:noFill/>
        </p:spPr>
        <p:txBody>
          <a:bodyPr wrap="square" rtlCol="0">
            <a:spAutoFit/>
          </a:bodyPr>
          <a:lstStyle/>
          <a:p>
            <a:pPr algn="ctr"/>
            <a:r>
              <a:rPr lang="en-US" sz="2400" dirty="0">
                <a:solidFill>
                  <a:srgbClr val="FFFF00"/>
                </a:solidFill>
              </a:rPr>
              <a:t>THE GOSPEL OF THE LORD	</a:t>
            </a:r>
          </a:p>
          <a:p>
            <a:pPr algn="ctr"/>
            <a:r>
              <a:rPr lang="en-US" sz="2400" dirty="0">
                <a:solidFill>
                  <a:srgbClr val="FFFF00"/>
                </a:solidFill>
              </a:rPr>
              <a:t>PRAISE TO YOU LORD JESUS CHRIST</a:t>
            </a:r>
          </a:p>
        </p:txBody>
      </p:sp>
    </p:spTree>
    <p:extLst>
      <p:ext uri="{BB962C8B-B14F-4D97-AF65-F5344CB8AC3E}">
        <p14:creationId xmlns:p14="http://schemas.microsoft.com/office/powerpoint/2010/main" val="19741747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9325E1-29EB-5945-116D-AF0956184EE8}"/>
              </a:ext>
            </a:extLst>
          </p:cNvPr>
          <p:cNvSpPr txBox="1"/>
          <p:nvPr/>
        </p:nvSpPr>
        <p:spPr>
          <a:xfrm>
            <a:off x="981456" y="2267712"/>
            <a:ext cx="10229088" cy="1938992"/>
          </a:xfrm>
          <a:prstGeom prst="rect">
            <a:avLst/>
          </a:prstGeom>
          <a:noFill/>
        </p:spPr>
        <p:txBody>
          <a:bodyPr wrap="square" rtlCol="0">
            <a:spAutoFit/>
          </a:bodyPr>
          <a:lstStyle/>
          <a:p>
            <a:pPr algn="ctr"/>
            <a:r>
              <a:rPr lang="en-US" sz="12000" b="1" dirty="0">
                <a:ln w="22225">
                  <a:solidFill>
                    <a:schemeClr val="accent2"/>
                  </a:solidFill>
                  <a:prstDash val="solid"/>
                </a:ln>
                <a:solidFill>
                  <a:schemeClr val="accent2">
                    <a:lumMod val="40000"/>
                    <a:lumOff val="60000"/>
                  </a:schemeClr>
                </a:solidFill>
                <a:effectLst>
                  <a:reflection blurRad="6350" stA="60000" endA="900" endPos="60000" dist="60007" dir="5400000" sy="-100000" algn="bl" rotWithShape="0"/>
                </a:effectLst>
              </a:rPr>
              <a:t>REFLECTION</a:t>
            </a:r>
          </a:p>
        </p:txBody>
      </p:sp>
    </p:spTree>
    <p:extLst>
      <p:ext uri="{BB962C8B-B14F-4D97-AF65-F5344CB8AC3E}">
        <p14:creationId xmlns:p14="http://schemas.microsoft.com/office/powerpoint/2010/main" val="873479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A4DE8-8197-80D1-BE6F-C4087C8CE07E}"/>
              </a:ext>
            </a:extLst>
          </p:cNvPr>
          <p:cNvSpPr>
            <a:spLocks noGrp="1"/>
          </p:cNvSpPr>
          <p:nvPr>
            <p:ph type="title"/>
          </p:nvPr>
        </p:nvSpPr>
        <p:spPr>
          <a:xfrm>
            <a:off x="1158240" y="0"/>
            <a:ext cx="9573768" cy="1325563"/>
          </a:xfrm>
        </p:spPr>
        <p:txBody>
          <a:bodyPr>
            <a:normAutofit fontScale="90000"/>
          </a:bodyPr>
          <a:lstStyle/>
          <a:p>
            <a:pPr algn="ctr"/>
            <a:r>
              <a:rPr lang="en-US" sz="3600" b="1" dirty="0">
                <a:latin typeface="Calibri"/>
                <a:ea typeface="Calibri"/>
                <a:cs typeface="Calibri"/>
              </a:rPr>
              <a:t>Jesus teaches us with a parable: a father tells his two sons to go work in the vineyard…. </a:t>
            </a:r>
            <a:br>
              <a:rPr lang="en-US" sz="3600" b="1" dirty="0">
                <a:latin typeface="Calibri"/>
                <a:ea typeface="Calibri"/>
                <a:cs typeface="Calibri"/>
              </a:rPr>
            </a:br>
            <a:r>
              <a:rPr lang="en-US" sz="3600" b="1" dirty="0">
                <a:latin typeface="Calibri"/>
                <a:ea typeface="Calibri"/>
                <a:cs typeface="Calibri"/>
              </a:rPr>
              <a:t>What does the first son respond?</a:t>
            </a:r>
            <a:endParaRPr lang="es-CO" sz="3600" b="1" dirty="0">
              <a:latin typeface="Calibri"/>
              <a:ea typeface="Calibri"/>
              <a:cs typeface="Calibri"/>
            </a:endParaRPr>
          </a:p>
        </p:txBody>
      </p:sp>
      <p:pic>
        <p:nvPicPr>
          <p:cNvPr id="3" name="Google Shape;114;p3" descr="Página nueva 0">
            <a:extLst>
              <a:ext uri="{FF2B5EF4-FFF2-40B4-BE49-F238E27FC236}">
                <a16:creationId xmlns:a16="http://schemas.microsoft.com/office/drawing/2014/main" id="{886E8A4E-2E2A-C4BE-EA3B-05A8EB9D2D64}"/>
              </a:ext>
            </a:extLst>
          </p:cNvPr>
          <p:cNvPicPr preferRelativeResize="0"/>
          <p:nvPr/>
        </p:nvPicPr>
        <p:blipFill rotWithShape="1">
          <a:blip r:embed="rId2">
            <a:alphaModFix/>
          </a:blip>
          <a:srcRect/>
          <a:stretch/>
        </p:blipFill>
        <p:spPr>
          <a:xfrm>
            <a:off x="4015479" y="1508444"/>
            <a:ext cx="3859289" cy="4938448"/>
          </a:xfrm>
          <a:prstGeom prst="rect">
            <a:avLst/>
          </a:prstGeom>
          <a:noFill/>
          <a:ln>
            <a:noFill/>
          </a:ln>
        </p:spPr>
      </p:pic>
      <p:sp>
        <p:nvSpPr>
          <p:cNvPr id="4" name="Google Shape;115;p3">
            <a:extLst>
              <a:ext uri="{FF2B5EF4-FFF2-40B4-BE49-F238E27FC236}">
                <a16:creationId xmlns:a16="http://schemas.microsoft.com/office/drawing/2014/main" id="{6984E42C-4379-4E87-6C41-BF47CBB0FE70}"/>
              </a:ext>
            </a:extLst>
          </p:cNvPr>
          <p:cNvSpPr txBox="1"/>
          <p:nvPr/>
        </p:nvSpPr>
        <p:spPr>
          <a:xfrm>
            <a:off x="8522720" y="3021382"/>
            <a:ext cx="2776653" cy="1569620"/>
          </a:xfrm>
          <a:prstGeom prst="rect">
            <a:avLst/>
          </a:prstGeom>
          <a:noFill/>
          <a:ln>
            <a:noFill/>
          </a:ln>
        </p:spPr>
        <p:txBody>
          <a:bodyPr spcFirstLastPara="1" wrap="square" lIns="91425" tIns="45700" rIns="91425" bIns="45700" anchor="t" anchorCtr="0">
            <a:spAutoFit/>
          </a:bodyPr>
          <a:lstStyle/>
          <a:p>
            <a:pPr lvl="0" algn="ctr"/>
            <a:r>
              <a:rPr lang="en-US" sz="3200" b="1" dirty="0">
                <a:latin typeface="Calibri"/>
                <a:ea typeface="Calibri"/>
                <a:cs typeface="Calibri"/>
              </a:rPr>
              <a:t>He says yes, but then does </a:t>
            </a:r>
            <a:r>
              <a:rPr lang="en-US" sz="3200" b="1" dirty="0">
                <a:solidFill>
                  <a:srgbClr val="FF0000"/>
                </a:solidFill>
                <a:latin typeface="Calibri"/>
                <a:ea typeface="Calibri"/>
                <a:cs typeface="Calibri"/>
              </a:rPr>
              <a:t>NOT</a:t>
            </a:r>
            <a:r>
              <a:rPr lang="en-US" sz="3200" b="1" dirty="0">
                <a:latin typeface="Calibri"/>
                <a:ea typeface="Calibri"/>
                <a:cs typeface="Calibri"/>
              </a:rPr>
              <a:t> go. </a:t>
            </a:r>
            <a:endParaRPr sz="3200" b="1" dirty="0">
              <a:latin typeface="Calibri"/>
              <a:ea typeface="Calibri"/>
              <a:cs typeface="Calibri"/>
              <a:sym typeface="Calibri"/>
            </a:endParaRPr>
          </a:p>
        </p:txBody>
      </p:sp>
    </p:spTree>
    <p:extLst>
      <p:ext uri="{BB962C8B-B14F-4D97-AF65-F5344CB8AC3E}">
        <p14:creationId xmlns:p14="http://schemas.microsoft.com/office/powerpoint/2010/main" val="246199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A4DE8-8197-80D1-BE6F-C4087C8CE07E}"/>
              </a:ext>
            </a:extLst>
          </p:cNvPr>
          <p:cNvSpPr>
            <a:spLocks noGrp="1"/>
          </p:cNvSpPr>
          <p:nvPr>
            <p:ph type="title"/>
          </p:nvPr>
        </p:nvSpPr>
        <p:spPr>
          <a:xfrm>
            <a:off x="1158240" y="0"/>
            <a:ext cx="9573768" cy="1325563"/>
          </a:xfrm>
        </p:spPr>
        <p:txBody>
          <a:bodyPr>
            <a:normAutofit/>
          </a:bodyPr>
          <a:lstStyle/>
          <a:p>
            <a:pPr algn="ctr"/>
            <a:r>
              <a:rPr lang="en-US" sz="3500" b="1" dirty="0">
                <a:solidFill>
                  <a:schemeClr val="dk1"/>
                </a:solidFill>
                <a:latin typeface="Calibri"/>
                <a:ea typeface="Calibri"/>
                <a:cs typeface="Calibri"/>
              </a:rPr>
              <a:t>What does the second son respond</a:t>
            </a:r>
            <a:r>
              <a:rPr lang="es-CO" sz="3500" b="1" dirty="0">
                <a:solidFill>
                  <a:schemeClr val="dk1"/>
                </a:solidFill>
                <a:latin typeface="Calibri"/>
                <a:ea typeface="Calibri"/>
                <a:cs typeface="Calibri"/>
                <a:sym typeface="Calibri"/>
              </a:rPr>
              <a:t>?</a:t>
            </a:r>
            <a:endParaRPr lang="es-CO" sz="3500" b="1" dirty="0">
              <a:solidFill>
                <a:schemeClr val="dk1"/>
              </a:solidFill>
              <a:latin typeface="Calibri"/>
              <a:ea typeface="Calibri"/>
              <a:cs typeface="Calibri"/>
            </a:endParaRPr>
          </a:p>
        </p:txBody>
      </p:sp>
      <p:pic>
        <p:nvPicPr>
          <p:cNvPr id="5" name="Google Shape;121;p4" descr="Lectio Divina del Domingo XXVI (Mt 21,28-32) | Biblia y Comunicación">
            <a:extLst>
              <a:ext uri="{FF2B5EF4-FFF2-40B4-BE49-F238E27FC236}">
                <a16:creationId xmlns:a16="http://schemas.microsoft.com/office/drawing/2014/main" id="{FE0B987C-4B0D-37C2-A815-C31D87DBF161}"/>
              </a:ext>
            </a:extLst>
          </p:cNvPr>
          <p:cNvPicPr preferRelativeResize="0"/>
          <p:nvPr/>
        </p:nvPicPr>
        <p:blipFill rotWithShape="1">
          <a:blip r:embed="rId2">
            <a:alphaModFix/>
          </a:blip>
          <a:srcRect/>
          <a:stretch/>
        </p:blipFill>
        <p:spPr>
          <a:xfrm>
            <a:off x="4097042" y="1658111"/>
            <a:ext cx="3997916" cy="4920108"/>
          </a:xfrm>
          <a:prstGeom prst="rect">
            <a:avLst/>
          </a:prstGeom>
          <a:noFill/>
          <a:ln>
            <a:noFill/>
          </a:ln>
        </p:spPr>
      </p:pic>
      <p:sp>
        <p:nvSpPr>
          <p:cNvPr id="6" name="Google Shape;122;p4">
            <a:extLst>
              <a:ext uri="{FF2B5EF4-FFF2-40B4-BE49-F238E27FC236}">
                <a16:creationId xmlns:a16="http://schemas.microsoft.com/office/drawing/2014/main" id="{E8F3272A-9423-AB64-993A-7C99764349CB}"/>
              </a:ext>
            </a:extLst>
          </p:cNvPr>
          <p:cNvSpPr txBox="1"/>
          <p:nvPr/>
        </p:nvSpPr>
        <p:spPr>
          <a:xfrm>
            <a:off x="8202707" y="2618069"/>
            <a:ext cx="3564834" cy="2785338"/>
          </a:xfrm>
          <a:prstGeom prst="rect">
            <a:avLst/>
          </a:prstGeom>
          <a:noFill/>
          <a:ln>
            <a:noFill/>
          </a:ln>
        </p:spPr>
        <p:txBody>
          <a:bodyPr spcFirstLastPara="1" wrap="square" lIns="91425" tIns="45700" rIns="91425" bIns="45700" anchor="t" anchorCtr="0">
            <a:spAutoFit/>
          </a:bodyPr>
          <a:lstStyle/>
          <a:p>
            <a:pPr lvl="0" algn="ctr"/>
            <a:r>
              <a:rPr lang="en-US" sz="3500" b="1" dirty="0">
                <a:solidFill>
                  <a:schemeClr val="dk1"/>
                </a:solidFill>
                <a:latin typeface="Calibri"/>
                <a:ea typeface="Calibri"/>
                <a:cs typeface="Calibri"/>
              </a:rPr>
              <a:t>He says he will </a:t>
            </a:r>
            <a:r>
              <a:rPr lang="en-US" sz="3500" b="1" dirty="0">
                <a:latin typeface="Calibri"/>
                <a:ea typeface="Calibri"/>
                <a:cs typeface="Calibri"/>
              </a:rPr>
              <a:t>not</a:t>
            </a:r>
            <a:r>
              <a:rPr lang="en-US" sz="3500" b="1" dirty="0">
                <a:solidFill>
                  <a:schemeClr val="dk1"/>
                </a:solidFill>
                <a:latin typeface="Calibri"/>
                <a:ea typeface="Calibri"/>
                <a:cs typeface="Calibri"/>
              </a:rPr>
              <a:t> go, but later repents and </a:t>
            </a:r>
            <a:r>
              <a:rPr lang="en-US" sz="3500" b="1" dirty="0">
                <a:solidFill>
                  <a:srgbClr val="FF0000"/>
                </a:solidFill>
                <a:latin typeface="Calibri"/>
                <a:ea typeface="Calibri"/>
                <a:cs typeface="Calibri"/>
              </a:rPr>
              <a:t>DOES</a:t>
            </a:r>
            <a:r>
              <a:rPr lang="en-US" sz="3500" b="1" dirty="0">
                <a:solidFill>
                  <a:schemeClr val="dk1"/>
                </a:solidFill>
                <a:latin typeface="Calibri"/>
                <a:ea typeface="Calibri"/>
                <a:cs typeface="Calibri"/>
              </a:rPr>
              <a:t> go to work in his father’s vineyard.</a:t>
            </a:r>
            <a:endParaRPr sz="35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572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628</TotalTime>
  <Words>674</Words>
  <Application>Microsoft Office PowerPoint</Application>
  <PresentationFormat>Widescreen</PresentationFormat>
  <Paragraphs>57</Paragraphs>
  <Slides>18</Slides>
  <Notes>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Abadi</vt:lpstr>
      <vt:lpstr>Aparajita</vt:lpstr>
      <vt:lpstr>AR BONNIE</vt:lpstr>
      <vt:lpstr>Arial</vt:lpstr>
      <vt:lpstr>Calibri</vt:lpstr>
      <vt:lpstr>Calibri Light</vt:lpstr>
      <vt:lpstr>Cambria</vt:lpstr>
      <vt:lpstr>Office Theme</vt:lpstr>
      <vt:lpstr>Friends of Jesus and Mary</vt:lpstr>
      <vt:lpstr>Mathew 21: 28-32 The Parable of the Two Sons</vt:lpstr>
      <vt:lpstr>A man had two sons. He came to the first and said, ‘Son, go out and work in the vineyard today.’</vt:lpstr>
      <vt:lpstr>The man came to the other son and gave the same order. </vt:lpstr>
      <vt:lpstr>Which of the two did his father’s will?”</vt:lpstr>
      <vt:lpstr>Jesus said to them, “Amen, I say to you, tax collectors and prostitutes are entering the kingdom of God before you.   When John came to you in the way of righteousness, you did not believe him; but tax collectors and prostitutes did.   Yet even when you saw that, you did not later change your minds and believe him. </vt:lpstr>
      <vt:lpstr>PowerPoint Presentation</vt:lpstr>
      <vt:lpstr>Jesus teaches us with a parable: a father tells his two sons to go work in the vineyard….  What does the first son respond?</vt:lpstr>
      <vt:lpstr>What does the second son respond?</vt:lpstr>
      <vt:lpstr>Which of the two did the father’s will?</vt:lpstr>
      <vt:lpstr>What does Jesus want to teach us?</vt:lpstr>
      <vt:lpstr>The parable shows us that God wants us to show our love for Him with repentence for our sins, humility, and service to others.   God wants to see our love with WORKS, not just hear empty WORDS. </vt:lpstr>
      <vt:lpstr>PowerPoint Presentation</vt:lpstr>
      <vt:lpstr>PowerPoint Presentation</vt:lpstr>
      <vt:lpstr>PowerPoint Presentation</vt:lpstr>
      <vt:lpstr>Prayer:   Jesus, show me the way I must follow to always do your will, not only with my words, but also with my works.  Amen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Varona</dc:creator>
  <cp:lastModifiedBy>Maria Varona</cp:lastModifiedBy>
  <cp:revision>62</cp:revision>
  <dcterms:created xsi:type="dcterms:W3CDTF">2020-07-14T14:58:41Z</dcterms:created>
  <dcterms:modified xsi:type="dcterms:W3CDTF">2023-09-26T14:47:36Z</dcterms:modified>
</cp:coreProperties>
</file>