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1" r:id="rId17"/>
    <p:sldId id="270" r:id="rId18"/>
    <p:sldId id="271" r:id="rId19"/>
    <p:sldId id="272" r:id="rId20"/>
    <p:sldId id="273" r:id="rId21"/>
    <p:sldId id="274" r:id="rId22"/>
    <p:sldId id="275" r:id="rId23"/>
    <p:sldId id="276" r:id="rId24"/>
    <p:sldId id="277" r:id="rId25"/>
    <p:sldId id="278" r:id="rId26"/>
    <p:sldId id="286" r:id="rId27"/>
    <p:sldId id="282" r:id="rId28"/>
    <p:sldId id="284" r:id="rId29"/>
    <p:sldId id="285"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4xfHL9S4uZHKdZihE2dhP21Dt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5183188" y="987425"/>
            <a:ext cx="6172200" cy="4873625"/>
          </a:xfrm>
          <a:prstGeom prst="rect">
            <a:avLst/>
          </a:prstGeom>
          <a:noFill/>
          <a:ln>
            <a:noFill/>
          </a:ln>
        </p:spPr>
      </p:sp>
      <p:sp>
        <p:nvSpPr>
          <p:cNvPr id="64" name="Google Shape;64;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google.com/url?sa=i&amp;url=http://clipart-library.com/clip-art/thumbs-up-png-transparent-18.htm&amp;psig=AOvVaw18E2GNNnWGSRa8L4nWla_7&amp;ust=1601489963808000&amp;source=images&amp;cd=vfe&amp;ved=0CAIQjRxqFwoTCJCipJn9juwCFQAAAAAdAAAAABAD" TargetMode="External"/><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LVoQR9Vj0Zg?si=dRRmjFIpB4GiZNt0" TargetMode="External"/><Relationship Id="rId2" Type="http://schemas.openxmlformats.org/officeDocument/2006/relationships/slideLayout" Target="../slideLayouts/slideLayout2.xml"/><Relationship Id="rId1" Type="http://schemas.openxmlformats.org/officeDocument/2006/relationships/video" Target="https://www.youtube.com/embed/LVoQR9Vj0Zg?feature=oembed" TargetMode="Externa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OwXh9qgxz8?si=QOmDQVZzSwIxqPyh" TargetMode="External"/><Relationship Id="rId2" Type="http://schemas.openxmlformats.org/officeDocument/2006/relationships/slideLayout" Target="../slideLayouts/slideLayout2.xml"/><Relationship Id="rId1" Type="http://schemas.openxmlformats.org/officeDocument/2006/relationships/video" Target="https://www.youtube.com/embed/-OwXh9qgxz8?feature=oembed" TargetMode="Externa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goIQnHKK7wQ?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524000" y="1809859"/>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ES"/>
              <a:t>Friends of Jesus and Mary</a:t>
            </a:r>
            <a:endParaRPr/>
          </a:p>
        </p:txBody>
      </p:sp>
      <p:sp>
        <p:nvSpPr>
          <p:cNvPr id="95" name="Google Shape;95;p1"/>
          <p:cNvSpPr txBox="1">
            <a:spLocks noGrp="1"/>
          </p:cNvSpPr>
          <p:nvPr>
            <p:ph type="subTitle" idx="1"/>
          </p:nvPr>
        </p:nvSpPr>
        <p:spPr>
          <a:xfrm>
            <a:off x="1524000" y="4197459"/>
            <a:ext cx="9144000" cy="2387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2400"/>
              <a:buNone/>
            </a:pPr>
            <a:r>
              <a:rPr lang="es-ES" sz="3000" b="1" dirty="0" err="1"/>
              <a:t>Prayer</a:t>
            </a:r>
            <a:r>
              <a:rPr lang="es-ES" sz="3000" b="1" dirty="0"/>
              <a:t> </a:t>
            </a:r>
            <a:r>
              <a:rPr lang="es-ES" sz="3000" b="1" dirty="0" err="1"/>
              <a:t>Group</a:t>
            </a:r>
            <a:r>
              <a:rPr lang="es-ES" sz="3000" b="1" dirty="0"/>
              <a:t> </a:t>
            </a:r>
            <a:r>
              <a:rPr lang="es-ES" sz="3000" b="1" dirty="0" err="1"/>
              <a:t>for</a:t>
            </a:r>
            <a:r>
              <a:rPr lang="es-ES" sz="3000" b="1" dirty="0"/>
              <a:t> </a:t>
            </a:r>
            <a:r>
              <a:rPr lang="es-ES" sz="3000" b="1" dirty="0" err="1"/>
              <a:t>Children</a:t>
            </a:r>
            <a:endParaRPr sz="3000" b="1" dirty="0"/>
          </a:p>
          <a:p>
            <a:pPr marL="0" lvl="0" indent="0" algn="ctr" rtl="0">
              <a:lnSpc>
                <a:spcPct val="90000"/>
              </a:lnSpc>
              <a:spcBef>
                <a:spcPts val="0"/>
              </a:spcBef>
              <a:spcAft>
                <a:spcPts val="0"/>
              </a:spcAft>
              <a:buClr>
                <a:schemeClr val="dk1"/>
              </a:buClr>
              <a:buSzPts val="2400"/>
              <a:buNone/>
            </a:pPr>
            <a:endParaRPr b="1" dirty="0"/>
          </a:p>
          <a:p>
            <a:pPr marL="0" lvl="0" indent="0" algn="ctr" rtl="0">
              <a:lnSpc>
                <a:spcPct val="90000"/>
              </a:lnSpc>
              <a:spcBef>
                <a:spcPts val="1000"/>
              </a:spcBef>
              <a:spcAft>
                <a:spcPts val="0"/>
              </a:spcAft>
              <a:buClr>
                <a:schemeClr val="dk1"/>
              </a:buClr>
              <a:buSzPts val="2400"/>
              <a:buNone/>
            </a:pPr>
            <a:r>
              <a:rPr lang="es-ES" b="1" dirty="0" err="1"/>
              <a:t>Cycle</a:t>
            </a:r>
            <a:r>
              <a:rPr lang="es-ES" b="1" dirty="0"/>
              <a:t> A – XXVII </a:t>
            </a:r>
            <a:r>
              <a:rPr lang="es-ES" b="1" dirty="0" err="1"/>
              <a:t>Sunday</a:t>
            </a:r>
            <a:r>
              <a:rPr lang="es-ES" b="1" dirty="0"/>
              <a:t> in </a:t>
            </a:r>
            <a:r>
              <a:rPr lang="es-ES" b="1" dirty="0" err="1"/>
              <a:t>Ordinary</a:t>
            </a:r>
            <a:r>
              <a:rPr lang="es-ES" b="1" dirty="0"/>
              <a:t> Time</a:t>
            </a:r>
            <a:endParaRPr dirty="0"/>
          </a:p>
          <a:p>
            <a:pPr marL="0" lvl="0" indent="0" algn="ctr" rtl="0">
              <a:lnSpc>
                <a:spcPct val="90000"/>
              </a:lnSpc>
              <a:spcBef>
                <a:spcPts val="1000"/>
              </a:spcBef>
              <a:spcAft>
                <a:spcPts val="0"/>
              </a:spcAft>
              <a:buClr>
                <a:schemeClr val="dk1"/>
              </a:buClr>
              <a:buSzPts val="2400"/>
              <a:buNone/>
            </a:pPr>
            <a:r>
              <a:rPr lang="es-ES" b="1" dirty="0"/>
              <a:t>Parable </a:t>
            </a:r>
            <a:r>
              <a:rPr lang="es-ES" b="1" dirty="0" err="1"/>
              <a:t>of</a:t>
            </a:r>
            <a:r>
              <a:rPr lang="es-ES" b="1" dirty="0"/>
              <a:t> </a:t>
            </a:r>
            <a:r>
              <a:rPr lang="es-ES" b="1" dirty="0" err="1"/>
              <a:t>the</a:t>
            </a:r>
            <a:r>
              <a:rPr lang="es-ES" b="1" dirty="0"/>
              <a:t> </a:t>
            </a:r>
            <a:r>
              <a:rPr lang="es-ES" b="1" dirty="0" err="1"/>
              <a:t>Murderous</a:t>
            </a:r>
            <a:r>
              <a:rPr lang="es-ES" b="1" dirty="0"/>
              <a:t> </a:t>
            </a:r>
            <a:r>
              <a:rPr lang="es-ES" b="1" dirty="0" err="1"/>
              <a:t>Tenants</a:t>
            </a:r>
            <a:r>
              <a:rPr lang="es-ES" b="1" dirty="0"/>
              <a:t>, </a:t>
            </a:r>
            <a:r>
              <a:rPr lang="en-US" dirty="0"/>
              <a:t>Mathew 21, 33-43</a:t>
            </a:r>
            <a:endParaRPr dirty="0"/>
          </a:p>
          <a:p>
            <a:pPr marL="0" lvl="0" indent="0" algn="ctr" rtl="0">
              <a:lnSpc>
                <a:spcPct val="90000"/>
              </a:lnSpc>
              <a:spcBef>
                <a:spcPts val="1000"/>
              </a:spcBef>
              <a:spcAft>
                <a:spcPts val="0"/>
              </a:spcAft>
              <a:buClr>
                <a:schemeClr val="dk1"/>
              </a:buClr>
              <a:buSzPts val="2400"/>
              <a:buNone/>
            </a:pPr>
            <a:endParaRPr sz="1900" dirty="0"/>
          </a:p>
          <a:p>
            <a:pPr marL="0" lvl="0" indent="0" algn="ctr" rtl="0">
              <a:lnSpc>
                <a:spcPct val="90000"/>
              </a:lnSpc>
              <a:spcBef>
                <a:spcPts val="1000"/>
              </a:spcBef>
              <a:spcAft>
                <a:spcPts val="0"/>
              </a:spcAft>
              <a:buClr>
                <a:schemeClr val="dk1"/>
              </a:buClr>
              <a:buSzPts val="2400"/>
              <a:buNone/>
            </a:pPr>
            <a:r>
              <a:rPr lang="es-ES" sz="3000" b="1" dirty="0">
                <a:solidFill>
                  <a:srgbClr val="0000FF"/>
                </a:solidFill>
              </a:rPr>
              <a:t>www.fcpeace.org</a:t>
            </a:r>
            <a:endParaRPr dirty="0"/>
          </a:p>
        </p:txBody>
      </p:sp>
      <p:pic>
        <p:nvPicPr>
          <p:cNvPr id="96" name="Google Shape;96;p1"/>
          <p:cNvPicPr preferRelativeResize="0"/>
          <p:nvPr/>
        </p:nvPicPr>
        <p:blipFill rotWithShape="1">
          <a:blip r:embed="rId3">
            <a:alphaModFix/>
          </a:blip>
          <a:srcRect/>
          <a:stretch/>
        </p:blipFill>
        <p:spPr>
          <a:xfrm>
            <a:off x="4996543" y="713232"/>
            <a:ext cx="2193254" cy="2193254"/>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0"/>
          <p:cNvPicPr preferRelativeResize="0"/>
          <p:nvPr/>
        </p:nvPicPr>
        <p:blipFill rotWithShape="1">
          <a:blip r:embed="rId3">
            <a:alphaModFix/>
          </a:blip>
          <a:srcRect/>
          <a:stretch/>
        </p:blipFill>
        <p:spPr>
          <a:xfrm>
            <a:off x="-26578" y="0"/>
            <a:ext cx="12218578" cy="6858000"/>
          </a:xfrm>
          <a:prstGeom prst="rect">
            <a:avLst/>
          </a:prstGeom>
          <a:noFill/>
          <a:ln>
            <a:noFill/>
          </a:ln>
        </p:spPr>
      </p:pic>
      <p:sp>
        <p:nvSpPr>
          <p:cNvPr id="153" name="Google Shape;153;p10"/>
          <p:cNvSpPr txBox="1">
            <a:spLocks noGrp="1"/>
          </p:cNvSpPr>
          <p:nvPr>
            <p:ph type="title"/>
          </p:nvPr>
        </p:nvSpPr>
        <p:spPr>
          <a:xfrm>
            <a:off x="356839" y="6021659"/>
            <a:ext cx="6646127" cy="836341"/>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3000" b="1">
                <a:latin typeface="Comic Sans MS"/>
                <a:ea typeface="Comic Sans MS"/>
                <a:cs typeface="Comic Sans MS"/>
                <a:sym typeface="Comic Sans MS"/>
              </a:rPr>
              <a:t>They seized him, threw him out of the vineyard, and killed him.</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a:off x="-21362" y="0"/>
            <a:ext cx="12213362" cy="6858000"/>
          </a:xfrm>
          <a:prstGeom prst="rect">
            <a:avLst/>
          </a:prstGeom>
          <a:noFill/>
          <a:ln>
            <a:noFill/>
          </a:ln>
        </p:spPr>
      </p:pic>
      <p:sp>
        <p:nvSpPr>
          <p:cNvPr id="159" name="Google Shape;159;p11"/>
          <p:cNvSpPr txBox="1"/>
          <p:nvPr/>
        </p:nvSpPr>
        <p:spPr>
          <a:xfrm>
            <a:off x="5531004" y="105013"/>
            <a:ext cx="3345366" cy="33239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500" b="1">
                <a:solidFill>
                  <a:schemeClr val="dk1"/>
                </a:solidFill>
                <a:latin typeface="Comic Sans MS"/>
                <a:ea typeface="Comic Sans MS"/>
                <a:cs typeface="Comic Sans MS"/>
                <a:sym typeface="Comic Sans MS"/>
              </a:rPr>
              <a:t>What will the owner of the vineyard do to those tenants when he comes?"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5" name="Google Shape;165;p12"/>
          <p:cNvSpPr txBox="1"/>
          <p:nvPr/>
        </p:nvSpPr>
        <p:spPr>
          <a:xfrm>
            <a:off x="568712" y="312234"/>
            <a:ext cx="10760927" cy="193899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1">
                <a:solidFill>
                  <a:schemeClr val="dk1"/>
                </a:solidFill>
                <a:latin typeface="Comic Sans MS"/>
                <a:ea typeface="Comic Sans MS"/>
                <a:cs typeface="Comic Sans MS"/>
                <a:sym typeface="Comic Sans MS"/>
              </a:rPr>
              <a:t>They answered him, "He will put those wretched men to a wretched death and lease his vineyard to other tenants who will give him the produce at the proper times."</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3"/>
          <p:cNvPicPr preferRelativeResize="0"/>
          <p:nvPr/>
        </p:nvPicPr>
        <p:blipFill rotWithShape="1">
          <a:blip r:embed="rId3">
            <a:alphaModFix/>
          </a:blip>
          <a:srcRect/>
          <a:stretch/>
        </p:blipFill>
        <p:spPr>
          <a:xfrm>
            <a:off x="-2724" y="0"/>
            <a:ext cx="12194723" cy="6858000"/>
          </a:xfrm>
          <a:prstGeom prst="rect">
            <a:avLst/>
          </a:prstGeom>
          <a:noFill/>
          <a:ln>
            <a:noFill/>
          </a:ln>
        </p:spPr>
      </p:pic>
      <p:sp>
        <p:nvSpPr>
          <p:cNvPr id="171" name="Google Shape;171;p13"/>
          <p:cNvSpPr txBox="1"/>
          <p:nvPr/>
        </p:nvSpPr>
        <p:spPr>
          <a:xfrm>
            <a:off x="5084956" y="869795"/>
            <a:ext cx="6066264" cy="378565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1">
                <a:solidFill>
                  <a:schemeClr val="dk1"/>
                </a:solidFill>
                <a:latin typeface="Comic Sans MS"/>
                <a:ea typeface="Comic Sans MS"/>
                <a:cs typeface="Comic Sans MS"/>
                <a:sym typeface="Comic Sans MS"/>
              </a:rPr>
              <a:t>Jesus said to them, "Did you never read in the Scriptures: </a:t>
            </a:r>
            <a:r>
              <a:rPr lang="es-ES" sz="3000" b="1" i="1">
                <a:solidFill>
                  <a:schemeClr val="dk1"/>
                </a:solidFill>
                <a:latin typeface="Comic Sans MS"/>
                <a:ea typeface="Comic Sans MS"/>
                <a:cs typeface="Comic Sans MS"/>
                <a:sym typeface="Comic Sans MS"/>
              </a:rPr>
              <a:t>The stone that the builders rejected</a:t>
            </a:r>
            <a:br>
              <a:rPr lang="es-ES" sz="3000" b="1">
                <a:solidFill>
                  <a:schemeClr val="dk1"/>
                </a:solidFill>
                <a:latin typeface="Comic Sans MS"/>
                <a:ea typeface="Comic Sans MS"/>
                <a:cs typeface="Comic Sans MS"/>
                <a:sym typeface="Comic Sans MS"/>
              </a:rPr>
            </a:br>
            <a:r>
              <a:rPr lang="es-ES" sz="3000" b="1" i="1">
                <a:solidFill>
                  <a:schemeClr val="dk1"/>
                </a:solidFill>
                <a:latin typeface="Comic Sans MS"/>
                <a:ea typeface="Comic Sans MS"/>
                <a:cs typeface="Comic Sans MS"/>
                <a:sym typeface="Comic Sans MS"/>
              </a:rPr>
              <a:t>has become the cornerstone; by the Lord has this been done, and it is wonderful in our eyes? </a:t>
            </a:r>
            <a:endParaRPr sz="3000" b="1">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4"/>
          <p:cNvPicPr preferRelativeResize="0"/>
          <p:nvPr/>
        </p:nvPicPr>
        <p:blipFill rotWithShape="1">
          <a:blip r:embed="rId3">
            <a:alphaModFix/>
          </a:blip>
          <a:srcRect/>
          <a:stretch/>
        </p:blipFill>
        <p:spPr>
          <a:xfrm>
            <a:off x="0" y="-44605"/>
            <a:ext cx="12191999" cy="6902605"/>
          </a:xfrm>
          <a:prstGeom prst="rect">
            <a:avLst/>
          </a:prstGeom>
          <a:noFill/>
          <a:ln>
            <a:noFill/>
          </a:ln>
        </p:spPr>
      </p:pic>
      <p:sp>
        <p:nvSpPr>
          <p:cNvPr id="177" name="Google Shape;177;p14"/>
          <p:cNvSpPr txBox="1">
            <a:spLocks noGrp="1"/>
          </p:cNvSpPr>
          <p:nvPr>
            <p:ph type="title"/>
          </p:nvPr>
        </p:nvSpPr>
        <p:spPr>
          <a:xfrm>
            <a:off x="0" y="5532437"/>
            <a:ext cx="7950820" cy="1325563"/>
          </a:xfrm>
          <a:prstGeom prst="rect">
            <a:avLst/>
          </a:prstGeom>
          <a:solidFill>
            <a:srgbClr val="D8E2F3"/>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2700" b="1" dirty="0" err="1">
                <a:latin typeface="Comic Sans MS"/>
                <a:ea typeface="Comic Sans MS"/>
                <a:cs typeface="Comic Sans MS"/>
                <a:sym typeface="Comic Sans MS"/>
              </a:rPr>
              <a:t>Therefore</a:t>
            </a:r>
            <a:r>
              <a:rPr lang="es-ES" sz="2700" b="1" dirty="0">
                <a:latin typeface="Comic Sans MS"/>
                <a:ea typeface="Comic Sans MS"/>
                <a:cs typeface="Comic Sans MS"/>
                <a:sym typeface="Comic Sans MS"/>
              </a:rPr>
              <a:t>, I </a:t>
            </a:r>
            <a:r>
              <a:rPr lang="es-ES" sz="2700" b="1" dirty="0" err="1">
                <a:latin typeface="Comic Sans MS"/>
                <a:ea typeface="Comic Sans MS"/>
                <a:cs typeface="Comic Sans MS"/>
                <a:sym typeface="Comic Sans MS"/>
              </a:rPr>
              <a:t>say</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to</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you</a:t>
            </a:r>
            <a:r>
              <a:rPr lang="es-ES" sz="2700" b="1" dirty="0">
                <a:latin typeface="Comic Sans MS"/>
                <a:ea typeface="Comic Sans MS"/>
                <a:cs typeface="Comic Sans MS"/>
                <a:sym typeface="Comic Sans MS"/>
              </a:rPr>
              <a:t>,</a:t>
            </a:r>
            <a:br>
              <a:rPr lang="es-ES" sz="2700" b="1" dirty="0">
                <a:latin typeface="Comic Sans MS"/>
                <a:ea typeface="Comic Sans MS"/>
                <a:cs typeface="Comic Sans MS"/>
                <a:sym typeface="Comic Sans MS"/>
              </a:rPr>
            </a:br>
            <a:r>
              <a:rPr lang="es-ES" sz="2700" b="1" dirty="0" err="1">
                <a:latin typeface="Comic Sans MS"/>
                <a:ea typeface="Comic Sans MS"/>
                <a:cs typeface="Comic Sans MS"/>
                <a:sym typeface="Comic Sans MS"/>
              </a:rPr>
              <a:t>the</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kingdom</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of</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God</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will</a:t>
            </a:r>
            <a:r>
              <a:rPr lang="es-ES" sz="2700" b="1" dirty="0">
                <a:latin typeface="Comic Sans MS"/>
                <a:ea typeface="Comic Sans MS"/>
                <a:cs typeface="Comic Sans MS"/>
                <a:sym typeface="Comic Sans MS"/>
              </a:rPr>
              <a:t> be </a:t>
            </a:r>
            <a:r>
              <a:rPr lang="es-ES" sz="2700" b="1" dirty="0" err="1">
                <a:latin typeface="Comic Sans MS"/>
                <a:ea typeface="Comic Sans MS"/>
                <a:cs typeface="Comic Sans MS"/>
                <a:sym typeface="Comic Sans MS"/>
              </a:rPr>
              <a:t>taken</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away</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from</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you</a:t>
            </a:r>
            <a:r>
              <a:rPr lang="es-ES" sz="2700" b="1" dirty="0">
                <a:latin typeface="Comic Sans MS"/>
                <a:ea typeface="Comic Sans MS"/>
                <a:cs typeface="Comic Sans MS"/>
                <a:sym typeface="Comic Sans MS"/>
              </a:rPr>
              <a:t> and </a:t>
            </a:r>
            <a:r>
              <a:rPr lang="es-ES" sz="2700" b="1" dirty="0" err="1">
                <a:latin typeface="Comic Sans MS"/>
                <a:ea typeface="Comic Sans MS"/>
                <a:cs typeface="Comic Sans MS"/>
                <a:sym typeface="Comic Sans MS"/>
              </a:rPr>
              <a:t>given</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to</a:t>
            </a:r>
            <a:r>
              <a:rPr lang="es-ES" sz="2700" b="1" dirty="0">
                <a:latin typeface="Comic Sans MS"/>
                <a:ea typeface="Comic Sans MS"/>
                <a:cs typeface="Comic Sans MS"/>
                <a:sym typeface="Comic Sans MS"/>
              </a:rPr>
              <a:t> a </a:t>
            </a:r>
            <a:r>
              <a:rPr lang="es-ES" sz="2700" b="1" dirty="0" err="1">
                <a:latin typeface="Comic Sans MS"/>
                <a:ea typeface="Comic Sans MS"/>
                <a:cs typeface="Comic Sans MS"/>
                <a:sym typeface="Comic Sans MS"/>
              </a:rPr>
              <a:t>people</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that</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will</a:t>
            </a:r>
            <a:r>
              <a:rPr lang="es-ES" sz="2700" b="1" dirty="0">
                <a:latin typeface="Comic Sans MS"/>
                <a:ea typeface="Comic Sans MS"/>
                <a:cs typeface="Comic Sans MS"/>
                <a:sym typeface="Comic Sans MS"/>
              </a:rPr>
              <a:t> produce </a:t>
            </a:r>
            <a:r>
              <a:rPr lang="es-ES" sz="2700" b="1" dirty="0" err="1">
                <a:latin typeface="Comic Sans MS"/>
                <a:ea typeface="Comic Sans MS"/>
                <a:cs typeface="Comic Sans MS"/>
                <a:sym typeface="Comic Sans MS"/>
              </a:rPr>
              <a:t>its</a:t>
            </a:r>
            <a:r>
              <a:rPr lang="es-ES" sz="2700" b="1" dirty="0">
                <a:latin typeface="Comic Sans MS"/>
                <a:ea typeface="Comic Sans MS"/>
                <a:cs typeface="Comic Sans MS"/>
                <a:sym typeface="Comic Sans MS"/>
              </a:rPr>
              <a:t> </a:t>
            </a:r>
            <a:r>
              <a:rPr lang="es-ES" sz="2700" b="1" dirty="0" err="1">
                <a:latin typeface="Comic Sans MS"/>
                <a:ea typeface="Comic Sans MS"/>
                <a:cs typeface="Comic Sans MS"/>
                <a:sym typeface="Comic Sans MS"/>
              </a:rPr>
              <a:t>fruit</a:t>
            </a:r>
            <a:r>
              <a:rPr lang="es-ES" sz="2700" b="1" dirty="0">
                <a:latin typeface="Comic Sans MS"/>
                <a:ea typeface="Comic Sans MS"/>
                <a:cs typeface="Comic Sans MS"/>
                <a:sym typeface="Comic Sans MS"/>
              </a:rPr>
              <a:t>.</a:t>
            </a:r>
            <a:endParaRPr dirty="0"/>
          </a:p>
        </p:txBody>
      </p:sp>
      <p:sp>
        <p:nvSpPr>
          <p:cNvPr id="2" name="TextBox 1">
            <a:extLst>
              <a:ext uri="{FF2B5EF4-FFF2-40B4-BE49-F238E27FC236}">
                <a16:creationId xmlns:a16="http://schemas.microsoft.com/office/drawing/2014/main" id="{CB331FFB-6111-468A-D319-D3C16DD68935}"/>
              </a:ext>
            </a:extLst>
          </p:cNvPr>
          <p:cNvSpPr txBox="1"/>
          <p:nvPr/>
        </p:nvSpPr>
        <p:spPr>
          <a:xfrm>
            <a:off x="7679532" y="4654006"/>
            <a:ext cx="3850482" cy="1015663"/>
          </a:xfrm>
          <a:prstGeom prst="rect">
            <a:avLst/>
          </a:prstGeom>
          <a:noFill/>
        </p:spPr>
        <p:txBody>
          <a:bodyPr wrap="square" rtlCol="0">
            <a:spAutoFit/>
          </a:bodyPr>
          <a:lstStyle/>
          <a:p>
            <a:pPr algn="ctr"/>
            <a:r>
              <a:rPr lang="en-US" sz="2000" dirty="0">
                <a:solidFill>
                  <a:srgbClr val="FFFF00"/>
                </a:solidFill>
                <a:latin typeface="Comic Sans MS" panose="030F0702030302020204" pitchFamily="66" charset="0"/>
              </a:rPr>
              <a:t>THE GOSPEL OF THE LORD,</a:t>
            </a:r>
          </a:p>
          <a:p>
            <a:pPr algn="ctr"/>
            <a:r>
              <a:rPr lang="en-US" sz="2000" dirty="0">
                <a:solidFill>
                  <a:srgbClr val="FFFF00"/>
                </a:solidFill>
                <a:latin typeface="Comic Sans MS" panose="030F0702030302020204" pitchFamily="66" charset="0"/>
              </a:rPr>
              <a:t>PRAISE TO YOU LORD JESUS CHRIST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815A-8B4F-61F8-7526-81241793BC87}"/>
              </a:ext>
            </a:extLst>
          </p:cNvPr>
          <p:cNvSpPr>
            <a:spLocks noGrp="1"/>
          </p:cNvSpPr>
          <p:nvPr>
            <p:ph type="title"/>
          </p:nvPr>
        </p:nvSpPr>
        <p:spPr>
          <a:xfrm>
            <a:off x="2021681" y="2480468"/>
            <a:ext cx="8148638" cy="1325563"/>
          </a:xfrm>
        </p:spPr>
        <p:txBody>
          <a:bodyPr>
            <a:noAutofit/>
          </a:bodyPr>
          <a:lstStyle/>
          <a:p>
            <a:r>
              <a:rPr lang="en-US" sz="1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330437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7271523" y="294073"/>
            <a:ext cx="4217020" cy="114414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3500" b="1" dirty="0">
                <a:latin typeface="Comic Sans MS"/>
                <a:ea typeface="Comic Sans MS"/>
                <a:cs typeface="Comic Sans MS"/>
                <a:sym typeface="Comic Sans MS"/>
              </a:rPr>
              <a:t>Who </a:t>
            </a:r>
            <a:r>
              <a:rPr lang="es-ES" sz="3500" b="1" dirty="0" err="1">
                <a:latin typeface="Comic Sans MS"/>
                <a:ea typeface="Comic Sans MS"/>
                <a:cs typeface="Comic Sans MS"/>
                <a:sym typeface="Comic Sans MS"/>
              </a:rPr>
              <a:t>does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landowner</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represent</a:t>
            </a:r>
            <a:r>
              <a:rPr lang="es-ES" sz="3500" b="1" dirty="0">
                <a:latin typeface="Comic Sans MS"/>
                <a:ea typeface="Comic Sans MS"/>
                <a:cs typeface="Comic Sans MS"/>
                <a:sym typeface="Comic Sans MS"/>
              </a:rPr>
              <a:t> in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parable? </a:t>
            </a:r>
            <a:endParaRPr sz="3500" b="1" dirty="0">
              <a:latin typeface="Comic Sans MS"/>
              <a:ea typeface="Comic Sans MS"/>
              <a:cs typeface="Comic Sans MS"/>
              <a:sym typeface="Comic Sans MS"/>
            </a:endParaRPr>
          </a:p>
        </p:txBody>
      </p:sp>
      <p:pic>
        <p:nvPicPr>
          <p:cNvPr id="183" name="Google Shape;183;p15"/>
          <p:cNvPicPr preferRelativeResize="0"/>
          <p:nvPr/>
        </p:nvPicPr>
        <p:blipFill rotWithShape="1">
          <a:blip r:embed="rId3">
            <a:alphaModFix/>
          </a:blip>
          <a:srcRect/>
          <a:stretch/>
        </p:blipFill>
        <p:spPr>
          <a:xfrm>
            <a:off x="0" y="0"/>
            <a:ext cx="6677957" cy="3305636"/>
          </a:xfrm>
          <a:prstGeom prst="rect">
            <a:avLst/>
          </a:prstGeom>
          <a:noFill/>
          <a:ln>
            <a:noFill/>
          </a:ln>
        </p:spPr>
      </p:pic>
      <p:sp>
        <p:nvSpPr>
          <p:cNvPr id="184" name="Google Shape;184;p15"/>
          <p:cNvSpPr txBox="1"/>
          <p:nvPr/>
        </p:nvSpPr>
        <p:spPr>
          <a:xfrm>
            <a:off x="89209" y="189571"/>
            <a:ext cx="4259767" cy="6913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txBox="1"/>
          <p:nvPr/>
        </p:nvSpPr>
        <p:spPr>
          <a:xfrm>
            <a:off x="3145505" y="336703"/>
            <a:ext cx="100361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FF0000"/>
                </a:solidFill>
                <a:latin typeface="Comic Sans MS"/>
                <a:ea typeface="Comic Sans MS"/>
                <a:cs typeface="Comic Sans MS"/>
                <a:sym typeface="Comic Sans MS"/>
              </a:rPr>
              <a:t>GOD</a:t>
            </a:r>
            <a:endParaRPr/>
          </a:p>
        </p:txBody>
      </p:sp>
      <p:sp>
        <p:nvSpPr>
          <p:cNvPr id="186" name="Google Shape;186;p15"/>
          <p:cNvSpPr txBox="1"/>
          <p:nvPr/>
        </p:nvSpPr>
        <p:spPr>
          <a:xfrm>
            <a:off x="6915613" y="1991099"/>
            <a:ext cx="492883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dirty="0">
                <a:solidFill>
                  <a:schemeClr val="dk1"/>
                </a:solidFill>
                <a:latin typeface="Comic Sans MS"/>
                <a:ea typeface="Comic Sans MS"/>
                <a:cs typeface="Comic Sans MS"/>
                <a:sym typeface="Comic Sans MS"/>
              </a:rPr>
              <a:t>Who do </a:t>
            </a:r>
            <a:r>
              <a:rPr lang="es-ES" sz="3200" b="1" dirty="0" err="1">
                <a:solidFill>
                  <a:schemeClr val="dk1"/>
                </a:solidFill>
                <a:latin typeface="Comic Sans MS"/>
                <a:ea typeface="Comic Sans MS"/>
                <a:cs typeface="Comic Sans MS"/>
                <a:sym typeface="Comic Sans MS"/>
              </a:rPr>
              <a:t>the</a:t>
            </a:r>
            <a:r>
              <a:rPr lang="es-ES" sz="3200" b="1" dirty="0">
                <a:solidFill>
                  <a:schemeClr val="dk1"/>
                </a:solidFill>
                <a:latin typeface="Comic Sans MS"/>
                <a:ea typeface="Comic Sans MS"/>
                <a:cs typeface="Comic Sans MS"/>
                <a:sym typeface="Comic Sans MS"/>
              </a:rPr>
              <a:t> </a:t>
            </a:r>
            <a:r>
              <a:rPr lang="es-ES" sz="3200" b="1" dirty="0" err="1">
                <a:solidFill>
                  <a:schemeClr val="dk1"/>
                </a:solidFill>
                <a:latin typeface="Comic Sans MS"/>
                <a:ea typeface="Comic Sans MS"/>
                <a:cs typeface="Comic Sans MS"/>
                <a:sym typeface="Comic Sans MS"/>
              </a:rPr>
              <a:t>tenants</a:t>
            </a:r>
            <a:r>
              <a:rPr lang="es-ES" sz="3200" b="1" dirty="0">
                <a:solidFill>
                  <a:schemeClr val="dk1"/>
                </a:solidFill>
                <a:latin typeface="Comic Sans MS"/>
                <a:ea typeface="Comic Sans MS"/>
                <a:cs typeface="Comic Sans MS"/>
                <a:sym typeface="Comic Sans MS"/>
              </a:rPr>
              <a:t> </a:t>
            </a:r>
            <a:r>
              <a:rPr lang="es-ES" sz="3200" b="1" dirty="0" err="1">
                <a:solidFill>
                  <a:schemeClr val="dk1"/>
                </a:solidFill>
                <a:latin typeface="Comic Sans MS"/>
                <a:ea typeface="Comic Sans MS"/>
                <a:cs typeface="Comic Sans MS"/>
                <a:sym typeface="Comic Sans MS"/>
              </a:rPr>
              <a:t>represent</a:t>
            </a:r>
            <a:r>
              <a:rPr lang="es-ES" sz="3200" b="1" dirty="0">
                <a:solidFill>
                  <a:schemeClr val="dk1"/>
                </a:solidFill>
                <a:latin typeface="Comic Sans MS"/>
                <a:ea typeface="Comic Sans MS"/>
                <a:cs typeface="Comic Sans MS"/>
                <a:sym typeface="Comic Sans MS"/>
              </a:rPr>
              <a:t>? </a:t>
            </a:r>
            <a:endParaRPr dirty="0"/>
          </a:p>
        </p:txBody>
      </p:sp>
      <p:sp>
        <p:nvSpPr>
          <p:cNvPr id="187" name="Google Shape;187;p15"/>
          <p:cNvSpPr txBox="1"/>
          <p:nvPr/>
        </p:nvSpPr>
        <p:spPr>
          <a:xfrm>
            <a:off x="297180" y="228982"/>
            <a:ext cx="26874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800" b="1" dirty="0" err="1">
                <a:solidFill>
                  <a:srgbClr val="FF0000"/>
                </a:solidFill>
                <a:latin typeface="Comic Sans MS"/>
                <a:ea typeface="Comic Sans MS"/>
                <a:cs typeface="Comic Sans MS"/>
                <a:sym typeface="Comic Sans MS"/>
              </a:rPr>
              <a:t>The</a:t>
            </a:r>
            <a:r>
              <a:rPr lang="es-ES" sz="1800" b="1" dirty="0">
                <a:solidFill>
                  <a:srgbClr val="FF0000"/>
                </a:solidFill>
                <a:latin typeface="Comic Sans MS"/>
                <a:ea typeface="Comic Sans MS"/>
                <a:cs typeface="Comic Sans MS"/>
                <a:sym typeface="Comic Sans MS"/>
              </a:rPr>
              <a:t> </a:t>
            </a:r>
            <a:r>
              <a:rPr lang="es-ES" sz="1800" b="1" dirty="0" err="1">
                <a:solidFill>
                  <a:srgbClr val="FF0000"/>
                </a:solidFill>
                <a:latin typeface="Comic Sans MS"/>
                <a:ea typeface="Comic Sans MS"/>
                <a:cs typeface="Comic Sans MS"/>
                <a:sym typeface="Comic Sans MS"/>
              </a:rPr>
              <a:t>high</a:t>
            </a:r>
            <a:r>
              <a:rPr lang="es-ES" sz="1800" b="1" dirty="0">
                <a:solidFill>
                  <a:srgbClr val="FF0000"/>
                </a:solidFill>
                <a:latin typeface="Comic Sans MS"/>
                <a:ea typeface="Comic Sans MS"/>
                <a:cs typeface="Comic Sans MS"/>
                <a:sym typeface="Comic Sans MS"/>
              </a:rPr>
              <a:t> </a:t>
            </a:r>
            <a:r>
              <a:rPr lang="es-ES" sz="1800" b="1" dirty="0" err="1">
                <a:solidFill>
                  <a:srgbClr val="FF0000"/>
                </a:solidFill>
                <a:latin typeface="Comic Sans MS"/>
                <a:ea typeface="Comic Sans MS"/>
                <a:cs typeface="Comic Sans MS"/>
                <a:sym typeface="Comic Sans MS"/>
              </a:rPr>
              <a:t>priests</a:t>
            </a:r>
            <a:r>
              <a:rPr lang="es-ES" sz="1800" b="1" dirty="0">
                <a:solidFill>
                  <a:srgbClr val="FF0000"/>
                </a:solidFill>
                <a:latin typeface="Comic Sans MS"/>
                <a:ea typeface="Comic Sans MS"/>
                <a:cs typeface="Comic Sans MS"/>
                <a:sym typeface="Comic Sans MS"/>
              </a:rPr>
              <a:t> and </a:t>
            </a:r>
            <a:r>
              <a:rPr lang="es-ES" sz="1800" b="1" dirty="0" err="1">
                <a:solidFill>
                  <a:srgbClr val="FF0000"/>
                </a:solidFill>
                <a:latin typeface="Comic Sans MS"/>
                <a:ea typeface="Comic Sans MS"/>
                <a:cs typeface="Comic Sans MS"/>
                <a:sym typeface="Comic Sans MS"/>
              </a:rPr>
              <a:t>elders</a:t>
            </a:r>
            <a:r>
              <a:rPr lang="es-ES" sz="1800" b="1" dirty="0">
                <a:solidFill>
                  <a:srgbClr val="FF0000"/>
                </a:solidFill>
                <a:latin typeface="Comic Sans MS"/>
                <a:ea typeface="Comic Sans MS"/>
                <a:cs typeface="Comic Sans MS"/>
                <a:sym typeface="Comic Sans MS"/>
              </a:rPr>
              <a:t> </a:t>
            </a:r>
            <a:r>
              <a:rPr lang="es-ES" sz="1800" b="1" dirty="0" err="1">
                <a:solidFill>
                  <a:srgbClr val="FF0000"/>
                </a:solidFill>
                <a:latin typeface="Comic Sans MS"/>
                <a:ea typeface="Comic Sans MS"/>
                <a:cs typeface="Comic Sans MS"/>
                <a:sym typeface="Comic Sans MS"/>
              </a:rPr>
              <a:t>of</a:t>
            </a:r>
            <a:r>
              <a:rPr lang="es-ES" sz="1800" b="1" dirty="0">
                <a:solidFill>
                  <a:srgbClr val="FF0000"/>
                </a:solidFill>
                <a:latin typeface="Comic Sans MS"/>
                <a:ea typeface="Comic Sans MS"/>
                <a:cs typeface="Comic Sans MS"/>
                <a:sym typeface="Comic Sans MS"/>
              </a:rPr>
              <a:t> </a:t>
            </a:r>
            <a:r>
              <a:rPr lang="es-ES" sz="1800" b="1" dirty="0" err="1">
                <a:solidFill>
                  <a:srgbClr val="FF0000"/>
                </a:solidFill>
                <a:latin typeface="Comic Sans MS"/>
                <a:ea typeface="Comic Sans MS"/>
                <a:cs typeface="Comic Sans MS"/>
                <a:sym typeface="Comic Sans MS"/>
              </a:rPr>
              <a:t>the</a:t>
            </a:r>
            <a:r>
              <a:rPr lang="es-ES" sz="1800" b="1" dirty="0">
                <a:solidFill>
                  <a:srgbClr val="FF0000"/>
                </a:solidFill>
                <a:latin typeface="Comic Sans MS"/>
                <a:ea typeface="Comic Sans MS"/>
                <a:cs typeface="Comic Sans MS"/>
                <a:sym typeface="Comic Sans MS"/>
              </a:rPr>
              <a:t> </a:t>
            </a:r>
            <a:r>
              <a:rPr lang="es-ES" sz="1800" b="1" dirty="0" err="1">
                <a:solidFill>
                  <a:srgbClr val="FF0000"/>
                </a:solidFill>
                <a:latin typeface="Comic Sans MS"/>
                <a:ea typeface="Comic Sans MS"/>
                <a:cs typeface="Comic Sans MS"/>
                <a:sym typeface="Comic Sans MS"/>
              </a:rPr>
              <a:t>people</a:t>
            </a:r>
            <a:endParaRPr dirty="0"/>
          </a:p>
        </p:txBody>
      </p:sp>
      <p:sp>
        <p:nvSpPr>
          <p:cNvPr id="188" name="Google Shape;188;p15"/>
          <p:cNvSpPr txBox="1"/>
          <p:nvPr/>
        </p:nvSpPr>
        <p:spPr>
          <a:xfrm>
            <a:off x="6792256" y="3621200"/>
            <a:ext cx="519646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a:solidFill>
                  <a:schemeClr val="dk1"/>
                </a:solidFill>
                <a:latin typeface="Comic Sans MS"/>
                <a:ea typeface="Comic Sans MS"/>
                <a:cs typeface="Comic Sans MS"/>
                <a:sym typeface="Comic Sans MS"/>
              </a:rPr>
              <a:t>What does the vineyard represent? </a:t>
            </a:r>
            <a:endParaRPr sz="3200" b="1">
              <a:solidFill>
                <a:schemeClr val="dk1"/>
              </a:solidFill>
              <a:latin typeface="Comic Sans MS"/>
              <a:ea typeface="Comic Sans MS"/>
              <a:cs typeface="Comic Sans MS"/>
              <a:sym typeface="Comic Sans MS"/>
            </a:endParaRPr>
          </a:p>
        </p:txBody>
      </p:sp>
      <p:pic>
        <p:nvPicPr>
          <p:cNvPr id="189" name="Google Shape;189;p15"/>
          <p:cNvPicPr preferRelativeResize="0"/>
          <p:nvPr/>
        </p:nvPicPr>
        <p:blipFill rotWithShape="1">
          <a:blip r:embed="rId4">
            <a:alphaModFix/>
          </a:blip>
          <a:srcRect/>
          <a:stretch/>
        </p:blipFill>
        <p:spPr>
          <a:xfrm>
            <a:off x="-1" y="3328156"/>
            <a:ext cx="6677957" cy="3529844"/>
          </a:xfrm>
          <a:prstGeom prst="rect">
            <a:avLst/>
          </a:prstGeom>
          <a:noFill/>
          <a:ln>
            <a:noFill/>
          </a:ln>
        </p:spPr>
      </p:pic>
      <p:sp>
        <p:nvSpPr>
          <p:cNvPr id="190" name="Google Shape;190;p15"/>
          <p:cNvSpPr txBox="1"/>
          <p:nvPr/>
        </p:nvSpPr>
        <p:spPr>
          <a:xfrm>
            <a:off x="297180" y="3495207"/>
            <a:ext cx="3440430" cy="83676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5"/>
          <p:cNvSpPr txBox="1"/>
          <p:nvPr/>
        </p:nvSpPr>
        <p:spPr>
          <a:xfrm>
            <a:off x="411480" y="3728922"/>
            <a:ext cx="305181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dirty="0" err="1">
                <a:solidFill>
                  <a:srgbClr val="FF0000"/>
                </a:solidFill>
                <a:latin typeface="Comic Sans MS"/>
                <a:ea typeface="Comic Sans MS"/>
                <a:cs typeface="Comic Sans MS"/>
                <a:sym typeface="Comic Sans MS"/>
              </a:rPr>
              <a:t>The</a:t>
            </a:r>
            <a:r>
              <a:rPr lang="es-ES" sz="2200" b="1" dirty="0">
                <a:solidFill>
                  <a:srgbClr val="FF0000"/>
                </a:solidFill>
                <a:latin typeface="Comic Sans MS"/>
                <a:ea typeface="Comic Sans MS"/>
                <a:cs typeface="Comic Sans MS"/>
                <a:sym typeface="Comic Sans MS"/>
              </a:rPr>
              <a:t> </a:t>
            </a:r>
            <a:r>
              <a:rPr lang="es-ES" sz="2200" b="1" dirty="0" err="1">
                <a:solidFill>
                  <a:srgbClr val="FF0000"/>
                </a:solidFill>
                <a:latin typeface="Comic Sans MS"/>
                <a:ea typeface="Comic Sans MS"/>
                <a:cs typeface="Comic Sans MS"/>
                <a:sym typeface="Comic Sans MS"/>
              </a:rPr>
              <a:t>people</a:t>
            </a:r>
            <a:r>
              <a:rPr lang="es-ES" sz="2200" b="1" dirty="0">
                <a:solidFill>
                  <a:srgbClr val="FF0000"/>
                </a:solidFill>
                <a:latin typeface="Comic Sans MS"/>
                <a:ea typeface="Comic Sans MS"/>
                <a:cs typeface="Comic Sans MS"/>
                <a:sym typeface="Comic Sans MS"/>
              </a:rPr>
              <a:t> </a:t>
            </a:r>
            <a:r>
              <a:rPr lang="es-ES" sz="2200" b="1" dirty="0" err="1">
                <a:solidFill>
                  <a:srgbClr val="FF0000"/>
                </a:solidFill>
                <a:latin typeface="Comic Sans MS"/>
                <a:ea typeface="Comic Sans MS"/>
                <a:cs typeface="Comic Sans MS"/>
                <a:sym typeface="Comic Sans MS"/>
              </a:rPr>
              <a:t>of</a:t>
            </a:r>
            <a:r>
              <a:rPr lang="es-ES" sz="2200" b="1" dirty="0">
                <a:solidFill>
                  <a:srgbClr val="FF0000"/>
                </a:solidFill>
                <a:latin typeface="Comic Sans MS"/>
                <a:ea typeface="Comic Sans MS"/>
                <a:cs typeface="Comic Sans MS"/>
                <a:sym typeface="Comic Sans MS"/>
              </a:rPr>
              <a:t> </a:t>
            </a:r>
            <a:r>
              <a:rPr lang="es-ES" sz="2200" b="1" dirty="0" err="1">
                <a:solidFill>
                  <a:srgbClr val="FF0000"/>
                </a:solidFill>
                <a:latin typeface="Comic Sans MS"/>
                <a:ea typeface="Comic Sans MS"/>
                <a:cs typeface="Comic Sans MS"/>
                <a:sym typeface="Comic Sans MS"/>
              </a:rPr>
              <a:t>God</a:t>
            </a:r>
            <a:endParaRPr sz="2200" b="1" dirty="0">
              <a:solidFill>
                <a:srgbClr val="FF0000"/>
              </a:solidFill>
              <a:latin typeface="Comic Sans MS"/>
              <a:ea typeface="Comic Sans MS"/>
              <a:cs typeface="Comic Sans MS"/>
              <a:sym typeface="Comic Sans MS"/>
            </a:endParaRPr>
          </a:p>
        </p:txBody>
      </p:sp>
      <p:sp>
        <p:nvSpPr>
          <p:cNvPr id="192" name="Google Shape;192;p15"/>
          <p:cNvSpPr txBox="1"/>
          <p:nvPr/>
        </p:nvSpPr>
        <p:spPr>
          <a:xfrm>
            <a:off x="6803985" y="4809172"/>
            <a:ext cx="5152094"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dirty="0" err="1">
                <a:solidFill>
                  <a:srgbClr val="FF0000"/>
                </a:solidFill>
                <a:latin typeface="Comic Sans MS"/>
                <a:ea typeface="Comic Sans MS"/>
                <a:cs typeface="Comic Sans MS"/>
                <a:sym typeface="Comic Sans MS"/>
              </a:rPr>
              <a:t>God</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had</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given</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the</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high</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priests</a:t>
            </a:r>
            <a:r>
              <a:rPr lang="es-ES" sz="2500" b="1" dirty="0">
                <a:solidFill>
                  <a:srgbClr val="FF0000"/>
                </a:solidFill>
                <a:latin typeface="Comic Sans MS"/>
                <a:ea typeface="Comic Sans MS"/>
                <a:cs typeface="Comic Sans MS"/>
                <a:sym typeface="Comic Sans MS"/>
              </a:rPr>
              <a:t> and </a:t>
            </a:r>
            <a:r>
              <a:rPr lang="es-ES" sz="2500" b="1" dirty="0" err="1">
                <a:solidFill>
                  <a:srgbClr val="FF0000"/>
                </a:solidFill>
                <a:latin typeface="Comic Sans MS"/>
                <a:ea typeface="Comic Sans MS"/>
                <a:cs typeface="Comic Sans MS"/>
                <a:sym typeface="Comic Sans MS"/>
              </a:rPr>
              <a:t>elders</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the</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authority</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to</a:t>
            </a:r>
            <a:r>
              <a:rPr lang="es-ES" sz="2500" b="1" dirty="0">
                <a:solidFill>
                  <a:srgbClr val="FF0000"/>
                </a:solidFill>
                <a:latin typeface="Comic Sans MS"/>
                <a:ea typeface="Comic Sans MS"/>
                <a:cs typeface="Comic Sans MS"/>
                <a:sym typeface="Comic Sans MS"/>
              </a:rPr>
              <a:t> guide </a:t>
            </a:r>
            <a:r>
              <a:rPr lang="es-ES" sz="2500" b="1" dirty="0" err="1">
                <a:solidFill>
                  <a:srgbClr val="FF0000"/>
                </a:solidFill>
                <a:latin typeface="Comic Sans MS"/>
                <a:ea typeface="Comic Sans MS"/>
                <a:cs typeface="Comic Sans MS"/>
                <a:sym typeface="Comic Sans MS"/>
              </a:rPr>
              <a:t>His</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people</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but</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they</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were</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not</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doing</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it</a:t>
            </a:r>
            <a:r>
              <a:rPr lang="es-ES" sz="2500" b="1" dirty="0">
                <a:solidFill>
                  <a:srgbClr val="FF0000"/>
                </a:solidFill>
                <a:latin typeface="Comic Sans MS"/>
                <a:ea typeface="Comic Sans MS"/>
                <a:cs typeface="Comic Sans MS"/>
                <a:sym typeface="Comic Sans MS"/>
              </a:rPr>
              <a:t> </a:t>
            </a:r>
            <a:r>
              <a:rPr lang="es-ES" sz="2500" b="1" dirty="0" err="1">
                <a:solidFill>
                  <a:srgbClr val="FF0000"/>
                </a:solidFill>
                <a:latin typeface="Comic Sans MS"/>
                <a:ea typeface="Comic Sans MS"/>
                <a:cs typeface="Comic Sans MS"/>
                <a:sym typeface="Comic Sans MS"/>
              </a:rPr>
              <a:t>well</a:t>
            </a:r>
            <a:r>
              <a:rPr lang="es-ES" sz="2500" b="1" dirty="0">
                <a:solidFill>
                  <a:srgbClr val="FF0000"/>
                </a:solidFill>
                <a:latin typeface="Comic Sans MS"/>
                <a:ea typeface="Comic Sans MS"/>
                <a:cs typeface="Comic Sans MS"/>
                <a:sym typeface="Comic Sans MS"/>
              </a:rPr>
              <a:t>.</a:t>
            </a:r>
            <a:endParaRPr sz="2500" b="1" dirty="0">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1000"/>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1000"/>
                                        <p:tgtEl>
                                          <p:spTgt spid="1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
                                        </p:tgtEl>
                                        <p:attrNameLst>
                                          <p:attrName>style.visibility</p:attrName>
                                        </p:attrNameLst>
                                      </p:cBhvr>
                                      <p:to>
                                        <p:strVal val="visible"/>
                                      </p:to>
                                    </p:set>
                                    <p:animEffect transition="in" filter="fade">
                                      <p:cBhvr>
                                        <p:cTn id="32" dur="1000"/>
                                        <p:tgtEl>
                                          <p:spTgt spid="1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2"/>
                                        </p:tgtEl>
                                        <p:attrNameLst>
                                          <p:attrName>style.visibility</p:attrName>
                                        </p:attrNameLst>
                                      </p:cBhvr>
                                      <p:to>
                                        <p:strVal val="visible"/>
                                      </p:to>
                                    </p:set>
                                    <p:animEffect transition="in" filter="fade">
                                      <p:cBhvr>
                                        <p:cTn id="3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0" y="334536"/>
            <a:ext cx="12102790" cy="95900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omic Sans MS"/>
              <a:buNone/>
            </a:pPr>
            <a:r>
              <a:rPr lang="es-ES" sz="2800" b="1">
                <a:solidFill>
                  <a:srgbClr val="FF0000"/>
                </a:solidFill>
                <a:latin typeface="Comic Sans MS"/>
                <a:ea typeface="Comic Sans MS"/>
                <a:cs typeface="Comic Sans MS"/>
                <a:sym typeface="Comic Sans MS"/>
              </a:rPr>
              <a:t>The high priests and elders of God’s people were guiding them with strict laws, but they did not have God in their hearts. </a:t>
            </a:r>
            <a:endParaRPr sz="2800" b="1">
              <a:solidFill>
                <a:srgbClr val="FF0000"/>
              </a:solidFill>
              <a:latin typeface="Comic Sans MS"/>
              <a:ea typeface="Comic Sans MS"/>
              <a:cs typeface="Comic Sans MS"/>
              <a:sym typeface="Comic Sans MS"/>
            </a:endParaRPr>
          </a:p>
        </p:txBody>
      </p:sp>
      <p:pic>
        <p:nvPicPr>
          <p:cNvPr id="198" name="Google Shape;198;p16"/>
          <p:cNvPicPr preferRelativeResize="0"/>
          <p:nvPr/>
        </p:nvPicPr>
        <p:blipFill rotWithShape="1">
          <a:blip r:embed="rId3">
            <a:alphaModFix/>
          </a:blip>
          <a:srcRect/>
          <a:stretch/>
        </p:blipFill>
        <p:spPr>
          <a:xfrm>
            <a:off x="522623" y="1532208"/>
            <a:ext cx="10840833" cy="3887284"/>
          </a:xfrm>
          <a:prstGeom prst="rect">
            <a:avLst/>
          </a:prstGeom>
          <a:noFill/>
          <a:ln>
            <a:noFill/>
          </a:ln>
        </p:spPr>
      </p:pic>
      <p:sp>
        <p:nvSpPr>
          <p:cNvPr id="199" name="Google Shape;199;p16"/>
          <p:cNvSpPr txBox="1"/>
          <p:nvPr/>
        </p:nvSpPr>
        <p:spPr>
          <a:xfrm>
            <a:off x="785600" y="5742878"/>
            <a:ext cx="1031487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err="1">
                <a:solidFill>
                  <a:srgbClr val="FF0000"/>
                </a:solidFill>
                <a:latin typeface="Comic Sans MS"/>
                <a:ea typeface="Comic Sans MS"/>
                <a:cs typeface="Comic Sans MS"/>
                <a:sym typeface="Comic Sans MS"/>
              </a:rPr>
              <a:t>They</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did</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not</a:t>
            </a:r>
            <a:r>
              <a:rPr lang="es-ES" sz="2800" b="1" dirty="0">
                <a:solidFill>
                  <a:srgbClr val="FF0000"/>
                </a:solidFill>
                <a:latin typeface="Comic Sans MS"/>
                <a:ea typeface="Comic Sans MS"/>
                <a:cs typeface="Comic Sans MS"/>
                <a:sym typeface="Comic Sans MS"/>
              </a:rPr>
              <a:t> listen </a:t>
            </a:r>
            <a:r>
              <a:rPr lang="es-ES" sz="2800" b="1" dirty="0" err="1">
                <a:solidFill>
                  <a:srgbClr val="FF0000"/>
                </a:solidFill>
                <a:latin typeface="Comic Sans MS"/>
                <a:ea typeface="Comic Sans MS"/>
                <a:cs typeface="Comic Sans MS"/>
                <a:sym typeface="Comic Sans MS"/>
              </a:rPr>
              <a:t>to</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God’s</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prophets</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the</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last</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which</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was</a:t>
            </a:r>
            <a:r>
              <a:rPr lang="es-ES" sz="2800" b="1" dirty="0">
                <a:solidFill>
                  <a:srgbClr val="FF0000"/>
                </a:solidFill>
                <a:latin typeface="Comic Sans MS"/>
                <a:ea typeface="Comic Sans MS"/>
                <a:cs typeface="Comic Sans MS"/>
                <a:sym typeface="Comic Sans MS"/>
              </a:rPr>
              <a:t> John </a:t>
            </a:r>
            <a:r>
              <a:rPr lang="es-ES" sz="2800" b="1" dirty="0" err="1">
                <a:solidFill>
                  <a:srgbClr val="FF0000"/>
                </a:solidFill>
                <a:latin typeface="Comic Sans MS"/>
                <a:ea typeface="Comic Sans MS"/>
                <a:cs typeface="Comic Sans MS"/>
                <a:sym typeface="Comic Sans MS"/>
              </a:rPr>
              <a:t>the</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Baptist</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they</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also</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did</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not</a:t>
            </a:r>
            <a:r>
              <a:rPr lang="es-ES" sz="2800" b="1" dirty="0">
                <a:solidFill>
                  <a:srgbClr val="FF0000"/>
                </a:solidFill>
                <a:latin typeface="Comic Sans MS"/>
                <a:ea typeface="Comic Sans MS"/>
                <a:cs typeface="Comic Sans MS"/>
                <a:sym typeface="Comic Sans MS"/>
              </a:rPr>
              <a:t> listen </a:t>
            </a:r>
            <a:r>
              <a:rPr lang="es-ES" sz="2800" b="1" dirty="0" err="1">
                <a:solidFill>
                  <a:srgbClr val="FF0000"/>
                </a:solidFill>
                <a:latin typeface="Comic Sans MS"/>
                <a:ea typeface="Comic Sans MS"/>
                <a:cs typeface="Comic Sans MS"/>
                <a:sym typeface="Comic Sans MS"/>
              </a:rPr>
              <a:t>to</a:t>
            </a:r>
            <a:r>
              <a:rPr lang="es-ES" sz="2800" b="1" dirty="0">
                <a:solidFill>
                  <a:srgbClr val="FF0000"/>
                </a:solidFill>
                <a:latin typeface="Comic Sans MS"/>
                <a:ea typeface="Comic Sans MS"/>
                <a:cs typeface="Comic Sans MS"/>
                <a:sym typeface="Comic Sans MS"/>
              </a:rPr>
              <a:t> </a:t>
            </a:r>
            <a:r>
              <a:rPr lang="es-ES" sz="2800" b="1" dirty="0" err="1">
                <a:solidFill>
                  <a:srgbClr val="FF0000"/>
                </a:solidFill>
                <a:latin typeface="Comic Sans MS"/>
                <a:ea typeface="Comic Sans MS"/>
                <a:cs typeface="Comic Sans MS"/>
                <a:sym typeface="Comic Sans MS"/>
              </a:rPr>
              <a:t>Jesus</a:t>
            </a:r>
            <a:r>
              <a:rPr lang="es-ES" sz="2800" b="1" dirty="0">
                <a:solidFill>
                  <a:srgbClr val="FF0000"/>
                </a:solidFill>
                <a:latin typeface="Comic Sans MS"/>
                <a:ea typeface="Comic Sans MS"/>
                <a:cs typeface="Comic Sans MS"/>
                <a:sym typeface="Comic Sans MS"/>
              </a:rPr>
              <a:t>.</a:t>
            </a:r>
            <a:endParaRPr sz="2800" b="1" dirty="0">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7749540" y="1274973"/>
            <a:ext cx="4160520" cy="320184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What did the tenants do when the landowner sent his servants and his son to collect the fruits of the vineyard?</a:t>
            </a:r>
            <a:endParaRPr sz="2800" b="1">
              <a:latin typeface="Comic Sans MS"/>
              <a:ea typeface="Comic Sans MS"/>
              <a:cs typeface="Comic Sans MS"/>
              <a:sym typeface="Comic Sans MS"/>
            </a:endParaRPr>
          </a:p>
        </p:txBody>
      </p:sp>
      <p:pic>
        <p:nvPicPr>
          <p:cNvPr id="205" name="Google Shape;205;p17"/>
          <p:cNvPicPr preferRelativeResize="0"/>
          <p:nvPr/>
        </p:nvPicPr>
        <p:blipFill rotWithShape="1">
          <a:blip r:embed="rId3">
            <a:alphaModFix/>
          </a:blip>
          <a:srcRect/>
          <a:stretch/>
        </p:blipFill>
        <p:spPr>
          <a:xfrm>
            <a:off x="0" y="797503"/>
            <a:ext cx="7280910" cy="3007532"/>
          </a:xfrm>
          <a:prstGeom prst="rect">
            <a:avLst/>
          </a:prstGeom>
          <a:noFill/>
          <a:ln>
            <a:noFill/>
          </a:ln>
        </p:spPr>
      </p:pic>
      <p:pic>
        <p:nvPicPr>
          <p:cNvPr id="206" name="Google Shape;206;p17"/>
          <p:cNvPicPr preferRelativeResize="0"/>
          <p:nvPr/>
        </p:nvPicPr>
        <p:blipFill rotWithShape="1">
          <a:blip r:embed="rId4">
            <a:alphaModFix/>
          </a:blip>
          <a:srcRect/>
          <a:stretch/>
        </p:blipFill>
        <p:spPr>
          <a:xfrm>
            <a:off x="0" y="3805035"/>
            <a:ext cx="7298055" cy="3052965"/>
          </a:xfrm>
          <a:prstGeom prst="rect">
            <a:avLst/>
          </a:prstGeom>
          <a:noFill/>
          <a:ln>
            <a:noFill/>
          </a:ln>
        </p:spPr>
      </p:pic>
      <p:sp>
        <p:nvSpPr>
          <p:cNvPr id="207" name="Google Shape;207;p17"/>
          <p:cNvSpPr txBox="1"/>
          <p:nvPr/>
        </p:nvSpPr>
        <p:spPr>
          <a:xfrm>
            <a:off x="7432009" y="4476815"/>
            <a:ext cx="459486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rgbClr val="FF0000"/>
                </a:solidFill>
                <a:latin typeface="Comic Sans MS"/>
                <a:ea typeface="Comic Sans MS"/>
                <a:cs typeface="Comic Sans MS"/>
                <a:sym typeface="Comic Sans MS"/>
              </a:rPr>
              <a:t>Twice they mistreated them, even killing them so they could keep the vineyard for themselves.</a:t>
            </a:r>
            <a:endParaRPr sz="2800" b="1">
              <a:solidFill>
                <a:srgbClr val="FF0000"/>
              </a:solidFill>
              <a:latin typeface="Comic Sans MS"/>
              <a:ea typeface="Comic Sans MS"/>
              <a:cs typeface="Comic Sans MS"/>
              <a:sym typeface="Comic Sans MS"/>
            </a:endParaRPr>
          </a:p>
        </p:txBody>
      </p:sp>
      <p:sp>
        <p:nvSpPr>
          <p:cNvPr id="208" name="Google Shape;208;p17"/>
          <p:cNvSpPr txBox="1"/>
          <p:nvPr/>
        </p:nvSpPr>
        <p:spPr>
          <a:xfrm>
            <a:off x="0" y="0"/>
            <a:ext cx="12191999" cy="8925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600" b="1">
                <a:solidFill>
                  <a:schemeClr val="dk1"/>
                </a:solidFill>
                <a:latin typeface="Comic Sans MS"/>
                <a:ea typeface="Comic Sans MS"/>
                <a:cs typeface="Comic Sans MS"/>
                <a:sym typeface="Comic Sans MS"/>
              </a:rPr>
              <a:t>Who do the landowner’s servants and son who tried to </a:t>
            </a:r>
            <a:endParaRPr/>
          </a:p>
          <a:p>
            <a:pPr marL="0" marR="0" lvl="0" indent="0" algn="ctr" rtl="0">
              <a:spcBef>
                <a:spcPts val="0"/>
              </a:spcBef>
              <a:spcAft>
                <a:spcPts val="0"/>
              </a:spcAft>
              <a:buNone/>
            </a:pPr>
            <a:r>
              <a:rPr lang="es-ES" sz="2600" b="1">
                <a:solidFill>
                  <a:schemeClr val="dk1"/>
                </a:solidFill>
                <a:latin typeface="Comic Sans MS"/>
                <a:ea typeface="Comic Sans MS"/>
                <a:cs typeface="Comic Sans MS"/>
                <a:sym typeface="Comic Sans MS"/>
              </a:rPr>
              <a:t>collect his portion of the fruits represent?</a:t>
            </a:r>
            <a:endParaRPr sz="2600" b="1">
              <a:solidFill>
                <a:schemeClr val="dk1"/>
              </a:solidFill>
              <a:latin typeface="Comic Sans MS"/>
              <a:ea typeface="Comic Sans MS"/>
              <a:cs typeface="Comic Sans MS"/>
              <a:sym typeface="Comic Sans MS"/>
            </a:endParaRPr>
          </a:p>
        </p:txBody>
      </p:sp>
      <p:sp>
        <p:nvSpPr>
          <p:cNvPr id="209" name="Google Shape;209;p17"/>
          <p:cNvSpPr txBox="1"/>
          <p:nvPr/>
        </p:nvSpPr>
        <p:spPr>
          <a:xfrm>
            <a:off x="0" y="3035594"/>
            <a:ext cx="1417320" cy="769441"/>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FF0000"/>
                </a:solidFill>
                <a:latin typeface="Comic Sans MS"/>
                <a:ea typeface="Comic Sans MS"/>
                <a:cs typeface="Comic Sans MS"/>
                <a:sym typeface="Comic Sans MS"/>
              </a:rPr>
              <a:t>God’s prophets</a:t>
            </a:r>
            <a:endParaRPr/>
          </a:p>
        </p:txBody>
      </p:sp>
      <p:sp>
        <p:nvSpPr>
          <p:cNvPr id="210" name="Google Shape;210;p17"/>
          <p:cNvSpPr txBox="1"/>
          <p:nvPr/>
        </p:nvSpPr>
        <p:spPr>
          <a:xfrm>
            <a:off x="0" y="5750004"/>
            <a:ext cx="1417320" cy="1107996"/>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200" b="1">
                <a:solidFill>
                  <a:srgbClr val="FF0000"/>
                </a:solidFill>
                <a:latin typeface="Comic Sans MS"/>
                <a:ea typeface="Comic Sans MS"/>
                <a:cs typeface="Comic Sans MS"/>
                <a:sym typeface="Comic Sans MS"/>
              </a:rPr>
              <a:t>God’s Son,</a:t>
            </a:r>
            <a:endParaRPr/>
          </a:p>
          <a:p>
            <a:pPr marL="0" marR="0" lvl="0" indent="0" algn="ctr" rtl="0">
              <a:spcBef>
                <a:spcPts val="0"/>
              </a:spcBef>
              <a:spcAft>
                <a:spcPts val="0"/>
              </a:spcAft>
              <a:buNone/>
            </a:pPr>
            <a:r>
              <a:rPr lang="es-ES" sz="2200" b="1">
                <a:solidFill>
                  <a:srgbClr val="FF0000"/>
                </a:solidFill>
                <a:latin typeface="Comic Sans MS"/>
                <a:ea typeface="Comic Sans MS"/>
                <a:cs typeface="Comic Sans MS"/>
                <a:sym typeface="Comic Sans MS"/>
              </a:rPr>
              <a:t>Jesus</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1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txBox="1">
            <a:spLocks noGrp="1"/>
          </p:cNvSpPr>
          <p:nvPr>
            <p:ph type="title"/>
          </p:nvPr>
        </p:nvSpPr>
        <p:spPr>
          <a:xfrm>
            <a:off x="100362" y="119800"/>
            <a:ext cx="7627433" cy="56042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2800" b="1">
                <a:latin typeface="Comic Sans MS"/>
                <a:ea typeface="Comic Sans MS"/>
                <a:cs typeface="Comic Sans MS"/>
                <a:sym typeface="Comic Sans MS"/>
              </a:rPr>
              <a:t>Jesus said: “The stone that the builders rejected has become the cornerstone.”</a:t>
            </a:r>
            <a:endParaRPr sz="2800"/>
          </a:p>
        </p:txBody>
      </p:sp>
      <p:pic>
        <p:nvPicPr>
          <p:cNvPr id="216" name="Google Shape;216;p18"/>
          <p:cNvPicPr preferRelativeResize="0"/>
          <p:nvPr/>
        </p:nvPicPr>
        <p:blipFill rotWithShape="1">
          <a:blip r:embed="rId3">
            <a:alphaModFix/>
          </a:blip>
          <a:srcRect/>
          <a:stretch/>
        </p:blipFill>
        <p:spPr>
          <a:xfrm>
            <a:off x="557561" y="946507"/>
            <a:ext cx="7170234" cy="5911493"/>
          </a:xfrm>
          <a:prstGeom prst="rect">
            <a:avLst/>
          </a:prstGeom>
          <a:noFill/>
          <a:ln>
            <a:noFill/>
          </a:ln>
        </p:spPr>
      </p:pic>
      <p:sp>
        <p:nvSpPr>
          <p:cNvPr id="217" name="Google Shape;217;p18"/>
          <p:cNvSpPr txBox="1"/>
          <p:nvPr/>
        </p:nvSpPr>
        <p:spPr>
          <a:xfrm>
            <a:off x="8217175" y="3636620"/>
            <a:ext cx="3419021"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Who is the Stone that builders rejected? The cornerstone of our Church that sustains us?</a:t>
            </a:r>
            <a:endParaRPr/>
          </a:p>
        </p:txBody>
      </p:sp>
      <p:pic>
        <p:nvPicPr>
          <p:cNvPr id="218" name="Google Shape;218;p18"/>
          <p:cNvPicPr preferRelativeResize="0"/>
          <p:nvPr/>
        </p:nvPicPr>
        <p:blipFill rotWithShape="1">
          <a:blip r:embed="rId4">
            <a:alphaModFix/>
          </a:blip>
          <a:srcRect/>
          <a:stretch/>
        </p:blipFill>
        <p:spPr>
          <a:xfrm>
            <a:off x="2419814" y="3300761"/>
            <a:ext cx="2666355" cy="3557239"/>
          </a:xfrm>
          <a:prstGeom prst="rect">
            <a:avLst/>
          </a:prstGeom>
          <a:noFill/>
          <a:ln>
            <a:noFill/>
          </a:ln>
        </p:spPr>
      </p:pic>
      <p:sp>
        <p:nvSpPr>
          <p:cNvPr id="219" name="Google Shape;219;p18"/>
          <p:cNvSpPr txBox="1"/>
          <p:nvPr/>
        </p:nvSpPr>
        <p:spPr>
          <a:xfrm>
            <a:off x="768058" y="1414238"/>
            <a:ext cx="2419815" cy="83099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FF0000"/>
                </a:solidFill>
                <a:latin typeface="Comic Sans MS"/>
                <a:ea typeface="Comic Sans MS"/>
                <a:cs typeface="Comic Sans MS"/>
                <a:sym typeface="Comic Sans MS"/>
              </a:rPr>
              <a:t>JESUS</a:t>
            </a:r>
            <a:endParaRPr/>
          </a:p>
        </p:txBody>
      </p:sp>
      <p:sp>
        <p:nvSpPr>
          <p:cNvPr id="220" name="Google Shape;220;p18"/>
          <p:cNvSpPr txBox="1"/>
          <p:nvPr/>
        </p:nvSpPr>
        <p:spPr>
          <a:xfrm>
            <a:off x="7997525" y="309696"/>
            <a:ext cx="3858322"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The cornerstone supports the weight of a building. Without it, in those times, they could not complete construction.</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10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1000"/>
                                        <p:tgtEl>
                                          <p:spTgt spid="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0" y="119799"/>
            <a:ext cx="12191999" cy="124064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2200" b="1">
                <a:latin typeface="Comic Sans MS"/>
                <a:ea typeface="Comic Sans MS"/>
                <a:cs typeface="Comic Sans MS"/>
                <a:sym typeface="Comic Sans MS"/>
              </a:rPr>
              <a:t>Mathew 21, 33-43 </a:t>
            </a:r>
            <a:br>
              <a:rPr lang="es-ES" sz="2200" b="1">
                <a:latin typeface="Comic Sans MS"/>
                <a:ea typeface="Comic Sans MS"/>
                <a:cs typeface="Comic Sans MS"/>
                <a:sym typeface="Comic Sans MS"/>
              </a:rPr>
            </a:br>
            <a:r>
              <a:rPr lang="es-ES" sz="2200" b="1">
                <a:latin typeface="Comic Sans MS"/>
                <a:ea typeface="Comic Sans MS"/>
                <a:cs typeface="Comic Sans MS"/>
                <a:sym typeface="Comic Sans MS"/>
              </a:rPr>
              <a:t>The stone the builders rejected has become the cornerstone. </a:t>
            </a:r>
            <a:br>
              <a:rPr lang="es-ES" sz="2200" b="1">
                <a:latin typeface="Comic Sans MS"/>
                <a:ea typeface="Comic Sans MS"/>
                <a:cs typeface="Comic Sans MS"/>
                <a:sym typeface="Comic Sans MS"/>
              </a:rPr>
            </a:br>
            <a:r>
              <a:rPr lang="es-ES" sz="2200" b="1">
                <a:latin typeface="Comic Sans MS"/>
                <a:ea typeface="Comic Sans MS"/>
                <a:cs typeface="Comic Sans MS"/>
                <a:sym typeface="Comic Sans MS"/>
              </a:rPr>
              <a:t>Parable of the Murderous Tenants</a:t>
            </a:r>
            <a:br>
              <a:rPr lang="es-ES" sz="2800" b="1">
                <a:latin typeface="Comic Sans MS"/>
                <a:ea typeface="Comic Sans MS"/>
                <a:cs typeface="Comic Sans MS"/>
                <a:sym typeface="Comic Sans MS"/>
              </a:rPr>
            </a:br>
            <a:endParaRPr sz="2800" b="1">
              <a:latin typeface="Comic Sans MS"/>
              <a:ea typeface="Comic Sans MS"/>
              <a:cs typeface="Comic Sans MS"/>
              <a:sym typeface="Comic Sans MS"/>
            </a:endParaRPr>
          </a:p>
        </p:txBody>
      </p:sp>
      <p:pic>
        <p:nvPicPr>
          <p:cNvPr id="102" name="Google Shape;102;p2"/>
          <p:cNvPicPr preferRelativeResize="0"/>
          <p:nvPr/>
        </p:nvPicPr>
        <p:blipFill rotWithShape="1">
          <a:blip r:embed="rId3">
            <a:alphaModFix/>
          </a:blip>
          <a:srcRect/>
          <a:stretch/>
        </p:blipFill>
        <p:spPr>
          <a:xfrm>
            <a:off x="1122242" y="1360455"/>
            <a:ext cx="6524111" cy="5106370"/>
          </a:xfrm>
          <a:prstGeom prst="rect">
            <a:avLst/>
          </a:prstGeom>
          <a:noFill/>
          <a:ln>
            <a:noFill/>
          </a:ln>
        </p:spPr>
      </p:pic>
      <p:sp>
        <p:nvSpPr>
          <p:cNvPr id="103" name="Google Shape;103;p2"/>
          <p:cNvSpPr txBox="1"/>
          <p:nvPr/>
        </p:nvSpPr>
        <p:spPr>
          <a:xfrm>
            <a:off x="8825948" y="2517258"/>
            <a:ext cx="2557670"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Who is the Stone the builders rejected?</a:t>
            </a:r>
            <a:endParaRPr sz="2800" b="1" i="0" u="none" strike="noStrike" cap="none">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txBox="1">
            <a:spLocks noGrp="1"/>
          </p:cNvSpPr>
          <p:nvPr>
            <p:ph type="title"/>
          </p:nvPr>
        </p:nvSpPr>
        <p:spPr>
          <a:xfrm>
            <a:off x="115957" y="1677089"/>
            <a:ext cx="2945295" cy="35177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sz="3500" b="1">
                <a:latin typeface="Comic Sans MS"/>
                <a:ea typeface="Comic Sans MS"/>
                <a:cs typeface="Comic Sans MS"/>
                <a:sym typeface="Comic Sans MS"/>
              </a:rPr>
              <a:t>They did not recognize Jesus, the Messiah of God so they rejected Him.</a:t>
            </a:r>
            <a:endParaRPr/>
          </a:p>
        </p:txBody>
      </p:sp>
      <p:sp>
        <p:nvSpPr>
          <p:cNvPr id="226" name="Google Shape;226;p19"/>
          <p:cNvSpPr txBox="1"/>
          <p:nvPr/>
        </p:nvSpPr>
        <p:spPr>
          <a:xfrm>
            <a:off x="8405191" y="2014050"/>
            <a:ext cx="3786809"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500" b="1">
                <a:solidFill>
                  <a:schemeClr val="dk1"/>
                </a:solidFill>
                <a:latin typeface="Comic Sans MS"/>
                <a:ea typeface="Comic Sans MS"/>
                <a:cs typeface="Comic Sans MS"/>
                <a:sym typeface="Comic Sans MS"/>
              </a:rPr>
              <a:t>How can we recognize Jesus in our life and follow Him? </a:t>
            </a:r>
            <a:endParaRPr sz="3500" b="1">
              <a:solidFill>
                <a:schemeClr val="dk1"/>
              </a:solidFill>
              <a:latin typeface="Comic Sans MS"/>
              <a:ea typeface="Comic Sans MS"/>
              <a:cs typeface="Comic Sans MS"/>
              <a:sym typeface="Comic Sans MS"/>
            </a:endParaRPr>
          </a:p>
        </p:txBody>
      </p:sp>
      <p:pic>
        <p:nvPicPr>
          <p:cNvPr id="227" name="Google Shape;227;p19"/>
          <p:cNvPicPr preferRelativeResize="0"/>
          <p:nvPr/>
        </p:nvPicPr>
        <p:blipFill rotWithShape="1">
          <a:blip r:embed="rId3">
            <a:alphaModFix/>
          </a:blip>
          <a:srcRect/>
          <a:stretch/>
        </p:blipFill>
        <p:spPr>
          <a:xfrm>
            <a:off x="3061252" y="0"/>
            <a:ext cx="5446644" cy="685799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31"/>
        <p:cNvGrpSpPr/>
        <p:nvPr/>
      </p:nvGrpSpPr>
      <p:grpSpPr>
        <a:xfrm>
          <a:off x="0" y="0"/>
          <a:ext cx="0" cy="0"/>
          <a:chOff x="0" y="0"/>
          <a:chExt cx="0" cy="0"/>
        </a:xfrm>
      </p:grpSpPr>
      <p:sp>
        <p:nvSpPr>
          <p:cNvPr id="232" name="Google Shape;232;p20"/>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a:solidFill>
                  <a:schemeClr val="lt1"/>
                </a:solidFill>
                <a:latin typeface="Calibri"/>
                <a:ea typeface="Calibri"/>
                <a:cs typeface="Calibri"/>
                <a:sym typeface="Calibri"/>
              </a:rPr>
              <a:t>Activity</a:t>
            </a:r>
            <a:endParaRPr/>
          </a:p>
        </p:txBody>
      </p:sp>
      <p:sp>
        <p:nvSpPr>
          <p:cNvPr id="233" name="Google Shape;233;p20"/>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4" name="Google Shape;234;p20"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9367024" y="2259541"/>
            <a:ext cx="2550601" cy="74805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omic Sans MS"/>
              <a:buNone/>
            </a:pPr>
            <a:r>
              <a:rPr lang="es-ES">
                <a:latin typeface="Comic Sans MS"/>
                <a:ea typeface="Comic Sans MS"/>
                <a:cs typeface="Comic Sans MS"/>
                <a:sym typeface="Comic Sans MS"/>
              </a:rPr>
              <a:t>Jesus, I want to see you!</a:t>
            </a:r>
            <a:endParaRPr/>
          </a:p>
        </p:txBody>
      </p:sp>
      <p:pic>
        <p:nvPicPr>
          <p:cNvPr id="240" name="Google Shape;240;p21"/>
          <p:cNvPicPr preferRelativeResize="0"/>
          <p:nvPr/>
        </p:nvPicPr>
        <p:blipFill rotWithShape="1">
          <a:blip r:embed="rId3">
            <a:alphaModFix/>
          </a:blip>
          <a:srcRect/>
          <a:stretch/>
        </p:blipFill>
        <p:spPr>
          <a:xfrm>
            <a:off x="219860" y="404921"/>
            <a:ext cx="2348282" cy="3053896"/>
          </a:xfrm>
          <a:prstGeom prst="rect">
            <a:avLst/>
          </a:prstGeom>
          <a:noFill/>
          <a:ln>
            <a:noFill/>
          </a:ln>
        </p:spPr>
      </p:pic>
      <p:pic>
        <p:nvPicPr>
          <p:cNvPr id="241" name="Google Shape;241;p21"/>
          <p:cNvPicPr preferRelativeResize="0"/>
          <p:nvPr/>
        </p:nvPicPr>
        <p:blipFill rotWithShape="1">
          <a:blip r:embed="rId4">
            <a:alphaModFix/>
          </a:blip>
          <a:srcRect/>
          <a:stretch/>
        </p:blipFill>
        <p:spPr>
          <a:xfrm>
            <a:off x="5789255" y="487966"/>
            <a:ext cx="3157027" cy="2970851"/>
          </a:xfrm>
          <a:prstGeom prst="rect">
            <a:avLst/>
          </a:prstGeom>
          <a:noFill/>
          <a:ln>
            <a:noFill/>
          </a:ln>
        </p:spPr>
      </p:pic>
      <p:pic>
        <p:nvPicPr>
          <p:cNvPr id="242" name="Google Shape;242;p21"/>
          <p:cNvPicPr preferRelativeResize="0"/>
          <p:nvPr/>
        </p:nvPicPr>
        <p:blipFill rotWithShape="1">
          <a:blip r:embed="rId5">
            <a:alphaModFix/>
          </a:blip>
          <a:srcRect/>
          <a:stretch/>
        </p:blipFill>
        <p:spPr>
          <a:xfrm>
            <a:off x="9050984" y="3949148"/>
            <a:ext cx="2961848" cy="2717443"/>
          </a:xfrm>
          <a:prstGeom prst="rect">
            <a:avLst/>
          </a:prstGeom>
          <a:noFill/>
          <a:ln>
            <a:noFill/>
          </a:ln>
        </p:spPr>
      </p:pic>
      <p:pic>
        <p:nvPicPr>
          <p:cNvPr id="243" name="Google Shape;243;p21"/>
          <p:cNvPicPr preferRelativeResize="0"/>
          <p:nvPr/>
        </p:nvPicPr>
        <p:blipFill rotWithShape="1">
          <a:blip r:embed="rId6">
            <a:alphaModFix/>
          </a:blip>
          <a:srcRect/>
          <a:stretch/>
        </p:blipFill>
        <p:spPr>
          <a:xfrm>
            <a:off x="2841543" y="458494"/>
            <a:ext cx="2737621" cy="3000323"/>
          </a:xfrm>
          <a:prstGeom prst="rect">
            <a:avLst/>
          </a:prstGeom>
          <a:noFill/>
          <a:ln>
            <a:noFill/>
          </a:ln>
        </p:spPr>
      </p:pic>
      <p:pic>
        <p:nvPicPr>
          <p:cNvPr id="244" name="Google Shape;244;p21"/>
          <p:cNvPicPr preferRelativeResize="0"/>
          <p:nvPr/>
        </p:nvPicPr>
        <p:blipFill rotWithShape="1">
          <a:blip r:embed="rId7">
            <a:alphaModFix/>
          </a:blip>
          <a:srcRect/>
          <a:stretch/>
        </p:blipFill>
        <p:spPr>
          <a:xfrm>
            <a:off x="155118" y="3949148"/>
            <a:ext cx="2686425" cy="2688839"/>
          </a:xfrm>
          <a:prstGeom prst="rect">
            <a:avLst/>
          </a:prstGeom>
          <a:noFill/>
          <a:ln>
            <a:noFill/>
          </a:ln>
        </p:spPr>
      </p:pic>
      <p:pic>
        <p:nvPicPr>
          <p:cNvPr id="245" name="Google Shape;245;p21"/>
          <p:cNvPicPr preferRelativeResize="0"/>
          <p:nvPr/>
        </p:nvPicPr>
        <p:blipFill rotWithShape="1">
          <a:blip r:embed="rId8">
            <a:alphaModFix/>
          </a:blip>
          <a:srcRect/>
          <a:stretch/>
        </p:blipFill>
        <p:spPr>
          <a:xfrm>
            <a:off x="6187869" y="3949148"/>
            <a:ext cx="2758413" cy="2717443"/>
          </a:xfrm>
          <a:prstGeom prst="rect">
            <a:avLst/>
          </a:prstGeom>
          <a:noFill/>
          <a:ln>
            <a:noFill/>
          </a:ln>
        </p:spPr>
      </p:pic>
      <p:pic>
        <p:nvPicPr>
          <p:cNvPr id="246" name="Google Shape;246;p21"/>
          <p:cNvPicPr preferRelativeResize="0"/>
          <p:nvPr/>
        </p:nvPicPr>
        <p:blipFill rotWithShape="1">
          <a:blip r:embed="rId9">
            <a:alphaModFix/>
          </a:blip>
          <a:srcRect/>
          <a:stretch/>
        </p:blipFill>
        <p:spPr>
          <a:xfrm>
            <a:off x="3033585" y="3949148"/>
            <a:ext cx="3049582" cy="2717443"/>
          </a:xfrm>
          <a:prstGeom prst="rect">
            <a:avLst/>
          </a:prstGeom>
          <a:noFill/>
          <a:ln>
            <a:noFill/>
          </a:ln>
        </p:spPr>
      </p:pic>
      <p:pic>
        <p:nvPicPr>
          <p:cNvPr id="247" name="Google Shape;247;p21"/>
          <p:cNvPicPr preferRelativeResize="0"/>
          <p:nvPr/>
        </p:nvPicPr>
        <p:blipFill rotWithShape="1">
          <a:blip r:embed="rId10">
            <a:alphaModFix/>
          </a:blip>
          <a:srcRect/>
          <a:stretch/>
        </p:blipFill>
        <p:spPr>
          <a:xfrm>
            <a:off x="9268523" y="0"/>
            <a:ext cx="2744309" cy="1627352"/>
          </a:xfrm>
          <a:prstGeom prst="rect">
            <a:avLst/>
          </a:prstGeom>
          <a:noFill/>
          <a:ln>
            <a:noFill/>
          </a:ln>
        </p:spPr>
      </p:pic>
      <p:pic>
        <p:nvPicPr>
          <p:cNvPr id="248" name="Google Shape;248;p21"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9769" y="15319"/>
            <a:ext cx="1029935" cy="1261547"/>
          </a:xfrm>
          <a:prstGeom prst="rect">
            <a:avLst/>
          </a:prstGeom>
          <a:noFill/>
          <a:ln>
            <a:noFill/>
          </a:ln>
        </p:spPr>
      </p:pic>
      <p:pic>
        <p:nvPicPr>
          <p:cNvPr id="249" name="Google Shape;249;p21"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5785999" y="-2365"/>
            <a:ext cx="1029935" cy="1261547"/>
          </a:xfrm>
          <a:prstGeom prst="rect">
            <a:avLst/>
          </a:prstGeom>
          <a:noFill/>
          <a:ln>
            <a:noFill/>
          </a:ln>
        </p:spPr>
      </p:pic>
      <p:pic>
        <p:nvPicPr>
          <p:cNvPr id="250" name="Google Shape;250;p21"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0" y="4046322"/>
            <a:ext cx="1029935" cy="1261547"/>
          </a:xfrm>
          <a:prstGeom prst="rect">
            <a:avLst/>
          </a:prstGeom>
          <a:noFill/>
          <a:ln>
            <a:noFill/>
          </a:ln>
        </p:spPr>
      </p:pic>
      <p:pic>
        <p:nvPicPr>
          <p:cNvPr id="251" name="Google Shape;251;p21"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2817068" y="3639789"/>
            <a:ext cx="1029935" cy="1261547"/>
          </a:xfrm>
          <a:prstGeom prst="rect">
            <a:avLst/>
          </a:prstGeom>
          <a:noFill/>
          <a:ln>
            <a:noFill/>
          </a:ln>
        </p:spPr>
      </p:pic>
      <p:pic>
        <p:nvPicPr>
          <p:cNvPr id="252" name="Google Shape;252;p21"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10125709" y="3639788"/>
            <a:ext cx="1029935" cy="1261547"/>
          </a:xfrm>
          <a:prstGeom prst="rect">
            <a:avLst/>
          </a:prstGeom>
          <a:noFill/>
          <a:ln>
            <a:noFill/>
          </a:ln>
        </p:spPr>
      </p:pic>
      <p:pic>
        <p:nvPicPr>
          <p:cNvPr id="253" name="Google Shape;253;p21"/>
          <p:cNvPicPr preferRelativeResize="0"/>
          <p:nvPr/>
        </p:nvPicPr>
        <p:blipFill rotWithShape="1">
          <a:blip r:embed="rId13">
            <a:alphaModFix/>
          </a:blip>
          <a:srcRect/>
          <a:stretch/>
        </p:blipFill>
        <p:spPr>
          <a:xfrm>
            <a:off x="3143581" y="865097"/>
            <a:ext cx="2133544" cy="2133544"/>
          </a:xfrm>
          <a:prstGeom prst="rect">
            <a:avLst/>
          </a:prstGeom>
          <a:noFill/>
          <a:ln>
            <a:noFill/>
          </a:ln>
        </p:spPr>
      </p:pic>
      <p:pic>
        <p:nvPicPr>
          <p:cNvPr id="254" name="Google Shape;254;p21"/>
          <p:cNvPicPr preferRelativeResize="0"/>
          <p:nvPr/>
        </p:nvPicPr>
        <p:blipFill rotWithShape="1">
          <a:blip r:embed="rId13">
            <a:alphaModFix/>
          </a:blip>
          <a:srcRect/>
          <a:stretch/>
        </p:blipFill>
        <p:spPr>
          <a:xfrm>
            <a:off x="6522289" y="4226795"/>
            <a:ext cx="2133544" cy="2133544"/>
          </a:xfrm>
          <a:prstGeom prst="rect">
            <a:avLst/>
          </a:prstGeom>
          <a:noFill/>
          <a:ln>
            <a:noFill/>
          </a:ln>
        </p:spPr>
      </p:pic>
      <p:sp>
        <p:nvSpPr>
          <p:cNvPr id="255" name="Google Shape;255;p21"/>
          <p:cNvSpPr txBox="1"/>
          <p:nvPr/>
        </p:nvSpPr>
        <p:spPr>
          <a:xfrm>
            <a:off x="579863" y="2998641"/>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the Bible</a:t>
            </a:r>
            <a:endParaRPr/>
          </a:p>
        </p:txBody>
      </p:sp>
      <p:sp>
        <p:nvSpPr>
          <p:cNvPr id="256" name="Google Shape;256;p21"/>
          <p:cNvSpPr txBox="1"/>
          <p:nvPr/>
        </p:nvSpPr>
        <p:spPr>
          <a:xfrm>
            <a:off x="6166553" y="2905714"/>
            <a:ext cx="225261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those in need</a:t>
            </a:r>
            <a:endParaRPr/>
          </a:p>
        </p:txBody>
      </p:sp>
      <p:sp>
        <p:nvSpPr>
          <p:cNvPr id="257" name="Google Shape;257;p21"/>
          <p:cNvSpPr txBox="1"/>
          <p:nvPr/>
        </p:nvSpPr>
        <p:spPr>
          <a:xfrm>
            <a:off x="685681" y="4070506"/>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my heart</a:t>
            </a:r>
            <a:endParaRPr/>
          </a:p>
        </p:txBody>
      </p:sp>
      <p:sp>
        <p:nvSpPr>
          <p:cNvPr id="258" name="Google Shape;258;p21"/>
          <p:cNvSpPr txBox="1"/>
          <p:nvPr/>
        </p:nvSpPr>
        <p:spPr>
          <a:xfrm>
            <a:off x="579863" y="6131099"/>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When I pray</a:t>
            </a:r>
            <a:endParaRPr/>
          </a:p>
        </p:txBody>
      </p:sp>
      <p:sp>
        <p:nvSpPr>
          <p:cNvPr id="259" name="Google Shape;259;p21"/>
          <p:cNvSpPr txBox="1"/>
          <p:nvPr/>
        </p:nvSpPr>
        <p:spPr>
          <a:xfrm>
            <a:off x="3637907" y="6237877"/>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Mass</a:t>
            </a:r>
            <a:endParaRPr/>
          </a:p>
        </p:txBody>
      </p:sp>
      <p:sp>
        <p:nvSpPr>
          <p:cNvPr id="260" name="Google Shape;260;p21"/>
          <p:cNvSpPr txBox="1"/>
          <p:nvPr/>
        </p:nvSpPr>
        <p:spPr>
          <a:xfrm>
            <a:off x="3289884" y="3058707"/>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On TV</a:t>
            </a:r>
            <a:endParaRPr/>
          </a:p>
        </p:txBody>
      </p:sp>
      <p:sp>
        <p:nvSpPr>
          <p:cNvPr id="261" name="Google Shape;261;p21"/>
          <p:cNvSpPr txBox="1"/>
          <p:nvPr/>
        </p:nvSpPr>
        <p:spPr>
          <a:xfrm>
            <a:off x="6522289" y="6309734"/>
            <a:ext cx="2133544"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video games</a:t>
            </a:r>
            <a:endParaRPr/>
          </a:p>
        </p:txBody>
      </p:sp>
      <p:sp>
        <p:nvSpPr>
          <p:cNvPr id="262" name="Google Shape;262;p21"/>
          <p:cNvSpPr txBox="1"/>
          <p:nvPr/>
        </p:nvSpPr>
        <p:spPr>
          <a:xfrm>
            <a:off x="9611439" y="6237877"/>
            <a:ext cx="184093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chemeClr val="dk1"/>
                </a:solidFill>
                <a:latin typeface="Comic Sans MS"/>
                <a:ea typeface="Comic Sans MS"/>
                <a:cs typeface="Comic Sans MS"/>
                <a:sym typeface="Comic Sans MS"/>
              </a:rPr>
              <a:t>In creation</a:t>
            </a:r>
            <a:endParaRPr/>
          </a:p>
        </p:txBody>
      </p:sp>
      <p:sp>
        <p:nvSpPr>
          <p:cNvPr id="2" name="TextBox 1">
            <a:extLst>
              <a:ext uri="{FF2B5EF4-FFF2-40B4-BE49-F238E27FC236}">
                <a16:creationId xmlns:a16="http://schemas.microsoft.com/office/drawing/2014/main" id="{93C59CD0-5B79-EDD3-0F52-3DE7F2FFE003}"/>
              </a:ext>
            </a:extLst>
          </p:cNvPr>
          <p:cNvSpPr txBox="1"/>
          <p:nvPr/>
        </p:nvSpPr>
        <p:spPr>
          <a:xfrm>
            <a:off x="2576520" y="28351"/>
            <a:ext cx="5238743" cy="400110"/>
          </a:xfrm>
          <a:prstGeom prst="rect">
            <a:avLst/>
          </a:prstGeom>
          <a:noFill/>
        </p:spPr>
        <p:txBody>
          <a:bodyPr wrap="square" rtlCol="0">
            <a:spAutoFit/>
          </a:bodyPr>
          <a:lstStyle/>
          <a:p>
            <a:r>
              <a:rPr lang="en-US" sz="2000" b="1" dirty="0"/>
              <a:t>CHOOSE WHERE WE CAN SEE JESUS.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10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9"/>
                                        </p:tgtEl>
                                        <p:attrNameLst>
                                          <p:attrName>style.visibility</p:attrName>
                                        </p:attrNameLst>
                                      </p:cBhvr>
                                      <p:to>
                                        <p:strVal val="visible"/>
                                      </p:to>
                                    </p:set>
                                    <p:animEffect transition="in" filter="fade">
                                      <p:cBhvr>
                                        <p:cTn id="17" dur="1000"/>
                                        <p:tgtEl>
                                          <p:spTgt spid="2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0"/>
                                        </p:tgtEl>
                                        <p:attrNameLst>
                                          <p:attrName>style.visibility</p:attrName>
                                        </p:attrNameLst>
                                      </p:cBhvr>
                                      <p:to>
                                        <p:strVal val="visible"/>
                                      </p:to>
                                    </p:set>
                                    <p:animEffect transition="in" filter="fade">
                                      <p:cBhvr>
                                        <p:cTn id="22" dur="1000"/>
                                        <p:tgtEl>
                                          <p:spTgt spid="2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1"/>
                                        </p:tgtEl>
                                        <p:attrNameLst>
                                          <p:attrName>style.visibility</p:attrName>
                                        </p:attrNameLst>
                                      </p:cBhvr>
                                      <p:to>
                                        <p:strVal val="visible"/>
                                      </p:to>
                                    </p:set>
                                    <p:animEffect transition="in" filter="fade">
                                      <p:cBhvr>
                                        <p:cTn id="27" dur="1000"/>
                                        <p:tgtEl>
                                          <p:spTgt spid="2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
                                        </p:tgtEl>
                                        <p:attrNameLst>
                                          <p:attrName>style.visibility</p:attrName>
                                        </p:attrNameLst>
                                      </p:cBhvr>
                                      <p:to>
                                        <p:strVal val="visible"/>
                                      </p:to>
                                    </p:set>
                                    <p:animEffect transition="in" filter="fade">
                                      <p:cBhvr>
                                        <p:cTn id="32" dur="1000"/>
                                        <p:tgtEl>
                                          <p:spTgt spid="2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2"/>
                                        </p:tgtEl>
                                        <p:attrNameLst>
                                          <p:attrName>style.visibility</p:attrName>
                                        </p:attrNameLst>
                                      </p:cBhvr>
                                      <p:to>
                                        <p:strVal val="visible"/>
                                      </p:to>
                                    </p:set>
                                    <p:animEffect transition="in" filter="fade">
                                      <p:cBhvr>
                                        <p:cTn id="3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2"/>
          <p:cNvPicPr preferRelativeResize="0"/>
          <p:nvPr/>
        </p:nvPicPr>
        <p:blipFill rotWithShape="1">
          <a:blip r:embed="rId3">
            <a:alphaModFix/>
          </a:blip>
          <a:srcRect/>
          <a:stretch/>
        </p:blipFill>
        <p:spPr>
          <a:xfrm>
            <a:off x="0" y="0"/>
            <a:ext cx="9456233" cy="6858000"/>
          </a:xfrm>
          <a:prstGeom prst="rect">
            <a:avLst/>
          </a:prstGeom>
          <a:noFill/>
          <a:ln>
            <a:noFill/>
          </a:ln>
        </p:spPr>
      </p:pic>
      <p:sp>
        <p:nvSpPr>
          <p:cNvPr id="268" name="Google Shape;268;p22"/>
          <p:cNvSpPr txBox="1"/>
          <p:nvPr/>
        </p:nvSpPr>
        <p:spPr>
          <a:xfrm>
            <a:off x="9846527" y="2096429"/>
            <a:ext cx="1761893"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dirty="0" err="1">
                <a:solidFill>
                  <a:schemeClr val="dk1"/>
                </a:solidFill>
                <a:latin typeface="Comic Sans MS"/>
                <a:ea typeface="Comic Sans MS"/>
                <a:cs typeface="Comic Sans MS"/>
                <a:sym typeface="Comic Sans MS"/>
              </a:rPr>
              <a:t>We</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follow</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Jesus</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when</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we</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give</a:t>
            </a:r>
            <a:r>
              <a:rPr lang="es-ES" sz="2500" b="1" dirty="0">
                <a:solidFill>
                  <a:schemeClr val="dk1"/>
                </a:solidFill>
                <a:latin typeface="Comic Sans MS"/>
                <a:ea typeface="Comic Sans MS"/>
                <a:cs typeface="Comic Sans MS"/>
                <a:sym typeface="Comic Sans MS"/>
              </a:rPr>
              <a:t> </a:t>
            </a:r>
            <a:r>
              <a:rPr lang="es-ES" sz="2500" b="1" dirty="0" err="1">
                <a:solidFill>
                  <a:schemeClr val="dk1"/>
                </a:solidFill>
                <a:latin typeface="Comic Sans MS"/>
                <a:ea typeface="Comic Sans MS"/>
                <a:cs typeface="Comic Sans MS"/>
                <a:sym typeface="Comic Sans MS"/>
              </a:rPr>
              <a:t>love</a:t>
            </a:r>
            <a:r>
              <a:rPr lang="es-ES" sz="2500" b="1" dirty="0">
                <a:solidFill>
                  <a:schemeClr val="dk1"/>
                </a:solidFill>
                <a:latin typeface="Comic Sans MS"/>
                <a:ea typeface="Comic Sans MS"/>
                <a:cs typeface="Comic Sans MS"/>
                <a:sym typeface="Comic Sans MS"/>
              </a:rPr>
              <a:t>.</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title"/>
          </p:nvPr>
        </p:nvSpPr>
        <p:spPr>
          <a:xfrm>
            <a:off x="838199" y="1122364"/>
            <a:ext cx="10515600" cy="24209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omic Sans MS"/>
              <a:buNone/>
            </a:pPr>
            <a:r>
              <a:rPr lang="es-ES" sz="3500" b="1" dirty="0" err="1">
                <a:latin typeface="Comic Sans MS"/>
                <a:ea typeface="Comic Sans MS"/>
                <a:cs typeface="Comic Sans MS"/>
                <a:sym typeface="Comic Sans MS"/>
              </a:rPr>
              <a:t>Prayer</a:t>
            </a:r>
            <a:br>
              <a:rPr lang="es-ES" sz="3500" b="1" dirty="0">
                <a:latin typeface="Comic Sans MS"/>
                <a:ea typeface="Comic Sans MS"/>
                <a:cs typeface="Comic Sans MS"/>
                <a:sym typeface="Comic Sans MS"/>
              </a:rPr>
            </a:br>
            <a:br>
              <a:rPr lang="es-ES" sz="3500" b="1" dirty="0">
                <a:latin typeface="Comic Sans MS"/>
                <a:ea typeface="Comic Sans MS"/>
                <a:cs typeface="Comic Sans MS"/>
                <a:sym typeface="Comic Sans MS"/>
              </a:rPr>
            </a:br>
            <a:r>
              <a:rPr lang="es-ES" sz="3500" b="1" dirty="0" err="1">
                <a:latin typeface="Comic Sans MS"/>
                <a:ea typeface="Comic Sans MS"/>
                <a:cs typeface="Comic Sans MS"/>
                <a:sym typeface="Comic Sans MS"/>
              </a:rPr>
              <a:t>Jesus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help</a:t>
            </a:r>
            <a:r>
              <a:rPr lang="es-ES" sz="3500" b="1" dirty="0">
                <a:latin typeface="Comic Sans MS"/>
                <a:ea typeface="Comic Sans MS"/>
                <a:cs typeface="Comic Sans MS"/>
                <a:sym typeface="Comic Sans MS"/>
              </a:rPr>
              <a:t> me </a:t>
            </a:r>
            <a:r>
              <a:rPr lang="es-ES" sz="3500" b="1" dirty="0" err="1">
                <a:latin typeface="Comic Sans MS"/>
                <a:ea typeface="Comic Sans MS"/>
                <a:cs typeface="Comic Sans MS"/>
                <a:sym typeface="Comic Sans MS"/>
              </a:rPr>
              <a:t>to</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always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see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you</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with</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eyes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my</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heart,in</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love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those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around</a:t>
            </a:r>
            <a:r>
              <a:rPr lang="es-ES" sz="3500" b="1" dirty="0">
                <a:latin typeface="Comic Sans MS"/>
                <a:ea typeface="Comic Sans MS"/>
                <a:cs typeface="Comic Sans MS"/>
                <a:sym typeface="Comic Sans MS"/>
              </a:rPr>
              <a:t> me, in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beauty</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your</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creation</a:t>
            </a:r>
            <a:r>
              <a:rPr lang="es-ES" sz="3500" b="1" dirty="0">
                <a:latin typeface="Comic Sans MS"/>
                <a:ea typeface="Comic Sans MS"/>
                <a:cs typeface="Comic Sans MS"/>
                <a:sym typeface="Comic Sans MS"/>
              </a:rPr>
              <a:t>, and in </a:t>
            </a:r>
            <a:r>
              <a:rPr lang="es-ES" sz="3500" b="1" dirty="0" err="1">
                <a:latin typeface="Comic Sans MS"/>
                <a:ea typeface="Comic Sans MS"/>
                <a:cs typeface="Comic Sans MS"/>
                <a:sym typeface="Comic Sans MS"/>
              </a:rPr>
              <a:t>all</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events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my</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life</a:t>
            </a:r>
            <a:r>
              <a:rPr lang="es-ES" sz="3500" b="1" dirty="0">
                <a:latin typeface="Comic Sans MS"/>
                <a:ea typeface="Comic Sans MS"/>
                <a:cs typeface="Comic Sans MS"/>
                <a:sym typeface="Comic Sans MS"/>
              </a:rPr>
              <a:t>. I </a:t>
            </a:r>
            <a:r>
              <a:rPr lang="es-ES" sz="3500" b="1" dirty="0" err="1">
                <a:latin typeface="Comic Sans MS"/>
                <a:ea typeface="Comic Sans MS"/>
                <a:cs typeface="Comic Sans MS"/>
                <a:sym typeface="Comic Sans MS"/>
              </a:rPr>
              <a:t>always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want</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to</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see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you</a:t>
            </a:r>
            <a:r>
              <a:rPr lang="es-ES" sz="3500" b="1" dirty="0">
                <a:latin typeface="Comic Sans MS"/>
                <a:ea typeface="Comic Sans MS"/>
                <a:cs typeface="Comic Sans MS"/>
                <a:sym typeface="Comic Sans MS"/>
              </a:rPr>
              <a:t> and </a:t>
            </a:r>
            <a:r>
              <a:rPr lang="es-ES" sz="3500" b="1" dirty="0" err="1">
                <a:latin typeface="Comic Sans MS"/>
                <a:ea typeface="Comic Sans MS"/>
                <a:cs typeface="Comic Sans MS"/>
                <a:sym typeface="Comic Sans MS"/>
              </a:rPr>
              <a:t>follow</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you</a:t>
            </a:r>
            <a:r>
              <a:rPr lang="es-ES" sz="3500" b="1" dirty="0">
                <a:latin typeface="Comic Sans MS"/>
                <a:ea typeface="Comic Sans MS"/>
                <a:cs typeface="Comic Sans MS"/>
                <a:sym typeface="Comic Sans MS"/>
              </a:rPr>
              <a:t>. Amen.</a:t>
            </a:r>
            <a:br>
              <a:rPr lang="es-ES" sz="3500" b="1" dirty="0">
                <a:latin typeface="Comic Sans MS"/>
                <a:ea typeface="Comic Sans MS"/>
                <a:cs typeface="Comic Sans MS"/>
                <a:sym typeface="Comic Sans MS"/>
              </a:rPr>
            </a:br>
            <a:br>
              <a:rPr lang="es-ES" sz="3500" b="1" dirty="0">
                <a:latin typeface="Comic Sans MS"/>
                <a:ea typeface="Comic Sans MS"/>
                <a:cs typeface="Comic Sans MS"/>
                <a:sym typeface="Comic Sans MS"/>
              </a:rPr>
            </a:br>
            <a:endParaRPr sz="2400" b="1" dirty="0">
              <a:latin typeface="Comic Sans MS"/>
              <a:ea typeface="Comic Sans MS"/>
              <a:cs typeface="Comic Sans MS"/>
              <a:sym typeface="Comic Sans MS"/>
            </a:endParaRPr>
          </a:p>
        </p:txBody>
      </p:sp>
      <p:pic>
        <p:nvPicPr>
          <p:cNvPr id="1028" name="Picture 4" descr="Kids Praying Cartoon Images – Browse 7,043 Stock Photos, Vectors, and Video  | Adobe Stock">
            <a:extLst>
              <a:ext uri="{FF2B5EF4-FFF2-40B4-BE49-F238E27FC236}">
                <a16:creationId xmlns:a16="http://schemas.microsoft.com/office/drawing/2014/main" id="{768EA87D-C7FF-2A1F-794E-729712482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536" y="3857624"/>
            <a:ext cx="3590925" cy="2786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4D0A-A04C-8EA6-23CC-7825AD5F7955}"/>
              </a:ext>
            </a:extLst>
          </p:cNvPr>
          <p:cNvSpPr>
            <a:spLocks noGrp="1"/>
          </p:cNvSpPr>
          <p:nvPr>
            <p:ph type="title"/>
          </p:nvPr>
        </p:nvSpPr>
        <p:spPr>
          <a:xfrm>
            <a:off x="838200" y="0"/>
            <a:ext cx="10515600" cy="477838"/>
          </a:xfrm>
        </p:spPr>
        <p:txBody>
          <a:bodyPr>
            <a:normAutofit fontScale="90000"/>
          </a:bodyPr>
          <a:lstStyle/>
          <a:p>
            <a:r>
              <a:rPr lang="en-US" sz="1800" dirty="0">
                <a:effectLst/>
                <a:latin typeface="Cambria" panose="02040503050406030204" pitchFamily="18" charset="0"/>
                <a:ea typeface="Cambria" panose="02040503050406030204" pitchFamily="18" charset="0"/>
                <a:cs typeface="Cambria" panose="02040503050406030204" pitchFamily="18" charset="0"/>
              </a:rPr>
              <a:t>Open the Eyes of my Heart Lord, </a:t>
            </a:r>
            <a:r>
              <a:rPr lang="en-US" sz="1800" dirty="0" err="1">
                <a:effectLst/>
                <a:latin typeface="Cambria" panose="02040503050406030204" pitchFamily="18" charset="0"/>
                <a:ea typeface="Cambria" panose="02040503050406030204" pitchFamily="18" charset="0"/>
                <a:cs typeface="Cambria" panose="02040503050406030204" pitchFamily="18" charset="0"/>
              </a:rPr>
              <a:t>idcm</a:t>
            </a:r>
            <a:r>
              <a:rPr lang="en-US" sz="1800" dirty="0">
                <a:effectLst/>
                <a:latin typeface="Cambria" panose="02040503050406030204" pitchFamily="18" charset="0"/>
                <a:ea typeface="Cambria" panose="02040503050406030204" pitchFamily="18" charset="0"/>
                <a:cs typeface="Cambria" panose="02040503050406030204" pitchFamily="18" charset="0"/>
              </a:rPr>
              <a:t> kids,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https://youtu.be/LVoQR9Vj0Zg?si=dRRmjFIpB4GiZNt0</a:t>
            </a:r>
            <a:r>
              <a:rPr lang="en-US" sz="1800" dirty="0">
                <a:effectLst/>
                <a:latin typeface="Cambria" panose="02040503050406030204" pitchFamily="18" charset="0"/>
                <a:ea typeface="Cambria" panose="02040503050406030204" pitchFamily="18" charset="0"/>
                <a:cs typeface="Cambria" panose="02040503050406030204" pitchFamily="18" charset="0"/>
              </a:rPr>
              <a:t> (3-7 yrs.)</a:t>
            </a:r>
            <a:endParaRPr lang="en-US" dirty="0"/>
          </a:p>
        </p:txBody>
      </p:sp>
      <p:pic>
        <p:nvPicPr>
          <p:cNvPr id="3" name="Online Media 2" title="Open the eyes of my heart - IDMC Kids Church Worship Dance Music Video">
            <a:hlinkClick r:id="" action="ppaction://media"/>
            <a:extLst>
              <a:ext uri="{FF2B5EF4-FFF2-40B4-BE49-F238E27FC236}">
                <a16:creationId xmlns:a16="http://schemas.microsoft.com/office/drawing/2014/main" id="{52430C0C-C77B-DE91-0BA5-44EE28989BBC}"/>
              </a:ext>
            </a:extLst>
          </p:cNvPr>
          <p:cNvPicPr>
            <a:picLocks noRot="1" noChangeAspect="1"/>
          </p:cNvPicPr>
          <p:nvPr>
            <a:videoFile r:link="rId1"/>
          </p:nvPr>
        </p:nvPicPr>
        <p:blipFill>
          <a:blip r:embed="rId4"/>
          <a:stretch>
            <a:fillRect/>
          </a:stretch>
        </p:blipFill>
        <p:spPr>
          <a:xfrm>
            <a:off x="0" y="458343"/>
            <a:ext cx="12192000" cy="6414897"/>
          </a:xfrm>
          <a:prstGeom prst="rect">
            <a:avLst/>
          </a:prstGeom>
        </p:spPr>
      </p:pic>
    </p:spTree>
    <p:extLst>
      <p:ext uri="{BB962C8B-B14F-4D97-AF65-F5344CB8AC3E}">
        <p14:creationId xmlns:p14="http://schemas.microsoft.com/office/powerpoint/2010/main" val="3495818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D59A-C4B7-9510-E420-4799889A5F73}"/>
              </a:ext>
            </a:extLst>
          </p:cNvPr>
          <p:cNvSpPr>
            <a:spLocks noGrp="1"/>
          </p:cNvSpPr>
          <p:nvPr>
            <p:ph type="title"/>
          </p:nvPr>
        </p:nvSpPr>
        <p:spPr>
          <a:xfrm>
            <a:off x="135731" y="0"/>
            <a:ext cx="11920537" cy="420688"/>
          </a:xfrm>
        </p:spPr>
        <p:txBody>
          <a:bodyPr>
            <a:normAutofit fontScale="90000"/>
          </a:bodyPr>
          <a:lstStyle/>
          <a:p>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Song</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 Open </a:t>
            </a:r>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the</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 </a:t>
            </a:r>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Eyes</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 </a:t>
            </a:r>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of</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 </a:t>
            </a:r>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my</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 Heart Lord, </a:t>
            </a:r>
            <a:r>
              <a:rPr lang="es-ES" sz="2200" dirty="0">
                <a:latin typeface="Calibri" panose="020F0502020204030204" pitchFamily="34" charset="0"/>
                <a:ea typeface="Calibri" panose="020F0502020204030204" pitchFamily="34" charset="0"/>
                <a:cs typeface="Calibri" panose="020F0502020204030204" pitchFamily="34" charset="0"/>
                <a:sym typeface="Comic Sans MS"/>
                <a:hlinkClick r:id="rId3"/>
              </a:rPr>
              <a:t>https://youtu.be/-OwXh9qgxz8?si=QOmDQVZzSwIxqPyh </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(8+ </a:t>
            </a:r>
            <a:r>
              <a:rPr lang="es-ES" sz="2200" dirty="0" err="1">
                <a:latin typeface="Calibri" panose="020F0502020204030204" pitchFamily="34" charset="0"/>
                <a:ea typeface="Calibri" panose="020F0502020204030204" pitchFamily="34" charset="0"/>
                <a:cs typeface="Calibri" panose="020F0502020204030204" pitchFamily="34" charset="0"/>
                <a:sym typeface="Comic Sans MS"/>
              </a:rPr>
              <a:t>years</a:t>
            </a:r>
            <a:r>
              <a:rPr lang="es-ES" sz="2200" dirty="0">
                <a:latin typeface="Calibri" panose="020F0502020204030204" pitchFamily="34" charset="0"/>
                <a:ea typeface="Calibri" panose="020F0502020204030204" pitchFamily="34" charset="0"/>
                <a:cs typeface="Calibri" panose="020F0502020204030204" pitchFamily="34" charset="0"/>
                <a:sym typeface="Comic Sans MS"/>
              </a:rPr>
              <a:t>)</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nline Media 3" title="Local Sound - Open the Eyes Of My Heart (Official Lyric Video)">
            <a:hlinkClick r:id="" action="ppaction://media"/>
            <a:extLst>
              <a:ext uri="{FF2B5EF4-FFF2-40B4-BE49-F238E27FC236}">
                <a16:creationId xmlns:a16="http://schemas.microsoft.com/office/drawing/2014/main" id="{EB650E11-6EEB-955A-1E83-BE27E3AB169E}"/>
              </a:ext>
            </a:extLst>
          </p:cNvPr>
          <p:cNvPicPr>
            <a:picLocks noRot="1" noChangeAspect="1"/>
          </p:cNvPicPr>
          <p:nvPr>
            <a:videoFile r:link="rId1"/>
          </p:nvPr>
        </p:nvPicPr>
        <p:blipFill>
          <a:blip r:embed="rId4"/>
          <a:stretch>
            <a:fillRect/>
          </a:stretch>
        </p:blipFill>
        <p:spPr>
          <a:xfrm>
            <a:off x="0" y="528638"/>
            <a:ext cx="12192000" cy="6344602"/>
          </a:xfrm>
          <a:prstGeom prst="rect">
            <a:avLst/>
          </a:prstGeom>
        </p:spPr>
      </p:pic>
    </p:spTree>
    <p:extLst>
      <p:ext uri="{BB962C8B-B14F-4D97-AF65-F5344CB8AC3E}">
        <p14:creationId xmlns:p14="http://schemas.microsoft.com/office/powerpoint/2010/main" val="88658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BD73B5-99BC-6664-2B16-67F6EBA78F45}"/>
              </a:ext>
            </a:extLst>
          </p:cNvPr>
          <p:cNvPicPr>
            <a:picLocks noChangeAspect="1"/>
          </p:cNvPicPr>
          <p:nvPr/>
        </p:nvPicPr>
        <p:blipFill>
          <a:blip r:embed="rId2"/>
          <a:stretch>
            <a:fillRect/>
          </a:stretch>
        </p:blipFill>
        <p:spPr>
          <a:xfrm>
            <a:off x="2300288" y="-3412"/>
            <a:ext cx="7543800" cy="6861412"/>
          </a:xfrm>
          <a:prstGeom prst="rect">
            <a:avLst/>
          </a:prstGeom>
        </p:spPr>
      </p:pic>
    </p:spTree>
    <p:extLst>
      <p:ext uri="{BB962C8B-B14F-4D97-AF65-F5344CB8AC3E}">
        <p14:creationId xmlns:p14="http://schemas.microsoft.com/office/powerpoint/2010/main" val="981151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AE4C-BAA0-20CD-C2E5-65EDA8CC0630}"/>
              </a:ext>
            </a:extLst>
          </p:cNvPr>
          <p:cNvSpPr>
            <a:spLocks noGrp="1"/>
          </p:cNvSpPr>
          <p:nvPr>
            <p:ph type="title"/>
          </p:nvPr>
        </p:nvSpPr>
        <p:spPr>
          <a:xfrm>
            <a:off x="838200" y="0"/>
            <a:ext cx="10515600" cy="434975"/>
          </a:xfrm>
        </p:spPr>
        <p:txBody>
          <a:bodyPr>
            <a:normAutofit/>
          </a:bodyPr>
          <a:lstStyle/>
          <a:p>
            <a:r>
              <a:rPr lang="en-US" sz="2000" dirty="0"/>
              <a:t>https://youtu.be/goIQnHKK7wQ?si=KkwLFDZcbXFn0CWD</a:t>
            </a:r>
          </a:p>
        </p:txBody>
      </p:sp>
      <p:pic>
        <p:nvPicPr>
          <p:cNvPr id="3" name="Online Media 2" title="Archangels | Michael | Raphael | Gabriel | Archangels Michael, Raphael and Gabriel">
            <a:hlinkClick r:id="" action="ppaction://media"/>
            <a:extLst>
              <a:ext uri="{FF2B5EF4-FFF2-40B4-BE49-F238E27FC236}">
                <a16:creationId xmlns:a16="http://schemas.microsoft.com/office/drawing/2014/main" id="{8542F15F-2F29-D1A7-1C19-09C591F12333}"/>
              </a:ext>
            </a:extLst>
          </p:cNvPr>
          <p:cNvPicPr>
            <a:picLocks noRot="1" noChangeAspect="1"/>
          </p:cNvPicPr>
          <p:nvPr>
            <a:videoFile r:link="rId1"/>
          </p:nvPr>
        </p:nvPicPr>
        <p:blipFill>
          <a:blip r:embed="rId3"/>
          <a:stretch>
            <a:fillRect/>
          </a:stretch>
        </p:blipFill>
        <p:spPr>
          <a:xfrm>
            <a:off x="0" y="434975"/>
            <a:ext cx="12165027" cy="6423025"/>
          </a:xfrm>
          <a:prstGeom prst="rect">
            <a:avLst/>
          </a:prstGeom>
        </p:spPr>
      </p:pic>
    </p:spTree>
    <p:extLst>
      <p:ext uri="{BB962C8B-B14F-4D97-AF65-F5344CB8AC3E}">
        <p14:creationId xmlns:p14="http://schemas.microsoft.com/office/powerpoint/2010/main" val="291970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226660" y="485425"/>
            <a:ext cx="11656904" cy="6244684"/>
          </a:xfrm>
          <a:prstGeom prst="rect">
            <a:avLst/>
          </a:prstGeom>
          <a:noFill/>
          <a:ln>
            <a:noFill/>
          </a:ln>
        </p:spPr>
      </p:pic>
      <p:sp>
        <p:nvSpPr>
          <p:cNvPr id="109" name="Google Shape;109;p3"/>
          <p:cNvSpPr txBox="1">
            <a:spLocks noGrp="1"/>
          </p:cNvSpPr>
          <p:nvPr>
            <p:ph type="title"/>
          </p:nvPr>
        </p:nvSpPr>
        <p:spPr>
          <a:xfrm>
            <a:off x="0" y="5706559"/>
            <a:ext cx="12110224" cy="1151441"/>
          </a:xfrm>
          <a:prstGeom prst="rect">
            <a:avLst/>
          </a:prstGeom>
          <a:solidFill>
            <a:srgbClr val="9CC2E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dirty="0" err="1">
                <a:latin typeface="Comic Sans MS"/>
                <a:ea typeface="Comic Sans MS"/>
                <a:cs typeface="Comic Sans MS"/>
                <a:sym typeface="Comic Sans MS"/>
              </a:rPr>
              <a:t>Jesus</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said</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to</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the</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chief</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priests</a:t>
            </a:r>
            <a:r>
              <a:rPr lang="es-ES" sz="2800" b="1" dirty="0">
                <a:latin typeface="Comic Sans MS"/>
                <a:ea typeface="Comic Sans MS"/>
                <a:cs typeface="Comic Sans MS"/>
                <a:sym typeface="Comic Sans MS"/>
              </a:rPr>
              <a:t> and </a:t>
            </a:r>
            <a:r>
              <a:rPr lang="es-ES" sz="2800" b="1" dirty="0" err="1">
                <a:latin typeface="Comic Sans MS"/>
                <a:ea typeface="Comic Sans MS"/>
                <a:cs typeface="Comic Sans MS"/>
                <a:sym typeface="Comic Sans MS"/>
              </a:rPr>
              <a:t>the</a:t>
            </a:r>
            <a:r>
              <a:rPr lang="es-ES" sz="2800" b="1" dirty="0">
                <a:latin typeface="Comic Sans MS"/>
                <a:ea typeface="Comic Sans MS"/>
                <a:cs typeface="Comic Sans MS"/>
                <a:sym typeface="Comic Sans MS"/>
              </a:rPr>
              <a:t> </a:t>
            </a:r>
            <a:br>
              <a:rPr lang="es-ES" sz="2800" b="1" dirty="0">
                <a:latin typeface="Comic Sans MS"/>
                <a:ea typeface="Comic Sans MS"/>
                <a:cs typeface="Comic Sans MS"/>
                <a:sym typeface="Comic Sans MS"/>
              </a:rPr>
            </a:br>
            <a:r>
              <a:rPr lang="es-ES" sz="2800" b="1" dirty="0" err="1">
                <a:latin typeface="Comic Sans MS"/>
                <a:ea typeface="Comic Sans MS"/>
                <a:cs typeface="Comic Sans MS"/>
                <a:sym typeface="Comic Sans MS"/>
              </a:rPr>
              <a:t>elders</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of</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the</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people</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Hear</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another</a:t>
            </a:r>
            <a:r>
              <a:rPr lang="es-ES" sz="2800" b="1" dirty="0">
                <a:latin typeface="Comic Sans MS"/>
                <a:ea typeface="Comic Sans MS"/>
                <a:cs typeface="Comic Sans MS"/>
                <a:sym typeface="Comic Sans MS"/>
              </a:rPr>
              <a:t> parable.”</a:t>
            </a:r>
            <a:endParaRPr dirty="0"/>
          </a:p>
        </p:txBody>
      </p:sp>
      <p:sp>
        <p:nvSpPr>
          <p:cNvPr id="2" name="TextBox 1">
            <a:extLst>
              <a:ext uri="{FF2B5EF4-FFF2-40B4-BE49-F238E27FC236}">
                <a16:creationId xmlns:a16="http://schemas.microsoft.com/office/drawing/2014/main" id="{1CBC68DC-8906-68AD-9BA4-2B7F9699DD33}"/>
              </a:ext>
            </a:extLst>
          </p:cNvPr>
          <p:cNvSpPr txBox="1"/>
          <p:nvPr/>
        </p:nvSpPr>
        <p:spPr>
          <a:xfrm>
            <a:off x="226660" y="99662"/>
            <a:ext cx="5388328" cy="338554"/>
          </a:xfrm>
          <a:prstGeom prst="rect">
            <a:avLst/>
          </a:prstGeom>
          <a:noFill/>
        </p:spPr>
        <p:txBody>
          <a:bodyPr wrap="square" rtlCol="0">
            <a:spAutoFit/>
          </a:bodyPr>
          <a:lstStyle/>
          <a:p>
            <a:r>
              <a:rPr lang="en-US" sz="1600" b="1" dirty="0"/>
              <a:t>THE GOSPEL ACCORDING TO MATTHEW 21, 33-43: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a:stretch/>
        </p:blipFill>
        <p:spPr>
          <a:xfrm>
            <a:off x="-20188" y="0"/>
            <a:ext cx="12212187" cy="6858000"/>
          </a:xfrm>
          <a:prstGeom prst="rect">
            <a:avLst/>
          </a:prstGeom>
          <a:noFill/>
          <a:ln>
            <a:noFill/>
          </a:ln>
        </p:spPr>
      </p:pic>
      <p:sp>
        <p:nvSpPr>
          <p:cNvPr id="115" name="Google Shape;115;p4"/>
          <p:cNvSpPr txBox="1"/>
          <p:nvPr/>
        </p:nvSpPr>
        <p:spPr>
          <a:xfrm>
            <a:off x="-20188" y="0"/>
            <a:ext cx="7932487" cy="1815882"/>
          </a:xfrm>
          <a:prstGeom prst="rect">
            <a:avLst/>
          </a:prstGeom>
          <a:solidFill>
            <a:srgbClr val="DDEAF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There was a landowner who planted a vineyard, put a hedge around it, dug a wine press in it, and built a tower.  Then he leased it to tenants and went on a journey.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a:stretch/>
        </p:blipFill>
        <p:spPr>
          <a:xfrm>
            <a:off x="-34768" y="0"/>
            <a:ext cx="12226767" cy="6858000"/>
          </a:xfrm>
          <a:prstGeom prst="rect">
            <a:avLst/>
          </a:prstGeom>
          <a:noFill/>
          <a:ln>
            <a:noFill/>
          </a:ln>
        </p:spPr>
      </p:pic>
      <p:sp>
        <p:nvSpPr>
          <p:cNvPr id="121" name="Google Shape;121;p5"/>
          <p:cNvSpPr txBox="1">
            <a:spLocks noGrp="1"/>
          </p:cNvSpPr>
          <p:nvPr>
            <p:ph type="title"/>
          </p:nvPr>
        </p:nvSpPr>
        <p:spPr>
          <a:xfrm>
            <a:off x="-176561" y="457200"/>
            <a:ext cx="7335644" cy="1661532"/>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When vintage time drew near, he sent his servants to the tenants to obtain his produce.</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a:stretch/>
        </p:blipFill>
        <p:spPr>
          <a:xfrm>
            <a:off x="-32483" y="0"/>
            <a:ext cx="12224483" cy="6857999"/>
          </a:xfrm>
          <a:prstGeom prst="rect">
            <a:avLst/>
          </a:prstGeom>
          <a:noFill/>
          <a:ln>
            <a:noFill/>
          </a:ln>
        </p:spPr>
      </p:pic>
      <p:sp>
        <p:nvSpPr>
          <p:cNvPr id="127" name="Google Shape;127;p6"/>
          <p:cNvSpPr txBox="1"/>
          <p:nvPr/>
        </p:nvSpPr>
        <p:spPr>
          <a:xfrm>
            <a:off x="858645" y="546410"/>
            <a:ext cx="10281424" cy="101566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000" b="1" i="0" u="none" strike="noStrike" cap="none">
                <a:solidFill>
                  <a:schemeClr val="dk1"/>
                </a:solidFill>
                <a:latin typeface="Comic Sans MS"/>
                <a:ea typeface="Comic Sans MS"/>
                <a:cs typeface="Comic Sans MS"/>
                <a:sym typeface="Comic Sans MS"/>
              </a:rPr>
              <a:t>But the tenants seized the servants and one they beat, another they killed, and a third they stoned.</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3">
            <a:alphaModFix/>
          </a:blip>
          <a:srcRect/>
          <a:stretch/>
        </p:blipFill>
        <p:spPr>
          <a:xfrm>
            <a:off x="13612" y="1"/>
            <a:ext cx="12178388" cy="6858000"/>
          </a:xfrm>
          <a:prstGeom prst="rect">
            <a:avLst/>
          </a:prstGeom>
          <a:noFill/>
          <a:ln>
            <a:noFill/>
          </a:ln>
        </p:spPr>
      </p:pic>
      <p:sp>
        <p:nvSpPr>
          <p:cNvPr id="133" name="Google Shape;133;p7"/>
          <p:cNvSpPr txBox="1">
            <a:spLocks noGrp="1"/>
          </p:cNvSpPr>
          <p:nvPr>
            <p:ph type="title"/>
          </p:nvPr>
        </p:nvSpPr>
        <p:spPr>
          <a:xfrm>
            <a:off x="224883" y="5532438"/>
            <a:ext cx="8763000" cy="1325563"/>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Comic Sans MS"/>
              <a:buNone/>
            </a:pPr>
            <a:r>
              <a:rPr lang="es-ES" sz="3000" b="1">
                <a:latin typeface="Comic Sans MS"/>
                <a:ea typeface="Comic Sans MS"/>
                <a:cs typeface="Comic Sans MS"/>
                <a:sym typeface="Comic Sans MS"/>
              </a:rPr>
              <a:t>Again he sent other servants, more numerous than the first ones, but they treated them in the same way.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a:stretch/>
        </p:blipFill>
        <p:spPr>
          <a:xfrm>
            <a:off x="0" y="1"/>
            <a:ext cx="12182071" cy="6857999"/>
          </a:xfrm>
          <a:prstGeom prst="rect">
            <a:avLst/>
          </a:prstGeom>
          <a:noFill/>
          <a:ln>
            <a:noFill/>
          </a:ln>
        </p:spPr>
      </p:pic>
      <p:sp>
        <p:nvSpPr>
          <p:cNvPr id="139" name="Google Shape;139;p8"/>
          <p:cNvSpPr txBox="1">
            <a:spLocks noGrp="1"/>
          </p:cNvSpPr>
          <p:nvPr>
            <p:ph type="title"/>
          </p:nvPr>
        </p:nvSpPr>
        <p:spPr>
          <a:xfrm>
            <a:off x="0" y="5832087"/>
            <a:ext cx="5620215" cy="1025912"/>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Comic Sans MS"/>
              <a:buNone/>
            </a:pPr>
            <a:r>
              <a:rPr lang="es-ES" sz="3000" b="1">
                <a:latin typeface="Comic Sans MS"/>
                <a:ea typeface="Comic Sans MS"/>
                <a:cs typeface="Comic Sans MS"/>
                <a:sym typeface="Comic Sans MS"/>
              </a:rPr>
              <a:t>Finally, he sent his son to them, thinking,</a:t>
            </a:r>
            <a:endParaRPr/>
          </a:p>
        </p:txBody>
      </p:sp>
      <p:sp>
        <p:nvSpPr>
          <p:cNvPr id="140" name="Google Shape;140;p8"/>
          <p:cNvSpPr/>
          <p:nvPr/>
        </p:nvSpPr>
        <p:spPr>
          <a:xfrm>
            <a:off x="2631688" y="211873"/>
            <a:ext cx="4415883" cy="3958683"/>
          </a:xfrm>
          <a:prstGeom prst="wedgeEllipseCallout">
            <a:avLst>
              <a:gd name="adj1" fmla="val 45438"/>
              <a:gd name="adj2" fmla="val 47230"/>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8"/>
          <p:cNvSpPr txBox="1"/>
          <p:nvPr/>
        </p:nvSpPr>
        <p:spPr>
          <a:xfrm>
            <a:off x="3100039" y="1028383"/>
            <a:ext cx="3479180" cy="24006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5000" b="1" dirty="0" err="1">
                <a:solidFill>
                  <a:schemeClr val="dk1"/>
                </a:solidFill>
                <a:latin typeface="Comic Sans MS"/>
                <a:ea typeface="Comic Sans MS"/>
                <a:cs typeface="Comic Sans MS"/>
                <a:sym typeface="Comic Sans MS"/>
              </a:rPr>
              <a:t>They</a:t>
            </a:r>
            <a:r>
              <a:rPr lang="es-ES" sz="5000" b="1" dirty="0">
                <a:solidFill>
                  <a:schemeClr val="dk1"/>
                </a:solidFill>
                <a:latin typeface="Comic Sans MS"/>
                <a:ea typeface="Comic Sans MS"/>
                <a:cs typeface="Comic Sans MS"/>
                <a:sym typeface="Comic Sans MS"/>
              </a:rPr>
              <a:t> </a:t>
            </a:r>
            <a:r>
              <a:rPr lang="es-ES" sz="5000" b="1" dirty="0" err="1">
                <a:solidFill>
                  <a:schemeClr val="dk1"/>
                </a:solidFill>
                <a:latin typeface="Comic Sans MS"/>
                <a:ea typeface="Comic Sans MS"/>
                <a:cs typeface="Comic Sans MS"/>
                <a:sym typeface="Comic Sans MS"/>
              </a:rPr>
              <a:t>will</a:t>
            </a:r>
            <a:r>
              <a:rPr lang="es-ES" sz="5000" b="1" dirty="0">
                <a:solidFill>
                  <a:schemeClr val="dk1"/>
                </a:solidFill>
                <a:latin typeface="Comic Sans MS"/>
                <a:ea typeface="Comic Sans MS"/>
                <a:cs typeface="Comic Sans MS"/>
                <a:sym typeface="Comic Sans MS"/>
              </a:rPr>
              <a:t> </a:t>
            </a:r>
            <a:r>
              <a:rPr lang="es-ES" sz="5000" b="1" dirty="0" err="1">
                <a:solidFill>
                  <a:schemeClr val="dk1"/>
                </a:solidFill>
                <a:latin typeface="Comic Sans MS"/>
                <a:ea typeface="Comic Sans MS"/>
                <a:cs typeface="Comic Sans MS"/>
                <a:sym typeface="Comic Sans MS"/>
              </a:rPr>
              <a:t>respect</a:t>
            </a:r>
            <a:r>
              <a:rPr lang="es-ES" sz="5000" b="1" dirty="0">
                <a:solidFill>
                  <a:schemeClr val="dk1"/>
                </a:solidFill>
                <a:latin typeface="Comic Sans MS"/>
                <a:ea typeface="Comic Sans MS"/>
                <a:cs typeface="Comic Sans MS"/>
                <a:sym typeface="Comic Sans MS"/>
              </a:rPr>
              <a:t> </a:t>
            </a:r>
            <a:r>
              <a:rPr lang="es-ES" sz="5000" b="1" dirty="0" err="1">
                <a:solidFill>
                  <a:schemeClr val="dk1"/>
                </a:solidFill>
                <a:latin typeface="Comic Sans MS"/>
                <a:ea typeface="Comic Sans MS"/>
                <a:cs typeface="Comic Sans MS"/>
                <a:sym typeface="Comic Sans MS"/>
              </a:rPr>
              <a:t>my</a:t>
            </a:r>
            <a:r>
              <a:rPr lang="es-ES" sz="5000" b="1" dirty="0">
                <a:solidFill>
                  <a:schemeClr val="dk1"/>
                </a:solidFill>
                <a:latin typeface="Comic Sans MS"/>
                <a:ea typeface="Comic Sans MS"/>
                <a:cs typeface="Comic Sans MS"/>
                <a:sym typeface="Comic Sans MS"/>
              </a:rPr>
              <a:t> son.</a:t>
            </a:r>
            <a:endParaRPr sz="5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7" name="Google Shape;147;p9"/>
          <p:cNvSpPr txBox="1">
            <a:spLocks noGrp="1"/>
          </p:cNvSpPr>
          <p:nvPr>
            <p:ph type="title"/>
          </p:nvPr>
        </p:nvSpPr>
        <p:spPr>
          <a:xfrm>
            <a:off x="-1" y="5307982"/>
            <a:ext cx="9902283" cy="1550018"/>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Comic Sans MS"/>
              <a:buNone/>
            </a:pPr>
            <a:r>
              <a:rPr lang="es-ES" sz="3000" b="1">
                <a:latin typeface="Comic Sans MS"/>
                <a:ea typeface="Comic Sans MS"/>
                <a:cs typeface="Comic Sans MS"/>
                <a:sym typeface="Comic Sans MS"/>
              </a:rPr>
              <a:t>But when the tenants saw the son, they said to one another, 'This is the heir. Come, let us kill him and acquire his inheritance.’</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800</Words>
  <Application>Microsoft Office PowerPoint</Application>
  <PresentationFormat>Widescreen</PresentationFormat>
  <Paragraphs>64</Paragraphs>
  <Slides>28</Slides>
  <Notes>23</Notes>
  <HiddenSlides>0</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Cambria</vt:lpstr>
      <vt:lpstr>Comic Sans MS</vt:lpstr>
      <vt:lpstr>Office Theme</vt:lpstr>
      <vt:lpstr>Office Theme</vt:lpstr>
      <vt:lpstr>Friends of Jesus and Mary</vt:lpstr>
      <vt:lpstr>Mathew 21, 33-43  The stone the builders rejected has become the cornerstone.  Parable of the Murderous Tenants </vt:lpstr>
      <vt:lpstr>Jesus said to the chief priests and the  elders of the people: "Hear another parable.”</vt:lpstr>
      <vt:lpstr>PowerPoint Presentation</vt:lpstr>
      <vt:lpstr>When vintage time drew near, he sent his servants to the tenants to obtain his produce.</vt:lpstr>
      <vt:lpstr>PowerPoint Presentation</vt:lpstr>
      <vt:lpstr>Again he sent other servants, more numerous than the first ones, but they treated them in the same way.  </vt:lpstr>
      <vt:lpstr>Finally, he sent his son to them, thinking,</vt:lpstr>
      <vt:lpstr>But when the tenants saw the son, they said to one another, 'This is the heir. Come, let us kill him and acquire his inheritance.’</vt:lpstr>
      <vt:lpstr>They seized him, threw him out of the vineyard, and killed him.</vt:lpstr>
      <vt:lpstr>PowerPoint Presentation</vt:lpstr>
      <vt:lpstr>PowerPoint Presentation</vt:lpstr>
      <vt:lpstr>PowerPoint Presentation</vt:lpstr>
      <vt:lpstr>Therefore, I say to you, the kingdom of God will be taken away from you and given to a people that will produce its fruit.</vt:lpstr>
      <vt:lpstr>REFLECTION</vt:lpstr>
      <vt:lpstr>Who does the landowner represent in the parable? </vt:lpstr>
      <vt:lpstr>The high priests and elders of God’s people were guiding them with strict laws, but they did not have God in their hearts. </vt:lpstr>
      <vt:lpstr>What did the tenants do when the landowner sent his servants and his son to collect the fruits of the vineyard?</vt:lpstr>
      <vt:lpstr>Jesus said: “The stone that the builders rejected has become the cornerstone.”</vt:lpstr>
      <vt:lpstr>They did not recognize Jesus, the Messiah of God so they rejected Him.</vt:lpstr>
      <vt:lpstr>PowerPoint Presentation</vt:lpstr>
      <vt:lpstr>Jesus, I want to see you!</vt:lpstr>
      <vt:lpstr>PowerPoint Presentation</vt:lpstr>
      <vt:lpstr>Prayer  Jesus, help me to always see you with the eyes of my heart,in the love of those around me, in the beauty of your creation, and in all the events of my life. I always want to see you and follow you. Amen.  </vt:lpstr>
      <vt:lpstr>Open the Eyes of my Heart Lord, idcm kids, https://youtu.be/LVoQR9Vj0Zg?si=dRRmjFIpB4GiZNt0 (3-7 yrs.)</vt:lpstr>
      <vt:lpstr>Song: Open the Eyes of my Heart Lord, https://youtu.be/-OwXh9qgxz8?si=QOmDQVZzSwIxqPyh (8+ years)</vt:lpstr>
      <vt:lpstr>PowerPoint Presentation</vt:lpstr>
      <vt:lpstr>https://youtu.be/goIQnHKK7wQ?si=KkwLFDZcbXFn0CWD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Jesus and Mary</dc:title>
  <dc:creator>Maria Varona</dc:creator>
  <cp:lastModifiedBy>Maria Varona</cp:lastModifiedBy>
  <cp:revision>11</cp:revision>
  <dcterms:created xsi:type="dcterms:W3CDTF">2020-07-14T14:58:41Z</dcterms:created>
  <dcterms:modified xsi:type="dcterms:W3CDTF">2023-09-26T21:34:08Z</dcterms:modified>
</cp:coreProperties>
</file>