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96" r:id="rId14"/>
    <p:sldId id="267" r:id="rId15"/>
    <p:sldId id="268" r:id="rId16"/>
    <p:sldId id="269" r:id="rId17"/>
    <p:sldId id="270" r:id="rId18"/>
    <p:sldId id="271" r:id="rId19"/>
    <p:sldId id="272" r:id="rId20"/>
    <p:sldId id="273" r:id="rId21"/>
    <p:sldId id="274" r:id="rId22"/>
    <p:sldId id="275" r:id="rId23"/>
    <p:sldId id="276" r:id="rId24"/>
    <p:sldId id="277" r:id="rId25"/>
    <p:sldId id="297" r:id="rId26"/>
    <p:sldId id="298" r:id="rId27"/>
    <p:sldId id="299"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6UzWaDFXT/+wBquTjViC6lftL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snapToGrid="0">
      <p:cViewPr varScale="1">
        <p:scale>
          <a:sx n="67" d="100"/>
          <a:sy n="67"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a:spLocks noGrp="1"/>
          </p:cNvSpPr>
          <p:nvPr>
            <p:ph type="pic" idx="2"/>
          </p:nvPr>
        </p:nvSpPr>
        <p:spPr>
          <a:xfrm>
            <a:off x="5183188" y="987425"/>
            <a:ext cx="6172200" cy="4873625"/>
          </a:xfrm>
          <a:prstGeom prst="rect">
            <a:avLst/>
          </a:prstGeom>
          <a:noFill/>
          <a:ln>
            <a:noFill/>
          </a:ln>
        </p:spPr>
      </p:sp>
      <p:sp>
        <p:nvSpPr>
          <p:cNvPr id="64" name="Google Shape;64;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3" Type="http://schemas.openxmlformats.org/officeDocument/2006/relationships/image" Target="../media/image21.jpg"/><Relationship Id="rId7" Type="http://schemas.openxmlformats.org/officeDocument/2006/relationships/image" Target="../media/image25.jpg"/><Relationship Id="rId12"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jpg"/><Relationship Id="rId11" Type="http://schemas.openxmlformats.org/officeDocument/2006/relationships/hyperlink" Target="https://www.google.com/url?sa=i&amp;url=http://clipart-library.com/clip-art/thumbs-up-png-transparent-18.htm&amp;psig=AOvVaw18E2GNNnWGSRa8L4nWla_7&amp;ust=1601489963808000&amp;source=images&amp;cd=vfe&amp;ved=0CAIQjRxqFwoTCJCipJn9juwCFQAAAAAdAAAAABAD" TargetMode="External"/><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_GEqnKMN1zE?si=-Zt-bej5i5dGMqD0" TargetMode="External"/><Relationship Id="rId2" Type="http://schemas.openxmlformats.org/officeDocument/2006/relationships/slideLayout" Target="../slideLayouts/slideLayout2.xml"/><Relationship Id="rId1" Type="http://schemas.openxmlformats.org/officeDocument/2006/relationships/video" Target="https://www.youtube.com/embed/_GEqnKMN1zE?feature=oembed" TargetMode="Externa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hyperlink" Target="https://youtu.be/czRLWLOoqj8?si=HCwN2bqBxBw6eDLN" TargetMode="External"/><Relationship Id="rId2" Type="http://schemas.openxmlformats.org/officeDocument/2006/relationships/slideLayout" Target="../slideLayouts/slideLayout2.xml"/><Relationship Id="rId1" Type="http://schemas.openxmlformats.org/officeDocument/2006/relationships/video" Target="https://www.youtube.com/embed/czRLWLOoqj8?feature=oembed"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1524000" y="1809859"/>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s-ES" dirty="0">
                <a:solidFill>
                  <a:srgbClr val="0070C0"/>
                </a:solidFill>
              </a:rPr>
              <a:t>Friends </a:t>
            </a:r>
            <a:r>
              <a:rPr lang="es-ES" dirty="0" err="1">
                <a:solidFill>
                  <a:srgbClr val="0070C0"/>
                </a:solidFill>
              </a:rPr>
              <a:t>of</a:t>
            </a:r>
            <a:r>
              <a:rPr lang="es-ES" dirty="0">
                <a:solidFill>
                  <a:srgbClr val="0070C0"/>
                </a:solidFill>
              </a:rPr>
              <a:t> </a:t>
            </a:r>
            <a:r>
              <a:rPr lang="es-ES" dirty="0" err="1">
                <a:solidFill>
                  <a:srgbClr val="0070C0"/>
                </a:solidFill>
              </a:rPr>
              <a:t>Jesus</a:t>
            </a:r>
            <a:r>
              <a:rPr lang="es-ES" dirty="0">
                <a:solidFill>
                  <a:srgbClr val="0070C0"/>
                </a:solidFill>
              </a:rPr>
              <a:t> and Mary</a:t>
            </a:r>
            <a:endParaRPr dirty="0">
              <a:solidFill>
                <a:srgbClr val="0070C0"/>
              </a:solidFill>
            </a:endParaRPr>
          </a:p>
        </p:txBody>
      </p:sp>
      <p:sp>
        <p:nvSpPr>
          <p:cNvPr id="95" name="Google Shape;95;p1"/>
          <p:cNvSpPr txBox="1">
            <a:spLocks noGrp="1"/>
          </p:cNvSpPr>
          <p:nvPr>
            <p:ph type="subTitle" idx="1"/>
          </p:nvPr>
        </p:nvSpPr>
        <p:spPr>
          <a:xfrm>
            <a:off x="1524000" y="4600844"/>
            <a:ext cx="9144000" cy="178566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s-ES" dirty="0" err="1"/>
              <a:t>Prayer</a:t>
            </a:r>
            <a:r>
              <a:rPr lang="es-ES" dirty="0"/>
              <a:t> </a:t>
            </a:r>
            <a:r>
              <a:rPr lang="es-ES" dirty="0" err="1"/>
              <a:t>Group</a:t>
            </a:r>
            <a:r>
              <a:rPr lang="es-ES" dirty="0"/>
              <a:t> </a:t>
            </a:r>
            <a:r>
              <a:rPr lang="es-ES" dirty="0" err="1"/>
              <a:t>for</a:t>
            </a:r>
            <a:r>
              <a:rPr lang="es-ES" dirty="0"/>
              <a:t> </a:t>
            </a:r>
            <a:r>
              <a:rPr lang="es-ES" dirty="0" err="1"/>
              <a:t>Children</a:t>
            </a:r>
            <a:endParaRPr dirty="0"/>
          </a:p>
          <a:p>
            <a:pPr marL="0" lvl="0" indent="0" algn="ctr" rtl="0">
              <a:lnSpc>
                <a:spcPct val="90000"/>
              </a:lnSpc>
              <a:spcBef>
                <a:spcPts val="0"/>
              </a:spcBef>
              <a:spcAft>
                <a:spcPts val="0"/>
              </a:spcAft>
              <a:buClr>
                <a:schemeClr val="dk1"/>
              </a:buClr>
              <a:buSzPts val="2400"/>
              <a:buNone/>
            </a:pPr>
            <a:r>
              <a:rPr lang="es-ES" dirty="0" err="1"/>
              <a:t>Cycle</a:t>
            </a:r>
            <a:r>
              <a:rPr lang="es-ES" dirty="0"/>
              <a:t> A - XXVIII </a:t>
            </a:r>
            <a:r>
              <a:rPr lang="es-ES" dirty="0" err="1"/>
              <a:t>Sunday</a:t>
            </a:r>
            <a:r>
              <a:rPr lang="es-ES" dirty="0"/>
              <a:t> in </a:t>
            </a:r>
            <a:r>
              <a:rPr lang="es-ES" dirty="0" err="1"/>
              <a:t>Ordinary</a:t>
            </a:r>
            <a:r>
              <a:rPr lang="es-ES" dirty="0"/>
              <a:t> Time</a:t>
            </a:r>
            <a:endParaRPr dirty="0"/>
          </a:p>
          <a:p>
            <a:pPr marL="0" lvl="0" indent="0" algn="ctr" rtl="0">
              <a:lnSpc>
                <a:spcPct val="90000"/>
              </a:lnSpc>
              <a:spcBef>
                <a:spcPts val="0"/>
              </a:spcBef>
              <a:spcAft>
                <a:spcPts val="0"/>
              </a:spcAft>
              <a:buClr>
                <a:schemeClr val="dk1"/>
              </a:buClr>
              <a:buSzPts val="2400"/>
              <a:buNone/>
            </a:pPr>
            <a:r>
              <a:rPr lang="es-ES" dirty="0"/>
              <a:t>Parable </a:t>
            </a:r>
            <a:r>
              <a:rPr lang="es-ES" dirty="0" err="1"/>
              <a:t>of</a:t>
            </a:r>
            <a:r>
              <a:rPr lang="es-ES" dirty="0"/>
              <a:t> </a:t>
            </a:r>
            <a:r>
              <a:rPr lang="es-ES" dirty="0" err="1"/>
              <a:t>the</a:t>
            </a:r>
            <a:r>
              <a:rPr lang="es-ES" dirty="0"/>
              <a:t> </a:t>
            </a:r>
            <a:r>
              <a:rPr lang="es-ES" dirty="0" err="1"/>
              <a:t>Wedding</a:t>
            </a:r>
            <a:r>
              <a:rPr lang="es-ES" dirty="0"/>
              <a:t> </a:t>
            </a:r>
            <a:r>
              <a:rPr lang="es-ES" dirty="0" err="1"/>
              <a:t>Banquet</a:t>
            </a:r>
            <a:r>
              <a:rPr lang="es-ES" dirty="0"/>
              <a:t> - Matthew 22: 1-10</a:t>
            </a:r>
          </a:p>
          <a:p>
            <a:pPr marL="0" lvl="0" indent="0" algn="ctr" rtl="0">
              <a:lnSpc>
                <a:spcPct val="90000"/>
              </a:lnSpc>
              <a:spcBef>
                <a:spcPts val="0"/>
              </a:spcBef>
              <a:spcAft>
                <a:spcPts val="0"/>
              </a:spcAft>
              <a:buClr>
                <a:schemeClr val="dk1"/>
              </a:buClr>
              <a:buSzPts val="2400"/>
              <a:buNone/>
            </a:pPr>
            <a:endParaRPr lang="es-ES" dirty="0"/>
          </a:p>
          <a:p>
            <a:pPr marL="0" lvl="0" indent="0" algn="ctr" rtl="0">
              <a:lnSpc>
                <a:spcPct val="90000"/>
              </a:lnSpc>
              <a:spcBef>
                <a:spcPts val="0"/>
              </a:spcBef>
              <a:spcAft>
                <a:spcPts val="0"/>
              </a:spcAft>
              <a:buClr>
                <a:schemeClr val="dk1"/>
              </a:buClr>
              <a:buSzPts val="2400"/>
              <a:buNone/>
            </a:pPr>
            <a:r>
              <a:rPr lang="es-ES" sz="3000" dirty="0">
                <a:solidFill>
                  <a:srgbClr val="0070C0"/>
                </a:solidFill>
              </a:rPr>
              <a:t>www.fcpeace.org</a:t>
            </a:r>
            <a:endParaRPr sz="3000" dirty="0">
              <a:solidFill>
                <a:srgbClr val="0070C0"/>
              </a:solidFill>
            </a:endParaRPr>
          </a:p>
          <a:p>
            <a:pPr marL="0" lvl="0" indent="0" algn="ctr" rtl="0">
              <a:lnSpc>
                <a:spcPct val="90000"/>
              </a:lnSpc>
              <a:spcBef>
                <a:spcPts val="1000"/>
              </a:spcBef>
              <a:spcAft>
                <a:spcPts val="0"/>
              </a:spcAft>
              <a:buClr>
                <a:schemeClr val="dk1"/>
              </a:buClr>
              <a:buSzPts val="2400"/>
              <a:buNone/>
            </a:pPr>
            <a:endParaRPr dirty="0"/>
          </a:p>
        </p:txBody>
      </p:sp>
      <p:pic>
        <p:nvPicPr>
          <p:cNvPr id="96" name="Google Shape;96;p1"/>
          <p:cNvPicPr preferRelativeResize="0"/>
          <p:nvPr/>
        </p:nvPicPr>
        <p:blipFill rotWithShape="1">
          <a:blip r:embed="rId3">
            <a:alphaModFix/>
          </a:blip>
          <a:srcRect/>
          <a:stretch/>
        </p:blipFill>
        <p:spPr>
          <a:xfrm>
            <a:off x="4996543" y="713232"/>
            <a:ext cx="2193254" cy="2193254"/>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0" descr="A picture containing graphical user interface&#10;&#10;Description automatically generated"/>
          <p:cNvPicPr preferRelativeResize="0"/>
          <p:nvPr/>
        </p:nvPicPr>
        <p:blipFill rotWithShape="1">
          <a:blip r:embed="rId3">
            <a:alphaModFix/>
          </a:blip>
          <a:srcRect/>
          <a:stretch/>
        </p:blipFill>
        <p:spPr>
          <a:xfrm>
            <a:off x="185531" y="1563758"/>
            <a:ext cx="5910469" cy="5294242"/>
          </a:xfrm>
          <a:prstGeom prst="rect">
            <a:avLst/>
          </a:prstGeom>
          <a:noFill/>
          <a:ln>
            <a:noFill/>
          </a:ln>
        </p:spPr>
      </p:pic>
      <p:sp>
        <p:nvSpPr>
          <p:cNvPr id="153" name="Google Shape;153;p10"/>
          <p:cNvSpPr txBox="1">
            <a:spLocks noGrp="1"/>
          </p:cNvSpPr>
          <p:nvPr>
            <p:ph type="title"/>
          </p:nvPr>
        </p:nvSpPr>
        <p:spPr>
          <a:xfrm>
            <a:off x="0" y="251791"/>
            <a:ext cx="12192000" cy="8812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Comic Sans MS"/>
              <a:buNone/>
            </a:pPr>
            <a:r>
              <a:rPr lang="es-ES" sz="2400" b="1">
                <a:latin typeface="Comic Sans MS"/>
                <a:ea typeface="Comic Sans MS"/>
                <a:cs typeface="Comic Sans MS"/>
                <a:sym typeface="Comic Sans MS"/>
              </a:rPr>
              <a:t>The servants went out into the streets and gathered </a:t>
            </a:r>
            <a:br>
              <a:rPr lang="es-ES" sz="2400" b="1">
                <a:latin typeface="Comic Sans MS"/>
                <a:ea typeface="Comic Sans MS"/>
                <a:cs typeface="Comic Sans MS"/>
                <a:sym typeface="Comic Sans MS"/>
              </a:rPr>
            </a:br>
            <a:r>
              <a:rPr lang="es-ES" sz="2400" b="1">
                <a:latin typeface="Comic Sans MS"/>
                <a:ea typeface="Comic Sans MS"/>
                <a:cs typeface="Comic Sans MS"/>
                <a:sym typeface="Comic Sans MS"/>
              </a:rPr>
              <a:t>all they found, bad and good alike...</a:t>
            </a:r>
            <a:endParaRPr sz="2400" b="1">
              <a:latin typeface="Comic Sans MS"/>
              <a:ea typeface="Comic Sans MS"/>
              <a:cs typeface="Comic Sans MS"/>
              <a:sym typeface="Comic Sans MS"/>
            </a:endParaRPr>
          </a:p>
        </p:txBody>
      </p:sp>
      <p:pic>
        <p:nvPicPr>
          <p:cNvPr id="154" name="Google Shape;154;p10"/>
          <p:cNvPicPr preferRelativeResize="0"/>
          <p:nvPr/>
        </p:nvPicPr>
        <p:blipFill rotWithShape="1">
          <a:blip r:embed="rId4">
            <a:alphaModFix/>
          </a:blip>
          <a:srcRect/>
          <a:stretch/>
        </p:blipFill>
        <p:spPr>
          <a:xfrm>
            <a:off x="6215732" y="1563759"/>
            <a:ext cx="5925611" cy="5294242"/>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1" descr="A picture containing graffiti, sign, covered, painted&#10;&#10;Description automatically generated"/>
          <p:cNvPicPr preferRelativeResize="0"/>
          <p:nvPr/>
        </p:nvPicPr>
        <p:blipFill rotWithShape="1">
          <a:blip r:embed="rId3">
            <a:alphaModFix/>
          </a:blip>
          <a:srcRect/>
          <a:stretch/>
        </p:blipFill>
        <p:spPr>
          <a:xfrm>
            <a:off x="0" y="0"/>
            <a:ext cx="12191999" cy="6857999"/>
          </a:xfrm>
          <a:prstGeom prst="rect">
            <a:avLst/>
          </a:prstGeom>
          <a:noFill/>
          <a:ln>
            <a:noFill/>
          </a:ln>
        </p:spPr>
      </p:pic>
      <p:sp>
        <p:nvSpPr>
          <p:cNvPr id="160" name="Google Shape;160;p11"/>
          <p:cNvSpPr txBox="1">
            <a:spLocks noGrp="1"/>
          </p:cNvSpPr>
          <p:nvPr>
            <p:ph type="title"/>
          </p:nvPr>
        </p:nvSpPr>
        <p:spPr>
          <a:xfrm>
            <a:off x="185530" y="139839"/>
            <a:ext cx="11807687" cy="7480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ct val="100000"/>
              <a:buFont typeface="Comic Sans MS"/>
              <a:buNone/>
            </a:pPr>
            <a:r>
              <a:rPr lang="es-ES" sz="4000" b="1" dirty="0">
                <a:solidFill>
                  <a:schemeClr val="lt1"/>
                </a:solidFill>
                <a:latin typeface="Comic Sans MS"/>
                <a:ea typeface="Comic Sans MS"/>
                <a:cs typeface="Comic Sans MS"/>
                <a:sym typeface="Comic Sans MS"/>
              </a:rPr>
              <a:t>And </a:t>
            </a:r>
            <a:r>
              <a:rPr lang="es-ES" sz="4000" b="1" dirty="0" err="1">
                <a:solidFill>
                  <a:schemeClr val="lt1"/>
                </a:solidFill>
                <a:latin typeface="Comic Sans MS"/>
                <a:ea typeface="Comic Sans MS"/>
                <a:cs typeface="Comic Sans MS"/>
                <a:sym typeface="Comic Sans MS"/>
              </a:rPr>
              <a:t>the</a:t>
            </a:r>
            <a:r>
              <a:rPr lang="es-ES" sz="4000" b="1" dirty="0">
                <a:solidFill>
                  <a:schemeClr val="lt1"/>
                </a:solidFill>
                <a:latin typeface="Comic Sans MS"/>
                <a:ea typeface="Comic Sans MS"/>
                <a:cs typeface="Comic Sans MS"/>
                <a:sym typeface="Comic Sans MS"/>
              </a:rPr>
              <a:t> hall </a:t>
            </a:r>
            <a:r>
              <a:rPr lang="es-ES" sz="4000" b="1" dirty="0" err="1">
                <a:solidFill>
                  <a:schemeClr val="lt1"/>
                </a:solidFill>
                <a:latin typeface="Comic Sans MS"/>
                <a:ea typeface="Comic Sans MS"/>
                <a:cs typeface="Comic Sans MS"/>
                <a:sym typeface="Comic Sans MS"/>
              </a:rPr>
              <a:t>was</a:t>
            </a:r>
            <a:r>
              <a:rPr lang="es-ES" sz="4000" b="1" dirty="0">
                <a:solidFill>
                  <a:schemeClr val="lt1"/>
                </a:solidFill>
                <a:latin typeface="Comic Sans MS"/>
                <a:ea typeface="Comic Sans MS"/>
                <a:cs typeface="Comic Sans MS"/>
                <a:sym typeface="Comic Sans MS"/>
              </a:rPr>
              <a:t> </a:t>
            </a:r>
            <a:r>
              <a:rPr lang="es-ES" sz="4000" b="1" dirty="0" err="1">
                <a:solidFill>
                  <a:schemeClr val="lt1"/>
                </a:solidFill>
                <a:latin typeface="Comic Sans MS"/>
                <a:ea typeface="Comic Sans MS"/>
                <a:cs typeface="Comic Sans MS"/>
                <a:sym typeface="Comic Sans MS"/>
              </a:rPr>
              <a:t>filled</a:t>
            </a:r>
            <a:r>
              <a:rPr lang="es-ES" sz="4000" b="1" dirty="0">
                <a:solidFill>
                  <a:schemeClr val="lt1"/>
                </a:solidFill>
                <a:latin typeface="Comic Sans MS"/>
                <a:ea typeface="Comic Sans MS"/>
                <a:cs typeface="Comic Sans MS"/>
                <a:sym typeface="Comic Sans MS"/>
              </a:rPr>
              <a:t> </a:t>
            </a:r>
            <a:r>
              <a:rPr lang="es-ES" sz="4000" b="1" dirty="0" err="1">
                <a:solidFill>
                  <a:schemeClr val="lt1"/>
                </a:solidFill>
                <a:latin typeface="Comic Sans MS"/>
                <a:ea typeface="Comic Sans MS"/>
                <a:cs typeface="Comic Sans MS"/>
                <a:sym typeface="Comic Sans MS"/>
              </a:rPr>
              <a:t>with</a:t>
            </a:r>
            <a:r>
              <a:rPr lang="es-ES" sz="4000" b="1" dirty="0">
                <a:solidFill>
                  <a:schemeClr val="lt1"/>
                </a:solidFill>
                <a:latin typeface="Comic Sans MS"/>
                <a:ea typeface="Comic Sans MS"/>
                <a:cs typeface="Comic Sans MS"/>
                <a:sym typeface="Comic Sans MS"/>
              </a:rPr>
              <a:t> </a:t>
            </a:r>
            <a:r>
              <a:rPr lang="es-ES" sz="4000" b="1" dirty="0" err="1">
                <a:solidFill>
                  <a:schemeClr val="lt1"/>
                </a:solidFill>
                <a:latin typeface="Comic Sans MS"/>
                <a:ea typeface="Comic Sans MS"/>
                <a:cs typeface="Comic Sans MS"/>
                <a:sym typeface="Comic Sans MS"/>
              </a:rPr>
              <a:t>guests</a:t>
            </a:r>
            <a:r>
              <a:rPr lang="es-ES" sz="4000" b="1" dirty="0">
                <a:solidFill>
                  <a:schemeClr val="lt1"/>
                </a:solidFill>
                <a:latin typeface="Comic Sans MS"/>
                <a:ea typeface="Comic Sans MS"/>
                <a:cs typeface="Comic Sans MS"/>
                <a:sym typeface="Comic Sans MS"/>
              </a:rPr>
              <a:t>. </a:t>
            </a:r>
            <a:endParaRPr sz="3300" dirty="0">
              <a:solidFill>
                <a:schemeClr val="lt1"/>
              </a:solidFill>
            </a:endParaRPr>
          </a:p>
        </p:txBody>
      </p:sp>
      <p:sp>
        <p:nvSpPr>
          <p:cNvPr id="2" name="TextBox 1">
            <a:extLst>
              <a:ext uri="{FF2B5EF4-FFF2-40B4-BE49-F238E27FC236}">
                <a16:creationId xmlns:a16="http://schemas.microsoft.com/office/drawing/2014/main" id="{6DFC69C0-B64F-A551-B40F-C7143A75CFC0}"/>
              </a:ext>
            </a:extLst>
          </p:cNvPr>
          <p:cNvSpPr txBox="1"/>
          <p:nvPr/>
        </p:nvSpPr>
        <p:spPr>
          <a:xfrm>
            <a:off x="500063" y="887897"/>
            <a:ext cx="11691936" cy="630942"/>
          </a:xfrm>
          <a:prstGeom prst="rect">
            <a:avLst/>
          </a:prstGeom>
          <a:noFill/>
        </p:spPr>
        <p:txBody>
          <a:bodyPr wrap="square" rtlCol="0">
            <a:spAutoFit/>
          </a:bodyPr>
          <a:lstStyle/>
          <a:p>
            <a:r>
              <a:rPr lang="es-ES" sz="3500" b="1" dirty="0" err="1">
                <a:solidFill>
                  <a:srgbClr val="FFFF00"/>
                </a:solidFill>
                <a:latin typeface="Abadi" panose="020B0604020104020204" pitchFamily="34" charset="0"/>
                <a:ea typeface="Comic Sans MS"/>
                <a:cs typeface="Comic Sans MS"/>
                <a:sym typeface="Comic Sans MS"/>
              </a:rPr>
              <a:t>Gospel</a:t>
            </a:r>
            <a:r>
              <a:rPr lang="es-ES" sz="3500" b="1" dirty="0">
                <a:solidFill>
                  <a:srgbClr val="FFFF00"/>
                </a:solidFill>
                <a:latin typeface="Abadi" panose="020B0604020104020204" pitchFamily="34" charset="0"/>
                <a:ea typeface="Comic Sans MS"/>
                <a:cs typeface="Comic Sans MS"/>
                <a:sym typeface="Comic Sans MS"/>
              </a:rPr>
              <a:t> </a:t>
            </a:r>
            <a:r>
              <a:rPr lang="es-ES" sz="3500" b="1" dirty="0" err="1">
                <a:solidFill>
                  <a:srgbClr val="FFFF00"/>
                </a:solidFill>
                <a:latin typeface="Abadi" panose="020B0604020104020204" pitchFamily="34" charset="0"/>
                <a:ea typeface="Comic Sans MS"/>
                <a:cs typeface="Comic Sans MS"/>
                <a:sym typeface="Comic Sans MS"/>
              </a:rPr>
              <a:t>of</a:t>
            </a:r>
            <a:r>
              <a:rPr lang="es-ES" sz="3500" b="1" dirty="0">
                <a:solidFill>
                  <a:srgbClr val="FFFF00"/>
                </a:solidFill>
                <a:latin typeface="Abadi" panose="020B0604020104020204" pitchFamily="34" charset="0"/>
                <a:ea typeface="Comic Sans MS"/>
                <a:cs typeface="Comic Sans MS"/>
                <a:sym typeface="Comic Sans MS"/>
              </a:rPr>
              <a:t> </a:t>
            </a:r>
            <a:r>
              <a:rPr lang="es-ES" sz="3500" b="1" dirty="0" err="1">
                <a:solidFill>
                  <a:srgbClr val="FFFF00"/>
                </a:solidFill>
                <a:latin typeface="Abadi" panose="020B0604020104020204" pitchFamily="34" charset="0"/>
                <a:ea typeface="Comic Sans MS"/>
                <a:cs typeface="Comic Sans MS"/>
                <a:sym typeface="Comic Sans MS"/>
              </a:rPr>
              <a:t>the</a:t>
            </a:r>
            <a:r>
              <a:rPr lang="es-ES" sz="3500" b="1" dirty="0">
                <a:solidFill>
                  <a:srgbClr val="FFFF00"/>
                </a:solidFill>
                <a:latin typeface="Abadi" panose="020B0604020104020204" pitchFamily="34" charset="0"/>
                <a:ea typeface="Comic Sans MS"/>
                <a:cs typeface="Comic Sans MS"/>
                <a:sym typeface="Comic Sans MS"/>
              </a:rPr>
              <a:t> Lord. 		</a:t>
            </a:r>
            <a:r>
              <a:rPr lang="es-ES" sz="3500" b="1" dirty="0" err="1">
                <a:solidFill>
                  <a:srgbClr val="FFFF00"/>
                </a:solidFill>
                <a:latin typeface="Abadi" panose="020B0604020104020204" pitchFamily="34" charset="0"/>
                <a:ea typeface="Comic Sans MS"/>
                <a:cs typeface="Comic Sans MS"/>
                <a:sym typeface="Comic Sans MS"/>
              </a:rPr>
              <a:t>Praise</a:t>
            </a:r>
            <a:r>
              <a:rPr lang="es-ES" sz="3500" b="1" dirty="0">
                <a:solidFill>
                  <a:srgbClr val="FFFF00"/>
                </a:solidFill>
                <a:latin typeface="Abadi" panose="020B0604020104020204" pitchFamily="34" charset="0"/>
                <a:ea typeface="Comic Sans MS"/>
                <a:cs typeface="Comic Sans MS"/>
                <a:sym typeface="Comic Sans MS"/>
              </a:rPr>
              <a:t> </a:t>
            </a:r>
            <a:r>
              <a:rPr lang="es-ES" sz="3500" b="1" dirty="0" err="1">
                <a:solidFill>
                  <a:srgbClr val="FFFF00"/>
                </a:solidFill>
                <a:latin typeface="Abadi" panose="020B0604020104020204" pitchFamily="34" charset="0"/>
                <a:ea typeface="Comic Sans MS"/>
                <a:cs typeface="Comic Sans MS"/>
                <a:sym typeface="Comic Sans MS"/>
              </a:rPr>
              <a:t>to</a:t>
            </a:r>
            <a:r>
              <a:rPr lang="es-ES" sz="3500" b="1" dirty="0">
                <a:solidFill>
                  <a:srgbClr val="FFFF00"/>
                </a:solidFill>
                <a:latin typeface="Abadi" panose="020B0604020104020204" pitchFamily="34" charset="0"/>
                <a:ea typeface="Comic Sans MS"/>
                <a:cs typeface="Comic Sans MS"/>
                <a:sym typeface="Comic Sans MS"/>
              </a:rPr>
              <a:t> </a:t>
            </a:r>
            <a:r>
              <a:rPr lang="es-ES" sz="3500" b="1" dirty="0" err="1">
                <a:solidFill>
                  <a:srgbClr val="FFFF00"/>
                </a:solidFill>
                <a:latin typeface="Abadi" panose="020B0604020104020204" pitchFamily="34" charset="0"/>
                <a:ea typeface="Comic Sans MS"/>
                <a:cs typeface="Comic Sans MS"/>
                <a:sym typeface="Comic Sans MS"/>
              </a:rPr>
              <a:t>you</a:t>
            </a:r>
            <a:r>
              <a:rPr lang="es-ES" sz="3500" b="1" dirty="0">
                <a:solidFill>
                  <a:srgbClr val="FFFF00"/>
                </a:solidFill>
                <a:latin typeface="Abadi" panose="020B0604020104020204" pitchFamily="34" charset="0"/>
                <a:ea typeface="Comic Sans MS"/>
                <a:cs typeface="Comic Sans MS"/>
                <a:sym typeface="Comic Sans MS"/>
              </a:rPr>
              <a:t> Lord </a:t>
            </a:r>
            <a:r>
              <a:rPr lang="es-ES" sz="3500" b="1" dirty="0" err="1">
                <a:solidFill>
                  <a:srgbClr val="FFFF00"/>
                </a:solidFill>
                <a:latin typeface="Abadi" panose="020B0604020104020204" pitchFamily="34" charset="0"/>
                <a:ea typeface="Comic Sans MS"/>
                <a:cs typeface="Comic Sans MS"/>
                <a:sym typeface="Comic Sans MS"/>
              </a:rPr>
              <a:t>Jesus</a:t>
            </a:r>
            <a:r>
              <a:rPr lang="es-ES" sz="3500" b="1" dirty="0">
                <a:solidFill>
                  <a:srgbClr val="FFFF00"/>
                </a:solidFill>
                <a:latin typeface="Abadi" panose="020B0604020104020204" pitchFamily="34" charset="0"/>
                <a:ea typeface="Comic Sans MS"/>
                <a:cs typeface="Comic Sans MS"/>
                <a:sym typeface="Comic Sans MS"/>
              </a:rPr>
              <a:t> </a:t>
            </a:r>
            <a:r>
              <a:rPr lang="es-ES" sz="3500" b="1" dirty="0" err="1">
                <a:solidFill>
                  <a:srgbClr val="FFFF00"/>
                </a:solidFill>
                <a:latin typeface="Abadi" panose="020B0604020104020204" pitchFamily="34" charset="0"/>
                <a:ea typeface="Comic Sans MS"/>
                <a:cs typeface="Comic Sans MS"/>
                <a:sym typeface="Comic Sans MS"/>
              </a:rPr>
              <a:t>Christ</a:t>
            </a:r>
            <a:r>
              <a:rPr lang="es-ES" sz="3500" b="1" dirty="0">
                <a:solidFill>
                  <a:srgbClr val="FFFF00"/>
                </a:solidFill>
                <a:latin typeface="Abadi" panose="020B0604020104020204" pitchFamily="34" charset="0"/>
                <a:ea typeface="Comic Sans MS"/>
                <a:cs typeface="Comic Sans MS"/>
                <a:sym typeface="Comic Sans MS"/>
              </a:rPr>
              <a:t>.</a:t>
            </a:r>
            <a:endParaRPr lang="en-US" sz="3500" dirty="0">
              <a:solidFill>
                <a:srgbClr val="FFFF00"/>
              </a:solidFill>
              <a:latin typeface="Abadi" panose="020B0604020104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AC40-D3FE-DC9B-EBF1-6FE5E4A43D07}"/>
              </a:ext>
            </a:extLst>
          </p:cNvPr>
          <p:cNvSpPr>
            <a:spLocks noGrp="1"/>
          </p:cNvSpPr>
          <p:nvPr>
            <p:ph type="title"/>
          </p:nvPr>
        </p:nvSpPr>
        <p:spPr>
          <a:xfrm>
            <a:off x="2125056" y="2286000"/>
            <a:ext cx="7941888" cy="1143000"/>
          </a:xfrm>
        </p:spPr>
        <p:txBody>
          <a:bodyPr>
            <a:noAutofit/>
          </a:bodyPr>
          <a:lstStyle/>
          <a:p>
            <a:r>
              <a:rPr lang="en-US" sz="1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3408897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6984655" y="1336658"/>
            <a:ext cx="4928839" cy="9841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omic Sans MS"/>
              <a:buNone/>
            </a:pPr>
            <a:r>
              <a:rPr lang="es-ES" sz="2800" b="1" dirty="0">
                <a:latin typeface="Comic Sans MS"/>
                <a:ea typeface="Comic Sans MS"/>
                <a:cs typeface="Comic Sans MS"/>
                <a:sym typeface="Comic Sans MS"/>
              </a:rPr>
              <a:t>Who </a:t>
            </a:r>
            <a:r>
              <a:rPr lang="es-ES" sz="2800" b="1" dirty="0" err="1">
                <a:latin typeface="Comic Sans MS"/>
                <a:ea typeface="Comic Sans MS"/>
                <a:cs typeface="Comic Sans MS"/>
                <a:sym typeface="Comic Sans MS"/>
              </a:rPr>
              <a:t>does</a:t>
            </a:r>
            <a:r>
              <a:rPr lang="es-ES" sz="2800" b="1" dirty="0">
                <a:latin typeface="Comic Sans MS"/>
                <a:ea typeface="Comic Sans MS"/>
                <a:cs typeface="Comic Sans MS"/>
                <a:sym typeface="Comic Sans MS"/>
              </a:rPr>
              <a:t> </a:t>
            </a:r>
            <a:r>
              <a:rPr lang="es-ES" sz="2800" b="1" dirty="0" err="1">
                <a:latin typeface="Comic Sans MS"/>
                <a:ea typeface="Comic Sans MS"/>
                <a:cs typeface="Comic Sans MS"/>
                <a:sym typeface="Comic Sans MS"/>
              </a:rPr>
              <a:t>the</a:t>
            </a:r>
            <a:r>
              <a:rPr lang="es-ES" sz="2800" b="1" dirty="0">
                <a:latin typeface="Comic Sans MS"/>
                <a:ea typeface="Comic Sans MS"/>
                <a:cs typeface="Comic Sans MS"/>
                <a:sym typeface="Comic Sans MS"/>
              </a:rPr>
              <a:t> King </a:t>
            </a:r>
            <a:r>
              <a:rPr lang="es-ES" sz="2800" b="1" dirty="0" err="1">
                <a:latin typeface="Comic Sans MS"/>
                <a:ea typeface="Comic Sans MS"/>
                <a:cs typeface="Comic Sans MS"/>
                <a:sym typeface="Comic Sans MS"/>
              </a:rPr>
              <a:t>represent</a:t>
            </a:r>
            <a:r>
              <a:rPr lang="es-ES" sz="2800" b="1" dirty="0">
                <a:latin typeface="Comic Sans MS"/>
                <a:ea typeface="Comic Sans MS"/>
                <a:cs typeface="Comic Sans MS"/>
                <a:sym typeface="Comic Sans MS"/>
              </a:rPr>
              <a:t>? </a:t>
            </a:r>
            <a:endParaRPr sz="2800" b="1" dirty="0">
              <a:latin typeface="Comic Sans MS"/>
              <a:ea typeface="Comic Sans MS"/>
              <a:cs typeface="Comic Sans MS"/>
              <a:sym typeface="Comic Sans MS"/>
            </a:endParaRPr>
          </a:p>
        </p:txBody>
      </p:sp>
      <p:pic>
        <p:nvPicPr>
          <p:cNvPr id="166" name="Google Shape;166;p12" descr="A picture containing indoor, table, room, small&#10;&#10;Description automatically generated"/>
          <p:cNvPicPr preferRelativeResize="0"/>
          <p:nvPr/>
        </p:nvPicPr>
        <p:blipFill rotWithShape="1">
          <a:blip r:embed="rId3">
            <a:alphaModFix/>
          </a:blip>
          <a:srcRect/>
          <a:stretch/>
        </p:blipFill>
        <p:spPr>
          <a:xfrm>
            <a:off x="0" y="-14411"/>
            <a:ext cx="6677956" cy="3377203"/>
          </a:xfrm>
          <a:prstGeom prst="rect">
            <a:avLst/>
          </a:prstGeom>
          <a:noFill/>
          <a:ln>
            <a:noFill/>
          </a:ln>
        </p:spPr>
      </p:pic>
      <p:sp>
        <p:nvSpPr>
          <p:cNvPr id="167" name="Google Shape;167;p12"/>
          <p:cNvSpPr txBox="1"/>
          <p:nvPr/>
        </p:nvSpPr>
        <p:spPr>
          <a:xfrm>
            <a:off x="4700239" y="195872"/>
            <a:ext cx="100361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FF0000"/>
                </a:solidFill>
                <a:latin typeface="Comic Sans MS"/>
                <a:ea typeface="Comic Sans MS"/>
                <a:cs typeface="Comic Sans MS"/>
                <a:sym typeface="Comic Sans MS"/>
              </a:rPr>
              <a:t>GOD</a:t>
            </a:r>
            <a:endParaRPr sz="2400">
              <a:solidFill>
                <a:schemeClr val="dk1"/>
              </a:solidFill>
              <a:latin typeface="Calibri"/>
              <a:ea typeface="Calibri"/>
              <a:cs typeface="Calibri"/>
              <a:sym typeface="Calibri"/>
            </a:endParaRPr>
          </a:p>
        </p:txBody>
      </p:sp>
      <p:sp>
        <p:nvSpPr>
          <p:cNvPr id="168" name="Google Shape;168;p12"/>
          <p:cNvSpPr txBox="1"/>
          <p:nvPr/>
        </p:nvSpPr>
        <p:spPr>
          <a:xfrm>
            <a:off x="6984655" y="2521972"/>
            <a:ext cx="4928839"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dk1"/>
                </a:solidFill>
                <a:latin typeface="Comic Sans MS"/>
                <a:ea typeface="Comic Sans MS"/>
                <a:cs typeface="Comic Sans MS"/>
                <a:sym typeface="Comic Sans MS"/>
              </a:rPr>
              <a:t>Who do </a:t>
            </a:r>
            <a:r>
              <a:rPr lang="es-ES" sz="2800" b="1" dirty="0" err="1">
                <a:solidFill>
                  <a:schemeClr val="dk1"/>
                </a:solidFill>
                <a:latin typeface="Comic Sans MS"/>
                <a:ea typeface="Comic Sans MS"/>
                <a:cs typeface="Comic Sans MS"/>
                <a:sym typeface="Comic Sans MS"/>
              </a:rPr>
              <a:t>the</a:t>
            </a:r>
            <a:r>
              <a:rPr lang="es-ES" sz="2800" b="1" dirty="0">
                <a:solidFill>
                  <a:schemeClr val="dk1"/>
                </a:solidFill>
                <a:latin typeface="Comic Sans MS"/>
                <a:ea typeface="Comic Sans MS"/>
                <a:cs typeface="Comic Sans MS"/>
                <a:sym typeface="Comic Sans MS"/>
              </a:rPr>
              <a:t> </a:t>
            </a:r>
            <a:r>
              <a:rPr lang="es-ES" sz="2800" b="1" dirty="0" err="1">
                <a:solidFill>
                  <a:schemeClr val="dk1"/>
                </a:solidFill>
                <a:latin typeface="Comic Sans MS"/>
                <a:ea typeface="Comic Sans MS"/>
                <a:cs typeface="Comic Sans MS"/>
                <a:sym typeface="Comic Sans MS"/>
              </a:rPr>
              <a:t>servants</a:t>
            </a:r>
            <a:r>
              <a:rPr lang="es-ES" sz="2800" b="1" dirty="0">
                <a:solidFill>
                  <a:schemeClr val="dk1"/>
                </a:solidFill>
                <a:latin typeface="Comic Sans MS"/>
                <a:ea typeface="Comic Sans MS"/>
                <a:cs typeface="Comic Sans MS"/>
                <a:sym typeface="Comic Sans MS"/>
              </a:rPr>
              <a:t> </a:t>
            </a:r>
            <a:r>
              <a:rPr lang="es-ES" sz="2800" b="1" dirty="0" err="1">
                <a:solidFill>
                  <a:schemeClr val="dk1"/>
                </a:solidFill>
                <a:latin typeface="Comic Sans MS"/>
                <a:ea typeface="Comic Sans MS"/>
                <a:cs typeface="Comic Sans MS"/>
                <a:sym typeface="Comic Sans MS"/>
              </a:rPr>
              <a:t>represent</a:t>
            </a:r>
            <a:r>
              <a:rPr lang="es-ES" sz="2800" b="1" dirty="0">
                <a:solidFill>
                  <a:schemeClr val="dk1"/>
                </a:solidFill>
                <a:latin typeface="Comic Sans MS"/>
                <a:ea typeface="Comic Sans MS"/>
                <a:cs typeface="Comic Sans MS"/>
                <a:sym typeface="Comic Sans MS"/>
              </a:rPr>
              <a:t>?</a:t>
            </a:r>
            <a:endParaRPr dirty="0"/>
          </a:p>
        </p:txBody>
      </p:sp>
      <p:pic>
        <p:nvPicPr>
          <p:cNvPr id="169" name="Google Shape;169;p12" descr="A close up of a logo&#10;&#10;Description automatically generated"/>
          <p:cNvPicPr preferRelativeResize="0"/>
          <p:nvPr/>
        </p:nvPicPr>
        <p:blipFill rotWithShape="1">
          <a:blip r:embed="rId4">
            <a:alphaModFix/>
          </a:blip>
          <a:srcRect/>
          <a:stretch/>
        </p:blipFill>
        <p:spPr>
          <a:xfrm>
            <a:off x="0" y="3362792"/>
            <a:ext cx="6677956" cy="3495208"/>
          </a:xfrm>
          <a:prstGeom prst="rect">
            <a:avLst/>
          </a:prstGeom>
          <a:noFill/>
          <a:ln>
            <a:noFill/>
          </a:ln>
        </p:spPr>
      </p:pic>
      <p:sp>
        <p:nvSpPr>
          <p:cNvPr id="170" name="Google Shape;170;p12"/>
          <p:cNvSpPr txBox="1"/>
          <p:nvPr/>
        </p:nvSpPr>
        <p:spPr>
          <a:xfrm>
            <a:off x="22860" y="3385877"/>
            <a:ext cx="665509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FF0000"/>
                </a:solidFill>
                <a:latin typeface="Comic Sans MS"/>
                <a:ea typeface="Comic Sans MS"/>
                <a:cs typeface="Comic Sans MS"/>
                <a:sym typeface="Comic Sans MS"/>
              </a:rPr>
              <a:t>God’s prophets; God’s messengers.</a:t>
            </a:r>
            <a:endParaRPr sz="2000" b="1">
              <a:solidFill>
                <a:srgbClr val="FF0000"/>
              </a:solidFill>
              <a:latin typeface="Comic Sans MS"/>
              <a:ea typeface="Comic Sans MS"/>
              <a:cs typeface="Comic Sans MS"/>
              <a:sym typeface="Comic Sans MS"/>
            </a:endParaRPr>
          </a:p>
        </p:txBody>
      </p:sp>
      <p:sp>
        <p:nvSpPr>
          <p:cNvPr id="171" name="Google Shape;171;p12"/>
          <p:cNvSpPr txBox="1"/>
          <p:nvPr/>
        </p:nvSpPr>
        <p:spPr>
          <a:xfrm>
            <a:off x="6845403" y="3677220"/>
            <a:ext cx="5207342"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Who are God’s </a:t>
            </a:r>
            <a:endParaRPr/>
          </a:p>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messengers today?</a:t>
            </a:r>
            <a:endParaRPr/>
          </a:p>
        </p:txBody>
      </p:sp>
      <p:sp>
        <p:nvSpPr>
          <p:cNvPr id="172" name="Google Shape;172;p12"/>
          <p:cNvSpPr txBox="1"/>
          <p:nvPr/>
        </p:nvSpPr>
        <p:spPr>
          <a:xfrm>
            <a:off x="6845404" y="4784273"/>
            <a:ext cx="5207341"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a:solidFill>
                  <a:srgbClr val="FF0000"/>
                </a:solidFill>
                <a:latin typeface="Comic Sans MS"/>
                <a:ea typeface="Comic Sans MS"/>
                <a:cs typeface="Comic Sans MS"/>
                <a:sym typeface="Comic Sans MS"/>
              </a:rPr>
              <a:t>The priests, deacons, religious, catechists, our parents…everyone who teaches us about God’s love.</a:t>
            </a:r>
            <a:endParaRPr/>
          </a:p>
        </p:txBody>
      </p:sp>
      <p:sp>
        <p:nvSpPr>
          <p:cNvPr id="2" name="TextBox 1">
            <a:extLst>
              <a:ext uri="{FF2B5EF4-FFF2-40B4-BE49-F238E27FC236}">
                <a16:creationId xmlns:a16="http://schemas.microsoft.com/office/drawing/2014/main" id="{03E8ABB1-079A-330E-BF46-5F19DF237FD5}"/>
              </a:ext>
            </a:extLst>
          </p:cNvPr>
          <p:cNvSpPr txBox="1"/>
          <p:nvPr/>
        </p:nvSpPr>
        <p:spPr>
          <a:xfrm>
            <a:off x="6845403" y="0"/>
            <a:ext cx="5346597" cy="954107"/>
          </a:xfrm>
          <a:prstGeom prst="rect">
            <a:avLst/>
          </a:prstGeom>
          <a:noFill/>
        </p:spPr>
        <p:txBody>
          <a:bodyPr wrap="square" rtlCol="0">
            <a:spAutoFit/>
          </a:bodyPr>
          <a:lstStyle/>
          <a:p>
            <a:pPr algn="ctr"/>
            <a:r>
              <a:rPr lang="en-US" sz="2800" b="1" dirty="0">
                <a:solidFill>
                  <a:schemeClr val="dk1"/>
                </a:solidFill>
                <a:latin typeface="Comic Sans MS"/>
                <a:sym typeface="Calibri"/>
              </a:rPr>
              <a:t>In the parable </a:t>
            </a:r>
          </a:p>
          <a:p>
            <a:pPr algn="ctr"/>
            <a:r>
              <a:rPr lang="en-US" sz="2800" b="1" dirty="0">
                <a:solidFill>
                  <a:schemeClr val="dk1"/>
                </a:solidFill>
                <a:latin typeface="Comic Sans MS"/>
                <a:sym typeface="Calibri"/>
              </a:rPr>
              <a:t>(a story with a lesson)…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1000"/>
                                        <p:tgtEl>
                                          <p:spTgt spid="1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10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fade">
                                      <p:cBhvr>
                                        <p:cTn id="27" dur="1000"/>
                                        <p:tgtEl>
                                          <p:spTgt spid="1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gtEl>
                                        <p:attrNameLst>
                                          <p:attrName>style.visibility</p:attrName>
                                        </p:attrNameLst>
                                      </p:cBhvr>
                                      <p:to>
                                        <p:strVal val="visible"/>
                                      </p:to>
                                    </p:set>
                                    <p:animEffect transition="in" filter="fade">
                                      <p:cBhvr>
                                        <p:cTn id="3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3" descr="A picture containing graphical user interfac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8" name="Google Shape;178;p13"/>
          <p:cNvSpPr txBox="1"/>
          <p:nvPr/>
        </p:nvSpPr>
        <p:spPr>
          <a:xfrm>
            <a:off x="178905" y="50379"/>
            <a:ext cx="5128592"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a:solidFill>
                  <a:schemeClr val="dk1"/>
                </a:solidFill>
                <a:latin typeface="Comic Sans MS"/>
                <a:ea typeface="Comic Sans MS"/>
                <a:cs typeface="Comic Sans MS"/>
                <a:sym typeface="Comic Sans MS"/>
              </a:rPr>
              <a:t>Who are those invited to the wedding banquet?</a:t>
            </a:r>
            <a:endParaRPr/>
          </a:p>
        </p:txBody>
      </p:sp>
      <p:sp>
        <p:nvSpPr>
          <p:cNvPr id="179" name="Google Shape;179;p13"/>
          <p:cNvSpPr txBox="1"/>
          <p:nvPr/>
        </p:nvSpPr>
        <p:spPr>
          <a:xfrm>
            <a:off x="5791200" y="64793"/>
            <a:ext cx="622189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a:solidFill>
                  <a:srgbClr val="FF0000"/>
                </a:solidFill>
                <a:latin typeface="Comic Sans MS"/>
                <a:ea typeface="Comic Sans MS"/>
                <a:cs typeface="Comic Sans MS"/>
                <a:sym typeface="Comic Sans MS"/>
              </a:rPr>
              <a:t>All that receive the invitation to know, love, and follow Jesus.</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4" descr="A picture containing indoor, table, small, sitting&#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85" name="Google Shape;185;p14"/>
          <p:cNvSpPr txBox="1">
            <a:spLocks noGrp="1"/>
          </p:cNvSpPr>
          <p:nvPr>
            <p:ph type="title"/>
          </p:nvPr>
        </p:nvSpPr>
        <p:spPr>
          <a:xfrm>
            <a:off x="240716" y="0"/>
            <a:ext cx="11116397" cy="66260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omic Sans MS"/>
              <a:buNone/>
            </a:pPr>
            <a:r>
              <a:rPr lang="es-ES" sz="3600" b="1">
                <a:solidFill>
                  <a:schemeClr val="lt1"/>
                </a:solidFill>
                <a:latin typeface="Comic Sans MS"/>
                <a:ea typeface="Comic Sans MS"/>
                <a:cs typeface="Comic Sans MS"/>
                <a:sym typeface="Comic Sans MS"/>
              </a:rPr>
              <a:t>What does the wedding banquet represent?</a:t>
            </a:r>
            <a:endParaRPr/>
          </a:p>
        </p:txBody>
      </p:sp>
      <p:sp>
        <p:nvSpPr>
          <p:cNvPr id="186" name="Google Shape;186;p14"/>
          <p:cNvSpPr txBox="1"/>
          <p:nvPr/>
        </p:nvSpPr>
        <p:spPr>
          <a:xfrm>
            <a:off x="6273421" y="662609"/>
            <a:ext cx="5918579"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b="1">
                <a:solidFill>
                  <a:srgbClr val="FFC000"/>
                </a:solidFill>
                <a:latin typeface="Comic Sans MS"/>
                <a:ea typeface="Comic Sans MS"/>
                <a:cs typeface="Comic Sans MS"/>
                <a:sym typeface="Comic Sans MS"/>
              </a:rPr>
              <a:t>The banquet in Heaven that God prepares for those who love and follow Jesus. </a:t>
            </a:r>
            <a:endParaRPr/>
          </a:p>
          <a:p>
            <a:pPr marL="0" marR="0" lvl="0" indent="0" algn="ctr" rtl="0">
              <a:spcBef>
                <a:spcPts val="0"/>
              </a:spcBef>
              <a:spcAft>
                <a:spcPts val="0"/>
              </a:spcAft>
              <a:buNone/>
            </a:pPr>
            <a:r>
              <a:rPr lang="es-ES" sz="2000" b="1">
                <a:solidFill>
                  <a:srgbClr val="FFC000"/>
                </a:solidFill>
                <a:latin typeface="Comic Sans MS"/>
                <a:ea typeface="Comic Sans MS"/>
                <a:cs typeface="Comic Sans MS"/>
                <a:sym typeface="Comic Sans MS"/>
              </a:rPr>
              <a:t>and</a:t>
            </a:r>
            <a:endParaRPr/>
          </a:p>
          <a:p>
            <a:pPr marL="0" marR="0" lvl="0" indent="0" algn="ctr" rtl="0">
              <a:spcBef>
                <a:spcPts val="0"/>
              </a:spcBef>
              <a:spcAft>
                <a:spcPts val="0"/>
              </a:spcAft>
              <a:buNone/>
            </a:pPr>
            <a:r>
              <a:rPr lang="es-ES" sz="3000" b="1">
                <a:solidFill>
                  <a:srgbClr val="FFC000"/>
                </a:solidFill>
                <a:latin typeface="Comic Sans MS"/>
                <a:ea typeface="Comic Sans MS"/>
                <a:cs typeface="Comic Sans MS"/>
                <a:sym typeface="Comic Sans MS"/>
              </a:rPr>
              <a:t>The Eucharistic banquet at mass where Jesus makes himself present in the bread and wine. </a:t>
            </a:r>
            <a:endParaRPr sz="3000" b="1">
              <a:solidFill>
                <a:srgbClr val="FFC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838200" y="114300"/>
            <a:ext cx="10515600" cy="5356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Comic Sans MS"/>
              <a:buNone/>
            </a:pPr>
            <a:r>
              <a:rPr lang="es-ES" sz="3200" b="1">
                <a:latin typeface="Comic Sans MS"/>
                <a:ea typeface="Comic Sans MS"/>
                <a:cs typeface="Comic Sans MS"/>
                <a:sym typeface="Comic Sans MS"/>
              </a:rPr>
              <a:t>How did the invited guests respond?</a:t>
            </a:r>
            <a:endParaRPr/>
          </a:p>
        </p:txBody>
      </p:sp>
      <p:pic>
        <p:nvPicPr>
          <p:cNvPr id="192" name="Google Shape;192;p15"/>
          <p:cNvPicPr preferRelativeResize="0"/>
          <p:nvPr/>
        </p:nvPicPr>
        <p:blipFill rotWithShape="1">
          <a:blip r:embed="rId3">
            <a:alphaModFix/>
          </a:blip>
          <a:srcRect/>
          <a:stretch/>
        </p:blipFill>
        <p:spPr>
          <a:xfrm>
            <a:off x="8173641" y="2493469"/>
            <a:ext cx="3960018" cy="4250229"/>
          </a:xfrm>
          <a:prstGeom prst="rect">
            <a:avLst/>
          </a:prstGeom>
          <a:noFill/>
          <a:ln>
            <a:noFill/>
          </a:ln>
        </p:spPr>
      </p:pic>
      <p:pic>
        <p:nvPicPr>
          <p:cNvPr id="193" name="Google Shape;193;p15" descr="A close up of a logo&#10;&#10;Description automatically generated"/>
          <p:cNvPicPr preferRelativeResize="0"/>
          <p:nvPr/>
        </p:nvPicPr>
        <p:blipFill rotWithShape="1">
          <a:blip r:embed="rId4">
            <a:alphaModFix/>
          </a:blip>
          <a:srcRect/>
          <a:stretch/>
        </p:blipFill>
        <p:spPr>
          <a:xfrm>
            <a:off x="58341" y="2493471"/>
            <a:ext cx="3960018" cy="4250229"/>
          </a:xfrm>
          <a:prstGeom prst="rect">
            <a:avLst/>
          </a:prstGeom>
          <a:noFill/>
          <a:ln>
            <a:noFill/>
          </a:ln>
        </p:spPr>
      </p:pic>
      <p:pic>
        <p:nvPicPr>
          <p:cNvPr id="194" name="Google Shape;194;p15" descr="A picture containing drawing&#10;&#10;Description automatically generated"/>
          <p:cNvPicPr preferRelativeResize="0"/>
          <p:nvPr/>
        </p:nvPicPr>
        <p:blipFill rotWithShape="1">
          <a:blip r:embed="rId5">
            <a:alphaModFix/>
          </a:blip>
          <a:srcRect/>
          <a:stretch/>
        </p:blipFill>
        <p:spPr>
          <a:xfrm>
            <a:off x="4115991" y="2493470"/>
            <a:ext cx="3960018" cy="4250229"/>
          </a:xfrm>
          <a:prstGeom prst="rect">
            <a:avLst/>
          </a:prstGeom>
          <a:noFill/>
          <a:ln>
            <a:noFill/>
          </a:ln>
        </p:spPr>
      </p:pic>
      <p:sp>
        <p:nvSpPr>
          <p:cNvPr id="195" name="Google Shape;195;p15"/>
          <p:cNvSpPr txBox="1"/>
          <p:nvPr/>
        </p:nvSpPr>
        <p:spPr>
          <a:xfrm>
            <a:off x="382137" y="1105469"/>
            <a:ext cx="348017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FF0000"/>
                </a:solidFill>
                <a:latin typeface="Comic Sans MS"/>
                <a:ea typeface="Comic Sans MS"/>
                <a:cs typeface="Comic Sans MS"/>
                <a:sym typeface="Comic Sans MS"/>
              </a:rPr>
              <a:t>Some ignored the invitation and went away, one to his farm, another to his business.</a:t>
            </a:r>
            <a:endParaRPr sz="2000">
              <a:solidFill>
                <a:srgbClr val="FF0000"/>
              </a:solidFill>
              <a:latin typeface="Calibri"/>
              <a:ea typeface="Calibri"/>
              <a:cs typeface="Calibri"/>
              <a:sym typeface="Calibri"/>
            </a:endParaRPr>
          </a:p>
        </p:txBody>
      </p:sp>
      <p:sp>
        <p:nvSpPr>
          <p:cNvPr id="196" name="Google Shape;196;p15"/>
          <p:cNvSpPr txBox="1"/>
          <p:nvPr/>
        </p:nvSpPr>
        <p:spPr>
          <a:xfrm>
            <a:off x="4355910" y="1105469"/>
            <a:ext cx="3480179"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FF0000"/>
                </a:solidFill>
                <a:latin typeface="Comic Sans MS"/>
                <a:ea typeface="Comic Sans MS"/>
                <a:cs typeface="Comic Sans MS"/>
                <a:sym typeface="Comic Sans MS"/>
              </a:rPr>
              <a:t>The rest laid hold of his servants, mistreated them, and killed them.</a:t>
            </a:r>
            <a:endParaRPr/>
          </a:p>
        </p:txBody>
      </p:sp>
      <p:sp>
        <p:nvSpPr>
          <p:cNvPr id="197" name="Google Shape;197;p15"/>
          <p:cNvSpPr txBox="1"/>
          <p:nvPr/>
        </p:nvSpPr>
        <p:spPr>
          <a:xfrm>
            <a:off x="8173642" y="1259357"/>
            <a:ext cx="36362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a:solidFill>
                  <a:srgbClr val="FF0000"/>
                </a:solidFill>
                <a:latin typeface="Comic Sans MS"/>
                <a:ea typeface="Comic Sans MS"/>
                <a:cs typeface="Comic Sans MS"/>
                <a:sym typeface="Comic Sans MS"/>
              </a:rPr>
              <a:t>The humble happily accepted the invitation</a:t>
            </a:r>
            <a:r>
              <a:rPr lang="es-ES" sz="1800">
                <a:solidFill>
                  <a:schemeClr val="dk1"/>
                </a:solidFill>
                <a:latin typeface="Calibri"/>
                <a:ea typeface="Calibri"/>
                <a:cs typeface="Calibri"/>
                <a:sym typeface="Calibri"/>
              </a:rPr>
              <a:t>.</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6" descr="A room filled with furniture and a curtain&#10;&#10;Description automatically generated"/>
          <p:cNvPicPr preferRelativeResize="0"/>
          <p:nvPr/>
        </p:nvPicPr>
        <p:blipFill rotWithShape="1">
          <a:blip r:embed="rId3">
            <a:alphaModFix/>
          </a:blip>
          <a:srcRect/>
          <a:stretch/>
        </p:blipFill>
        <p:spPr>
          <a:xfrm>
            <a:off x="1" y="0"/>
            <a:ext cx="12192000" cy="6857999"/>
          </a:xfrm>
          <a:prstGeom prst="rect">
            <a:avLst/>
          </a:prstGeom>
          <a:noFill/>
          <a:ln>
            <a:noFill/>
          </a:ln>
        </p:spPr>
      </p:pic>
      <p:sp>
        <p:nvSpPr>
          <p:cNvPr id="203" name="Google Shape;203;p16"/>
          <p:cNvSpPr txBox="1">
            <a:spLocks noGrp="1"/>
          </p:cNvSpPr>
          <p:nvPr>
            <p:ph type="title"/>
          </p:nvPr>
        </p:nvSpPr>
        <p:spPr>
          <a:xfrm>
            <a:off x="241854" y="185530"/>
            <a:ext cx="4820478" cy="8010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omic Sans MS"/>
              <a:buNone/>
            </a:pPr>
            <a:r>
              <a:rPr lang="es-ES" sz="3200" b="1">
                <a:solidFill>
                  <a:schemeClr val="lt1"/>
                </a:solidFill>
                <a:latin typeface="Comic Sans MS"/>
                <a:ea typeface="Comic Sans MS"/>
                <a:cs typeface="Comic Sans MS"/>
                <a:sym typeface="Comic Sans MS"/>
              </a:rPr>
              <a:t>How did the King feel?</a:t>
            </a:r>
            <a:endParaRPr/>
          </a:p>
        </p:txBody>
      </p:sp>
      <p:sp>
        <p:nvSpPr>
          <p:cNvPr id="204" name="Google Shape;204;p16"/>
          <p:cNvSpPr txBox="1"/>
          <p:nvPr/>
        </p:nvSpPr>
        <p:spPr>
          <a:xfrm>
            <a:off x="6821558" y="304800"/>
            <a:ext cx="4820478" cy="801066"/>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rgbClr val="FFC000"/>
              </a:buClr>
              <a:buSzPct val="100000"/>
              <a:buFont typeface="Comic Sans MS"/>
              <a:buNone/>
            </a:pPr>
            <a:r>
              <a:rPr lang="es-ES" sz="3200" b="1" dirty="0" err="1">
                <a:solidFill>
                  <a:srgbClr val="FFC000"/>
                </a:solidFill>
                <a:latin typeface="Comic Sans MS"/>
                <a:ea typeface="Comic Sans MS"/>
                <a:cs typeface="Comic Sans MS"/>
                <a:sym typeface="Comic Sans MS"/>
              </a:rPr>
              <a:t>Sad</a:t>
            </a:r>
            <a:r>
              <a:rPr lang="es-ES" sz="3200" b="1" dirty="0">
                <a:solidFill>
                  <a:srgbClr val="FFC000"/>
                </a:solidFill>
                <a:latin typeface="Comic Sans MS"/>
                <a:ea typeface="Comic Sans MS"/>
                <a:cs typeface="Comic Sans MS"/>
                <a:sym typeface="Comic Sans MS"/>
              </a:rPr>
              <a:t> and </a:t>
            </a:r>
            <a:r>
              <a:rPr lang="es-ES" sz="3200" b="1" dirty="0" err="1">
                <a:solidFill>
                  <a:srgbClr val="FFC000"/>
                </a:solidFill>
                <a:latin typeface="Comic Sans MS"/>
                <a:ea typeface="Comic Sans MS"/>
                <a:cs typeface="Comic Sans MS"/>
                <a:sym typeface="Comic Sans MS"/>
              </a:rPr>
              <a:t>mad</a:t>
            </a:r>
            <a:r>
              <a:rPr lang="es-ES" sz="3200" b="1" dirty="0">
                <a:solidFill>
                  <a:srgbClr val="FFC000"/>
                </a:solidFill>
                <a:latin typeface="Comic Sans MS"/>
                <a:ea typeface="Comic Sans MS"/>
                <a:cs typeface="Comic Sans MS"/>
                <a:sym typeface="Comic Sans MS"/>
              </a:rPr>
              <a:t> </a:t>
            </a:r>
            <a:r>
              <a:rPr lang="es-ES" sz="3200" b="1" dirty="0" err="1">
                <a:solidFill>
                  <a:srgbClr val="FFC000"/>
                </a:solidFill>
                <a:latin typeface="Comic Sans MS"/>
                <a:ea typeface="Comic Sans MS"/>
                <a:cs typeface="Comic Sans MS"/>
                <a:sym typeface="Comic Sans MS"/>
              </a:rPr>
              <a:t>that</a:t>
            </a:r>
            <a:r>
              <a:rPr lang="es-ES" sz="3200" b="1" dirty="0">
                <a:solidFill>
                  <a:srgbClr val="FFC000"/>
                </a:solidFill>
                <a:latin typeface="Comic Sans MS"/>
                <a:ea typeface="Comic Sans MS"/>
                <a:cs typeface="Comic Sans MS"/>
                <a:sym typeface="Comic Sans MS"/>
              </a:rPr>
              <a:t> </a:t>
            </a:r>
            <a:r>
              <a:rPr lang="es-ES" sz="3200" b="1" dirty="0" err="1">
                <a:solidFill>
                  <a:srgbClr val="FFC000"/>
                </a:solidFill>
                <a:latin typeface="Comic Sans MS"/>
                <a:ea typeface="Comic Sans MS"/>
                <a:cs typeface="Comic Sans MS"/>
                <a:sym typeface="Comic Sans MS"/>
              </a:rPr>
              <a:t>they</a:t>
            </a:r>
            <a:r>
              <a:rPr lang="es-ES" sz="3200" b="1" dirty="0">
                <a:solidFill>
                  <a:srgbClr val="FFC000"/>
                </a:solidFill>
                <a:latin typeface="Comic Sans MS"/>
                <a:ea typeface="Comic Sans MS"/>
                <a:cs typeface="Comic Sans MS"/>
                <a:sym typeface="Comic Sans MS"/>
              </a:rPr>
              <a:t> </a:t>
            </a:r>
            <a:r>
              <a:rPr lang="es-ES" sz="3200" b="1" dirty="0" err="1">
                <a:solidFill>
                  <a:srgbClr val="FFC000"/>
                </a:solidFill>
                <a:latin typeface="Comic Sans MS"/>
                <a:ea typeface="Comic Sans MS"/>
                <a:cs typeface="Comic Sans MS"/>
                <a:sym typeface="Comic Sans MS"/>
              </a:rPr>
              <a:t>had</a:t>
            </a:r>
            <a:r>
              <a:rPr lang="es-ES" sz="3200" b="1" dirty="0">
                <a:solidFill>
                  <a:srgbClr val="FFC000"/>
                </a:solidFill>
                <a:latin typeface="Comic Sans MS"/>
                <a:ea typeface="Comic Sans MS"/>
                <a:cs typeface="Comic Sans MS"/>
                <a:sym typeface="Comic Sans MS"/>
              </a:rPr>
              <a:t> </a:t>
            </a:r>
            <a:r>
              <a:rPr lang="es-ES" sz="3200" b="1" dirty="0" err="1">
                <a:solidFill>
                  <a:srgbClr val="FFC000"/>
                </a:solidFill>
                <a:latin typeface="Comic Sans MS"/>
                <a:ea typeface="Comic Sans MS"/>
                <a:cs typeface="Comic Sans MS"/>
                <a:sym typeface="Comic Sans MS"/>
              </a:rPr>
              <a:t>killed</a:t>
            </a:r>
            <a:r>
              <a:rPr lang="es-ES" sz="3200" b="1" dirty="0">
                <a:solidFill>
                  <a:srgbClr val="FFC000"/>
                </a:solidFill>
                <a:latin typeface="Comic Sans MS"/>
                <a:ea typeface="Comic Sans MS"/>
                <a:cs typeface="Comic Sans MS"/>
                <a:sym typeface="Comic Sans MS"/>
              </a:rPr>
              <a:t> </a:t>
            </a:r>
            <a:r>
              <a:rPr lang="es-ES" sz="3200" b="1" dirty="0" err="1">
                <a:solidFill>
                  <a:srgbClr val="FFC000"/>
                </a:solidFill>
                <a:latin typeface="Comic Sans MS"/>
                <a:ea typeface="Comic Sans MS"/>
                <a:cs typeface="Comic Sans MS"/>
                <a:sym typeface="Comic Sans MS"/>
              </a:rPr>
              <a:t>his</a:t>
            </a:r>
            <a:r>
              <a:rPr lang="es-ES" sz="3200" b="1" dirty="0">
                <a:solidFill>
                  <a:srgbClr val="FFC000"/>
                </a:solidFill>
                <a:latin typeface="Comic Sans MS"/>
                <a:ea typeface="Comic Sans MS"/>
                <a:cs typeface="Comic Sans MS"/>
                <a:sym typeface="Comic Sans MS"/>
              </a:rPr>
              <a:t> </a:t>
            </a:r>
            <a:r>
              <a:rPr lang="es-ES" sz="3200" b="1" dirty="0" err="1">
                <a:solidFill>
                  <a:srgbClr val="FFC000"/>
                </a:solidFill>
                <a:latin typeface="Comic Sans MS"/>
                <a:ea typeface="Comic Sans MS"/>
                <a:cs typeface="Comic Sans MS"/>
                <a:sym typeface="Comic Sans MS"/>
              </a:rPr>
              <a:t>servants</a:t>
            </a:r>
            <a:r>
              <a:rPr lang="es-ES" sz="3200" b="1" dirty="0">
                <a:solidFill>
                  <a:srgbClr val="FFC000"/>
                </a:solidFill>
                <a:latin typeface="Comic Sans MS"/>
                <a:ea typeface="Comic Sans MS"/>
                <a:cs typeface="Comic Sans MS"/>
                <a:sym typeface="Comic Sans MS"/>
              </a:rPr>
              <a:t>.</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7301551" y="1"/>
            <a:ext cx="4623817" cy="2438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400"/>
              <a:buFont typeface="Comic Sans MS"/>
              <a:buNone/>
            </a:pPr>
            <a:r>
              <a:rPr lang="es-ES" sz="2400" b="1" dirty="0" err="1">
                <a:solidFill>
                  <a:srgbClr val="FF0000"/>
                </a:solidFill>
                <a:latin typeface="Comic Sans MS"/>
                <a:ea typeface="Comic Sans MS"/>
                <a:cs typeface="Comic Sans MS"/>
                <a:sym typeface="Comic Sans MS"/>
              </a:rPr>
              <a:t>The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chief</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priests</a:t>
            </a:r>
            <a:r>
              <a:rPr lang="es-ES" sz="2400" b="1" dirty="0">
                <a:solidFill>
                  <a:srgbClr val="FF0000"/>
                </a:solidFill>
                <a:latin typeface="Comic Sans MS"/>
                <a:ea typeface="Comic Sans MS"/>
                <a:cs typeface="Comic Sans MS"/>
                <a:sym typeface="Comic Sans MS"/>
              </a:rPr>
              <a:t> and </a:t>
            </a:r>
            <a:br>
              <a:rPr lang="es-ES" sz="2400" b="1" dirty="0">
                <a:solidFill>
                  <a:srgbClr val="FF0000"/>
                </a:solidFill>
                <a:latin typeface="Comic Sans MS"/>
                <a:ea typeface="Comic Sans MS"/>
                <a:cs typeface="Comic Sans MS"/>
                <a:sym typeface="Comic Sans MS"/>
              </a:rPr>
            </a:br>
            <a:r>
              <a:rPr lang="es-ES" sz="2400" b="1" dirty="0" err="1">
                <a:solidFill>
                  <a:srgbClr val="FF0000"/>
                </a:solidFill>
                <a:latin typeface="Comic Sans MS"/>
                <a:ea typeface="Comic Sans MS"/>
                <a:cs typeface="Comic Sans MS"/>
                <a:sym typeface="Comic Sans MS"/>
              </a:rPr>
              <a:t>elders</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of</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people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of</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God</a:t>
            </a:r>
            <a:r>
              <a:rPr lang="es-ES" sz="2400" b="1" dirty="0">
                <a:solidFill>
                  <a:srgbClr val="FF0000"/>
                </a:solidFill>
                <a:latin typeface="Comic Sans MS"/>
                <a:ea typeface="Comic Sans MS"/>
                <a:cs typeface="Comic Sans MS"/>
                <a:sym typeface="Comic Sans MS"/>
              </a:rPr>
              <a:t> are </a:t>
            </a:r>
            <a:r>
              <a:rPr lang="es-ES" sz="2400" b="1" dirty="0" err="1">
                <a:solidFill>
                  <a:srgbClr val="FF0000"/>
                </a:solidFill>
                <a:latin typeface="Comic Sans MS"/>
                <a:ea typeface="Comic Sans MS"/>
                <a:cs typeface="Comic Sans MS"/>
                <a:sym typeface="Comic Sans MS"/>
              </a:rPr>
              <a:t>the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first</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invited</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guests</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They</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did</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not</a:t>
            </a:r>
            <a:r>
              <a:rPr lang="es-ES" sz="2400" b="1" dirty="0">
                <a:solidFill>
                  <a:srgbClr val="FF0000"/>
                </a:solidFill>
                <a:latin typeface="Comic Sans MS"/>
                <a:ea typeface="Comic Sans MS"/>
                <a:cs typeface="Comic Sans MS"/>
                <a:sym typeface="Comic Sans MS"/>
              </a:rPr>
              <a:t> listen </a:t>
            </a:r>
            <a:r>
              <a:rPr lang="es-ES" sz="2400" b="1" dirty="0" err="1">
                <a:solidFill>
                  <a:srgbClr val="FF0000"/>
                </a:solidFill>
                <a:latin typeface="Comic Sans MS"/>
                <a:ea typeface="Comic Sans MS"/>
                <a:cs typeface="Comic Sans MS"/>
                <a:sym typeface="Comic Sans MS"/>
              </a:rPr>
              <a:t>to</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prophet</a:t>
            </a:r>
            <a:r>
              <a:rPr lang="es-ES" sz="2400" b="1" dirty="0">
                <a:solidFill>
                  <a:srgbClr val="FF0000"/>
                </a:solidFill>
                <a:latin typeface="Comic Sans MS"/>
                <a:ea typeface="Comic Sans MS"/>
                <a:cs typeface="Comic Sans MS"/>
                <a:sym typeface="Comic Sans MS"/>
              </a:rPr>
              <a:t> John </a:t>
            </a:r>
            <a:r>
              <a:rPr lang="es-ES" sz="2400" b="1" dirty="0" err="1">
                <a:solidFill>
                  <a:srgbClr val="FF0000"/>
                </a:solidFill>
                <a:latin typeface="Comic Sans MS"/>
                <a:ea typeface="Comic Sans MS"/>
                <a:cs typeface="Comic Sans MS"/>
                <a:sym typeface="Comic Sans MS"/>
              </a:rPr>
              <a:t>the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Baptist</a:t>
            </a:r>
            <a:r>
              <a:rPr lang="es-ES" sz="2400" b="1" dirty="0">
                <a:solidFill>
                  <a:srgbClr val="FF0000"/>
                </a:solidFill>
                <a:latin typeface="Comic Sans MS"/>
                <a:ea typeface="Comic Sans MS"/>
                <a:cs typeface="Comic Sans MS"/>
                <a:sym typeface="Comic Sans MS"/>
              </a:rPr>
              <a:t> and </a:t>
            </a:r>
            <a:r>
              <a:rPr lang="es-ES" sz="2400" b="1" dirty="0" err="1">
                <a:solidFill>
                  <a:srgbClr val="FF0000"/>
                </a:solidFill>
                <a:latin typeface="Comic Sans MS"/>
                <a:ea typeface="Comic Sans MS"/>
                <a:cs typeface="Comic Sans MS"/>
                <a:sym typeface="Comic Sans MS"/>
              </a:rPr>
              <a:t>they</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killed</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Jesus</a:t>
            </a:r>
            <a:r>
              <a:rPr lang="es-ES" sz="2400" b="1" dirty="0">
                <a:solidFill>
                  <a:srgbClr val="FF0000"/>
                </a:solidFill>
                <a:latin typeface="Comic Sans MS"/>
                <a:ea typeface="Comic Sans MS"/>
                <a:cs typeface="Comic Sans MS"/>
                <a:sym typeface="Comic Sans MS"/>
              </a:rPr>
              <a:t>. </a:t>
            </a:r>
            <a:endParaRPr sz="2400" b="1" dirty="0">
              <a:solidFill>
                <a:srgbClr val="FF0000"/>
              </a:solidFill>
              <a:latin typeface="Comic Sans MS"/>
              <a:ea typeface="Comic Sans MS"/>
              <a:cs typeface="Comic Sans MS"/>
              <a:sym typeface="Comic Sans MS"/>
            </a:endParaRPr>
          </a:p>
        </p:txBody>
      </p:sp>
      <p:pic>
        <p:nvPicPr>
          <p:cNvPr id="210" name="Google Shape;210;p17"/>
          <p:cNvPicPr preferRelativeResize="0"/>
          <p:nvPr/>
        </p:nvPicPr>
        <p:blipFill rotWithShape="1">
          <a:blip r:embed="rId3">
            <a:alphaModFix/>
          </a:blip>
          <a:srcRect/>
          <a:stretch/>
        </p:blipFill>
        <p:spPr>
          <a:xfrm>
            <a:off x="154132" y="1525808"/>
            <a:ext cx="6763503" cy="3806384"/>
          </a:xfrm>
          <a:prstGeom prst="rect">
            <a:avLst/>
          </a:prstGeom>
          <a:noFill/>
          <a:ln>
            <a:noFill/>
          </a:ln>
        </p:spPr>
      </p:pic>
      <p:sp>
        <p:nvSpPr>
          <p:cNvPr id="211" name="Google Shape;211;p17"/>
          <p:cNvSpPr txBox="1"/>
          <p:nvPr/>
        </p:nvSpPr>
        <p:spPr>
          <a:xfrm>
            <a:off x="7299962" y="2613539"/>
            <a:ext cx="462540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FF0000"/>
                </a:solidFill>
                <a:latin typeface="Comic Sans MS"/>
                <a:ea typeface="Comic Sans MS"/>
                <a:cs typeface="Comic Sans MS"/>
                <a:sym typeface="Comic Sans MS"/>
              </a:rPr>
              <a:t>Because of their rejection, God opened up the invitation to love Him to the whole world, not just the Jews.</a:t>
            </a:r>
            <a:endParaRPr sz="2400" b="1">
              <a:solidFill>
                <a:srgbClr val="FF0000"/>
              </a:solidFill>
              <a:latin typeface="Comic Sans MS"/>
              <a:ea typeface="Comic Sans MS"/>
              <a:cs typeface="Comic Sans MS"/>
              <a:sym typeface="Comic Sans MS"/>
            </a:endParaRPr>
          </a:p>
        </p:txBody>
      </p:sp>
      <p:sp>
        <p:nvSpPr>
          <p:cNvPr id="212" name="Google Shape;212;p17"/>
          <p:cNvSpPr txBox="1"/>
          <p:nvPr/>
        </p:nvSpPr>
        <p:spPr>
          <a:xfrm>
            <a:off x="7141950" y="4358337"/>
            <a:ext cx="4895918"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dirty="0" err="1">
                <a:solidFill>
                  <a:srgbClr val="FF0000"/>
                </a:solidFill>
                <a:latin typeface="Comic Sans MS"/>
                <a:ea typeface="Comic Sans MS"/>
                <a:cs typeface="Comic Sans MS"/>
                <a:sym typeface="Comic Sans MS"/>
              </a:rPr>
              <a:t>Jesus</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is</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telling</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them</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that</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they</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have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rejected</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invitation</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to</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love</a:t>
            </a:r>
            <a:r>
              <a:rPr lang="es-ES" sz="2400" b="1" dirty="0">
                <a:solidFill>
                  <a:srgbClr val="FF0000"/>
                </a:solidFill>
                <a:latin typeface="Comic Sans MS"/>
                <a:ea typeface="Comic Sans MS"/>
                <a:cs typeface="Comic Sans MS"/>
                <a:sym typeface="Comic Sans MS"/>
              </a:rPr>
              <a:t> and </a:t>
            </a:r>
            <a:r>
              <a:rPr lang="es-ES" sz="2400" b="1" dirty="0" err="1">
                <a:solidFill>
                  <a:srgbClr val="FF0000"/>
                </a:solidFill>
                <a:latin typeface="Comic Sans MS"/>
                <a:ea typeface="Comic Sans MS"/>
                <a:cs typeface="Comic Sans MS"/>
                <a:sym typeface="Comic Sans MS"/>
              </a:rPr>
              <a:t>follow</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His</a:t>
            </a:r>
            <a:r>
              <a:rPr lang="es-ES" sz="2400" b="1" dirty="0">
                <a:solidFill>
                  <a:srgbClr val="FF0000"/>
                </a:solidFill>
                <a:latin typeface="Comic Sans MS"/>
                <a:ea typeface="Comic Sans MS"/>
                <a:cs typeface="Comic Sans MS"/>
                <a:sym typeface="Comic Sans MS"/>
              </a:rPr>
              <a:t> Son and, </a:t>
            </a:r>
            <a:r>
              <a:rPr lang="es-ES" sz="2400" b="1" dirty="0" err="1">
                <a:solidFill>
                  <a:srgbClr val="FF0000"/>
                </a:solidFill>
                <a:latin typeface="Comic Sans MS"/>
                <a:ea typeface="Comic Sans MS"/>
                <a:cs typeface="Comic Sans MS"/>
                <a:sym typeface="Comic Sans MS"/>
              </a:rPr>
              <a:t>therefore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they</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will</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not</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enter</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the</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banquet</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of</a:t>
            </a:r>
            <a:r>
              <a:rPr lang="es-ES" sz="2400" b="1" dirty="0">
                <a:solidFill>
                  <a:srgbClr val="FF0000"/>
                </a:solidFill>
                <a:latin typeface="Comic Sans MS"/>
                <a:ea typeface="Comic Sans MS"/>
                <a:cs typeface="Comic Sans MS"/>
                <a:sym typeface="Comic Sans MS"/>
              </a:rPr>
              <a:t> </a:t>
            </a:r>
            <a:r>
              <a:rPr lang="es-ES" sz="2400" b="1" dirty="0" err="1">
                <a:solidFill>
                  <a:srgbClr val="FF0000"/>
                </a:solidFill>
                <a:latin typeface="Comic Sans MS"/>
                <a:ea typeface="Comic Sans MS"/>
                <a:cs typeface="Comic Sans MS"/>
                <a:sym typeface="Comic Sans MS"/>
              </a:rPr>
              <a:t>Heaven</a:t>
            </a:r>
            <a:r>
              <a:rPr lang="es-ES" sz="2400" b="1" dirty="0">
                <a:solidFill>
                  <a:srgbClr val="FF0000"/>
                </a:solidFill>
                <a:latin typeface="Comic Sans MS"/>
                <a:ea typeface="Comic Sans MS"/>
                <a:cs typeface="Comic Sans MS"/>
                <a:sym typeface="Comic Sans MS"/>
              </a:rPr>
              <a:t>. </a:t>
            </a:r>
            <a:endParaRPr sz="2400" b="1" dirty="0">
              <a:solidFill>
                <a:srgbClr val="FF0000"/>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8" descr="Configuración con Cristo"/>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18" name="Google Shape;218;p18"/>
          <p:cNvSpPr txBox="1">
            <a:spLocks noGrp="1"/>
          </p:cNvSpPr>
          <p:nvPr>
            <p:ph type="title"/>
          </p:nvPr>
        </p:nvSpPr>
        <p:spPr>
          <a:xfrm>
            <a:off x="8594300" y="487415"/>
            <a:ext cx="3310128" cy="146304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omic Sans MS"/>
              <a:buNone/>
            </a:pPr>
            <a:r>
              <a:rPr lang="es-ES" sz="2800" b="1">
                <a:solidFill>
                  <a:srgbClr val="FF0000"/>
                </a:solidFill>
                <a:latin typeface="Comic Sans MS"/>
                <a:ea typeface="Comic Sans MS"/>
                <a:cs typeface="Comic Sans MS"/>
                <a:sym typeface="Comic Sans MS"/>
              </a:rPr>
              <a:t>Jesus invites us to love and follow Him. He guides us to the Heavenly banquet. </a:t>
            </a:r>
            <a:endParaRPr sz="280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 descr="A close up of a logo&#10;&#10;Description automatically generated"/>
          <p:cNvPicPr preferRelativeResize="0"/>
          <p:nvPr/>
        </p:nvPicPr>
        <p:blipFill rotWithShape="1">
          <a:blip r:embed="rId3">
            <a:alphaModFix/>
          </a:blip>
          <a:srcRect/>
          <a:stretch/>
        </p:blipFill>
        <p:spPr>
          <a:xfrm>
            <a:off x="0" y="0"/>
            <a:ext cx="12191999" cy="6836897"/>
          </a:xfrm>
          <a:prstGeom prst="rect">
            <a:avLst/>
          </a:prstGeom>
          <a:noFill/>
          <a:ln>
            <a:noFill/>
          </a:ln>
        </p:spPr>
      </p:pic>
      <p:sp>
        <p:nvSpPr>
          <p:cNvPr id="102" name="Google Shape;102;p2"/>
          <p:cNvSpPr txBox="1"/>
          <p:nvPr/>
        </p:nvSpPr>
        <p:spPr>
          <a:xfrm>
            <a:off x="0" y="0"/>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i="0" u="none" strike="noStrike" cap="none">
                <a:solidFill>
                  <a:schemeClr val="dk1"/>
                </a:solidFill>
                <a:latin typeface="Comic Sans MS"/>
                <a:ea typeface="Comic Sans MS"/>
                <a:cs typeface="Comic Sans MS"/>
                <a:sym typeface="Comic Sans MS"/>
              </a:rPr>
              <a:t>Mathew 22, 1-10 The Parable of the Wedding Banquet</a:t>
            </a:r>
            <a:endParaRPr sz="2800" b="1" i="0" u="none" strike="noStrike" cap="none">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9" descr="A drawing of a cartoon character&#10;&#10;Description automatically generated"/>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224" name="Google Shape;224;p19"/>
          <p:cNvSpPr txBox="1"/>
          <p:nvPr/>
        </p:nvSpPr>
        <p:spPr>
          <a:xfrm>
            <a:off x="270609" y="0"/>
            <a:ext cx="2651760" cy="31700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a:solidFill>
                  <a:schemeClr val="dk1"/>
                </a:solidFill>
                <a:latin typeface="Comic Sans MS"/>
                <a:ea typeface="Comic Sans MS"/>
                <a:cs typeface="Comic Sans MS"/>
                <a:sym typeface="Comic Sans MS"/>
              </a:rPr>
              <a:t>Jesus invites us to His Sunday Banquet; Heaven comes down to adore Jesus, present in the Eucharist. </a:t>
            </a:r>
            <a:endParaRPr/>
          </a:p>
        </p:txBody>
      </p:sp>
      <p:sp>
        <p:nvSpPr>
          <p:cNvPr id="225" name="Google Shape;225;p19"/>
          <p:cNvSpPr txBox="1"/>
          <p:nvPr/>
        </p:nvSpPr>
        <p:spPr>
          <a:xfrm>
            <a:off x="9983832" y="0"/>
            <a:ext cx="2105881" cy="27853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a:solidFill>
                  <a:schemeClr val="dk1"/>
                </a:solidFill>
                <a:latin typeface="Comic Sans MS"/>
                <a:ea typeface="Comic Sans MS"/>
                <a:cs typeface="Comic Sans MS"/>
                <a:sym typeface="Comic Sans MS"/>
              </a:rPr>
              <a:t>Jesus wants to be with us to help us get to Heaven, the eternal banquet. </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0" descr="A picture containing cake, table, toy, small&#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1" name="Google Shape;231;p20"/>
          <p:cNvSpPr txBox="1"/>
          <p:nvPr/>
        </p:nvSpPr>
        <p:spPr>
          <a:xfrm>
            <a:off x="0" y="0"/>
            <a:ext cx="3786809"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a:solidFill>
                  <a:schemeClr val="dk1"/>
                </a:solidFill>
                <a:latin typeface="Comic Sans MS"/>
                <a:ea typeface="Comic Sans MS"/>
                <a:cs typeface="Comic Sans MS"/>
                <a:sym typeface="Comic Sans MS"/>
              </a:rPr>
              <a:t>Do we ever make excuses to not participate in the banquet of the mass? </a:t>
            </a:r>
            <a:endParaRPr sz="2500" b="1">
              <a:solidFill>
                <a:schemeClr val="dk1"/>
              </a:solidFill>
              <a:latin typeface="Comic Sans MS"/>
              <a:ea typeface="Comic Sans MS"/>
              <a:cs typeface="Comic Sans MS"/>
              <a:sym typeface="Comic Sans MS"/>
            </a:endParaRPr>
          </a:p>
        </p:txBody>
      </p:sp>
      <p:sp>
        <p:nvSpPr>
          <p:cNvPr id="232" name="Google Shape;232;p20"/>
          <p:cNvSpPr txBox="1"/>
          <p:nvPr/>
        </p:nvSpPr>
        <p:spPr>
          <a:xfrm>
            <a:off x="8639033" y="150125"/>
            <a:ext cx="2811439" cy="12464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500" b="1">
                <a:solidFill>
                  <a:schemeClr val="dk1"/>
                </a:solidFill>
                <a:latin typeface="Comic Sans MS"/>
                <a:ea typeface="Comic Sans MS"/>
                <a:cs typeface="Comic Sans MS"/>
                <a:sym typeface="Comic Sans MS"/>
              </a:rPr>
              <a:t>How do you think Jesus feels?</a:t>
            </a:r>
            <a:endParaRPr sz="25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36"/>
        <p:cNvGrpSpPr/>
        <p:nvPr/>
      </p:nvGrpSpPr>
      <p:grpSpPr>
        <a:xfrm>
          <a:off x="0" y="0"/>
          <a:ext cx="0" cy="0"/>
          <a:chOff x="0" y="0"/>
          <a:chExt cx="0" cy="0"/>
        </a:xfrm>
      </p:grpSpPr>
      <p:sp>
        <p:nvSpPr>
          <p:cNvPr id="237" name="Google Shape;237;p21"/>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a:solidFill>
                  <a:schemeClr val="lt1"/>
                </a:solidFill>
                <a:latin typeface="Calibri"/>
                <a:ea typeface="Calibri"/>
                <a:cs typeface="Calibri"/>
                <a:sym typeface="Calibri"/>
              </a:rPr>
              <a:t>Activity</a:t>
            </a:r>
            <a:endParaRPr/>
          </a:p>
        </p:txBody>
      </p:sp>
      <p:sp>
        <p:nvSpPr>
          <p:cNvPr id="238" name="Google Shape;238;p21"/>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9" name="Google Shape;239;p21"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1242146" y="105819"/>
            <a:ext cx="8748015" cy="54927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omic Sans MS"/>
              <a:buNone/>
            </a:pPr>
            <a:r>
              <a:rPr lang="es-ES" sz="3500" b="1">
                <a:latin typeface="Comic Sans MS"/>
                <a:ea typeface="Comic Sans MS"/>
                <a:cs typeface="Comic Sans MS"/>
                <a:sym typeface="Comic Sans MS"/>
              </a:rPr>
              <a:t>How do we enter the Banquet in Heaven?</a:t>
            </a:r>
            <a:endParaRPr/>
          </a:p>
        </p:txBody>
      </p:sp>
      <p:pic>
        <p:nvPicPr>
          <p:cNvPr id="245" name="Google Shape;245;p22" descr="material para escuela dominical niños gratis - Buscar con Google | Happy  kids, Bible activities, Cartoon kids"/>
          <p:cNvPicPr preferRelativeResize="0"/>
          <p:nvPr/>
        </p:nvPicPr>
        <p:blipFill rotWithShape="1">
          <a:blip r:embed="rId3">
            <a:alphaModFix/>
          </a:blip>
          <a:srcRect/>
          <a:stretch/>
        </p:blipFill>
        <p:spPr>
          <a:xfrm>
            <a:off x="129239" y="967801"/>
            <a:ext cx="2879004" cy="2645081"/>
          </a:xfrm>
          <a:prstGeom prst="rect">
            <a:avLst/>
          </a:prstGeom>
          <a:noFill/>
          <a:ln>
            <a:noFill/>
          </a:ln>
        </p:spPr>
      </p:pic>
      <p:pic>
        <p:nvPicPr>
          <p:cNvPr id="246" name="Google Shape;246;p22" descr="Nos encanta que vengan los niños a Misa&quot; - Revista Misión"/>
          <p:cNvPicPr preferRelativeResize="0"/>
          <p:nvPr/>
        </p:nvPicPr>
        <p:blipFill rotWithShape="1">
          <a:blip r:embed="rId4">
            <a:alphaModFix/>
          </a:blip>
          <a:srcRect/>
          <a:stretch/>
        </p:blipFill>
        <p:spPr>
          <a:xfrm>
            <a:off x="6207003" y="3911638"/>
            <a:ext cx="2879004" cy="2696159"/>
          </a:xfrm>
          <a:prstGeom prst="rect">
            <a:avLst/>
          </a:prstGeom>
          <a:noFill/>
          <a:ln>
            <a:noFill/>
          </a:ln>
        </p:spPr>
      </p:pic>
      <p:pic>
        <p:nvPicPr>
          <p:cNvPr id="247" name="Google Shape;247;p22" descr="Vector Premium | Niños en la escuela prestando un lápiz"/>
          <p:cNvPicPr preferRelativeResize="0"/>
          <p:nvPr/>
        </p:nvPicPr>
        <p:blipFill rotWithShape="1">
          <a:blip r:embed="rId5">
            <a:alphaModFix/>
          </a:blip>
          <a:srcRect/>
          <a:stretch/>
        </p:blipFill>
        <p:spPr>
          <a:xfrm>
            <a:off x="9183757" y="967801"/>
            <a:ext cx="2879004" cy="2645080"/>
          </a:xfrm>
          <a:prstGeom prst="rect">
            <a:avLst/>
          </a:prstGeom>
          <a:noFill/>
          <a:ln>
            <a:noFill/>
          </a:ln>
        </p:spPr>
      </p:pic>
      <p:pic>
        <p:nvPicPr>
          <p:cNvPr id="248" name="Google Shape;248;p22" descr="A picture containing toy, doll&#10;&#10;Description automatically generated"/>
          <p:cNvPicPr preferRelativeResize="0"/>
          <p:nvPr/>
        </p:nvPicPr>
        <p:blipFill rotWithShape="1">
          <a:blip r:embed="rId6">
            <a:alphaModFix/>
          </a:blip>
          <a:srcRect/>
          <a:stretch/>
        </p:blipFill>
        <p:spPr>
          <a:xfrm>
            <a:off x="3188328" y="3962717"/>
            <a:ext cx="2879004" cy="2645080"/>
          </a:xfrm>
          <a:prstGeom prst="rect">
            <a:avLst/>
          </a:prstGeom>
          <a:noFill/>
          <a:ln>
            <a:noFill/>
          </a:ln>
        </p:spPr>
      </p:pic>
      <p:pic>
        <p:nvPicPr>
          <p:cNvPr id="249" name="Google Shape;249;p22" descr="A picture containing window, table, bedroom, small&#10;&#10;Description automatically generated"/>
          <p:cNvPicPr preferRelativeResize="0"/>
          <p:nvPr/>
        </p:nvPicPr>
        <p:blipFill rotWithShape="1">
          <a:blip r:embed="rId7">
            <a:alphaModFix/>
          </a:blip>
          <a:srcRect/>
          <a:stretch/>
        </p:blipFill>
        <p:spPr>
          <a:xfrm>
            <a:off x="6207003" y="967801"/>
            <a:ext cx="2879004" cy="2645080"/>
          </a:xfrm>
          <a:prstGeom prst="rect">
            <a:avLst/>
          </a:prstGeom>
          <a:noFill/>
          <a:ln>
            <a:noFill/>
          </a:ln>
        </p:spPr>
      </p:pic>
      <p:pic>
        <p:nvPicPr>
          <p:cNvPr id="250" name="Google Shape;250;p22" descr="A toy doll&#10;&#10;Description automatically generated"/>
          <p:cNvPicPr preferRelativeResize="0"/>
          <p:nvPr/>
        </p:nvPicPr>
        <p:blipFill rotWithShape="1">
          <a:blip r:embed="rId8">
            <a:alphaModFix/>
          </a:blip>
          <a:srcRect/>
          <a:stretch/>
        </p:blipFill>
        <p:spPr>
          <a:xfrm>
            <a:off x="9183757" y="3911639"/>
            <a:ext cx="2879004" cy="2696159"/>
          </a:xfrm>
          <a:prstGeom prst="rect">
            <a:avLst/>
          </a:prstGeom>
          <a:noFill/>
          <a:ln>
            <a:noFill/>
          </a:ln>
        </p:spPr>
      </p:pic>
      <p:pic>
        <p:nvPicPr>
          <p:cNvPr id="251" name="Google Shape;251;p22" descr="A picture containing young, person, child, person&#10;&#10;Description automatically generated"/>
          <p:cNvPicPr preferRelativeResize="0"/>
          <p:nvPr/>
        </p:nvPicPr>
        <p:blipFill rotWithShape="1">
          <a:blip r:embed="rId9">
            <a:alphaModFix/>
          </a:blip>
          <a:srcRect/>
          <a:stretch/>
        </p:blipFill>
        <p:spPr>
          <a:xfrm>
            <a:off x="3216996" y="966728"/>
            <a:ext cx="2879004" cy="2632311"/>
          </a:xfrm>
          <a:prstGeom prst="rect">
            <a:avLst/>
          </a:prstGeom>
          <a:noFill/>
          <a:ln>
            <a:noFill/>
          </a:ln>
        </p:spPr>
      </p:pic>
      <p:pic>
        <p:nvPicPr>
          <p:cNvPr id="252" name="Google Shape;252;p22" descr="ᐈ Robar imágenes de stock, dibujos robar animadas | descargar en  Depositphotos®"/>
          <p:cNvPicPr preferRelativeResize="0"/>
          <p:nvPr/>
        </p:nvPicPr>
        <p:blipFill rotWithShape="1">
          <a:blip r:embed="rId10">
            <a:alphaModFix/>
          </a:blip>
          <a:srcRect/>
          <a:stretch/>
        </p:blipFill>
        <p:spPr>
          <a:xfrm>
            <a:off x="148544" y="3911638"/>
            <a:ext cx="2879004" cy="2645080"/>
          </a:xfrm>
          <a:prstGeom prst="rect">
            <a:avLst/>
          </a:prstGeom>
          <a:noFill/>
          <a:ln>
            <a:noFill/>
          </a:ln>
        </p:spPr>
      </p:pic>
      <p:pic>
        <p:nvPicPr>
          <p:cNvPr id="253" name="Google Shape;253;p22"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129239" y="380456"/>
            <a:ext cx="1029935" cy="1261547"/>
          </a:xfrm>
          <a:prstGeom prst="rect">
            <a:avLst/>
          </a:prstGeom>
          <a:noFill/>
          <a:ln>
            <a:noFill/>
          </a:ln>
        </p:spPr>
      </p:pic>
      <p:pic>
        <p:nvPicPr>
          <p:cNvPr id="254" name="Google Shape;254;p22"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6192247" y="655093"/>
            <a:ext cx="1029935" cy="1261547"/>
          </a:xfrm>
          <a:prstGeom prst="rect">
            <a:avLst/>
          </a:prstGeom>
          <a:noFill/>
          <a:ln>
            <a:noFill/>
          </a:ln>
        </p:spPr>
      </p:pic>
      <p:pic>
        <p:nvPicPr>
          <p:cNvPr id="255" name="Google Shape;255;p22"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9168979" y="520890"/>
            <a:ext cx="1029935" cy="1261547"/>
          </a:xfrm>
          <a:prstGeom prst="rect">
            <a:avLst/>
          </a:prstGeom>
          <a:noFill/>
          <a:ln>
            <a:noFill/>
          </a:ln>
        </p:spPr>
      </p:pic>
      <p:pic>
        <p:nvPicPr>
          <p:cNvPr id="256" name="Google Shape;256;p22"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3171740" y="3398920"/>
            <a:ext cx="1029935" cy="1261547"/>
          </a:xfrm>
          <a:prstGeom prst="rect">
            <a:avLst/>
          </a:prstGeom>
          <a:noFill/>
          <a:ln>
            <a:noFill/>
          </a:ln>
        </p:spPr>
      </p:pic>
      <p:pic>
        <p:nvPicPr>
          <p:cNvPr id="257" name="Google Shape;257;p22" descr="Thumb signal Clip art - Thumb Up png download - 1307*1600 - Free  Transparent Thumb Signal png Download. - Clip Art Library">
            <a:hlinkClick r:id="rId11"/>
          </p:cNvPr>
          <p:cNvPicPr preferRelativeResize="0"/>
          <p:nvPr/>
        </p:nvPicPr>
        <p:blipFill rotWithShape="1">
          <a:blip r:embed="rId12">
            <a:alphaModFix/>
          </a:blip>
          <a:srcRect/>
          <a:stretch/>
        </p:blipFill>
        <p:spPr>
          <a:xfrm>
            <a:off x="6259497" y="3599039"/>
            <a:ext cx="1029935" cy="1261547"/>
          </a:xfrm>
          <a:prstGeom prst="rect">
            <a:avLst/>
          </a:prstGeom>
          <a:noFill/>
          <a:ln>
            <a:noFill/>
          </a:ln>
        </p:spPr>
      </p:pic>
      <p:pic>
        <p:nvPicPr>
          <p:cNvPr id="258" name="Google Shape;258;p22"/>
          <p:cNvPicPr preferRelativeResize="0"/>
          <p:nvPr/>
        </p:nvPicPr>
        <p:blipFill rotWithShape="1">
          <a:blip r:embed="rId13">
            <a:alphaModFix/>
          </a:blip>
          <a:srcRect/>
          <a:stretch/>
        </p:blipFill>
        <p:spPr>
          <a:xfrm>
            <a:off x="3532145" y="1159847"/>
            <a:ext cx="2133544" cy="2133544"/>
          </a:xfrm>
          <a:prstGeom prst="rect">
            <a:avLst/>
          </a:prstGeom>
          <a:noFill/>
          <a:ln>
            <a:noFill/>
          </a:ln>
        </p:spPr>
      </p:pic>
      <p:pic>
        <p:nvPicPr>
          <p:cNvPr id="259" name="Google Shape;259;p22"/>
          <p:cNvPicPr preferRelativeResize="0"/>
          <p:nvPr/>
        </p:nvPicPr>
        <p:blipFill rotWithShape="1">
          <a:blip r:embed="rId13">
            <a:alphaModFix/>
          </a:blip>
          <a:srcRect/>
          <a:stretch/>
        </p:blipFill>
        <p:spPr>
          <a:xfrm>
            <a:off x="521274" y="4029693"/>
            <a:ext cx="2133544" cy="2133544"/>
          </a:xfrm>
          <a:prstGeom prst="rect">
            <a:avLst/>
          </a:prstGeom>
          <a:noFill/>
          <a:ln>
            <a:noFill/>
          </a:ln>
        </p:spPr>
      </p:pic>
      <p:pic>
        <p:nvPicPr>
          <p:cNvPr id="260" name="Google Shape;260;p22"/>
          <p:cNvPicPr preferRelativeResize="0"/>
          <p:nvPr/>
        </p:nvPicPr>
        <p:blipFill rotWithShape="1">
          <a:blip r:embed="rId13">
            <a:alphaModFix/>
          </a:blip>
          <a:srcRect/>
          <a:stretch/>
        </p:blipFill>
        <p:spPr>
          <a:xfrm>
            <a:off x="9537182" y="4167406"/>
            <a:ext cx="2133544" cy="2133544"/>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10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fade">
                                      <p:cBhvr>
                                        <p:cTn id="17" dur="1000"/>
                                        <p:tgtEl>
                                          <p:spTgt spid="2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gtEl>
                                        <p:attrNameLst>
                                          <p:attrName>style.visibility</p:attrName>
                                        </p:attrNameLst>
                                      </p:cBhvr>
                                      <p:to>
                                        <p:strVal val="visible"/>
                                      </p:to>
                                    </p:set>
                                    <p:animEffect transition="in" filter="fade">
                                      <p:cBhvr>
                                        <p:cTn id="22" dur="1000"/>
                                        <p:tgtEl>
                                          <p:spTgt spid="2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
                                        </p:tgtEl>
                                        <p:attrNameLst>
                                          <p:attrName>style.visibility</p:attrName>
                                        </p:attrNameLst>
                                      </p:cBhvr>
                                      <p:to>
                                        <p:strVal val="visible"/>
                                      </p:to>
                                    </p:set>
                                    <p:animEffect transition="in" filter="fade">
                                      <p:cBhvr>
                                        <p:cTn id="27" dur="1000"/>
                                        <p:tgtEl>
                                          <p:spTgt spid="2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fade">
                                      <p:cBhvr>
                                        <p:cTn id="32" dur="1000"/>
                                        <p:tgtEl>
                                          <p:spTgt spid="2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fade">
                                      <p:cBhvr>
                                        <p:cTn id="37" dur="1000"/>
                                        <p:tgtEl>
                                          <p:spTgt spid="2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3"/>
          <p:cNvSpPr txBox="1">
            <a:spLocks noGrp="1"/>
          </p:cNvSpPr>
          <p:nvPr>
            <p:ph type="title"/>
          </p:nvPr>
        </p:nvSpPr>
        <p:spPr>
          <a:xfrm>
            <a:off x="528637" y="1163223"/>
            <a:ext cx="6757987" cy="498875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500"/>
              <a:buFont typeface="Comic Sans MS"/>
              <a:buNone/>
            </a:pPr>
            <a:r>
              <a:rPr lang="es-ES" sz="3500" b="1" dirty="0" err="1">
                <a:latin typeface="Comic Sans MS"/>
                <a:ea typeface="Comic Sans MS"/>
                <a:cs typeface="Comic Sans MS"/>
                <a:sym typeface="Comic Sans MS"/>
              </a:rPr>
              <a:t>Prayer</a:t>
            </a:r>
            <a:br>
              <a:rPr lang="en-US" sz="3500" b="1" dirty="0">
                <a:latin typeface="Comic Sans MS"/>
                <a:ea typeface="Comic Sans MS"/>
                <a:cs typeface="Comic Sans MS"/>
                <a:sym typeface="Comic Sans MS"/>
              </a:rPr>
            </a:br>
            <a:br>
              <a:rPr lang="en-US" sz="3500" b="1" dirty="0">
                <a:latin typeface="Comic Sans MS"/>
                <a:ea typeface="Comic Sans MS"/>
                <a:cs typeface="Comic Sans MS"/>
                <a:sym typeface="Comic Sans MS"/>
              </a:rPr>
            </a:br>
            <a:r>
              <a:rPr lang="es-ES" sz="3500" b="1" dirty="0" err="1">
                <a:latin typeface="Comic Sans MS"/>
                <a:ea typeface="Comic Sans MS"/>
                <a:cs typeface="Comic Sans MS"/>
                <a:sym typeface="Comic Sans MS"/>
              </a:rPr>
              <a:t>Jesus</a:t>
            </a:r>
            <a:r>
              <a:rPr lang="es-ES" sz="3500" b="1" dirty="0">
                <a:latin typeface="Comic Sans MS"/>
                <a:ea typeface="Comic Sans MS"/>
                <a:cs typeface="Comic Sans MS"/>
                <a:sym typeface="Comic Sans MS"/>
              </a:rPr>
              <a:t>, </a:t>
            </a:r>
            <a:br>
              <a:rPr lang="es-ES" sz="3500" b="1" dirty="0">
                <a:latin typeface="Comic Sans MS"/>
                <a:ea typeface="Comic Sans MS"/>
                <a:cs typeface="Comic Sans MS"/>
                <a:sym typeface="Comic Sans MS"/>
              </a:rPr>
            </a:br>
            <a:r>
              <a:rPr lang="es-ES" sz="3500" b="1" dirty="0" err="1">
                <a:latin typeface="Comic Sans MS"/>
                <a:ea typeface="Comic Sans MS"/>
                <a:cs typeface="Comic Sans MS"/>
                <a:sym typeface="Comic Sans MS"/>
              </a:rPr>
              <a:t>Enter</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my</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heart</a:t>
            </a:r>
            <a:r>
              <a:rPr lang="es-ES" sz="3500" b="1" dirty="0">
                <a:latin typeface="Comic Sans MS"/>
                <a:ea typeface="Comic Sans MS"/>
                <a:cs typeface="Comic Sans MS"/>
                <a:sym typeface="Comic Sans MS"/>
              </a:rPr>
              <a:t> and </a:t>
            </a:r>
            <a:r>
              <a:rPr lang="es-ES" sz="3500" b="1" dirty="0" err="1">
                <a:latin typeface="Comic Sans MS"/>
                <a:ea typeface="Comic Sans MS"/>
                <a:cs typeface="Comic Sans MS"/>
                <a:sym typeface="Comic Sans MS"/>
              </a:rPr>
              <a:t>help</a:t>
            </a:r>
            <a:r>
              <a:rPr lang="es-ES" sz="3500" b="1" dirty="0">
                <a:latin typeface="Comic Sans MS"/>
                <a:ea typeface="Comic Sans MS"/>
                <a:cs typeface="Comic Sans MS"/>
                <a:sym typeface="Comic Sans MS"/>
              </a:rPr>
              <a:t> me </a:t>
            </a:r>
            <a:r>
              <a:rPr lang="es-ES" sz="3500" b="1" dirty="0" err="1">
                <a:latin typeface="Comic Sans MS"/>
                <a:ea typeface="Comic Sans MS"/>
                <a:cs typeface="Comic Sans MS"/>
                <a:sym typeface="Comic Sans MS"/>
              </a:rPr>
              <a:t>to</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always</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say</a:t>
            </a:r>
            <a:r>
              <a:rPr lang="es-ES" sz="3500" b="1" dirty="0">
                <a:latin typeface="Comic Sans MS"/>
                <a:ea typeface="Comic Sans MS"/>
                <a:cs typeface="Comic Sans MS"/>
                <a:sym typeface="Comic Sans MS"/>
              </a:rPr>
              <a:t> yes </a:t>
            </a:r>
            <a:r>
              <a:rPr lang="es-ES" sz="3500" b="1" dirty="0" err="1">
                <a:latin typeface="Comic Sans MS"/>
                <a:ea typeface="Comic Sans MS"/>
                <a:cs typeface="Comic Sans MS"/>
                <a:sym typeface="Comic Sans MS"/>
              </a:rPr>
              <a:t>to</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you</a:t>
            </a:r>
            <a:r>
              <a:rPr lang="es-ES" sz="3500" b="1" dirty="0">
                <a:latin typeface="Comic Sans MS"/>
                <a:ea typeface="Comic Sans MS"/>
                <a:cs typeface="Comic Sans MS"/>
                <a:sym typeface="Comic Sans MS"/>
              </a:rPr>
              <a:t>. I </a:t>
            </a:r>
            <a:r>
              <a:rPr lang="es-ES" sz="3500" b="1" dirty="0" err="1">
                <a:latin typeface="Comic Sans MS"/>
                <a:ea typeface="Comic Sans MS"/>
                <a:cs typeface="Comic Sans MS"/>
                <a:sym typeface="Comic Sans MS"/>
              </a:rPr>
              <a:t>pray</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for</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conversion</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of</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all</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souls</a:t>
            </a:r>
            <a:r>
              <a:rPr lang="es-ES" sz="3500" b="1" dirty="0">
                <a:latin typeface="Comic Sans MS"/>
                <a:ea typeface="Comic Sans MS"/>
                <a:cs typeface="Comic Sans MS"/>
                <a:sym typeface="Comic Sans MS"/>
              </a:rPr>
              <a:t> so </a:t>
            </a:r>
            <a:r>
              <a:rPr lang="es-ES" sz="3500" b="1" dirty="0" err="1">
                <a:latin typeface="Comic Sans MS"/>
                <a:ea typeface="Comic Sans MS"/>
                <a:cs typeface="Comic Sans MS"/>
                <a:sym typeface="Comic Sans MS"/>
              </a:rPr>
              <a:t>everyone</a:t>
            </a:r>
            <a:r>
              <a:rPr lang="es-ES" sz="3500" b="1" dirty="0">
                <a:latin typeface="Comic Sans MS"/>
                <a:ea typeface="Comic Sans MS"/>
                <a:cs typeface="Comic Sans MS"/>
                <a:sym typeface="Comic Sans MS"/>
              </a:rPr>
              <a:t> can </a:t>
            </a:r>
            <a:r>
              <a:rPr lang="es-ES" sz="3500" b="1" dirty="0" err="1">
                <a:latin typeface="Comic Sans MS"/>
                <a:ea typeface="Comic Sans MS"/>
                <a:cs typeface="Comic Sans MS"/>
                <a:sym typeface="Comic Sans MS"/>
              </a:rPr>
              <a:t>partake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of</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the</a:t>
            </a:r>
            <a:r>
              <a:rPr lang="es-ES" sz="3500" b="1" dirty="0">
                <a:latin typeface="Comic Sans MS"/>
                <a:ea typeface="Comic Sans MS"/>
                <a:cs typeface="Comic Sans MS"/>
                <a:sym typeface="Comic Sans MS"/>
              </a:rPr>
              <a:t> </a:t>
            </a:r>
            <a:r>
              <a:rPr lang="es-ES" sz="3500" b="1" dirty="0" err="1">
                <a:latin typeface="Comic Sans MS"/>
                <a:ea typeface="Comic Sans MS"/>
                <a:cs typeface="Comic Sans MS"/>
                <a:sym typeface="Comic Sans MS"/>
              </a:rPr>
              <a:t>banquet</a:t>
            </a:r>
            <a:r>
              <a:rPr lang="es-ES" sz="3500" b="1" dirty="0">
                <a:latin typeface="Comic Sans MS"/>
                <a:ea typeface="Comic Sans MS"/>
                <a:cs typeface="Comic Sans MS"/>
                <a:sym typeface="Comic Sans MS"/>
              </a:rPr>
              <a:t> in </a:t>
            </a:r>
            <a:r>
              <a:rPr lang="es-ES" sz="3500" b="1" dirty="0" err="1">
                <a:latin typeface="Comic Sans MS"/>
                <a:ea typeface="Comic Sans MS"/>
                <a:cs typeface="Comic Sans MS"/>
                <a:sym typeface="Comic Sans MS"/>
              </a:rPr>
              <a:t>Heaven</a:t>
            </a:r>
            <a:r>
              <a:rPr lang="es-ES" sz="3500" b="1" dirty="0">
                <a:latin typeface="Comic Sans MS"/>
                <a:ea typeface="Comic Sans MS"/>
                <a:cs typeface="Comic Sans MS"/>
                <a:sym typeface="Comic Sans MS"/>
              </a:rPr>
              <a:t>. </a:t>
            </a:r>
            <a:br>
              <a:rPr lang="es-ES" sz="3500" b="1" dirty="0">
                <a:latin typeface="Comic Sans MS"/>
                <a:ea typeface="Comic Sans MS"/>
                <a:cs typeface="Comic Sans MS"/>
                <a:sym typeface="Comic Sans MS"/>
              </a:rPr>
            </a:br>
            <a:r>
              <a:rPr lang="es-ES" sz="3500" b="1" dirty="0">
                <a:latin typeface="Comic Sans MS"/>
                <a:ea typeface="Comic Sans MS"/>
                <a:cs typeface="Comic Sans MS"/>
                <a:sym typeface="Comic Sans MS"/>
              </a:rPr>
              <a:t>Amen</a:t>
            </a:r>
            <a:br>
              <a:rPr lang="es-ES" sz="3500" b="1" dirty="0">
                <a:latin typeface="Comic Sans MS"/>
                <a:ea typeface="Comic Sans MS"/>
                <a:cs typeface="Comic Sans MS"/>
                <a:sym typeface="Comic Sans MS"/>
              </a:rPr>
            </a:br>
            <a:br>
              <a:rPr lang="en-US" sz="2000" b="1" dirty="0">
                <a:latin typeface="Comic Sans MS"/>
                <a:ea typeface="Comic Sans MS"/>
                <a:cs typeface="Comic Sans MS"/>
                <a:sym typeface="Comic Sans MS"/>
              </a:rPr>
            </a:br>
            <a:br>
              <a:rPr lang="en-US" sz="2400" b="1" dirty="0">
                <a:latin typeface="Comic Sans MS"/>
                <a:ea typeface="Comic Sans MS"/>
                <a:cs typeface="Comic Sans MS"/>
                <a:sym typeface="Comic Sans MS"/>
              </a:rPr>
            </a:br>
            <a:endParaRPr sz="2400" b="1" dirty="0">
              <a:latin typeface="Comic Sans MS"/>
              <a:ea typeface="Comic Sans MS"/>
              <a:cs typeface="Comic Sans MS"/>
              <a:sym typeface="Comic Sans MS"/>
            </a:endParaRPr>
          </a:p>
        </p:txBody>
      </p:sp>
      <p:pic>
        <p:nvPicPr>
          <p:cNvPr id="1028" name="Picture 4" descr="Imágenes de Ninos Rezando - Descarga gratuita en Freepik">
            <a:extLst>
              <a:ext uri="{FF2B5EF4-FFF2-40B4-BE49-F238E27FC236}">
                <a16:creationId xmlns:a16="http://schemas.microsoft.com/office/drawing/2014/main" id="{E44CFD74-C749-9F58-3609-BB6715FFF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1163223"/>
            <a:ext cx="4376738" cy="4376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B0FB-577E-21F8-3565-0ED9976B7301}"/>
              </a:ext>
            </a:extLst>
          </p:cNvPr>
          <p:cNvSpPr>
            <a:spLocks noGrp="1"/>
          </p:cNvSpPr>
          <p:nvPr>
            <p:ph type="title"/>
          </p:nvPr>
        </p:nvSpPr>
        <p:spPr>
          <a:xfrm>
            <a:off x="214313" y="107950"/>
            <a:ext cx="11706225" cy="377825"/>
          </a:xfrm>
        </p:spPr>
        <p:txBody>
          <a:bodyPr>
            <a:normAutofit/>
          </a:bodyPr>
          <a:lstStyle/>
          <a:p>
            <a:r>
              <a:rPr lang="en-US" sz="1800" b="1" dirty="0">
                <a:effectLst/>
                <a:latin typeface="Cambria" panose="02040503050406030204" pitchFamily="18" charset="0"/>
                <a:ea typeface="Cambria" panose="02040503050406030204" pitchFamily="18" charset="0"/>
                <a:cs typeface="Cambria" panose="02040503050406030204" pitchFamily="18" charset="0"/>
              </a:rPr>
              <a:t>Song</a:t>
            </a:r>
            <a:r>
              <a:rPr lang="en-US" sz="1800" dirty="0">
                <a:effectLst/>
                <a:latin typeface="Cambria" panose="02040503050406030204" pitchFamily="18" charset="0"/>
                <a:ea typeface="Cambria" panose="02040503050406030204" pitchFamily="18" charset="0"/>
                <a:cs typeface="Cambria" panose="02040503050406030204" pitchFamily="18" charset="0"/>
              </a:rPr>
              <a:t> - The E-U-C-H-A-R-I-S-T Song, Susan Collins,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https://youtu.be/_GEqnKMN1zE?si=-Zt-bej5i5dGMqD0</a:t>
            </a:r>
            <a:r>
              <a:rPr lang="en-US" sz="1800" dirty="0">
                <a:effectLst/>
                <a:latin typeface="Cambria" panose="02040503050406030204" pitchFamily="18" charset="0"/>
                <a:ea typeface="Cambria" panose="02040503050406030204" pitchFamily="18" charset="0"/>
                <a:cs typeface="Cambria" panose="02040503050406030204" pitchFamily="18" charset="0"/>
              </a:rPr>
              <a:t> (3-7 yrs.)</a:t>
            </a:r>
            <a:endParaRPr lang="en-US" sz="2000" dirty="0"/>
          </a:p>
        </p:txBody>
      </p:sp>
      <p:pic>
        <p:nvPicPr>
          <p:cNvPr id="3" name="Online Media 2" title="The E-U-C-H-A-R-I-S-T Song">
            <a:hlinkClick r:id="" action="ppaction://media"/>
            <a:extLst>
              <a:ext uri="{FF2B5EF4-FFF2-40B4-BE49-F238E27FC236}">
                <a16:creationId xmlns:a16="http://schemas.microsoft.com/office/drawing/2014/main" id="{E8C54DC6-439C-FA59-0A52-C19CD623908C}"/>
              </a:ext>
            </a:extLst>
          </p:cNvPr>
          <p:cNvPicPr>
            <a:picLocks noRot="1" noChangeAspect="1"/>
          </p:cNvPicPr>
          <p:nvPr>
            <a:videoFile r:link="rId1"/>
          </p:nvPr>
        </p:nvPicPr>
        <p:blipFill>
          <a:blip r:embed="rId4"/>
          <a:stretch>
            <a:fillRect/>
          </a:stretch>
        </p:blipFill>
        <p:spPr>
          <a:xfrm>
            <a:off x="0" y="507206"/>
            <a:ext cx="12192000" cy="6375798"/>
          </a:xfrm>
          <a:prstGeom prst="rect">
            <a:avLst/>
          </a:prstGeom>
        </p:spPr>
      </p:pic>
    </p:spTree>
    <p:extLst>
      <p:ext uri="{BB962C8B-B14F-4D97-AF65-F5344CB8AC3E}">
        <p14:creationId xmlns:p14="http://schemas.microsoft.com/office/powerpoint/2010/main" val="2717711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B0FB-577E-21F8-3565-0ED9976B7301}"/>
              </a:ext>
            </a:extLst>
          </p:cNvPr>
          <p:cNvSpPr>
            <a:spLocks noGrp="1"/>
          </p:cNvSpPr>
          <p:nvPr>
            <p:ph type="title"/>
          </p:nvPr>
        </p:nvSpPr>
        <p:spPr>
          <a:xfrm>
            <a:off x="1443038" y="107950"/>
            <a:ext cx="9572625" cy="377825"/>
          </a:xfrm>
        </p:spPr>
        <p:txBody>
          <a:bodyPr>
            <a:normAutofit fontScale="90000"/>
          </a:bodyPr>
          <a:lstStyle/>
          <a:p>
            <a:r>
              <a:rPr lang="en-US" sz="1800" b="1" dirty="0">
                <a:effectLst/>
                <a:latin typeface="Cambria" panose="02040503050406030204" pitchFamily="18" charset="0"/>
                <a:ea typeface="Cambria" panose="02040503050406030204" pitchFamily="18" charset="0"/>
                <a:cs typeface="Cambria" panose="02040503050406030204" pitchFamily="18" charset="0"/>
              </a:rPr>
              <a:t>Song</a:t>
            </a:r>
            <a:r>
              <a:rPr lang="en-US" sz="1800" dirty="0">
                <a:effectLst/>
                <a:latin typeface="Cambria" panose="02040503050406030204" pitchFamily="18" charset="0"/>
                <a:ea typeface="Cambria" panose="02040503050406030204" pitchFamily="18" charset="0"/>
                <a:cs typeface="Cambria" panose="02040503050406030204" pitchFamily="18" charset="0"/>
              </a:rPr>
              <a:t> Come to the Banquet, Fay White,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https://youtu.be/czRLWLOoqj8?si=HCwN2bqBxBw6eDLN</a:t>
            </a:r>
            <a:r>
              <a:rPr lang="en-US" sz="1800" dirty="0">
                <a:effectLst/>
                <a:latin typeface="Cambria" panose="02040503050406030204" pitchFamily="18" charset="0"/>
                <a:ea typeface="Cambria" panose="02040503050406030204" pitchFamily="18" charset="0"/>
                <a:cs typeface="Cambria" panose="02040503050406030204" pitchFamily="18" charset="0"/>
              </a:rPr>
              <a:t> (8+ yrs.)</a:t>
            </a:r>
            <a:endParaRPr lang="en-US" sz="2000" dirty="0"/>
          </a:p>
        </p:txBody>
      </p:sp>
      <p:pic>
        <p:nvPicPr>
          <p:cNvPr id="4" name="Online Media 3" title="Come to the banquet song by Fay White">
            <a:hlinkClick r:id="" action="ppaction://media"/>
            <a:extLst>
              <a:ext uri="{FF2B5EF4-FFF2-40B4-BE49-F238E27FC236}">
                <a16:creationId xmlns:a16="http://schemas.microsoft.com/office/drawing/2014/main" id="{47121F7D-47B4-1DF3-7D91-38B269242E65}"/>
              </a:ext>
            </a:extLst>
          </p:cNvPr>
          <p:cNvPicPr>
            <a:picLocks noRot="1" noChangeAspect="1"/>
          </p:cNvPicPr>
          <p:nvPr>
            <a:videoFile r:link="rId1"/>
          </p:nvPr>
        </p:nvPicPr>
        <p:blipFill>
          <a:blip r:embed="rId4"/>
          <a:stretch>
            <a:fillRect/>
          </a:stretch>
        </p:blipFill>
        <p:spPr>
          <a:xfrm>
            <a:off x="0" y="507206"/>
            <a:ext cx="12192000" cy="6343650"/>
          </a:xfrm>
          <a:prstGeom prst="rect">
            <a:avLst/>
          </a:prstGeom>
        </p:spPr>
      </p:pic>
    </p:spTree>
    <p:extLst>
      <p:ext uri="{BB962C8B-B14F-4D97-AF65-F5344CB8AC3E}">
        <p14:creationId xmlns:p14="http://schemas.microsoft.com/office/powerpoint/2010/main" val="284688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a:stretch/>
        </p:blipFill>
        <p:spPr>
          <a:xfrm>
            <a:off x="81776" y="-300037"/>
            <a:ext cx="11656904" cy="7158037"/>
          </a:xfrm>
          <a:prstGeom prst="rect">
            <a:avLst/>
          </a:prstGeom>
          <a:noFill/>
          <a:ln>
            <a:noFill/>
          </a:ln>
        </p:spPr>
      </p:pic>
      <p:sp>
        <p:nvSpPr>
          <p:cNvPr id="108" name="Google Shape;108;p3"/>
          <p:cNvSpPr txBox="1">
            <a:spLocks noGrp="1"/>
          </p:cNvSpPr>
          <p:nvPr>
            <p:ph type="title"/>
          </p:nvPr>
        </p:nvSpPr>
        <p:spPr>
          <a:xfrm>
            <a:off x="38507" y="5446644"/>
            <a:ext cx="12110224" cy="1411356"/>
          </a:xfrm>
          <a:prstGeom prst="rect">
            <a:avLst/>
          </a:prstGeom>
          <a:solidFill>
            <a:srgbClr val="9CC2E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Cambria"/>
              <a:buNone/>
            </a:pPr>
            <a:r>
              <a:rPr lang="es-ES" sz="1800">
                <a:latin typeface="Cambria"/>
                <a:ea typeface="Cambria"/>
                <a:cs typeface="Cambria"/>
                <a:sym typeface="Cambria"/>
              </a:rPr>
              <a:t> </a:t>
            </a:r>
            <a:r>
              <a:rPr lang="es-ES" sz="2800" b="1">
                <a:latin typeface="Comic Sans MS"/>
                <a:ea typeface="Comic Sans MS"/>
                <a:cs typeface="Comic Sans MS"/>
                <a:sym typeface="Comic Sans MS"/>
              </a:rPr>
              <a:t>Jesus again in reply spoke to the chief priests and </a:t>
            </a:r>
            <a:br>
              <a:rPr lang="es-ES" sz="2800" b="1">
                <a:latin typeface="Comic Sans MS"/>
                <a:ea typeface="Comic Sans MS"/>
                <a:cs typeface="Comic Sans MS"/>
                <a:sym typeface="Comic Sans MS"/>
              </a:rPr>
            </a:br>
            <a:r>
              <a:rPr lang="es-ES" sz="2800" b="1">
                <a:latin typeface="Comic Sans MS"/>
                <a:ea typeface="Comic Sans MS"/>
                <a:cs typeface="Comic Sans MS"/>
                <a:sym typeface="Comic Sans MS"/>
              </a:rPr>
              <a:t>elders of the people in parables, saying:</a:t>
            </a:r>
            <a:endParaRPr sz="2800" b="1">
              <a:latin typeface="Comic Sans MS"/>
              <a:ea typeface="Comic Sans MS"/>
              <a:cs typeface="Comic Sans MS"/>
              <a:sym typeface="Comic Sans MS"/>
            </a:endParaRPr>
          </a:p>
        </p:txBody>
      </p:sp>
      <p:sp>
        <p:nvSpPr>
          <p:cNvPr id="109" name="Google Shape;109;p3"/>
          <p:cNvSpPr txBox="1"/>
          <p:nvPr/>
        </p:nvSpPr>
        <p:spPr>
          <a:xfrm>
            <a:off x="5636419" y="2821781"/>
            <a:ext cx="914400" cy="91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descr="A picture containing indoor, table, room, small&#10;&#10;Description automatically generated"/>
          <p:cNvPicPr preferRelativeResize="0"/>
          <p:nvPr/>
        </p:nvPicPr>
        <p:blipFill rotWithShape="1">
          <a:blip r:embed="rId3">
            <a:alphaModFix/>
          </a:blip>
          <a:srcRect/>
          <a:stretch/>
        </p:blipFill>
        <p:spPr>
          <a:xfrm>
            <a:off x="-5740" y="0"/>
            <a:ext cx="12191999" cy="6858000"/>
          </a:xfrm>
          <a:prstGeom prst="rect">
            <a:avLst/>
          </a:prstGeom>
          <a:noFill/>
          <a:ln>
            <a:noFill/>
          </a:ln>
        </p:spPr>
      </p:pic>
      <p:sp>
        <p:nvSpPr>
          <p:cNvPr id="115" name="Google Shape;115;p4"/>
          <p:cNvSpPr txBox="1"/>
          <p:nvPr/>
        </p:nvSpPr>
        <p:spPr>
          <a:xfrm>
            <a:off x="-5741" y="0"/>
            <a:ext cx="1219200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lt1"/>
                </a:solidFill>
                <a:latin typeface="Comic Sans MS"/>
                <a:ea typeface="Comic Sans MS"/>
                <a:cs typeface="Comic Sans MS"/>
                <a:sym typeface="Comic Sans MS"/>
              </a:rPr>
              <a:t>"The kingdom of heaven may be likened to a king who gave a wedding feast for his son</a:t>
            </a:r>
            <a:r>
              <a:rPr lang="es-ES" sz="1800">
                <a:solidFill>
                  <a:schemeClr val="dk1"/>
                </a:solidFill>
                <a:latin typeface="Cambria"/>
                <a:ea typeface="Cambria"/>
                <a:cs typeface="Cambria"/>
                <a:sym typeface="Cambria"/>
              </a:rPr>
              <a:t>. </a:t>
            </a:r>
            <a:r>
              <a:rPr lang="es-ES" sz="2800" b="1">
                <a:solidFill>
                  <a:schemeClr val="lt1"/>
                </a:solidFill>
                <a:latin typeface="Comic Sans MS"/>
                <a:ea typeface="Comic Sans MS"/>
                <a:cs typeface="Comic Sans MS"/>
                <a:sym typeface="Comic Sans MS"/>
              </a:rPr>
              <a:t>. </a:t>
            </a:r>
            <a:endParaRPr sz="2800" b="1">
              <a:solidFill>
                <a:schemeClr val="lt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descr="A picture containing room&#10;&#10;Description automatically generated"/>
          <p:cNvPicPr preferRelativeResize="0"/>
          <p:nvPr/>
        </p:nvPicPr>
        <p:blipFill rotWithShape="1">
          <a:blip r:embed="rId3">
            <a:alphaModFix/>
          </a:blip>
          <a:srcRect/>
          <a:stretch/>
        </p:blipFill>
        <p:spPr>
          <a:xfrm>
            <a:off x="0" y="0"/>
            <a:ext cx="12191999" cy="6857999"/>
          </a:xfrm>
          <a:prstGeom prst="rect">
            <a:avLst/>
          </a:prstGeom>
          <a:noFill/>
          <a:ln>
            <a:noFill/>
          </a:ln>
        </p:spPr>
      </p:pic>
      <p:sp>
        <p:nvSpPr>
          <p:cNvPr id="121" name="Google Shape;121;p5"/>
          <p:cNvSpPr txBox="1">
            <a:spLocks noGrp="1"/>
          </p:cNvSpPr>
          <p:nvPr>
            <p:ph type="title"/>
          </p:nvPr>
        </p:nvSpPr>
        <p:spPr>
          <a:xfrm>
            <a:off x="119269" y="0"/>
            <a:ext cx="12072729" cy="9541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omic Sans MS"/>
              <a:buNone/>
            </a:pPr>
            <a:r>
              <a:rPr lang="es-ES" sz="3500" b="1">
                <a:solidFill>
                  <a:schemeClr val="lt1"/>
                </a:solidFill>
                <a:latin typeface="Comic Sans MS"/>
                <a:ea typeface="Comic Sans MS"/>
                <a:cs typeface="Comic Sans MS"/>
                <a:sym typeface="Comic Sans MS"/>
              </a:rPr>
              <a:t>He dispatched his servants to summon the invited guests to the feast, but they refused to come</a:t>
            </a:r>
            <a:r>
              <a:rPr lang="es-ES" sz="1800">
                <a:latin typeface="Cambria"/>
                <a:ea typeface="Cambria"/>
                <a:cs typeface="Cambria"/>
                <a:sym typeface="Cambria"/>
              </a:rPr>
              <a:t>. </a:t>
            </a:r>
            <a:r>
              <a:rPr lang="es-ES" sz="3500" b="1">
                <a:solidFill>
                  <a:schemeClr val="lt1"/>
                </a:solidFill>
                <a:latin typeface="Comic Sans MS"/>
                <a:ea typeface="Comic Sans MS"/>
                <a:cs typeface="Comic Sans MS"/>
                <a:sym typeface="Comic Sans MS"/>
              </a:rPr>
              <a:t>.</a:t>
            </a:r>
            <a:endParaRPr sz="3500">
              <a:solidFill>
                <a:schemeClr val="lt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6" descr="A close up of a logo&#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27" name="Google Shape;127;p6"/>
          <p:cNvSpPr txBox="1">
            <a:spLocks noGrp="1"/>
          </p:cNvSpPr>
          <p:nvPr>
            <p:ph type="title"/>
          </p:nvPr>
        </p:nvSpPr>
        <p:spPr>
          <a:xfrm>
            <a:off x="0" y="0"/>
            <a:ext cx="12192000" cy="12854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omic Sans MS"/>
              <a:buNone/>
            </a:pPr>
            <a:r>
              <a:rPr lang="es-ES" sz="2800" b="1">
                <a:solidFill>
                  <a:schemeClr val="lt1"/>
                </a:solidFill>
                <a:latin typeface="Comic Sans MS"/>
                <a:ea typeface="Comic Sans MS"/>
                <a:cs typeface="Comic Sans MS"/>
                <a:sym typeface="Comic Sans MS"/>
              </a:rPr>
              <a:t>A second time he sent other servants, saying, 'Tell those invited: "Behold</a:t>
            </a:r>
            <a:r>
              <a:rPr lang="es-ES" sz="1800">
                <a:latin typeface="Cambria"/>
                <a:ea typeface="Cambria"/>
                <a:cs typeface="Cambria"/>
                <a:sym typeface="Cambria"/>
              </a:rPr>
              <a:t>, </a:t>
            </a:r>
            <a:r>
              <a:rPr lang="es-ES" sz="2800" b="1">
                <a:solidFill>
                  <a:schemeClr val="lt1"/>
                </a:solidFill>
                <a:latin typeface="Comic Sans MS"/>
                <a:ea typeface="Comic Sans MS"/>
                <a:cs typeface="Comic Sans MS"/>
                <a:sym typeface="Comic Sans MS"/>
              </a:rPr>
              <a:t>I have prepared my banquet, my calves and fattened cattle are killed, and everything is ready; come to the feast”.’</a:t>
            </a:r>
            <a:endParaRPr sz="2800" b="1">
              <a:solidFill>
                <a:schemeClr val="lt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p:nvPr/>
        </p:nvSpPr>
        <p:spPr>
          <a:xfrm>
            <a:off x="955288" y="168812"/>
            <a:ext cx="10281424"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a:solidFill>
                  <a:schemeClr val="dk1"/>
                </a:solidFill>
                <a:latin typeface="Comic Sans MS"/>
                <a:ea typeface="Comic Sans MS"/>
                <a:cs typeface="Comic Sans MS"/>
                <a:sym typeface="Comic Sans MS"/>
              </a:rPr>
              <a:t>Some ignored the invitation and went away, one to his farm, another to his business.  The rest laid hold of his servants, mistreated them, and killed them.  </a:t>
            </a:r>
            <a:endParaRPr/>
          </a:p>
        </p:txBody>
      </p:sp>
      <p:pic>
        <p:nvPicPr>
          <p:cNvPr id="133" name="Google Shape;133;p7" descr="A close up of a logo&#10;&#10;Description automatically generated"/>
          <p:cNvPicPr preferRelativeResize="0"/>
          <p:nvPr/>
        </p:nvPicPr>
        <p:blipFill rotWithShape="1">
          <a:blip r:embed="rId3">
            <a:alphaModFix/>
          </a:blip>
          <a:srcRect/>
          <a:stretch/>
        </p:blipFill>
        <p:spPr>
          <a:xfrm>
            <a:off x="110041" y="1927274"/>
            <a:ext cx="5847848" cy="4930726"/>
          </a:xfrm>
          <a:prstGeom prst="rect">
            <a:avLst/>
          </a:prstGeom>
          <a:noFill/>
          <a:ln>
            <a:noFill/>
          </a:ln>
        </p:spPr>
      </p:pic>
      <p:pic>
        <p:nvPicPr>
          <p:cNvPr id="134" name="Google Shape;134;p7" descr="A picture containing drawing&#10;&#10;Description automatically generated"/>
          <p:cNvPicPr preferRelativeResize="0"/>
          <p:nvPr/>
        </p:nvPicPr>
        <p:blipFill rotWithShape="1">
          <a:blip r:embed="rId4">
            <a:alphaModFix/>
          </a:blip>
          <a:srcRect/>
          <a:stretch/>
        </p:blipFill>
        <p:spPr>
          <a:xfrm>
            <a:off x="6096000" y="1927273"/>
            <a:ext cx="5847848" cy="4930727"/>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8"/>
          <p:cNvSpPr txBox="1">
            <a:spLocks noGrp="1"/>
          </p:cNvSpPr>
          <p:nvPr>
            <p:ph type="title"/>
          </p:nvPr>
        </p:nvSpPr>
        <p:spPr>
          <a:xfrm>
            <a:off x="158622" y="0"/>
            <a:ext cx="12033378" cy="11529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omic Sans MS"/>
              <a:buNone/>
            </a:pPr>
            <a:r>
              <a:rPr lang="es-ES" sz="2800" b="1">
                <a:latin typeface="Comic Sans MS"/>
                <a:ea typeface="Comic Sans MS"/>
                <a:cs typeface="Comic Sans MS"/>
                <a:sym typeface="Comic Sans MS"/>
              </a:rPr>
              <a:t>The king was enraged and sent his troops, destroyed those murderers, and burned their city.  </a:t>
            </a:r>
            <a:endParaRPr/>
          </a:p>
        </p:txBody>
      </p:sp>
      <p:pic>
        <p:nvPicPr>
          <p:cNvPr id="140" name="Google Shape;140;p8" descr="A room filled with furniture and a curtain&#10;&#10;Description automatically generated"/>
          <p:cNvPicPr preferRelativeResize="0"/>
          <p:nvPr/>
        </p:nvPicPr>
        <p:blipFill rotWithShape="1">
          <a:blip r:embed="rId3">
            <a:alphaModFix/>
          </a:blip>
          <a:srcRect/>
          <a:stretch/>
        </p:blipFill>
        <p:spPr>
          <a:xfrm>
            <a:off x="-1" y="1364566"/>
            <a:ext cx="5832859" cy="5493433"/>
          </a:xfrm>
          <a:prstGeom prst="rect">
            <a:avLst/>
          </a:prstGeom>
          <a:noFill/>
          <a:ln>
            <a:noFill/>
          </a:ln>
        </p:spPr>
      </p:pic>
      <p:pic>
        <p:nvPicPr>
          <p:cNvPr id="141" name="Google Shape;141;p8" descr="A picture containing water, room, table, umbrella&#10;&#10;Description automatically generated"/>
          <p:cNvPicPr preferRelativeResize="0"/>
          <p:nvPr/>
        </p:nvPicPr>
        <p:blipFill rotWithShape="1">
          <a:blip r:embed="rId4">
            <a:alphaModFix/>
          </a:blip>
          <a:srcRect/>
          <a:stretch/>
        </p:blipFill>
        <p:spPr>
          <a:xfrm>
            <a:off x="6032909" y="1364566"/>
            <a:ext cx="6159091" cy="5493433"/>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9" descr="A drawing of a cartoon characte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7" name="Google Shape;147;p9"/>
          <p:cNvSpPr txBox="1">
            <a:spLocks noGrp="1"/>
          </p:cNvSpPr>
          <p:nvPr>
            <p:ph type="title"/>
          </p:nvPr>
        </p:nvSpPr>
        <p:spPr>
          <a:xfrm>
            <a:off x="0" y="0"/>
            <a:ext cx="12192000" cy="16233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700"/>
              <a:buFont typeface="Comic Sans MS"/>
              <a:buNone/>
            </a:pPr>
            <a:r>
              <a:rPr lang="es-ES" sz="2700" b="1">
                <a:solidFill>
                  <a:schemeClr val="lt1"/>
                </a:solidFill>
                <a:latin typeface="Comic Sans MS"/>
                <a:ea typeface="Comic Sans MS"/>
                <a:cs typeface="Comic Sans MS"/>
                <a:sym typeface="Comic Sans MS"/>
              </a:rPr>
              <a:t>Then he said to his servants, 'The feast is ready, but those who were invited were not worthy to come.  Go out, therefore, into the main roads and invite to the feast whomever you find.’</a:t>
            </a:r>
            <a:br>
              <a:rPr lang="es-ES" sz="2700" b="1">
                <a:solidFill>
                  <a:schemeClr val="lt1"/>
                </a:solidFill>
                <a:latin typeface="Comic Sans MS"/>
                <a:ea typeface="Comic Sans MS"/>
                <a:cs typeface="Comic Sans MS"/>
                <a:sym typeface="Comic Sans MS"/>
              </a:rPr>
            </a:br>
            <a:r>
              <a:rPr lang="es-ES" sz="2700" b="1">
                <a:solidFill>
                  <a:schemeClr val="lt1"/>
                </a:solidFill>
                <a:latin typeface="Comic Sans MS"/>
                <a:ea typeface="Comic Sans MS"/>
                <a:cs typeface="Comic Sans MS"/>
                <a:sym typeface="Comic Sans MS"/>
              </a:rPr>
              <a:t>’. </a:t>
            </a:r>
            <a:endParaRPr sz="2700" b="1">
              <a:solidFill>
                <a:schemeClr val="lt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722</Words>
  <Application>Microsoft Office PowerPoint</Application>
  <PresentationFormat>Widescreen</PresentationFormat>
  <Paragraphs>52</Paragraphs>
  <Slides>26</Slides>
  <Notes>23</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Abadi</vt:lpstr>
      <vt:lpstr>Arial</vt:lpstr>
      <vt:lpstr>Calibri</vt:lpstr>
      <vt:lpstr>Cambria</vt:lpstr>
      <vt:lpstr>Comic Sans MS</vt:lpstr>
      <vt:lpstr>Office Theme</vt:lpstr>
      <vt:lpstr>Office Theme</vt:lpstr>
      <vt:lpstr>Friends of Jesus and Mary</vt:lpstr>
      <vt:lpstr>PowerPoint Presentation</vt:lpstr>
      <vt:lpstr> Jesus again in reply spoke to the chief priests and  elders of the people in parables, saying:</vt:lpstr>
      <vt:lpstr>PowerPoint Presentation</vt:lpstr>
      <vt:lpstr>He dispatched his servants to summon the invited guests to the feast, but they refused to come. .</vt:lpstr>
      <vt:lpstr>A second time he sent other servants, saying, 'Tell those invited: "Behold, I have prepared my banquet, my calves and fattened cattle are killed, and everything is ready; come to the feast”.’</vt:lpstr>
      <vt:lpstr>PowerPoint Presentation</vt:lpstr>
      <vt:lpstr>The king was enraged and sent his troops, destroyed those murderers, and burned their city.  </vt:lpstr>
      <vt:lpstr>Then he said to his servants, 'The feast is ready, but those who were invited were not worthy to come.  Go out, therefore, into the main roads and invite to the feast whomever you find.’ ’. </vt:lpstr>
      <vt:lpstr>The servants went out into the streets and gathered  all they found, bad and good alike...</vt:lpstr>
      <vt:lpstr>And the hall was filled with guests. </vt:lpstr>
      <vt:lpstr>REFLECTION</vt:lpstr>
      <vt:lpstr>Who does the King represent? </vt:lpstr>
      <vt:lpstr>PowerPoint Presentation</vt:lpstr>
      <vt:lpstr>What does the wedding banquet represent?</vt:lpstr>
      <vt:lpstr>How did the invited guests respond?</vt:lpstr>
      <vt:lpstr>How did the King feel?</vt:lpstr>
      <vt:lpstr>The chief priests and  elders of the people of God are the first invited guests. They did not listen to the prophet John the Baptist and they killed Jesus. </vt:lpstr>
      <vt:lpstr>Jesus invites us to love and follow Him. He guides us to the Heavenly banquet. </vt:lpstr>
      <vt:lpstr>PowerPoint Presentation</vt:lpstr>
      <vt:lpstr>PowerPoint Presentation</vt:lpstr>
      <vt:lpstr>PowerPoint Presentation</vt:lpstr>
      <vt:lpstr>How do we enter the Banquet in Heaven?</vt:lpstr>
      <vt:lpstr>Prayer  Jesus,  Enter my heart and help me to always say yes to you. I pray for the conversion of all souls so everyone can partake of the banquet in Heaven.  Amen   </vt:lpstr>
      <vt:lpstr>Song - The E-U-C-H-A-R-I-S-T Song, Susan Collins, https://youtu.be/_GEqnKMN1zE?si=-Zt-bej5i5dGMqD0 (3-7 yrs.)</vt:lpstr>
      <vt:lpstr>Song Come to the Banquet, Fay White, https://youtu.be/czRLWLOoqj8?si=HCwN2bqBxBw6eDLN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Jesus and Mary</dc:title>
  <dc:creator>Maria Varona</dc:creator>
  <cp:lastModifiedBy>Maria Varona</cp:lastModifiedBy>
  <cp:revision>2</cp:revision>
  <dcterms:created xsi:type="dcterms:W3CDTF">2020-07-14T14:58:41Z</dcterms:created>
  <dcterms:modified xsi:type="dcterms:W3CDTF">2023-09-26T20:51:55Z</dcterms:modified>
</cp:coreProperties>
</file>