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2"/>
  </p:notesMasterIdLst>
  <p:sldIdLst>
    <p:sldId id="256" r:id="rId3"/>
    <p:sldId id="276" r:id="rId4"/>
    <p:sldId id="285" r:id="rId5"/>
    <p:sldId id="286" r:id="rId6"/>
    <p:sldId id="287" r:id="rId7"/>
    <p:sldId id="282" r:id="rId8"/>
    <p:sldId id="283" r:id="rId9"/>
    <p:sldId id="284" r:id="rId10"/>
    <p:sldId id="280" r:id="rId11"/>
    <p:sldId id="281" r:id="rId12"/>
    <p:sldId id="278" r:id="rId13"/>
    <p:sldId id="277" r:id="rId14"/>
    <p:sldId id="288" r:id="rId15"/>
    <p:sldId id="289" r:id="rId16"/>
    <p:sldId id="273" r:id="rId17"/>
    <p:sldId id="258" r:id="rId18"/>
    <p:sldId id="290" r:id="rId19"/>
    <p:sldId id="260" r:id="rId20"/>
    <p:sldId id="261" r:id="rId21"/>
    <p:sldId id="262" r:id="rId22"/>
    <p:sldId id="263" r:id="rId23"/>
    <p:sldId id="264" r:id="rId24"/>
    <p:sldId id="265" r:id="rId25"/>
    <p:sldId id="266" r:id="rId26"/>
    <p:sldId id="291" r:id="rId27"/>
    <p:sldId id="268" r:id="rId28"/>
    <p:sldId id="269" r:id="rId29"/>
    <p:sldId id="270" r:id="rId30"/>
    <p:sldId id="272"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DsBFDjwjC3DhGDcynjVxgj/kL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ECB"/>
    <a:srgbClr val="666699"/>
    <a:srgbClr val="B6D0E6"/>
    <a:srgbClr val="B3D4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snapToGrid="0">
      <p:cViewPr varScale="1">
        <p:scale>
          <a:sx n="67" d="100"/>
          <a:sy n="67" d="100"/>
        </p:scale>
        <p:origin x="3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e3eb2c2a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e3eb2c2a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e3eb2c2a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e3eb2c2a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89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896346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zw_FNbF1LrU?feature=oembed" TargetMode="External"/><Relationship Id="rId5" Type="http://schemas.openxmlformats.org/officeDocument/2006/relationships/image" Target="../media/image23.jpeg"/><Relationship Id="rId4" Type="http://schemas.openxmlformats.org/officeDocument/2006/relationships/hyperlink" Target="Make%20me%20a%20Servant,%20The%20Asidors,%20https:/youtu.be/zw_FNbF1LrU?si=5X-oqZhEXxTLbkc4%20(3-7%20yr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kdmgpMfnjdU?feature=oembed" TargetMode="External"/><Relationship Id="rId5" Type="http://schemas.openxmlformats.org/officeDocument/2006/relationships/image" Target="../media/image24.jpeg"/><Relationship Id="rId4" Type="http://schemas.openxmlformats.org/officeDocument/2006/relationships/hyperlink" Target="https://youtu.be/kdmgpMfnjdU?si=utkB1M6Cv6oahiw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3328988" y="203728"/>
            <a:ext cx="8863012" cy="73740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es-ES" sz="5000" dirty="0"/>
              <a:t>Friends </a:t>
            </a:r>
            <a:r>
              <a:rPr lang="es-ES" sz="5000" dirty="0" err="1"/>
              <a:t>of</a:t>
            </a:r>
            <a:r>
              <a:rPr lang="es-ES" sz="5000" dirty="0"/>
              <a:t> </a:t>
            </a:r>
            <a:r>
              <a:rPr lang="es-ES" sz="5000" dirty="0" err="1"/>
              <a:t>Jesus</a:t>
            </a:r>
            <a:r>
              <a:rPr lang="es-ES" sz="5000" dirty="0"/>
              <a:t> and Mary</a:t>
            </a:r>
            <a:endParaRPr sz="5000" dirty="0"/>
          </a:p>
        </p:txBody>
      </p:sp>
      <p:sp>
        <p:nvSpPr>
          <p:cNvPr id="95" name="Google Shape;95;p1"/>
          <p:cNvSpPr txBox="1">
            <a:spLocks noGrp="1"/>
          </p:cNvSpPr>
          <p:nvPr>
            <p:ph type="subTitle" idx="1"/>
          </p:nvPr>
        </p:nvSpPr>
        <p:spPr>
          <a:xfrm>
            <a:off x="4999373" y="4361276"/>
            <a:ext cx="6110287" cy="22638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90000"/>
              </a:lnSpc>
              <a:spcBef>
                <a:spcPts val="0"/>
              </a:spcBef>
              <a:spcAft>
                <a:spcPts val="0"/>
              </a:spcAft>
              <a:buClr>
                <a:schemeClr val="dk1"/>
              </a:buClr>
              <a:buSzPts val="2400"/>
              <a:buNone/>
            </a:pPr>
            <a:r>
              <a:rPr lang="en-US" sz="10400" b="1" dirty="0"/>
              <a:t>Prayer Group for Children</a:t>
            </a:r>
            <a:endParaRPr sz="10400" b="1" dirty="0"/>
          </a:p>
          <a:p>
            <a:pPr marL="0" lvl="0" indent="0" algn="ctr" rtl="0">
              <a:lnSpc>
                <a:spcPct val="90000"/>
              </a:lnSpc>
              <a:spcBef>
                <a:spcPts val="1000"/>
              </a:spcBef>
              <a:spcAft>
                <a:spcPts val="0"/>
              </a:spcAft>
              <a:buClr>
                <a:schemeClr val="dk1"/>
              </a:buClr>
              <a:buSzPts val="2400"/>
              <a:buNone/>
            </a:pPr>
            <a:r>
              <a:rPr lang="es-ES" sz="10400" b="1" dirty="0" err="1"/>
              <a:t>Cycle</a:t>
            </a:r>
            <a:r>
              <a:rPr lang="es-ES" sz="10400" b="1" dirty="0"/>
              <a:t> A - XXXI </a:t>
            </a:r>
            <a:r>
              <a:rPr lang="es-ES" sz="10400" b="1" dirty="0" err="1"/>
              <a:t>Sunday</a:t>
            </a:r>
            <a:r>
              <a:rPr lang="es-ES" sz="10400" b="1" dirty="0"/>
              <a:t> in </a:t>
            </a:r>
            <a:r>
              <a:rPr lang="es-ES" sz="10400" b="1" dirty="0" err="1"/>
              <a:t>Ordinary</a:t>
            </a:r>
            <a:r>
              <a:rPr lang="es-ES" sz="10400" b="1" dirty="0"/>
              <a:t> Time</a:t>
            </a:r>
            <a:endParaRPr sz="10400" b="1" dirty="0"/>
          </a:p>
          <a:p>
            <a:pPr marL="0" lvl="0" indent="0" algn="ctr" rtl="0">
              <a:lnSpc>
                <a:spcPct val="90000"/>
              </a:lnSpc>
              <a:spcBef>
                <a:spcPts val="1000"/>
              </a:spcBef>
              <a:spcAft>
                <a:spcPts val="0"/>
              </a:spcAft>
              <a:buClr>
                <a:schemeClr val="dk1"/>
              </a:buClr>
              <a:buSzPts val="2400"/>
              <a:buNone/>
            </a:pPr>
            <a:r>
              <a:rPr lang="es-ES" sz="10400" b="1" dirty="0" err="1"/>
              <a:t>The</a:t>
            </a:r>
            <a:r>
              <a:rPr lang="es-ES" sz="10400" b="1" dirty="0"/>
              <a:t> </a:t>
            </a:r>
            <a:r>
              <a:rPr lang="es-ES" sz="10400" b="1" dirty="0" err="1"/>
              <a:t>Greatest</a:t>
            </a:r>
            <a:r>
              <a:rPr lang="es-ES" sz="10400" b="1" dirty="0"/>
              <a:t> </a:t>
            </a:r>
            <a:r>
              <a:rPr lang="es-ES" sz="10400" b="1" dirty="0" err="1"/>
              <a:t>must</a:t>
            </a:r>
            <a:r>
              <a:rPr lang="es-ES" sz="10400" b="1" dirty="0"/>
              <a:t> Serve-Matthew 23, 1-12</a:t>
            </a:r>
            <a:endParaRPr sz="10400" b="1" dirty="0"/>
          </a:p>
          <a:p>
            <a:pPr marL="0" lvl="0" indent="0" algn="ctr" rtl="0">
              <a:lnSpc>
                <a:spcPct val="90000"/>
              </a:lnSpc>
              <a:spcBef>
                <a:spcPts val="1000"/>
              </a:spcBef>
              <a:spcAft>
                <a:spcPts val="0"/>
              </a:spcAft>
              <a:buClr>
                <a:schemeClr val="dk1"/>
              </a:buClr>
              <a:buSzPts val="2400"/>
              <a:buNone/>
            </a:pPr>
            <a:endParaRPr dirty="0"/>
          </a:p>
          <a:p>
            <a:pPr marL="0" lvl="0" indent="0" algn="ctr" rtl="0">
              <a:lnSpc>
                <a:spcPct val="90000"/>
              </a:lnSpc>
              <a:spcBef>
                <a:spcPts val="1000"/>
              </a:spcBef>
              <a:spcAft>
                <a:spcPts val="0"/>
              </a:spcAft>
              <a:buClr>
                <a:schemeClr val="dk1"/>
              </a:buClr>
              <a:buSzPts val="2400"/>
              <a:buNone/>
            </a:pPr>
            <a:r>
              <a:rPr lang="es-ES" sz="10400" b="1" dirty="0">
                <a:solidFill>
                  <a:srgbClr val="0000FF"/>
                </a:solidFill>
              </a:rPr>
              <a:t>www.fcpeace.org</a:t>
            </a:r>
            <a:endParaRPr sz="10400" b="1" dirty="0">
              <a:solidFill>
                <a:srgbClr val="0000FF"/>
              </a:solidFill>
            </a:endParaRPr>
          </a:p>
        </p:txBody>
      </p:sp>
      <p:pic>
        <p:nvPicPr>
          <p:cNvPr id="96" name="Google Shape;96;p1"/>
          <p:cNvPicPr preferRelativeResize="0"/>
          <p:nvPr/>
        </p:nvPicPr>
        <p:blipFill rotWithShape="1">
          <a:blip r:embed="rId3">
            <a:alphaModFix/>
          </a:blip>
          <a:srcRect/>
          <a:stretch/>
        </p:blipFill>
        <p:spPr>
          <a:xfrm>
            <a:off x="6663867" y="1400097"/>
            <a:ext cx="2193254" cy="2193254"/>
          </a:xfrm>
          <a:prstGeom prst="ellipse">
            <a:avLst/>
          </a:prstGeom>
          <a:noFill/>
          <a:ln>
            <a:noFill/>
          </a:ln>
          <a:effectLst>
            <a:outerShdw blurRad="381000" dist="292100" dir="5400000" sx="-80000" sy="-18000" rotWithShape="0">
              <a:srgbClr val="000000">
                <a:alpha val="21960"/>
              </a:srgbClr>
            </a:outerShdw>
          </a:effectLst>
        </p:spPr>
      </p:pic>
      <p:pic>
        <p:nvPicPr>
          <p:cNvPr id="3" name="Picture 2" descr="Pin en FANO Varis">
            <a:extLst>
              <a:ext uri="{FF2B5EF4-FFF2-40B4-BE49-F238E27FC236}">
                <a16:creationId xmlns:a16="http://schemas.microsoft.com/office/drawing/2014/main" id="{63F9D35A-CA51-B239-4D2B-D21D7B8BA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45" y="1243013"/>
            <a:ext cx="3887419" cy="4820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017FD1-03CC-D946-ED6B-8215051C803D}"/>
              </a:ext>
            </a:extLst>
          </p:cNvPr>
          <p:cNvSpPr txBox="1"/>
          <p:nvPr/>
        </p:nvSpPr>
        <p:spPr>
          <a:xfrm>
            <a:off x="842963" y="1617007"/>
            <a:ext cx="1957387" cy="1292662"/>
          </a:xfrm>
          <a:prstGeom prst="rect">
            <a:avLst/>
          </a:prstGeom>
          <a:solidFill>
            <a:schemeClr val="bg1"/>
          </a:solidFill>
        </p:spPr>
        <p:txBody>
          <a:bodyPr wrap="square" rtlCol="0">
            <a:spAutoFit/>
          </a:bodyPr>
          <a:lstStyle/>
          <a:p>
            <a:r>
              <a:rPr lang="en-US" sz="2800" dirty="0">
                <a:solidFill>
                  <a:srgbClr val="666699"/>
                </a:solidFill>
                <a:latin typeface="Avenir Next LT Pro" panose="020B0504020202020204" pitchFamily="34" charset="0"/>
              </a:rPr>
              <a:t>Sweetness</a:t>
            </a:r>
          </a:p>
          <a:p>
            <a:r>
              <a:rPr lang="en-US" sz="2600" dirty="0">
                <a:solidFill>
                  <a:srgbClr val="666699"/>
                </a:solidFill>
                <a:latin typeface="Avenir Next LT Pro" panose="020B0504020202020204" pitchFamily="34" charset="0"/>
              </a:rPr>
              <a:t>Charity</a:t>
            </a:r>
          </a:p>
          <a:p>
            <a:r>
              <a:rPr lang="en-US" sz="2400" dirty="0">
                <a:solidFill>
                  <a:srgbClr val="666699"/>
                </a:solidFill>
                <a:latin typeface="Avenir Next LT Pro" panose="020B0504020202020204" pitchFamily="34" charset="0"/>
              </a:rPr>
              <a:t>Humility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1AEA419-C437-DCB4-CA8D-A48CE63DB423}"/>
              </a:ext>
            </a:extLst>
          </p:cNvPr>
          <p:cNvPicPr>
            <a:picLocks noChangeAspect="1"/>
          </p:cNvPicPr>
          <p:nvPr/>
        </p:nvPicPr>
        <p:blipFill>
          <a:blip r:embed="rId2"/>
          <a:stretch>
            <a:fillRect/>
          </a:stretch>
        </p:blipFill>
        <p:spPr>
          <a:xfrm>
            <a:off x="0" y="0"/>
            <a:ext cx="12192000" cy="6858000"/>
          </a:xfrm>
          <a:prstGeom prst="rect">
            <a:avLst/>
          </a:prstGeom>
        </p:spPr>
      </p:pic>
      <p:sp>
        <p:nvSpPr>
          <p:cNvPr id="5" name="Speech Bubble: Oval 4">
            <a:extLst>
              <a:ext uri="{FF2B5EF4-FFF2-40B4-BE49-F238E27FC236}">
                <a16:creationId xmlns:a16="http://schemas.microsoft.com/office/drawing/2014/main" id="{7409CB5F-D8A3-C66F-925C-852EE741280F}"/>
              </a:ext>
            </a:extLst>
          </p:cNvPr>
          <p:cNvSpPr/>
          <p:nvPr/>
        </p:nvSpPr>
        <p:spPr>
          <a:xfrm>
            <a:off x="6096000" y="365125"/>
            <a:ext cx="6096000" cy="5592763"/>
          </a:xfrm>
          <a:prstGeom prst="wedgeEllipseCallout">
            <a:avLst>
              <a:gd name="adj1" fmla="val -80624"/>
              <a:gd name="adj2" fmla="val 6776"/>
            </a:avLst>
          </a:prstGeom>
          <a:solidFill>
            <a:schemeClr val="bg1"/>
          </a:solidFill>
          <a:ln w="76200">
            <a:solidFill>
              <a:srgbClr val="D40E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0000"/>
                </a:solidFill>
                <a:latin typeface="Berlin Sans FB Demi" panose="020E0802020502020306" pitchFamily="34" charset="0"/>
                <a:cs typeface="Times New Roman" panose="02020603050405020304" pitchFamily="18" charset="0"/>
              </a:rPr>
              <a:t>As for you, do not be called 'Rabbi.' You have but one teacher, and you are all brothers</a:t>
            </a:r>
            <a:r>
              <a:rPr lang="en-US" sz="4400" dirty="0">
                <a:effectLst/>
                <a:latin typeface="Cambria" panose="02040503050406030204" pitchFamily="18" charset="0"/>
                <a:ea typeface="Times New Roman" panose="02020603050405020304" pitchFamily="18" charset="0"/>
                <a:cs typeface="Times New Roman" panose="02020603050405020304" pitchFamily="18" charset="0"/>
              </a:rPr>
              <a:t>.</a:t>
            </a:r>
            <a:r>
              <a:rPr lang="en-US" sz="4400" dirty="0">
                <a:solidFill>
                  <a:srgbClr val="000000"/>
                </a:solidFill>
                <a:latin typeface="Berlin Sans FB Demi" panose="020E0802020502020306" pitchFamily="34" charset="0"/>
                <a:cs typeface="Times New Roman" panose="02020603050405020304" pitchFamily="18" charset="0"/>
              </a:rPr>
              <a:t>.</a:t>
            </a:r>
            <a:r>
              <a:rPr lang="en-US" sz="44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sz="4400" dirty="0">
              <a:solidFill>
                <a:srgbClr val="000000"/>
              </a:solidFill>
              <a:latin typeface="Berlin Sans FB Demi" panose="020E0802020502020306" pitchFamily="34" charset="0"/>
              <a:cs typeface="Times New Roman" panose="02020603050405020304" pitchFamily="18" charset="0"/>
            </a:endParaRPr>
          </a:p>
        </p:txBody>
      </p:sp>
    </p:spTree>
    <p:extLst>
      <p:ext uri="{BB962C8B-B14F-4D97-AF65-F5344CB8AC3E}">
        <p14:creationId xmlns:p14="http://schemas.microsoft.com/office/powerpoint/2010/main" val="3780326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B9E8403-2301-188C-C63F-00B4105E3B75}"/>
              </a:ext>
            </a:extLst>
          </p:cNvPr>
          <p:cNvPicPr>
            <a:picLocks noChangeAspect="1"/>
          </p:cNvPicPr>
          <p:nvPr/>
        </p:nvPicPr>
        <p:blipFill>
          <a:blip r:embed="rId2"/>
          <a:stretch>
            <a:fillRect/>
          </a:stretch>
        </p:blipFill>
        <p:spPr>
          <a:xfrm>
            <a:off x="0" y="0"/>
            <a:ext cx="12192000" cy="6857999"/>
          </a:xfrm>
          <a:prstGeom prst="rect">
            <a:avLst/>
          </a:prstGeom>
        </p:spPr>
      </p:pic>
      <p:sp>
        <p:nvSpPr>
          <p:cNvPr id="5" name="Speech Bubble: Oval 4">
            <a:extLst>
              <a:ext uri="{FF2B5EF4-FFF2-40B4-BE49-F238E27FC236}">
                <a16:creationId xmlns:a16="http://schemas.microsoft.com/office/drawing/2014/main" id="{380D85F5-37A7-67AD-0323-486364F8D76C}"/>
              </a:ext>
            </a:extLst>
          </p:cNvPr>
          <p:cNvSpPr/>
          <p:nvPr/>
        </p:nvSpPr>
        <p:spPr>
          <a:xfrm>
            <a:off x="4210050" y="136525"/>
            <a:ext cx="6096000" cy="5949950"/>
          </a:xfrm>
          <a:prstGeom prst="wedgeEllipseCallout">
            <a:avLst>
              <a:gd name="adj1" fmla="val -80624"/>
              <a:gd name="adj2" fmla="val 6776"/>
            </a:avLst>
          </a:prstGeom>
          <a:solidFill>
            <a:schemeClr val="bg1"/>
          </a:solidFill>
          <a:ln w="76200">
            <a:solidFill>
              <a:srgbClr val="D40E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000000"/>
                </a:solidFill>
                <a:latin typeface="Berlin Sans FB Demi" panose="020E0802020502020306" pitchFamily="34" charset="0"/>
                <a:cs typeface="Times New Roman" panose="02020603050405020304" pitchFamily="18" charset="0"/>
              </a:rPr>
              <a:t>Call no one on earth your father; you have but one Father in heaven. </a:t>
            </a:r>
            <a:r>
              <a:rPr lang="en-US" sz="44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sz="4400" dirty="0">
              <a:solidFill>
                <a:srgbClr val="000000"/>
              </a:solidFill>
              <a:latin typeface="Berlin Sans FB Demi" panose="020E0802020502020306" pitchFamily="34" charset="0"/>
              <a:cs typeface="Times New Roman" panose="02020603050405020304" pitchFamily="18" charset="0"/>
            </a:endParaRPr>
          </a:p>
        </p:txBody>
      </p:sp>
    </p:spTree>
    <p:extLst>
      <p:ext uri="{BB962C8B-B14F-4D97-AF65-F5344CB8AC3E}">
        <p14:creationId xmlns:p14="http://schemas.microsoft.com/office/powerpoint/2010/main" val="18387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FCA16EC-7E17-C9D5-3857-F83EDA663839}"/>
              </a:ext>
            </a:extLst>
          </p:cNvPr>
          <p:cNvPicPr>
            <a:picLocks noChangeAspect="1"/>
          </p:cNvPicPr>
          <p:nvPr/>
        </p:nvPicPr>
        <p:blipFill>
          <a:blip r:embed="rId2"/>
          <a:stretch>
            <a:fillRect/>
          </a:stretch>
        </p:blipFill>
        <p:spPr>
          <a:xfrm>
            <a:off x="0" y="0"/>
            <a:ext cx="12192000" cy="6858000"/>
          </a:xfrm>
          <a:prstGeom prst="rect">
            <a:avLst/>
          </a:prstGeom>
        </p:spPr>
      </p:pic>
      <p:sp>
        <p:nvSpPr>
          <p:cNvPr id="8" name="Speech Bubble: Oval 7">
            <a:extLst>
              <a:ext uri="{FF2B5EF4-FFF2-40B4-BE49-F238E27FC236}">
                <a16:creationId xmlns:a16="http://schemas.microsoft.com/office/drawing/2014/main" id="{A2012BE9-23A4-0966-F366-7145D9480A10}"/>
              </a:ext>
            </a:extLst>
          </p:cNvPr>
          <p:cNvSpPr/>
          <p:nvPr/>
        </p:nvSpPr>
        <p:spPr>
          <a:xfrm>
            <a:off x="4210050" y="136525"/>
            <a:ext cx="6096000" cy="5949950"/>
          </a:xfrm>
          <a:prstGeom prst="wedgeEllipseCallout">
            <a:avLst>
              <a:gd name="adj1" fmla="val -80624"/>
              <a:gd name="adj2" fmla="val 6776"/>
            </a:avLst>
          </a:prstGeom>
          <a:solidFill>
            <a:schemeClr val="bg1"/>
          </a:solidFill>
          <a:ln w="76200">
            <a:solidFill>
              <a:srgbClr val="D40E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000000"/>
                </a:solidFill>
                <a:latin typeface="Berlin Sans FB Demi" panose="020E0802020502020306" pitchFamily="34" charset="0"/>
                <a:cs typeface="Times New Roman" panose="02020603050405020304" pitchFamily="18" charset="0"/>
              </a:rPr>
              <a:t>Do not be called 'Master'; you have but one master, the Christ.</a:t>
            </a:r>
          </a:p>
        </p:txBody>
      </p:sp>
    </p:spTree>
    <p:extLst>
      <p:ext uri="{BB962C8B-B14F-4D97-AF65-F5344CB8AC3E}">
        <p14:creationId xmlns:p14="http://schemas.microsoft.com/office/powerpoint/2010/main" val="85638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FCA16EC-7E17-C9D5-3857-F83EDA663839}"/>
              </a:ext>
            </a:extLst>
          </p:cNvPr>
          <p:cNvPicPr>
            <a:picLocks noChangeAspect="1"/>
          </p:cNvPicPr>
          <p:nvPr/>
        </p:nvPicPr>
        <p:blipFill>
          <a:blip r:embed="rId2"/>
          <a:stretch>
            <a:fillRect/>
          </a:stretch>
        </p:blipFill>
        <p:spPr>
          <a:xfrm>
            <a:off x="0" y="0"/>
            <a:ext cx="12192000" cy="6858000"/>
          </a:xfrm>
          <a:prstGeom prst="rect">
            <a:avLst/>
          </a:prstGeom>
        </p:spPr>
      </p:pic>
      <p:sp>
        <p:nvSpPr>
          <p:cNvPr id="8" name="Speech Bubble: Oval 7">
            <a:extLst>
              <a:ext uri="{FF2B5EF4-FFF2-40B4-BE49-F238E27FC236}">
                <a16:creationId xmlns:a16="http://schemas.microsoft.com/office/drawing/2014/main" id="{A2012BE9-23A4-0966-F366-7145D9480A10}"/>
              </a:ext>
            </a:extLst>
          </p:cNvPr>
          <p:cNvSpPr/>
          <p:nvPr/>
        </p:nvSpPr>
        <p:spPr>
          <a:xfrm>
            <a:off x="4189810" y="0"/>
            <a:ext cx="6096000" cy="5949950"/>
          </a:xfrm>
          <a:prstGeom prst="wedgeEllipseCallout">
            <a:avLst>
              <a:gd name="adj1" fmla="val -80624"/>
              <a:gd name="adj2" fmla="val 6776"/>
            </a:avLst>
          </a:prstGeom>
          <a:solidFill>
            <a:schemeClr val="bg1"/>
          </a:solidFill>
          <a:ln w="76200">
            <a:solidFill>
              <a:srgbClr val="D40E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0000"/>
                </a:solidFill>
                <a:latin typeface="Berlin Sans FB Demi" panose="020E0802020502020306" pitchFamily="34" charset="0"/>
                <a:cs typeface="Times New Roman" panose="02020603050405020304" pitchFamily="18" charset="0"/>
              </a:rPr>
              <a:t>The greatest among you must be your servant</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5000" dirty="0">
                <a:solidFill>
                  <a:srgbClr val="000000"/>
                </a:solidFill>
                <a:latin typeface="Berlin Sans FB Demi" panose="020E0802020502020306" pitchFamily="34" charset="0"/>
                <a:cs typeface="Times New Roman" panose="02020603050405020304" pitchFamily="18" charset="0"/>
              </a:rPr>
              <a:t>.</a:t>
            </a:r>
          </a:p>
        </p:txBody>
      </p:sp>
    </p:spTree>
    <p:extLst>
      <p:ext uri="{BB962C8B-B14F-4D97-AF65-F5344CB8AC3E}">
        <p14:creationId xmlns:p14="http://schemas.microsoft.com/office/powerpoint/2010/main" val="3037588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FCA16EC-7E17-C9D5-3857-F83EDA663839}"/>
              </a:ext>
            </a:extLst>
          </p:cNvPr>
          <p:cNvPicPr>
            <a:picLocks noChangeAspect="1"/>
          </p:cNvPicPr>
          <p:nvPr/>
        </p:nvPicPr>
        <p:blipFill>
          <a:blip r:embed="rId2"/>
          <a:stretch>
            <a:fillRect/>
          </a:stretch>
        </p:blipFill>
        <p:spPr>
          <a:xfrm>
            <a:off x="0" y="0"/>
            <a:ext cx="12192000" cy="6858000"/>
          </a:xfrm>
          <a:prstGeom prst="rect">
            <a:avLst/>
          </a:prstGeom>
        </p:spPr>
      </p:pic>
      <p:sp>
        <p:nvSpPr>
          <p:cNvPr id="8" name="Speech Bubble: Oval 7">
            <a:extLst>
              <a:ext uri="{FF2B5EF4-FFF2-40B4-BE49-F238E27FC236}">
                <a16:creationId xmlns:a16="http://schemas.microsoft.com/office/drawing/2014/main" id="{A2012BE9-23A4-0966-F366-7145D9480A10}"/>
              </a:ext>
            </a:extLst>
          </p:cNvPr>
          <p:cNvSpPr/>
          <p:nvPr/>
        </p:nvSpPr>
        <p:spPr>
          <a:xfrm>
            <a:off x="4189810" y="257503"/>
            <a:ext cx="6096000" cy="5949950"/>
          </a:xfrm>
          <a:prstGeom prst="wedgeEllipseCallout">
            <a:avLst>
              <a:gd name="adj1" fmla="val -80624"/>
              <a:gd name="adj2" fmla="val 6776"/>
            </a:avLst>
          </a:prstGeom>
          <a:solidFill>
            <a:schemeClr val="bg1"/>
          </a:solidFill>
          <a:ln w="76200">
            <a:solidFill>
              <a:srgbClr val="D40E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0000"/>
                </a:solidFill>
                <a:latin typeface="Berlin Sans FB Demi" panose="020E0802020502020306" pitchFamily="34" charset="0"/>
                <a:cs typeface="Times New Roman" panose="02020603050405020304" pitchFamily="18" charset="0"/>
              </a:rPr>
              <a:t>Whoever exalts himself will be humbled; but whoever humbles himself will be exalted."</a:t>
            </a:r>
          </a:p>
        </p:txBody>
      </p:sp>
      <p:sp>
        <p:nvSpPr>
          <p:cNvPr id="3" name="TextBox 2">
            <a:extLst>
              <a:ext uri="{FF2B5EF4-FFF2-40B4-BE49-F238E27FC236}">
                <a16:creationId xmlns:a16="http://schemas.microsoft.com/office/drawing/2014/main" id="{D21B815A-59BC-0B04-88CA-9104C5578703}"/>
              </a:ext>
            </a:extLst>
          </p:cNvPr>
          <p:cNvSpPr txBox="1"/>
          <p:nvPr/>
        </p:nvSpPr>
        <p:spPr>
          <a:xfrm>
            <a:off x="3971927" y="6315075"/>
            <a:ext cx="8220074" cy="369332"/>
          </a:xfrm>
          <a:prstGeom prst="rect">
            <a:avLst/>
          </a:prstGeom>
          <a:noFill/>
        </p:spPr>
        <p:txBody>
          <a:bodyPr wrap="square" rtlCol="0">
            <a:spAutoFit/>
          </a:bodyPr>
          <a:lstStyle/>
          <a:p>
            <a:r>
              <a:rPr lang="en-US" sz="1800" b="1" dirty="0">
                <a:solidFill>
                  <a:srgbClr val="FF0000"/>
                </a:solidFill>
              </a:rPr>
              <a:t>THE GOSPEL OF THE LORD	PRAISE TO YOU LORD JESUS CHRIST</a:t>
            </a:r>
          </a:p>
        </p:txBody>
      </p:sp>
    </p:spTree>
    <p:extLst>
      <p:ext uri="{BB962C8B-B14F-4D97-AF65-F5344CB8AC3E}">
        <p14:creationId xmlns:p14="http://schemas.microsoft.com/office/powerpoint/2010/main" val="1039533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FFE4-3DF9-74AF-6FDE-A4DFD053FFF9}"/>
              </a:ext>
            </a:extLst>
          </p:cNvPr>
          <p:cNvSpPr>
            <a:spLocks noGrp="1"/>
          </p:cNvSpPr>
          <p:nvPr>
            <p:ph type="title"/>
          </p:nvPr>
        </p:nvSpPr>
        <p:spPr>
          <a:xfrm>
            <a:off x="2074069" y="1979612"/>
            <a:ext cx="8043862" cy="1325563"/>
          </a:xfrm>
        </p:spPr>
        <p:txBody>
          <a:bodyPr>
            <a:noAutofit/>
          </a:bodyPr>
          <a:lstStyle/>
          <a:p>
            <a:r>
              <a:rPr lang="en-US" sz="12000" b="1" dirty="0">
                <a:ln w="22225">
                  <a:solidFill>
                    <a:schemeClr val="accent2"/>
                  </a:solidFill>
                  <a:prstDash val="solid"/>
                </a:ln>
                <a:solidFill>
                  <a:schemeClr val="accent2">
                    <a:lumMod val="40000"/>
                    <a:lumOff val="60000"/>
                  </a:schemeClr>
                </a:solidFill>
                <a:effectLst>
                  <a:reflection blurRad="6350" stA="60000" endA="900" endPos="60000" dist="60007" dir="5400000" sy="-100000" algn="bl" rotWithShape="0"/>
                </a:effectLst>
              </a:rPr>
              <a:t>REFLECTION</a:t>
            </a:r>
          </a:p>
        </p:txBody>
      </p:sp>
    </p:spTree>
    <p:extLst>
      <p:ext uri="{BB962C8B-B14F-4D97-AF65-F5344CB8AC3E}">
        <p14:creationId xmlns:p14="http://schemas.microsoft.com/office/powerpoint/2010/main" val="185752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a:stretch/>
        </p:blipFill>
        <p:spPr>
          <a:xfrm>
            <a:off x="1805191" y="698153"/>
            <a:ext cx="7462430" cy="4671900"/>
          </a:xfrm>
          <a:prstGeom prst="rect">
            <a:avLst/>
          </a:prstGeom>
          <a:noFill/>
          <a:ln>
            <a:noFill/>
          </a:ln>
        </p:spPr>
      </p:pic>
      <p:sp>
        <p:nvSpPr>
          <p:cNvPr id="110" name="Google Shape;110;p3"/>
          <p:cNvSpPr txBox="1"/>
          <p:nvPr/>
        </p:nvSpPr>
        <p:spPr>
          <a:xfrm>
            <a:off x="10529582" y="2786648"/>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2291A041-4ECA-C253-F995-BCF6E9F1A51D}"/>
              </a:ext>
            </a:extLst>
          </p:cNvPr>
          <p:cNvSpPr txBox="1"/>
          <p:nvPr/>
        </p:nvSpPr>
        <p:spPr>
          <a:xfrm>
            <a:off x="333578" y="86984"/>
            <a:ext cx="11520081" cy="523220"/>
          </a:xfrm>
          <a:prstGeom prst="rect">
            <a:avLst/>
          </a:prstGeom>
          <a:noFill/>
        </p:spPr>
        <p:txBody>
          <a:bodyPr wrap="square" rtlCol="0">
            <a:spAutoFit/>
          </a:bodyPr>
          <a:lstStyle/>
          <a:p>
            <a:r>
              <a:rPr lang="en-US" sz="2800" b="1" dirty="0">
                <a:solidFill>
                  <a:srgbClr val="333333"/>
                </a:solidFill>
                <a:latin typeface="Comic Sans MS" panose="030F0702030302020204" pitchFamily="66" charset="0"/>
                <a:cs typeface="Times New Roman" panose="02020603050405020304" pitchFamily="18" charset="0"/>
              </a:rPr>
              <a:t>Jesus speaks of the scribes and the Pharisees. Who were they?</a:t>
            </a:r>
            <a:r>
              <a:rPr lang="es-ES" sz="2800" b="1" dirty="0">
                <a:solidFill>
                  <a:srgbClr val="333333"/>
                </a:solidFill>
                <a:latin typeface="Comic Sans MS" panose="030F0702030302020204" pitchFamily="66" charset="0"/>
                <a:cs typeface="Times New Roman" panose="02020603050405020304" pitchFamily="18" charset="0"/>
              </a:rPr>
              <a:t> </a:t>
            </a:r>
            <a:endParaRPr lang="en-US" sz="2800" b="1" dirty="0">
              <a:solidFill>
                <a:srgbClr val="333333"/>
              </a:solidFill>
              <a:latin typeface="Comic Sans MS" panose="030F0702030302020204" pitchFamily="66" charset="0"/>
              <a:cs typeface="Times New Roman" panose="02020603050405020304" pitchFamily="18" charset="0"/>
            </a:endParaRPr>
          </a:p>
        </p:txBody>
      </p:sp>
      <p:sp>
        <p:nvSpPr>
          <p:cNvPr id="6" name="TextBox 5">
            <a:extLst>
              <a:ext uri="{FF2B5EF4-FFF2-40B4-BE49-F238E27FC236}">
                <a16:creationId xmlns:a16="http://schemas.microsoft.com/office/drawing/2014/main" id="{CEDF4D10-C5E4-4296-66EC-67EAA08AB57B}"/>
              </a:ext>
            </a:extLst>
          </p:cNvPr>
          <p:cNvSpPr txBox="1"/>
          <p:nvPr/>
        </p:nvSpPr>
        <p:spPr>
          <a:xfrm>
            <a:off x="1805191" y="4414838"/>
            <a:ext cx="7462430" cy="955215"/>
          </a:xfrm>
          <a:prstGeom prst="rect">
            <a:avLst/>
          </a:prstGeom>
          <a:solidFill>
            <a:schemeClr val="accent1">
              <a:lumMod val="60000"/>
              <a:lumOff val="40000"/>
            </a:schemeClr>
          </a:solidFill>
        </p:spPr>
        <p:txBody>
          <a:bodyPr wrap="square" rtlCol="0">
            <a:spAutoFit/>
          </a:bodyPr>
          <a:lstStyle/>
          <a:p>
            <a:endParaRPr lang="en-US" dirty="0"/>
          </a:p>
        </p:txBody>
      </p:sp>
      <p:sp>
        <p:nvSpPr>
          <p:cNvPr id="109" name="Google Shape;109;p3"/>
          <p:cNvSpPr txBox="1">
            <a:spLocks noGrp="1"/>
          </p:cNvSpPr>
          <p:nvPr>
            <p:ph type="title"/>
          </p:nvPr>
        </p:nvSpPr>
        <p:spPr>
          <a:xfrm>
            <a:off x="38507" y="4492776"/>
            <a:ext cx="12110224" cy="2304880"/>
          </a:xfrm>
          <a:prstGeom prst="rect">
            <a:avLst/>
          </a:prstGeom>
          <a:solidFill>
            <a:srgbClr val="9CC2E5"/>
          </a:solidFill>
          <a:ln>
            <a:noFill/>
          </a:ln>
        </p:spPr>
        <p:txBody>
          <a:bodyPr spcFirstLastPara="1" wrap="square" lIns="91425" tIns="45700" rIns="91425" bIns="45700" anchor="ctr" anchorCtr="0">
            <a:noAutofit/>
          </a:bodyPr>
          <a:lstStyle/>
          <a:p>
            <a:pPr lvl="0" algn="ctr">
              <a:buSzPts val="2200"/>
            </a:pPr>
            <a:r>
              <a:rPr lang="en-US" sz="2700" b="1" dirty="0">
                <a:solidFill>
                  <a:srgbClr val="333333"/>
                </a:solidFill>
                <a:latin typeface="Comic Sans MS" panose="030F0702030302020204" pitchFamily="66" charset="0"/>
                <a:cs typeface="Times New Roman" panose="02020603050405020304" pitchFamily="18" charset="0"/>
              </a:rPr>
              <a:t>The </a:t>
            </a:r>
            <a:r>
              <a:rPr lang="en-US" sz="2700" b="1" dirty="0">
                <a:solidFill>
                  <a:srgbClr val="FF0000"/>
                </a:solidFill>
                <a:latin typeface="Comic Sans MS" panose="030F0702030302020204" pitchFamily="66" charset="0"/>
                <a:cs typeface="Times New Roman" panose="02020603050405020304" pitchFamily="18" charset="0"/>
              </a:rPr>
              <a:t>scribes</a:t>
            </a:r>
            <a:r>
              <a:rPr lang="en-US" sz="2700" b="1" dirty="0">
                <a:solidFill>
                  <a:srgbClr val="333333"/>
                </a:solidFill>
                <a:latin typeface="Comic Sans MS" panose="030F0702030302020204" pitchFamily="66" charset="0"/>
                <a:cs typeface="Times New Roman" panose="02020603050405020304" pitchFamily="18" charset="0"/>
              </a:rPr>
              <a:t> were experts in the law of Moses, but they derived many additional laws that were difficult to follow. </a:t>
            </a:r>
            <a:br>
              <a:rPr lang="en-US" sz="2700" b="1" dirty="0">
                <a:solidFill>
                  <a:srgbClr val="333333"/>
                </a:solidFill>
                <a:latin typeface="Comic Sans MS" panose="030F0702030302020204" pitchFamily="66" charset="0"/>
                <a:cs typeface="Times New Roman" panose="02020603050405020304" pitchFamily="18" charset="0"/>
              </a:rPr>
            </a:br>
            <a:br>
              <a:rPr lang="en-US" sz="2700" b="1" dirty="0">
                <a:solidFill>
                  <a:srgbClr val="333333"/>
                </a:solidFill>
                <a:latin typeface="Comic Sans MS" panose="030F0702030302020204" pitchFamily="66" charset="0"/>
                <a:cs typeface="Times New Roman" panose="02020603050405020304" pitchFamily="18" charset="0"/>
              </a:rPr>
            </a:br>
            <a:r>
              <a:rPr lang="en-US" sz="2700" b="1" dirty="0">
                <a:solidFill>
                  <a:srgbClr val="333333"/>
                </a:solidFill>
                <a:latin typeface="Comic Sans MS" panose="030F0702030302020204" pitchFamily="66" charset="0"/>
                <a:cs typeface="Times New Roman" panose="02020603050405020304" pitchFamily="18" charset="0"/>
              </a:rPr>
              <a:t>The </a:t>
            </a:r>
            <a:r>
              <a:rPr lang="en-US" sz="2700" b="1" dirty="0">
                <a:solidFill>
                  <a:srgbClr val="FF0000"/>
                </a:solidFill>
                <a:latin typeface="Comic Sans MS" panose="030F0702030302020204" pitchFamily="66" charset="0"/>
                <a:cs typeface="Times New Roman" panose="02020603050405020304" pitchFamily="18" charset="0"/>
              </a:rPr>
              <a:t>Pharisees</a:t>
            </a:r>
            <a:r>
              <a:rPr lang="en-US" sz="2700" b="1" dirty="0">
                <a:solidFill>
                  <a:srgbClr val="333333"/>
                </a:solidFill>
                <a:latin typeface="Comic Sans MS" panose="030F0702030302020204" pitchFamily="66" charset="0"/>
                <a:cs typeface="Times New Roman" panose="02020603050405020304" pitchFamily="18" charset="0"/>
              </a:rPr>
              <a:t> were leaders of the Jewish people that spoke of the importance of following the laws, but did not do so themselves. They did not recognize Jesus as God because they lacked love. </a:t>
            </a:r>
            <a:endParaRPr sz="2700" b="1" dirty="0">
              <a:solidFill>
                <a:srgbClr val="333333"/>
              </a:solidFill>
              <a:latin typeface="Comic Sans MS" panose="030F0702030302020204" pitchFamily="66" charset="0"/>
              <a:cs typeface="Times New Roman" panose="02020603050405020304" pitchFamily="18" charset="0"/>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a:xfrm>
            <a:off x="1323975" y="188197"/>
            <a:ext cx="10515600" cy="792163"/>
          </a:xfrm>
        </p:spPr>
        <p:txBody>
          <a:bodyPr/>
          <a:lstStyle/>
          <a:p>
            <a:r>
              <a:rPr lang="en-US" sz="4400" b="1" dirty="0">
                <a:solidFill>
                  <a:srgbClr val="333333"/>
                </a:solidFill>
                <a:latin typeface="Comic Sans MS" panose="030F0702030302020204" pitchFamily="66" charset="0"/>
                <a:cs typeface="Times New Roman" panose="02020603050405020304" pitchFamily="18" charset="0"/>
              </a:rPr>
              <a:t>What does Jesus say about them?</a:t>
            </a:r>
            <a:r>
              <a:rPr lang="es-ES" sz="4400" b="1" dirty="0">
                <a:solidFill>
                  <a:srgbClr val="333333"/>
                </a:solidFill>
                <a:latin typeface="Comic Sans MS" panose="030F0702030302020204" pitchFamily="66" charset="0"/>
                <a:cs typeface="Times New Roman" panose="02020603050405020304" pitchFamily="18" charset="0"/>
              </a:rPr>
              <a:t> </a:t>
            </a:r>
            <a:endParaRPr lang="en-US" dirty="0"/>
          </a:p>
        </p:txBody>
      </p:sp>
      <p:pic>
        <p:nvPicPr>
          <p:cNvPr id="4" name="Picture 3">
            <a:extLst>
              <a:ext uri="{FF2B5EF4-FFF2-40B4-BE49-F238E27FC236}">
                <a16:creationId xmlns:a16="http://schemas.microsoft.com/office/drawing/2014/main" id="{5D77A5FA-D0E7-43BE-B4AF-92E802940FE0}"/>
              </a:ext>
            </a:extLst>
          </p:cNvPr>
          <p:cNvPicPr>
            <a:picLocks noChangeAspect="1"/>
          </p:cNvPicPr>
          <p:nvPr/>
        </p:nvPicPr>
        <p:blipFill>
          <a:blip r:embed="rId2"/>
          <a:stretch>
            <a:fillRect/>
          </a:stretch>
        </p:blipFill>
        <p:spPr>
          <a:xfrm>
            <a:off x="1543050" y="1428750"/>
            <a:ext cx="9577620" cy="5429250"/>
          </a:xfrm>
          <a:prstGeom prst="rect">
            <a:avLst/>
          </a:prstGeom>
        </p:spPr>
      </p:pic>
      <p:sp>
        <p:nvSpPr>
          <p:cNvPr id="5" name="Speech Bubble: Oval 4">
            <a:extLst>
              <a:ext uri="{FF2B5EF4-FFF2-40B4-BE49-F238E27FC236}">
                <a16:creationId xmlns:a16="http://schemas.microsoft.com/office/drawing/2014/main" id="{3638C95C-DEAE-586C-7BEA-E90B71C398B6}"/>
              </a:ext>
            </a:extLst>
          </p:cNvPr>
          <p:cNvSpPr/>
          <p:nvPr/>
        </p:nvSpPr>
        <p:spPr>
          <a:xfrm>
            <a:off x="4557712" y="2109072"/>
            <a:ext cx="4800601" cy="4300538"/>
          </a:xfrm>
          <a:prstGeom prst="wedgeEllipseCallout">
            <a:avLst>
              <a:gd name="adj1" fmla="val -58959"/>
              <a:gd name="adj2" fmla="val -16480"/>
            </a:avLst>
          </a:prstGeom>
          <a:solidFill>
            <a:schemeClr val="bg1"/>
          </a:solidFill>
          <a:ln w="76200">
            <a:solidFill>
              <a:srgbClr val="D40E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000"/>
                </a:solidFill>
                <a:latin typeface="Berlin Sans FB Demi" panose="020E0802020502020306" pitchFamily="34" charset="0"/>
                <a:cs typeface="Times New Roman" panose="02020603050405020304" pitchFamily="18" charset="0"/>
              </a:rPr>
              <a:t>Do not follow their example. For they preach but they do not practice.</a:t>
            </a:r>
            <a:r>
              <a:rPr lang="en-US" sz="36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sz="3600" dirty="0">
              <a:solidFill>
                <a:srgbClr val="000000"/>
              </a:solidFill>
              <a:latin typeface="Berlin Sans FB Demi" panose="020E0802020502020306" pitchFamily="34" charset="0"/>
              <a:cs typeface="Times New Roman" panose="02020603050405020304" pitchFamily="18" charset="0"/>
            </a:endParaRPr>
          </a:p>
        </p:txBody>
      </p:sp>
    </p:spTree>
    <p:extLst>
      <p:ext uri="{BB962C8B-B14F-4D97-AF65-F5344CB8AC3E}">
        <p14:creationId xmlns:p14="http://schemas.microsoft.com/office/powerpoint/2010/main" val="1171401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7" name="Picture 6">
            <a:extLst>
              <a:ext uri="{FF2B5EF4-FFF2-40B4-BE49-F238E27FC236}">
                <a16:creationId xmlns:a16="http://schemas.microsoft.com/office/drawing/2014/main" id="{4BED214B-9C83-8FDA-F5ED-31F78E41E744}"/>
              </a:ext>
            </a:extLst>
          </p:cNvPr>
          <p:cNvPicPr>
            <a:picLocks noChangeAspect="1"/>
          </p:cNvPicPr>
          <p:nvPr/>
        </p:nvPicPr>
        <p:blipFill>
          <a:blip r:embed="rId3"/>
          <a:stretch>
            <a:fillRect/>
          </a:stretch>
        </p:blipFill>
        <p:spPr>
          <a:xfrm>
            <a:off x="1233489" y="339743"/>
            <a:ext cx="9401174" cy="4660881"/>
          </a:xfrm>
          <a:prstGeom prst="rect">
            <a:avLst/>
          </a:prstGeom>
        </p:spPr>
      </p:pic>
      <p:sp>
        <p:nvSpPr>
          <p:cNvPr id="3" name="TextBox 2">
            <a:extLst>
              <a:ext uri="{FF2B5EF4-FFF2-40B4-BE49-F238E27FC236}">
                <a16:creationId xmlns:a16="http://schemas.microsoft.com/office/drawing/2014/main" id="{EB655101-9096-B9DF-DB01-0276E8786C9A}"/>
              </a:ext>
            </a:extLst>
          </p:cNvPr>
          <p:cNvSpPr txBox="1"/>
          <p:nvPr/>
        </p:nvSpPr>
        <p:spPr>
          <a:xfrm>
            <a:off x="0" y="339743"/>
            <a:ext cx="12192000" cy="1384995"/>
          </a:xfrm>
          <a:prstGeom prst="rect">
            <a:avLst/>
          </a:prstGeom>
          <a:solidFill>
            <a:schemeClr val="accent1">
              <a:lumMod val="60000"/>
              <a:lumOff val="40000"/>
            </a:schemeClr>
          </a:solidFill>
        </p:spPr>
        <p:txBody>
          <a:bodyPr wrap="square">
            <a:spAutoFit/>
          </a:bodyPr>
          <a:lstStyle/>
          <a:p>
            <a:pPr algn="ctr"/>
            <a:r>
              <a:rPr lang="es-ES" sz="14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p>
          <a:p>
            <a:pPr algn="ctr"/>
            <a:endParaRPr lang="es-ES" b="1" dirty="0">
              <a:solidFill>
                <a:srgbClr val="333333"/>
              </a:solidFill>
              <a:latin typeface="Cambria" panose="02040503050406030204" pitchFamily="18" charset="0"/>
              <a:cs typeface="Times New Roman" panose="02020603050405020304" pitchFamily="18" charset="0"/>
              <a:sym typeface="Calibri"/>
            </a:endParaRPr>
          </a:p>
          <a:p>
            <a:pPr algn="ctr"/>
            <a:r>
              <a:rPr lang="en-US" sz="2800" b="1" dirty="0">
                <a:solidFill>
                  <a:srgbClr val="333333"/>
                </a:solidFill>
                <a:latin typeface="Comic Sans MS" panose="030F0702030302020204" pitchFamily="66" charset="0"/>
                <a:cs typeface="Times New Roman" panose="02020603050405020304" pitchFamily="18" charset="0"/>
              </a:rPr>
              <a:t>Jesus says they tie up heavy burdens on the people’s shoulders. What is He referring to?</a:t>
            </a:r>
            <a:endParaRPr lang="en-US" sz="2800" b="1" dirty="0">
              <a:solidFill>
                <a:srgbClr val="333333"/>
              </a:solidFill>
              <a:latin typeface="Comic Sans MS" panose="030F0702030302020204" pitchFamily="66" charset="0"/>
              <a:cs typeface="Times New Roman" panose="02020603050405020304" pitchFamily="18" charset="0"/>
              <a:sym typeface="Calibri"/>
            </a:endParaRPr>
          </a:p>
        </p:txBody>
      </p:sp>
      <p:sp>
        <p:nvSpPr>
          <p:cNvPr id="8" name="TextBox 7">
            <a:extLst>
              <a:ext uri="{FF2B5EF4-FFF2-40B4-BE49-F238E27FC236}">
                <a16:creationId xmlns:a16="http://schemas.microsoft.com/office/drawing/2014/main" id="{315C5294-2D69-D5F2-9F66-0F37ECD165CE}"/>
              </a:ext>
            </a:extLst>
          </p:cNvPr>
          <p:cNvSpPr txBox="1"/>
          <p:nvPr/>
        </p:nvSpPr>
        <p:spPr>
          <a:xfrm>
            <a:off x="776288" y="5340367"/>
            <a:ext cx="10839449" cy="954107"/>
          </a:xfrm>
          <a:prstGeom prst="rect">
            <a:avLst/>
          </a:prstGeom>
          <a:solidFill>
            <a:schemeClr val="accent1">
              <a:lumMod val="60000"/>
              <a:lumOff val="40000"/>
            </a:schemeClr>
          </a:solidFill>
        </p:spPr>
        <p:txBody>
          <a:bodyPr wrap="square" rtlCol="0">
            <a:spAutoFit/>
          </a:bodyPr>
          <a:lstStyle/>
          <a:p>
            <a:pPr algn="ctr"/>
            <a:r>
              <a:rPr lang="en-US" sz="2800" b="1" dirty="0">
                <a:solidFill>
                  <a:srgbClr val="333333"/>
                </a:solidFill>
                <a:latin typeface="Comic Sans MS" panose="030F0702030302020204" pitchFamily="66" charset="0"/>
                <a:cs typeface="Times New Roman" panose="02020603050405020304" pitchFamily="18" charset="0"/>
              </a:rPr>
              <a:t>They require the people to follow more than 600 laws, yet do not follow them themselves.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457200" y="181265"/>
            <a:ext cx="11570594" cy="661698"/>
          </a:xfrm>
          <a:prstGeom prst="rect">
            <a:avLst/>
          </a:prstGeom>
          <a:noFill/>
          <a:ln>
            <a:noFill/>
          </a:ln>
        </p:spPr>
        <p:txBody>
          <a:bodyPr spcFirstLastPara="1" wrap="square" lIns="91425" tIns="45700" rIns="91425" bIns="45700" anchor="ctr" anchorCtr="0">
            <a:normAutofit/>
          </a:bodyPr>
          <a:lstStyle/>
          <a:p>
            <a:pPr lvl="0" algn="ctr">
              <a:buSzPts val="2400"/>
            </a:pPr>
            <a:r>
              <a:rPr lang="en-US" sz="3600" b="1" dirty="0">
                <a:latin typeface="Comic Sans MS" panose="030F0702030302020204" pitchFamily="66" charset="0"/>
              </a:rPr>
              <a:t>Why does Jesus say they do this?</a:t>
            </a:r>
            <a:r>
              <a:rPr lang="es-ES" sz="3600" b="1" dirty="0">
                <a:latin typeface="Comic Sans MS" panose="030F0702030302020204" pitchFamily="66" charset="0"/>
              </a:rPr>
              <a:t> </a:t>
            </a:r>
            <a:endParaRPr sz="3600" b="1" dirty="0">
              <a:latin typeface="Comic Sans MS" panose="030F0702030302020204" pitchFamily="66" charset="0"/>
              <a:sym typeface="Comic Sans MS"/>
            </a:endParaRPr>
          </a:p>
        </p:txBody>
      </p:sp>
      <p:sp>
        <p:nvSpPr>
          <p:cNvPr id="9" name="TextBox 8">
            <a:extLst>
              <a:ext uri="{FF2B5EF4-FFF2-40B4-BE49-F238E27FC236}">
                <a16:creationId xmlns:a16="http://schemas.microsoft.com/office/drawing/2014/main" id="{E826E53E-ADD4-AF0D-FA9B-E7CE58D9027D}"/>
              </a:ext>
            </a:extLst>
          </p:cNvPr>
          <p:cNvSpPr txBox="1"/>
          <p:nvPr/>
        </p:nvSpPr>
        <p:spPr>
          <a:xfrm>
            <a:off x="189259" y="845673"/>
            <a:ext cx="11813481" cy="584775"/>
          </a:xfrm>
          <a:prstGeom prst="rect">
            <a:avLst/>
          </a:prstGeom>
          <a:noFill/>
        </p:spPr>
        <p:txBody>
          <a:bodyPr wrap="square">
            <a:spAutoFit/>
          </a:bodyPr>
          <a:lstStyle/>
          <a:p>
            <a:pPr algn="ctr"/>
            <a:r>
              <a:rPr lang="es-ES" sz="3200" b="1" dirty="0" err="1">
                <a:solidFill>
                  <a:srgbClr val="C00000"/>
                </a:solidFill>
                <a:latin typeface="Comic Sans MS" panose="030F0702030302020204" pitchFamily="66" charset="0"/>
                <a:ea typeface="Calibri"/>
                <a:cs typeface="Calibri"/>
              </a:rPr>
              <a:t>They</a:t>
            </a:r>
            <a:r>
              <a:rPr lang="es-ES" sz="3200" b="1" dirty="0">
                <a:solidFill>
                  <a:srgbClr val="C00000"/>
                </a:solidFill>
                <a:latin typeface="Comic Sans MS" panose="030F0702030302020204" pitchFamily="66" charset="0"/>
                <a:ea typeface="Calibri"/>
                <a:cs typeface="Calibri"/>
              </a:rPr>
              <a:t> </a:t>
            </a:r>
            <a:r>
              <a:rPr lang="es-ES" sz="3200" b="1" dirty="0" err="1">
                <a:solidFill>
                  <a:srgbClr val="C00000"/>
                </a:solidFill>
                <a:latin typeface="Comic Sans MS" panose="030F0702030302020204" pitchFamily="66" charset="0"/>
                <a:ea typeface="Calibri"/>
                <a:cs typeface="Calibri"/>
              </a:rPr>
              <a:t>love</a:t>
            </a:r>
            <a:r>
              <a:rPr lang="es-ES" sz="3200" b="1" dirty="0">
                <a:solidFill>
                  <a:srgbClr val="C00000"/>
                </a:solidFill>
                <a:latin typeface="Comic Sans MS" panose="030F0702030302020204" pitchFamily="66" charset="0"/>
                <a:ea typeface="Calibri"/>
                <a:cs typeface="Calibri"/>
              </a:rPr>
              <a:t> </a:t>
            </a:r>
            <a:r>
              <a:rPr lang="es-ES" sz="3200" b="1" dirty="0" err="1">
                <a:solidFill>
                  <a:srgbClr val="C00000"/>
                </a:solidFill>
                <a:latin typeface="Comic Sans MS" panose="030F0702030302020204" pitchFamily="66" charset="0"/>
                <a:ea typeface="Calibri"/>
                <a:cs typeface="Calibri"/>
              </a:rPr>
              <a:t>power</a:t>
            </a:r>
            <a:r>
              <a:rPr lang="es-ES" sz="3200" b="1" dirty="0">
                <a:solidFill>
                  <a:srgbClr val="C00000"/>
                </a:solidFill>
                <a:latin typeface="Comic Sans MS" panose="030F0702030302020204" pitchFamily="66" charset="0"/>
                <a:ea typeface="Calibri"/>
                <a:cs typeface="Calibri"/>
              </a:rPr>
              <a:t>.</a:t>
            </a:r>
            <a:endParaRPr lang="en-US" sz="3200" b="1" dirty="0">
              <a:solidFill>
                <a:srgbClr val="C00000"/>
              </a:solidFill>
              <a:latin typeface="Comic Sans MS" panose="030F0702030302020204" pitchFamily="66" charset="0"/>
              <a:ea typeface="Calibri"/>
              <a:cs typeface="Calibri"/>
            </a:endParaRPr>
          </a:p>
        </p:txBody>
      </p:sp>
      <p:pic>
        <p:nvPicPr>
          <p:cNvPr id="10" name="Picture 9">
            <a:extLst>
              <a:ext uri="{FF2B5EF4-FFF2-40B4-BE49-F238E27FC236}">
                <a16:creationId xmlns:a16="http://schemas.microsoft.com/office/drawing/2014/main" id="{C39ADAAE-5B4D-BA76-EFE2-7F1E21758D7B}"/>
              </a:ext>
            </a:extLst>
          </p:cNvPr>
          <p:cNvPicPr>
            <a:picLocks noChangeAspect="1"/>
          </p:cNvPicPr>
          <p:nvPr/>
        </p:nvPicPr>
        <p:blipFill>
          <a:blip r:embed="rId3"/>
          <a:stretch>
            <a:fillRect/>
          </a:stretch>
        </p:blipFill>
        <p:spPr>
          <a:xfrm>
            <a:off x="189259" y="1572757"/>
            <a:ext cx="5897393" cy="4856617"/>
          </a:xfrm>
          <a:prstGeom prst="rect">
            <a:avLst/>
          </a:prstGeom>
        </p:spPr>
      </p:pic>
      <p:pic>
        <p:nvPicPr>
          <p:cNvPr id="12" name="Picture 11">
            <a:extLst>
              <a:ext uri="{FF2B5EF4-FFF2-40B4-BE49-F238E27FC236}">
                <a16:creationId xmlns:a16="http://schemas.microsoft.com/office/drawing/2014/main" id="{78741548-CA5A-542A-AFB3-CCD5805E4870}"/>
              </a:ext>
            </a:extLst>
          </p:cNvPr>
          <p:cNvPicPr>
            <a:picLocks noChangeAspect="1"/>
          </p:cNvPicPr>
          <p:nvPr/>
        </p:nvPicPr>
        <p:blipFill>
          <a:blip r:embed="rId4"/>
          <a:stretch>
            <a:fillRect/>
          </a:stretch>
        </p:blipFill>
        <p:spPr>
          <a:xfrm>
            <a:off x="6315076" y="1572758"/>
            <a:ext cx="5687664" cy="4856616"/>
          </a:xfrm>
          <a:prstGeom prst="rect">
            <a:avLst/>
          </a:prstGeom>
        </p:spPr>
      </p:pic>
      <p:sp>
        <p:nvSpPr>
          <p:cNvPr id="2" name="TextBox 1">
            <a:extLst>
              <a:ext uri="{FF2B5EF4-FFF2-40B4-BE49-F238E27FC236}">
                <a16:creationId xmlns:a16="http://schemas.microsoft.com/office/drawing/2014/main" id="{68B9183E-0F2A-743E-E638-CDBA2C3DE687}"/>
              </a:ext>
            </a:extLst>
          </p:cNvPr>
          <p:cNvSpPr txBox="1"/>
          <p:nvPr/>
        </p:nvSpPr>
        <p:spPr>
          <a:xfrm>
            <a:off x="457200" y="1812427"/>
            <a:ext cx="4973898" cy="769441"/>
          </a:xfrm>
          <a:prstGeom prst="rect">
            <a:avLst/>
          </a:prstGeom>
          <a:solidFill>
            <a:schemeClr val="bg1"/>
          </a:solidFill>
        </p:spPr>
        <p:txBody>
          <a:bodyPr wrap="square" rtlCol="0">
            <a:spAutoFit/>
          </a:bodyPr>
          <a:lstStyle/>
          <a:p>
            <a:pPr algn="ctr"/>
            <a:r>
              <a:rPr lang="en-US" sz="2200" dirty="0">
                <a:latin typeface="Berlin Sans FB Demi" panose="020E0802020502020306" pitchFamily="34" charset="0"/>
                <a:ea typeface="+mn-ea"/>
                <a:cs typeface="Times New Roman" panose="02020603050405020304" pitchFamily="18" charset="0"/>
              </a:rPr>
              <a:t>They love places of honor at banquets, seats of honor in synagogues,</a:t>
            </a:r>
          </a:p>
        </p:txBody>
      </p:sp>
      <p:sp>
        <p:nvSpPr>
          <p:cNvPr id="3" name="TextBox 2">
            <a:extLst>
              <a:ext uri="{FF2B5EF4-FFF2-40B4-BE49-F238E27FC236}">
                <a16:creationId xmlns:a16="http://schemas.microsoft.com/office/drawing/2014/main" id="{B642FA1D-7F5E-1D0E-DB1F-68148DFF0A4E}"/>
              </a:ext>
            </a:extLst>
          </p:cNvPr>
          <p:cNvSpPr txBox="1"/>
          <p:nvPr/>
        </p:nvSpPr>
        <p:spPr>
          <a:xfrm>
            <a:off x="6354593" y="1700212"/>
            <a:ext cx="3803820" cy="769441"/>
          </a:xfrm>
          <a:prstGeom prst="rect">
            <a:avLst/>
          </a:prstGeom>
          <a:solidFill>
            <a:schemeClr val="bg1"/>
          </a:solidFill>
        </p:spPr>
        <p:txBody>
          <a:bodyPr wrap="square" rtlCol="0">
            <a:spAutoFit/>
          </a:bodyPr>
          <a:lstStyle/>
          <a:p>
            <a:pPr algn="ctr"/>
            <a:r>
              <a:rPr lang="en-US" sz="2200" dirty="0">
                <a:latin typeface="Berlin Sans FB Demi" panose="020E0802020502020306" pitchFamily="34" charset="0"/>
                <a:ea typeface="+mn-ea"/>
                <a:cs typeface="Times New Roman" panose="02020603050405020304" pitchFamily="18" charset="0"/>
              </a:rPr>
              <a:t>…greetings in marketplaces, and the salutation 'Rabbi.'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908F2C-85A7-28C8-1167-AA81EEA6D7EB}"/>
              </a:ext>
            </a:extLst>
          </p:cNvPr>
          <p:cNvPicPr>
            <a:picLocks noChangeAspect="1"/>
          </p:cNvPicPr>
          <p:nvPr/>
        </p:nvPicPr>
        <p:blipFill>
          <a:blip r:embed="rId2"/>
          <a:stretch>
            <a:fillRect/>
          </a:stretch>
        </p:blipFill>
        <p:spPr>
          <a:xfrm>
            <a:off x="0" y="5475"/>
            <a:ext cx="12192000" cy="6852525"/>
          </a:xfrm>
          <a:prstGeom prst="rect">
            <a:avLst/>
          </a:prstGeom>
        </p:spPr>
      </p:pic>
      <p:sp>
        <p:nvSpPr>
          <p:cNvPr id="5" name="TextBox 4">
            <a:extLst>
              <a:ext uri="{FF2B5EF4-FFF2-40B4-BE49-F238E27FC236}">
                <a16:creationId xmlns:a16="http://schemas.microsoft.com/office/drawing/2014/main" id="{EEA2CBE0-11BC-6A6E-9277-44D16CCF6B27}"/>
              </a:ext>
            </a:extLst>
          </p:cNvPr>
          <p:cNvSpPr txBox="1"/>
          <p:nvPr/>
        </p:nvSpPr>
        <p:spPr>
          <a:xfrm>
            <a:off x="0" y="5815013"/>
            <a:ext cx="9401175" cy="523220"/>
          </a:xfrm>
          <a:prstGeom prst="rect">
            <a:avLst/>
          </a:prstGeom>
          <a:solidFill>
            <a:schemeClr val="bg1"/>
          </a:solidFill>
        </p:spPr>
        <p:txBody>
          <a:bodyPr wrap="square" rtlCol="0">
            <a:spAutoFit/>
          </a:bodyPr>
          <a:lstStyle/>
          <a:p>
            <a:r>
              <a:rPr lang="en-US" sz="2800" dirty="0">
                <a:effectLst/>
                <a:latin typeface="Berlin Sans FB Demi" panose="020E0802020502020306" pitchFamily="34" charset="0"/>
                <a:ea typeface="Times New Roman" panose="02020603050405020304" pitchFamily="18" charset="0"/>
                <a:cs typeface="Times New Roman" panose="02020603050405020304" pitchFamily="18" charset="0"/>
              </a:rPr>
              <a:t>Jesus spoke to the crowds and to his disciples, saying, </a:t>
            </a:r>
            <a:endParaRPr lang="en-US" sz="2800" dirty="0">
              <a:latin typeface="Berlin Sans FB Demi" panose="020E0802020502020306" pitchFamily="34" charset="0"/>
            </a:endParaRPr>
          </a:p>
        </p:txBody>
      </p:sp>
    </p:spTree>
    <p:extLst>
      <p:ext uri="{BB962C8B-B14F-4D97-AF65-F5344CB8AC3E}">
        <p14:creationId xmlns:p14="http://schemas.microsoft.com/office/powerpoint/2010/main" val="3482552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p:nvPr/>
        </p:nvSpPr>
        <p:spPr>
          <a:xfrm>
            <a:off x="821529" y="245361"/>
            <a:ext cx="10548937" cy="523180"/>
          </a:xfrm>
          <a:prstGeom prst="rect">
            <a:avLst/>
          </a:prstGeom>
          <a:noFill/>
          <a:ln>
            <a:noFill/>
          </a:ln>
        </p:spPr>
        <p:txBody>
          <a:bodyPr spcFirstLastPara="1" wrap="square" lIns="91425" tIns="45700" rIns="91425" bIns="45700" anchor="t" anchorCtr="0">
            <a:spAutoFit/>
          </a:bodyPr>
          <a:lstStyle/>
          <a:p>
            <a:pPr lvl="0" algn="ctr"/>
            <a:r>
              <a:rPr lang="es-ES" sz="2800" b="1" dirty="0">
                <a:solidFill>
                  <a:schemeClr val="dk1"/>
                </a:solidFill>
                <a:latin typeface="Comic Sans MS"/>
                <a:ea typeface="Comic Sans MS"/>
                <a:cs typeface="Comic Sans MS"/>
              </a:rPr>
              <a:t>In </a:t>
            </a:r>
            <a:r>
              <a:rPr lang="es-ES" sz="2800" b="1" dirty="0" err="1">
                <a:solidFill>
                  <a:schemeClr val="dk1"/>
                </a:solidFill>
                <a:latin typeface="Comic Sans MS"/>
                <a:ea typeface="Comic Sans MS"/>
                <a:cs typeface="Comic Sans MS"/>
              </a:rPr>
              <a:t>the</a:t>
            </a:r>
            <a:r>
              <a:rPr lang="es-ES" sz="2800" b="1" dirty="0">
                <a:solidFill>
                  <a:schemeClr val="dk1"/>
                </a:solidFill>
                <a:latin typeface="Comic Sans MS"/>
                <a:ea typeface="Comic Sans MS"/>
                <a:cs typeface="Comic Sans MS"/>
              </a:rPr>
              <a:t> </a:t>
            </a:r>
            <a:r>
              <a:rPr lang="es-ES" sz="2800" b="1" dirty="0" err="1">
                <a:solidFill>
                  <a:schemeClr val="dk1"/>
                </a:solidFill>
                <a:latin typeface="Comic Sans MS"/>
                <a:ea typeface="Comic Sans MS"/>
                <a:cs typeface="Comic Sans MS"/>
              </a:rPr>
              <a:t>eyes</a:t>
            </a:r>
            <a:r>
              <a:rPr lang="es-ES" sz="2800" b="1" dirty="0">
                <a:solidFill>
                  <a:schemeClr val="dk1"/>
                </a:solidFill>
                <a:latin typeface="Comic Sans MS"/>
                <a:ea typeface="Comic Sans MS"/>
                <a:cs typeface="Comic Sans MS"/>
              </a:rPr>
              <a:t> </a:t>
            </a:r>
            <a:r>
              <a:rPr lang="es-ES" sz="2800" b="1" dirty="0" err="1">
                <a:solidFill>
                  <a:schemeClr val="dk1"/>
                </a:solidFill>
                <a:latin typeface="Comic Sans MS"/>
                <a:ea typeface="Comic Sans MS"/>
                <a:cs typeface="Comic Sans MS"/>
              </a:rPr>
              <a:t>of</a:t>
            </a:r>
            <a:r>
              <a:rPr lang="es-ES" sz="2800" b="1" dirty="0">
                <a:solidFill>
                  <a:schemeClr val="dk1"/>
                </a:solidFill>
                <a:latin typeface="Comic Sans MS"/>
                <a:ea typeface="Comic Sans MS"/>
                <a:cs typeface="Comic Sans MS"/>
              </a:rPr>
              <a:t> </a:t>
            </a:r>
            <a:r>
              <a:rPr lang="es-ES" sz="2800" b="1" dirty="0" err="1">
                <a:solidFill>
                  <a:schemeClr val="dk1"/>
                </a:solidFill>
                <a:latin typeface="Comic Sans MS"/>
                <a:ea typeface="Comic Sans MS"/>
                <a:cs typeface="Comic Sans MS"/>
              </a:rPr>
              <a:t>Jesus</a:t>
            </a:r>
            <a:r>
              <a:rPr lang="es-ES" sz="2800" b="1" dirty="0">
                <a:solidFill>
                  <a:schemeClr val="dk1"/>
                </a:solidFill>
                <a:latin typeface="Comic Sans MS"/>
                <a:ea typeface="Comic Sans MS"/>
                <a:cs typeface="Comic Sans MS"/>
              </a:rPr>
              <a:t>, </a:t>
            </a:r>
            <a:r>
              <a:rPr lang="es-ES" sz="2800" b="1" dirty="0" err="1">
                <a:solidFill>
                  <a:schemeClr val="dk1"/>
                </a:solidFill>
                <a:latin typeface="Comic Sans MS"/>
                <a:ea typeface="Comic Sans MS"/>
                <a:cs typeface="Comic Sans MS"/>
              </a:rPr>
              <a:t>who</a:t>
            </a:r>
            <a:r>
              <a:rPr lang="es-ES" sz="2800" b="1" dirty="0">
                <a:solidFill>
                  <a:schemeClr val="dk1"/>
                </a:solidFill>
                <a:latin typeface="Comic Sans MS"/>
                <a:ea typeface="Comic Sans MS"/>
                <a:cs typeface="Comic Sans MS"/>
              </a:rPr>
              <a:t> </a:t>
            </a:r>
            <a:r>
              <a:rPr lang="es-ES" sz="2800" b="1" dirty="0" err="1">
                <a:solidFill>
                  <a:schemeClr val="dk1"/>
                </a:solidFill>
                <a:latin typeface="Comic Sans MS"/>
                <a:ea typeface="Comic Sans MS"/>
                <a:cs typeface="Comic Sans MS"/>
              </a:rPr>
              <a:t>is</a:t>
            </a:r>
            <a:r>
              <a:rPr lang="es-ES" sz="2800" b="1" dirty="0">
                <a:solidFill>
                  <a:schemeClr val="dk1"/>
                </a:solidFill>
                <a:latin typeface="Comic Sans MS"/>
                <a:ea typeface="Comic Sans MS"/>
                <a:cs typeface="Comic Sans MS"/>
              </a:rPr>
              <a:t> </a:t>
            </a:r>
            <a:r>
              <a:rPr lang="es-ES" sz="2800" b="1" dirty="0" err="1">
                <a:solidFill>
                  <a:schemeClr val="dk1"/>
                </a:solidFill>
                <a:latin typeface="Comic Sans MS"/>
                <a:ea typeface="Comic Sans MS"/>
                <a:cs typeface="Comic Sans MS"/>
              </a:rPr>
              <a:t>the</a:t>
            </a:r>
            <a:r>
              <a:rPr lang="es-ES" sz="2800" b="1" dirty="0">
                <a:solidFill>
                  <a:schemeClr val="dk1"/>
                </a:solidFill>
                <a:latin typeface="Comic Sans MS"/>
                <a:ea typeface="Comic Sans MS"/>
                <a:cs typeface="Comic Sans MS"/>
              </a:rPr>
              <a:t> </a:t>
            </a:r>
            <a:r>
              <a:rPr lang="es-ES" sz="2800" b="1" dirty="0" err="1">
                <a:solidFill>
                  <a:schemeClr val="dk1"/>
                </a:solidFill>
                <a:latin typeface="Comic Sans MS"/>
                <a:ea typeface="Comic Sans MS"/>
                <a:cs typeface="Comic Sans MS"/>
              </a:rPr>
              <a:t>greatest</a:t>
            </a:r>
            <a:r>
              <a:rPr lang="es-ES" sz="2800" b="1" dirty="0">
                <a:solidFill>
                  <a:schemeClr val="dk1"/>
                </a:solidFill>
                <a:latin typeface="Comic Sans MS"/>
                <a:ea typeface="Comic Sans MS"/>
                <a:cs typeface="Comic Sans MS"/>
              </a:rPr>
              <a:t>? </a:t>
            </a:r>
            <a:endParaRPr sz="2800" b="1" dirty="0">
              <a:solidFill>
                <a:schemeClr val="dk1"/>
              </a:solidFill>
              <a:latin typeface="Comic Sans MS"/>
              <a:ea typeface="Comic Sans MS"/>
              <a:cs typeface="Comic Sans MS"/>
              <a:sym typeface="Comic Sans MS"/>
            </a:endParaRPr>
          </a:p>
        </p:txBody>
      </p:sp>
      <p:sp>
        <p:nvSpPr>
          <p:cNvPr id="136" name="Google Shape;136;p7"/>
          <p:cNvSpPr txBox="1"/>
          <p:nvPr/>
        </p:nvSpPr>
        <p:spPr>
          <a:xfrm>
            <a:off x="5572126" y="5103621"/>
            <a:ext cx="6057900" cy="523180"/>
          </a:xfrm>
          <a:prstGeom prst="rect">
            <a:avLst/>
          </a:prstGeom>
          <a:noFill/>
          <a:ln>
            <a:noFill/>
          </a:ln>
        </p:spPr>
        <p:txBody>
          <a:bodyPr spcFirstLastPara="1" wrap="square" lIns="91425" tIns="45700" rIns="91425" bIns="45700" anchor="t" anchorCtr="0">
            <a:spAutoFit/>
          </a:bodyPr>
          <a:lstStyle/>
          <a:p>
            <a:pPr lvl="0" algn="ctr"/>
            <a:r>
              <a:rPr lang="es-ES" sz="2800" b="1" dirty="0" err="1">
                <a:solidFill>
                  <a:schemeClr val="dk1"/>
                </a:solidFill>
                <a:latin typeface="Comic Sans MS"/>
                <a:ea typeface="Comic Sans MS"/>
                <a:cs typeface="Comic Sans MS"/>
              </a:rPr>
              <a:t>The</a:t>
            </a:r>
            <a:r>
              <a:rPr lang="es-ES" sz="2800" b="1" dirty="0">
                <a:solidFill>
                  <a:schemeClr val="dk1"/>
                </a:solidFill>
                <a:latin typeface="Comic Sans MS"/>
                <a:ea typeface="Comic Sans MS"/>
                <a:cs typeface="Comic Sans MS"/>
              </a:rPr>
              <a:t> </a:t>
            </a:r>
            <a:r>
              <a:rPr lang="es-ES" sz="2800" b="1" dirty="0" err="1">
                <a:solidFill>
                  <a:schemeClr val="dk1"/>
                </a:solidFill>
                <a:latin typeface="Comic Sans MS"/>
                <a:ea typeface="Comic Sans MS"/>
                <a:cs typeface="Comic Sans MS"/>
              </a:rPr>
              <a:t>person</a:t>
            </a:r>
            <a:r>
              <a:rPr lang="es-ES" sz="2800" b="1" dirty="0">
                <a:solidFill>
                  <a:schemeClr val="dk1"/>
                </a:solidFill>
                <a:latin typeface="Comic Sans MS"/>
                <a:ea typeface="Comic Sans MS"/>
                <a:cs typeface="Comic Sans MS"/>
              </a:rPr>
              <a:t> </a:t>
            </a:r>
            <a:r>
              <a:rPr lang="es-ES" sz="2800" b="1" dirty="0" err="1">
                <a:solidFill>
                  <a:schemeClr val="dk1"/>
                </a:solidFill>
                <a:latin typeface="Comic Sans MS"/>
                <a:ea typeface="Comic Sans MS"/>
                <a:cs typeface="Comic Sans MS"/>
              </a:rPr>
              <a:t>who</a:t>
            </a:r>
            <a:r>
              <a:rPr lang="es-ES" sz="2800" b="1" dirty="0">
                <a:solidFill>
                  <a:schemeClr val="dk1"/>
                </a:solidFill>
                <a:latin typeface="Comic Sans MS"/>
                <a:ea typeface="Comic Sans MS"/>
                <a:cs typeface="Comic Sans MS"/>
              </a:rPr>
              <a:t> serves </a:t>
            </a:r>
            <a:r>
              <a:rPr lang="es-ES" sz="2800" b="1" dirty="0" err="1">
                <a:solidFill>
                  <a:schemeClr val="dk1"/>
                </a:solidFill>
                <a:latin typeface="Comic Sans MS"/>
                <a:ea typeface="Comic Sans MS"/>
                <a:cs typeface="Comic Sans MS"/>
              </a:rPr>
              <a:t>others</a:t>
            </a:r>
            <a:r>
              <a:rPr lang="es-ES" sz="2800" b="1" dirty="0">
                <a:solidFill>
                  <a:schemeClr val="dk1"/>
                </a:solidFill>
                <a:latin typeface="Comic Sans MS"/>
                <a:ea typeface="Comic Sans MS"/>
                <a:cs typeface="Comic Sans MS"/>
              </a:rPr>
              <a:t>. </a:t>
            </a:r>
            <a:endParaRPr sz="2800" b="1" dirty="0">
              <a:solidFill>
                <a:schemeClr val="dk1"/>
              </a:solidFill>
              <a:latin typeface="Comic Sans MS"/>
              <a:ea typeface="Comic Sans MS"/>
              <a:cs typeface="Comic Sans MS"/>
              <a:sym typeface="Comic Sans MS"/>
            </a:endParaRPr>
          </a:p>
        </p:txBody>
      </p:sp>
      <p:pic>
        <p:nvPicPr>
          <p:cNvPr id="1026" name="Picture 2" descr="Empatía - Como fomentar la empatía y ayuda al prójimo en los niños">
            <a:extLst>
              <a:ext uri="{FF2B5EF4-FFF2-40B4-BE49-F238E27FC236}">
                <a16:creationId xmlns:a16="http://schemas.microsoft.com/office/drawing/2014/main" id="{AD81158E-DC7C-4AD1-785E-B735C647F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29" y="1054893"/>
            <a:ext cx="3843182" cy="255746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Versículos bíblicos sobre ayudar al prójimo - Biblia">
            <a:extLst>
              <a:ext uri="{FF2B5EF4-FFF2-40B4-BE49-F238E27FC236}">
                <a16:creationId xmlns:a16="http://schemas.microsoft.com/office/drawing/2014/main" id="{F5B4E862-B989-4676-66A9-9D03C1F9B6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SI REALMENTE QUISIERA , LO HARIA ?">
            <a:extLst>
              <a:ext uri="{FF2B5EF4-FFF2-40B4-BE49-F238E27FC236}">
                <a16:creationId xmlns:a16="http://schemas.microsoft.com/office/drawing/2014/main" id="{DC680571-5D73-C657-7CC1-6BF8319C3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6278" y="1054893"/>
            <a:ext cx="476250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ock Photo and Image Portfolio by Daisy Daisy | Shutterstock">
            <a:extLst>
              <a:ext uri="{FF2B5EF4-FFF2-40B4-BE49-F238E27FC236}">
                <a16:creationId xmlns:a16="http://schemas.microsoft.com/office/drawing/2014/main" id="{BBAF81CF-F69F-AFD4-3790-238134F7B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745" y="3898708"/>
            <a:ext cx="371475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223837" y="0"/>
            <a:ext cx="11744325" cy="1071563"/>
          </a:xfrm>
          <a:prstGeom prst="rect">
            <a:avLst/>
          </a:prstGeom>
          <a:noFill/>
          <a:ln>
            <a:noFill/>
          </a:ln>
        </p:spPr>
        <p:txBody>
          <a:bodyPr spcFirstLastPara="1" wrap="square" lIns="91425" tIns="45700" rIns="91425" bIns="45700" anchor="ctr" anchorCtr="0">
            <a:noAutofit/>
          </a:bodyPr>
          <a:lstStyle/>
          <a:p>
            <a:pPr lvl="0" algn="ctr">
              <a:buSzPts val="3000"/>
            </a:pPr>
            <a:r>
              <a:rPr lang="en-US" sz="3000" b="1" dirty="0">
                <a:latin typeface="Comic Sans MS"/>
              </a:rPr>
              <a:t>Jesus says that whoever exalts himself will be humbled; but whoever humbles himself will be exalted. What did He mean?</a:t>
            </a:r>
            <a:endParaRPr sz="3000" b="1" dirty="0">
              <a:latin typeface="Comic Sans MS"/>
              <a:sym typeface="Comic Sans MS"/>
            </a:endParaRPr>
          </a:p>
        </p:txBody>
      </p:sp>
      <p:sp>
        <p:nvSpPr>
          <p:cNvPr id="143" name="Google Shape;143;p8"/>
          <p:cNvSpPr txBox="1"/>
          <p:nvPr/>
        </p:nvSpPr>
        <p:spPr>
          <a:xfrm>
            <a:off x="6095999" y="2262839"/>
            <a:ext cx="4829174" cy="3551309"/>
          </a:xfrm>
          <a:prstGeom prst="rect">
            <a:avLst/>
          </a:prstGeom>
          <a:noFill/>
          <a:ln>
            <a:noFill/>
          </a:ln>
        </p:spPr>
        <p:txBody>
          <a:bodyPr spcFirstLastPara="1" wrap="square" lIns="91425" tIns="45700" rIns="91425" bIns="45700" anchor="ctr" anchorCtr="0">
            <a:noAutofit/>
          </a:bodyPr>
          <a:lstStyle/>
          <a:p>
            <a:pPr lvl="0" algn="ctr">
              <a:lnSpc>
                <a:spcPct val="90000"/>
              </a:lnSpc>
              <a:buClr>
                <a:schemeClr val="dk1"/>
              </a:buClr>
              <a:buSzPts val="3000"/>
            </a:pPr>
            <a:r>
              <a:rPr lang="en-US" sz="3000" b="1" dirty="0">
                <a:solidFill>
                  <a:schemeClr val="dk1"/>
                </a:solidFill>
                <a:latin typeface="Comic Sans MS"/>
                <a:ea typeface="Calibri"/>
                <a:cs typeface="Calibri"/>
                <a:sym typeface="Calibri"/>
              </a:rPr>
              <a:t>God wants us to be humble and serve others, not to try to be more important. </a:t>
            </a:r>
          </a:p>
          <a:p>
            <a:pPr lvl="0" algn="ctr">
              <a:lnSpc>
                <a:spcPct val="90000"/>
              </a:lnSpc>
              <a:buClr>
                <a:schemeClr val="dk1"/>
              </a:buClr>
              <a:buSzPts val="3000"/>
            </a:pPr>
            <a:endParaRPr lang="en-US" sz="3000" b="1" dirty="0">
              <a:solidFill>
                <a:schemeClr val="dk1"/>
              </a:solidFill>
              <a:latin typeface="Comic Sans MS"/>
              <a:ea typeface="Calibri"/>
              <a:cs typeface="Calibri"/>
              <a:sym typeface="Calibri"/>
            </a:endParaRPr>
          </a:p>
        </p:txBody>
      </p:sp>
      <p:pic>
        <p:nvPicPr>
          <p:cNvPr id="2050" name="Picture 2" descr="Pin en FANO Varis">
            <a:extLst>
              <a:ext uri="{FF2B5EF4-FFF2-40B4-BE49-F238E27FC236}">
                <a16:creationId xmlns:a16="http://schemas.microsoft.com/office/drawing/2014/main" id="{E97B4659-2937-BA81-1D75-5D9E07CD8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399009"/>
            <a:ext cx="4829175" cy="52789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9FE082-A47A-A3A6-3896-2E592C668258}"/>
              </a:ext>
            </a:extLst>
          </p:cNvPr>
          <p:cNvSpPr txBox="1"/>
          <p:nvPr/>
        </p:nvSpPr>
        <p:spPr>
          <a:xfrm>
            <a:off x="1471613" y="2002769"/>
            <a:ext cx="1957387" cy="1292662"/>
          </a:xfrm>
          <a:prstGeom prst="rect">
            <a:avLst/>
          </a:prstGeom>
          <a:solidFill>
            <a:schemeClr val="bg1"/>
          </a:solidFill>
        </p:spPr>
        <p:txBody>
          <a:bodyPr wrap="square" rtlCol="0">
            <a:spAutoFit/>
          </a:bodyPr>
          <a:lstStyle/>
          <a:p>
            <a:r>
              <a:rPr lang="en-US" sz="2800" dirty="0">
                <a:solidFill>
                  <a:srgbClr val="666699"/>
                </a:solidFill>
                <a:latin typeface="Avenir Next LT Pro" panose="020B0504020202020204" pitchFamily="34" charset="0"/>
              </a:rPr>
              <a:t>Sweetness</a:t>
            </a:r>
          </a:p>
          <a:p>
            <a:r>
              <a:rPr lang="en-US" sz="2600" dirty="0">
                <a:solidFill>
                  <a:srgbClr val="666699"/>
                </a:solidFill>
                <a:latin typeface="Avenir Next LT Pro" panose="020B0504020202020204" pitchFamily="34" charset="0"/>
              </a:rPr>
              <a:t>Charity</a:t>
            </a:r>
          </a:p>
          <a:p>
            <a:r>
              <a:rPr lang="en-US" sz="2400" dirty="0">
                <a:solidFill>
                  <a:srgbClr val="666699"/>
                </a:solidFill>
                <a:latin typeface="Avenir Next LT Pro" panose="020B0504020202020204" pitchFamily="34" charset="0"/>
              </a:rPr>
              <a:t>Humility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par>
                                <p:cTn id="8" presetID="1"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7415213" y="2014537"/>
            <a:ext cx="3800475" cy="3243262"/>
          </a:xfrm>
          <a:prstGeom prst="rect">
            <a:avLst/>
          </a:prstGeom>
          <a:noFill/>
          <a:ln>
            <a:noFill/>
          </a:ln>
        </p:spPr>
        <p:txBody>
          <a:bodyPr spcFirstLastPara="1" wrap="square" lIns="91425" tIns="45700" rIns="91425" bIns="45700" anchor="ctr" anchorCtr="0">
            <a:normAutofit/>
          </a:bodyPr>
          <a:lstStyle/>
          <a:p>
            <a:pPr algn="ctr">
              <a:buSzPts val="3200"/>
            </a:pPr>
            <a:r>
              <a:rPr lang="en-US" sz="3000" b="1" dirty="0">
                <a:solidFill>
                  <a:schemeClr val="dk1"/>
                </a:solidFill>
                <a:latin typeface="Comic Sans MS"/>
                <a:ea typeface="Calibri"/>
                <a:cs typeface="Calibri"/>
                <a:sym typeface="Calibri"/>
              </a:rPr>
              <a:t>God will reward the humble servant in Heaven. </a:t>
            </a:r>
            <a:endParaRPr sz="3000" b="1" dirty="0">
              <a:latin typeface="Comic Sans MS"/>
              <a:sym typeface="Comic Sans MS"/>
            </a:endParaRPr>
          </a:p>
        </p:txBody>
      </p:sp>
      <p:pic>
        <p:nvPicPr>
          <p:cNvPr id="3078" name="Picture 6" descr="2018-08-16: Al cielo con Ella - CRISMHOM">
            <a:extLst>
              <a:ext uri="{FF2B5EF4-FFF2-40B4-BE49-F238E27FC236}">
                <a16:creationId xmlns:a16="http://schemas.microsoft.com/office/drawing/2014/main" id="{FD1D67EE-576C-AACD-9E12-44EE26AD1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 y="247480"/>
            <a:ext cx="6195592" cy="6363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1114426" y="988150"/>
            <a:ext cx="9709617" cy="3812449"/>
          </a:xfrm>
          <a:prstGeom prst="rect">
            <a:avLst/>
          </a:prstGeom>
          <a:noFill/>
          <a:ln>
            <a:noFill/>
          </a:ln>
        </p:spPr>
        <p:txBody>
          <a:bodyPr spcFirstLastPara="1" wrap="square" lIns="91425" tIns="45700" rIns="91425" bIns="45700" anchor="ctr" anchorCtr="0">
            <a:noAutofit/>
          </a:bodyPr>
          <a:lstStyle/>
          <a:p>
            <a:pPr marL="0" marR="0" algn="ctr">
              <a:spcBef>
                <a:spcPts val="0"/>
              </a:spcBef>
              <a:spcAft>
                <a:spcPts val="0"/>
              </a:spcAft>
            </a:pPr>
            <a:r>
              <a:rPr lang="es-ES" sz="6000" b="1" dirty="0" err="1">
                <a:latin typeface="Comic Sans MS"/>
              </a:rPr>
              <a:t>How</a:t>
            </a:r>
            <a:r>
              <a:rPr lang="es-ES" sz="6000" b="1" dirty="0">
                <a:latin typeface="Comic Sans MS"/>
              </a:rPr>
              <a:t> can </a:t>
            </a:r>
            <a:r>
              <a:rPr lang="es-ES" sz="6000" b="1" dirty="0" err="1">
                <a:latin typeface="Comic Sans MS"/>
              </a:rPr>
              <a:t>we</a:t>
            </a:r>
            <a:r>
              <a:rPr lang="es-ES" sz="6000" b="1" dirty="0">
                <a:latin typeface="Comic Sans MS"/>
              </a:rPr>
              <a:t> serve </a:t>
            </a:r>
            <a:r>
              <a:rPr lang="es-ES" sz="6000" b="1" dirty="0" err="1">
                <a:latin typeface="Comic Sans MS"/>
              </a:rPr>
              <a:t>God</a:t>
            </a:r>
            <a:r>
              <a:rPr lang="es-ES" sz="6000" b="1" dirty="0">
                <a:latin typeface="Comic Sans MS"/>
              </a:rPr>
              <a:t> and </a:t>
            </a:r>
            <a:r>
              <a:rPr lang="es-ES" sz="6000" b="1" dirty="0" err="1">
                <a:latin typeface="Comic Sans MS"/>
              </a:rPr>
              <a:t>our</a:t>
            </a:r>
            <a:r>
              <a:rPr lang="es-ES" sz="6000" b="1" dirty="0">
                <a:latin typeface="Comic Sans MS"/>
              </a:rPr>
              <a:t> </a:t>
            </a:r>
            <a:r>
              <a:rPr lang="es-ES" sz="6000" b="1" dirty="0" err="1">
                <a:latin typeface="Comic Sans MS"/>
              </a:rPr>
              <a:t>neighbor</a:t>
            </a:r>
            <a:r>
              <a:rPr lang="es-ES" sz="6000" b="1" dirty="0">
                <a:latin typeface="Comic Sans MS"/>
              </a:rPr>
              <a:t> </a:t>
            </a:r>
            <a:r>
              <a:rPr lang="es-ES" sz="6000" b="1" dirty="0" err="1">
                <a:latin typeface="Comic Sans MS"/>
              </a:rPr>
              <a:t>better</a:t>
            </a:r>
            <a:r>
              <a:rPr lang="es-ES" sz="6000" b="1" dirty="0">
                <a:latin typeface="Comic Sans MS"/>
              </a:rPr>
              <a:t>? </a:t>
            </a:r>
            <a:br>
              <a:rPr lang="es-ES" sz="6000" b="1" dirty="0">
                <a:latin typeface="Comic Sans MS"/>
              </a:rPr>
            </a:br>
            <a:br>
              <a:rPr lang="es-ES" sz="6000" b="1" dirty="0">
                <a:latin typeface="Comic Sans MS"/>
              </a:rPr>
            </a:br>
            <a:r>
              <a:rPr lang="es-ES" sz="6000" b="1" dirty="0">
                <a:latin typeface="Comic Sans MS"/>
              </a:rPr>
              <a:t>Share.</a:t>
            </a:r>
            <a:endParaRPr lang="en-US" sz="6000" b="1" dirty="0">
              <a:latin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63"/>
        <p:cNvGrpSpPr/>
        <p:nvPr/>
      </p:nvGrpSpPr>
      <p:grpSpPr>
        <a:xfrm>
          <a:off x="0" y="0"/>
          <a:ext cx="0" cy="0"/>
          <a:chOff x="0" y="0"/>
          <a:chExt cx="0" cy="0"/>
        </a:xfrm>
      </p:grpSpPr>
      <p:sp>
        <p:nvSpPr>
          <p:cNvPr id="164" name="Google Shape;164;p11"/>
          <p:cNvSpPr txBox="1"/>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6000" dirty="0" err="1">
                <a:solidFill>
                  <a:schemeClr val="lt1"/>
                </a:solidFill>
                <a:latin typeface="Calibri"/>
                <a:ea typeface="Calibri"/>
                <a:cs typeface="Calibri"/>
                <a:sym typeface="Calibri"/>
              </a:rPr>
              <a:t>Activity</a:t>
            </a:r>
            <a:endParaRPr dirty="0"/>
          </a:p>
        </p:txBody>
      </p:sp>
      <p:sp>
        <p:nvSpPr>
          <p:cNvPr id="165" name="Google Shape;165;p11"/>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6" name="Google Shape;166;p11"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22E424B-A1E6-0B61-ADF0-B85DA3681BEB}"/>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742951" y="649286"/>
            <a:ext cx="10672762" cy="627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B79D5E-95ED-B698-1E7F-341F9696B158}"/>
              </a:ext>
            </a:extLst>
          </p:cNvPr>
          <p:cNvSpPr>
            <a:spLocks noGrp="1"/>
          </p:cNvSpPr>
          <p:nvPr>
            <p:ph type="title"/>
          </p:nvPr>
        </p:nvSpPr>
        <p:spPr>
          <a:xfrm>
            <a:off x="3338513" y="100012"/>
            <a:ext cx="5514974" cy="549274"/>
          </a:xfrm>
        </p:spPr>
        <p:txBody>
          <a:bodyPr>
            <a:normAutofit/>
          </a:bodyPr>
          <a:lstStyle/>
          <a:p>
            <a:r>
              <a:rPr lang="es-ES" sz="2400" dirty="0">
                <a:solidFill>
                  <a:srgbClr val="C00000"/>
                </a:solidFill>
                <a:latin typeface="Abadi" panose="020B0604020104020204" pitchFamily="34" charset="0"/>
                <a:ea typeface="Times New Roman" panose="02020603050405020304" pitchFamily="18" charset="0"/>
              </a:rPr>
              <a:t>WHO IS SERVING GOD AND OTHERS</a:t>
            </a:r>
            <a:r>
              <a:rPr lang="es-ES" sz="2400" dirty="0">
                <a:solidFill>
                  <a:srgbClr val="C00000"/>
                </a:solidFill>
                <a:effectLst/>
                <a:latin typeface="Abadi" panose="020B0604020104020204" pitchFamily="34" charset="0"/>
                <a:ea typeface="Times New Roman" panose="02020603050405020304" pitchFamily="18" charset="0"/>
              </a:rPr>
              <a:t>?</a:t>
            </a:r>
            <a:endParaRPr lang="en-US" sz="2400" dirty="0">
              <a:solidFill>
                <a:srgbClr val="C00000"/>
              </a:solidFill>
            </a:endParaRPr>
          </a:p>
        </p:txBody>
      </p:sp>
      <p:sp>
        <p:nvSpPr>
          <p:cNvPr id="3" name="Oval 2">
            <a:extLst>
              <a:ext uri="{FF2B5EF4-FFF2-40B4-BE49-F238E27FC236}">
                <a16:creationId xmlns:a16="http://schemas.microsoft.com/office/drawing/2014/main" id="{0C566AB0-7E59-B7CA-3F99-74472FA1822A}"/>
              </a:ext>
            </a:extLst>
          </p:cNvPr>
          <p:cNvSpPr/>
          <p:nvPr/>
        </p:nvSpPr>
        <p:spPr>
          <a:xfrm>
            <a:off x="1685925" y="957263"/>
            <a:ext cx="2828925" cy="15573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2642A8C-EF46-7C46-FC96-58883D69A9E4}"/>
              </a:ext>
            </a:extLst>
          </p:cNvPr>
          <p:cNvSpPr/>
          <p:nvPr/>
        </p:nvSpPr>
        <p:spPr>
          <a:xfrm>
            <a:off x="4664869" y="766763"/>
            <a:ext cx="2828925" cy="17478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quot;Not Allowed&quot; Symbol 4">
            <a:extLst>
              <a:ext uri="{FF2B5EF4-FFF2-40B4-BE49-F238E27FC236}">
                <a16:creationId xmlns:a16="http://schemas.microsoft.com/office/drawing/2014/main" id="{D3FAFDC8-DD5D-BF1A-5B08-002D3AF0C2C2}"/>
              </a:ext>
            </a:extLst>
          </p:cNvPr>
          <p:cNvSpPr/>
          <p:nvPr/>
        </p:nvSpPr>
        <p:spPr>
          <a:xfrm>
            <a:off x="8001000" y="857250"/>
            <a:ext cx="2505075" cy="1557337"/>
          </a:xfrm>
          <a:prstGeom prst="noSmoking">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quot;Not Allowed&quot; Symbol 5">
            <a:extLst>
              <a:ext uri="{FF2B5EF4-FFF2-40B4-BE49-F238E27FC236}">
                <a16:creationId xmlns:a16="http://schemas.microsoft.com/office/drawing/2014/main" id="{8B556A24-CD54-6240-D8DA-F2B41E0380F5}"/>
              </a:ext>
            </a:extLst>
          </p:cNvPr>
          <p:cNvSpPr/>
          <p:nvPr/>
        </p:nvSpPr>
        <p:spPr>
          <a:xfrm>
            <a:off x="1538287" y="2786064"/>
            <a:ext cx="2505075" cy="1557337"/>
          </a:xfrm>
          <a:prstGeom prst="noSmoking">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7EC5A3F3-2EF2-40C0-C959-8ABB3B0A61C6}"/>
              </a:ext>
            </a:extLst>
          </p:cNvPr>
          <p:cNvSpPr/>
          <p:nvPr/>
        </p:nvSpPr>
        <p:spPr>
          <a:xfrm>
            <a:off x="4838698" y="2592391"/>
            <a:ext cx="2828925" cy="17478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929DE59-1E8B-E803-BDBF-9333726CC394}"/>
              </a:ext>
            </a:extLst>
          </p:cNvPr>
          <p:cNvSpPr/>
          <p:nvPr/>
        </p:nvSpPr>
        <p:spPr>
          <a:xfrm>
            <a:off x="8001000" y="2474914"/>
            <a:ext cx="2828925" cy="17478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53CD642-E70F-4269-8D37-E02EBE5FA8AE}"/>
              </a:ext>
            </a:extLst>
          </p:cNvPr>
          <p:cNvSpPr/>
          <p:nvPr/>
        </p:nvSpPr>
        <p:spPr>
          <a:xfrm>
            <a:off x="1771649" y="4611692"/>
            <a:ext cx="2828925" cy="17478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quot;Not Allowed&quot; Symbol 9">
            <a:extLst>
              <a:ext uri="{FF2B5EF4-FFF2-40B4-BE49-F238E27FC236}">
                <a16:creationId xmlns:a16="http://schemas.microsoft.com/office/drawing/2014/main" id="{DFB256B7-E685-42F4-D385-2E89D13571B2}"/>
              </a:ext>
            </a:extLst>
          </p:cNvPr>
          <p:cNvSpPr/>
          <p:nvPr/>
        </p:nvSpPr>
        <p:spPr>
          <a:xfrm>
            <a:off x="5162548" y="4876008"/>
            <a:ext cx="2505075" cy="1557337"/>
          </a:xfrm>
          <a:prstGeom prst="noSmoking">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F2DCEA07-8677-1C69-AB89-38FF2A2F8C9C}"/>
              </a:ext>
            </a:extLst>
          </p:cNvPr>
          <p:cNvSpPr/>
          <p:nvPr/>
        </p:nvSpPr>
        <p:spPr>
          <a:xfrm>
            <a:off x="8122444" y="4725990"/>
            <a:ext cx="2828925" cy="17478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062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4" name="Picture 3">
            <a:extLst>
              <a:ext uri="{FF2B5EF4-FFF2-40B4-BE49-F238E27FC236}">
                <a16:creationId xmlns:a16="http://schemas.microsoft.com/office/drawing/2014/main" id="{7A60B08B-CABC-F93A-BA8B-6CD1CD3F1F85}"/>
              </a:ext>
            </a:extLst>
          </p:cNvPr>
          <p:cNvPicPr>
            <a:picLocks noChangeAspect="1"/>
          </p:cNvPicPr>
          <p:nvPr/>
        </p:nvPicPr>
        <p:blipFill>
          <a:blip r:embed="rId3"/>
          <a:stretch>
            <a:fillRect/>
          </a:stretch>
        </p:blipFill>
        <p:spPr>
          <a:xfrm>
            <a:off x="2145335" y="0"/>
            <a:ext cx="7901330" cy="6857999"/>
          </a:xfrm>
          <a:prstGeom prst="rect">
            <a:avLst/>
          </a:prstGeom>
        </p:spPr>
      </p:pic>
      <p:sp>
        <p:nvSpPr>
          <p:cNvPr id="5" name="TextBox 4">
            <a:extLst>
              <a:ext uri="{FF2B5EF4-FFF2-40B4-BE49-F238E27FC236}">
                <a16:creationId xmlns:a16="http://schemas.microsoft.com/office/drawing/2014/main" id="{88D2FAA9-846C-1ACF-4A32-D6978F100BBB}"/>
              </a:ext>
            </a:extLst>
          </p:cNvPr>
          <p:cNvSpPr txBox="1"/>
          <p:nvPr/>
        </p:nvSpPr>
        <p:spPr>
          <a:xfrm>
            <a:off x="6343650" y="4471988"/>
            <a:ext cx="1385888" cy="461665"/>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exalts</a:t>
            </a:r>
          </a:p>
        </p:txBody>
      </p:sp>
      <p:sp>
        <p:nvSpPr>
          <p:cNvPr id="28" name="TextBox 27">
            <a:extLst>
              <a:ext uri="{FF2B5EF4-FFF2-40B4-BE49-F238E27FC236}">
                <a16:creationId xmlns:a16="http://schemas.microsoft.com/office/drawing/2014/main" id="{62F44B4C-9A6B-ADFB-86B2-636A20616288}"/>
              </a:ext>
            </a:extLst>
          </p:cNvPr>
          <p:cNvSpPr txBox="1"/>
          <p:nvPr/>
        </p:nvSpPr>
        <p:spPr>
          <a:xfrm>
            <a:off x="4467225" y="5453063"/>
            <a:ext cx="1385888" cy="461665"/>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humbles</a:t>
            </a:r>
          </a:p>
        </p:txBody>
      </p:sp>
      <p:sp>
        <p:nvSpPr>
          <p:cNvPr id="29" name="TextBox 28">
            <a:extLst>
              <a:ext uri="{FF2B5EF4-FFF2-40B4-BE49-F238E27FC236}">
                <a16:creationId xmlns:a16="http://schemas.microsoft.com/office/drawing/2014/main" id="{BFDB7FE0-5207-0277-A94B-9B2F9B376592}"/>
              </a:ext>
            </a:extLst>
          </p:cNvPr>
          <p:cNvSpPr txBox="1"/>
          <p:nvPr/>
        </p:nvSpPr>
        <p:spPr>
          <a:xfrm>
            <a:off x="7186612" y="5453063"/>
            <a:ext cx="728663" cy="461665"/>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will</a:t>
            </a:r>
          </a:p>
        </p:txBody>
      </p:sp>
      <p:sp>
        <p:nvSpPr>
          <p:cNvPr id="30" name="TextBox 29">
            <a:extLst>
              <a:ext uri="{FF2B5EF4-FFF2-40B4-BE49-F238E27FC236}">
                <a16:creationId xmlns:a16="http://schemas.microsoft.com/office/drawing/2014/main" id="{E408F6A9-8103-1F78-3DD8-4148D3886552}"/>
              </a:ext>
            </a:extLst>
          </p:cNvPr>
          <p:cNvSpPr txBox="1"/>
          <p:nvPr/>
        </p:nvSpPr>
        <p:spPr>
          <a:xfrm>
            <a:off x="5650706" y="5795963"/>
            <a:ext cx="1385888" cy="461665"/>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exalted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4"/>
          <p:cNvSpPr txBox="1">
            <a:spLocks noGrp="1"/>
          </p:cNvSpPr>
          <p:nvPr>
            <p:ph type="title"/>
          </p:nvPr>
        </p:nvSpPr>
        <p:spPr>
          <a:xfrm>
            <a:off x="6096000" y="2071688"/>
            <a:ext cx="5133975" cy="4658985"/>
          </a:xfrm>
          <a:prstGeom prst="rect">
            <a:avLst/>
          </a:prstGeom>
          <a:noFill/>
          <a:ln>
            <a:noFill/>
          </a:ln>
        </p:spPr>
        <p:txBody>
          <a:bodyPr spcFirstLastPara="1" wrap="square" lIns="91425" tIns="45700" rIns="91425" bIns="45700" anchor="ctr" anchorCtr="0">
            <a:noAutofit/>
          </a:bodyPr>
          <a:lstStyle/>
          <a:p>
            <a:pPr algn="ctr">
              <a:buSzPts val="3500"/>
            </a:pPr>
            <a:r>
              <a:rPr lang="es-ES" sz="3500" b="1" dirty="0">
                <a:latin typeface="Comic Sans MS"/>
                <a:ea typeface="Comic Sans MS"/>
                <a:cs typeface="Comic Sans MS"/>
                <a:sym typeface="Comic Sans MS"/>
              </a:rPr>
              <a:t>PRAYER</a:t>
            </a:r>
            <a:br>
              <a:rPr lang="es-ES" sz="3500" b="1" dirty="0">
                <a:latin typeface="Comic Sans MS"/>
                <a:ea typeface="Comic Sans MS"/>
                <a:cs typeface="Comic Sans MS"/>
                <a:sym typeface="Comic Sans MS"/>
              </a:rPr>
            </a:br>
            <a:br>
              <a:rPr lang="es-ES" sz="3500" b="1" dirty="0">
                <a:latin typeface="Comic Sans MS"/>
                <a:ea typeface="Comic Sans MS"/>
                <a:cs typeface="Comic Sans MS"/>
                <a:sym typeface="Comic Sans MS"/>
              </a:rPr>
            </a:br>
            <a:r>
              <a:rPr lang="en-US" sz="3500" b="1" dirty="0">
                <a:latin typeface="Comic Sans MS"/>
              </a:rPr>
              <a:t>Jesus, </a:t>
            </a:r>
            <a:br>
              <a:rPr lang="en-US" sz="3500" b="1" dirty="0">
                <a:latin typeface="Comic Sans MS"/>
              </a:rPr>
            </a:br>
            <a:r>
              <a:rPr lang="en-US" sz="3500" b="1" dirty="0">
                <a:latin typeface="Comic Sans MS"/>
              </a:rPr>
              <a:t>I always want to follow you. Help me to be humble. Help me to imitate you serving God and my neighbor thus helping to build your Kingdom. </a:t>
            </a:r>
            <a:br>
              <a:rPr lang="en-US" sz="3500" b="1" dirty="0">
                <a:latin typeface="Comic Sans MS"/>
              </a:rPr>
            </a:br>
            <a:r>
              <a:rPr lang="es-ES" sz="3500" b="1" dirty="0">
                <a:latin typeface="Comic Sans MS"/>
              </a:rPr>
              <a:t>I </a:t>
            </a:r>
            <a:r>
              <a:rPr lang="es-ES" sz="3500" b="1" dirty="0" err="1">
                <a:latin typeface="Comic Sans MS"/>
              </a:rPr>
              <a:t>love</a:t>
            </a:r>
            <a:r>
              <a:rPr lang="es-ES" sz="3500" b="1" dirty="0">
                <a:latin typeface="Comic Sans MS"/>
              </a:rPr>
              <a:t> </a:t>
            </a:r>
            <a:r>
              <a:rPr lang="es-ES" sz="3500" b="1" dirty="0" err="1">
                <a:latin typeface="Comic Sans MS"/>
              </a:rPr>
              <a:t>you</a:t>
            </a:r>
            <a:r>
              <a:rPr lang="es-ES" sz="3500" b="1" dirty="0">
                <a:latin typeface="Comic Sans MS"/>
              </a:rPr>
              <a:t>. </a:t>
            </a:r>
            <a:br>
              <a:rPr lang="en-US" sz="3500" b="1" dirty="0">
                <a:latin typeface="Comic Sans MS"/>
              </a:rPr>
            </a:br>
            <a:br>
              <a:rPr lang="es-ES" sz="3500" b="1" dirty="0">
                <a:latin typeface="Comic Sans MS"/>
              </a:rPr>
            </a:br>
            <a:r>
              <a:rPr lang="es-ES" sz="3500" b="1" dirty="0">
                <a:latin typeface="Comic Sans MS"/>
              </a:rPr>
              <a:t>Amen.</a:t>
            </a:r>
            <a:br>
              <a:rPr lang="en-US" sz="3500" b="1" dirty="0">
                <a:latin typeface="Comic Sans MS"/>
              </a:rPr>
            </a:br>
            <a:br>
              <a:rPr lang="es-ES" sz="3500" b="1" dirty="0">
                <a:latin typeface="Comic Sans MS"/>
                <a:sym typeface="Comic Sans MS"/>
              </a:rPr>
            </a:br>
            <a:br>
              <a:rPr lang="es-ES" sz="2000" b="1" dirty="0">
                <a:latin typeface="Comic Sans MS"/>
                <a:ea typeface="Comic Sans MS"/>
                <a:cs typeface="Comic Sans MS"/>
                <a:sym typeface="Comic Sans MS"/>
              </a:rPr>
            </a:br>
            <a:br>
              <a:rPr lang="es-ES" sz="2000" b="1" dirty="0">
                <a:latin typeface="Comic Sans MS"/>
                <a:ea typeface="Comic Sans MS"/>
                <a:cs typeface="Comic Sans MS"/>
                <a:sym typeface="Comic Sans MS"/>
              </a:rPr>
            </a:br>
            <a:br>
              <a:rPr lang="es-ES" sz="2000" dirty="0">
                <a:latin typeface="Times New Roman"/>
                <a:ea typeface="Times New Roman"/>
                <a:cs typeface="Times New Roman"/>
                <a:sym typeface="Times New Roman"/>
              </a:rPr>
            </a:br>
            <a:br>
              <a:rPr lang="es-ES" sz="2400" b="1" dirty="0">
                <a:latin typeface="Comic Sans MS"/>
                <a:ea typeface="Comic Sans MS"/>
                <a:cs typeface="Comic Sans MS"/>
                <a:sym typeface="Comic Sans MS"/>
              </a:rPr>
            </a:br>
            <a:endParaRPr sz="2400" b="1" dirty="0">
              <a:latin typeface="Comic Sans MS"/>
              <a:ea typeface="Comic Sans MS"/>
              <a:cs typeface="Comic Sans MS"/>
              <a:sym typeface="Comic Sans MS"/>
            </a:endParaRPr>
          </a:p>
        </p:txBody>
      </p:sp>
      <p:pic>
        <p:nvPicPr>
          <p:cNvPr id="197" name="Google Shape;197;p14"/>
          <p:cNvPicPr preferRelativeResize="0"/>
          <p:nvPr/>
        </p:nvPicPr>
        <p:blipFill rotWithShape="1">
          <a:blip r:embed="rId3">
            <a:alphaModFix/>
          </a:blip>
          <a:srcRect/>
          <a:stretch/>
        </p:blipFill>
        <p:spPr>
          <a:xfrm>
            <a:off x="0" y="0"/>
            <a:ext cx="5372100" cy="68580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e3eb2c2aa2_0_0"/>
          <p:cNvSpPr txBox="1">
            <a:spLocks noGrp="1"/>
          </p:cNvSpPr>
          <p:nvPr>
            <p:ph type="title"/>
          </p:nvPr>
        </p:nvSpPr>
        <p:spPr>
          <a:xfrm>
            <a:off x="0" y="72150"/>
            <a:ext cx="12192000" cy="285038"/>
          </a:xfrm>
          <a:prstGeom prst="rect">
            <a:avLst/>
          </a:prstGeom>
        </p:spPr>
        <p:txBody>
          <a:bodyPr spcFirstLastPara="1" wrap="square" lIns="91425" tIns="45700" rIns="91425" bIns="45700" anchor="ctr" anchorCtr="0">
            <a:noAutofit/>
          </a:bodyPr>
          <a:lstStyle/>
          <a:p>
            <a:pPr algn="ctr">
              <a:buSzPts val="3500"/>
            </a:pPr>
            <a:r>
              <a:rPr lang="en-US" sz="2000" dirty="0"/>
              <a:t>Make me a Servant, The </a:t>
            </a:r>
            <a:r>
              <a:rPr lang="en-US" sz="2000" dirty="0" err="1"/>
              <a:t>Asidors</a:t>
            </a:r>
            <a:r>
              <a:rPr lang="en-US" sz="2000" dirty="0"/>
              <a:t>,</a:t>
            </a:r>
            <a:r>
              <a:rPr lang="en-US" sz="2000" b="1" dirty="0"/>
              <a:t> </a:t>
            </a:r>
            <a:r>
              <a:rPr lang="en-US" sz="2000" dirty="0">
                <a:hlinkClick r:id="rId4"/>
              </a:rPr>
              <a:t>https://youtu.be/zw_FNbF1LrU?si=5X-oqZhEXxTLbkc4</a:t>
            </a:r>
            <a:r>
              <a:rPr lang="en-US" sz="2000" b="1" dirty="0">
                <a:hlinkClick r:id="rId4"/>
              </a:rPr>
              <a:t> </a:t>
            </a:r>
            <a:r>
              <a:rPr lang="en-US" sz="2000" dirty="0"/>
              <a:t>(3-7 yrs.)</a:t>
            </a:r>
            <a:endParaRPr sz="2000" dirty="0"/>
          </a:p>
        </p:txBody>
      </p:sp>
      <p:pic>
        <p:nvPicPr>
          <p:cNvPr id="2" name="Online Media 1" title="Make Me A Servant - THE ASIDORS Kids with Tricia and Carl">
            <a:hlinkClick r:id="" action="ppaction://media"/>
            <a:extLst>
              <a:ext uri="{FF2B5EF4-FFF2-40B4-BE49-F238E27FC236}">
                <a16:creationId xmlns:a16="http://schemas.microsoft.com/office/drawing/2014/main" id="{CAB5E03F-56A2-7506-F04A-59ECA4D9C8EA}"/>
              </a:ext>
            </a:extLst>
          </p:cNvPr>
          <p:cNvPicPr>
            <a:picLocks noRot="1" noChangeAspect="1"/>
          </p:cNvPicPr>
          <p:nvPr>
            <a:videoFile r:link="rId1"/>
          </p:nvPr>
        </p:nvPicPr>
        <p:blipFill>
          <a:blip r:embed="rId5"/>
          <a:stretch>
            <a:fillRect/>
          </a:stretch>
        </p:blipFill>
        <p:spPr>
          <a:xfrm>
            <a:off x="0" y="471488"/>
            <a:ext cx="12165027" cy="63865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e3eb2c2aa2_0_0"/>
          <p:cNvSpPr txBox="1">
            <a:spLocks noGrp="1"/>
          </p:cNvSpPr>
          <p:nvPr>
            <p:ph type="title"/>
          </p:nvPr>
        </p:nvSpPr>
        <p:spPr>
          <a:xfrm>
            <a:off x="0" y="72150"/>
            <a:ext cx="12192000" cy="285038"/>
          </a:xfrm>
          <a:prstGeom prst="rect">
            <a:avLst/>
          </a:prstGeom>
        </p:spPr>
        <p:txBody>
          <a:bodyPr spcFirstLastPara="1" wrap="square" lIns="91425" tIns="45700" rIns="91425" bIns="45700" anchor="ctr" anchorCtr="0">
            <a:noAutofit/>
          </a:bodyPr>
          <a:lstStyle/>
          <a:p>
            <a:pPr lvl="0" algn="ctr">
              <a:buSzPts val="3500"/>
            </a:pPr>
            <a:r>
              <a:rPr lang="es-ES" sz="2000" dirty="0">
                <a:solidFill>
                  <a:srgbClr val="333333"/>
                </a:solidFill>
                <a:effectLst/>
                <a:latin typeface="Cambria" panose="02040503050406030204" pitchFamily="18" charset="0"/>
                <a:ea typeface="Times New Roman" panose="02020603050405020304" pitchFamily="18" charset="0"/>
              </a:rPr>
              <a:t> </a:t>
            </a:r>
            <a:r>
              <a:rPr lang="en-US" sz="2000" dirty="0"/>
              <a:t>The Servant Song, </a:t>
            </a:r>
            <a:r>
              <a:rPr lang="en-US" sz="2000" dirty="0" err="1"/>
              <a:t>servantofthelion</a:t>
            </a:r>
            <a:r>
              <a:rPr lang="en-US" sz="2000" dirty="0"/>
              <a:t>, </a:t>
            </a:r>
            <a:r>
              <a:rPr lang="en-US" sz="2000" u="sng" dirty="0">
                <a:hlinkClick r:id="rId4"/>
              </a:rPr>
              <a:t>https://youtu.be/kdmgpMfnjdU?si=utkB1M6Cv6oahiwx</a:t>
            </a:r>
            <a:r>
              <a:rPr lang="en-US" sz="2000" b="1" dirty="0"/>
              <a:t> </a:t>
            </a:r>
            <a:r>
              <a:rPr lang="en-US" sz="2000" dirty="0"/>
              <a:t>(8+ yrs.)</a:t>
            </a:r>
            <a:endParaRPr sz="2000" dirty="0"/>
          </a:p>
        </p:txBody>
      </p:sp>
      <p:pic>
        <p:nvPicPr>
          <p:cNvPr id="3" name="Online Media 2" title="The Servant Song">
            <a:hlinkClick r:id="" action="ppaction://media"/>
            <a:extLst>
              <a:ext uri="{FF2B5EF4-FFF2-40B4-BE49-F238E27FC236}">
                <a16:creationId xmlns:a16="http://schemas.microsoft.com/office/drawing/2014/main" id="{EAF25736-657B-6115-5DFC-464AEEC3D225}"/>
              </a:ext>
            </a:extLst>
          </p:cNvPr>
          <p:cNvPicPr>
            <a:picLocks noRot="1" noChangeAspect="1"/>
          </p:cNvPicPr>
          <p:nvPr>
            <a:videoFile r:link="rId1"/>
          </p:nvPr>
        </p:nvPicPr>
        <p:blipFill>
          <a:blip r:embed="rId5"/>
          <a:stretch>
            <a:fillRect/>
          </a:stretch>
        </p:blipFill>
        <p:spPr>
          <a:xfrm>
            <a:off x="0" y="557213"/>
            <a:ext cx="12192000" cy="6293643"/>
          </a:xfrm>
          <a:prstGeom prst="rect">
            <a:avLst/>
          </a:prstGeom>
        </p:spPr>
      </p:pic>
    </p:spTree>
    <p:extLst>
      <p:ext uri="{BB962C8B-B14F-4D97-AF65-F5344CB8AC3E}">
        <p14:creationId xmlns:p14="http://schemas.microsoft.com/office/powerpoint/2010/main" val="709103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010CE90-9BE4-3707-DF67-1098A6E8D2BF}"/>
              </a:ext>
            </a:extLst>
          </p:cNvPr>
          <p:cNvPicPr>
            <a:picLocks noChangeAspect="1"/>
          </p:cNvPicPr>
          <p:nvPr/>
        </p:nvPicPr>
        <p:blipFill>
          <a:blip r:embed="rId2"/>
          <a:stretch>
            <a:fillRect/>
          </a:stretch>
        </p:blipFill>
        <p:spPr>
          <a:xfrm>
            <a:off x="0" y="-1"/>
            <a:ext cx="12192000" cy="6853453"/>
          </a:xfrm>
          <a:prstGeom prst="rect">
            <a:avLst/>
          </a:prstGeom>
        </p:spPr>
      </p:pic>
      <p:sp>
        <p:nvSpPr>
          <p:cNvPr id="5" name="Speech Bubble: Oval 4">
            <a:extLst>
              <a:ext uri="{FF2B5EF4-FFF2-40B4-BE49-F238E27FC236}">
                <a16:creationId xmlns:a16="http://schemas.microsoft.com/office/drawing/2014/main" id="{104E07C6-696D-8736-1F37-F1DB2B7B7CD8}"/>
              </a:ext>
            </a:extLst>
          </p:cNvPr>
          <p:cNvSpPr/>
          <p:nvPr/>
        </p:nvSpPr>
        <p:spPr>
          <a:xfrm>
            <a:off x="3586164" y="2055814"/>
            <a:ext cx="5472112" cy="4300538"/>
          </a:xfrm>
          <a:prstGeom prst="wedgeEllipseCallout">
            <a:avLst>
              <a:gd name="adj1" fmla="val -61042"/>
              <a:gd name="adj2" fmla="val -47709"/>
            </a:avLst>
          </a:prstGeom>
          <a:solidFill>
            <a:schemeClr val="bg1"/>
          </a:solidFill>
          <a:ln w="76200">
            <a:solidFill>
              <a:srgbClr val="D40E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0000"/>
                </a:solidFill>
                <a:latin typeface="Berlin Sans FB Demi" panose="020E0802020502020306" pitchFamily="34" charset="0"/>
                <a:cs typeface="Times New Roman" panose="02020603050405020304" pitchFamily="18" charset="0"/>
              </a:rPr>
              <a:t>The scribes and the Pharisees have taken their seat on the chair of Moses. </a:t>
            </a:r>
          </a:p>
        </p:txBody>
      </p:sp>
    </p:spTree>
    <p:extLst>
      <p:ext uri="{BB962C8B-B14F-4D97-AF65-F5344CB8AC3E}">
        <p14:creationId xmlns:p14="http://schemas.microsoft.com/office/powerpoint/2010/main" val="1410545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5D77A5FA-D0E7-43BE-B4AF-92E802940FE0}"/>
              </a:ext>
            </a:extLst>
          </p:cNvPr>
          <p:cNvPicPr>
            <a:picLocks noChangeAspect="1"/>
          </p:cNvPicPr>
          <p:nvPr/>
        </p:nvPicPr>
        <p:blipFill>
          <a:blip r:embed="rId2"/>
          <a:stretch>
            <a:fillRect/>
          </a:stretch>
        </p:blipFill>
        <p:spPr>
          <a:xfrm>
            <a:off x="0" y="-53259"/>
            <a:ext cx="12192000" cy="6911259"/>
          </a:xfrm>
          <a:prstGeom prst="rect">
            <a:avLst/>
          </a:prstGeom>
        </p:spPr>
      </p:pic>
      <p:sp>
        <p:nvSpPr>
          <p:cNvPr id="5" name="Speech Bubble: Oval 4">
            <a:extLst>
              <a:ext uri="{FF2B5EF4-FFF2-40B4-BE49-F238E27FC236}">
                <a16:creationId xmlns:a16="http://schemas.microsoft.com/office/drawing/2014/main" id="{3638C95C-DEAE-586C-7BEA-E90B71C398B6}"/>
              </a:ext>
            </a:extLst>
          </p:cNvPr>
          <p:cNvSpPr/>
          <p:nvPr/>
        </p:nvSpPr>
        <p:spPr>
          <a:xfrm>
            <a:off x="3886202" y="2109072"/>
            <a:ext cx="5472112" cy="4300538"/>
          </a:xfrm>
          <a:prstGeom prst="wedgeEllipseCallout">
            <a:avLst>
              <a:gd name="adj1" fmla="val -61042"/>
              <a:gd name="adj2" fmla="val -47709"/>
            </a:avLst>
          </a:prstGeom>
          <a:solidFill>
            <a:schemeClr val="bg1"/>
          </a:solidFill>
          <a:ln w="76200">
            <a:solidFill>
              <a:srgbClr val="D40E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latin typeface="Berlin Sans FB Demi" panose="020E0802020502020306" pitchFamily="34" charset="0"/>
                <a:cs typeface="Times New Roman" panose="02020603050405020304" pitchFamily="18" charset="0"/>
              </a:rPr>
              <a:t>Therefore, do and observe all things whatsoever they tell you, but do not follow their example. For they preach but they do not practice.</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sz="4000" dirty="0">
              <a:solidFill>
                <a:srgbClr val="000000"/>
              </a:solidFill>
              <a:latin typeface="Berlin Sans FB Demi" panose="020E0802020502020306" pitchFamily="34" charset="0"/>
              <a:cs typeface="Times New Roman" panose="02020603050405020304" pitchFamily="18" charset="0"/>
            </a:endParaRPr>
          </a:p>
        </p:txBody>
      </p:sp>
    </p:spTree>
    <p:extLst>
      <p:ext uri="{BB962C8B-B14F-4D97-AF65-F5344CB8AC3E}">
        <p14:creationId xmlns:p14="http://schemas.microsoft.com/office/powerpoint/2010/main" val="1090683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DEA073A-1000-795F-5CD9-97247119711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7953DCB-F749-3680-084E-52228107514E}"/>
              </a:ext>
            </a:extLst>
          </p:cNvPr>
          <p:cNvSpPr txBox="1"/>
          <p:nvPr/>
        </p:nvSpPr>
        <p:spPr>
          <a:xfrm>
            <a:off x="2114550" y="504686"/>
            <a:ext cx="9801225" cy="1477328"/>
          </a:xfrm>
          <a:prstGeom prst="rect">
            <a:avLst/>
          </a:prstGeom>
          <a:solidFill>
            <a:schemeClr val="bg1"/>
          </a:solidFill>
        </p:spPr>
        <p:txBody>
          <a:bodyPr wrap="square" rtlCol="0">
            <a:spAutoFit/>
          </a:bodyPr>
          <a:lstStyle/>
          <a:p>
            <a:r>
              <a:rPr lang="en-US" sz="3000" dirty="0">
                <a:latin typeface="Berlin Sans FB Demi" panose="020E0802020502020306" pitchFamily="34" charset="0"/>
                <a:ea typeface="+mn-ea"/>
                <a:cs typeface="Times New Roman" panose="02020603050405020304" pitchFamily="18" charset="0"/>
              </a:rPr>
              <a:t>They tie up heavy burdens hard to carry and lay them on people's shoulders, but they will not lift a finger to move them. </a:t>
            </a:r>
          </a:p>
        </p:txBody>
      </p:sp>
    </p:spTree>
    <p:extLst>
      <p:ext uri="{BB962C8B-B14F-4D97-AF65-F5344CB8AC3E}">
        <p14:creationId xmlns:p14="http://schemas.microsoft.com/office/powerpoint/2010/main" val="1334387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411589C-4CCC-AEE9-4375-4042F81D69C5}"/>
              </a:ext>
            </a:extLst>
          </p:cNvPr>
          <p:cNvPicPr>
            <a:picLocks noChangeAspect="1"/>
          </p:cNvPicPr>
          <p:nvPr/>
        </p:nvPicPr>
        <p:blipFill>
          <a:blip r:embed="rId2"/>
          <a:stretch>
            <a:fillRect/>
          </a:stretch>
        </p:blipFill>
        <p:spPr>
          <a:xfrm>
            <a:off x="-16794" y="0"/>
            <a:ext cx="12208794" cy="6858000"/>
          </a:xfrm>
          <a:prstGeom prst="rect">
            <a:avLst/>
          </a:prstGeom>
        </p:spPr>
      </p:pic>
      <p:sp>
        <p:nvSpPr>
          <p:cNvPr id="5" name="Speech Bubble: Oval 4">
            <a:extLst>
              <a:ext uri="{FF2B5EF4-FFF2-40B4-BE49-F238E27FC236}">
                <a16:creationId xmlns:a16="http://schemas.microsoft.com/office/drawing/2014/main" id="{8C121B7F-3BE3-D2D4-86AE-A715BEDA9C19}"/>
              </a:ext>
            </a:extLst>
          </p:cNvPr>
          <p:cNvSpPr/>
          <p:nvPr/>
        </p:nvSpPr>
        <p:spPr>
          <a:xfrm>
            <a:off x="4586289" y="365125"/>
            <a:ext cx="5472112" cy="4300538"/>
          </a:xfrm>
          <a:prstGeom prst="wedgeEllipseCallout">
            <a:avLst>
              <a:gd name="adj1" fmla="val -58693"/>
              <a:gd name="adj2" fmla="val 48969"/>
            </a:avLst>
          </a:prstGeom>
          <a:solidFill>
            <a:schemeClr val="bg1"/>
          </a:solidFill>
          <a:ln w="76200">
            <a:solidFill>
              <a:srgbClr val="D40E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000000"/>
                </a:solidFill>
                <a:latin typeface="Berlin Sans FB Demi" panose="020E0802020502020306" pitchFamily="34" charset="0"/>
                <a:cs typeface="Times New Roman" panose="02020603050405020304" pitchFamily="18" charset="0"/>
              </a:rPr>
              <a:t>All their works are performed to be seen. </a:t>
            </a:r>
          </a:p>
        </p:txBody>
      </p:sp>
    </p:spTree>
    <p:extLst>
      <p:ext uri="{BB962C8B-B14F-4D97-AF65-F5344CB8AC3E}">
        <p14:creationId xmlns:p14="http://schemas.microsoft.com/office/powerpoint/2010/main" val="4259034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A61AD3E-2D06-4859-81B6-3F734011D9DA}"/>
              </a:ext>
            </a:extLst>
          </p:cNvPr>
          <p:cNvPicPr>
            <a:picLocks noChangeAspect="1"/>
          </p:cNvPicPr>
          <p:nvPr/>
        </p:nvPicPr>
        <p:blipFill>
          <a:blip r:embed="rId2"/>
          <a:stretch>
            <a:fillRect/>
          </a:stretch>
        </p:blipFill>
        <p:spPr>
          <a:xfrm>
            <a:off x="0" y="18821"/>
            <a:ext cx="12225645" cy="6839179"/>
          </a:xfrm>
          <a:prstGeom prst="rect">
            <a:avLst/>
          </a:prstGeom>
        </p:spPr>
      </p:pic>
      <p:sp>
        <p:nvSpPr>
          <p:cNvPr id="5" name="TextBox 4">
            <a:extLst>
              <a:ext uri="{FF2B5EF4-FFF2-40B4-BE49-F238E27FC236}">
                <a16:creationId xmlns:a16="http://schemas.microsoft.com/office/drawing/2014/main" id="{9ACD9417-1FE7-D667-13F8-3E5FE137F20C}"/>
              </a:ext>
            </a:extLst>
          </p:cNvPr>
          <p:cNvSpPr txBox="1"/>
          <p:nvPr/>
        </p:nvSpPr>
        <p:spPr>
          <a:xfrm>
            <a:off x="0" y="6031210"/>
            <a:ext cx="8172450" cy="461665"/>
          </a:xfrm>
          <a:prstGeom prst="rect">
            <a:avLst/>
          </a:prstGeom>
          <a:solidFill>
            <a:schemeClr val="bg1"/>
          </a:solidFill>
        </p:spPr>
        <p:txBody>
          <a:bodyPr wrap="square" rtlCol="0">
            <a:spAutoFit/>
          </a:bodyPr>
          <a:lstStyle/>
          <a:p>
            <a:r>
              <a:rPr lang="en-US" sz="2400" dirty="0">
                <a:latin typeface="Berlin Sans FB Demi" panose="020E0802020502020306" pitchFamily="34" charset="0"/>
                <a:cs typeface="Times New Roman" panose="02020603050405020304" pitchFamily="18" charset="0"/>
              </a:rPr>
              <a:t>They widen their phylacteries and lengthen their tassels, </a:t>
            </a:r>
          </a:p>
        </p:txBody>
      </p:sp>
    </p:spTree>
    <p:extLst>
      <p:ext uri="{BB962C8B-B14F-4D97-AF65-F5344CB8AC3E}">
        <p14:creationId xmlns:p14="http://schemas.microsoft.com/office/powerpoint/2010/main" val="931978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47198F8-1592-9153-DD37-6C59004C71E0}"/>
              </a:ext>
            </a:extLst>
          </p:cNvPr>
          <p:cNvPicPr>
            <a:picLocks noChangeAspect="1"/>
          </p:cNvPicPr>
          <p:nvPr/>
        </p:nvPicPr>
        <p:blipFill>
          <a:blip r:embed="rId2"/>
          <a:stretch>
            <a:fillRect/>
          </a:stretch>
        </p:blipFill>
        <p:spPr>
          <a:xfrm>
            <a:off x="15133" y="0"/>
            <a:ext cx="12161736" cy="6858000"/>
          </a:xfrm>
          <a:prstGeom prst="rect">
            <a:avLst/>
          </a:prstGeom>
        </p:spPr>
      </p:pic>
      <p:sp>
        <p:nvSpPr>
          <p:cNvPr id="5" name="TextBox 4">
            <a:extLst>
              <a:ext uri="{FF2B5EF4-FFF2-40B4-BE49-F238E27FC236}">
                <a16:creationId xmlns:a16="http://schemas.microsoft.com/office/drawing/2014/main" id="{59385746-38BB-440F-A114-8814DD12B08F}"/>
              </a:ext>
            </a:extLst>
          </p:cNvPr>
          <p:cNvSpPr txBox="1"/>
          <p:nvPr/>
        </p:nvSpPr>
        <p:spPr>
          <a:xfrm>
            <a:off x="1371599" y="365125"/>
            <a:ext cx="9229725" cy="1077218"/>
          </a:xfrm>
          <a:prstGeom prst="rect">
            <a:avLst/>
          </a:prstGeom>
          <a:solidFill>
            <a:schemeClr val="bg1"/>
          </a:solidFill>
        </p:spPr>
        <p:txBody>
          <a:bodyPr wrap="square" rtlCol="0">
            <a:spAutoFit/>
          </a:bodyPr>
          <a:lstStyle/>
          <a:p>
            <a:pPr algn="ctr"/>
            <a:r>
              <a:rPr lang="en-US" sz="3200" dirty="0">
                <a:latin typeface="Berlin Sans FB Demi" panose="020E0802020502020306" pitchFamily="34" charset="0"/>
                <a:ea typeface="+mn-ea"/>
                <a:cs typeface="Times New Roman" panose="02020603050405020304" pitchFamily="18" charset="0"/>
              </a:rPr>
              <a:t>They love places of honor at banquets, seats of honor in synagogues,</a:t>
            </a:r>
          </a:p>
        </p:txBody>
      </p:sp>
    </p:spTree>
    <p:extLst>
      <p:ext uri="{BB962C8B-B14F-4D97-AF65-F5344CB8AC3E}">
        <p14:creationId xmlns:p14="http://schemas.microsoft.com/office/powerpoint/2010/main" val="243894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750-B325-2106-8B51-012CC66E782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E7A88ABC-6CFB-285F-CE1D-BA9A16BFD2CB}"/>
              </a:ext>
            </a:extLst>
          </p:cNvPr>
          <p:cNvPicPr>
            <a:picLocks noChangeAspect="1"/>
          </p:cNvPicPr>
          <p:nvPr/>
        </p:nvPicPr>
        <p:blipFill>
          <a:blip r:embed="rId2"/>
          <a:stretch>
            <a:fillRect/>
          </a:stretch>
        </p:blipFill>
        <p:spPr>
          <a:xfrm>
            <a:off x="0" y="0"/>
            <a:ext cx="12191999" cy="6858000"/>
          </a:xfrm>
          <a:prstGeom prst="rect">
            <a:avLst/>
          </a:prstGeom>
        </p:spPr>
      </p:pic>
      <p:sp>
        <p:nvSpPr>
          <p:cNvPr id="7" name="TextBox 6">
            <a:extLst>
              <a:ext uri="{FF2B5EF4-FFF2-40B4-BE49-F238E27FC236}">
                <a16:creationId xmlns:a16="http://schemas.microsoft.com/office/drawing/2014/main" id="{71FA4317-E121-73EE-4C8E-10574F361D29}"/>
              </a:ext>
            </a:extLst>
          </p:cNvPr>
          <p:cNvSpPr txBox="1"/>
          <p:nvPr/>
        </p:nvSpPr>
        <p:spPr>
          <a:xfrm>
            <a:off x="571499" y="165100"/>
            <a:ext cx="6400801" cy="1077218"/>
          </a:xfrm>
          <a:prstGeom prst="rect">
            <a:avLst/>
          </a:prstGeom>
          <a:solidFill>
            <a:schemeClr val="bg1"/>
          </a:solidFill>
        </p:spPr>
        <p:txBody>
          <a:bodyPr wrap="square" rtlCol="0">
            <a:spAutoFit/>
          </a:bodyPr>
          <a:lstStyle/>
          <a:p>
            <a:pPr algn="ctr"/>
            <a:r>
              <a:rPr lang="en-US" sz="3200" dirty="0">
                <a:latin typeface="Berlin Sans FB Demi" panose="020E0802020502020306" pitchFamily="34" charset="0"/>
                <a:ea typeface="+mn-ea"/>
                <a:cs typeface="Times New Roman" panose="02020603050405020304" pitchFamily="18" charset="0"/>
              </a:rPr>
              <a:t>…greetings in marketplaces, and the salutation 'Rabbi.' </a:t>
            </a:r>
          </a:p>
        </p:txBody>
      </p:sp>
    </p:spTree>
    <p:extLst>
      <p:ext uri="{BB962C8B-B14F-4D97-AF65-F5344CB8AC3E}">
        <p14:creationId xmlns:p14="http://schemas.microsoft.com/office/powerpoint/2010/main" val="3374087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611</Words>
  <Application>Microsoft Office PowerPoint</Application>
  <PresentationFormat>Widescreen</PresentationFormat>
  <Paragraphs>54</Paragraphs>
  <Slides>29</Slides>
  <Notes>13</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Abadi</vt:lpstr>
      <vt:lpstr>Arial</vt:lpstr>
      <vt:lpstr>Avenir Next LT Pro</vt:lpstr>
      <vt:lpstr>Berlin Sans FB Demi</vt:lpstr>
      <vt:lpstr>Calibri</vt:lpstr>
      <vt:lpstr>Cambria</vt:lpstr>
      <vt:lpstr>Comic Sans MS</vt:lpstr>
      <vt:lpstr>Times New Roman</vt:lpstr>
      <vt:lpstr>Office Theme</vt:lpstr>
      <vt:lpstr>Office Theme</vt:lpstr>
      <vt:lpstr>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lpstr>The scribes were experts in the law of Moses, but they derived many additional laws that were difficult to follow.   The Pharisees were leaders of the Jewish people that spoke of the importance of following the laws, but did not do so themselves. They did not recognize Jesus as God because they lacked love. </vt:lpstr>
      <vt:lpstr>What does Jesus say about them? </vt:lpstr>
      <vt:lpstr>PowerPoint Presentation</vt:lpstr>
      <vt:lpstr>Why does Jesus say they do this? </vt:lpstr>
      <vt:lpstr>PowerPoint Presentation</vt:lpstr>
      <vt:lpstr>Jesus says that whoever exalts himself will be humbled; but whoever humbles himself will be exalted. What did He mean?</vt:lpstr>
      <vt:lpstr>God will reward the humble servant in Heaven. </vt:lpstr>
      <vt:lpstr>How can we serve God and our neighbor better?   Share.</vt:lpstr>
      <vt:lpstr>PowerPoint Presentation</vt:lpstr>
      <vt:lpstr>WHO IS SERVING GOD AND OTHERS?</vt:lpstr>
      <vt:lpstr>PowerPoint Presentation</vt:lpstr>
      <vt:lpstr>PRAYER  Jesus,  I always want to follow you. Help me to be humble. Help me to imitate you serving God and my neighbor thus helping to build your Kingdom.  I love you.   Amen.      </vt:lpstr>
      <vt:lpstr>Make me a Servant, The Asidors, https://youtu.be/zw_FNbF1LrU?si=5X-oqZhEXxTLbkc4 (3-7 yrs.)</vt:lpstr>
      <vt:lpstr> The Servant Song, servantofthelion, https://youtu.be/kdmgpMfnjdU?si=utkB1M6Cv6oahiwx (8+ 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20</cp:revision>
  <dcterms:created xsi:type="dcterms:W3CDTF">2020-07-14T14:58:41Z</dcterms:created>
  <dcterms:modified xsi:type="dcterms:W3CDTF">2023-11-01T17:18:57Z</dcterms:modified>
</cp:coreProperties>
</file>