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83" r:id="rId3"/>
    <p:sldId id="278" r:id="rId4"/>
    <p:sldId id="279" r:id="rId5"/>
    <p:sldId id="280" r:id="rId6"/>
    <p:sldId id="281" r:id="rId7"/>
    <p:sldId id="256" r:id="rId8"/>
    <p:sldId id="257" r:id="rId9"/>
    <p:sldId id="258" r:id="rId10"/>
    <p:sldId id="260" r:id="rId11"/>
    <p:sldId id="259" r:id="rId12"/>
    <p:sldId id="261" r:id="rId13"/>
    <p:sldId id="263" r:id="rId14"/>
    <p:sldId id="262" r:id="rId15"/>
    <p:sldId id="284" r:id="rId16"/>
    <p:sldId id="286" r:id="rId17"/>
    <p:sldId id="287" r:id="rId18"/>
    <p:sldId id="288" r:id="rId19"/>
    <p:sldId id="289" r:id="rId20"/>
    <p:sldId id="290" r:id="rId21"/>
    <p:sldId id="291" r:id="rId22"/>
    <p:sldId id="292" r:id="rId23"/>
    <p:sldId id="268" r:id="rId24"/>
    <p:sldId id="293" r:id="rId25"/>
    <p:sldId id="270" r:id="rId26"/>
    <p:sldId id="271" r:id="rId27"/>
    <p:sldId id="294" r:id="rId28"/>
    <p:sldId id="276" r:id="rId29"/>
    <p:sldId id="2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E534"/>
    <a:srgbClr val="6C9FA6"/>
    <a:srgbClr val="F4FA0C"/>
    <a:srgbClr val="13D8F3"/>
    <a:srgbClr val="CC1C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66" autoAdjust="0"/>
  </p:normalViewPr>
  <p:slideViewPr>
    <p:cSldViewPr>
      <p:cViewPr varScale="1">
        <p:scale>
          <a:sx n="63" d="100"/>
          <a:sy n="63" d="100"/>
        </p:scale>
        <p:origin x="15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5B1E7A-B6A5-4700-89A4-ABBAB23EAC76}"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5B1E7A-B6A5-4700-89A4-ABBAB23EAC76}"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5B1E7A-B6A5-4700-89A4-ABBAB23EAC76}"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5B1E7A-B6A5-4700-89A4-ABBAB23EAC76}" type="datetimeFigureOut">
              <a:rPr lang="en-US" smtClean="0"/>
              <a:pPr/>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5B1E7A-B6A5-4700-89A4-ABBAB23EAC76}" type="datetimeFigureOut">
              <a:rPr lang="en-US" smtClean="0"/>
              <a:pPr/>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B1E7A-B6A5-4700-89A4-ABBAB23EAC76}" type="datetimeFigureOut">
              <a:rPr lang="en-US" smtClean="0"/>
              <a:pPr/>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B1E7A-B6A5-4700-89A4-ABBAB23EAC76}" type="datetimeFigureOut">
              <a:rPr lang="en-US" smtClean="0"/>
              <a:pPr/>
              <a:t>11/12/2023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8394C-BA43-4B47-B769-647CF4D525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2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0.jpeg"/><Relationship Id="rId7" Type="http://schemas.openxmlformats.org/officeDocument/2006/relationships/image" Target="../media/image53.gif"/><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6.xml"/><Relationship Id="rId1" Type="http://schemas.openxmlformats.org/officeDocument/2006/relationships/video" Target="https://www.youtube.com/embed/qbyPbh-NmX8?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Ruth Olarte_tkm (rutholarte_tkm) en Pinterest"/>
          <p:cNvPicPr>
            <a:picLocks noChangeAspect="1" noChangeArrowheads="1"/>
          </p:cNvPicPr>
          <p:nvPr/>
        </p:nvPicPr>
        <p:blipFill>
          <a:blip r:embed="rId2" cstate="print"/>
          <a:srcRect/>
          <a:stretch>
            <a:fillRect/>
          </a:stretch>
        </p:blipFill>
        <p:spPr bwMode="auto">
          <a:xfrm>
            <a:off x="0" y="0"/>
            <a:ext cx="9220200" cy="6915150"/>
          </a:xfrm>
          <a:prstGeom prst="rect">
            <a:avLst/>
          </a:prstGeom>
          <a:noFill/>
        </p:spPr>
      </p:pic>
      <p:pic>
        <p:nvPicPr>
          <p:cNvPr id="4" name="Picture 3" descr="https://encrypted-tbn2.gstatic.com/images?q=tbn:ANd9GcQbLqMCMELo_axB5tsbB16sJp8-IPFuBM3T21tS70IcZgL0pW_r"/>
          <p:cNvPicPr/>
          <p:nvPr/>
        </p:nvPicPr>
        <p:blipFill>
          <a:blip r:embed="rId3" cstate="print"/>
          <a:srcRect/>
          <a:stretch>
            <a:fillRect/>
          </a:stretch>
        </p:blipFill>
        <p:spPr bwMode="auto">
          <a:xfrm>
            <a:off x="3048000" y="2133600"/>
            <a:ext cx="2743200" cy="2590800"/>
          </a:xfrm>
          <a:prstGeom prst="rect">
            <a:avLst/>
          </a:prstGeom>
          <a:noFill/>
          <a:ln w="9525">
            <a:noFill/>
            <a:miter lim="800000"/>
            <a:headEnd/>
            <a:tailEnd/>
          </a:ln>
        </p:spPr>
      </p:pic>
      <p:sp>
        <p:nvSpPr>
          <p:cNvPr id="6" name="Rectangle 5"/>
          <p:cNvSpPr/>
          <p:nvPr/>
        </p:nvSpPr>
        <p:spPr>
          <a:xfrm>
            <a:off x="1371600" y="4876800"/>
            <a:ext cx="6400800" cy="1846659"/>
          </a:xfrm>
          <a:prstGeom prst="rect">
            <a:avLst/>
          </a:prstGeom>
        </p:spPr>
        <p:txBody>
          <a:bodyPr wrap="square">
            <a:spAutoFit/>
          </a:bodyPr>
          <a:lstStyle/>
          <a:p>
            <a:pPr algn="ctr"/>
            <a:r>
              <a:rPr lang="en-US" sz="2200" dirty="0">
                <a:solidFill>
                  <a:srgbClr val="0070C0"/>
                </a:solidFill>
                <a:latin typeface="Arial Black" pitchFamily="34" charset="0"/>
              </a:rPr>
              <a:t>Friends of Jesus and Mary</a:t>
            </a:r>
          </a:p>
          <a:p>
            <a:pPr algn="ctr"/>
            <a:r>
              <a:rPr lang="en-US" b="1" dirty="0"/>
              <a:t>Cycle A - XXXIII Sunday in Ordinary Time</a:t>
            </a:r>
          </a:p>
          <a:p>
            <a:pPr algn="ctr"/>
            <a:r>
              <a:rPr lang="en-US" dirty="0"/>
              <a:t>The Parable of the Talents</a:t>
            </a:r>
          </a:p>
          <a:p>
            <a:pPr algn="ctr"/>
            <a:r>
              <a:rPr lang="en-US" dirty="0"/>
              <a:t>Mathew 25: 14-30</a:t>
            </a:r>
          </a:p>
          <a:p>
            <a:pPr algn="ctr"/>
            <a:endParaRPr lang="en-US" dirty="0"/>
          </a:p>
          <a:p>
            <a:pPr algn="ctr"/>
            <a:r>
              <a:rPr lang="en-US" sz="2000" b="1" dirty="0">
                <a:solidFill>
                  <a:srgbClr val="0070C0"/>
                </a:solidFill>
              </a:rPr>
              <a:t>www.fcpeace.org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C55BC5-BEC5-4498-A0D9-DD03CBB8041D}"/>
              </a:ext>
            </a:extLst>
          </p:cNvPr>
          <p:cNvPicPr>
            <a:picLocks noChangeAspect="1"/>
          </p:cNvPicPr>
          <p:nvPr/>
        </p:nvPicPr>
        <p:blipFill>
          <a:blip r:embed="rId2"/>
          <a:stretch>
            <a:fillRect/>
          </a:stretch>
        </p:blipFill>
        <p:spPr>
          <a:xfrm>
            <a:off x="0" y="484842"/>
            <a:ext cx="9144000" cy="5888315"/>
          </a:xfrm>
          <a:prstGeom prst="rect">
            <a:avLst/>
          </a:prstGeom>
        </p:spPr>
      </p:pic>
      <p:sp>
        <p:nvSpPr>
          <p:cNvPr id="2" name="TextBox 1">
            <a:extLst>
              <a:ext uri="{FF2B5EF4-FFF2-40B4-BE49-F238E27FC236}">
                <a16:creationId xmlns:a16="http://schemas.microsoft.com/office/drawing/2014/main" id="{E9715374-665B-4C91-993A-A509191E6850}"/>
              </a:ext>
            </a:extLst>
          </p:cNvPr>
          <p:cNvSpPr txBox="1"/>
          <p:nvPr/>
        </p:nvSpPr>
        <p:spPr>
          <a:xfrm>
            <a:off x="304800" y="5410200"/>
            <a:ext cx="5943600" cy="400110"/>
          </a:xfrm>
          <a:prstGeom prst="rect">
            <a:avLst/>
          </a:prstGeom>
          <a:solidFill>
            <a:schemeClr val="bg1"/>
          </a:solidFill>
        </p:spPr>
        <p:txBody>
          <a:bodyPr wrap="square" rtlCol="0">
            <a:spAutoFit/>
          </a:bodyPr>
          <a:lstStyle/>
          <a:p>
            <a:r>
              <a:rPr lang="en-US" sz="20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To one he gave five talents; to another, two</a:t>
            </a:r>
            <a:endParaRPr lang="en-US" sz="2000" b="1" dirty="0">
              <a:latin typeface="Comic Sans MS" panose="030F07020303020202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7FBC9A-1727-4E71-A5DF-8AE33206D11B}"/>
              </a:ext>
            </a:extLst>
          </p:cNvPr>
          <p:cNvPicPr>
            <a:picLocks noChangeAspect="1"/>
          </p:cNvPicPr>
          <p:nvPr/>
        </p:nvPicPr>
        <p:blipFill>
          <a:blip r:embed="rId2"/>
          <a:stretch>
            <a:fillRect/>
          </a:stretch>
        </p:blipFill>
        <p:spPr>
          <a:xfrm>
            <a:off x="0" y="499241"/>
            <a:ext cx="9144000" cy="5859517"/>
          </a:xfrm>
          <a:prstGeom prst="rect">
            <a:avLst/>
          </a:prstGeom>
        </p:spPr>
      </p:pic>
      <p:sp>
        <p:nvSpPr>
          <p:cNvPr id="2" name="TextBox 1">
            <a:extLst>
              <a:ext uri="{FF2B5EF4-FFF2-40B4-BE49-F238E27FC236}">
                <a16:creationId xmlns:a16="http://schemas.microsoft.com/office/drawing/2014/main" id="{B344A1C2-B0D5-4E75-90F8-1657F13BBFB0}"/>
              </a:ext>
            </a:extLst>
          </p:cNvPr>
          <p:cNvSpPr txBox="1"/>
          <p:nvPr/>
        </p:nvSpPr>
        <p:spPr>
          <a:xfrm>
            <a:off x="304800" y="5334000"/>
            <a:ext cx="6019800" cy="861774"/>
          </a:xfrm>
          <a:prstGeom prst="rect">
            <a:avLst/>
          </a:prstGeom>
          <a:solidFill>
            <a:schemeClr val="bg1"/>
          </a:solidFill>
        </p:spPr>
        <p:txBody>
          <a:bodyPr wrap="square" rtlCol="0">
            <a:spAutoFit/>
          </a:bodyPr>
          <a:lstStyle/>
          <a:p>
            <a:r>
              <a:rPr lang="en-US" sz="25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to a third, one--to each according to his ability. </a:t>
            </a:r>
            <a:endParaRPr lang="en-US" sz="2500" b="1" dirty="0">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88A4F8-8411-420A-BEF5-C7FFD56C85A6}"/>
              </a:ext>
            </a:extLst>
          </p:cNvPr>
          <p:cNvPicPr>
            <a:picLocks noChangeAspect="1"/>
          </p:cNvPicPr>
          <p:nvPr/>
        </p:nvPicPr>
        <p:blipFill>
          <a:blip r:embed="rId2"/>
          <a:stretch>
            <a:fillRect/>
          </a:stretch>
        </p:blipFill>
        <p:spPr>
          <a:xfrm>
            <a:off x="0" y="520337"/>
            <a:ext cx="9144000" cy="5817326"/>
          </a:xfrm>
          <a:prstGeom prst="rect">
            <a:avLst/>
          </a:prstGeom>
        </p:spPr>
      </p:pic>
      <p:sp>
        <p:nvSpPr>
          <p:cNvPr id="3" name="TextBox 2">
            <a:extLst>
              <a:ext uri="{FF2B5EF4-FFF2-40B4-BE49-F238E27FC236}">
                <a16:creationId xmlns:a16="http://schemas.microsoft.com/office/drawing/2014/main" id="{B95639B4-0872-4040-8AE4-B1FBA66EE9FA}"/>
              </a:ext>
            </a:extLst>
          </p:cNvPr>
          <p:cNvSpPr txBox="1"/>
          <p:nvPr/>
        </p:nvSpPr>
        <p:spPr>
          <a:xfrm>
            <a:off x="381000" y="5334000"/>
            <a:ext cx="6019800" cy="923330"/>
          </a:xfrm>
          <a:prstGeom prst="rect">
            <a:avLst/>
          </a:prstGeom>
          <a:solidFill>
            <a:schemeClr val="bg1"/>
          </a:solidFill>
        </p:spPr>
        <p:txBody>
          <a:bodyPr wrap="square" rtlCol="0">
            <a:spAutoFit/>
          </a:bodyPr>
          <a:lstStyle/>
          <a:p>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Immediately the one who received five talents went and traded with them, and made another five. </a:t>
            </a:r>
            <a:endParaRPr lang="en-US" b="1" dirty="0">
              <a:latin typeface="Comic Sans MS" panose="030F0702030302020204"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BB04DE-FFBD-4C25-BAB3-993CFE6C3DE5}"/>
              </a:ext>
            </a:extLst>
          </p:cNvPr>
          <p:cNvPicPr>
            <a:picLocks noChangeAspect="1"/>
          </p:cNvPicPr>
          <p:nvPr/>
        </p:nvPicPr>
        <p:blipFill>
          <a:blip r:embed="rId2"/>
          <a:stretch>
            <a:fillRect/>
          </a:stretch>
        </p:blipFill>
        <p:spPr>
          <a:xfrm>
            <a:off x="0" y="491115"/>
            <a:ext cx="9144000" cy="5875769"/>
          </a:xfrm>
          <a:prstGeom prst="rect">
            <a:avLst/>
          </a:prstGeom>
        </p:spPr>
      </p:pic>
      <p:sp>
        <p:nvSpPr>
          <p:cNvPr id="2" name="TextBox 1">
            <a:extLst>
              <a:ext uri="{FF2B5EF4-FFF2-40B4-BE49-F238E27FC236}">
                <a16:creationId xmlns:a16="http://schemas.microsoft.com/office/drawing/2014/main" id="{5050DB47-C2FE-4C08-9BFD-DB1848B02096}"/>
              </a:ext>
            </a:extLst>
          </p:cNvPr>
          <p:cNvSpPr txBox="1"/>
          <p:nvPr/>
        </p:nvSpPr>
        <p:spPr>
          <a:xfrm>
            <a:off x="381000" y="5486400"/>
            <a:ext cx="5562600" cy="646331"/>
          </a:xfrm>
          <a:prstGeom prst="rect">
            <a:avLst/>
          </a:prstGeom>
          <a:solidFill>
            <a:schemeClr val="bg1"/>
          </a:solidFill>
        </p:spPr>
        <p:txBody>
          <a:bodyPr wrap="square" rtlCol="0">
            <a:spAutoFit/>
          </a:bodyPr>
          <a:lstStyle/>
          <a:p>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Likewise, the one who received two made another two. </a:t>
            </a:r>
            <a:endParaRPr lang="en-US" b="1" dirty="0">
              <a:latin typeface="Comic Sans MS" panose="030F0702030302020204"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2C71ED-B61E-4411-9B32-2818E9C0F30F}"/>
              </a:ext>
            </a:extLst>
          </p:cNvPr>
          <p:cNvPicPr>
            <a:picLocks noChangeAspect="1"/>
          </p:cNvPicPr>
          <p:nvPr/>
        </p:nvPicPr>
        <p:blipFill>
          <a:blip r:embed="rId2"/>
          <a:stretch>
            <a:fillRect/>
          </a:stretch>
        </p:blipFill>
        <p:spPr>
          <a:xfrm>
            <a:off x="0" y="495190"/>
            <a:ext cx="9144000" cy="5867620"/>
          </a:xfrm>
          <a:prstGeom prst="rect">
            <a:avLst/>
          </a:prstGeom>
        </p:spPr>
      </p:pic>
      <p:sp>
        <p:nvSpPr>
          <p:cNvPr id="3" name="TextBox 2">
            <a:extLst>
              <a:ext uri="{FF2B5EF4-FFF2-40B4-BE49-F238E27FC236}">
                <a16:creationId xmlns:a16="http://schemas.microsoft.com/office/drawing/2014/main" id="{02AF27C7-452C-492F-B569-6F7F6871F73F}"/>
              </a:ext>
            </a:extLst>
          </p:cNvPr>
          <p:cNvSpPr txBox="1"/>
          <p:nvPr/>
        </p:nvSpPr>
        <p:spPr>
          <a:xfrm>
            <a:off x="381000" y="685800"/>
            <a:ext cx="5410200" cy="923330"/>
          </a:xfrm>
          <a:prstGeom prst="rect">
            <a:avLst/>
          </a:prstGeom>
          <a:solidFill>
            <a:schemeClr val="bg1"/>
          </a:solidFill>
        </p:spPr>
        <p:txBody>
          <a:bodyPr wrap="square" rtlCol="0">
            <a:spAutoFit/>
          </a:bodyPr>
          <a:lstStyle/>
          <a:p>
            <a:r>
              <a:rPr lang="en-US" sz="1800" b="1" spc="25" dirty="0">
                <a:solidFill>
                  <a:srgbClr val="363936"/>
                </a:solidFill>
                <a:effectLst/>
                <a:latin typeface="Cambria" panose="02040503050406030204" pitchFamily="18" charset="0"/>
                <a:ea typeface="Times New Roman" panose="02020603050405020304" pitchFamily="18" charset="0"/>
                <a:cs typeface="Arial" panose="020B0604020202020204" pitchFamily="34" charset="0"/>
              </a:rPr>
              <a:t>But the man who received one went off and dug a hole in the ground and buried his master's money. </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1938">
              <a:srgbClr val="92D050"/>
            </a:gs>
            <a:gs pos="0">
              <a:schemeClr val="accent1">
                <a:lumMod val="5000"/>
                <a:lumOff val="95000"/>
              </a:schemeClr>
            </a:gs>
            <a:gs pos="74000">
              <a:srgbClr val="92D050"/>
            </a:gs>
            <a:gs pos="83000">
              <a:srgbClr val="21E534"/>
            </a:gs>
            <a:gs pos="100000">
              <a:srgbClr val="92D050"/>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A3B037-EF60-4DCB-8FE7-72827847CD40}"/>
              </a:ext>
            </a:extLst>
          </p:cNvPr>
          <p:cNvPicPr>
            <a:picLocks noChangeAspect="1"/>
          </p:cNvPicPr>
          <p:nvPr/>
        </p:nvPicPr>
        <p:blipFill>
          <a:blip r:embed="rId2"/>
          <a:stretch>
            <a:fillRect/>
          </a:stretch>
        </p:blipFill>
        <p:spPr>
          <a:xfrm>
            <a:off x="0" y="-1"/>
            <a:ext cx="5715000" cy="3435189"/>
          </a:xfrm>
          <a:prstGeom prst="rect">
            <a:avLst/>
          </a:prstGeom>
        </p:spPr>
      </p:pic>
      <p:pic>
        <p:nvPicPr>
          <p:cNvPr id="4" name="Picture 3">
            <a:extLst>
              <a:ext uri="{FF2B5EF4-FFF2-40B4-BE49-F238E27FC236}">
                <a16:creationId xmlns:a16="http://schemas.microsoft.com/office/drawing/2014/main" id="{55744391-05A6-40BC-ABF2-1510F53AF8A8}"/>
              </a:ext>
            </a:extLst>
          </p:cNvPr>
          <p:cNvPicPr>
            <a:picLocks noChangeAspect="1"/>
          </p:cNvPicPr>
          <p:nvPr/>
        </p:nvPicPr>
        <p:blipFill>
          <a:blip r:embed="rId3"/>
          <a:stretch>
            <a:fillRect/>
          </a:stretch>
        </p:blipFill>
        <p:spPr>
          <a:xfrm>
            <a:off x="2586773" y="2971800"/>
            <a:ext cx="6529517" cy="3886200"/>
          </a:xfrm>
          <a:prstGeom prst="rect">
            <a:avLst/>
          </a:prstGeom>
        </p:spPr>
      </p:pic>
      <p:sp>
        <p:nvSpPr>
          <p:cNvPr id="2" name="TextBox 1">
            <a:extLst>
              <a:ext uri="{FF2B5EF4-FFF2-40B4-BE49-F238E27FC236}">
                <a16:creationId xmlns:a16="http://schemas.microsoft.com/office/drawing/2014/main" id="{5FF8D29F-D3C6-457B-B5B4-98CE998CC16D}"/>
              </a:ext>
            </a:extLst>
          </p:cNvPr>
          <p:cNvSpPr txBox="1"/>
          <p:nvPr/>
        </p:nvSpPr>
        <p:spPr>
          <a:xfrm>
            <a:off x="228600" y="0"/>
            <a:ext cx="5486400" cy="584775"/>
          </a:xfrm>
          <a:prstGeom prst="rect">
            <a:avLst/>
          </a:prstGeom>
          <a:solidFill>
            <a:schemeClr val="bg1"/>
          </a:solidFill>
        </p:spPr>
        <p:txBody>
          <a:bodyPr wrap="square" rtlCol="0">
            <a:spAutoFit/>
          </a:bodyPr>
          <a:lstStyle/>
          <a:p>
            <a:r>
              <a:rPr lang="en-US" sz="16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After a long time, the master of those servants came back and settled accounts with them.</a:t>
            </a:r>
            <a:endParaRPr lang="en-US" sz="1600" b="1" dirty="0">
              <a:latin typeface="Comic Sans MS" panose="030F0702030302020204" pitchFamily="66" charset="0"/>
            </a:endParaRPr>
          </a:p>
        </p:txBody>
      </p:sp>
      <p:sp>
        <p:nvSpPr>
          <p:cNvPr id="5" name="TextBox 4">
            <a:extLst>
              <a:ext uri="{FF2B5EF4-FFF2-40B4-BE49-F238E27FC236}">
                <a16:creationId xmlns:a16="http://schemas.microsoft.com/office/drawing/2014/main" id="{A024CF78-22D0-45F4-9038-6A5656334A3D}"/>
              </a:ext>
            </a:extLst>
          </p:cNvPr>
          <p:cNvSpPr txBox="1"/>
          <p:nvPr/>
        </p:nvSpPr>
        <p:spPr>
          <a:xfrm>
            <a:off x="2971800" y="2971800"/>
            <a:ext cx="6144490" cy="584775"/>
          </a:xfrm>
          <a:prstGeom prst="rect">
            <a:avLst/>
          </a:prstGeom>
          <a:solidFill>
            <a:schemeClr val="bg1"/>
          </a:solidFill>
        </p:spPr>
        <p:txBody>
          <a:bodyPr wrap="square" rtlCol="0">
            <a:spAutoFit/>
          </a:bodyPr>
          <a:lstStyle/>
          <a:p>
            <a:r>
              <a:rPr lang="en-US" sz="16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The one who had received five talents came forward bringing the additional five. </a:t>
            </a:r>
            <a:endParaRPr lang="en-US" sz="1600" b="1" dirty="0">
              <a:latin typeface="Comic Sans MS" panose="030F0702030302020204" pitchFamily="66" charset="0"/>
            </a:endParaRPr>
          </a:p>
        </p:txBody>
      </p:sp>
    </p:spTree>
    <p:extLst>
      <p:ext uri="{BB962C8B-B14F-4D97-AF65-F5344CB8AC3E}">
        <p14:creationId xmlns:p14="http://schemas.microsoft.com/office/powerpoint/2010/main" val="518499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14FDEA-9F25-4EDB-AAB2-DC15F519D565}"/>
              </a:ext>
            </a:extLst>
          </p:cNvPr>
          <p:cNvSpPr txBox="1"/>
          <p:nvPr/>
        </p:nvSpPr>
        <p:spPr>
          <a:xfrm>
            <a:off x="6400800" y="838200"/>
            <a:ext cx="1898630" cy="1261884"/>
          </a:xfrm>
          <a:prstGeom prst="rect">
            <a:avLst/>
          </a:prstGeom>
          <a:noFill/>
        </p:spPr>
        <p:txBody>
          <a:bodyPr wrap="square" rtlCol="0">
            <a:spAutoFit/>
          </a:bodyPr>
          <a:lstStyle/>
          <a:p>
            <a:r>
              <a:rPr lang="en-US" sz="2400" b="1" dirty="0">
                <a:latin typeface="Comic Sans MS" panose="030F0702030302020204" pitchFamily="66" charset="0"/>
              </a:rPr>
              <a:t>His master said to him</a:t>
            </a:r>
            <a:r>
              <a:rPr lang="en-US" sz="2800" b="1" dirty="0"/>
              <a:t>:</a:t>
            </a:r>
          </a:p>
        </p:txBody>
      </p:sp>
      <p:pic>
        <p:nvPicPr>
          <p:cNvPr id="10" name="Picture 9">
            <a:extLst>
              <a:ext uri="{FF2B5EF4-FFF2-40B4-BE49-F238E27FC236}">
                <a16:creationId xmlns:a16="http://schemas.microsoft.com/office/drawing/2014/main" id="{7141AA6D-4EE4-4648-9A6B-25B7223FDA77}"/>
              </a:ext>
            </a:extLst>
          </p:cNvPr>
          <p:cNvPicPr>
            <a:picLocks noChangeAspect="1"/>
          </p:cNvPicPr>
          <p:nvPr/>
        </p:nvPicPr>
        <p:blipFill>
          <a:blip r:embed="rId2"/>
          <a:stretch>
            <a:fillRect/>
          </a:stretch>
        </p:blipFill>
        <p:spPr>
          <a:xfrm>
            <a:off x="1676400" y="2884209"/>
            <a:ext cx="7467600" cy="3965596"/>
          </a:xfrm>
          <a:prstGeom prst="rect">
            <a:avLst/>
          </a:prstGeom>
        </p:spPr>
      </p:pic>
      <p:pic>
        <p:nvPicPr>
          <p:cNvPr id="9" name="Picture 8">
            <a:extLst>
              <a:ext uri="{FF2B5EF4-FFF2-40B4-BE49-F238E27FC236}">
                <a16:creationId xmlns:a16="http://schemas.microsoft.com/office/drawing/2014/main" id="{EA442685-FFF5-41B2-A5D5-C3DFDC54F896}"/>
              </a:ext>
            </a:extLst>
          </p:cNvPr>
          <p:cNvPicPr>
            <a:picLocks noChangeAspect="1"/>
          </p:cNvPicPr>
          <p:nvPr/>
        </p:nvPicPr>
        <p:blipFill>
          <a:blip r:embed="rId3"/>
          <a:stretch>
            <a:fillRect/>
          </a:stretch>
        </p:blipFill>
        <p:spPr>
          <a:xfrm>
            <a:off x="0" y="1268"/>
            <a:ext cx="5791200" cy="3214648"/>
          </a:xfrm>
          <a:prstGeom prst="rect">
            <a:avLst/>
          </a:prstGeom>
        </p:spPr>
      </p:pic>
      <p:sp>
        <p:nvSpPr>
          <p:cNvPr id="2" name="Speech Bubble: Oval 1">
            <a:extLst>
              <a:ext uri="{FF2B5EF4-FFF2-40B4-BE49-F238E27FC236}">
                <a16:creationId xmlns:a16="http://schemas.microsoft.com/office/drawing/2014/main" id="{337ABCBC-3723-4D1C-955D-63A5383A333C}"/>
              </a:ext>
            </a:extLst>
          </p:cNvPr>
          <p:cNvSpPr/>
          <p:nvPr/>
        </p:nvSpPr>
        <p:spPr>
          <a:xfrm>
            <a:off x="3657600" y="1143001"/>
            <a:ext cx="2133600" cy="1741208"/>
          </a:xfrm>
          <a:prstGeom prst="wedgeEllipseCallout">
            <a:avLst>
              <a:gd name="adj1" fmla="val -55411"/>
              <a:gd name="adj2" fmla="val -469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pc="25" dirty="0">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He said, 'Master, you gave me five talents. See, I have made five more.</a:t>
            </a:r>
            <a:endParaRPr lang="en-US" sz="1500" b="1" dirty="0">
              <a:solidFill>
                <a:schemeClr val="tx1"/>
              </a:solidFill>
              <a:latin typeface="Comic Sans MS" panose="030F0702030302020204" pitchFamily="66" charset="0"/>
            </a:endParaRPr>
          </a:p>
        </p:txBody>
      </p:sp>
      <p:sp>
        <p:nvSpPr>
          <p:cNvPr id="3" name="Speech Bubble: Oval 2">
            <a:extLst>
              <a:ext uri="{FF2B5EF4-FFF2-40B4-BE49-F238E27FC236}">
                <a16:creationId xmlns:a16="http://schemas.microsoft.com/office/drawing/2014/main" id="{FF222EB4-DEE4-4B2F-BCBE-E3336D1E7A08}"/>
              </a:ext>
            </a:extLst>
          </p:cNvPr>
          <p:cNvSpPr/>
          <p:nvPr/>
        </p:nvSpPr>
        <p:spPr>
          <a:xfrm>
            <a:off x="4038600" y="4025942"/>
            <a:ext cx="3124200" cy="2209800"/>
          </a:xfrm>
          <a:prstGeom prst="wedgeEllipseCallout">
            <a:avLst>
              <a:gd name="adj1" fmla="val -57987"/>
              <a:gd name="adj2" fmla="val -384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25" dirty="0">
                <a:solidFill>
                  <a:schemeClr val="tx1"/>
                </a:solidFill>
                <a:latin typeface="Comic Sans MS" panose="030F0702030302020204" pitchFamily="66" charset="0"/>
                <a:cs typeface="Arial" panose="020B0604020202020204" pitchFamily="34" charset="0"/>
              </a:rPr>
              <a:t>Well done, my good and faithful servant. Since you were faithful in small matters, </a:t>
            </a:r>
          </a:p>
        </p:txBody>
      </p:sp>
    </p:spTree>
    <p:extLst>
      <p:ext uri="{BB962C8B-B14F-4D97-AF65-F5344CB8AC3E}">
        <p14:creationId xmlns:p14="http://schemas.microsoft.com/office/powerpoint/2010/main" val="358439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6DB597-B259-403D-B8D5-2616609AD1AD}"/>
              </a:ext>
            </a:extLst>
          </p:cNvPr>
          <p:cNvPicPr>
            <a:picLocks noChangeAspect="1"/>
          </p:cNvPicPr>
          <p:nvPr/>
        </p:nvPicPr>
        <p:blipFill>
          <a:blip r:embed="rId2"/>
          <a:stretch>
            <a:fillRect/>
          </a:stretch>
        </p:blipFill>
        <p:spPr>
          <a:xfrm>
            <a:off x="0" y="0"/>
            <a:ext cx="6019800" cy="3863282"/>
          </a:xfrm>
          <a:prstGeom prst="rect">
            <a:avLst/>
          </a:prstGeom>
        </p:spPr>
      </p:pic>
      <p:sp>
        <p:nvSpPr>
          <p:cNvPr id="7" name="TextBox 6">
            <a:extLst>
              <a:ext uri="{FF2B5EF4-FFF2-40B4-BE49-F238E27FC236}">
                <a16:creationId xmlns:a16="http://schemas.microsoft.com/office/drawing/2014/main" id="{E3E8D447-C5B7-4893-B68A-246F40236A01}"/>
              </a:ext>
            </a:extLst>
          </p:cNvPr>
          <p:cNvSpPr txBox="1"/>
          <p:nvPr/>
        </p:nvSpPr>
        <p:spPr>
          <a:xfrm>
            <a:off x="6377066" y="457200"/>
            <a:ext cx="2743200" cy="2308324"/>
          </a:xfrm>
          <a:prstGeom prst="rect">
            <a:avLst/>
          </a:prstGeom>
          <a:noFill/>
        </p:spPr>
        <p:txBody>
          <a:bodyPr wrap="square" rtlCol="0">
            <a:spAutoFit/>
          </a:bodyPr>
          <a:lstStyle/>
          <a:p>
            <a:r>
              <a:rPr lang="en-US" sz="2400" b="1" spc="25" dirty="0">
                <a:solidFill>
                  <a:srgbClr val="363936"/>
                </a:solidFill>
                <a:latin typeface="Comic Sans MS" panose="030F0702030302020204" pitchFamily="66" charset="0"/>
                <a:ea typeface="Times New Roman" panose="02020603050405020304" pitchFamily="18" charset="0"/>
                <a:cs typeface="Arial" panose="020B0604020202020204" pitchFamily="34" charset="0"/>
              </a:rPr>
              <a:t>Then the one who had received two talents also came forward and said,</a:t>
            </a:r>
            <a:endParaRPr lang="en-US" sz="2400" b="1" dirty="0"/>
          </a:p>
        </p:txBody>
      </p:sp>
      <p:pic>
        <p:nvPicPr>
          <p:cNvPr id="8" name="Picture 7">
            <a:extLst>
              <a:ext uri="{FF2B5EF4-FFF2-40B4-BE49-F238E27FC236}">
                <a16:creationId xmlns:a16="http://schemas.microsoft.com/office/drawing/2014/main" id="{7EB0F9CC-6E8F-4D14-B986-4E7C15BD5586}"/>
              </a:ext>
            </a:extLst>
          </p:cNvPr>
          <p:cNvPicPr>
            <a:picLocks noChangeAspect="1"/>
          </p:cNvPicPr>
          <p:nvPr/>
        </p:nvPicPr>
        <p:blipFill>
          <a:blip r:embed="rId3"/>
          <a:stretch>
            <a:fillRect/>
          </a:stretch>
        </p:blipFill>
        <p:spPr>
          <a:xfrm>
            <a:off x="3009900" y="3414807"/>
            <a:ext cx="6137866" cy="3443193"/>
          </a:xfrm>
          <a:prstGeom prst="rect">
            <a:avLst/>
          </a:prstGeom>
        </p:spPr>
      </p:pic>
      <p:sp>
        <p:nvSpPr>
          <p:cNvPr id="9" name="Speech Bubble: Oval 8">
            <a:extLst>
              <a:ext uri="{FF2B5EF4-FFF2-40B4-BE49-F238E27FC236}">
                <a16:creationId xmlns:a16="http://schemas.microsoft.com/office/drawing/2014/main" id="{6F5453B8-B490-4634-95B6-B52586CFCA64}"/>
              </a:ext>
            </a:extLst>
          </p:cNvPr>
          <p:cNvSpPr/>
          <p:nvPr/>
        </p:nvSpPr>
        <p:spPr>
          <a:xfrm>
            <a:off x="2209800" y="1295400"/>
            <a:ext cx="2590800" cy="1854108"/>
          </a:xfrm>
          <a:prstGeom prst="wedgeEllipseCallout">
            <a:avLst>
              <a:gd name="adj1" fmla="val -55411"/>
              <a:gd name="adj2" fmla="val -469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25" dirty="0">
                <a:solidFill>
                  <a:schemeClr val="tx1"/>
                </a:solidFill>
                <a:latin typeface="Comic Sans MS" panose="030F0702030302020204" pitchFamily="66" charset="0"/>
                <a:cs typeface="Arial" panose="020B0604020202020204" pitchFamily="34" charset="0"/>
              </a:rPr>
              <a:t>I will give you great responsibilities. Come, share your master's joy.</a:t>
            </a:r>
            <a:endParaRPr lang="en-US" sz="1500" b="1" dirty="0">
              <a:solidFill>
                <a:schemeClr val="tx1"/>
              </a:solidFill>
              <a:latin typeface="Comic Sans MS" panose="030F0702030302020204" pitchFamily="66" charset="0"/>
            </a:endParaRPr>
          </a:p>
        </p:txBody>
      </p:sp>
      <p:sp>
        <p:nvSpPr>
          <p:cNvPr id="10" name="Speech Bubble: Oval 9">
            <a:extLst>
              <a:ext uri="{FF2B5EF4-FFF2-40B4-BE49-F238E27FC236}">
                <a16:creationId xmlns:a16="http://schemas.microsoft.com/office/drawing/2014/main" id="{498BF2B9-16FA-4507-B0E2-AB5EBD9ADD20}"/>
              </a:ext>
            </a:extLst>
          </p:cNvPr>
          <p:cNvSpPr/>
          <p:nvPr/>
        </p:nvSpPr>
        <p:spPr>
          <a:xfrm>
            <a:off x="7086600" y="4572000"/>
            <a:ext cx="2057400" cy="2133600"/>
          </a:xfrm>
          <a:prstGeom prst="wedgeEllipseCallout">
            <a:avLst>
              <a:gd name="adj1" fmla="val -44482"/>
              <a:gd name="adj2" fmla="val -399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25" dirty="0">
                <a:solidFill>
                  <a:srgbClr val="363936"/>
                </a:solidFill>
                <a:latin typeface="Comic Sans MS" panose="030F0702030302020204" pitchFamily="66" charset="0"/>
                <a:ea typeface="Times New Roman" panose="02020603050405020304" pitchFamily="18" charset="0"/>
                <a:cs typeface="Arial" panose="020B0604020202020204" pitchFamily="34" charset="0"/>
              </a:rPr>
              <a:t>'Master, you gave me two talents.</a:t>
            </a:r>
            <a:r>
              <a:rPr lang="en-US" sz="1600" b="1" spc="25" dirty="0">
                <a:solidFill>
                  <a:srgbClr val="363936"/>
                </a:solidFill>
                <a:latin typeface="Comic Sans MS" panose="030F0702030302020204" pitchFamily="66" charset="0"/>
                <a:cs typeface="Arial" panose="020B0604020202020204" pitchFamily="34" charset="0"/>
              </a:rPr>
              <a:t> See I have made two more.</a:t>
            </a:r>
          </a:p>
        </p:txBody>
      </p:sp>
    </p:spTree>
    <p:extLst>
      <p:ext uri="{BB962C8B-B14F-4D97-AF65-F5344CB8AC3E}">
        <p14:creationId xmlns:p14="http://schemas.microsoft.com/office/powerpoint/2010/main" val="2831898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6DB597-B259-403D-B8D5-2616609AD1AD}"/>
              </a:ext>
            </a:extLst>
          </p:cNvPr>
          <p:cNvPicPr>
            <a:picLocks noChangeAspect="1"/>
          </p:cNvPicPr>
          <p:nvPr/>
        </p:nvPicPr>
        <p:blipFill>
          <a:blip r:embed="rId2"/>
          <a:stretch>
            <a:fillRect/>
          </a:stretch>
        </p:blipFill>
        <p:spPr>
          <a:xfrm>
            <a:off x="0" y="2975668"/>
            <a:ext cx="6019800" cy="3863282"/>
          </a:xfrm>
          <a:prstGeom prst="rect">
            <a:avLst/>
          </a:prstGeom>
        </p:spPr>
      </p:pic>
      <p:sp>
        <p:nvSpPr>
          <p:cNvPr id="5" name="TextBox 4">
            <a:extLst>
              <a:ext uri="{FF2B5EF4-FFF2-40B4-BE49-F238E27FC236}">
                <a16:creationId xmlns:a16="http://schemas.microsoft.com/office/drawing/2014/main" id="{28D655E7-E592-460B-8438-A308BB2B2574}"/>
              </a:ext>
            </a:extLst>
          </p:cNvPr>
          <p:cNvSpPr txBox="1"/>
          <p:nvPr/>
        </p:nvSpPr>
        <p:spPr>
          <a:xfrm>
            <a:off x="381000" y="591274"/>
            <a:ext cx="2203430" cy="1446550"/>
          </a:xfrm>
          <a:prstGeom prst="rect">
            <a:avLst/>
          </a:prstGeom>
          <a:noFill/>
        </p:spPr>
        <p:txBody>
          <a:bodyPr wrap="square" rtlCol="0">
            <a:spAutoFit/>
          </a:bodyPr>
          <a:lstStyle/>
          <a:p>
            <a:r>
              <a:rPr lang="en-US" sz="2800" b="1" dirty="0">
                <a:latin typeface="Comic Sans MS" panose="030F0702030302020204" pitchFamily="66" charset="0"/>
              </a:rPr>
              <a:t>His master said to him</a:t>
            </a:r>
            <a:r>
              <a:rPr lang="en-US" sz="3200" b="1" dirty="0"/>
              <a:t>:</a:t>
            </a:r>
          </a:p>
        </p:txBody>
      </p:sp>
      <p:pic>
        <p:nvPicPr>
          <p:cNvPr id="9" name="Picture 8">
            <a:extLst>
              <a:ext uri="{FF2B5EF4-FFF2-40B4-BE49-F238E27FC236}">
                <a16:creationId xmlns:a16="http://schemas.microsoft.com/office/drawing/2014/main" id="{18893E65-0FD7-43A7-AB17-62897645CA7B}"/>
              </a:ext>
            </a:extLst>
          </p:cNvPr>
          <p:cNvPicPr>
            <a:picLocks noChangeAspect="1"/>
          </p:cNvPicPr>
          <p:nvPr/>
        </p:nvPicPr>
        <p:blipFill>
          <a:blip r:embed="rId3"/>
          <a:stretch>
            <a:fillRect/>
          </a:stretch>
        </p:blipFill>
        <p:spPr>
          <a:xfrm>
            <a:off x="3124200" y="0"/>
            <a:ext cx="6019800" cy="3196756"/>
          </a:xfrm>
          <a:prstGeom prst="rect">
            <a:avLst/>
          </a:prstGeom>
        </p:spPr>
      </p:pic>
      <p:sp>
        <p:nvSpPr>
          <p:cNvPr id="2" name="Speech Bubble: Oval 1">
            <a:extLst>
              <a:ext uri="{FF2B5EF4-FFF2-40B4-BE49-F238E27FC236}">
                <a16:creationId xmlns:a16="http://schemas.microsoft.com/office/drawing/2014/main" id="{22B2FF67-0204-439E-933B-EB8BE49AD471}"/>
              </a:ext>
            </a:extLst>
          </p:cNvPr>
          <p:cNvSpPr/>
          <p:nvPr/>
        </p:nvSpPr>
        <p:spPr>
          <a:xfrm>
            <a:off x="5029887" y="771245"/>
            <a:ext cx="2667000" cy="2203786"/>
          </a:xfrm>
          <a:prstGeom prst="wedgeEllipseCallout">
            <a:avLst>
              <a:gd name="adj1" fmla="val -56007"/>
              <a:gd name="adj2" fmla="val -272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25" dirty="0">
                <a:solidFill>
                  <a:schemeClr val="tx1"/>
                </a:solidFill>
                <a:latin typeface="Comic Sans MS" panose="030F0702030302020204" pitchFamily="66" charset="0"/>
                <a:cs typeface="Arial" panose="020B0604020202020204" pitchFamily="34" charset="0"/>
              </a:rPr>
              <a:t>Well done, my good and faithful servant. Since you were faithful in small matters, </a:t>
            </a:r>
          </a:p>
        </p:txBody>
      </p:sp>
      <p:sp>
        <p:nvSpPr>
          <p:cNvPr id="3" name="Speech Bubble: Oval 2">
            <a:extLst>
              <a:ext uri="{FF2B5EF4-FFF2-40B4-BE49-F238E27FC236}">
                <a16:creationId xmlns:a16="http://schemas.microsoft.com/office/drawing/2014/main" id="{A552DD42-A9C8-4136-9F50-29773265CCC5}"/>
              </a:ext>
            </a:extLst>
          </p:cNvPr>
          <p:cNvSpPr/>
          <p:nvPr/>
        </p:nvSpPr>
        <p:spPr>
          <a:xfrm>
            <a:off x="2133600" y="4267200"/>
            <a:ext cx="2667000" cy="1752600"/>
          </a:xfrm>
          <a:prstGeom prst="wedgeEllipseCallout">
            <a:avLst>
              <a:gd name="adj1" fmla="val -52928"/>
              <a:gd name="adj2" fmla="val -461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25" dirty="0">
                <a:solidFill>
                  <a:schemeClr val="tx1"/>
                </a:solidFill>
                <a:latin typeface="Comic Sans MS" panose="030F0702030302020204" pitchFamily="66" charset="0"/>
                <a:cs typeface="Arial" panose="020B0604020202020204" pitchFamily="34" charset="0"/>
              </a:rPr>
              <a:t>I will give you great responsibilities. Come, share your master's joy.</a:t>
            </a:r>
          </a:p>
        </p:txBody>
      </p:sp>
    </p:spTree>
    <p:extLst>
      <p:ext uri="{BB962C8B-B14F-4D97-AF65-F5344CB8AC3E}">
        <p14:creationId xmlns:p14="http://schemas.microsoft.com/office/powerpoint/2010/main" val="839773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E35E32-B53A-44CB-9929-E0211E20AC5B}"/>
              </a:ext>
            </a:extLst>
          </p:cNvPr>
          <p:cNvPicPr>
            <a:picLocks noChangeAspect="1"/>
          </p:cNvPicPr>
          <p:nvPr/>
        </p:nvPicPr>
        <p:blipFill>
          <a:blip r:embed="rId2"/>
          <a:stretch>
            <a:fillRect/>
          </a:stretch>
        </p:blipFill>
        <p:spPr>
          <a:xfrm>
            <a:off x="2876550" y="3124201"/>
            <a:ext cx="6248400" cy="3733800"/>
          </a:xfrm>
          <a:prstGeom prst="rect">
            <a:avLst/>
          </a:prstGeom>
        </p:spPr>
      </p:pic>
      <p:pic>
        <p:nvPicPr>
          <p:cNvPr id="2" name="Picture 1">
            <a:extLst>
              <a:ext uri="{FF2B5EF4-FFF2-40B4-BE49-F238E27FC236}">
                <a16:creationId xmlns:a16="http://schemas.microsoft.com/office/drawing/2014/main" id="{E7564371-B06E-43DC-8048-0F27F25E8EF8}"/>
              </a:ext>
            </a:extLst>
          </p:cNvPr>
          <p:cNvPicPr>
            <a:picLocks noChangeAspect="1"/>
          </p:cNvPicPr>
          <p:nvPr/>
        </p:nvPicPr>
        <p:blipFill>
          <a:blip r:embed="rId3"/>
          <a:stretch>
            <a:fillRect/>
          </a:stretch>
        </p:blipFill>
        <p:spPr>
          <a:xfrm>
            <a:off x="0" y="0"/>
            <a:ext cx="5638800" cy="3595678"/>
          </a:xfrm>
          <a:prstGeom prst="rect">
            <a:avLst/>
          </a:prstGeom>
        </p:spPr>
      </p:pic>
      <p:sp>
        <p:nvSpPr>
          <p:cNvPr id="4" name="TextBox 3">
            <a:extLst>
              <a:ext uri="{FF2B5EF4-FFF2-40B4-BE49-F238E27FC236}">
                <a16:creationId xmlns:a16="http://schemas.microsoft.com/office/drawing/2014/main" id="{5F22307E-6E9E-40B8-9E37-53B18F25BFE4}"/>
              </a:ext>
            </a:extLst>
          </p:cNvPr>
          <p:cNvSpPr txBox="1"/>
          <p:nvPr/>
        </p:nvSpPr>
        <p:spPr>
          <a:xfrm>
            <a:off x="247650" y="3010903"/>
            <a:ext cx="5257800" cy="584775"/>
          </a:xfrm>
          <a:prstGeom prst="rect">
            <a:avLst/>
          </a:prstGeom>
          <a:solidFill>
            <a:schemeClr val="bg1"/>
          </a:solidFill>
        </p:spPr>
        <p:txBody>
          <a:bodyPr wrap="square" rtlCol="0">
            <a:spAutoFit/>
          </a:bodyPr>
          <a:lstStyle/>
          <a:p>
            <a:r>
              <a:rPr lang="en-US" sz="14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Then the one who had received the one talent came forward and said</a:t>
            </a:r>
            <a:r>
              <a:rPr lang="en-US" sz="1800" spc="25" dirty="0">
                <a:solidFill>
                  <a:srgbClr val="363936"/>
                </a:solidFill>
                <a:effectLst/>
                <a:latin typeface="Cambria" panose="02040503050406030204" pitchFamily="18" charset="0"/>
                <a:ea typeface="Times New Roman" panose="02020603050405020304" pitchFamily="18" charset="0"/>
                <a:cs typeface="Arial" panose="020B0604020202020204" pitchFamily="34" charset="0"/>
              </a:rPr>
              <a:t>, </a:t>
            </a:r>
            <a:endParaRPr lang="en-US" dirty="0"/>
          </a:p>
        </p:txBody>
      </p:sp>
      <p:sp>
        <p:nvSpPr>
          <p:cNvPr id="6" name="Speech Bubble: Oval 5">
            <a:extLst>
              <a:ext uri="{FF2B5EF4-FFF2-40B4-BE49-F238E27FC236}">
                <a16:creationId xmlns:a16="http://schemas.microsoft.com/office/drawing/2014/main" id="{C40C3A6F-5E5F-43EE-8F3D-2A96DDE5A948}"/>
              </a:ext>
            </a:extLst>
          </p:cNvPr>
          <p:cNvSpPr/>
          <p:nvPr/>
        </p:nvSpPr>
        <p:spPr>
          <a:xfrm>
            <a:off x="7162800" y="3124200"/>
            <a:ext cx="1981200" cy="3733800"/>
          </a:xfrm>
          <a:prstGeom prst="wedgeEllipseCallout">
            <a:avLst>
              <a:gd name="adj1" fmla="val -58219"/>
              <a:gd name="adj2" fmla="val 3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Master, I knew you were a demanding person, harvesting where you did not plant and gathering where you did not scatter; </a:t>
            </a:r>
            <a:endParaRPr lang="en-US" sz="1600" b="1" spc="25" dirty="0">
              <a:solidFill>
                <a:srgbClr val="363936"/>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31348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6C195FF-E585-4D09-8F47-FAE54C4BD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5000" y="381000"/>
            <a:ext cx="5943600" cy="461665"/>
          </a:xfrm>
          <a:prstGeom prst="rect">
            <a:avLst/>
          </a:prstGeom>
          <a:noFill/>
        </p:spPr>
        <p:txBody>
          <a:bodyPr wrap="square" rtlCol="0">
            <a:spAutoFit/>
          </a:bodyPr>
          <a:lstStyle/>
          <a:p>
            <a:r>
              <a:rPr lang="en-US" sz="2400" b="1" dirty="0"/>
              <a:t>GOD’S LOVE 			IS WONDERFUL!</a:t>
            </a:r>
          </a:p>
        </p:txBody>
      </p:sp>
    </p:spTree>
    <p:extLst>
      <p:ext uri="{BB962C8B-B14F-4D97-AF65-F5344CB8AC3E}">
        <p14:creationId xmlns:p14="http://schemas.microsoft.com/office/powerpoint/2010/main" val="287782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9BB0A-35CA-4E0A-B2D1-7FA70510B119}"/>
              </a:ext>
            </a:extLst>
          </p:cNvPr>
          <p:cNvPicPr>
            <a:picLocks noChangeAspect="1"/>
          </p:cNvPicPr>
          <p:nvPr/>
        </p:nvPicPr>
        <p:blipFill>
          <a:blip r:embed="rId2"/>
          <a:stretch>
            <a:fillRect/>
          </a:stretch>
        </p:blipFill>
        <p:spPr>
          <a:xfrm>
            <a:off x="3048000" y="3357379"/>
            <a:ext cx="6096000" cy="3500621"/>
          </a:xfrm>
          <a:prstGeom prst="rect">
            <a:avLst/>
          </a:prstGeom>
        </p:spPr>
      </p:pic>
      <p:pic>
        <p:nvPicPr>
          <p:cNvPr id="4" name="Picture 3">
            <a:extLst>
              <a:ext uri="{FF2B5EF4-FFF2-40B4-BE49-F238E27FC236}">
                <a16:creationId xmlns:a16="http://schemas.microsoft.com/office/drawing/2014/main" id="{BF70CD80-1412-4141-A33C-3260778CBFD0}"/>
              </a:ext>
            </a:extLst>
          </p:cNvPr>
          <p:cNvPicPr>
            <a:picLocks noChangeAspect="1"/>
          </p:cNvPicPr>
          <p:nvPr/>
        </p:nvPicPr>
        <p:blipFill>
          <a:blip r:embed="rId3"/>
          <a:stretch>
            <a:fillRect/>
          </a:stretch>
        </p:blipFill>
        <p:spPr>
          <a:xfrm>
            <a:off x="0" y="1"/>
            <a:ext cx="6334621" cy="3733799"/>
          </a:xfrm>
          <a:prstGeom prst="rect">
            <a:avLst/>
          </a:prstGeom>
        </p:spPr>
      </p:pic>
      <p:sp>
        <p:nvSpPr>
          <p:cNvPr id="6" name="TextBox 5">
            <a:extLst>
              <a:ext uri="{FF2B5EF4-FFF2-40B4-BE49-F238E27FC236}">
                <a16:creationId xmlns:a16="http://schemas.microsoft.com/office/drawing/2014/main" id="{DCC20644-77CC-4A7F-8370-87B863A73987}"/>
              </a:ext>
            </a:extLst>
          </p:cNvPr>
          <p:cNvSpPr txBox="1"/>
          <p:nvPr/>
        </p:nvSpPr>
        <p:spPr>
          <a:xfrm>
            <a:off x="574685" y="4630635"/>
            <a:ext cx="1898630" cy="954107"/>
          </a:xfrm>
          <a:prstGeom prst="rect">
            <a:avLst/>
          </a:prstGeom>
          <a:noFill/>
        </p:spPr>
        <p:txBody>
          <a:bodyPr wrap="square" rtlCol="0">
            <a:spAutoFit/>
          </a:bodyPr>
          <a:lstStyle/>
          <a:p>
            <a:r>
              <a:rPr lang="en-US" sz="2800" b="1" dirty="0"/>
              <a:t>The Master responded:</a:t>
            </a:r>
          </a:p>
        </p:txBody>
      </p:sp>
      <p:sp>
        <p:nvSpPr>
          <p:cNvPr id="2" name="Speech Bubble: Oval 1">
            <a:extLst>
              <a:ext uri="{FF2B5EF4-FFF2-40B4-BE49-F238E27FC236}">
                <a16:creationId xmlns:a16="http://schemas.microsoft.com/office/drawing/2014/main" id="{76860A59-9DF4-4AD6-AC86-42C5113BB78E}"/>
              </a:ext>
            </a:extLst>
          </p:cNvPr>
          <p:cNvSpPr/>
          <p:nvPr/>
        </p:nvSpPr>
        <p:spPr>
          <a:xfrm>
            <a:off x="4114799" y="1523999"/>
            <a:ext cx="2219821" cy="1833379"/>
          </a:xfrm>
          <a:prstGeom prst="wedgeEllipseCallout">
            <a:avLst>
              <a:gd name="adj1" fmla="val -52312"/>
              <a:gd name="adj2" fmla="val -416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so out of fear I went off and buried your talent in the ground. Here it is back.</a:t>
            </a:r>
            <a:endParaRPr lang="en-US" sz="1600" dirty="0"/>
          </a:p>
        </p:txBody>
      </p:sp>
      <p:sp>
        <p:nvSpPr>
          <p:cNvPr id="3" name="Speech Bubble: Oval 2">
            <a:extLst>
              <a:ext uri="{FF2B5EF4-FFF2-40B4-BE49-F238E27FC236}">
                <a16:creationId xmlns:a16="http://schemas.microsoft.com/office/drawing/2014/main" id="{7CEACB98-EE40-4280-A8DE-B96931AB5317}"/>
              </a:ext>
            </a:extLst>
          </p:cNvPr>
          <p:cNvSpPr/>
          <p:nvPr/>
        </p:nvSpPr>
        <p:spPr>
          <a:xfrm>
            <a:off x="5029200" y="4342255"/>
            <a:ext cx="2339130" cy="1907290"/>
          </a:xfrm>
          <a:prstGeom prst="wedgeEllipseCallout">
            <a:avLst>
              <a:gd name="adj1" fmla="val -58080"/>
              <a:gd name="adj2" fmla="val -360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'You wicked, lazy servant! So you knew that I harvest where I did not plant and gather where I did not scatter? </a:t>
            </a:r>
            <a:endParaRPr lang="en-US" sz="1400" b="1" dirty="0">
              <a:latin typeface="Comic Sans MS" panose="030F0702030302020204" pitchFamily="66" charset="0"/>
            </a:endParaRPr>
          </a:p>
        </p:txBody>
      </p:sp>
    </p:spTree>
    <p:extLst>
      <p:ext uri="{BB962C8B-B14F-4D97-AF65-F5344CB8AC3E}">
        <p14:creationId xmlns:p14="http://schemas.microsoft.com/office/powerpoint/2010/main" val="398677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C20644-77CC-4A7F-8370-87B863A73987}"/>
              </a:ext>
            </a:extLst>
          </p:cNvPr>
          <p:cNvSpPr txBox="1"/>
          <p:nvPr/>
        </p:nvSpPr>
        <p:spPr>
          <a:xfrm>
            <a:off x="574685" y="4630635"/>
            <a:ext cx="1898630" cy="1015663"/>
          </a:xfrm>
          <a:prstGeom prst="rect">
            <a:avLst/>
          </a:prstGeom>
          <a:noFill/>
        </p:spPr>
        <p:txBody>
          <a:bodyPr wrap="square" rtlCol="0">
            <a:spAutoFit/>
          </a:bodyPr>
          <a:lstStyle/>
          <a:p>
            <a:r>
              <a:rPr lang="en-US" sz="2000" b="1" dirty="0">
                <a:latin typeface="Comic Sans MS" panose="030F0702030302020204" pitchFamily="66" charset="0"/>
              </a:rPr>
              <a:t>His master said to him in reply:</a:t>
            </a:r>
          </a:p>
        </p:txBody>
      </p:sp>
      <p:pic>
        <p:nvPicPr>
          <p:cNvPr id="2" name="Picture 1">
            <a:extLst>
              <a:ext uri="{FF2B5EF4-FFF2-40B4-BE49-F238E27FC236}">
                <a16:creationId xmlns:a16="http://schemas.microsoft.com/office/drawing/2014/main" id="{8A263EFA-3176-43BE-BC76-F7B3502C26B9}"/>
              </a:ext>
            </a:extLst>
          </p:cNvPr>
          <p:cNvPicPr>
            <a:picLocks noChangeAspect="1"/>
          </p:cNvPicPr>
          <p:nvPr/>
        </p:nvPicPr>
        <p:blipFill>
          <a:blip r:embed="rId2"/>
          <a:stretch>
            <a:fillRect/>
          </a:stretch>
        </p:blipFill>
        <p:spPr>
          <a:xfrm>
            <a:off x="-19050" y="0"/>
            <a:ext cx="6757349" cy="3886200"/>
          </a:xfrm>
          <a:prstGeom prst="rect">
            <a:avLst/>
          </a:prstGeom>
        </p:spPr>
      </p:pic>
      <p:pic>
        <p:nvPicPr>
          <p:cNvPr id="3" name="Picture 2">
            <a:extLst>
              <a:ext uri="{FF2B5EF4-FFF2-40B4-BE49-F238E27FC236}">
                <a16:creationId xmlns:a16="http://schemas.microsoft.com/office/drawing/2014/main" id="{22B1BA11-CA96-492A-9DE7-74D0516BA8B8}"/>
              </a:ext>
            </a:extLst>
          </p:cNvPr>
          <p:cNvPicPr>
            <a:picLocks noChangeAspect="1"/>
          </p:cNvPicPr>
          <p:nvPr/>
        </p:nvPicPr>
        <p:blipFill>
          <a:blip r:embed="rId3"/>
          <a:stretch>
            <a:fillRect/>
          </a:stretch>
        </p:blipFill>
        <p:spPr>
          <a:xfrm>
            <a:off x="3244183" y="3290120"/>
            <a:ext cx="5902315" cy="3550900"/>
          </a:xfrm>
          <a:prstGeom prst="rect">
            <a:avLst/>
          </a:prstGeom>
        </p:spPr>
      </p:pic>
      <p:sp>
        <p:nvSpPr>
          <p:cNvPr id="4" name="Speech Bubble: Oval 3">
            <a:extLst>
              <a:ext uri="{FF2B5EF4-FFF2-40B4-BE49-F238E27FC236}">
                <a16:creationId xmlns:a16="http://schemas.microsoft.com/office/drawing/2014/main" id="{772BEB55-3781-48AA-8C16-F327E483B0A7}"/>
              </a:ext>
            </a:extLst>
          </p:cNvPr>
          <p:cNvSpPr/>
          <p:nvPr/>
        </p:nvSpPr>
        <p:spPr>
          <a:xfrm>
            <a:off x="2209800" y="968978"/>
            <a:ext cx="2667000" cy="2203786"/>
          </a:xfrm>
          <a:prstGeom prst="wedgeEllipseCallout">
            <a:avLst>
              <a:gd name="adj1" fmla="val -58255"/>
              <a:gd name="adj2" fmla="val -31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Should you not then have put my money in the bank so that I could have got it back with interest on my return? </a:t>
            </a:r>
            <a:endParaRPr lang="en-US" sz="1600" b="1" spc="25" dirty="0">
              <a:solidFill>
                <a:srgbClr val="363936"/>
              </a:solidFill>
              <a:latin typeface="Comic Sans MS" panose="030F0702030302020204" pitchFamily="66" charset="0"/>
              <a:cs typeface="Arial" panose="020B0604020202020204" pitchFamily="34" charset="0"/>
            </a:endParaRPr>
          </a:p>
        </p:txBody>
      </p:sp>
      <p:sp>
        <p:nvSpPr>
          <p:cNvPr id="7" name="Speech Bubble: Oval 6">
            <a:extLst>
              <a:ext uri="{FF2B5EF4-FFF2-40B4-BE49-F238E27FC236}">
                <a16:creationId xmlns:a16="http://schemas.microsoft.com/office/drawing/2014/main" id="{62D03FE6-A669-4656-9DD0-94256AD11382}"/>
              </a:ext>
            </a:extLst>
          </p:cNvPr>
          <p:cNvSpPr/>
          <p:nvPr/>
        </p:nvSpPr>
        <p:spPr>
          <a:xfrm>
            <a:off x="5812748" y="3733800"/>
            <a:ext cx="3331252" cy="2895599"/>
          </a:xfrm>
          <a:prstGeom prst="wedgeEllipseCallout">
            <a:avLst>
              <a:gd name="adj1" fmla="val -58255"/>
              <a:gd name="adj2" fmla="val -31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25" dirty="0">
                <a:solidFill>
                  <a:srgbClr val="363936"/>
                </a:solidFill>
                <a:latin typeface="Comic Sans MS" panose="030F0702030302020204" pitchFamily="66" charset="0"/>
                <a:ea typeface="Times New Roman" panose="02020603050405020304" pitchFamily="18" charset="0"/>
                <a:cs typeface="Arial" panose="020B0604020202020204" pitchFamily="34" charset="0"/>
              </a:rPr>
              <a:t>Take the talent from him and give it to the one with ten. For to everyone who has, more will be given and he will grow rich; but from the one who has not, even what he has will be taken away. </a:t>
            </a:r>
          </a:p>
        </p:txBody>
      </p:sp>
    </p:spTree>
    <p:extLst>
      <p:ext uri="{BB962C8B-B14F-4D97-AF65-F5344CB8AC3E}">
        <p14:creationId xmlns:p14="http://schemas.microsoft.com/office/powerpoint/2010/main" val="339391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EA1F0-142F-412F-95D8-595D12B1D156}"/>
              </a:ext>
            </a:extLst>
          </p:cNvPr>
          <p:cNvPicPr>
            <a:picLocks noChangeAspect="1"/>
          </p:cNvPicPr>
          <p:nvPr/>
        </p:nvPicPr>
        <p:blipFill>
          <a:blip r:embed="rId2"/>
          <a:stretch>
            <a:fillRect/>
          </a:stretch>
        </p:blipFill>
        <p:spPr>
          <a:xfrm>
            <a:off x="14009" y="19050"/>
            <a:ext cx="9129991" cy="5867400"/>
          </a:xfrm>
          <a:prstGeom prst="rect">
            <a:avLst/>
          </a:prstGeom>
        </p:spPr>
      </p:pic>
      <p:sp>
        <p:nvSpPr>
          <p:cNvPr id="7" name="TextBox 6">
            <a:extLst>
              <a:ext uri="{FF2B5EF4-FFF2-40B4-BE49-F238E27FC236}">
                <a16:creationId xmlns:a16="http://schemas.microsoft.com/office/drawing/2014/main" id="{88446821-7654-4364-A9ED-777BEBCBCD2E}"/>
              </a:ext>
            </a:extLst>
          </p:cNvPr>
          <p:cNvSpPr txBox="1"/>
          <p:nvPr/>
        </p:nvSpPr>
        <p:spPr>
          <a:xfrm>
            <a:off x="381000" y="6078511"/>
            <a:ext cx="3657600" cy="523220"/>
          </a:xfrm>
          <a:prstGeom prst="rect">
            <a:avLst/>
          </a:prstGeom>
          <a:noFill/>
        </p:spPr>
        <p:txBody>
          <a:bodyPr wrap="square" rtlCol="0">
            <a:spAutoFit/>
          </a:bodyPr>
          <a:lstStyle/>
          <a:p>
            <a:r>
              <a:rPr lang="en-US" sz="2800" b="1" dirty="0"/>
              <a:t>The Gospel of the Lord:</a:t>
            </a:r>
          </a:p>
        </p:txBody>
      </p:sp>
      <p:sp>
        <p:nvSpPr>
          <p:cNvPr id="2" name="Speech Bubble: Oval 1">
            <a:extLst>
              <a:ext uri="{FF2B5EF4-FFF2-40B4-BE49-F238E27FC236}">
                <a16:creationId xmlns:a16="http://schemas.microsoft.com/office/drawing/2014/main" id="{3744C2FE-479C-456C-AD41-236797ECE69E}"/>
              </a:ext>
            </a:extLst>
          </p:cNvPr>
          <p:cNvSpPr/>
          <p:nvPr/>
        </p:nvSpPr>
        <p:spPr>
          <a:xfrm>
            <a:off x="2819400" y="-245464"/>
            <a:ext cx="3733800" cy="2850736"/>
          </a:xfrm>
          <a:prstGeom prst="wedgeEllipseCallout">
            <a:avLst>
              <a:gd name="adj1" fmla="val -51098"/>
              <a:gd name="adj2" fmla="val 339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And throw this useless servant into the darkness outside, where there will be wailing and grinding of teeth.</a:t>
            </a:r>
            <a:endParaRPr lang="en-US" sz="1600" b="1" spc="25" dirty="0">
              <a:solidFill>
                <a:srgbClr val="363936"/>
              </a:solidFill>
              <a:latin typeface="Comic Sans MS" panose="030F0702030302020204" pitchFamily="66" charset="0"/>
              <a:cs typeface="Arial" panose="020B0604020202020204" pitchFamily="34" charset="0"/>
            </a:endParaRPr>
          </a:p>
        </p:txBody>
      </p:sp>
      <p:sp>
        <p:nvSpPr>
          <p:cNvPr id="3" name="TextBox 2">
            <a:extLst>
              <a:ext uri="{FF2B5EF4-FFF2-40B4-BE49-F238E27FC236}">
                <a16:creationId xmlns:a16="http://schemas.microsoft.com/office/drawing/2014/main" id="{A069F31F-F001-4009-A883-5F45DDF16BAE}"/>
              </a:ext>
            </a:extLst>
          </p:cNvPr>
          <p:cNvSpPr txBox="1"/>
          <p:nvPr/>
        </p:nvSpPr>
        <p:spPr>
          <a:xfrm>
            <a:off x="4267200" y="6132226"/>
            <a:ext cx="4876800" cy="523220"/>
          </a:xfrm>
          <a:prstGeom prst="rect">
            <a:avLst/>
          </a:prstGeom>
          <a:noFill/>
        </p:spPr>
        <p:txBody>
          <a:bodyPr wrap="square" rtlCol="0">
            <a:spAutoFit/>
          </a:bodyPr>
          <a:lstStyle/>
          <a:p>
            <a:r>
              <a:rPr lang="en-US" sz="2800" b="1" dirty="0"/>
              <a:t>Praise to you Lord Jesus Christ.</a:t>
            </a:r>
          </a:p>
        </p:txBody>
      </p:sp>
    </p:spTree>
    <p:extLst>
      <p:ext uri="{BB962C8B-B14F-4D97-AF65-F5344CB8AC3E}">
        <p14:creationId xmlns:p14="http://schemas.microsoft.com/office/powerpoint/2010/main" val="3716376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1938">
              <a:schemeClr val="accent6">
                <a:lumMod val="40000"/>
                <a:lumOff val="60000"/>
              </a:schemeClr>
            </a:gs>
            <a:gs pos="0">
              <a:schemeClr val="accent1">
                <a:lumMod val="5000"/>
                <a:lumOff val="95000"/>
              </a:schemeClr>
            </a:gs>
            <a:gs pos="71690">
              <a:schemeClr val="accent6">
                <a:lumMod val="60000"/>
                <a:lumOff val="40000"/>
              </a:schemeClr>
            </a:gs>
            <a:gs pos="88000">
              <a:schemeClr val="accent6">
                <a:lumMod val="20000"/>
                <a:lumOff val="80000"/>
              </a:schemeClr>
            </a:gs>
            <a:gs pos="83000">
              <a:schemeClr val="accent6">
                <a:lumMod val="60000"/>
                <a:lumOff val="40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2066581" y="108133"/>
            <a:ext cx="6019800" cy="707886"/>
          </a:xfrm>
          <a:prstGeom prst="rect">
            <a:avLst/>
          </a:prstGeom>
          <a:noFill/>
        </p:spPr>
        <p:txBody>
          <a:bodyPr wrap="square" rtlCol="0">
            <a:spAutoFit/>
          </a:bodyPr>
          <a:lstStyle/>
          <a:p>
            <a:pPr algn="just"/>
            <a:r>
              <a:rPr lang="en-US" sz="2000" dirty="0">
                <a:latin typeface="Arial Black" pitchFamily="34" charset="0"/>
              </a:rPr>
              <a:t>Who does the man that left on a trip represent?</a:t>
            </a:r>
          </a:p>
        </p:txBody>
      </p:sp>
      <p:sp>
        <p:nvSpPr>
          <p:cNvPr id="7" name="TextBox 6"/>
          <p:cNvSpPr txBox="1"/>
          <p:nvPr/>
        </p:nvSpPr>
        <p:spPr>
          <a:xfrm>
            <a:off x="2066581" y="783574"/>
            <a:ext cx="4648200" cy="400110"/>
          </a:xfrm>
          <a:prstGeom prst="rect">
            <a:avLst/>
          </a:prstGeom>
          <a:noFill/>
        </p:spPr>
        <p:txBody>
          <a:bodyPr wrap="square" rtlCol="0">
            <a:spAutoFit/>
          </a:bodyPr>
          <a:lstStyle/>
          <a:p>
            <a:pPr algn="just"/>
            <a:r>
              <a:rPr lang="en-US" sz="2000" dirty="0">
                <a:solidFill>
                  <a:srgbClr val="FF0000"/>
                </a:solidFill>
                <a:latin typeface="Arial Black" pitchFamily="34" charset="0"/>
              </a:rPr>
              <a:t>He represents God.</a:t>
            </a:r>
            <a:endParaRPr lang="en-US" sz="2000" b="1" dirty="0">
              <a:solidFill>
                <a:srgbClr val="FF0000"/>
              </a:solidFill>
              <a:latin typeface="Arial Black" pitchFamily="34" charset="0"/>
            </a:endParaRPr>
          </a:p>
        </p:txBody>
      </p:sp>
      <p:sp>
        <p:nvSpPr>
          <p:cNvPr id="8" name="TextBox 7"/>
          <p:cNvSpPr txBox="1"/>
          <p:nvPr/>
        </p:nvSpPr>
        <p:spPr>
          <a:xfrm>
            <a:off x="5135253" y="1362891"/>
            <a:ext cx="3265582" cy="707886"/>
          </a:xfrm>
          <a:prstGeom prst="rect">
            <a:avLst/>
          </a:prstGeom>
          <a:noFill/>
        </p:spPr>
        <p:txBody>
          <a:bodyPr wrap="square" rtlCol="0">
            <a:spAutoFit/>
          </a:bodyPr>
          <a:lstStyle/>
          <a:p>
            <a:pPr algn="just"/>
            <a:r>
              <a:rPr lang="en-US" sz="2000" dirty="0">
                <a:latin typeface="Arial Black" pitchFamily="34" charset="0"/>
              </a:rPr>
              <a:t>Who do the servants represent?</a:t>
            </a:r>
            <a:endParaRPr lang="en-US" sz="2000" b="1" dirty="0">
              <a:latin typeface="Arial Black" pitchFamily="34" charset="0"/>
            </a:endParaRPr>
          </a:p>
        </p:txBody>
      </p:sp>
      <p:sp>
        <p:nvSpPr>
          <p:cNvPr id="9" name="TextBox 8"/>
          <p:cNvSpPr txBox="1"/>
          <p:nvPr/>
        </p:nvSpPr>
        <p:spPr>
          <a:xfrm>
            <a:off x="5257800" y="2177823"/>
            <a:ext cx="2846942" cy="707886"/>
          </a:xfrm>
          <a:prstGeom prst="rect">
            <a:avLst/>
          </a:prstGeom>
          <a:noFill/>
        </p:spPr>
        <p:txBody>
          <a:bodyPr wrap="square" rtlCol="0">
            <a:spAutoFit/>
          </a:bodyPr>
          <a:lstStyle/>
          <a:p>
            <a:r>
              <a:rPr lang="en-US" sz="2000" dirty="0">
                <a:solidFill>
                  <a:srgbClr val="FF0000"/>
                </a:solidFill>
                <a:latin typeface="Arial Black" pitchFamily="34" charset="0"/>
              </a:rPr>
              <a:t>The followers of Jesus</a:t>
            </a:r>
            <a:endParaRPr lang="en-US" sz="2000" b="1" dirty="0">
              <a:solidFill>
                <a:srgbClr val="FF0000"/>
              </a:solidFill>
              <a:latin typeface="Arial Black" pitchFamily="34" charset="0"/>
            </a:endParaRPr>
          </a:p>
        </p:txBody>
      </p:sp>
      <p:pic>
        <p:nvPicPr>
          <p:cNvPr id="2" name="Picture 1">
            <a:extLst>
              <a:ext uri="{FF2B5EF4-FFF2-40B4-BE49-F238E27FC236}">
                <a16:creationId xmlns:a16="http://schemas.microsoft.com/office/drawing/2014/main" id="{D2B30A81-C1E0-4BFE-B9B0-F80E5CD08E2E}"/>
              </a:ext>
            </a:extLst>
          </p:cNvPr>
          <p:cNvPicPr>
            <a:picLocks noChangeAspect="1"/>
          </p:cNvPicPr>
          <p:nvPr/>
        </p:nvPicPr>
        <p:blipFill>
          <a:blip r:embed="rId2"/>
          <a:stretch>
            <a:fillRect/>
          </a:stretch>
        </p:blipFill>
        <p:spPr>
          <a:xfrm>
            <a:off x="11018" y="0"/>
            <a:ext cx="1836618" cy="2641087"/>
          </a:xfrm>
          <a:prstGeom prst="rect">
            <a:avLst/>
          </a:prstGeom>
        </p:spPr>
      </p:pic>
      <p:pic>
        <p:nvPicPr>
          <p:cNvPr id="3" name="Picture 2">
            <a:extLst>
              <a:ext uri="{FF2B5EF4-FFF2-40B4-BE49-F238E27FC236}">
                <a16:creationId xmlns:a16="http://schemas.microsoft.com/office/drawing/2014/main" id="{5A74D107-42FB-4784-9296-099BE9D4AC16}"/>
              </a:ext>
            </a:extLst>
          </p:cNvPr>
          <p:cNvPicPr>
            <a:picLocks noChangeAspect="1"/>
          </p:cNvPicPr>
          <p:nvPr/>
        </p:nvPicPr>
        <p:blipFill>
          <a:blip r:embed="rId3"/>
          <a:stretch>
            <a:fillRect/>
          </a:stretch>
        </p:blipFill>
        <p:spPr>
          <a:xfrm>
            <a:off x="1970183" y="1224045"/>
            <a:ext cx="3165070" cy="2285288"/>
          </a:xfrm>
          <a:prstGeom prst="rect">
            <a:avLst/>
          </a:prstGeom>
        </p:spPr>
      </p:pic>
      <p:sp>
        <p:nvSpPr>
          <p:cNvPr id="10" name="TextBox 9">
            <a:extLst>
              <a:ext uri="{FF2B5EF4-FFF2-40B4-BE49-F238E27FC236}">
                <a16:creationId xmlns:a16="http://schemas.microsoft.com/office/drawing/2014/main" id="{6313B49C-2907-49D2-970F-738777E88471}"/>
              </a:ext>
            </a:extLst>
          </p:cNvPr>
          <p:cNvSpPr txBox="1"/>
          <p:nvPr/>
        </p:nvSpPr>
        <p:spPr>
          <a:xfrm>
            <a:off x="186365" y="3524147"/>
            <a:ext cx="6409981" cy="400110"/>
          </a:xfrm>
          <a:prstGeom prst="rect">
            <a:avLst/>
          </a:prstGeom>
          <a:noFill/>
        </p:spPr>
        <p:txBody>
          <a:bodyPr wrap="square" rtlCol="0">
            <a:spAutoFit/>
          </a:bodyPr>
          <a:lstStyle/>
          <a:p>
            <a:pPr algn="just"/>
            <a:r>
              <a:rPr lang="en-US" sz="2000" dirty="0">
                <a:latin typeface="Arial Black" pitchFamily="34" charset="0"/>
              </a:rPr>
              <a:t>What do the talents he left them represent?</a:t>
            </a:r>
            <a:endParaRPr lang="en-US" sz="2000" b="1" dirty="0">
              <a:latin typeface="Arial Black" pitchFamily="34" charset="0"/>
            </a:endParaRPr>
          </a:p>
        </p:txBody>
      </p:sp>
      <p:pic>
        <p:nvPicPr>
          <p:cNvPr id="4" name="Picture 3">
            <a:extLst>
              <a:ext uri="{FF2B5EF4-FFF2-40B4-BE49-F238E27FC236}">
                <a16:creationId xmlns:a16="http://schemas.microsoft.com/office/drawing/2014/main" id="{6B215053-215E-4E47-93CB-D6A3E080468B}"/>
              </a:ext>
            </a:extLst>
          </p:cNvPr>
          <p:cNvPicPr>
            <a:picLocks noChangeAspect="1"/>
          </p:cNvPicPr>
          <p:nvPr/>
        </p:nvPicPr>
        <p:blipFill>
          <a:blip r:embed="rId4"/>
          <a:stretch>
            <a:fillRect/>
          </a:stretch>
        </p:blipFill>
        <p:spPr>
          <a:xfrm>
            <a:off x="6681271" y="3262378"/>
            <a:ext cx="2010808" cy="1510457"/>
          </a:xfrm>
          <a:prstGeom prst="rect">
            <a:avLst/>
          </a:prstGeom>
        </p:spPr>
      </p:pic>
      <p:sp>
        <p:nvSpPr>
          <p:cNvPr id="12" name="TextBox 11">
            <a:extLst>
              <a:ext uri="{FF2B5EF4-FFF2-40B4-BE49-F238E27FC236}">
                <a16:creationId xmlns:a16="http://schemas.microsoft.com/office/drawing/2014/main" id="{BC720EF7-A0A8-45D1-92E9-BA658E135632}"/>
              </a:ext>
            </a:extLst>
          </p:cNvPr>
          <p:cNvSpPr txBox="1"/>
          <p:nvPr/>
        </p:nvSpPr>
        <p:spPr>
          <a:xfrm>
            <a:off x="172150" y="3884561"/>
            <a:ext cx="6409980" cy="707886"/>
          </a:xfrm>
          <a:prstGeom prst="rect">
            <a:avLst/>
          </a:prstGeom>
          <a:noFill/>
        </p:spPr>
        <p:txBody>
          <a:bodyPr wrap="square" rtlCol="0">
            <a:spAutoFit/>
          </a:bodyPr>
          <a:lstStyle/>
          <a:p>
            <a:r>
              <a:rPr lang="en-US" sz="2000" dirty="0">
                <a:solidFill>
                  <a:srgbClr val="FF0000"/>
                </a:solidFill>
                <a:latin typeface="Arial Black" pitchFamily="34" charset="0"/>
              </a:rPr>
              <a:t>The talents and blessings that God gives each person.</a:t>
            </a:r>
          </a:p>
        </p:txBody>
      </p:sp>
      <p:pic>
        <p:nvPicPr>
          <p:cNvPr id="5" name="Picture 4">
            <a:extLst>
              <a:ext uri="{FF2B5EF4-FFF2-40B4-BE49-F238E27FC236}">
                <a16:creationId xmlns:a16="http://schemas.microsoft.com/office/drawing/2014/main" id="{F6BD05A0-B5B9-4C3C-A4F3-7EC6301FC380}"/>
              </a:ext>
            </a:extLst>
          </p:cNvPr>
          <p:cNvPicPr>
            <a:picLocks noChangeAspect="1"/>
          </p:cNvPicPr>
          <p:nvPr/>
        </p:nvPicPr>
        <p:blipFill>
          <a:blip r:embed="rId5"/>
          <a:stretch>
            <a:fillRect/>
          </a:stretch>
        </p:blipFill>
        <p:spPr>
          <a:xfrm>
            <a:off x="252017" y="4893266"/>
            <a:ext cx="1195783" cy="1963602"/>
          </a:xfrm>
          <a:prstGeom prst="rect">
            <a:avLst/>
          </a:prstGeom>
        </p:spPr>
      </p:pic>
      <p:sp>
        <p:nvSpPr>
          <p:cNvPr id="14" name="TextBox 13">
            <a:extLst>
              <a:ext uri="{FF2B5EF4-FFF2-40B4-BE49-F238E27FC236}">
                <a16:creationId xmlns:a16="http://schemas.microsoft.com/office/drawing/2014/main" id="{2CA9D14D-EA14-41A8-A8D1-0C3C43C692F7}"/>
              </a:ext>
            </a:extLst>
          </p:cNvPr>
          <p:cNvSpPr txBox="1"/>
          <p:nvPr/>
        </p:nvSpPr>
        <p:spPr>
          <a:xfrm>
            <a:off x="1847636" y="4906875"/>
            <a:ext cx="6409981" cy="707886"/>
          </a:xfrm>
          <a:prstGeom prst="rect">
            <a:avLst/>
          </a:prstGeom>
          <a:noFill/>
        </p:spPr>
        <p:txBody>
          <a:bodyPr wrap="square" rtlCol="0">
            <a:spAutoFit/>
          </a:bodyPr>
          <a:lstStyle/>
          <a:p>
            <a:pPr algn="just"/>
            <a:r>
              <a:rPr lang="en-US" sz="2000" dirty="0">
                <a:latin typeface="Arial Black" pitchFamily="34" charset="0"/>
              </a:rPr>
              <a:t>How does the master react when his servants doubled the money given them?</a:t>
            </a:r>
          </a:p>
        </p:txBody>
      </p:sp>
      <p:sp>
        <p:nvSpPr>
          <p:cNvPr id="15" name="TextBox 14">
            <a:extLst>
              <a:ext uri="{FF2B5EF4-FFF2-40B4-BE49-F238E27FC236}">
                <a16:creationId xmlns:a16="http://schemas.microsoft.com/office/drawing/2014/main" id="{DF71A031-2BE9-4183-93F4-614DE8B54DDB}"/>
              </a:ext>
            </a:extLst>
          </p:cNvPr>
          <p:cNvSpPr txBox="1"/>
          <p:nvPr/>
        </p:nvSpPr>
        <p:spPr>
          <a:xfrm>
            <a:off x="1847636" y="5633955"/>
            <a:ext cx="6000964" cy="707886"/>
          </a:xfrm>
          <a:prstGeom prst="rect">
            <a:avLst/>
          </a:prstGeom>
          <a:noFill/>
        </p:spPr>
        <p:txBody>
          <a:bodyPr wrap="square" rtlCol="0">
            <a:spAutoFit/>
          </a:bodyPr>
          <a:lstStyle/>
          <a:p>
            <a:r>
              <a:rPr lang="en-US" sz="2000" dirty="0">
                <a:solidFill>
                  <a:srgbClr val="FF0000"/>
                </a:solidFill>
                <a:latin typeface="Arial Black" pitchFamily="34" charset="0"/>
              </a:rPr>
              <a:t>He praises them and invites them to enter the happiness of the Lord.</a:t>
            </a:r>
          </a:p>
        </p:txBody>
      </p:sp>
      <p:pic>
        <p:nvPicPr>
          <p:cNvPr id="13" name="Picture 12">
            <a:extLst>
              <a:ext uri="{FF2B5EF4-FFF2-40B4-BE49-F238E27FC236}">
                <a16:creationId xmlns:a16="http://schemas.microsoft.com/office/drawing/2014/main" id="{D7A5CE2E-6CF2-4EDA-A006-090433371F2D}"/>
              </a:ext>
            </a:extLst>
          </p:cNvPr>
          <p:cNvPicPr>
            <a:picLocks noChangeAspect="1"/>
          </p:cNvPicPr>
          <p:nvPr/>
        </p:nvPicPr>
        <p:blipFill>
          <a:blip r:embed="rId6"/>
          <a:stretch>
            <a:fillRect/>
          </a:stretch>
        </p:blipFill>
        <p:spPr>
          <a:xfrm>
            <a:off x="7037719" y="5277178"/>
            <a:ext cx="1933913" cy="15140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wipe(down)">
                                      <p:cBhvr>
                                        <p:cTn id="40" dur="5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wipe(down)">
                                      <p:cBhvr>
                                        <p:cTn id="45" dur="500"/>
                                        <p:tgtEl>
                                          <p:spTgt spid="1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4">
                                            <p:txEl>
                                              <p:pRg st="0" end="0"/>
                                            </p:txEl>
                                          </p:spTgt>
                                        </p:tgtEl>
                                        <p:attrNameLst>
                                          <p:attrName>style.visibility</p:attrName>
                                        </p:attrNameLst>
                                      </p:cBhvr>
                                      <p:to>
                                        <p:strVal val="visible"/>
                                      </p:to>
                                    </p:set>
                                    <p:animEffect transition="in" filter="wipe(down)">
                                      <p:cBhvr>
                                        <p:cTn id="54" dur="500"/>
                                        <p:tgtEl>
                                          <p:spTgt spid="1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Effect transition="in" filter="wipe(down)">
                                      <p:cBhvr>
                                        <p:cTn id="6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build="allAtOnce"/>
      <p:bldP spid="10" grpId="0" build="allAtOnce"/>
      <p:bldP spid="12" grpId="0" build="allAtOnce"/>
      <p:bldP spid="14" grpId="0" build="allAtOnce"/>
      <p:bldP spid="1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1938">
              <a:schemeClr val="accent6">
                <a:lumMod val="40000"/>
                <a:lumOff val="60000"/>
              </a:schemeClr>
            </a:gs>
            <a:gs pos="0">
              <a:schemeClr val="accent1">
                <a:lumMod val="5000"/>
                <a:lumOff val="95000"/>
              </a:schemeClr>
            </a:gs>
            <a:gs pos="71690">
              <a:schemeClr val="accent6">
                <a:lumMod val="60000"/>
                <a:lumOff val="40000"/>
              </a:schemeClr>
            </a:gs>
            <a:gs pos="88000">
              <a:schemeClr val="accent6">
                <a:lumMod val="20000"/>
                <a:lumOff val="80000"/>
              </a:schemeClr>
            </a:gs>
            <a:gs pos="83000">
              <a:schemeClr val="accent6">
                <a:lumMod val="60000"/>
                <a:lumOff val="40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3420875" y="297669"/>
            <a:ext cx="5567051" cy="707886"/>
          </a:xfrm>
          <a:prstGeom prst="rect">
            <a:avLst/>
          </a:prstGeom>
          <a:noFill/>
        </p:spPr>
        <p:txBody>
          <a:bodyPr wrap="square" rtlCol="0">
            <a:spAutoFit/>
          </a:bodyPr>
          <a:lstStyle/>
          <a:p>
            <a:pPr algn="just"/>
            <a:r>
              <a:rPr lang="en-US" sz="2000" dirty="0">
                <a:latin typeface="Arial Black" pitchFamily="34" charset="0"/>
              </a:rPr>
              <a:t>What does he tell the servant that buried his money for fear of losing it?</a:t>
            </a:r>
          </a:p>
        </p:txBody>
      </p:sp>
      <p:sp>
        <p:nvSpPr>
          <p:cNvPr id="7" name="TextBox 6"/>
          <p:cNvSpPr txBox="1"/>
          <p:nvPr/>
        </p:nvSpPr>
        <p:spPr>
          <a:xfrm>
            <a:off x="3420875" y="1197584"/>
            <a:ext cx="5567052" cy="707886"/>
          </a:xfrm>
          <a:prstGeom prst="rect">
            <a:avLst/>
          </a:prstGeom>
          <a:noFill/>
        </p:spPr>
        <p:txBody>
          <a:bodyPr wrap="square" rtlCol="0">
            <a:spAutoFit/>
          </a:bodyPr>
          <a:lstStyle/>
          <a:p>
            <a:pPr algn="just"/>
            <a:r>
              <a:rPr lang="en-US" sz="2000" dirty="0">
                <a:solidFill>
                  <a:srgbClr val="FF0000"/>
                </a:solidFill>
                <a:latin typeface="Arial Black" pitchFamily="34" charset="0"/>
              </a:rPr>
              <a:t>He is rejected and he takes his talent away.</a:t>
            </a:r>
            <a:endParaRPr lang="en-US" sz="2000" b="1" dirty="0">
              <a:solidFill>
                <a:srgbClr val="FF0000"/>
              </a:solidFill>
              <a:latin typeface="Arial Black" pitchFamily="34" charset="0"/>
            </a:endParaRPr>
          </a:p>
        </p:txBody>
      </p:sp>
      <p:sp>
        <p:nvSpPr>
          <p:cNvPr id="14" name="TextBox 13">
            <a:extLst>
              <a:ext uri="{FF2B5EF4-FFF2-40B4-BE49-F238E27FC236}">
                <a16:creationId xmlns:a16="http://schemas.microsoft.com/office/drawing/2014/main" id="{2CA9D14D-EA14-41A8-A8D1-0C3C43C692F7}"/>
              </a:ext>
            </a:extLst>
          </p:cNvPr>
          <p:cNvSpPr txBox="1"/>
          <p:nvPr/>
        </p:nvSpPr>
        <p:spPr>
          <a:xfrm>
            <a:off x="352855" y="2206778"/>
            <a:ext cx="5362146" cy="400110"/>
          </a:xfrm>
          <a:prstGeom prst="rect">
            <a:avLst/>
          </a:prstGeom>
          <a:noFill/>
        </p:spPr>
        <p:txBody>
          <a:bodyPr wrap="square" rtlCol="0">
            <a:spAutoFit/>
          </a:bodyPr>
          <a:lstStyle/>
          <a:p>
            <a:pPr algn="just"/>
            <a:r>
              <a:rPr lang="en-US" sz="2000" dirty="0">
                <a:latin typeface="Arial Black" pitchFamily="34" charset="0"/>
              </a:rPr>
              <a:t>What does Jesus want to teach us?</a:t>
            </a:r>
            <a:endParaRPr lang="en-US" sz="2000" b="1" dirty="0">
              <a:latin typeface="Arial Black" pitchFamily="34" charset="0"/>
            </a:endParaRPr>
          </a:p>
        </p:txBody>
      </p:sp>
      <p:sp>
        <p:nvSpPr>
          <p:cNvPr id="15" name="TextBox 14">
            <a:extLst>
              <a:ext uri="{FF2B5EF4-FFF2-40B4-BE49-F238E27FC236}">
                <a16:creationId xmlns:a16="http://schemas.microsoft.com/office/drawing/2014/main" id="{DF71A031-2BE9-4183-93F4-614DE8B54DDB}"/>
              </a:ext>
            </a:extLst>
          </p:cNvPr>
          <p:cNvSpPr txBox="1"/>
          <p:nvPr/>
        </p:nvSpPr>
        <p:spPr>
          <a:xfrm>
            <a:off x="305568" y="2722635"/>
            <a:ext cx="8228832" cy="1631216"/>
          </a:xfrm>
          <a:prstGeom prst="rect">
            <a:avLst/>
          </a:prstGeom>
          <a:noFill/>
        </p:spPr>
        <p:txBody>
          <a:bodyPr wrap="square" rtlCol="0">
            <a:spAutoFit/>
          </a:bodyPr>
          <a:lstStyle/>
          <a:p>
            <a:r>
              <a:rPr lang="en-US" sz="2000" dirty="0">
                <a:solidFill>
                  <a:srgbClr val="FF0000"/>
                </a:solidFill>
                <a:latin typeface="Arial Black" pitchFamily="34" charset="0"/>
              </a:rPr>
              <a:t>He wants us to use our talents and gifts to help others, thus helping Him build God’s Kingdom. </a:t>
            </a:r>
            <a:r>
              <a:rPr lang="en-US" sz="2000" dirty="0">
                <a:latin typeface="Arial Black" pitchFamily="34" charset="0"/>
              </a:rPr>
              <a:t>If we don’t use them because of laziness, fear, or selfishness, they could decrease or be lost.</a:t>
            </a:r>
          </a:p>
          <a:p>
            <a:endParaRPr lang="en-US" sz="2000" b="1" dirty="0">
              <a:latin typeface="Arial Black" pitchFamily="34" charset="0"/>
            </a:endParaRPr>
          </a:p>
        </p:txBody>
      </p:sp>
      <p:pic>
        <p:nvPicPr>
          <p:cNvPr id="16" name="Picture 15">
            <a:extLst>
              <a:ext uri="{FF2B5EF4-FFF2-40B4-BE49-F238E27FC236}">
                <a16:creationId xmlns:a16="http://schemas.microsoft.com/office/drawing/2014/main" id="{52A4B011-5B17-4F92-8EA6-F8F65D4675B9}"/>
              </a:ext>
            </a:extLst>
          </p:cNvPr>
          <p:cNvPicPr>
            <a:picLocks noChangeAspect="1"/>
          </p:cNvPicPr>
          <p:nvPr/>
        </p:nvPicPr>
        <p:blipFill>
          <a:blip r:embed="rId2"/>
          <a:stretch>
            <a:fillRect/>
          </a:stretch>
        </p:blipFill>
        <p:spPr>
          <a:xfrm>
            <a:off x="352854" y="304799"/>
            <a:ext cx="2779472" cy="1786231"/>
          </a:xfrm>
          <a:prstGeom prst="rect">
            <a:avLst/>
          </a:prstGeom>
        </p:spPr>
      </p:pic>
      <p:sp>
        <p:nvSpPr>
          <p:cNvPr id="11" name="TextBox 10">
            <a:extLst>
              <a:ext uri="{FF2B5EF4-FFF2-40B4-BE49-F238E27FC236}">
                <a16:creationId xmlns:a16="http://schemas.microsoft.com/office/drawing/2014/main" id="{496075AB-2B30-4068-8041-47E2BADD8997}"/>
              </a:ext>
            </a:extLst>
          </p:cNvPr>
          <p:cNvSpPr txBox="1"/>
          <p:nvPr/>
        </p:nvSpPr>
        <p:spPr>
          <a:xfrm>
            <a:off x="313376" y="4246566"/>
            <a:ext cx="3733800" cy="369332"/>
          </a:xfrm>
          <a:prstGeom prst="rect">
            <a:avLst/>
          </a:prstGeom>
          <a:noFill/>
        </p:spPr>
        <p:txBody>
          <a:bodyPr wrap="square" rtlCol="0">
            <a:spAutoFit/>
          </a:bodyPr>
          <a:lstStyle/>
          <a:p>
            <a:r>
              <a:rPr lang="en-US" b="1" dirty="0">
                <a:latin typeface="Arial Black" pitchFamily="34" charset="0"/>
              </a:rPr>
              <a:t>What talents do I have? </a:t>
            </a:r>
          </a:p>
        </p:txBody>
      </p:sp>
      <p:sp>
        <p:nvSpPr>
          <p:cNvPr id="17" name="TextBox 16">
            <a:extLst>
              <a:ext uri="{FF2B5EF4-FFF2-40B4-BE49-F238E27FC236}">
                <a16:creationId xmlns:a16="http://schemas.microsoft.com/office/drawing/2014/main" id="{B7745EF5-94D0-4988-A33F-2A6B64394A6B}"/>
              </a:ext>
            </a:extLst>
          </p:cNvPr>
          <p:cNvSpPr txBox="1"/>
          <p:nvPr/>
        </p:nvSpPr>
        <p:spPr>
          <a:xfrm>
            <a:off x="305568" y="4800790"/>
            <a:ext cx="4362535" cy="369332"/>
          </a:xfrm>
          <a:prstGeom prst="rect">
            <a:avLst/>
          </a:prstGeom>
          <a:noFill/>
        </p:spPr>
        <p:txBody>
          <a:bodyPr wrap="square" rtlCol="0">
            <a:spAutoFit/>
          </a:bodyPr>
          <a:lstStyle/>
          <a:p>
            <a:r>
              <a:rPr lang="en-US" b="1" dirty="0">
                <a:latin typeface="Arial Black" pitchFamily="34" charset="0"/>
              </a:rPr>
              <a:t>Am I using it well? </a:t>
            </a:r>
          </a:p>
        </p:txBody>
      </p:sp>
      <p:sp>
        <p:nvSpPr>
          <p:cNvPr id="18" name="TextBox 17">
            <a:extLst>
              <a:ext uri="{FF2B5EF4-FFF2-40B4-BE49-F238E27FC236}">
                <a16:creationId xmlns:a16="http://schemas.microsoft.com/office/drawing/2014/main" id="{C5602FF0-C06B-49CB-96E1-9693CD6AE28E}"/>
              </a:ext>
            </a:extLst>
          </p:cNvPr>
          <p:cNvSpPr txBox="1"/>
          <p:nvPr/>
        </p:nvSpPr>
        <p:spPr>
          <a:xfrm>
            <a:off x="304650" y="5432395"/>
            <a:ext cx="4362535" cy="369332"/>
          </a:xfrm>
          <a:prstGeom prst="rect">
            <a:avLst/>
          </a:prstGeom>
          <a:noFill/>
        </p:spPr>
        <p:txBody>
          <a:bodyPr wrap="square" rtlCol="0">
            <a:spAutoFit/>
          </a:bodyPr>
          <a:lstStyle/>
          <a:p>
            <a:r>
              <a:rPr lang="en-US" b="1" dirty="0">
                <a:latin typeface="Arial Black" pitchFamily="34" charset="0"/>
              </a:rPr>
              <a:t>Or am I wasting it?</a:t>
            </a:r>
          </a:p>
        </p:txBody>
      </p:sp>
    </p:spTree>
    <p:extLst>
      <p:ext uri="{BB962C8B-B14F-4D97-AF65-F5344CB8AC3E}">
        <p14:creationId xmlns:p14="http://schemas.microsoft.com/office/powerpoint/2010/main" val="36738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down)">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wipe(down)">
                                      <p:cBhvr>
                                        <p:cTn id="21" dur="500"/>
                                        <p:tgtEl>
                                          <p:spTgt spid="1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down)">
                                      <p:cBhvr>
                                        <p:cTn id="26" dur="5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14" grpId="0" build="allAtOnce"/>
      <p:bldP spid="15" grpId="0" build="allAtOnce"/>
      <p:bldP spid="11"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ÓMO DAR CLASE DE RELIGIÓN&#10;6-7 AÑOS&#10; ">
            <a:extLst>
              <a:ext uri="{FF2B5EF4-FFF2-40B4-BE49-F238E27FC236}">
                <a16:creationId xmlns:a16="http://schemas.microsoft.com/office/drawing/2014/main" id="{F854A02D-F9FE-4DA5-A838-89B28ACC57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96" t="30969" r="9639" b="1267"/>
          <a:stretch/>
        </p:blipFill>
        <p:spPr bwMode="auto">
          <a:xfrm>
            <a:off x="304800" y="1524000"/>
            <a:ext cx="8153399" cy="453297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00400" y="457200"/>
            <a:ext cx="5029200" cy="646331"/>
          </a:xfrm>
          <a:prstGeom prst="rect">
            <a:avLst/>
          </a:prstGeom>
          <a:noFill/>
        </p:spPr>
        <p:txBody>
          <a:bodyPr wrap="square" rtlCol="0">
            <a:spAutoFit/>
          </a:bodyPr>
          <a:lstStyle/>
          <a:p>
            <a:pPr algn="just"/>
            <a:r>
              <a:rPr lang="en-US" sz="3600" dirty="0">
                <a:latin typeface="Arial Black" pitchFamily="34" charset="0"/>
              </a:rPr>
              <a:t>ACTIVITY</a:t>
            </a:r>
            <a:endParaRPr lang="en-US" sz="3600" b="1" dirty="0">
              <a:latin typeface="Arial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37857ABD-7944-4C81-BA28-F0F359CCBA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5" y="0"/>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A56BF1-C084-4AD5-8054-EE843DBBD944}"/>
              </a:ext>
            </a:extLst>
          </p:cNvPr>
          <p:cNvSpPr txBox="1"/>
          <p:nvPr/>
        </p:nvSpPr>
        <p:spPr>
          <a:xfrm>
            <a:off x="2295329" y="169077"/>
            <a:ext cx="6477000" cy="1015663"/>
          </a:xfrm>
          <a:prstGeom prst="rect">
            <a:avLst/>
          </a:prstGeom>
          <a:noFill/>
        </p:spPr>
        <p:txBody>
          <a:bodyPr wrap="square" rtlCol="0">
            <a:spAutoFit/>
          </a:bodyPr>
          <a:lstStyle/>
          <a:p>
            <a:r>
              <a:rPr lang="en-US" sz="2000" b="1" dirty="0"/>
              <a:t>God has given you various talents. Identify if they are being used to honor God or being hidden. We will put a checkmark if it’s being used to honor God.</a:t>
            </a:r>
          </a:p>
        </p:txBody>
      </p:sp>
      <p:pic>
        <p:nvPicPr>
          <p:cNvPr id="7172" name="Picture 4" descr="10 Brincadeiras para reunir bebês e crianças grandes">
            <a:extLst>
              <a:ext uri="{FF2B5EF4-FFF2-40B4-BE49-F238E27FC236}">
                <a16:creationId xmlns:a16="http://schemas.microsoft.com/office/drawing/2014/main" id="{3E367D59-21DA-4D1B-92C4-4504B4E5A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124190"/>
            <a:ext cx="224790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EC286DAC-F7BF-467F-8F6B-5E3BA36164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0677" y="751788"/>
            <a:ext cx="452322" cy="45232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09429C63-F499-4FEC-8F2E-59FF4231C1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7856" y="1294643"/>
            <a:ext cx="357965" cy="3304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42C828F-15BC-45D9-B162-F24DC0CEF579}"/>
              </a:ext>
            </a:extLst>
          </p:cNvPr>
          <p:cNvSpPr txBox="1"/>
          <p:nvPr/>
        </p:nvSpPr>
        <p:spPr>
          <a:xfrm>
            <a:off x="2295329" y="1193899"/>
            <a:ext cx="4791271" cy="400110"/>
          </a:xfrm>
          <a:prstGeom prst="rect">
            <a:avLst/>
          </a:prstGeom>
          <a:noFill/>
        </p:spPr>
        <p:txBody>
          <a:bodyPr wrap="square" rtlCol="0">
            <a:spAutoFit/>
          </a:bodyPr>
          <a:lstStyle/>
          <a:p>
            <a:r>
              <a:rPr lang="en-US" sz="2000" b="1" dirty="0"/>
              <a:t>If the talent is being wasted, we will put a </a:t>
            </a:r>
          </a:p>
        </p:txBody>
      </p:sp>
      <p:sp>
        <p:nvSpPr>
          <p:cNvPr id="19" name="TextBox 18">
            <a:extLst>
              <a:ext uri="{FF2B5EF4-FFF2-40B4-BE49-F238E27FC236}">
                <a16:creationId xmlns:a16="http://schemas.microsoft.com/office/drawing/2014/main" id="{EA8CD54C-16B3-4443-98B2-8960E88613C1}"/>
              </a:ext>
            </a:extLst>
          </p:cNvPr>
          <p:cNvSpPr txBox="1"/>
          <p:nvPr/>
        </p:nvSpPr>
        <p:spPr>
          <a:xfrm>
            <a:off x="228600" y="5512160"/>
            <a:ext cx="2324100" cy="923330"/>
          </a:xfrm>
          <a:prstGeom prst="rect">
            <a:avLst/>
          </a:prstGeom>
          <a:noFill/>
        </p:spPr>
        <p:txBody>
          <a:bodyPr wrap="square" rtlCol="0">
            <a:spAutoFit/>
          </a:bodyPr>
          <a:lstStyle/>
          <a:p>
            <a:r>
              <a:rPr lang="en-US" dirty="0"/>
              <a:t>Big sister uses her patience to play with her sister.</a:t>
            </a:r>
          </a:p>
        </p:txBody>
      </p:sp>
      <p:pic>
        <p:nvPicPr>
          <p:cNvPr id="24" name="Picture 6">
            <a:extLst>
              <a:ext uri="{FF2B5EF4-FFF2-40B4-BE49-F238E27FC236}">
                <a16:creationId xmlns:a16="http://schemas.microsoft.com/office/drawing/2014/main" id="{21C01BDD-073A-4179-8ECC-675FB14096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9452" y="6070465"/>
            <a:ext cx="730049" cy="73004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5661F470-51F5-4D07-8917-7A83662EE0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8729" y="1647215"/>
            <a:ext cx="3053973" cy="2033587"/>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a:extLst>
              <a:ext uri="{FF2B5EF4-FFF2-40B4-BE49-F238E27FC236}">
                <a16:creationId xmlns:a16="http://schemas.microsoft.com/office/drawing/2014/main" id="{4BC80DA8-F4B8-4192-A68C-52B12DA652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1304" y="1656136"/>
            <a:ext cx="2921474" cy="219110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3A25FEF-0740-441D-A20E-A922DA1DFAE8}"/>
              </a:ext>
            </a:extLst>
          </p:cNvPr>
          <p:cNvSpPr txBox="1"/>
          <p:nvPr/>
        </p:nvSpPr>
        <p:spPr>
          <a:xfrm>
            <a:off x="5981304" y="3866611"/>
            <a:ext cx="2819400" cy="646331"/>
          </a:xfrm>
          <a:prstGeom prst="rect">
            <a:avLst/>
          </a:prstGeom>
          <a:noFill/>
        </p:spPr>
        <p:txBody>
          <a:bodyPr wrap="square" rtlCol="0">
            <a:spAutoFit/>
          </a:bodyPr>
          <a:lstStyle/>
          <a:p>
            <a:r>
              <a:rPr lang="en-US" dirty="0"/>
              <a:t>She does not want to share her cake.</a:t>
            </a:r>
          </a:p>
        </p:txBody>
      </p:sp>
      <p:pic>
        <p:nvPicPr>
          <p:cNvPr id="28" name="Picture 8">
            <a:extLst>
              <a:ext uri="{FF2B5EF4-FFF2-40B4-BE49-F238E27FC236}">
                <a16:creationId xmlns:a16="http://schemas.microsoft.com/office/drawing/2014/main" id="{E117BE88-DB1F-4928-883A-5EBA1FB965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4259" y="4263752"/>
            <a:ext cx="502078" cy="46345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9C549E9-43B9-405D-90A1-013BB9C718D3}"/>
              </a:ext>
            </a:extLst>
          </p:cNvPr>
          <p:cNvSpPr txBox="1"/>
          <p:nvPr/>
        </p:nvSpPr>
        <p:spPr>
          <a:xfrm>
            <a:off x="2514601" y="3719066"/>
            <a:ext cx="2921474" cy="923330"/>
          </a:xfrm>
          <a:prstGeom prst="rect">
            <a:avLst/>
          </a:prstGeom>
          <a:noFill/>
        </p:spPr>
        <p:txBody>
          <a:bodyPr wrap="square" rtlCol="0">
            <a:spAutoFit/>
          </a:bodyPr>
          <a:lstStyle/>
          <a:p>
            <a:r>
              <a:rPr lang="en-US" dirty="0"/>
              <a:t>Mary draws beautifully and prepares a great surprise for her teacher and her class.</a:t>
            </a:r>
          </a:p>
        </p:txBody>
      </p:sp>
      <p:pic>
        <p:nvPicPr>
          <p:cNvPr id="30" name="Picture 6">
            <a:extLst>
              <a:ext uri="{FF2B5EF4-FFF2-40B4-BE49-F238E27FC236}">
                <a16:creationId xmlns:a16="http://schemas.microsoft.com/office/drawing/2014/main" id="{DCC56F6B-A03D-4DC3-A044-7F3C2C4C21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7677" y="3997159"/>
            <a:ext cx="730049" cy="730049"/>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a:extLst>
              <a:ext uri="{FF2B5EF4-FFF2-40B4-BE49-F238E27FC236}">
                <a16:creationId xmlns:a16="http://schemas.microsoft.com/office/drawing/2014/main" id="{ABE6607A-DBC1-4A44-89DC-72EF6E5A3C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5622" y="4727208"/>
            <a:ext cx="3196272" cy="212871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155FED29-244E-4338-A70B-0EFC6BA94732}"/>
              </a:ext>
            </a:extLst>
          </p:cNvPr>
          <p:cNvSpPr txBox="1"/>
          <p:nvPr/>
        </p:nvSpPr>
        <p:spPr>
          <a:xfrm>
            <a:off x="5974962" y="4838636"/>
            <a:ext cx="3092837" cy="923330"/>
          </a:xfrm>
          <a:prstGeom prst="rect">
            <a:avLst/>
          </a:prstGeom>
          <a:noFill/>
        </p:spPr>
        <p:txBody>
          <a:bodyPr wrap="square" rtlCol="0">
            <a:spAutoFit/>
          </a:bodyPr>
          <a:lstStyle/>
          <a:p>
            <a:r>
              <a:rPr lang="en-US" dirty="0"/>
              <a:t>Joe is very smart, but he stayed up late playing video games and falls asleep in class.</a:t>
            </a:r>
          </a:p>
        </p:txBody>
      </p:sp>
      <p:pic>
        <p:nvPicPr>
          <p:cNvPr id="33" name="Picture 8">
            <a:extLst>
              <a:ext uri="{FF2B5EF4-FFF2-40B4-BE49-F238E27FC236}">
                <a16:creationId xmlns:a16="http://schemas.microsoft.com/office/drawing/2014/main" id="{0CA5E1D6-CD16-4B2F-B577-2DEB9AB2B3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4186" y="5940997"/>
            <a:ext cx="535701" cy="4944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6"/>
                                        </p:tgtEl>
                                        <p:attrNameLst>
                                          <p:attrName>style.visibility</p:attrName>
                                        </p:attrNameLst>
                                      </p:cBhvr>
                                      <p:to>
                                        <p:strVal val="visible"/>
                                      </p:to>
                                    </p:set>
                                    <p:anim calcmode="lin" valueType="num">
                                      <p:cBhvr additive="base">
                                        <p:cTn id="20" dur="500" fill="hold"/>
                                        <p:tgtEl>
                                          <p:spTgt spid="7176"/>
                                        </p:tgtEl>
                                        <p:attrNameLst>
                                          <p:attrName>ppt_x</p:attrName>
                                        </p:attrNameLst>
                                      </p:cBhvr>
                                      <p:tavLst>
                                        <p:tav tm="0">
                                          <p:val>
                                            <p:strVal val="#ppt_x"/>
                                          </p:val>
                                        </p:tav>
                                        <p:tav tm="100000">
                                          <p:val>
                                            <p:strVal val="#ppt_x"/>
                                          </p:val>
                                        </p:tav>
                                      </p:tavLst>
                                    </p:anim>
                                    <p:anim calcmode="lin" valueType="num">
                                      <p:cBhvr additive="base">
                                        <p:cTn id="21"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fade">
                                      <p:cBhvr>
                                        <p:cTn id="26" dur="1000"/>
                                        <p:tgtEl>
                                          <p:spTgt spid="7172"/>
                                        </p:tgtEl>
                                      </p:cBhvr>
                                    </p:animEffect>
                                    <p:anim calcmode="lin" valueType="num">
                                      <p:cBhvr>
                                        <p:cTn id="27" dur="1000" fill="hold"/>
                                        <p:tgtEl>
                                          <p:spTgt spid="7172"/>
                                        </p:tgtEl>
                                        <p:attrNameLst>
                                          <p:attrName>ppt_x</p:attrName>
                                        </p:attrNameLst>
                                      </p:cBhvr>
                                      <p:tavLst>
                                        <p:tav tm="0">
                                          <p:val>
                                            <p:strVal val="#ppt_x"/>
                                          </p:val>
                                        </p:tav>
                                        <p:tav tm="100000">
                                          <p:val>
                                            <p:strVal val="#ppt_x"/>
                                          </p:val>
                                        </p:tav>
                                      </p:tavLst>
                                    </p:anim>
                                    <p:anim calcmode="lin" valueType="num">
                                      <p:cBhvr>
                                        <p:cTn id="28"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17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18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P spid="29"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A8CD54C-16B3-4443-98B2-8960E88613C1}"/>
              </a:ext>
            </a:extLst>
          </p:cNvPr>
          <p:cNvSpPr txBox="1"/>
          <p:nvPr/>
        </p:nvSpPr>
        <p:spPr>
          <a:xfrm>
            <a:off x="136954" y="3318310"/>
            <a:ext cx="2324100" cy="923330"/>
          </a:xfrm>
          <a:prstGeom prst="rect">
            <a:avLst/>
          </a:prstGeom>
          <a:noFill/>
        </p:spPr>
        <p:txBody>
          <a:bodyPr wrap="square" rtlCol="0">
            <a:spAutoFit/>
          </a:bodyPr>
          <a:lstStyle/>
          <a:p>
            <a:r>
              <a:rPr lang="en-US" dirty="0"/>
              <a:t>Camila, loves to cook and help mom make lunch.</a:t>
            </a:r>
          </a:p>
        </p:txBody>
      </p:sp>
      <p:pic>
        <p:nvPicPr>
          <p:cNvPr id="24" name="Picture 6">
            <a:extLst>
              <a:ext uri="{FF2B5EF4-FFF2-40B4-BE49-F238E27FC236}">
                <a16:creationId xmlns:a16="http://schemas.microsoft.com/office/drawing/2014/main" id="{21C01BDD-073A-4179-8ECC-675FB14096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9473" y="3826531"/>
            <a:ext cx="730049" cy="73004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9FDDF833-0275-4C09-9C59-CC431EAEE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63" y="111312"/>
            <a:ext cx="215265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71F68B01-9421-4279-8AF8-4A9A7BBBC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595" y="123763"/>
            <a:ext cx="3194547" cy="319454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2EF6EA7D-2D62-4022-8110-232AEB89CA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2864" y="158562"/>
            <a:ext cx="3036802" cy="20250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EAF1601-7FC9-4753-BE1B-48118F035F12}"/>
              </a:ext>
            </a:extLst>
          </p:cNvPr>
          <p:cNvSpPr txBox="1"/>
          <p:nvPr/>
        </p:nvSpPr>
        <p:spPr>
          <a:xfrm>
            <a:off x="2346523" y="3268226"/>
            <a:ext cx="3599698" cy="923330"/>
          </a:xfrm>
          <a:prstGeom prst="rect">
            <a:avLst/>
          </a:prstGeom>
          <a:noFill/>
        </p:spPr>
        <p:txBody>
          <a:bodyPr wrap="square" rtlCol="0">
            <a:spAutoFit/>
          </a:bodyPr>
          <a:lstStyle/>
          <a:p>
            <a:r>
              <a:rPr lang="en-US" dirty="0"/>
              <a:t>A sister lost her doll and doesn’t feel like looking for her own so she take’s her sister’s doll.</a:t>
            </a:r>
          </a:p>
        </p:txBody>
      </p:sp>
      <p:pic>
        <p:nvPicPr>
          <p:cNvPr id="15" name="Picture 8">
            <a:extLst>
              <a:ext uri="{FF2B5EF4-FFF2-40B4-BE49-F238E27FC236}">
                <a16:creationId xmlns:a16="http://schemas.microsoft.com/office/drawing/2014/main" id="{EA105D3A-6AA2-478A-B835-3DFA58B5EA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6072" y="3925625"/>
            <a:ext cx="441324" cy="4073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FBC03BF-F613-420F-8F3B-D2216BF5EFEA}"/>
              </a:ext>
            </a:extLst>
          </p:cNvPr>
          <p:cNvSpPr txBox="1"/>
          <p:nvPr/>
        </p:nvSpPr>
        <p:spPr>
          <a:xfrm>
            <a:off x="5954224" y="2183624"/>
            <a:ext cx="3004783" cy="1200329"/>
          </a:xfrm>
          <a:prstGeom prst="rect">
            <a:avLst/>
          </a:prstGeom>
          <a:noFill/>
        </p:spPr>
        <p:txBody>
          <a:bodyPr wrap="square" rtlCol="0">
            <a:spAutoFit/>
          </a:bodyPr>
          <a:lstStyle/>
          <a:p>
            <a:r>
              <a:rPr lang="en-US" dirty="0"/>
              <a:t>Elena, has all the books of the collection but no one can ask her to borrow one. She gets annoyed.</a:t>
            </a:r>
          </a:p>
        </p:txBody>
      </p:sp>
      <p:pic>
        <p:nvPicPr>
          <p:cNvPr id="17" name="Picture 8">
            <a:extLst>
              <a:ext uri="{FF2B5EF4-FFF2-40B4-BE49-F238E27FC236}">
                <a16:creationId xmlns:a16="http://schemas.microsoft.com/office/drawing/2014/main" id="{ED5743D6-3AD9-4730-9303-541F3FD182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1042" y="3075024"/>
            <a:ext cx="357965" cy="33042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30DA8CB8-0473-4474-9806-A3C2BD8B1F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5764" y="3452547"/>
            <a:ext cx="3123542" cy="20250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8AD06A8-5BED-4D56-9BDA-263D2EF18B1C}"/>
              </a:ext>
            </a:extLst>
          </p:cNvPr>
          <p:cNvSpPr txBox="1"/>
          <p:nvPr/>
        </p:nvSpPr>
        <p:spPr>
          <a:xfrm>
            <a:off x="5954224" y="5410200"/>
            <a:ext cx="3091663" cy="923330"/>
          </a:xfrm>
          <a:prstGeom prst="rect">
            <a:avLst/>
          </a:prstGeom>
          <a:noFill/>
        </p:spPr>
        <p:txBody>
          <a:bodyPr wrap="square" rtlCol="0">
            <a:spAutoFit/>
          </a:bodyPr>
          <a:lstStyle/>
          <a:p>
            <a:r>
              <a:rPr lang="en-US" dirty="0"/>
              <a:t>Ana is very joyful and makes everyone smile, even those who are sad.</a:t>
            </a:r>
          </a:p>
        </p:txBody>
      </p:sp>
      <p:pic>
        <p:nvPicPr>
          <p:cNvPr id="21" name="Picture 6">
            <a:extLst>
              <a:ext uri="{FF2B5EF4-FFF2-40B4-BE49-F238E27FC236}">
                <a16:creationId xmlns:a16="http://schemas.microsoft.com/office/drawing/2014/main" id="{C637FA6F-4427-44E0-A121-A9D4FBBC5F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0853" y="6248400"/>
            <a:ext cx="624847" cy="62484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4C5DDC90-9571-49BB-94DE-F8EFF1F0B3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9986" y="4333001"/>
            <a:ext cx="2467962" cy="162365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F85DCF5-FEC8-4BA5-BB08-056DE807ABF7}"/>
              </a:ext>
            </a:extLst>
          </p:cNvPr>
          <p:cNvSpPr txBox="1"/>
          <p:nvPr/>
        </p:nvSpPr>
        <p:spPr>
          <a:xfrm>
            <a:off x="966379" y="5933874"/>
            <a:ext cx="4446796" cy="923330"/>
          </a:xfrm>
          <a:prstGeom prst="rect">
            <a:avLst/>
          </a:prstGeom>
          <a:noFill/>
        </p:spPr>
        <p:txBody>
          <a:bodyPr wrap="square" rtlCol="0">
            <a:spAutoFit/>
          </a:bodyPr>
          <a:lstStyle/>
          <a:p>
            <a:r>
              <a:rPr lang="en-US" dirty="0"/>
              <a:t>With only a year old, Susan visits her cousin in the Hospital  and takes him drawings and covers him with kisses.</a:t>
            </a:r>
          </a:p>
        </p:txBody>
      </p:sp>
      <p:pic>
        <p:nvPicPr>
          <p:cNvPr id="23" name="Picture 6">
            <a:extLst>
              <a:ext uri="{FF2B5EF4-FFF2-40B4-BE49-F238E27FC236}">
                <a16:creationId xmlns:a16="http://schemas.microsoft.com/office/drawing/2014/main" id="{61B90458-6D83-4D48-98CA-AB44F2F48E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1531" y="5310191"/>
            <a:ext cx="730049" cy="73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19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20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6" grpId="0"/>
      <p:bldP spid="20"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200400" y="457200"/>
            <a:ext cx="2362200" cy="646331"/>
          </a:xfrm>
          <a:prstGeom prst="rect">
            <a:avLst/>
          </a:prstGeom>
          <a:noFill/>
        </p:spPr>
        <p:txBody>
          <a:bodyPr wrap="square" rtlCol="0">
            <a:spAutoFit/>
          </a:bodyPr>
          <a:lstStyle/>
          <a:p>
            <a:pPr algn="just"/>
            <a:r>
              <a:rPr lang="en-US" sz="3600" b="1" dirty="0">
                <a:latin typeface="Arial Black" pitchFamily="34" charset="0"/>
              </a:rPr>
              <a:t>PRAYER</a:t>
            </a:r>
          </a:p>
        </p:txBody>
      </p:sp>
      <p:sp>
        <p:nvSpPr>
          <p:cNvPr id="4" name="Rectangle 3"/>
          <p:cNvSpPr/>
          <p:nvPr/>
        </p:nvSpPr>
        <p:spPr>
          <a:xfrm>
            <a:off x="457200" y="1752600"/>
            <a:ext cx="4800600" cy="2862322"/>
          </a:xfrm>
          <a:prstGeom prst="rect">
            <a:avLst/>
          </a:prstGeom>
        </p:spPr>
        <p:txBody>
          <a:bodyPr wrap="square">
            <a:spAutoFit/>
          </a:bodyPr>
          <a:lstStyle/>
          <a:p>
            <a:r>
              <a:rPr lang="es-ES" dirty="0" err="1">
                <a:latin typeface="Arial Black" pitchFamily="34" charset="0"/>
              </a:rPr>
              <a:t>Jesus</a:t>
            </a:r>
            <a:r>
              <a:rPr lang="es-ES" dirty="0">
                <a:latin typeface="Arial Black" pitchFamily="34" charset="0"/>
              </a:rPr>
              <a:t>, </a:t>
            </a:r>
          </a:p>
          <a:p>
            <a:endParaRPr lang="es-ES" dirty="0">
              <a:latin typeface="Arial Black" pitchFamily="34" charset="0"/>
            </a:endParaRPr>
          </a:p>
          <a:p>
            <a:pPr algn="just"/>
            <a:r>
              <a:rPr lang="es-ES" dirty="0" err="1">
                <a:latin typeface="Arial Black" pitchFamily="34" charset="0"/>
              </a:rPr>
              <a:t>Thank</a:t>
            </a:r>
            <a:r>
              <a:rPr lang="es-ES" dirty="0">
                <a:latin typeface="Arial Black" pitchFamily="34" charset="0"/>
              </a:rPr>
              <a:t> </a:t>
            </a:r>
            <a:r>
              <a:rPr lang="es-ES" dirty="0" err="1">
                <a:latin typeface="Arial Black" pitchFamily="34" charset="0"/>
              </a:rPr>
              <a:t>you</a:t>
            </a:r>
            <a:r>
              <a:rPr lang="es-ES" dirty="0">
                <a:latin typeface="Arial Black" pitchFamily="34" charset="0"/>
              </a:rPr>
              <a:t> </a:t>
            </a:r>
            <a:r>
              <a:rPr lang="es-ES" dirty="0" err="1">
                <a:latin typeface="Arial Black" pitchFamily="34" charset="0"/>
              </a:rPr>
              <a:t>for</a:t>
            </a:r>
            <a:r>
              <a:rPr lang="es-ES" dirty="0">
                <a:latin typeface="Arial Black" pitchFamily="34" charset="0"/>
              </a:rPr>
              <a:t> </a:t>
            </a:r>
            <a:r>
              <a:rPr lang="es-ES" dirty="0" err="1">
                <a:latin typeface="Arial Black" pitchFamily="34" charset="0"/>
              </a:rPr>
              <a:t>all</a:t>
            </a:r>
            <a:r>
              <a:rPr lang="es-ES" dirty="0">
                <a:latin typeface="Arial Black" pitchFamily="34" charset="0"/>
              </a:rPr>
              <a:t> </a:t>
            </a:r>
            <a:r>
              <a:rPr lang="es-ES" dirty="0" err="1">
                <a:latin typeface="Arial Black" pitchFamily="34" charset="0"/>
              </a:rPr>
              <a:t>the</a:t>
            </a:r>
            <a:r>
              <a:rPr lang="es-ES" dirty="0">
                <a:latin typeface="Arial Black" pitchFamily="34" charset="0"/>
              </a:rPr>
              <a:t> </a:t>
            </a:r>
            <a:r>
              <a:rPr lang="es-ES" dirty="0" err="1">
                <a:latin typeface="Arial Black" pitchFamily="34" charset="0"/>
              </a:rPr>
              <a:t>blessings</a:t>
            </a:r>
            <a:r>
              <a:rPr lang="es-ES" dirty="0">
                <a:latin typeface="Arial Black" pitchFamily="34" charset="0"/>
              </a:rPr>
              <a:t> and </a:t>
            </a:r>
            <a:r>
              <a:rPr lang="es-ES" dirty="0" err="1">
                <a:latin typeface="Arial Black" pitchFamily="34" charset="0"/>
              </a:rPr>
              <a:t>talents</a:t>
            </a:r>
            <a:r>
              <a:rPr lang="es-ES" dirty="0">
                <a:latin typeface="Arial Black" pitchFamily="34" charset="0"/>
              </a:rPr>
              <a:t> </a:t>
            </a:r>
            <a:r>
              <a:rPr lang="es-ES" dirty="0" err="1">
                <a:latin typeface="Arial Black" pitchFamily="34" charset="0"/>
              </a:rPr>
              <a:t>you</a:t>
            </a:r>
            <a:r>
              <a:rPr lang="es-ES" dirty="0">
                <a:latin typeface="Arial Black" pitchFamily="34" charset="0"/>
              </a:rPr>
              <a:t> </a:t>
            </a:r>
            <a:r>
              <a:rPr lang="es-ES" dirty="0" err="1">
                <a:latin typeface="Arial Black" pitchFamily="34" charset="0"/>
              </a:rPr>
              <a:t>give</a:t>
            </a:r>
            <a:r>
              <a:rPr lang="es-ES" dirty="0">
                <a:latin typeface="Arial Black" pitchFamily="34" charset="0"/>
              </a:rPr>
              <a:t> </a:t>
            </a:r>
            <a:r>
              <a:rPr lang="es-ES" dirty="0" err="1">
                <a:latin typeface="Arial Black" pitchFamily="34" charset="0"/>
              </a:rPr>
              <a:t>us</a:t>
            </a:r>
            <a:r>
              <a:rPr lang="es-ES" dirty="0">
                <a:latin typeface="Arial Black" pitchFamily="34" charset="0"/>
              </a:rPr>
              <a:t>. </a:t>
            </a:r>
            <a:r>
              <a:rPr lang="es-ES" dirty="0" err="1">
                <a:latin typeface="Arial Black" pitchFamily="34" charset="0"/>
              </a:rPr>
              <a:t>Help</a:t>
            </a:r>
            <a:r>
              <a:rPr lang="es-ES" dirty="0">
                <a:latin typeface="Arial Black" pitchFamily="34" charset="0"/>
              </a:rPr>
              <a:t> me </a:t>
            </a:r>
            <a:r>
              <a:rPr lang="es-ES" dirty="0" err="1">
                <a:latin typeface="Arial Black" pitchFamily="34" charset="0"/>
              </a:rPr>
              <a:t>to</a:t>
            </a:r>
            <a:r>
              <a:rPr lang="es-ES" dirty="0">
                <a:latin typeface="Arial Black" pitchFamily="34" charset="0"/>
              </a:rPr>
              <a:t> be </a:t>
            </a:r>
            <a:r>
              <a:rPr lang="es-ES" dirty="0" err="1">
                <a:latin typeface="Arial Black" pitchFamily="34" charset="0"/>
              </a:rPr>
              <a:t>generous</a:t>
            </a:r>
            <a:r>
              <a:rPr lang="es-ES" dirty="0">
                <a:latin typeface="Arial Black" pitchFamily="34" charset="0"/>
              </a:rPr>
              <a:t> and </a:t>
            </a:r>
            <a:r>
              <a:rPr lang="es-ES" dirty="0" err="1">
                <a:latin typeface="Arial Black" pitchFamily="34" charset="0"/>
              </a:rPr>
              <a:t>brave</a:t>
            </a:r>
            <a:r>
              <a:rPr lang="es-ES" dirty="0">
                <a:latin typeface="Arial Black" pitchFamily="34" charset="0"/>
              </a:rPr>
              <a:t> so I </a:t>
            </a:r>
            <a:r>
              <a:rPr lang="es-ES" dirty="0" err="1">
                <a:latin typeface="Arial Black" pitchFamily="34" charset="0"/>
              </a:rPr>
              <a:t>may</a:t>
            </a:r>
            <a:r>
              <a:rPr lang="es-ES" dirty="0">
                <a:latin typeface="Arial Black" pitchFamily="34" charset="0"/>
              </a:rPr>
              <a:t> use </a:t>
            </a:r>
            <a:r>
              <a:rPr lang="es-ES" dirty="0" err="1">
                <a:latin typeface="Arial Black" pitchFamily="34" charset="0"/>
              </a:rPr>
              <a:t>my</a:t>
            </a:r>
            <a:r>
              <a:rPr lang="es-ES" dirty="0">
                <a:latin typeface="Arial Black" pitchFamily="34" charset="0"/>
              </a:rPr>
              <a:t> </a:t>
            </a:r>
            <a:r>
              <a:rPr lang="es-ES" dirty="0" err="1">
                <a:latin typeface="Arial Black" pitchFamily="34" charset="0"/>
              </a:rPr>
              <a:t>talents</a:t>
            </a:r>
            <a:r>
              <a:rPr lang="es-ES" dirty="0">
                <a:latin typeface="Arial Black" pitchFamily="34" charset="0"/>
              </a:rPr>
              <a:t> </a:t>
            </a:r>
            <a:r>
              <a:rPr lang="es-ES" dirty="0" err="1">
                <a:latin typeface="Arial Black" pitchFamily="34" charset="0"/>
              </a:rPr>
              <a:t>to</a:t>
            </a:r>
            <a:r>
              <a:rPr lang="es-ES" dirty="0">
                <a:latin typeface="Arial Black" pitchFamily="34" charset="0"/>
              </a:rPr>
              <a:t> </a:t>
            </a:r>
            <a:r>
              <a:rPr lang="es-ES" dirty="0" err="1">
                <a:latin typeface="Arial Black" pitchFamily="34" charset="0"/>
              </a:rPr>
              <a:t>help</a:t>
            </a:r>
            <a:r>
              <a:rPr lang="es-ES" dirty="0">
                <a:latin typeface="Arial Black" pitchFamily="34" charset="0"/>
              </a:rPr>
              <a:t> </a:t>
            </a:r>
            <a:r>
              <a:rPr lang="es-ES" dirty="0" err="1">
                <a:latin typeface="Arial Black" pitchFamily="34" charset="0"/>
              </a:rPr>
              <a:t>others</a:t>
            </a:r>
            <a:r>
              <a:rPr lang="es-ES" dirty="0">
                <a:latin typeface="Arial Black" pitchFamily="34" charset="0"/>
              </a:rPr>
              <a:t>. I </a:t>
            </a:r>
            <a:r>
              <a:rPr lang="es-ES" dirty="0" err="1">
                <a:latin typeface="Arial Black" pitchFamily="34" charset="0"/>
              </a:rPr>
              <a:t>love</a:t>
            </a:r>
            <a:r>
              <a:rPr lang="es-ES" dirty="0">
                <a:latin typeface="Arial Black" pitchFamily="34" charset="0"/>
              </a:rPr>
              <a:t> </a:t>
            </a:r>
            <a:r>
              <a:rPr lang="es-ES" dirty="0" err="1">
                <a:latin typeface="Arial Black" pitchFamily="34" charset="0"/>
              </a:rPr>
              <a:t>you</a:t>
            </a:r>
            <a:r>
              <a:rPr lang="es-ES" dirty="0">
                <a:latin typeface="Arial Black" pitchFamily="34" charset="0"/>
              </a:rPr>
              <a:t>.</a:t>
            </a:r>
          </a:p>
          <a:p>
            <a:pPr algn="just"/>
            <a:endParaRPr lang="es-ES" dirty="0">
              <a:latin typeface="Arial Black" pitchFamily="34" charset="0"/>
            </a:endParaRPr>
          </a:p>
          <a:p>
            <a:pPr algn="just"/>
            <a:r>
              <a:rPr lang="es-ES" dirty="0">
                <a:latin typeface="Arial Black" pitchFamily="34" charset="0"/>
              </a:rPr>
              <a:t>                                        Amen</a:t>
            </a:r>
          </a:p>
          <a:p>
            <a:endParaRPr lang="es-ES" dirty="0">
              <a:latin typeface="Arial Black" pitchFamily="34" charset="0"/>
            </a:endParaRPr>
          </a:p>
          <a:p>
            <a:endParaRPr lang="es-ES" dirty="0">
              <a:latin typeface="Arial Black" pitchFamily="34" charset="0"/>
            </a:endParaRPr>
          </a:p>
        </p:txBody>
      </p:sp>
      <p:pic>
        <p:nvPicPr>
          <p:cNvPr id="5" name="Picture 2" descr="CLASE ROQUITAS: EL TEMPLO ES UN LUGAR PARA ORAR"/>
          <p:cNvPicPr>
            <a:picLocks noChangeAspect="1" noChangeArrowheads="1"/>
          </p:cNvPicPr>
          <p:nvPr/>
        </p:nvPicPr>
        <p:blipFill>
          <a:blip r:embed="rId2" cstate="print"/>
          <a:srcRect/>
          <a:stretch>
            <a:fillRect/>
          </a:stretch>
        </p:blipFill>
        <p:spPr bwMode="auto">
          <a:xfrm>
            <a:off x="5410200" y="1143000"/>
            <a:ext cx="3371850" cy="45243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1AE0-47AE-EFF8-0057-FBA9A123A83B}"/>
              </a:ext>
            </a:extLst>
          </p:cNvPr>
          <p:cNvSpPr>
            <a:spLocks noGrp="1"/>
          </p:cNvSpPr>
          <p:nvPr>
            <p:ph type="title"/>
          </p:nvPr>
        </p:nvSpPr>
        <p:spPr>
          <a:xfrm>
            <a:off x="0" y="30480"/>
            <a:ext cx="9144000" cy="563562"/>
          </a:xfrm>
        </p:spPr>
        <p:txBody>
          <a:bodyPr>
            <a:normAutofit fontScale="90000"/>
          </a:bodyPr>
          <a:lstStyle/>
          <a:p>
            <a:r>
              <a:rPr lang="en-US" sz="2000" dirty="0">
                <a:effectLst/>
                <a:latin typeface="Cambria" panose="02040503050406030204" pitchFamily="18" charset="0"/>
                <a:ea typeface="Times New Roman" panose="02020603050405020304" pitchFamily="18" charset="0"/>
                <a:cs typeface="Arial" panose="020B0604020202020204" pitchFamily="34" charset="0"/>
              </a:rPr>
              <a:t>A Gift to You, KWSCM, </a:t>
            </a:r>
            <a:r>
              <a:rPr lang="en-US" sz="2000" b="1" dirty="0">
                <a:effectLst/>
                <a:latin typeface="Cambria" panose="02040503050406030204" pitchFamily="18" charset="0"/>
                <a:ea typeface="Times New Roman" panose="02020603050405020304" pitchFamily="18" charset="0"/>
                <a:cs typeface="Arial" panose="020B0604020202020204" pitchFamily="34" charset="0"/>
              </a:rPr>
              <a:t>https://youtu.be/qbyPbh-NmX8?si=mnZUCqnjLmRCYfM4</a:t>
            </a:r>
            <a:endParaRPr lang="en-US" sz="2000" dirty="0"/>
          </a:p>
        </p:txBody>
      </p:sp>
      <p:pic>
        <p:nvPicPr>
          <p:cNvPr id="3" name="Online Media 2" title="A Gift To You  | 1 | kwscm">
            <a:hlinkClick r:id="" action="ppaction://media"/>
            <a:extLst>
              <a:ext uri="{FF2B5EF4-FFF2-40B4-BE49-F238E27FC236}">
                <a16:creationId xmlns:a16="http://schemas.microsoft.com/office/drawing/2014/main" id="{EF946637-CF02-B811-B4BD-1B8298D7AE52}"/>
              </a:ext>
            </a:extLst>
          </p:cNvPr>
          <p:cNvPicPr>
            <a:picLocks noRot="1" noChangeAspect="1"/>
          </p:cNvPicPr>
          <p:nvPr>
            <a:videoFile r:link="rId1"/>
          </p:nvPr>
        </p:nvPicPr>
        <p:blipFill>
          <a:blip r:embed="rId3"/>
          <a:stretch>
            <a:fillRect/>
          </a:stretch>
        </p:blipFill>
        <p:spPr>
          <a:xfrm>
            <a:off x="0" y="457200"/>
            <a:ext cx="9144000" cy="6400800"/>
          </a:xfrm>
          <a:prstGeom prst="rect">
            <a:avLst/>
          </a:prstGeom>
        </p:spPr>
      </p:pic>
    </p:spTree>
    <p:extLst>
      <p:ext uri="{BB962C8B-B14F-4D97-AF65-F5344CB8AC3E}">
        <p14:creationId xmlns:p14="http://schemas.microsoft.com/office/powerpoint/2010/main" val="1569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8" name="AutoShape 2" descr="Pontificio Consejo para la Familia - Ninos - San Juan Pablo II"/>
          <p:cNvSpPr>
            <a:spLocks noChangeAspect="1" noChangeArrowheads="1"/>
          </p:cNvSpPr>
          <p:nvPr/>
        </p:nvSpPr>
        <p:spPr bwMode="auto">
          <a:xfrm>
            <a:off x="155575" y="-822325"/>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F47D95E6-38D8-4B00-901C-83A14BB15EFF}"/>
              </a:ext>
            </a:extLst>
          </p:cNvPr>
          <p:cNvSpPr txBox="1"/>
          <p:nvPr/>
        </p:nvSpPr>
        <p:spPr>
          <a:xfrm>
            <a:off x="2894012" y="170295"/>
            <a:ext cx="3355975" cy="523220"/>
          </a:xfrm>
          <a:prstGeom prst="rect">
            <a:avLst/>
          </a:prstGeom>
          <a:noFill/>
        </p:spPr>
        <p:txBody>
          <a:bodyPr wrap="square" rtlCol="0">
            <a:spAutoFit/>
          </a:bodyPr>
          <a:lstStyle/>
          <a:p>
            <a:r>
              <a:rPr lang="en-US" sz="2800" b="1" dirty="0"/>
              <a:t>THE LOVE OF JESUS</a:t>
            </a:r>
          </a:p>
        </p:txBody>
      </p:sp>
      <p:pic>
        <p:nvPicPr>
          <p:cNvPr id="2052" name="Picture 4" descr=" ">
            <a:extLst>
              <a:ext uri="{FF2B5EF4-FFF2-40B4-BE49-F238E27FC236}">
                <a16:creationId xmlns:a16="http://schemas.microsoft.com/office/drawing/2014/main" id="{E713A1C3-7FD2-425E-B329-5475D480A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326" y="2905451"/>
            <a:ext cx="2556994" cy="36341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 ">
            <a:extLst>
              <a:ext uri="{FF2B5EF4-FFF2-40B4-BE49-F238E27FC236}">
                <a16:creationId xmlns:a16="http://schemas.microsoft.com/office/drawing/2014/main" id="{C38DB991-A435-4401-B963-D03FA02C9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 y="892176"/>
            <a:ext cx="2631440" cy="3289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24CB57-B2A8-440F-BB85-BD92665A2760}"/>
              </a:ext>
            </a:extLst>
          </p:cNvPr>
          <p:cNvSpPr txBox="1"/>
          <p:nvPr/>
        </p:nvSpPr>
        <p:spPr>
          <a:xfrm>
            <a:off x="2982326" y="1175484"/>
            <a:ext cx="5334000" cy="1015663"/>
          </a:xfrm>
          <a:prstGeom prst="rect">
            <a:avLst/>
          </a:prstGeom>
          <a:noFill/>
        </p:spPr>
        <p:txBody>
          <a:bodyPr wrap="square" rtlCol="0">
            <a:spAutoFit/>
          </a:bodyPr>
          <a:lstStyle/>
          <a:p>
            <a:r>
              <a:rPr lang="en-US" sz="2000" dirty="0"/>
              <a:t>Jesus loves us intensely and wants the best for us. He especially loves children because their hearts are open to His Love. </a:t>
            </a:r>
          </a:p>
        </p:txBody>
      </p:sp>
      <p:sp>
        <p:nvSpPr>
          <p:cNvPr id="5" name="TextBox 4">
            <a:extLst>
              <a:ext uri="{FF2B5EF4-FFF2-40B4-BE49-F238E27FC236}">
                <a16:creationId xmlns:a16="http://schemas.microsoft.com/office/drawing/2014/main" id="{F364BB2E-13EF-4ADA-BA2C-668E74D22772}"/>
              </a:ext>
            </a:extLst>
          </p:cNvPr>
          <p:cNvSpPr txBox="1"/>
          <p:nvPr/>
        </p:nvSpPr>
        <p:spPr>
          <a:xfrm>
            <a:off x="5649326" y="2905451"/>
            <a:ext cx="3339099" cy="3785652"/>
          </a:xfrm>
          <a:prstGeom prst="rect">
            <a:avLst/>
          </a:prstGeom>
          <a:noFill/>
        </p:spPr>
        <p:txBody>
          <a:bodyPr wrap="square" rtlCol="0">
            <a:spAutoFit/>
          </a:bodyPr>
          <a:lstStyle/>
          <a:p>
            <a:r>
              <a:rPr lang="en-US" sz="2000" dirty="0"/>
              <a:t>Love is a gift Jesus gives to each of us along with His mercy. </a:t>
            </a:r>
          </a:p>
          <a:p>
            <a:endParaRPr lang="en-US" sz="2000" dirty="0"/>
          </a:p>
          <a:p>
            <a:r>
              <a:rPr lang="en-US" sz="2000" dirty="0"/>
              <a:t>Mercy is to feel much love and compassion for others; even if they make a mistake and do something wrong, mercy forgives and gives another chance. Thus is Jesus’ love for us, Large and, Wonderful.</a:t>
            </a:r>
          </a:p>
          <a:p>
            <a:endParaRPr lang="en-US" sz="2000" dirty="0"/>
          </a:p>
        </p:txBody>
      </p:sp>
    </p:spTree>
    <p:extLst>
      <p:ext uri="{BB962C8B-B14F-4D97-AF65-F5344CB8AC3E}">
        <p14:creationId xmlns:p14="http://schemas.microsoft.com/office/powerpoint/2010/main" val="307582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F47D95E6-38D8-4B00-901C-83A14BB15EFF}"/>
              </a:ext>
            </a:extLst>
          </p:cNvPr>
          <p:cNvSpPr txBox="1"/>
          <p:nvPr/>
        </p:nvSpPr>
        <p:spPr>
          <a:xfrm>
            <a:off x="2889458" y="78509"/>
            <a:ext cx="3130342" cy="523220"/>
          </a:xfrm>
          <a:prstGeom prst="rect">
            <a:avLst/>
          </a:prstGeom>
          <a:noFill/>
        </p:spPr>
        <p:txBody>
          <a:bodyPr wrap="square" rtlCol="0">
            <a:spAutoFit/>
          </a:bodyPr>
          <a:lstStyle/>
          <a:p>
            <a:r>
              <a:rPr lang="en-US" sz="2800" b="1" dirty="0"/>
              <a:t>THE LOVE OF JESUS</a:t>
            </a:r>
          </a:p>
        </p:txBody>
      </p:sp>
      <p:pic>
        <p:nvPicPr>
          <p:cNvPr id="3074" name="Picture 2" descr=" ">
            <a:extLst>
              <a:ext uri="{FF2B5EF4-FFF2-40B4-BE49-F238E27FC236}">
                <a16:creationId xmlns:a16="http://schemas.microsoft.com/office/drawing/2014/main" id="{85995CA6-9131-4BA6-BC62-4FB1E6B81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854075"/>
            <a:ext cx="2675431" cy="26754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8CF11F-3CFE-4A7A-A2CE-0BD1B7930387}"/>
              </a:ext>
            </a:extLst>
          </p:cNvPr>
          <p:cNvSpPr txBox="1"/>
          <p:nvPr/>
        </p:nvSpPr>
        <p:spPr>
          <a:xfrm>
            <a:off x="2958582" y="1213808"/>
            <a:ext cx="1239344" cy="2031325"/>
          </a:xfrm>
          <a:prstGeom prst="rect">
            <a:avLst/>
          </a:prstGeom>
          <a:noFill/>
        </p:spPr>
        <p:txBody>
          <a:bodyPr wrap="square" rtlCol="0">
            <a:spAutoFit/>
          </a:bodyPr>
          <a:lstStyle/>
          <a:p>
            <a:pPr algn="ctr"/>
            <a:r>
              <a:rPr lang="en-US" dirty="0"/>
              <a:t>When we feel Jesus’ great love for us, our heart jumps for joy.</a:t>
            </a:r>
          </a:p>
        </p:txBody>
      </p:sp>
      <p:pic>
        <p:nvPicPr>
          <p:cNvPr id="3076" name="Picture 4" descr="Always praying before a meal and the family sitting down together for a meal...a thing of the past">
            <a:extLst>
              <a:ext uri="{FF2B5EF4-FFF2-40B4-BE49-F238E27FC236}">
                <a16:creationId xmlns:a16="http://schemas.microsoft.com/office/drawing/2014/main" id="{DCD33232-5900-484B-946E-11986E43D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075" y="899102"/>
            <a:ext cx="2091663" cy="29543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07129D3-F058-4615-9679-D0F199F4EA1C}"/>
              </a:ext>
            </a:extLst>
          </p:cNvPr>
          <p:cNvSpPr txBox="1"/>
          <p:nvPr/>
        </p:nvSpPr>
        <p:spPr>
          <a:xfrm>
            <a:off x="7100036" y="806604"/>
            <a:ext cx="1816821" cy="3139321"/>
          </a:xfrm>
          <a:prstGeom prst="rect">
            <a:avLst/>
          </a:prstGeom>
          <a:noFill/>
        </p:spPr>
        <p:txBody>
          <a:bodyPr wrap="square" rtlCol="0">
            <a:spAutoFit/>
          </a:bodyPr>
          <a:lstStyle/>
          <a:p>
            <a:r>
              <a:rPr lang="en-US" dirty="0"/>
              <a:t>We can feel Jesus’ love in our family when our Mom or Dad hug us, when our favorite dinner is served, when we’re lying in our cozy bed at night, all gifts from Jesus…</a:t>
            </a:r>
          </a:p>
        </p:txBody>
      </p:sp>
      <p:pic>
        <p:nvPicPr>
          <p:cNvPr id="3078" name="Picture 6" descr="SALUDOS PARA ENTRAR EN CLASE (3) - Orientación Andújar - Recursos Educativos">
            <a:extLst>
              <a:ext uri="{FF2B5EF4-FFF2-40B4-BE49-F238E27FC236}">
                <a16:creationId xmlns:a16="http://schemas.microsoft.com/office/drawing/2014/main" id="{4658AA75-AD7C-46E9-92CA-DD6449EAB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4671612"/>
            <a:ext cx="2864429" cy="15685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D4ACB77-EE67-41B3-90FC-374C47D13067}"/>
              </a:ext>
            </a:extLst>
          </p:cNvPr>
          <p:cNvSpPr txBox="1"/>
          <p:nvPr/>
        </p:nvSpPr>
        <p:spPr>
          <a:xfrm>
            <a:off x="3156962" y="4668163"/>
            <a:ext cx="1816821" cy="923330"/>
          </a:xfrm>
          <a:prstGeom prst="rect">
            <a:avLst/>
          </a:prstGeom>
          <a:noFill/>
        </p:spPr>
        <p:txBody>
          <a:bodyPr wrap="square" rtlCol="0">
            <a:spAutoFit/>
          </a:bodyPr>
          <a:lstStyle/>
          <a:p>
            <a:r>
              <a:rPr lang="en-US" dirty="0"/>
              <a:t>In our friends at school or in our neighborhood…</a:t>
            </a:r>
          </a:p>
        </p:txBody>
      </p:sp>
      <p:sp>
        <p:nvSpPr>
          <p:cNvPr id="17" name="TextBox 16">
            <a:extLst>
              <a:ext uri="{FF2B5EF4-FFF2-40B4-BE49-F238E27FC236}">
                <a16:creationId xmlns:a16="http://schemas.microsoft.com/office/drawing/2014/main" id="{9B52583D-7EAF-4B5E-9E39-09788B153F15}"/>
              </a:ext>
            </a:extLst>
          </p:cNvPr>
          <p:cNvSpPr txBox="1"/>
          <p:nvPr/>
        </p:nvSpPr>
        <p:spPr>
          <a:xfrm>
            <a:off x="7391400" y="4062092"/>
            <a:ext cx="1655617" cy="2585323"/>
          </a:xfrm>
          <a:prstGeom prst="rect">
            <a:avLst/>
          </a:prstGeom>
          <a:noFill/>
        </p:spPr>
        <p:txBody>
          <a:bodyPr wrap="square" rtlCol="0">
            <a:spAutoFit/>
          </a:bodyPr>
          <a:lstStyle/>
          <a:p>
            <a:r>
              <a:rPr lang="en-US" dirty="0"/>
              <a:t>In each sunrise that God gives us, in the trees and flowers, in the oxygen we breathe, and in the flowing rivers, in all of nature!</a:t>
            </a:r>
          </a:p>
        </p:txBody>
      </p:sp>
      <p:pic>
        <p:nvPicPr>
          <p:cNvPr id="8" name="Picture 7">
            <a:extLst>
              <a:ext uri="{FF2B5EF4-FFF2-40B4-BE49-F238E27FC236}">
                <a16:creationId xmlns:a16="http://schemas.microsoft.com/office/drawing/2014/main" id="{997B6010-E67E-4591-9106-EEAD20B0D52B}"/>
              </a:ext>
            </a:extLst>
          </p:cNvPr>
          <p:cNvPicPr>
            <a:picLocks noChangeAspect="1"/>
          </p:cNvPicPr>
          <p:nvPr/>
        </p:nvPicPr>
        <p:blipFill>
          <a:blip r:embed="rId5"/>
          <a:stretch>
            <a:fillRect/>
          </a:stretch>
        </p:blipFill>
        <p:spPr>
          <a:xfrm>
            <a:off x="5063404" y="4230804"/>
            <a:ext cx="2238375" cy="2247900"/>
          </a:xfrm>
          <a:prstGeom prst="rect">
            <a:avLst/>
          </a:prstGeom>
        </p:spPr>
      </p:pic>
    </p:spTree>
    <p:extLst>
      <p:ext uri="{BB962C8B-B14F-4D97-AF65-F5344CB8AC3E}">
        <p14:creationId xmlns:p14="http://schemas.microsoft.com/office/powerpoint/2010/main" val="17012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sp>
        <p:nvSpPr>
          <p:cNvPr id="19458" name="AutoShape 2" descr="Pontificio Consejo para la Familia - Ninos - San Juan Pablo II"/>
          <p:cNvSpPr>
            <a:spLocks noChangeAspect="1" noChangeArrowheads="1"/>
          </p:cNvSpPr>
          <p:nvPr/>
        </p:nvSpPr>
        <p:spPr bwMode="auto">
          <a:xfrm>
            <a:off x="155575" y="-822325"/>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F47D95E6-38D8-4B00-901C-83A14BB15EFF}"/>
              </a:ext>
            </a:extLst>
          </p:cNvPr>
          <p:cNvSpPr txBox="1"/>
          <p:nvPr/>
        </p:nvSpPr>
        <p:spPr>
          <a:xfrm>
            <a:off x="2687411" y="-360"/>
            <a:ext cx="3152775" cy="523220"/>
          </a:xfrm>
          <a:prstGeom prst="rect">
            <a:avLst/>
          </a:prstGeom>
          <a:noFill/>
        </p:spPr>
        <p:txBody>
          <a:bodyPr wrap="square" rtlCol="0">
            <a:spAutoFit/>
          </a:bodyPr>
          <a:lstStyle/>
          <a:p>
            <a:r>
              <a:rPr lang="en-US" sz="2800" b="1" dirty="0"/>
              <a:t>THE LOVE OF JESUS</a:t>
            </a:r>
          </a:p>
        </p:txBody>
      </p:sp>
      <p:pic>
        <p:nvPicPr>
          <p:cNvPr id="4102" name="Picture 6" descr="Adding these LED resin Christmas presents will make the perfect addition to your holiday scene. Perfectly sized for placing under a Christmas tree, on a tabletop, hearth, bookcase, or mantel. Each present has 12 warm white LED's that are battery operated using 3 AAA batteries (not included). The light function also has a built-in timer function that countdowns down when activated and runs 6-hours on/18-hours off. Indoor use only. Made of 100% polyresin material. Measures 7.9 in. square x 9.5 in.">
            <a:extLst>
              <a:ext uri="{FF2B5EF4-FFF2-40B4-BE49-F238E27FC236}">
                <a16:creationId xmlns:a16="http://schemas.microsoft.com/office/drawing/2014/main" id="{165FEE2F-7DAF-4F8D-8669-1A561B0AD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644005"/>
            <a:ext cx="2643705" cy="26437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B8AA71-0DBF-4CF2-A432-88F89D89911E}"/>
              </a:ext>
            </a:extLst>
          </p:cNvPr>
          <p:cNvSpPr txBox="1"/>
          <p:nvPr/>
        </p:nvSpPr>
        <p:spPr>
          <a:xfrm>
            <a:off x="3312430" y="556704"/>
            <a:ext cx="5455312" cy="707886"/>
          </a:xfrm>
          <a:prstGeom prst="rect">
            <a:avLst/>
          </a:prstGeom>
          <a:noFill/>
        </p:spPr>
        <p:txBody>
          <a:bodyPr wrap="square" rtlCol="0">
            <a:spAutoFit/>
          </a:bodyPr>
          <a:lstStyle/>
          <a:p>
            <a:r>
              <a:rPr lang="en-US" sz="2000" dirty="0"/>
              <a:t>Jesus also gives us certain abilities, and talents. </a:t>
            </a:r>
          </a:p>
          <a:p>
            <a:r>
              <a:rPr lang="en-US" sz="2000" dirty="0"/>
              <a:t>For example:</a:t>
            </a:r>
          </a:p>
        </p:txBody>
      </p:sp>
      <p:pic>
        <p:nvPicPr>
          <p:cNvPr id="7" name="Picture 6">
            <a:extLst>
              <a:ext uri="{FF2B5EF4-FFF2-40B4-BE49-F238E27FC236}">
                <a16:creationId xmlns:a16="http://schemas.microsoft.com/office/drawing/2014/main" id="{2901727A-BC6F-4F48-8846-DE9455983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756" y="1339692"/>
            <a:ext cx="3048893" cy="2030610"/>
          </a:xfrm>
          <a:prstGeom prst="rect">
            <a:avLst/>
          </a:prstGeom>
        </p:spPr>
      </p:pic>
      <p:sp>
        <p:nvSpPr>
          <p:cNvPr id="19" name="TextBox 18">
            <a:extLst>
              <a:ext uri="{FF2B5EF4-FFF2-40B4-BE49-F238E27FC236}">
                <a16:creationId xmlns:a16="http://schemas.microsoft.com/office/drawing/2014/main" id="{63C009E9-E7B8-4F45-9816-18E8B1ABAA71}"/>
              </a:ext>
            </a:extLst>
          </p:cNvPr>
          <p:cNvSpPr txBox="1"/>
          <p:nvPr/>
        </p:nvSpPr>
        <p:spPr>
          <a:xfrm>
            <a:off x="6428508" y="1814221"/>
            <a:ext cx="2339233" cy="707886"/>
          </a:xfrm>
          <a:prstGeom prst="rect">
            <a:avLst/>
          </a:prstGeom>
          <a:noFill/>
        </p:spPr>
        <p:txBody>
          <a:bodyPr wrap="square" rtlCol="0">
            <a:spAutoFit/>
          </a:bodyPr>
          <a:lstStyle/>
          <a:p>
            <a:r>
              <a:rPr lang="en-US" sz="2000" dirty="0"/>
              <a:t>Maybe you can draw well!</a:t>
            </a:r>
          </a:p>
        </p:txBody>
      </p:sp>
      <p:pic>
        <p:nvPicPr>
          <p:cNvPr id="4104" name="Picture 8">
            <a:extLst>
              <a:ext uri="{FF2B5EF4-FFF2-40B4-BE49-F238E27FC236}">
                <a16:creationId xmlns:a16="http://schemas.microsoft.com/office/drawing/2014/main" id="{F3196D40-3F74-4790-B1BA-BBFA038D8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3466917"/>
            <a:ext cx="3152775" cy="14573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C6AAEBB-45A2-4961-B5E2-B871B1E866EB}"/>
              </a:ext>
            </a:extLst>
          </p:cNvPr>
          <p:cNvSpPr txBox="1"/>
          <p:nvPr/>
        </p:nvSpPr>
        <p:spPr>
          <a:xfrm>
            <a:off x="215900" y="5034712"/>
            <a:ext cx="3048892" cy="707886"/>
          </a:xfrm>
          <a:prstGeom prst="rect">
            <a:avLst/>
          </a:prstGeom>
          <a:noFill/>
        </p:spPr>
        <p:txBody>
          <a:bodyPr wrap="square" rtlCol="0">
            <a:spAutoFit/>
          </a:bodyPr>
          <a:lstStyle/>
          <a:p>
            <a:r>
              <a:rPr lang="en-US" sz="2000" dirty="0"/>
              <a:t>Maybe you have a beautiful singing voice.</a:t>
            </a:r>
          </a:p>
        </p:txBody>
      </p:sp>
      <p:pic>
        <p:nvPicPr>
          <p:cNvPr id="10" name="Picture 9">
            <a:extLst>
              <a:ext uri="{FF2B5EF4-FFF2-40B4-BE49-F238E27FC236}">
                <a16:creationId xmlns:a16="http://schemas.microsoft.com/office/drawing/2014/main" id="{FB6183EC-68AD-4110-B797-FC1CF673D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821" y="3487699"/>
            <a:ext cx="4378531" cy="2189266"/>
          </a:xfrm>
          <a:prstGeom prst="rect">
            <a:avLst/>
          </a:prstGeom>
        </p:spPr>
      </p:pic>
      <p:sp>
        <p:nvSpPr>
          <p:cNvPr id="24" name="TextBox 23">
            <a:extLst>
              <a:ext uri="{FF2B5EF4-FFF2-40B4-BE49-F238E27FC236}">
                <a16:creationId xmlns:a16="http://schemas.microsoft.com/office/drawing/2014/main" id="{E77DC788-CA35-4C62-AEBF-9DC7AB357CDF}"/>
              </a:ext>
            </a:extLst>
          </p:cNvPr>
          <p:cNvSpPr txBox="1"/>
          <p:nvPr/>
        </p:nvSpPr>
        <p:spPr>
          <a:xfrm>
            <a:off x="3850822" y="5676965"/>
            <a:ext cx="5293178" cy="400110"/>
          </a:xfrm>
          <a:prstGeom prst="rect">
            <a:avLst/>
          </a:prstGeom>
          <a:noFill/>
        </p:spPr>
        <p:txBody>
          <a:bodyPr wrap="square" rtlCol="0">
            <a:spAutoFit/>
          </a:bodyPr>
          <a:lstStyle/>
          <a:p>
            <a:r>
              <a:rPr lang="en-US" sz="2000" dirty="0"/>
              <a:t>Or maybe you learn instruments easily.</a:t>
            </a:r>
          </a:p>
        </p:txBody>
      </p:sp>
      <p:sp>
        <p:nvSpPr>
          <p:cNvPr id="25" name="TextBox 24">
            <a:extLst>
              <a:ext uri="{FF2B5EF4-FFF2-40B4-BE49-F238E27FC236}">
                <a16:creationId xmlns:a16="http://schemas.microsoft.com/office/drawing/2014/main" id="{76BCADAA-BB4B-4B52-9F8E-3C3E86B39BF8}"/>
              </a:ext>
            </a:extLst>
          </p:cNvPr>
          <p:cNvSpPr txBox="1"/>
          <p:nvPr/>
        </p:nvSpPr>
        <p:spPr>
          <a:xfrm>
            <a:off x="1735118" y="6213995"/>
            <a:ext cx="5940425" cy="523220"/>
          </a:xfrm>
          <a:prstGeom prst="rect">
            <a:avLst/>
          </a:prstGeom>
          <a:noFill/>
        </p:spPr>
        <p:txBody>
          <a:bodyPr wrap="square" rtlCol="0">
            <a:spAutoFit/>
          </a:bodyPr>
          <a:lstStyle/>
          <a:p>
            <a:r>
              <a:rPr lang="en-US" sz="2800" b="1" dirty="0"/>
              <a:t>All this reflects Jesus’ generous LOVE.</a:t>
            </a:r>
          </a:p>
        </p:txBody>
      </p:sp>
    </p:spTree>
    <p:extLst>
      <p:ext uri="{BB962C8B-B14F-4D97-AF65-F5344CB8AC3E}">
        <p14:creationId xmlns:p14="http://schemas.microsoft.com/office/powerpoint/2010/main" val="36324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104"/>
                                        </p:tgtEl>
                                        <p:attrNameLst>
                                          <p:attrName>style.visibility</p:attrName>
                                        </p:attrNameLst>
                                      </p:cBhvr>
                                      <p:to>
                                        <p:strVal val="visible"/>
                                      </p:to>
                                    </p:set>
                                    <p:anim calcmode="lin" valueType="num">
                                      <p:cBhvr>
                                        <p:cTn id="24" dur="500" fill="hold"/>
                                        <p:tgtEl>
                                          <p:spTgt spid="4104"/>
                                        </p:tgtEl>
                                        <p:attrNameLst>
                                          <p:attrName>ppt_w</p:attrName>
                                        </p:attrNameLst>
                                      </p:cBhvr>
                                      <p:tavLst>
                                        <p:tav tm="0">
                                          <p:val>
                                            <p:fltVal val="0"/>
                                          </p:val>
                                        </p:tav>
                                        <p:tav tm="100000">
                                          <p:val>
                                            <p:strVal val="#ppt_w"/>
                                          </p:val>
                                        </p:tav>
                                      </p:tavLst>
                                    </p:anim>
                                    <p:anim calcmode="lin" valueType="num">
                                      <p:cBhvr>
                                        <p:cTn id="25" dur="500" fill="hold"/>
                                        <p:tgtEl>
                                          <p:spTgt spid="4104"/>
                                        </p:tgtEl>
                                        <p:attrNameLst>
                                          <p:attrName>ppt_h</p:attrName>
                                        </p:attrNameLst>
                                      </p:cBhvr>
                                      <p:tavLst>
                                        <p:tav tm="0">
                                          <p:val>
                                            <p:fltVal val="0"/>
                                          </p:val>
                                        </p:tav>
                                        <p:tav tm="100000">
                                          <p:val>
                                            <p:strVal val="#ppt_h"/>
                                          </p:val>
                                        </p:tav>
                                      </p:tavLst>
                                    </p:anim>
                                    <p:animEffect transition="in" filter="fade">
                                      <p:cBhvr>
                                        <p:cTn id="26" dur="500"/>
                                        <p:tgtEl>
                                          <p:spTgt spid="410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1"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80">
                                          <p:stCondLst>
                                            <p:cond delay="0"/>
                                          </p:stCondLst>
                                        </p:cTn>
                                        <p:tgtEl>
                                          <p:spTgt spid="25"/>
                                        </p:tgtEl>
                                      </p:cBhvr>
                                    </p:animEffect>
                                    <p:anim calcmode="lin" valueType="num">
                                      <p:cBhvr>
                                        <p:cTn id="5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8" dur="26">
                                          <p:stCondLst>
                                            <p:cond delay="650"/>
                                          </p:stCondLst>
                                        </p:cTn>
                                        <p:tgtEl>
                                          <p:spTgt spid="25"/>
                                        </p:tgtEl>
                                      </p:cBhvr>
                                      <p:to x="100000" y="60000"/>
                                    </p:animScale>
                                    <p:animScale>
                                      <p:cBhvr>
                                        <p:cTn id="59" dur="166" decel="50000">
                                          <p:stCondLst>
                                            <p:cond delay="676"/>
                                          </p:stCondLst>
                                        </p:cTn>
                                        <p:tgtEl>
                                          <p:spTgt spid="25"/>
                                        </p:tgtEl>
                                      </p:cBhvr>
                                      <p:to x="100000" y="100000"/>
                                    </p:animScale>
                                    <p:animScale>
                                      <p:cBhvr>
                                        <p:cTn id="60" dur="26">
                                          <p:stCondLst>
                                            <p:cond delay="1312"/>
                                          </p:stCondLst>
                                        </p:cTn>
                                        <p:tgtEl>
                                          <p:spTgt spid="25"/>
                                        </p:tgtEl>
                                      </p:cBhvr>
                                      <p:to x="100000" y="80000"/>
                                    </p:animScale>
                                    <p:animScale>
                                      <p:cBhvr>
                                        <p:cTn id="61" dur="166" decel="50000">
                                          <p:stCondLst>
                                            <p:cond delay="1338"/>
                                          </p:stCondLst>
                                        </p:cTn>
                                        <p:tgtEl>
                                          <p:spTgt spid="25"/>
                                        </p:tgtEl>
                                      </p:cBhvr>
                                      <p:to x="100000" y="100000"/>
                                    </p:animScale>
                                    <p:animScale>
                                      <p:cBhvr>
                                        <p:cTn id="62" dur="26">
                                          <p:stCondLst>
                                            <p:cond delay="1642"/>
                                          </p:stCondLst>
                                        </p:cTn>
                                        <p:tgtEl>
                                          <p:spTgt spid="25"/>
                                        </p:tgtEl>
                                      </p:cBhvr>
                                      <p:to x="100000" y="90000"/>
                                    </p:animScale>
                                    <p:animScale>
                                      <p:cBhvr>
                                        <p:cTn id="63" dur="166" decel="50000">
                                          <p:stCondLst>
                                            <p:cond delay="1668"/>
                                          </p:stCondLst>
                                        </p:cTn>
                                        <p:tgtEl>
                                          <p:spTgt spid="25"/>
                                        </p:tgtEl>
                                      </p:cBhvr>
                                      <p:to x="100000" y="100000"/>
                                    </p:animScale>
                                    <p:animScale>
                                      <p:cBhvr>
                                        <p:cTn id="64" dur="26">
                                          <p:stCondLst>
                                            <p:cond delay="1808"/>
                                          </p:stCondLst>
                                        </p:cTn>
                                        <p:tgtEl>
                                          <p:spTgt spid="25"/>
                                        </p:tgtEl>
                                      </p:cBhvr>
                                      <p:to x="100000" y="95000"/>
                                    </p:animScale>
                                    <p:animScale>
                                      <p:cBhvr>
                                        <p:cTn id="65"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1" grpId="0"/>
      <p:bldP spid="21" grpId="1"/>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sp>
        <p:nvSpPr>
          <p:cNvPr id="19458" name="AutoShape 2" descr="Pontificio Consejo para la Familia - Ninos - San Juan Pablo II"/>
          <p:cNvSpPr>
            <a:spLocks noChangeAspect="1" noChangeArrowheads="1"/>
          </p:cNvSpPr>
          <p:nvPr/>
        </p:nvSpPr>
        <p:spPr bwMode="auto">
          <a:xfrm>
            <a:off x="1423141" y="-617401"/>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F47D95E6-38D8-4B00-901C-83A14BB15EFF}"/>
              </a:ext>
            </a:extLst>
          </p:cNvPr>
          <p:cNvSpPr txBox="1"/>
          <p:nvPr/>
        </p:nvSpPr>
        <p:spPr>
          <a:xfrm>
            <a:off x="3086100" y="96881"/>
            <a:ext cx="3086100" cy="523220"/>
          </a:xfrm>
          <a:prstGeom prst="rect">
            <a:avLst/>
          </a:prstGeom>
          <a:noFill/>
        </p:spPr>
        <p:txBody>
          <a:bodyPr wrap="square" rtlCol="0">
            <a:spAutoFit/>
          </a:bodyPr>
          <a:lstStyle/>
          <a:p>
            <a:r>
              <a:rPr lang="en-US" sz="2800" b="1" dirty="0"/>
              <a:t>THE LOVE OF JESUS</a:t>
            </a:r>
          </a:p>
        </p:txBody>
      </p:sp>
      <p:pic>
        <p:nvPicPr>
          <p:cNvPr id="4102" name="Picture 6" descr="Adding these LED resin Christmas presents will make the perfect addition to your holiday scene. Perfectly sized for placing under a Christmas tree, on a tabletop, hearth, bookcase, or mantel. Each present has 12 warm white LED's that are battery operated using 3 AAA batteries (not included). The light function also has a built-in timer function that countdowns down when activated and runs 6-hours on/18-hours off. Indoor use only. Made of 100% polyresin material. Measures 7.9 in. square x 9.5 in.">
            <a:extLst>
              <a:ext uri="{FF2B5EF4-FFF2-40B4-BE49-F238E27FC236}">
                <a16:creationId xmlns:a16="http://schemas.microsoft.com/office/drawing/2014/main" id="{165FEE2F-7DAF-4F8D-8669-1A561B0AD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85295"/>
            <a:ext cx="2643705" cy="26437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B8AA71-0DBF-4CF2-A432-88F89D89911E}"/>
              </a:ext>
            </a:extLst>
          </p:cNvPr>
          <p:cNvSpPr txBox="1"/>
          <p:nvPr/>
        </p:nvSpPr>
        <p:spPr>
          <a:xfrm>
            <a:off x="3556741" y="1257971"/>
            <a:ext cx="5455312" cy="707886"/>
          </a:xfrm>
          <a:prstGeom prst="rect">
            <a:avLst/>
          </a:prstGeom>
          <a:noFill/>
        </p:spPr>
        <p:txBody>
          <a:bodyPr wrap="square" rtlCol="0">
            <a:spAutoFit/>
          </a:bodyPr>
          <a:lstStyle/>
          <a:p>
            <a:r>
              <a:rPr lang="en-US" sz="2000" dirty="0"/>
              <a:t>We should appreciate and be grateful for Jesus’ gifts of LOVE and share them with others.</a:t>
            </a:r>
          </a:p>
        </p:txBody>
      </p:sp>
      <p:pic>
        <p:nvPicPr>
          <p:cNvPr id="5124" name="Picture 4" descr="carousel image 0">
            <a:extLst>
              <a:ext uri="{FF2B5EF4-FFF2-40B4-BE49-F238E27FC236}">
                <a16:creationId xmlns:a16="http://schemas.microsoft.com/office/drawing/2014/main" id="{5CA89FCA-33D6-4CF9-B044-E2897D1A4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255" y="3750745"/>
            <a:ext cx="3238500" cy="2571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BB442D1-730F-4265-8A83-C5C47FA892D1}"/>
              </a:ext>
            </a:extLst>
          </p:cNvPr>
          <p:cNvSpPr txBox="1"/>
          <p:nvPr/>
        </p:nvSpPr>
        <p:spPr>
          <a:xfrm>
            <a:off x="5105400" y="3657600"/>
            <a:ext cx="3581400" cy="2246769"/>
          </a:xfrm>
          <a:prstGeom prst="rect">
            <a:avLst/>
          </a:prstGeom>
          <a:noFill/>
        </p:spPr>
        <p:txBody>
          <a:bodyPr wrap="square" rtlCol="0">
            <a:spAutoFit/>
          </a:bodyPr>
          <a:lstStyle/>
          <a:p>
            <a:r>
              <a:rPr lang="en-US" sz="2000" dirty="0"/>
              <a:t>Can you imagine hiding your gifts for yourself only? This would be like not returning Jesus’ great love. </a:t>
            </a:r>
          </a:p>
          <a:p>
            <a:endParaRPr lang="en-US" sz="2000" dirty="0"/>
          </a:p>
          <a:p>
            <a:r>
              <a:rPr lang="en-US" sz="2000" dirty="0"/>
              <a:t>LET’S SEE WHAT JESUS SAYS ABOUT THIS SUBJECT!!</a:t>
            </a:r>
          </a:p>
        </p:txBody>
      </p:sp>
    </p:spTree>
    <p:extLst>
      <p:ext uri="{BB962C8B-B14F-4D97-AF65-F5344CB8AC3E}">
        <p14:creationId xmlns:p14="http://schemas.microsoft.com/office/powerpoint/2010/main" val="264653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sp>
        <p:nvSpPr>
          <p:cNvPr id="19458" name="AutoShape 2" descr="Pontificio Consejo para la Familia - Ninos - San Juan Pablo II"/>
          <p:cNvSpPr>
            <a:spLocks noChangeAspect="1" noChangeArrowheads="1"/>
          </p:cNvSpPr>
          <p:nvPr/>
        </p:nvSpPr>
        <p:spPr bwMode="auto">
          <a:xfrm>
            <a:off x="155575" y="-822325"/>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FC4013B1-9E68-41E6-8A2E-F17DE3A63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7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70DB6A-3BA9-459F-9A43-F3090E2CA9DC}"/>
              </a:ext>
            </a:extLst>
          </p:cNvPr>
          <p:cNvSpPr txBox="1"/>
          <p:nvPr/>
        </p:nvSpPr>
        <p:spPr>
          <a:xfrm>
            <a:off x="533400" y="2438400"/>
            <a:ext cx="2286000" cy="1323439"/>
          </a:xfrm>
          <a:prstGeom prst="rect">
            <a:avLst/>
          </a:prstGeom>
          <a:solidFill>
            <a:schemeClr val="accent4">
              <a:lumMod val="75000"/>
            </a:schemeClr>
          </a:solidFill>
        </p:spPr>
        <p:txBody>
          <a:bodyPr wrap="square" rtlCol="0">
            <a:spAutoFit/>
          </a:bodyPr>
          <a:lstStyle/>
          <a:p>
            <a:r>
              <a:rPr lang="en-US" sz="8000" dirty="0">
                <a:solidFill>
                  <a:srgbClr val="FFC000"/>
                </a:solidFill>
                <a:latin typeface="Elephant" panose="02020904090505020303" pitchFamily="18" charset="0"/>
              </a:rPr>
              <a:t>The</a:t>
            </a:r>
          </a:p>
        </p:txBody>
      </p:sp>
      <p:sp>
        <p:nvSpPr>
          <p:cNvPr id="4" name="TextBox 3">
            <a:extLst>
              <a:ext uri="{FF2B5EF4-FFF2-40B4-BE49-F238E27FC236}">
                <a16:creationId xmlns:a16="http://schemas.microsoft.com/office/drawing/2014/main" id="{E967B7DC-F859-4541-AC93-8B8046135A7B}"/>
              </a:ext>
            </a:extLst>
          </p:cNvPr>
          <p:cNvSpPr txBox="1"/>
          <p:nvPr/>
        </p:nvSpPr>
        <p:spPr>
          <a:xfrm>
            <a:off x="6477000" y="2438400"/>
            <a:ext cx="1676400" cy="1400383"/>
          </a:xfrm>
          <a:prstGeom prst="rect">
            <a:avLst/>
          </a:prstGeom>
          <a:solidFill>
            <a:schemeClr val="accent4">
              <a:lumMod val="75000"/>
            </a:schemeClr>
          </a:solidFill>
        </p:spPr>
        <p:txBody>
          <a:bodyPr wrap="square" rtlCol="0">
            <a:spAutoFit/>
          </a:bodyPr>
          <a:lstStyle/>
          <a:p>
            <a:r>
              <a:rPr lang="en-US" sz="8500" dirty="0">
                <a:solidFill>
                  <a:srgbClr val="FFC000"/>
                </a:solidFill>
                <a:latin typeface="Elephant" panose="02020904090505020303" pitchFamily="18" charset="0"/>
              </a:rPr>
              <a: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1180"/>
            <a:ext cx="9144000" cy="523220"/>
          </a:xfrm>
          <a:prstGeom prst="rect">
            <a:avLst/>
          </a:prstGeom>
          <a:noFill/>
        </p:spPr>
        <p:txBody>
          <a:bodyPr wrap="square" rtlCol="0">
            <a:spAutoFit/>
          </a:bodyPr>
          <a:lstStyle/>
          <a:p>
            <a:pPr algn="ctr"/>
            <a:r>
              <a:rPr lang="en-US" sz="2800" dirty="0">
                <a:latin typeface="Arial Black" pitchFamily="34" charset="0"/>
              </a:rPr>
              <a:t>GOSPEL OF MATHEW 25: 14-30</a:t>
            </a:r>
          </a:p>
        </p:txBody>
      </p:sp>
      <p:pic>
        <p:nvPicPr>
          <p:cNvPr id="8" name="Picture 7">
            <a:extLst>
              <a:ext uri="{FF2B5EF4-FFF2-40B4-BE49-F238E27FC236}">
                <a16:creationId xmlns:a16="http://schemas.microsoft.com/office/drawing/2014/main" id="{177FFBE9-F1E7-47C8-94DA-FE1C44AEA54E}"/>
              </a:ext>
            </a:extLst>
          </p:cNvPr>
          <p:cNvPicPr>
            <a:picLocks noChangeAspect="1"/>
          </p:cNvPicPr>
          <p:nvPr/>
        </p:nvPicPr>
        <p:blipFill>
          <a:blip r:embed="rId2"/>
          <a:stretch>
            <a:fillRect/>
          </a:stretch>
        </p:blipFill>
        <p:spPr>
          <a:xfrm>
            <a:off x="33337" y="1047750"/>
            <a:ext cx="9077325" cy="5353050"/>
          </a:xfrm>
          <a:prstGeom prst="rect">
            <a:avLst/>
          </a:prstGeom>
        </p:spPr>
      </p:pic>
      <p:sp>
        <p:nvSpPr>
          <p:cNvPr id="2" name="TextBox 1">
            <a:extLst>
              <a:ext uri="{FF2B5EF4-FFF2-40B4-BE49-F238E27FC236}">
                <a16:creationId xmlns:a16="http://schemas.microsoft.com/office/drawing/2014/main" id="{76BA4F27-C12D-4061-A957-907B5CEA723C}"/>
              </a:ext>
            </a:extLst>
          </p:cNvPr>
          <p:cNvSpPr txBox="1"/>
          <p:nvPr/>
        </p:nvSpPr>
        <p:spPr>
          <a:xfrm>
            <a:off x="33337" y="6019800"/>
            <a:ext cx="9077325" cy="400110"/>
          </a:xfrm>
          <a:prstGeom prst="rect">
            <a:avLst/>
          </a:prstGeom>
          <a:solidFill>
            <a:schemeClr val="bg1"/>
          </a:solidFill>
        </p:spPr>
        <p:txBody>
          <a:bodyPr wrap="square" rtlCol="0">
            <a:spAutoFit/>
          </a:bodyPr>
          <a:lstStyle/>
          <a:p>
            <a:r>
              <a:rPr lang="en-US" sz="20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Jesus told his disciples this parable: A man going on a journey ... </a:t>
            </a:r>
            <a:endParaRPr lang="en-US" sz="2000" b="1" dirty="0">
              <a:latin typeface="Comic Sans MS" panose="030F0702030302020204"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0D79C2-B560-4130-B5CF-5B41E25602D5}"/>
              </a:ext>
            </a:extLst>
          </p:cNvPr>
          <p:cNvPicPr>
            <a:picLocks noChangeAspect="1"/>
          </p:cNvPicPr>
          <p:nvPr/>
        </p:nvPicPr>
        <p:blipFill>
          <a:blip r:embed="rId2"/>
          <a:stretch>
            <a:fillRect/>
          </a:stretch>
        </p:blipFill>
        <p:spPr>
          <a:xfrm>
            <a:off x="9525" y="528637"/>
            <a:ext cx="9124950" cy="5800725"/>
          </a:xfrm>
          <a:prstGeom prst="rect">
            <a:avLst/>
          </a:prstGeom>
        </p:spPr>
      </p:pic>
      <p:sp>
        <p:nvSpPr>
          <p:cNvPr id="2" name="TextBox 1">
            <a:extLst>
              <a:ext uri="{FF2B5EF4-FFF2-40B4-BE49-F238E27FC236}">
                <a16:creationId xmlns:a16="http://schemas.microsoft.com/office/drawing/2014/main" id="{4B72CCB7-FAD3-4B3F-A615-84F6DC868037}"/>
              </a:ext>
            </a:extLst>
          </p:cNvPr>
          <p:cNvSpPr txBox="1"/>
          <p:nvPr/>
        </p:nvSpPr>
        <p:spPr>
          <a:xfrm>
            <a:off x="228600" y="5507771"/>
            <a:ext cx="8534400" cy="400110"/>
          </a:xfrm>
          <a:prstGeom prst="rect">
            <a:avLst/>
          </a:prstGeom>
          <a:solidFill>
            <a:schemeClr val="bg1"/>
          </a:solidFill>
        </p:spPr>
        <p:txBody>
          <a:bodyPr wrap="square" rtlCol="0">
            <a:spAutoFit/>
          </a:bodyPr>
          <a:lstStyle/>
          <a:p>
            <a:r>
              <a:rPr lang="en-US" sz="2000" b="1" spc="25" dirty="0">
                <a:solidFill>
                  <a:srgbClr val="363936"/>
                </a:solidFill>
                <a:latin typeface="Comic Sans MS" panose="030F0702030302020204" pitchFamily="66" charset="0"/>
                <a:ea typeface="Times New Roman" panose="02020603050405020304" pitchFamily="18" charset="0"/>
                <a:cs typeface="Arial" panose="020B0604020202020204" pitchFamily="34" charset="0"/>
              </a:rPr>
              <a:t>…</a:t>
            </a:r>
            <a:r>
              <a:rPr lang="en-US" sz="20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called in his servants and entrusted his possessions to them. </a:t>
            </a:r>
            <a:endParaRPr lang="en-US" sz="2000" b="1" dirty="0">
              <a:latin typeface="Comic Sans MS" panose="030F0702030302020204"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3954</TotalTime>
  <Words>1192</Words>
  <Application>Microsoft Office PowerPoint</Application>
  <PresentationFormat>On-screen Show (4:3)</PresentationFormat>
  <Paragraphs>95</Paragraphs>
  <Slides>29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Calibri</vt:lpstr>
      <vt:lpstr>Cambria</vt:lpstr>
      <vt:lpstr>Comic Sans MS</vt:lpstr>
      <vt:lpstr>Elephant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Gift to You, KWSCM, https://youtu.be/qbyPbh-NmX8?si=mnZUCqnjLmRCYfM4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Miguel Angel Di Geronimo O</dc:creator>
  <cp:lastModifiedBy>Maria Varona</cp:lastModifiedBy>
  <cp:revision>377</cp:revision>
  <dcterms:created xsi:type="dcterms:W3CDTF">2020-09-13T23:55:02Z</dcterms:created>
  <dcterms:modified xsi:type="dcterms:W3CDTF">2023-11-12T15:32:34Z</dcterms:modified>
</cp:coreProperties>
</file>