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69" r:id="rId16"/>
    <p:sldId id="272" r:id="rId17"/>
    <p:sldId id="270" r:id="rId18"/>
    <p:sldId id="271"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39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a281b94d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a281b94d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a281b94dd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a281b94dd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a281b94dd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a281b94dd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a281b94dd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a281b94dd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a281b94ddb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a281b94ddb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a281b94ddb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a281b94ddb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a281b94ddb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a281b94dd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a281b94dd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a281b94dd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a281b94dd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a281b94dd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a281b94dd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a281b94dd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a281b94dd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a281b94dd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a281b94dd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a281b94dd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a281b94dd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a281b94dd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a281b94dd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a281b94dd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a281b94ddb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a281b94dd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qbyPbh-NmX8" TargetMode="External"/><Relationship Id="rId2" Type="http://schemas.openxmlformats.org/officeDocument/2006/relationships/slideLayout" Target="../slideLayouts/slideLayout11.xml"/><Relationship Id="rId1" Type="http://schemas.openxmlformats.org/officeDocument/2006/relationships/video" Target="https://www.youtube.com/embed/qbyPbh-NmX8?feature=oembed"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RlxxuTV-5vk" TargetMode="External"/><Relationship Id="rId2" Type="http://schemas.openxmlformats.org/officeDocument/2006/relationships/slideLayout" Target="../slideLayouts/slideLayout5.xml"/><Relationship Id="rId1" Type="http://schemas.openxmlformats.org/officeDocument/2006/relationships/video" Target="https://www.youtube.com/embed/RlxxuTV-5vk?feature=oembed" TargetMode="Externa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394475"/>
            <a:ext cx="5021199" cy="3510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    Ministry</a:t>
            </a:r>
            <a:br>
              <a:rPr lang="en" dirty="0"/>
            </a:br>
            <a:r>
              <a:rPr lang="en" dirty="0"/>
              <a:t>Friends of Jesus and Mary </a:t>
            </a:r>
            <a:endParaRPr dirty="0"/>
          </a:p>
          <a:p>
            <a:pPr marL="0" lvl="0" indent="0" algn="ctr" rtl="0">
              <a:spcBef>
                <a:spcPts val="0"/>
              </a:spcBef>
              <a:spcAft>
                <a:spcPts val="0"/>
              </a:spcAft>
              <a:buNone/>
            </a:pPr>
            <a:r>
              <a:rPr lang="en" dirty="0"/>
              <a:t>         Prayer Group for Kids</a:t>
            </a:r>
            <a:endParaRPr dirty="0"/>
          </a:p>
          <a:p>
            <a:pPr marL="0" lvl="0" indent="0" algn="l" rtl="0">
              <a:spcBef>
                <a:spcPts val="0"/>
              </a:spcBef>
              <a:spcAft>
                <a:spcPts val="0"/>
              </a:spcAft>
              <a:buNone/>
            </a:pPr>
            <a:endParaRPr dirty="0"/>
          </a:p>
        </p:txBody>
      </p:sp>
      <p:sp>
        <p:nvSpPr>
          <p:cNvPr id="55" name="Google Shape;55;p13"/>
          <p:cNvSpPr txBox="1">
            <a:spLocks noGrp="1"/>
          </p:cNvSpPr>
          <p:nvPr>
            <p:ph type="body" idx="1"/>
          </p:nvPr>
        </p:nvSpPr>
        <p:spPr>
          <a:xfrm>
            <a:off x="311700" y="3905025"/>
            <a:ext cx="8520600" cy="11499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dirty="0"/>
              <a:t>Cycle A - II Sunday of Advent</a:t>
            </a:r>
            <a:endParaRPr dirty="0"/>
          </a:p>
          <a:p>
            <a:pPr marL="0" lvl="0" indent="0" algn="r" rtl="0">
              <a:spcBef>
                <a:spcPts val="1200"/>
              </a:spcBef>
              <a:spcAft>
                <a:spcPts val="1200"/>
              </a:spcAft>
              <a:buNone/>
            </a:pPr>
            <a:r>
              <a:rPr lang="en" dirty="0"/>
              <a:t>A Voice Crying Out in the Desert – Matthew 3, 1-12</a:t>
            </a:r>
            <a:endParaRPr dirty="0"/>
          </a:p>
        </p:txBody>
      </p:sp>
      <p:pic>
        <p:nvPicPr>
          <p:cNvPr id="56" name="Google Shape;56;p13"/>
          <p:cNvPicPr preferRelativeResize="0"/>
          <p:nvPr/>
        </p:nvPicPr>
        <p:blipFill>
          <a:blip r:embed="rId3">
            <a:alphaModFix/>
          </a:blip>
          <a:stretch>
            <a:fillRect/>
          </a:stretch>
        </p:blipFill>
        <p:spPr>
          <a:xfrm>
            <a:off x="5332899" y="394474"/>
            <a:ext cx="3499400" cy="3499431"/>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161370" y="181506"/>
            <a:ext cx="7544321" cy="51423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1900" dirty="0">
                <a:latin typeface="Comic Sans MS"/>
              </a:rPr>
              <a:t>Why did he speak so harshly to the Sadducees and Pharisees?</a:t>
            </a:r>
            <a:endParaRPr sz="1900" dirty="0">
              <a:latin typeface="Comic Sans MS"/>
              <a:ea typeface="Comic Sans MS"/>
              <a:cs typeface="Comic Sans MS"/>
              <a:sym typeface="Comic Sans MS"/>
            </a:endParaRPr>
          </a:p>
        </p:txBody>
      </p:sp>
      <p:pic>
        <p:nvPicPr>
          <p:cNvPr id="122" name="Google Shape;122;p22"/>
          <p:cNvPicPr preferRelativeResize="0"/>
          <p:nvPr/>
        </p:nvPicPr>
        <p:blipFill>
          <a:blip r:embed="rId3">
            <a:alphaModFix/>
          </a:blip>
          <a:stretch>
            <a:fillRect/>
          </a:stretch>
        </p:blipFill>
        <p:spPr>
          <a:xfrm>
            <a:off x="695025" y="1099350"/>
            <a:ext cx="6765775" cy="3788825"/>
          </a:xfrm>
          <a:prstGeom prst="rect">
            <a:avLst/>
          </a:prstGeom>
          <a:noFill/>
          <a:ln>
            <a:noFill/>
          </a:ln>
        </p:spPr>
      </p:pic>
      <p:sp>
        <p:nvSpPr>
          <p:cNvPr id="2" name="TextBox 1">
            <a:extLst>
              <a:ext uri="{FF2B5EF4-FFF2-40B4-BE49-F238E27FC236}">
                <a16:creationId xmlns:a16="http://schemas.microsoft.com/office/drawing/2014/main" id="{C64F4082-D2D6-847B-5B0A-42700500AD48}"/>
              </a:ext>
            </a:extLst>
          </p:cNvPr>
          <p:cNvSpPr txBox="1"/>
          <p:nvPr/>
        </p:nvSpPr>
        <p:spPr>
          <a:xfrm>
            <a:off x="191712" y="680825"/>
            <a:ext cx="7772400" cy="323165"/>
          </a:xfrm>
          <a:prstGeom prst="rect">
            <a:avLst/>
          </a:prstGeom>
          <a:noFill/>
        </p:spPr>
        <p:txBody>
          <a:bodyPr wrap="square" rtlCol="0">
            <a:spAutoFit/>
          </a:bodyPr>
          <a:lstStyle/>
          <a:p>
            <a:r>
              <a:rPr lang="en-US" sz="1500" dirty="0">
                <a:solidFill>
                  <a:schemeClr val="accent1">
                    <a:lumMod val="60000"/>
                    <a:lumOff val="40000"/>
                  </a:schemeClr>
                </a:solidFill>
                <a:latin typeface="Comic Sans MS"/>
                <a:ea typeface="Comic Sans MS"/>
                <a:cs typeface="Comic Sans MS"/>
              </a:rPr>
              <a:t>Even though they were leaders of the Jewish faith, their hearts were full of sin</a:t>
            </a:r>
            <a:r>
              <a:rPr lang="en" sz="1500" dirty="0">
                <a:solidFill>
                  <a:schemeClr val="accent1">
                    <a:lumMod val="60000"/>
                    <a:lumOff val="40000"/>
                  </a:schemeClr>
                </a:solidFill>
                <a:latin typeface="Comic Sans MS"/>
                <a:ea typeface="Comic Sans MS"/>
                <a:cs typeface="Comic Sans MS"/>
                <a:sym typeface="Comic Sans MS"/>
              </a:rPr>
              <a:t>.</a:t>
            </a:r>
            <a:endParaRPr lang="en-US" sz="1500" dirty="0">
              <a:solidFill>
                <a:schemeClr val="accent1">
                  <a:lumMod val="60000"/>
                  <a:lumOff val="40000"/>
                </a:schemeClr>
              </a:solidFill>
              <a:latin typeface="Comic Sans MS"/>
              <a:ea typeface="Comic Sans MS"/>
              <a:cs typeface="Comic Sans MS"/>
            </a:endParaRPr>
          </a:p>
        </p:txBody>
      </p:sp>
      <p:pic>
        <p:nvPicPr>
          <p:cNvPr id="3" name="Google Shape;62;p14">
            <a:extLst>
              <a:ext uri="{FF2B5EF4-FFF2-40B4-BE49-F238E27FC236}">
                <a16:creationId xmlns:a16="http://schemas.microsoft.com/office/drawing/2014/main" id="{FD31F8B6-FBAF-FAB1-A34E-3F053DF6F601}"/>
              </a:ext>
            </a:extLst>
          </p:cNvPr>
          <p:cNvPicPr preferRelativeResize="0"/>
          <p:nvPr/>
        </p:nvPicPr>
        <p:blipFill>
          <a:blip r:embed="rId4">
            <a:alphaModFix/>
          </a:blip>
          <a:stretch>
            <a:fillRect/>
          </a:stretch>
        </p:blipFill>
        <p:spPr>
          <a:xfrm>
            <a:off x="8036025" y="207513"/>
            <a:ext cx="946605" cy="9466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975979" y="333058"/>
            <a:ext cx="4068000" cy="12258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320" dirty="0">
                <a:latin typeface="Comic Sans MS"/>
              </a:rPr>
              <a:t>What did he mean by, “Even now the ax lies at the root of the trees</a:t>
            </a:r>
            <a:r>
              <a:rPr lang="en" sz="2320" dirty="0">
                <a:latin typeface="Comic Sans MS"/>
                <a:sym typeface="Comic Sans MS"/>
              </a:rPr>
              <a:t>…”? </a:t>
            </a:r>
            <a:endParaRPr sz="2320" dirty="0">
              <a:latin typeface="Comic Sans MS"/>
              <a:sym typeface="Comic Sans MS"/>
            </a:endParaRPr>
          </a:p>
        </p:txBody>
      </p:sp>
      <p:pic>
        <p:nvPicPr>
          <p:cNvPr id="129" name="Google Shape;129;p23"/>
          <p:cNvPicPr preferRelativeResize="0"/>
          <p:nvPr/>
        </p:nvPicPr>
        <p:blipFill>
          <a:blip r:embed="rId3">
            <a:alphaModFix/>
          </a:blip>
          <a:stretch>
            <a:fillRect/>
          </a:stretch>
        </p:blipFill>
        <p:spPr>
          <a:xfrm>
            <a:off x="255856" y="634241"/>
            <a:ext cx="3626877" cy="3626877"/>
          </a:xfrm>
          <a:prstGeom prst="rect">
            <a:avLst/>
          </a:prstGeom>
          <a:noFill/>
          <a:ln>
            <a:noFill/>
          </a:ln>
        </p:spPr>
      </p:pic>
      <p:sp>
        <p:nvSpPr>
          <p:cNvPr id="2" name="TextBox 1">
            <a:extLst>
              <a:ext uri="{FF2B5EF4-FFF2-40B4-BE49-F238E27FC236}">
                <a16:creationId xmlns:a16="http://schemas.microsoft.com/office/drawing/2014/main" id="{4A0E31F9-706C-D2D6-CC82-EC5BC50CD188}"/>
              </a:ext>
            </a:extLst>
          </p:cNvPr>
          <p:cNvSpPr txBox="1"/>
          <p:nvPr/>
        </p:nvSpPr>
        <p:spPr>
          <a:xfrm>
            <a:off x="3975979" y="1909070"/>
            <a:ext cx="4174435" cy="1323439"/>
          </a:xfrm>
          <a:prstGeom prst="rect">
            <a:avLst/>
          </a:prstGeom>
          <a:noFill/>
        </p:spPr>
        <p:txBody>
          <a:bodyPr wrap="square" rtlCol="0">
            <a:spAutoFit/>
          </a:bodyPr>
          <a:lstStyle/>
          <a:p>
            <a:r>
              <a:rPr lang="en-US" sz="1600" dirty="0">
                <a:solidFill>
                  <a:schemeClr val="accent1">
                    <a:lumMod val="60000"/>
                    <a:lumOff val="40000"/>
                  </a:schemeClr>
                </a:solidFill>
                <a:latin typeface="Comic Sans MS"/>
                <a:ea typeface="Comic Sans MS"/>
                <a:cs typeface="Comic Sans MS"/>
              </a:rPr>
              <a:t>God would soon remove them as spiritual leaders of his chosen people and extend the invitation to enter in relationship with Himself to the whole world, not just the Jewish people</a:t>
            </a:r>
            <a:r>
              <a:rPr lang="en" sz="1600" dirty="0">
                <a:solidFill>
                  <a:schemeClr val="accent1">
                    <a:lumMod val="60000"/>
                    <a:lumOff val="40000"/>
                  </a:schemeClr>
                </a:solidFill>
                <a:latin typeface="Comic Sans MS"/>
                <a:ea typeface="Comic Sans MS"/>
                <a:cs typeface="Comic Sans MS"/>
                <a:sym typeface="Comic Sans MS"/>
              </a:rPr>
              <a:t>.</a:t>
            </a:r>
            <a:endParaRPr lang="en-US" sz="1600" dirty="0">
              <a:solidFill>
                <a:schemeClr val="accent1">
                  <a:lumMod val="60000"/>
                  <a:lumOff val="40000"/>
                </a:schemeClr>
              </a:solidFill>
            </a:endParaRPr>
          </a:p>
        </p:txBody>
      </p:sp>
      <p:pic>
        <p:nvPicPr>
          <p:cNvPr id="3" name="Google Shape;62;p14">
            <a:extLst>
              <a:ext uri="{FF2B5EF4-FFF2-40B4-BE49-F238E27FC236}">
                <a16:creationId xmlns:a16="http://schemas.microsoft.com/office/drawing/2014/main" id="{7DC5FFFC-9C23-D39A-F6DF-1F48B3E4FC16}"/>
              </a:ext>
            </a:extLst>
          </p:cNvPr>
          <p:cNvPicPr preferRelativeResize="0"/>
          <p:nvPr/>
        </p:nvPicPr>
        <p:blipFill>
          <a:blip r:embed="rId4">
            <a:alphaModFix/>
          </a:blip>
          <a:stretch>
            <a:fillRect/>
          </a:stretch>
        </p:blipFill>
        <p:spPr>
          <a:xfrm>
            <a:off x="8036025" y="207513"/>
            <a:ext cx="946605" cy="9466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74874" y="90111"/>
            <a:ext cx="7196358" cy="6931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Comic Sans MS"/>
              </a:rPr>
              <a:t>Why does he say, “I am baptizing you with water…He will baptize you with the Holy Spirit and fire</a:t>
            </a:r>
            <a:r>
              <a:rPr lang="en" sz="1800" dirty="0">
                <a:latin typeface="Comic Sans MS"/>
                <a:sym typeface="Comic Sans MS"/>
              </a:rPr>
              <a:t>? </a:t>
            </a:r>
            <a:endParaRPr sz="1800" dirty="0">
              <a:latin typeface="Comic Sans MS"/>
              <a:sym typeface="Comic Sans MS"/>
            </a:endParaRPr>
          </a:p>
        </p:txBody>
      </p:sp>
      <p:pic>
        <p:nvPicPr>
          <p:cNvPr id="136" name="Google Shape;136;p24"/>
          <p:cNvPicPr preferRelativeResize="0"/>
          <p:nvPr/>
        </p:nvPicPr>
        <p:blipFill>
          <a:blip r:embed="rId3">
            <a:alphaModFix/>
          </a:blip>
          <a:stretch>
            <a:fillRect/>
          </a:stretch>
        </p:blipFill>
        <p:spPr>
          <a:xfrm>
            <a:off x="867170" y="1717500"/>
            <a:ext cx="5369325" cy="3377175"/>
          </a:xfrm>
          <a:prstGeom prst="rect">
            <a:avLst/>
          </a:prstGeom>
          <a:noFill/>
          <a:ln>
            <a:noFill/>
          </a:ln>
        </p:spPr>
      </p:pic>
      <p:sp>
        <p:nvSpPr>
          <p:cNvPr id="2" name="TextBox 1">
            <a:extLst>
              <a:ext uri="{FF2B5EF4-FFF2-40B4-BE49-F238E27FC236}">
                <a16:creationId xmlns:a16="http://schemas.microsoft.com/office/drawing/2014/main" id="{971F29CF-BB89-5771-4A4D-7ED7ACBE298D}"/>
              </a:ext>
            </a:extLst>
          </p:cNvPr>
          <p:cNvSpPr txBox="1"/>
          <p:nvPr/>
        </p:nvSpPr>
        <p:spPr>
          <a:xfrm>
            <a:off x="374875" y="834888"/>
            <a:ext cx="6254526" cy="830997"/>
          </a:xfrm>
          <a:prstGeom prst="rect">
            <a:avLst/>
          </a:prstGeom>
          <a:noFill/>
        </p:spPr>
        <p:txBody>
          <a:bodyPr wrap="square" rtlCol="0">
            <a:spAutoFit/>
          </a:bodyPr>
          <a:lstStyle/>
          <a:p>
            <a:r>
              <a:rPr lang="en-US" sz="1600" dirty="0">
                <a:solidFill>
                  <a:schemeClr val="accent1">
                    <a:lumMod val="60000"/>
                    <a:lumOff val="40000"/>
                  </a:schemeClr>
                </a:solidFill>
                <a:latin typeface="Comic Sans MS"/>
                <a:ea typeface="Comic Sans MS"/>
                <a:cs typeface="Comic Sans MS"/>
              </a:rPr>
              <a:t>John the Baptist’s baptism was solely symbolic of conversion, but Jesus, our Savior’s baptism had the power to forgive our sins and give us Eternal Life</a:t>
            </a:r>
            <a:r>
              <a:rPr lang="en" sz="1600" dirty="0">
                <a:solidFill>
                  <a:schemeClr val="accent1">
                    <a:lumMod val="60000"/>
                    <a:lumOff val="40000"/>
                  </a:schemeClr>
                </a:solidFill>
                <a:latin typeface="Comic Sans MS"/>
                <a:ea typeface="Comic Sans MS"/>
                <a:cs typeface="Comic Sans MS"/>
                <a:sym typeface="Comic Sans MS"/>
              </a:rPr>
              <a:t>.</a:t>
            </a:r>
            <a:endParaRPr lang="en-US" sz="1600" dirty="0">
              <a:solidFill>
                <a:schemeClr val="accent1">
                  <a:lumMod val="60000"/>
                  <a:lumOff val="40000"/>
                </a:schemeClr>
              </a:solidFill>
              <a:latin typeface="Comic Sans MS"/>
              <a:ea typeface="Comic Sans MS"/>
              <a:cs typeface="Comic Sans MS"/>
            </a:endParaRPr>
          </a:p>
        </p:txBody>
      </p:sp>
      <p:pic>
        <p:nvPicPr>
          <p:cNvPr id="3" name="Google Shape;62;p14">
            <a:extLst>
              <a:ext uri="{FF2B5EF4-FFF2-40B4-BE49-F238E27FC236}">
                <a16:creationId xmlns:a16="http://schemas.microsoft.com/office/drawing/2014/main" id="{B6D209B0-E03B-72DD-F8B8-96B4EDB66F3F}"/>
              </a:ext>
            </a:extLst>
          </p:cNvPr>
          <p:cNvPicPr preferRelativeResize="0"/>
          <p:nvPr/>
        </p:nvPicPr>
        <p:blipFill>
          <a:blip r:embed="rId4">
            <a:alphaModFix/>
          </a:blip>
          <a:stretch>
            <a:fillRect/>
          </a:stretch>
        </p:blipFill>
        <p:spPr>
          <a:xfrm>
            <a:off x="8036025" y="207513"/>
            <a:ext cx="946605" cy="9466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623400" y="174200"/>
            <a:ext cx="8520600" cy="80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220" dirty="0">
                <a:latin typeface="Comic Sans MS"/>
                <a:ea typeface="Comic Sans MS"/>
                <a:cs typeface="Comic Sans MS"/>
                <a:sym typeface="Comic Sans MS"/>
              </a:rPr>
              <a:t>Activities</a:t>
            </a:r>
            <a:endParaRPr sz="4220" dirty="0">
              <a:latin typeface="Comic Sans MS"/>
              <a:ea typeface="Comic Sans MS"/>
              <a:cs typeface="Comic Sans MS"/>
              <a:sym typeface="Comic Sans MS"/>
            </a:endParaRPr>
          </a:p>
        </p:txBody>
      </p:sp>
      <p:pic>
        <p:nvPicPr>
          <p:cNvPr id="143" name="Google Shape;143;p25"/>
          <p:cNvPicPr preferRelativeResize="0"/>
          <p:nvPr/>
        </p:nvPicPr>
        <p:blipFill>
          <a:blip r:embed="rId3">
            <a:alphaModFix/>
          </a:blip>
          <a:stretch>
            <a:fillRect/>
          </a:stretch>
        </p:blipFill>
        <p:spPr>
          <a:xfrm>
            <a:off x="1561375" y="977000"/>
            <a:ext cx="5174450" cy="3930975"/>
          </a:xfrm>
          <a:prstGeom prst="rect">
            <a:avLst/>
          </a:prstGeom>
          <a:noFill/>
          <a:ln>
            <a:noFill/>
          </a:ln>
        </p:spPr>
      </p:pic>
      <p:pic>
        <p:nvPicPr>
          <p:cNvPr id="2" name="Google Shape;62;p14">
            <a:extLst>
              <a:ext uri="{FF2B5EF4-FFF2-40B4-BE49-F238E27FC236}">
                <a16:creationId xmlns:a16="http://schemas.microsoft.com/office/drawing/2014/main" id="{C5FEEDD2-DBB3-6960-6068-03CE0A603EDF}"/>
              </a:ext>
            </a:extLst>
          </p:cNvPr>
          <p:cNvPicPr preferRelativeResize="0"/>
          <p:nvPr/>
        </p:nvPicPr>
        <p:blipFill>
          <a:blip r:embed="rId4">
            <a:alphaModFix/>
          </a:blip>
          <a:stretch>
            <a:fillRect/>
          </a:stretch>
        </p:blipFill>
        <p:spPr>
          <a:xfrm>
            <a:off x="8036025" y="207513"/>
            <a:ext cx="946605" cy="9466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8C1F5F-A5CC-F77A-FE5F-7429A57B7851}"/>
              </a:ext>
            </a:extLst>
          </p:cNvPr>
          <p:cNvPicPr>
            <a:picLocks noChangeAspect="1"/>
          </p:cNvPicPr>
          <p:nvPr/>
        </p:nvPicPr>
        <p:blipFill>
          <a:blip r:embed="rId2"/>
          <a:stretch>
            <a:fillRect/>
          </a:stretch>
        </p:blipFill>
        <p:spPr>
          <a:xfrm>
            <a:off x="2326691" y="0"/>
            <a:ext cx="5917082" cy="5143500"/>
          </a:xfrm>
          <a:prstGeom prst="rect">
            <a:avLst/>
          </a:prstGeom>
        </p:spPr>
      </p:pic>
      <p:sp>
        <p:nvSpPr>
          <p:cNvPr id="4" name="TextBox 3">
            <a:extLst>
              <a:ext uri="{FF2B5EF4-FFF2-40B4-BE49-F238E27FC236}">
                <a16:creationId xmlns:a16="http://schemas.microsoft.com/office/drawing/2014/main" id="{56E357C9-3BBA-15DB-445F-66D35DA156C5}"/>
              </a:ext>
            </a:extLst>
          </p:cNvPr>
          <p:cNvSpPr txBox="1"/>
          <p:nvPr/>
        </p:nvSpPr>
        <p:spPr>
          <a:xfrm>
            <a:off x="347472" y="155448"/>
            <a:ext cx="1435608" cy="523220"/>
          </a:xfrm>
          <a:prstGeom prst="rect">
            <a:avLst/>
          </a:prstGeom>
          <a:noFill/>
        </p:spPr>
        <p:txBody>
          <a:bodyPr wrap="square" rtlCol="0">
            <a:spAutoFit/>
          </a:bodyPr>
          <a:lstStyle/>
          <a:p>
            <a:pPr algn="ctr"/>
            <a:r>
              <a:rPr lang="en-US" dirty="0">
                <a:solidFill>
                  <a:srgbClr val="FF0000"/>
                </a:solidFill>
              </a:rPr>
              <a:t>Review Virtues and Sins</a:t>
            </a:r>
          </a:p>
        </p:txBody>
      </p:sp>
    </p:spTree>
    <p:extLst>
      <p:ext uri="{BB962C8B-B14F-4D97-AF65-F5344CB8AC3E}">
        <p14:creationId xmlns:p14="http://schemas.microsoft.com/office/powerpoint/2010/main" val="3116276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TextBox 7">
            <a:extLst>
              <a:ext uri="{FF2B5EF4-FFF2-40B4-BE49-F238E27FC236}">
                <a16:creationId xmlns:a16="http://schemas.microsoft.com/office/drawing/2014/main" id="{F6D27DF8-6C68-28DC-AD7C-5F3DE90CD34F}"/>
              </a:ext>
            </a:extLst>
          </p:cNvPr>
          <p:cNvSpPr txBox="1"/>
          <p:nvPr/>
        </p:nvSpPr>
        <p:spPr>
          <a:xfrm>
            <a:off x="5477081" y="76321"/>
            <a:ext cx="3617843" cy="769441"/>
          </a:xfrm>
          <a:prstGeom prst="rect">
            <a:avLst/>
          </a:prstGeom>
          <a:noFill/>
        </p:spPr>
        <p:txBody>
          <a:bodyPr wrap="square">
            <a:spAutoFit/>
          </a:bodyPr>
          <a:lstStyle/>
          <a:p>
            <a:pPr algn="ctr"/>
            <a:r>
              <a:rPr lang="es-ES" sz="1400" b="1" dirty="0">
                <a:effectLst/>
                <a:latin typeface="Comic Sans MS" panose="030F0702030302020204" pitchFamily="66" charset="0"/>
                <a:ea typeface="Times New Roman" panose="02020603050405020304" pitchFamily="18" charset="0"/>
              </a:rPr>
              <a:t>“</a:t>
            </a:r>
            <a:r>
              <a:rPr lang="en-US" sz="1600" b="1" dirty="0">
                <a:effectLst/>
                <a:latin typeface="Comic Sans MS" panose="030F0702030302020204" pitchFamily="66" charset="0"/>
                <a:ea typeface="Times New Roman" panose="02020603050405020304" pitchFamily="18" charset="0"/>
              </a:rPr>
              <a:t>"Repent, for the kingdom of heaven is at hand!"</a:t>
            </a: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E44E7CCA-B508-4FF6-C270-3811875089FA}"/>
              </a:ext>
            </a:extLst>
          </p:cNvPr>
          <p:cNvPicPr>
            <a:picLocks noChangeAspect="1"/>
          </p:cNvPicPr>
          <p:nvPr/>
        </p:nvPicPr>
        <p:blipFill>
          <a:blip r:embed="rId3"/>
          <a:stretch>
            <a:fillRect/>
          </a:stretch>
        </p:blipFill>
        <p:spPr>
          <a:xfrm>
            <a:off x="0" y="0"/>
            <a:ext cx="5751775" cy="5143500"/>
          </a:xfrm>
          <a:prstGeom prst="rect">
            <a:avLst/>
          </a:prstGeom>
        </p:spPr>
      </p:pic>
      <p:sp>
        <p:nvSpPr>
          <p:cNvPr id="10" name="TextBox 9">
            <a:extLst>
              <a:ext uri="{FF2B5EF4-FFF2-40B4-BE49-F238E27FC236}">
                <a16:creationId xmlns:a16="http://schemas.microsoft.com/office/drawing/2014/main" id="{99D71E5B-C592-2B6B-D19D-14B2F63AAB86}"/>
              </a:ext>
            </a:extLst>
          </p:cNvPr>
          <p:cNvSpPr txBox="1"/>
          <p:nvPr/>
        </p:nvSpPr>
        <p:spPr>
          <a:xfrm>
            <a:off x="5864086" y="1172842"/>
            <a:ext cx="3230837" cy="2462213"/>
          </a:xfrm>
          <a:prstGeom prst="rect">
            <a:avLst/>
          </a:prstGeom>
          <a:noFill/>
        </p:spPr>
        <p:txBody>
          <a:bodyPr wrap="square">
            <a:spAutoFit/>
          </a:bodyPr>
          <a:lstStyle/>
          <a:p>
            <a:pPr algn="ctr"/>
            <a:r>
              <a:rPr lang="en-US" dirty="0">
                <a:latin typeface="Times New Roman" panose="02020603050405020304" pitchFamily="18" charset="0"/>
              </a:rPr>
              <a:t>Instructions: Write the virtues in the hearts which are opposite the capital sins on the opposite side of the page. </a:t>
            </a:r>
            <a:endParaRPr lang="es-ES" sz="1400" b="1" dirty="0">
              <a:effectLst/>
              <a:latin typeface="Comic Sans MS" panose="030F0702030302020204" pitchFamily="66" charset="0"/>
              <a:ea typeface="Times New Roman" panose="02020603050405020304" pitchFamily="18" charset="0"/>
            </a:endParaRPr>
          </a:p>
          <a:p>
            <a:pPr marL="0" marR="0" algn="ctr">
              <a:spcBef>
                <a:spcPts val="0"/>
              </a:spcBef>
              <a:spcAft>
                <a:spcPts val="0"/>
              </a:spcAft>
            </a:pPr>
            <a:endParaRPr lang="es-ES" b="1" dirty="0">
              <a:latin typeface="Comic Sans MS" panose="030F0702030302020204" pitchFamily="66" charset="0"/>
              <a:ea typeface="Times New Roman" panose="02020603050405020304" pitchFamily="18" charset="0"/>
            </a:endParaRP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Charity</a:t>
            </a: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Chastity</a:t>
            </a: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Meekness</a:t>
            </a: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Kindness</a:t>
            </a: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Temperance </a:t>
            </a: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Diligence </a:t>
            </a: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Humility</a:t>
            </a:r>
            <a:endParaRPr lang="en-US" sz="1400" dirty="0">
              <a:solidFill>
                <a:srgbClr val="FF0000"/>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D3CBE14F-4937-42A8-965B-95D082644208}"/>
              </a:ext>
            </a:extLst>
          </p:cNvPr>
          <p:cNvSpPr txBox="1"/>
          <p:nvPr/>
        </p:nvSpPr>
        <p:spPr>
          <a:xfrm>
            <a:off x="193813" y="291764"/>
            <a:ext cx="1250939" cy="307777"/>
          </a:xfrm>
          <a:prstGeom prst="rect">
            <a:avLst/>
          </a:prstGeom>
          <a:noFill/>
        </p:spPr>
        <p:txBody>
          <a:bodyPr wrap="square" rtlCol="0">
            <a:spAutoFit/>
          </a:bodyPr>
          <a:lstStyle/>
          <a:p>
            <a:pPr marL="0" marR="0" algn="ctr">
              <a:spcBef>
                <a:spcPts val="0"/>
              </a:spcBef>
              <a:spcAft>
                <a:spcPts val="0"/>
              </a:spcAft>
            </a:pPr>
            <a:r>
              <a:rPr lang="es-ES" sz="1400" b="1" dirty="0" err="1">
                <a:solidFill>
                  <a:srgbClr val="FF0000"/>
                </a:solidFill>
                <a:effectLst/>
                <a:latin typeface="Comic Sans MS" panose="030F0702030302020204" pitchFamily="66" charset="0"/>
                <a:ea typeface="Times New Roman" panose="02020603050405020304" pitchFamily="18" charset="0"/>
              </a:rPr>
              <a:t>Temperance</a:t>
            </a:r>
            <a:endParaRPr lang="es-ES" sz="1400" b="1" dirty="0">
              <a:solidFill>
                <a:srgbClr val="FF0000"/>
              </a:solidFill>
              <a:effectLst/>
              <a:latin typeface="Comic Sans MS" panose="030F0702030302020204" pitchFamily="66" charset="0"/>
              <a:ea typeface="Times New Roman" panose="02020603050405020304" pitchFamily="18" charset="0"/>
            </a:endParaRPr>
          </a:p>
        </p:txBody>
      </p:sp>
      <p:sp>
        <p:nvSpPr>
          <p:cNvPr id="12" name="TextBox 11">
            <a:extLst>
              <a:ext uri="{FF2B5EF4-FFF2-40B4-BE49-F238E27FC236}">
                <a16:creationId xmlns:a16="http://schemas.microsoft.com/office/drawing/2014/main" id="{CC16FEF7-033B-4AA9-2B6C-1B58722E3097}"/>
              </a:ext>
            </a:extLst>
          </p:cNvPr>
          <p:cNvSpPr txBox="1"/>
          <p:nvPr/>
        </p:nvSpPr>
        <p:spPr>
          <a:xfrm>
            <a:off x="1444752" y="855527"/>
            <a:ext cx="1152939" cy="307777"/>
          </a:xfrm>
          <a:prstGeom prst="rect">
            <a:avLst/>
          </a:prstGeom>
          <a:noFill/>
        </p:spPr>
        <p:txBody>
          <a:bodyPr wrap="square" rtlCol="0">
            <a:spAutoFit/>
          </a:bodyPr>
          <a:lstStyle/>
          <a:p>
            <a:pPr marL="0" marR="0" algn="ctr">
              <a:spcBef>
                <a:spcPts val="0"/>
              </a:spcBef>
              <a:spcAft>
                <a:spcPts val="0"/>
              </a:spcAft>
            </a:pPr>
            <a:r>
              <a:rPr lang="es-ES" b="1" dirty="0" err="1">
                <a:solidFill>
                  <a:srgbClr val="FF0000"/>
                </a:solidFill>
                <a:latin typeface="Comic Sans MS" panose="030F0702030302020204" pitchFamily="66" charset="0"/>
                <a:ea typeface="Times New Roman" panose="02020603050405020304" pitchFamily="18" charset="0"/>
              </a:rPr>
              <a:t>Charity</a:t>
            </a:r>
            <a:r>
              <a:rPr lang="es-ES" b="1" dirty="0">
                <a:solidFill>
                  <a:srgbClr val="FF0000"/>
                </a:solidFill>
                <a:latin typeface="Comic Sans MS" panose="030F0702030302020204" pitchFamily="66" charset="0"/>
                <a:ea typeface="Times New Roman" panose="02020603050405020304" pitchFamily="18" charset="0"/>
              </a:rPr>
              <a:t> </a:t>
            </a:r>
          </a:p>
        </p:txBody>
      </p:sp>
      <p:sp>
        <p:nvSpPr>
          <p:cNvPr id="13" name="TextBox 12">
            <a:extLst>
              <a:ext uri="{FF2B5EF4-FFF2-40B4-BE49-F238E27FC236}">
                <a16:creationId xmlns:a16="http://schemas.microsoft.com/office/drawing/2014/main" id="{9A3EA546-CB3B-5BB5-7954-3B3C928F79CD}"/>
              </a:ext>
            </a:extLst>
          </p:cNvPr>
          <p:cNvSpPr txBox="1"/>
          <p:nvPr/>
        </p:nvSpPr>
        <p:spPr>
          <a:xfrm>
            <a:off x="291813" y="1601964"/>
            <a:ext cx="1152939" cy="307777"/>
          </a:xfrm>
          <a:prstGeom prst="rect">
            <a:avLst/>
          </a:prstGeom>
          <a:noFill/>
        </p:spPr>
        <p:txBody>
          <a:bodyPr wrap="square" rtlCol="0">
            <a:spAutoFit/>
          </a:bodyPr>
          <a:lstStyle/>
          <a:p>
            <a:r>
              <a:rPr lang="es-ES" sz="1400" b="1" dirty="0" err="1">
                <a:solidFill>
                  <a:srgbClr val="FF0000"/>
                </a:solidFill>
                <a:effectLst/>
                <a:latin typeface="Comic Sans MS" panose="030F0702030302020204" pitchFamily="66" charset="0"/>
                <a:ea typeface="Times New Roman" panose="02020603050405020304" pitchFamily="18" charset="0"/>
              </a:rPr>
              <a:t>Meekness</a:t>
            </a:r>
            <a:endParaRPr lang="en-US" dirty="0"/>
          </a:p>
        </p:txBody>
      </p:sp>
      <p:sp>
        <p:nvSpPr>
          <p:cNvPr id="14" name="TextBox 13">
            <a:extLst>
              <a:ext uri="{FF2B5EF4-FFF2-40B4-BE49-F238E27FC236}">
                <a16:creationId xmlns:a16="http://schemas.microsoft.com/office/drawing/2014/main" id="{6CB96F45-8C44-B48A-9EF5-02639B5C59D8}"/>
              </a:ext>
            </a:extLst>
          </p:cNvPr>
          <p:cNvSpPr txBox="1"/>
          <p:nvPr/>
        </p:nvSpPr>
        <p:spPr>
          <a:xfrm>
            <a:off x="1679713" y="1939853"/>
            <a:ext cx="1052926" cy="307777"/>
          </a:xfrm>
          <a:prstGeom prst="rect">
            <a:avLst/>
          </a:prstGeom>
          <a:noFill/>
        </p:spPr>
        <p:txBody>
          <a:bodyPr wrap="square" rtlCol="0">
            <a:spAutoFit/>
          </a:bodyPr>
          <a:lstStyle/>
          <a:p>
            <a:pPr marL="0" marR="0" algn="ctr">
              <a:spcBef>
                <a:spcPts val="0"/>
              </a:spcBef>
              <a:spcAft>
                <a:spcPts val="0"/>
              </a:spcAft>
            </a:pPr>
            <a:r>
              <a:rPr lang="es-ES" sz="1400" b="1" dirty="0" err="1">
                <a:solidFill>
                  <a:srgbClr val="FF0000"/>
                </a:solidFill>
                <a:effectLst/>
                <a:latin typeface="Comic Sans MS" panose="030F0702030302020204" pitchFamily="66" charset="0"/>
                <a:ea typeface="Times New Roman" panose="02020603050405020304" pitchFamily="18" charset="0"/>
              </a:rPr>
              <a:t>Diligence</a:t>
            </a:r>
            <a:endParaRPr lang="es-ES" sz="1400" b="1" dirty="0">
              <a:solidFill>
                <a:srgbClr val="FF0000"/>
              </a:solidFill>
              <a:effectLst/>
              <a:latin typeface="Comic Sans MS" panose="030F0702030302020204" pitchFamily="66" charset="0"/>
              <a:ea typeface="Times New Roman" panose="02020603050405020304" pitchFamily="18" charset="0"/>
            </a:endParaRPr>
          </a:p>
        </p:txBody>
      </p:sp>
      <p:sp>
        <p:nvSpPr>
          <p:cNvPr id="15" name="TextBox 14">
            <a:extLst>
              <a:ext uri="{FF2B5EF4-FFF2-40B4-BE49-F238E27FC236}">
                <a16:creationId xmlns:a16="http://schemas.microsoft.com/office/drawing/2014/main" id="{99AA7249-4B9D-4AB1-EFEC-F4ABB9C97EA3}"/>
              </a:ext>
            </a:extLst>
          </p:cNvPr>
          <p:cNvSpPr txBox="1"/>
          <p:nvPr/>
        </p:nvSpPr>
        <p:spPr>
          <a:xfrm>
            <a:off x="291813" y="2777850"/>
            <a:ext cx="1043609" cy="307777"/>
          </a:xfrm>
          <a:prstGeom prst="rect">
            <a:avLst/>
          </a:prstGeom>
          <a:noFill/>
        </p:spPr>
        <p:txBody>
          <a:bodyPr wrap="square" rtlCol="0">
            <a:spAutoFit/>
          </a:bodyPr>
          <a:lstStyle/>
          <a:p>
            <a:pPr marL="0" marR="0" algn="ctr">
              <a:spcBef>
                <a:spcPts val="0"/>
              </a:spcBef>
              <a:spcAft>
                <a:spcPts val="0"/>
              </a:spcAft>
            </a:pPr>
            <a:r>
              <a:rPr lang="es-ES" sz="1400" b="1" dirty="0" err="1">
                <a:solidFill>
                  <a:srgbClr val="FF0000"/>
                </a:solidFill>
                <a:effectLst/>
                <a:latin typeface="Comic Sans MS" panose="030F0702030302020204" pitchFamily="66" charset="0"/>
                <a:ea typeface="Times New Roman" panose="02020603050405020304" pitchFamily="18" charset="0"/>
              </a:rPr>
              <a:t>Humility</a:t>
            </a:r>
            <a:endParaRPr lang="en-US" sz="1400" dirty="0">
              <a:solidFill>
                <a:srgbClr val="FF0000"/>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58A0BC72-496E-4594-F803-ADA2BB81DBE0}"/>
              </a:ext>
            </a:extLst>
          </p:cNvPr>
          <p:cNvSpPr txBox="1"/>
          <p:nvPr/>
        </p:nvSpPr>
        <p:spPr>
          <a:xfrm>
            <a:off x="1769787" y="3219942"/>
            <a:ext cx="1082743" cy="307777"/>
          </a:xfrm>
          <a:prstGeom prst="rect">
            <a:avLst/>
          </a:prstGeom>
          <a:noFill/>
        </p:spPr>
        <p:txBody>
          <a:bodyPr wrap="square" rtlCol="0">
            <a:spAutoFit/>
          </a:bodyPr>
          <a:lstStyle/>
          <a:p>
            <a:pPr marL="0" marR="0" algn="ctr">
              <a:spcBef>
                <a:spcPts val="0"/>
              </a:spcBef>
              <a:spcAft>
                <a:spcPts val="0"/>
              </a:spcAft>
            </a:pPr>
            <a:r>
              <a:rPr lang="es-ES" sz="1400" b="1" dirty="0" err="1">
                <a:solidFill>
                  <a:srgbClr val="FF0000"/>
                </a:solidFill>
                <a:effectLst/>
                <a:latin typeface="Comic Sans MS" panose="030F0702030302020204" pitchFamily="66" charset="0"/>
                <a:ea typeface="Times New Roman" panose="02020603050405020304" pitchFamily="18" charset="0"/>
              </a:rPr>
              <a:t>Kindness</a:t>
            </a:r>
            <a:endParaRPr lang="es-ES" sz="1400" b="1" dirty="0">
              <a:solidFill>
                <a:srgbClr val="FF0000"/>
              </a:solidFill>
              <a:effectLst/>
              <a:latin typeface="Comic Sans MS" panose="030F0702030302020204" pitchFamily="66" charset="0"/>
              <a:ea typeface="Times New Roman" panose="02020603050405020304" pitchFamily="18" charset="0"/>
            </a:endParaRPr>
          </a:p>
        </p:txBody>
      </p:sp>
      <p:sp>
        <p:nvSpPr>
          <p:cNvPr id="17" name="TextBox 16">
            <a:extLst>
              <a:ext uri="{FF2B5EF4-FFF2-40B4-BE49-F238E27FC236}">
                <a16:creationId xmlns:a16="http://schemas.microsoft.com/office/drawing/2014/main" id="{800AE02C-5198-6FF3-6D1F-4C2CE610AF46}"/>
              </a:ext>
            </a:extLst>
          </p:cNvPr>
          <p:cNvSpPr txBox="1"/>
          <p:nvPr/>
        </p:nvSpPr>
        <p:spPr>
          <a:xfrm>
            <a:off x="1679713" y="4075043"/>
            <a:ext cx="1302026" cy="1068457"/>
          </a:xfrm>
          <a:prstGeom prst="rect">
            <a:avLst/>
          </a:prstGeom>
          <a:solidFill>
            <a:schemeClr val="bg1"/>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59F90210-2823-ED00-3640-FB9EF5D2D14E}"/>
              </a:ext>
            </a:extLst>
          </p:cNvPr>
          <p:cNvSpPr txBox="1"/>
          <p:nvPr/>
        </p:nvSpPr>
        <p:spPr>
          <a:xfrm>
            <a:off x="291812" y="4071862"/>
            <a:ext cx="1043609" cy="307777"/>
          </a:xfrm>
          <a:prstGeom prst="rect">
            <a:avLst/>
          </a:prstGeom>
          <a:noFill/>
        </p:spPr>
        <p:txBody>
          <a:bodyPr wrap="square" rtlCol="0">
            <a:spAutoFit/>
          </a:bodyPr>
          <a:lstStyle/>
          <a:p>
            <a:pPr marL="0" marR="0" algn="ctr">
              <a:spcBef>
                <a:spcPts val="0"/>
              </a:spcBef>
              <a:spcAft>
                <a:spcPts val="0"/>
              </a:spcAft>
            </a:pPr>
            <a:r>
              <a:rPr lang="es-ES" sz="1400" b="1" dirty="0" err="1">
                <a:solidFill>
                  <a:srgbClr val="FF0000"/>
                </a:solidFill>
                <a:effectLst/>
                <a:latin typeface="Comic Sans MS" panose="030F0702030302020204" pitchFamily="66" charset="0"/>
                <a:ea typeface="Times New Roman" panose="02020603050405020304" pitchFamily="18" charset="0"/>
              </a:rPr>
              <a:t>Chastity</a:t>
            </a:r>
            <a:endParaRPr lang="es-ES" sz="1400" b="1" dirty="0">
              <a:solidFill>
                <a:srgbClr val="FF0000"/>
              </a:solidFill>
              <a:effectLst/>
              <a:latin typeface="Comic Sans MS" panose="030F0702030302020204" pitchFamily="66" charset="0"/>
              <a:ea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D3FFA5-96C9-8235-6A5F-BE7C3F336DE4}"/>
              </a:ext>
            </a:extLst>
          </p:cNvPr>
          <p:cNvPicPr>
            <a:picLocks noChangeAspect="1"/>
          </p:cNvPicPr>
          <p:nvPr/>
        </p:nvPicPr>
        <p:blipFill>
          <a:blip r:embed="rId2"/>
          <a:stretch>
            <a:fillRect/>
          </a:stretch>
        </p:blipFill>
        <p:spPr>
          <a:xfrm>
            <a:off x="1962220" y="0"/>
            <a:ext cx="5219559" cy="5143500"/>
          </a:xfrm>
          <a:prstGeom prst="rect">
            <a:avLst/>
          </a:prstGeom>
        </p:spPr>
      </p:pic>
      <p:sp>
        <p:nvSpPr>
          <p:cNvPr id="5" name="TextBox 4">
            <a:extLst>
              <a:ext uri="{FF2B5EF4-FFF2-40B4-BE49-F238E27FC236}">
                <a16:creationId xmlns:a16="http://schemas.microsoft.com/office/drawing/2014/main" id="{3C29916B-2F4A-15ED-0076-D6A037AF919D}"/>
              </a:ext>
            </a:extLst>
          </p:cNvPr>
          <p:cNvSpPr txBox="1"/>
          <p:nvPr/>
        </p:nvSpPr>
        <p:spPr>
          <a:xfrm>
            <a:off x="7181779" y="1172842"/>
            <a:ext cx="1913144" cy="2031325"/>
          </a:xfrm>
          <a:prstGeom prst="rect">
            <a:avLst/>
          </a:prstGeom>
          <a:noFill/>
        </p:spPr>
        <p:txBody>
          <a:bodyPr wrap="square">
            <a:spAutoFit/>
          </a:bodyPr>
          <a:lstStyle/>
          <a:p>
            <a:pPr marL="0" marR="0" algn="ctr">
              <a:spcBef>
                <a:spcPts val="0"/>
              </a:spcBef>
              <a:spcAft>
                <a:spcPts val="0"/>
              </a:spcAft>
            </a:pPr>
            <a:endParaRPr lang="es-ES" b="1" dirty="0">
              <a:latin typeface="Comic Sans MS" panose="030F0702030302020204" pitchFamily="66" charset="0"/>
              <a:ea typeface="Times New Roman" panose="02020603050405020304" pitchFamily="18" charset="0"/>
            </a:endParaRP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Charity</a:t>
            </a: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Chastity</a:t>
            </a: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Meekness</a:t>
            </a: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Kindness</a:t>
            </a: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Temperance </a:t>
            </a: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Diligence </a:t>
            </a:r>
          </a:p>
          <a:p>
            <a:pPr marL="0" marR="0" algn="ctr">
              <a:spcBef>
                <a:spcPts val="0"/>
              </a:spcBef>
              <a:spcAft>
                <a:spcPts val="0"/>
              </a:spcAft>
            </a:pPr>
            <a:r>
              <a:rPr lang="en-US" sz="1400" b="1" dirty="0">
                <a:solidFill>
                  <a:srgbClr val="FF0000"/>
                </a:solidFill>
                <a:effectLst/>
                <a:latin typeface="Comic Sans MS" panose="030F0702030302020204" pitchFamily="66" charset="0"/>
                <a:ea typeface="Times New Roman" panose="02020603050405020304" pitchFamily="18" charset="0"/>
              </a:rPr>
              <a:t>Humility</a:t>
            </a:r>
            <a:endParaRPr lang="en-US" sz="1400" dirty="0">
              <a:solidFill>
                <a:srgbClr val="FF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400" dirty="0">
              <a:solidFill>
                <a:srgbClr val="FF000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CA5E561C-E694-59B9-3F2A-53FF8F9349A2}"/>
              </a:ext>
            </a:extLst>
          </p:cNvPr>
          <p:cNvSpPr txBox="1"/>
          <p:nvPr/>
        </p:nvSpPr>
        <p:spPr>
          <a:xfrm>
            <a:off x="155448" y="0"/>
            <a:ext cx="8860536" cy="461665"/>
          </a:xfrm>
          <a:prstGeom prst="rect">
            <a:avLst/>
          </a:prstGeom>
          <a:solidFill>
            <a:schemeClr val="bg1"/>
          </a:solidFill>
        </p:spPr>
        <p:txBody>
          <a:bodyPr wrap="square" rtlCol="0">
            <a:spAutoFit/>
          </a:bodyPr>
          <a:lstStyle/>
          <a:p>
            <a:pPr marL="0" marR="0" algn="ctr">
              <a:spcBef>
                <a:spcPts val="0"/>
              </a:spcBef>
              <a:spcAft>
                <a:spcPts val="0"/>
              </a:spcAft>
            </a:pPr>
            <a:r>
              <a:rPr lang="en-US" sz="1200" b="1" dirty="0">
                <a:effectLst/>
                <a:latin typeface="Comic Sans MS" panose="030F0702030302020204" pitchFamily="66" charset="0"/>
                <a:ea typeface="Times New Roman" panose="02020603050405020304" pitchFamily="18" charset="0"/>
              </a:rPr>
              <a:t>I GIVE YOU MY HEART FULL OF VIRTUES, BABY JESUS</a:t>
            </a:r>
          </a:p>
          <a:p>
            <a:pPr algn="ctr"/>
            <a:r>
              <a:rPr lang="en-US" sz="1200" b="1" dirty="0">
                <a:effectLst/>
                <a:latin typeface="Comic Sans MS" panose="030F0702030302020204" pitchFamily="66" charset="0"/>
                <a:ea typeface="Times New Roman" panose="02020603050405020304" pitchFamily="18" charset="0"/>
              </a:rPr>
              <a:t>Instructions</a:t>
            </a:r>
            <a:r>
              <a:rPr lang="en-US" sz="1200" dirty="0">
                <a:effectLst/>
                <a:latin typeface="Comic Sans MS" panose="030F0702030302020204" pitchFamily="66" charset="0"/>
                <a:ea typeface="Times New Roman" panose="02020603050405020304" pitchFamily="18" charset="0"/>
              </a:rPr>
              <a:t>: Color, cut, and write in the large hearts the virtues you want to practice this Advent.</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0317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22247" y="847703"/>
            <a:ext cx="6757018" cy="3925465"/>
          </a:xfrm>
          <a:prstGeom prst="rect">
            <a:avLst/>
          </a:prstGeom>
        </p:spPr>
        <p:txBody>
          <a:bodyPr spcFirstLastPara="1" wrap="square" lIns="91425" tIns="91425" rIns="91425" bIns="91425" anchor="t" anchorCtr="0">
            <a:noAutofit/>
          </a:bodyPr>
          <a:lstStyle/>
          <a:p>
            <a:pPr marL="0" marR="0" algn="ctr">
              <a:spcBef>
                <a:spcPts val="0"/>
              </a:spcBef>
              <a:spcAft>
                <a:spcPts val="0"/>
              </a:spcAft>
            </a:pPr>
            <a:r>
              <a:rPr lang="es-ES" sz="3000" dirty="0" err="1">
                <a:latin typeface="Comic Sans MS"/>
              </a:rPr>
              <a:t>Prayer</a:t>
            </a:r>
            <a:br>
              <a:rPr lang="es-ES" sz="2720" dirty="0">
                <a:latin typeface="Comic Sans MS"/>
              </a:rPr>
            </a:br>
            <a:br>
              <a:rPr lang="en-US" sz="2720" dirty="0">
                <a:latin typeface="Comic Sans MS"/>
              </a:rPr>
            </a:br>
            <a:r>
              <a:rPr lang="en-US" sz="2720" dirty="0">
                <a:latin typeface="Comic Sans MS"/>
              </a:rPr>
              <a:t>Lord, give me the grace of repentance of my sins and the desire to only want to please you and love you. Help me to forgive those that hurt me as you always did. </a:t>
            </a:r>
            <a:br>
              <a:rPr lang="en-US" sz="2720" dirty="0">
                <a:latin typeface="Comic Sans MS"/>
              </a:rPr>
            </a:br>
            <a:br>
              <a:rPr lang="en-US" sz="2720" dirty="0">
                <a:latin typeface="Comic Sans MS"/>
              </a:rPr>
            </a:br>
            <a:r>
              <a:rPr lang="es-ES" sz="2720" dirty="0">
                <a:latin typeface="Comic Sans MS"/>
              </a:rPr>
              <a:t>Amen.</a:t>
            </a:r>
            <a:endParaRPr sz="2720" dirty="0">
              <a:latin typeface="Comic Sans MS"/>
              <a:ea typeface="Comic Sans MS"/>
              <a:cs typeface="Comic Sans MS"/>
              <a:sym typeface="Comic Sans MS"/>
            </a:endParaRPr>
          </a:p>
        </p:txBody>
      </p:sp>
      <p:pic>
        <p:nvPicPr>
          <p:cNvPr id="156" name="Google Shape;156;p27"/>
          <p:cNvPicPr preferRelativeResize="0"/>
          <p:nvPr/>
        </p:nvPicPr>
        <p:blipFill>
          <a:blip r:embed="rId3">
            <a:alphaModFix/>
          </a:blip>
          <a:stretch>
            <a:fillRect/>
          </a:stretch>
        </p:blipFill>
        <p:spPr>
          <a:xfrm>
            <a:off x="6281531" y="1"/>
            <a:ext cx="1595468" cy="1476998"/>
          </a:xfrm>
          <a:prstGeom prst="rect">
            <a:avLst/>
          </a:prstGeom>
          <a:noFill/>
          <a:ln>
            <a:noFill/>
          </a:ln>
        </p:spPr>
      </p:pic>
      <p:pic>
        <p:nvPicPr>
          <p:cNvPr id="2" name="Google Shape;62;p14">
            <a:extLst>
              <a:ext uri="{FF2B5EF4-FFF2-40B4-BE49-F238E27FC236}">
                <a16:creationId xmlns:a16="http://schemas.microsoft.com/office/drawing/2014/main" id="{5696A840-1930-721B-ED01-28FB159FD505}"/>
              </a:ext>
            </a:extLst>
          </p:cNvPr>
          <p:cNvPicPr preferRelativeResize="0"/>
          <p:nvPr/>
        </p:nvPicPr>
        <p:blipFill>
          <a:blip r:embed="rId4">
            <a:alphaModFix/>
          </a:blip>
          <a:stretch>
            <a:fillRect/>
          </a:stretch>
        </p:blipFill>
        <p:spPr>
          <a:xfrm>
            <a:off x="8036025" y="207513"/>
            <a:ext cx="946605" cy="9466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9E1EFD-6DEF-0297-C1F7-FAADEAC69F19}"/>
              </a:ext>
            </a:extLst>
          </p:cNvPr>
          <p:cNvSpPr txBox="1"/>
          <p:nvPr/>
        </p:nvSpPr>
        <p:spPr>
          <a:xfrm>
            <a:off x="1013791" y="0"/>
            <a:ext cx="8130209" cy="307777"/>
          </a:xfrm>
          <a:prstGeom prst="rect">
            <a:avLst/>
          </a:prstGeom>
          <a:noFill/>
        </p:spPr>
        <p:txBody>
          <a:bodyPr wrap="square" rtlCol="0">
            <a:spAutoFit/>
          </a:bodyPr>
          <a:lstStyle/>
          <a:p>
            <a:pPr marL="0" marR="0">
              <a:spcBef>
                <a:spcPts val="0"/>
              </a:spcBef>
              <a:spcAft>
                <a:spcPts val="0"/>
              </a:spcAft>
            </a:pPr>
            <a:r>
              <a:rPr lang="en-US" b="1" dirty="0">
                <a:solidFill>
                  <a:srgbClr val="333333"/>
                </a:solidFill>
                <a:effectLst/>
                <a:latin typeface="Cambria" panose="02040503050406030204" pitchFamily="18" charset="0"/>
                <a:ea typeface="Times New Roman" panose="02020603050405020304" pitchFamily="18" charset="0"/>
              </a:rPr>
              <a:t>A Gift to You, </a:t>
            </a:r>
            <a:r>
              <a:rPr lang="en-US" b="1" u="sng" dirty="0">
                <a:solidFill>
                  <a:srgbClr val="333333"/>
                </a:solidFill>
                <a:effectLst/>
                <a:latin typeface="Cambria" panose="02040503050406030204" pitchFamily="18" charset="0"/>
                <a:ea typeface="Times New Roman" panose="02020603050405020304" pitchFamily="18" charset="0"/>
                <a:hlinkClick r:id="rId3"/>
              </a:rPr>
              <a:t>https://youtu.be/qbyPbh-NmX8</a:t>
            </a:r>
            <a:r>
              <a:rPr lang="en-US" b="1" dirty="0">
                <a:solidFill>
                  <a:srgbClr val="333333"/>
                </a:solidFill>
                <a:effectLst/>
                <a:latin typeface="Cambria" panose="02040503050406030204" pitchFamily="18" charset="0"/>
                <a:ea typeface="Times New Roman" panose="02020603050405020304" pitchFamily="18" charset="0"/>
              </a:rPr>
              <a:t>  (3-7 years)</a:t>
            </a:r>
            <a:endParaRPr lang="en-US" dirty="0">
              <a:effectLst/>
              <a:latin typeface="Times New Roman" panose="02020603050405020304" pitchFamily="18" charset="0"/>
              <a:ea typeface="Times New Roman" panose="02020603050405020304" pitchFamily="18" charset="0"/>
            </a:endParaRPr>
          </a:p>
        </p:txBody>
      </p:sp>
      <p:pic>
        <p:nvPicPr>
          <p:cNvPr id="4" name="Online Media 3" title="A Gift To You  | 1 | kwscm">
            <a:hlinkClick r:id="" action="ppaction://media"/>
            <a:extLst>
              <a:ext uri="{FF2B5EF4-FFF2-40B4-BE49-F238E27FC236}">
                <a16:creationId xmlns:a16="http://schemas.microsoft.com/office/drawing/2014/main" id="{47DCC947-A2A9-9CA9-94C5-34655AF01672}"/>
              </a:ext>
            </a:extLst>
          </p:cNvPr>
          <p:cNvPicPr>
            <a:picLocks noRot="1" noChangeAspect="1"/>
          </p:cNvPicPr>
          <p:nvPr>
            <a:videoFile r:link="rId1"/>
          </p:nvPr>
        </p:nvPicPr>
        <p:blipFill>
          <a:blip r:embed="rId4"/>
          <a:stretch>
            <a:fillRect/>
          </a:stretch>
        </p:blipFill>
        <p:spPr>
          <a:xfrm>
            <a:off x="0" y="307777"/>
            <a:ext cx="9144000" cy="4835723"/>
          </a:xfrm>
          <a:prstGeom prst="rect">
            <a:avLst/>
          </a:prstGeom>
        </p:spPr>
      </p:pic>
    </p:spTree>
    <p:extLst>
      <p:ext uri="{BB962C8B-B14F-4D97-AF65-F5344CB8AC3E}">
        <p14:creationId xmlns:p14="http://schemas.microsoft.com/office/powerpoint/2010/main" val="3749127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C16B-2E45-BEC5-65D2-6453FF29AD22}"/>
              </a:ext>
            </a:extLst>
          </p:cNvPr>
          <p:cNvSpPr>
            <a:spLocks noGrp="1"/>
          </p:cNvSpPr>
          <p:nvPr>
            <p:ph type="title"/>
          </p:nvPr>
        </p:nvSpPr>
        <p:spPr>
          <a:xfrm>
            <a:off x="311700" y="0"/>
            <a:ext cx="8520600" cy="429768"/>
          </a:xfrm>
        </p:spPr>
        <p:txBody>
          <a:bodyPr>
            <a:normAutofit/>
          </a:bodyPr>
          <a:lstStyle/>
          <a:p>
            <a:r>
              <a:rPr lang="en-US" sz="14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I </a:t>
            </a:r>
            <a:r>
              <a:rPr lang="en-US" sz="1400" b="1"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Wanna</a:t>
            </a:r>
            <a:r>
              <a:rPr lang="en-US" sz="14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Do Right, </a:t>
            </a:r>
            <a:r>
              <a:rPr lang="en-US" sz="1400" b="1" u="sng"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https://youtu.be/RlxxuTV-5vk</a:t>
            </a:r>
            <a:r>
              <a:rPr lang="en-US" sz="14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(8+ years)</a:t>
            </a:r>
            <a:endParaRPr lang="en-US" sz="1400" dirty="0"/>
          </a:p>
        </p:txBody>
      </p:sp>
      <p:pic>
        <p:nvPicPr>
          <p:cNvPr id="3" name="Online Media 2" title="I Wanna Do Right">
            <a:hlinkClick r:id="" action="ppaction://media"/>
            <a:extLst>
              <a:ext uri="{FF2B5EF4-FFF2-40B4-BE49-F238E27FC236}">
                <a16:creationId xmlns:a16="http://schemas.microsoft.com/office/drawing/2014/main" id="{36C2B7FE-756D-BDA6-35A2-6B5A64444722}"/>
              </a:ext>
            </a:extLst>
          </p:cNvPr>
          <p:cNvPicPr>
            <a:picLocks noRot="1" noChangeAspect="1"/>
          </p:cNvPicPr>
          <p:nvPr>
            <a:videoFile r:link="rId1"/>
          </p:nvPr>
        </p:nvPicPr>
        <p:blipFill>
          <a:blip r:embed="rId4"/>
          <a:stretch>
            <a:fillRect/>
          </a:stretch>
        </p:blipFill>
        <p:spPr>
          <a:xfrm>
            <a:off x="0" y="429768"/>
            <a:ext cx="9123770" cy="4713732"/>
          </a:xfrm>
          <a:prstGeom prst="rect">
            <a:avLst/>
          </a:prstGeom>
        </p:spPr>
      </p:pic>
    </p:spTree>
    <p:extLst>
      <p:ext uri="{BB962C8B-B14F-4D97-AF65-F5344CB8AC3E}">
        <p14:creationId xmlns:p14="http://schemas.microsoft.com/office/powerpoint/2010/main" val="3173496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5156150" y="1606400"/>
            <a:ext cx="3094800" cy="34162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dirty="0">
                <a:solidFill>
                  <a:schemeClr val="dk1"/>
                </a:solidFill>
                <a:latin typeface="Comic Sans MS"/>
              </a:rPr>
              <a:t>John the Baptist appeared, preaching in the desert of Judea and saying, "Repent, for the kingdom of heaven is at hand!" It was of him that the prophet Isaiah had spoken when he said: “A voice of one crying out in the desert, Prepare the way of the Lord, make straight his paths.” John wore clothing made of camel's hair and had a leather belt around his waist. His food was locusts and wild honey.</a:t>
            </a:r>
            <a:endParaRPr sz="1500" dirty="0">
              <a:solidFill>
                <a:schemeClr val="dk1"/>
              </a:solidFill>
              <a:latin typeface="Comic Sans MS"/>
              <a:sym typeface="Comic Sans MS"/>
            </a:endParaRPr>
          </a:p>
        </p:txBody>
      </p:sp>
      <p:pic>
        <p:nvPicPr>
          <p:cNvPr id="62" name="Google Shape;62;p14"/>
          <p:cNvPicPr preferRelativeResize="0"/>
          <p:nvPr/>
        </p:nvPicPr>
        <p:blipFill>
          <a:blip r:embed="rId3">
            <a:alphaModFix/>
          </a:blip>
          <a:stretch>
            <a:fillRect/>
          </a:stretch>
        </p:blipFill>
        <p:spPr>
          <a:xfrm>
            <a:off x="8036025" y="207513"/>
            <a:ext cx="946605" cy="946625"/>
          </a:xfrm>
          <a:prstGeom prst="rect">
            <a:avLst/>
          </a:prstGeom>
          <a:noFill/>
          <a:ln>
            <a:noFill/>
          </a:ln>
        </p:spPr>
      </p:pic>
      <p:pic>
        <p:nvPicPr>
          <p:cNvPr id="63" name="Google Shape;63;p14"/>
          <p:cNvPicPr preferRelativeResize="0"/>
          <p:nvPr/>
        </p:nvPicPr>
        <p:blipFill>
          <a:blip r:embed="rId4">
            <a:alphaModFix/>
          </a:blip>
          <a:stretch>
            <a:fillRect/>
          </a:stretch>
        </p:blipFill>
        <p:spPr>
          <a:xfrm>
            <a:off x="607350" y="120113"/>
            <a:ext cx="3853725" cy="49032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2630" y="142050"/>
            <a:ext cx="5960153" cy="2731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700" dirty="0">
              <a:solidFill>
                <a:schemeClr val="dk2"/>
              </a:solidFill>
              <a:latin typeface="Comic Sans MS"/>
              <a:ea typeface="Comic Sans MS"/>
              <a:cs typeface="Comic Sans MS"/>
              <a:sym typeface="Comic Sans MS"/>
            </a:endParaRPr>
          </a:p>
          <a:p>
            <a:pPr marL="0" lvl="0" indent="0" algn="l" rtl="0">
              <a:lnSpc>
                <a:spcPct val="115000"/>
              </a:lnSpc>
              <a:spcBef>
                <a:spcPts val="1200"/>
              </a:spcBef>
              <a:spcAft>
                <a:spcPts val="1200"/>
              </a:spcAft>
              <a:buClr>
                <a:schemeClr val="dk1"/>
              </a:buClr>
              <a:buSzPts val="1100"/>
              <a:buFont typeface="Arial"/>
              <a:buNone/>
            </a:pPr>
            <a:r>
              <a:rPr lang="en-US" sz="1700" dirty="0">
                <a:solidFill>
                  <a:schemeClr val="dk2"/>
                </a:solidFill>
                <a:latin typeface="Comic Sans MS"/>
              </a:rPr>
              <a:t>At that time Jerusalem, all Judea, and the whole region around the Jordan were going out to him and were being baptized by him in the Jordan River as they acknowledged their sins. When he saw many of the Pharisees and Sadducees coming to his baptism, he said to them, "You brood of vipers! Who warned you to flee from the coming wrath? </a:t>
            </a:r>
            <a:endParaRPr sz="1700" dirty="0">
              <a:solidFill>
                <a:schemeClr val="dk2"/>
              </a:solidFill>
              <a:latin typeface="Comic Sans MS"/>
              <a:sym typeface="Comic Sans MS"/>
            </a:endParaRPr>
          </a:p>
        </p:txBody>
      </p:sp>
      <p:pic>
        <p:nvPicPr>
          <p:cNvPr id="70" name="Google Shape;70;p15"/>
          <p:cNvPicPr preferRelativeResize="0"/>
          <p:nvPr/>
        </p:nvPicPr>
        <p:blipFill>
          <a:blip r:embed="rId3">
            <a:alphaModFix/>
          </a:blip>
          <a:stretch>
            <a:fillRect/>
          </a:stretch>
        </p:blipFill>
        <p:spPr>
          <a:xfrm>
            <a:off x="909900" y="2873150"/>
            <a:ext cx="4347350" cy="2292600"/>
          </a:xfrm>
          <a:prstGeom prst="rect">
            <a:avLst/>
          </a:prstGeom>
          <a:noFill/>
          <a:ln>
            <a:noFill/>
          </a:ln>
        </p:spPr>
      </p:pic>
      <p:pic>
        <p:nvPicPr>
          <p:cNvPr id="71" name="Google Shape;71;p15"/>
          <p:cNvPicPr preferRelativeResize="0"/>
          <p:nvPr/>
        </p:nvPicPr>
        <p:blipFill>
          <a:blip r:embed="rId4">
            <a:alphaModFix/>
          </a:blip>
          <a:stretch>
            <a:fillRect/>
          </a:stretch>
        </p:blipFill>
        <p:spPr>
          <a:xfrm>
            <a:off x="5924000" y="2236850"/>
            <a:ext cx="3021775" cy="2764600"/>
          </a:xfrm>
          <a:prstGeom prst="rect">
            <a:avLst/>
          </a:prstGeom>
          <a:noFill/>
          <a:ln>
            <a:noFill/>
          </a:ln>
        </p:spPr>
      </p:pic>
      <p:pic>
        <p:nvPicPr>
          <p:cNvPr id="2" name="Google Shape;62;p14">
            <a:extLst>
              <a:ext uri="{FF2B5EF4-FFF2-40B4-BE49-F238E27FC236}">
                <a16:creationId xmlns:a16="http://schemas.microsoft.com/office/drawing/2014/main" id="{93A1695E-D4E6-D1A2-1552-56234CB7CE6C}"/>
              </a:ext>
            </a:extLst>
          </p:cNvPr>
          <p:cNvPicPr preferRelativeResize="0"/>
          <p:nvPr/>
        </p:nvPicPr>
        <p:blipFill>
          <a:blip r:embed="rId5">
            <a:alphaModFix/>
          </a:blip>
          <a:stretch>
            <a:fillRect/>
          </a:stretch>
        </p:blipFill>
        <p:spPr>
          <a:xfrm>
            <a:off x="8036025" y="207513"/>
            <a:ext cx="946605" cy="9466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4018775" y="1263775"/>
            <a:ext cx="4775700" cy="3879725"/>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US" dirty="0">
                <a:latin typeface="Comic Sans MS"/>
              </a:rPr>
              <a:t>Produce good fruit as evidence of your repentance. And do not presume to say to yourselves, 'We have Abraham as our father.' For I tell you, God can raise up children to Abraham from these stones. Even now the ax lies at the root of the trees. Therefore, every tree that does not bear good fruit will be cut down and thrown into the fire. I am baptizing you with water, for repentance, but the one who is coming after me is mightier than I. I am not worthy to carry his sandals. </a:t>
            </a:r>
            <a:endParaRPr dirty="0">
              <a:latin typeface="Comic Sans MS"/>
              <a:sym typeface="Comic Sans MS"/>
            </a:endParaRPr>
          </a:p>
        </p:txBody>
      </p:sp>
      <p:pic>
        <p:nvPicPr>
          <p:cNvPr id="78" name="Google Shape;78;p16"/>
          <p:cNvPicPr preferRelativeResize="0"/>
          <p:nvPr/>
        </p:nvPicPr>
        <p:blipFill>
          <a:blip r:embed="rId3">
            <a:alphaModFix/>
          </a:blip>
          <a:stretch>
            <a:fillRect/>
          </a:stretch>
        </p:blipFill>
        <p:spPr>
          <a:xfrm>
            <a:off x="165025" y="0"/>
            <a:ext cx="3583698" cy="5045000"/>
          </a:xfrm>
          <a:prstGeom prst="rect">
            <a:avLst/>
          </a:prstGeom>
          <a:noFill/>
          <a:ln>
            <a:noFill/>
          </a:ln>
        </p:spPr>
      </p:pic>
      <p:pic>
        <p:nvPicPr>
          <p:cNvPr id="2" name="Google Shape;62;p14">
            <a:extLst>
              <a:ext uri="{FF2B5EF4-FFF2-40B4-BE49-F238E27FC236}">
                <a16:creationId xmlns:a16="http://schemas.microsoft.com/office/drawing/2014/main" id="{EB39E75E-14F9-1EA3-5C5A-F8FF5F93C2F0}"/>
              </a:ext>
            </a:extLst>
          </p:cNvPr>
          <p:cNvPicPr preferRelativeResize="0"/>
          <p:nvPr/>
        </p:nvPicPr>
        <p:blipFill>
          <a:blip r:embed="rId4">
            <a:alphaModFix/>
          </a:blip>
          <a:stretch>
            <a:fillRect/>
          </a:stretch>
        </p:blipFill>
        <p:spPr>
          <a:xfrm>
            <a:off x="8036025" y="207513"/>
            <a:ext cx="946605" cy="9466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body" idx="1"/>
          </p:nvPr>
        </p:nvSpPr>
        <p:spPr>
          <a:xfrm>
            <a:off x="311700" y="170150"/>
            <a:ext cx="6894170" cy="1055700"/>
          </a:xfrm>
          <a:prstGeom prst="rect">
            <a:avLst/>
          </a:prstGeom>
        </p:spPr>
        <p:txBody>
          <a:bodyPr spcFirstLastPara="1" wrap="square" lIns="91425" tIns="91425" rIns="91425" bIns="91425" anchor="t" anchorCtr="0">
            <a:normAutofit fontScale="85000" lnSpcReduction="10000"/>
          </a:bodyPr>
          <a:lstStyle/>
          <a:p>
            <a:pPr marL="0" indent="0">
              <a:spcAft>
                <a:spcPts val="1200"/>
              </a:spcAft>
              <a:buNone/>
            </a:pPr>
            <a:r>
              <a:rPr lang="en-US" dirty="0">
                <a:latin typeface="Comic Sans MS"/>
              </a:rPr>
              <a:t>He will baptize you with the Holy Spirit and fire. His winnowing fan is in his hand. He will clear his threshing floor and gather his wheat into his barn,</a:t>
            </a:r>
            <a:br>
              <a:rPr lang="en-US" dirty="0">
                <a:latin typeface="Comic Sans MS"/>
              </a:rPr>
            </a:br>
            <a:r>
              <a:rPr lang="en-US" dirty="0">
                <a:latin typeface="Comic Sans MS"/>
              </a:rPr>
              <a:t>but the chaff he will burn with unquenchable fire."</a:t>
            </a:r>
          </a:p>
        </p:txBody>
      </p:sp>
      <p:pic>
        <p:nvPicPr>
          <p:cNvPr id="85" name="Google Shape;85;p17"/>
          <p:cNvPicPr preferRelativeResize="0"/>
          <p:nvPr/>
        </p:nvPicPr>
        <p:blipFill>
          <a:blip r:embed="rId3">
            <a:alphaModFix/>
          </a:blip>
          <a:stretch>
            <a:fillRect/>
          </a:stretch>
        </p:blipFill>
        <p:spPr>
          <a:xfrm>
            <a:off x="311700" y="1314932"/>
            <a:ext cx="6992250" cy="3653825"/>
          </a:xfrm>
          <a:prstGeom prst="rect">
            <a:avLst/>
          </a:prstGeom>
          <a:noFill/>
          <a:ln>
            <a:noFill/>
          </a:ln>
        </p:spPr>
      </p:pic>
      <p:pic>
        <p:nvPicPr>
          <p:cNvPr id="2" name="Google Shape;62;p14">
            <a:extLst>
              <a:ext uri="{FF2B5EF4-FFF2-40B4-BE49-F238E27FC236}">
                <a16:creationId xmlns:a16="http://schemas.microsoft.com/office/drawing/2014/main" id="{DB1AC0C8-C475-CBFA-0267-73030C1E073C}"/>
              </a:ext>
            </a:extLst>
          </p:cNvPr>
          <p:cNvPicPr preferRelativeResize="0"/>
          <p:nvPr/>
        </p:nvPicPr>
        <p:blipFill>
          <a:blip r:embed="rId4">
            <a:alphaModFix/>
          </a:blip>
          <a:stretch>
            <a:fillRect/>
          </a:stretch>
        </p:blipFill>
        <p:spPr>
          <a:xfrm>
            <a:off x="8036025" y="207513"/>
            <a:ext cx="946605" cy="946625"/>
          </a:xfrm>
          <a:prstGeom prst="rect">
            <a:avLst/>
          </a:prstGeom>
          <a:noFill/>
          <a:ln>
            <a:noFill/>
          </a:ln>
        </p:spPr>
      </p:pic>
      <p:sp>
        <p:nvSpPr>
          <p:cNvPr id="3" name="TextBox 2">
            <a:extLst>
              <a:ext uri="{FF2B5EF4-FFF2-40B4-BE49-F238E27FC236}">
                <a16:creationId xmlns:a16="http://schemas.microsoft.com/office/drawing/2014/main" id="{A01475DE-E0B2-4F20-464F-10EADC31E942}"/>
              </a:ext>
            </a:extLst>
          </p:cNvPr>
          <p:cNvSpPr txBox="1"/>
          <p:nvPr/>
        </p:nvSpPr>
        <p:spPr>
          <a:xfrm>
            <a:off x="5728360" y="4508162"/>
            <a:ext cx="1575590" cy="453439"/>
          </a:xfrm>
          <a:prstGeom prst="rect">
            <a:avLst/>
          </a:prstGeom>
          <a:solidFill>
            <a:schemeClr val="accent1">
              <a:lumMod val="40000"/>
              <a:lumOff val="60000"/>
            </a:schemeClr>
          </a:solidFill>
          <a:effectLst>
            <a:softEdge rad="31750"/>
          </a:effectLst>
        </p:spPr>
        <p:txBody>
          <a:bodyPr wrap="square" rtlCol="0">
            <a:spAutoFit/>
          </a:bodyPr>
          <a:lstStyle/>
          <a:p>
            <a:endParaRPr lang="en-US" dirty="0"/>
          </a:p>
        </p:txBody>
      </p:sp>
      <p:sp>
        <p:nvSpPr>
          <p:cNvPr id="5" name="TextBox 4">
            <a:extLst>
              <a:ext uri="{FF2B5EF4-FFF2-40B4-BE49-F238E27FC236}">
                <a16:creationId xmlns:a16="http://schemas.microsoft.com/office/drawing/2014/main" id="{56B70551-B942-57EE-2531-A4B5BCA0BB9C}"/>
              </a:ext>
            </a:extLst>
          </p:cNvPr>
          <p:cNvSpPr txBox="1"/>
          <p:nvPr/>
        </p:nvSpPr>
        <p:spPr>
          <a:xfrm>
            <a:off x="7507224" y="1472184"/>
            <a:ext cx="1475406" cy="553998"/>
          </a:xfrm>
          <a:prstGeom prst="rect">
            <a:avLst/>
          </a:prstGeom>
          <a:noFill/>
        </p:spPr>
        <p:txBody>
          <a:bodyPr wrap="square" rtlCol="0">
            <a:spAutoFit/>
          </a:bodyPr>
          <a:lstStyle/>
          <a:p>
            <a:pPr algn="ctr"/>
            <a:r>
              <a:rPr lang="en-US" sz="1500" dirty="0">
                <a:solidFill>
                  <a:schemeClr val="accent1">
                    <a:lumMod val="60000"/>
                    <a:lumOff val="40000"/>
                  </a:schemeClr>
                </a:solidFill>
                <a:latin typeface="Comic Sans MS"/>
              </a:rPr>
              <a:t>The Gospel of the Lord,</a:t>
            </a:r>
          </a:p>
        </p:txBody>
      </p:sp>
      <p:sp>
        <p:nvSpPr>
          <p:cNvPr id="6" name="TextBox 5">
            <a:extLst>
              <a:ext uri="{FF2B5EF4-FFF2-40B4-BE49-F238E27FC236}">
                <a16:creationId xmlns:a16="http://schemas.microsoft.com/office/drawing/2014/main" id="{2EBF9EEB-BD17-3233-83CD-79199BC23CF7}"/>
              </a:ext>
            </a:extLst>
          </p:cNvPr>
          <p:cNvSpPr txBox="1"/>
          <p:nvPr/>
        </p:nvSpPr>
        <p:spPr>
          <a:xfrm>
            <a:off x="7425703" y="2368444"/>
            <a:ext cx="1638447" cy="784830"/>
          </a:xfrm>
          <a:prstGeom prst="rect">
            <a:avLst/>
          </a:prstGeom>
          <a:noFill/>
        </p:spPr>
        <p:txBody>
          <a:bodyPr wrap="square" rtlCol="0">
            <a:spAutoFit/>
          </a:bodyPr>
          <a:lstStyle/>
          <a:p>
            <a:pPr algn="ctr"/>
            <a:r>
              <a:rPr lang="en-US" sz="1500" dirty="0">
                <a:solidFill>
                  <a:srgbClr val="FF0000"/>
                </a:solidFill>
                <a:latin typeface="Comic Sans MS"/>
              </a:rPr>
              <a:t>Praise to You Lord, Jesus Christ.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1295350" y="14903"/>
            <a:ext cx="3643800" cy="6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dirty="0">
                <a:latin typeface="Comic Sans MS"/>
                <a:ea typeface="Comic Sans MS"/>
                <a:cs typeface="Comic Sans MS"/>
                <a:sym typeface="Comic Sans MS"/>
              </a:rPr>
              <a:t>Reflection…</a:t>
            </a:r>
            <a:endParaRPr sz="3700" dirty="0">
              <a:latin typeface="Comic Sans MS"/>
              <a:ea typeface="Comic Sans MS"/>
              <a:cs typeface="Comic Sans MS"/>
              <a:sym typeface="Comic Sans MS"/>
            </a:endParaRPr>
          </a:p>
        </p:txBody>
      </p:sp>
      <p:pic>
        <p:nvPicPr>
          <p:cNvPr id="92" name="Google Shape;92;p18"/>
          <p:cNvPicPr preferRelativeResize="0"/>
          <p:nvPr/>
        </p:nvPicPr>
        <p:blipFill>
          <a:blip r:embed="rId3">
            <a:alphaModFix/>
          </a:blip>
          <a:stretch>
            <a:fillRect/>
          </a:stretch>
        </p:blipFill>
        <p:spPr>
          <a:xfrm>
            <a:off x="1295350" y="680825"/>
            <a:ext cx="6553300" cy="4367774"/>
          </a:xfrm>
          <a:prstGeom prst="rect">
            <a:avLst/>
          </a:prstGeom>
          <a:noFill/>
          <a:ln>
            <a:noFill/>
          </a:ln>
        </p:spPr>
      </p:pic>
      <p:pic>
        <p:nvPicPr>
          <p:cNvPr id="2" name="Google Shape;62;p14">
            <a:extLst>
              <a:ext uri="{FF2B5EF4-FFF2-40B4-BE49-F238E27FC236}">
                <a16:creationId xmlns:a16="http://schemas.microsoft.com/office/drawing/2014/main" id="{A819C3C9-D737-E17F-50A0-119050275DFA}"/>
              </a:ext>
            </a:extLst>
          </p:cNvPr>
          <p:cNvPicPr preferRelativeResize="0"/>
          <p:nvPr/>
        </p:nvPicPr>
        <p:blipFill>
          <a:blip r:embed="rId4">
            <a:alphaModFix/>
          </a:blip>
          <a:stretch>
            <a:fillRect/>
          </a:stretch>
        </p:blipFill>
        <p:spPr>
          <a:xfrm>
            <a:off x="8036025" y="207513"/>
            <a:ext cx="946605" cy="9466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544200" y="53250"/>
            <a:ext cx="8403300" cy="486246"/>
          </a:xfrm>
          <a:prstGeom prst="rect">
            <a:avLst/>
          </a:prstGeom>
        </p:spPr>
        <p:txBody>
          <a:bodyPr spcFirstLastPara="1" wrap="square" lIns="91425" tIns="91425" rIns="91425" bIns="91425" anchor="t" anchorCtr="0">
            <a:normAutofit fontScale="90000"/>
          </a:bodyPr>
          <a:lstStyle/>
          <a:p>
            <a:pPr marL="0" lvl="0" indent="0" algn="just" rtl="0">
              <a:spcBef>
                <a:spcPts val="0"/>
              </a:spcBef>
              <a:spcAft>
                <a:spcPts val="0"/>
              </a:spcAft>
              <a:buSzPts val="990"/>
              <a:buNone/>
            </a:pPr>
            <a:r>
              <a:rPr lang="en-US" sz="2200" dirty="0">
                <a:latin typeface="Comic Sans MS"/>
              </a:rPr>
              <a:t>Who was John the Baptist</a:t>
            </a:r>
            <a:r>
              <a:rPr lang="en" sz="2220" dirty="0">
                <a:latin typeface="Comic Sans MS"/>
                <a:ea typeface="Comic Sans MS"/>
                <a:cs typeface="Comic Sans MS"/>
                <a:sym typeface="Comic Sans MS"/>
              </a:rPr>
              <a:t>? </a:t>
            </a:r>
            <a:endParaRPr sz="2220" dirty="0">
              <a:latin typeface="Comic Sans MS"/>
              <a:ea typeface="Comic Sans MS"/>
              <a:cs typeface="Comic Sans MS"/>
              <a:sym typeface="Comic Sans MS"/>
            </a:endParaRPr>
          </a:p>
        </p:txBody>
      </p:sp>
      <p:pic>
        <p:nvPicPr>
          <p:cNvPr id="99" name="Google Shape;99;p19"/>
          <p:cNvPicPr preferRelativeResize="0"/>
          <p:nvPr/>
        </p:nvPicPr>
        <p:blipFill>
          <a:blip r:embed="rId3">
            <a:alphaModFix/>
          </a:blip>
          <a:stretch>
            <a:fillRect/>
          </a:stretch>
        </p:blipFill>
        <p:spPr>
          <a:xfrm>
            <a:off x="670575" y="1478550"/>
            <a:ext cx="5875700" cy="3661975"/>
          </a:xfrm>
          <a:prstGeom prst="rect">
            <a:avLst/>
          </a:prstGeom>
          <a:noFill/>
          <a:ln>
            <a:noFill/>
          </a:ln>
        </p:spPr>
      </p:pic>
      <p:sp>
        <p:nvSpPr>
          <p:cNvPr id="2" name="TextBox 1">
            <a:extLst>
              <a:ext uri="{FF2B5EF4-FFF2-40B4-BE49-F238E27FC236}">
                <a16:creationId xmlns:a16="http://schemas.microsoft.com/office/drawing/2014/main" id="{10A7CD92-804A-6850-ED9E-C3BC84D95962}"/>
              </a:ext>
            </a:extLst>
          </p:cNvPr>
          <p:cNvSpPr txBox="1"/>
          <p:nvPr/>
        </p:nvSpPr>
        <p:spPr>
          <a:xfrm>
            <a:off x="670575" y="539496"/>
            <a:ext cx="7568964" cy="338554"/>
          </a:xfrm>
          <a:prstGeom prst="rect">
            <a:avLst/>
          </a:prstGeom>
          <a:noFill/>
        </p:spPr>
        <p:txBody>
          <a:bodyPr wrap="square" rtlCol="0">
            <a:spAutoFit/>
          </a:bodyPr>
          <a:lstStyle/>
          <a:p>
            <a:r>
              <a:rPr lang="en-US" sz="1600" dirty="0">
                <a:solidFill>
                  <a:schemeClr val="accent1">
                    <a:lumMod val="60000"/>
                    <a:lumOff val="40000"/>
                  </a:schemeClr>
                </a:solidFill>
                <a:latin typeface="Comic Sans MS"/>
                <a:ea typeface="Comic Sans MS"/>
                <a:cs typeface="Comic Sans MS"/>
              </a:rPr>
              <a:t>Jesus’ cousin, son of St. Elizabeth and the priest, St. Zachariah</a:t>
            </a:r>
            <a:r>
              <a:rPr lang="en" sz="1600" dirty="0">
                <a:solidFill>
                  <a:schemeClr val="accent1">
                    <a:lumMod val="60000"/>
                    <a:lumOff val="40000"/>
                  </a:schemeClr>
                </a:solidFill>
                <a:latin typeface="Comic Sans MS"/>
                <a:ea typeface="Comic Sans MS"/>
                <a:cs typeface="Comic Sans MS"/>
                <a:sym typeface="Comic Sans MS"/>
              </a:rPr>
              <a:t>.</a:t>
            </a:r>
            <a:endParaRPr lang="en-US" sz="1600" dirty="0">
              <a:solidFill>
                <a:schemeClr val="accent1">
                  <a:lumMod val="60000"/>
                  <a:lumOff val="40000"/>
                </a:schemeClr>
              </a:solidFill>
            </a:endParaRPr>
          </a:p>
        </p:txBody>
      </p:sp>
      <p:pic>
        <p:nvPicPr>
          <p:cNvPr id="3" name="Google Shape;62;p14">
            <a:extLst>
              <a:ext uri="{FF2B5EF4-FFF2-40B4-BE49-F238E27FC236}">
                <a16:creationId xmlns:a16="http://schemas.microsoft.com/office/drawing/2014/main" id="{6C713E0C-8637-7DE4-5433-8099953411E6}"/>
              </a:ext>
            </a:extLst>
          </p:cNvPr>
          <p:cNvPicPr preferRelativeResize="0"/>
          <p:nvPr/>
        </p:nvPicPr>
        <p:blipFill>
          <a:blip r:embed="rId4">
            <a:alphaModFix/>
          </a:blip>
          <a:stretch>
            <a:fillRect/>
          </a:stretch>
        </p:blipFill>
        <p:spPr>
          <a:xfrm>
            <a:off x="8036025" y="207513"/>
            <a:ext cx="946605" cy="9466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521208" y="585178"/>
            <a:ext cx="3861949" cy="1137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120" dirty="0">
                <a:latin typeface="Comic Sans MS"/>
              </a:rPr>
              <a:t>Why did he wear clothing of camel’s hair with a leather belt and ate locust and wild honey? </a:t>
            </a:r>
            <a:endParaRPr sz="2120" dirty="0">
              <a:latin typeface="Comic Sans MS"/>
              <a:ea typeface="Comic Sans MS"/>
              <a:cs typeface="Comic Sans MS"/>
              <a:sym typeface="Comic Sans MS"/>
            </a:endParaRPr>
          </a:p>
        </p:txBody>
      </p:sp>
      <p:pic>
        <p:nvPicPr>
          <p:cNvPr id="106" name="Google Shape;106;p20"/>
          <p:cNvPicPr preferRelativeResize="0"/>
          <p:nvPr/>
        </p:nvPicPr>
        <p:blipFill>
          <a:blip r:embed="rId3">
            <a:alphaModFix/>
          </a:blip>
          <a:stretch>
            <a:fillRect/>
          </a:stretch>
        </p:blipFill>
        <p:spPr>
          <a:xfrm>
            <a:off x="4675924" y="413263"/>
            <a:ext cx="3273125" cy="4620275"/>
          </a:xfrm>
          <a:prstGeom prst="rect">
            <a:avLst/>
          </a:prstGeom>
          <a:noFill/>
          <a:ln>
            <a:noFill/>
          </a:ln>
        </p:spPr>
      </p:pic>
      <p:sp>
        <p:nvSpPr>
          <p:cNvPr id="2" name="TextBox 1">
            <a:extLst>
              <a:ext uri="{FF2B5EF4-FFF2-40B4-BE49-F238E27FC236}">
                <a16:creationId xmlns:a16="http://schemas.microsoft.com/office/drawing/2014/main" id="{DAED1690-731D-2402-55F4-9A6E0705B75A}"/>
              </a:ext>
            </a:extLst>
          </p:cNvPr>
          <p:cNvSpPr txBox="1"/>
          <p:nvPr/>
        </p:nvSpPr>
        <p:spPr>
          <a:xfrm>
            <a:off x="562355" y="2096964"/>
            <a:ext cx="3779653" cy="1323439"/>
          </a:xfrm>
          <a:prstGeom prst="rect">
            <a:avLst/>
          </a:prstGeom>
          <a:noFill/>
        </p:spPr>
        <p:txBody>
          <a:bodyPr wrap="square" rtlCol="0">
            <a:spAutoFit/>
          </a:bodyPr>
          <a:lstStyle/>
          <a:p>
            <a:r>
              <a:rPr lang="en-US" sz="1600" dirty="0">
                <a:solidFill>
                  <a:schemeClr val="accent1">
                    <a:lumMod val="60000"/>
                    <a:lumOff val="40000"/>
                  </a:schemeClr>
                </a:solidFill>
                <a:latin typeface="Comic Sans MS"/>
                <a:ea typeface="Comic Sans MS"/>
                <a:cs typeface="Comic Sans MS"/>
              </a:rPr>
              <a:t>He did not care about his appearance; he dedicated all of his life to getting closer to God, praying and sacrificing and later preaching to all to prepare the way of the Savior</a:t>
            </a:r>
            <a:r>
              <a:rPr lang="en" sz="1600" dirty="0">
                <a:solidFill>
                  <a:schemeClr val="accent1">
                    <a:lumMod val="60000"/>
                    <a:lumOff val="40000"/>
                  </a:schemeClr>
                </a:solidFill>
                <a:latin typeface="Comic Sans MS"/>
                <a:ea typeface="Comic Sans MS"/>
                <a:cs typeface="Comic Sans MS"/>
                <a:sym typeface="Comic Sans MS"/>
              </a:rPr>
              <a:t>.</a:t>
            </a:r>
            <a:endParaRPr lang="en-US" sz="1600" dirty="0">
              <a:solidFill>
                <a:schemeClr val="accent1">
                  <a:lumMod val="60000"/>
                  <a:lumOff val="40000"/>
                </a:schemeClr>
              </a:solidFill>
              <a:latin typeface="Comic Sans MS"/>
              <a:ea typeface="Comic Sans MS"/>
              <a:cs typeface="Comic Sans MS"/>
            </a:endParaRPr>
          </a:p>
        </p:txBody>
      </p:sp>
      <p:pic>
        <p:nvPicPr>
          <p:cNvPr id="3" name="Google Shape;62;p14">
            <a:extLst>
              <a:ext uri="{FF2B5EF4-FFF2-40B4-BE49-F238E27FC236}">
                <a16:creationId xmlns:a16="http://schemas.microsoft.com/office/drawing/2014/main" id="{0DABAC41-319A-61CE-AD9A-38AC9B2D35A9}"/>
              </a:ext>
            </a:extLst>
          </p:cNvPr>
          <p:cNvPicPr preferRelativeResize="0"/>
          <p:nvPr/>
        </p:nvPicPr>
        <p:blipFill>
          <a:blip r:embed="rId4">
            <a:alphaModFix/>
          </a:blip>
          <a:stretch>
            <a:fillRect/>
          </a:stretch>
        </p:blipFill>
        <p:spPr>
          <a:xfrm>
            <a:off x="8036025" y="207513"/>
            <a:ext cx="946605" cy="9466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170675"/>
            <a:ext cx="8520600" cy="4793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ES" sz="2320" dirty="0" err="1">
                <a:latin typeface="Comic Sans MS"/>
              </a:rPr>
              <a:t>How</a:t>
            </a:r>
            <a:r>
              <a:rPr lang="es-ES" sz="2320" dirty="0">
                <a:latin typeface="Comic Sans MS"/>
              </a:rPr>
              <a:t> </a:t>
            </a:r>
            <a:r>
              <a:rPr lang="es-ES" sz="2320" dirty="0" err="1">
                <a:latin typeface="Comic Sans MS"/>
              </a:rPr>
              <a:t>does</a:t>
            </a:r>
            <a:r>
              <a:rPr lang="es-ES" sz="2320" dirty="0">
                <a:latin typeface="Comic Sans MS"/>
              </a:rPr>
              <a:t> he </a:t>
            </a:r>
            <a:r>
              <a:rPr lang="es-ES" sz="2320" dirty="0" err="1">
                <a:latin typeface="Comic Sans MS"/>
              </a:rPr>
              <a:t>tell</a:t>
            </a:r>
            <a:r>
              <a:rPr lang="es-ES" sz="2320" dirty="0">
                <a:latin typeface="Comic Sans MS"/>
              </a:rPr>
              <a:t> </a:t>
            </a:r>
            <a:r>
              <a:rPr lang="es-ES" sz="2320" dirty="0" err="1">
                <a:latin typeface="Comic Sans MS"/>
              </a:rPr>
              <a:t>them</a:t>
            </a:r>
            <a:r>
              <a:rPr lang="es-ES" sz="2320" dirty="0">
                <a:latin typeface="Comic Sans MS"/>
              </a:rPr>
              <a:t> </a:t>
            </a:r>
            <a:r>
              <a:rPr lang="es-ES" sz="2320" dirty="0" err="1">
                <a:latin typeface="Comic Sans MS"/>
              </a:rPr>
              <a:t>to</a:t>
            </a:r>
            <a:r>
              <a:rPr lang="es-ES" sz="2320" dirty="0">
                <a:latin typeface="Comic Sans MS"/>
              </a:rPr>
              <a:t> prepare?</a:t>
            </a:r>
            <a:r>
              <a:rPr lang="en" sz="2320" dirty="0">
                <a:latin typeface="Comic Sans MS"/>
                <a:sym typeface="Comic Sans MS"/>
              </a:rPr>
              <a:t> </a:t>
            </a:r>
            <a:endParaRPr sz="2320" dirty="0">
              <a:latin typeface="Comic Sans MS"/>
              <a:sym typeface="Comic Sans MS"/>
            </a:endParaRPr>
          </a:p>
        </p:txBody>
      </p:sp>
      <p:pic>
        <p:nvPicPr>
          <p:cNvPr id="113" name="Google Shape;113;p21"/>
          <p:cNvPicPr preferRelativeResize="0"/>
          <p:nvPr/>
        </p:nvPicPr>
        <p:blipFill rotWithShape="1">
          <a:blip r:embed="rId3">
            <a:alphaModFix/>
          </a:blip>
          <a:srcRect t="-5097" r="-27210"/>
          <a:stretch/>
        </p:blipFill>
        <p:spPr>
          <a:xfrm>
            <a:off x="2061975" y="2169925"/>
            <a:ext cx="2955150" cy="2746100"/>
          </a:xfrm>
          <a:prstGeom prst="rect">
            <a:avLst/>
          </a:prstGeom>
          <a:noFill/>
          <a:ln>
            <a:noFill/>
          </a:ln>
        </p:spPr>
      </p:pic>
      <p:pic>
        <p:nvPicPr>
          <p:cNvPr id="114" name="Google Shape;114;p21"/>
          <p:cNvPicPr preferRelativeResize="0"/>
          <p:nvPr/>
        </p:nvPicPr>
        <p:blipFill>
          <a:blip r:embed="rId4">
            <a:alphaModFix/>
          </a:blip>
          <a:stretch>
            <a:fillRect/>
          </a:stretch>
        </p:blipFill>
        <p:spPr>
          <a:xfrm>
            <a:off x="5674125" y="1928025"/>
            <a:ext cx="2135900" cy="3044800"/>
          </a:xfrm>
          <a:prstGeom prst="rect">
            <a:avLst/>
          </a:prstGeom>
          <a:noFill/>
          <a:ln>
            <a:noFill/>
          </a:ln>
        </p:spPr>
      </p:pic>
      <p:sp>
        <p:nvSpPr>
          <p:cNvPr id="115" name="Google Shape;115;p21"/>
          <p:cNvSpPr/>
          <p:nvPr/>
        </p:nvSpPr>
        <p:spPr>
          <a:xfrm>
            <a:off x="568700" y="4707325"/>
            <a:ext cx="7544700" cy="2655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accent1"/>
              </a:highlight>
            </a:endParaRPr>
          </a:p>
        </p:txBody>
      </p:sp>
      <p:sp>
        <p:nvSpPr>
          <p:cNvPr id="2" name="TextBox 1">
            <a:extLst>
              <a:ext uri="{FF2B5EF4-FFF2-40B4-BE49-F238E27FC236}">
                <a16:creationId xmlns:a16="http://schemas.microsoft.com/office/drawing/2014/main" id="{2B4CCE8B-FF8A-552F-3FA8-AE0B41D711D8}"/>
              </a:ext>
            </a:extLst>
          </p:cNvPr>
          <p:cNvSpPr txBox="1"/>
          <p:nvPr/>
        </p:nvSpPr>
        <p:spPr>
          <a:xfrm>
            <a:off x="308112" y="775252"/>
            <a:ext cx="7290551" cy="830997"/>
          </a:xfrm>
          <a:prstGeom prst="rect">
            <a:avLst/>
          </a:prstGeom>
          <a:noFill/>
        </p:spPr>
        <p:txBody>
          <a:bodyPr wrap="square" rtlCol="0">
            <a:spAutoFit/>
          </a:bodyPr>
          <a:lstStyle/>
          <a:p>
            <a:r>
              <a:rPr lang="es-ES" sz="1600" dirty="0">
                <a:solidFill>
                  <a:schemeClr val="accent1">
                    <a:lumMod val="60000"/>
                    <a:lumOff val="40000"/>
                  </a:schemeClr>
                </a:solidFill>
                <a:latin typeface="Comic Sans MS"/>
                <a:ea typeface="Comic Sans MS"/>
                <a:cs typeface="Comic Sans MS"/>
              </a:rPr>
              <a:t>He </a:t>
            </a:r>
            <a:r>
              <a:rPr lang="es-ES" sz="1600" dirty="0" err="1">
                <a:solidFill>
                  <a:schemeClr val="accent1">
                    <a:lumMod val="60000"/>
                    <a:lumOff val="40000"/>
                  </a:schemeClr>
                </a:solidFill>
                <a:latin typeface="Comic Sans MS"/>
                <a:ea typeface="Comic Sans MS"/>
                <a:cs typeface="Comic Sans MS"/>
              </a:rPr>
              <a:t>tells</a:t>
            </a:r>
            <a:r>
              <a:rPr lang="es-ES" sz="1600" dirty="0">
                <a:solidFill>
                  <a:schemeClr val="accent1">
                    <a:lumMod val="60000"/>
                    <a:lumOff val="40000"/>
                  </a:schemeClr>
                </a:solidFill>
                <a:latin typeface="Comic Sans MS"/>
                <a:ea typeface="Comic Sans MS"/>
                <a:cs typeface="Comic Sans MS"/>
              </a:rPr>
              <a:t> </a:t>
            </a:r>
            <a:r>
              <a:rPr lang="es-ES" sz="1600" dirty="0" err="1">
                <a:solidFill>
                  <a:schemeClr val="accent1">
                    <a:lumMod val="60000"/>
                    <a:lumOff val="40000"/>
                  </a:schemeClr>
                </a:solidFill>
                <a:latin typeface="Comic Sans MS"/>
                <a:ea typeface="Comic Sans MS"/>
                <a:cs typeface="Comic Sans MS"/>
              </a:rPr>
              <a:t>them</a:t>
            </a:r>
            <a:r>
              <a:rPr lang="es-ES" sz="1600" dirty="0">
                <a:solidFill>
                  <a:schemeClr val="accent1">
                    <a:lumMod val="60000"/>
                    <a:lumOff val="40000"/>
                  </a:schemeClr>
                </a:solidFill>
                <a:latin typeface="Comic Sans MS"/>
                <a:ea typeface="Comic Sans MS"/>
                <a:cs typeface="Comic Sans MS"/>
              </a:rPr>
              <a:t> </a:t>
            </a:r>
            <a:r>
              <a:rPr lang="es-ES" sz="1600" dirty="0" err="1">
                <a:solidFill>
                  <a:schemeClr val="accent1">
                    <a:lumMod val="60000"/>
                    <a:lumOff val="40000"/>
                  </a:schemeClr>
                </a:solidFill>
                <a:latin typeface="Comic Sans MS"/>
                <a:ea typeface="Comic Sans MS"/>
                <a:cs typeface="Comic Sans MS"/>
              </a:rPr>
              <a:t>to</a:t>
            </a:r>
            <a:r>
              <a:rPr lang="es-ES" sz="1600" dirty="0">
                <a:solidFill>
                  <a:schemeClr val="accent1">
                    <a:lumMod val="60000"/>
                    <a:lumOff val="40000"/>
                  </a:schemeClr>
                </a:solidFill>
                <a:latin typeface="Comic Sans MS"/>
                <a:ea typeface="Comic Sans MS"/>
                <a:cs typeface="Comic Sans MS"/>
              </a:rPr>
              <a:t> </a:t>
            </a:r>
            <a:r>
              <a:rPr lang="es-ES" sz="1600" dirty="0" err="1">
                <a:solidFill>
                  <a:schemeClr val="accent1">
                    <a:lumMod val="60000"/>
                    <a:lumOff val="40000"/>
                  </a:schemeClr>
                </a:solidFill>
                <a:latin typeface="Comic Sans MS"/>
                <a:ea typeface="Comic Sans MS"/>
                <a:cs typeface="Comic Sans MS"/>
              </a:rPr>
              <a:t>confess</a:t>
            </a:r>
            <a:r>
              <a:rPr lang="es-ES" sz="1600" dirty="0">
                <a:solidFill>
                  <a:schemeClr val="accent1">
                    <a:lumMod val="60000"/>
                    <a:lumOff val="40000"/>
                  </a:schemeClr>
                </a:solidFill>
                <a:latin typeface="Comic Sans MS"/>
                <a:ea typeface="Comic Sans MS"/>
                <a:cs typeface="Comic Sans MS"/>
              </a:rPr>
              <a:t> </a:t>
            </a:r>
            <a:r>
              <a:rPr lang="es-ES" sz="1600" dirty="0" err="1">
                <a:solidFill>
                  <a:schemeClr val="accent1">
                    <a:lumMod val="60000"/>
                    <a:lumOff val="40000"/>
                  </a:schemeClr>
                </a:solidFill>
                <a:latin typeface="Comic Sans MS"/>
                <a:ea typeface="Comic Sans MS"/>
                <a:cs typeface="Comic Sans MS"/>
              </a:rPr>
              <a:t>their</a:t>
            </a:r>
            <a:r>
              <a:rPr lang="es-ES" sz="1600" dirty="0">
                <a:solidFill>
                  <a:schemeClr val="accent1">
                    <a:lumMod val="60000"/>
                    <a:lumOff val="40000"/>
                  </a:schemeClr>
                </a:solidFill>
                <a:latin typeface="Comic Sans MS"/>
                <a:ea typeface="Comic Sans MS"/>
                <a:cs typeface="Comic Sans MS"/>
              </a:rPr>
              <a:t> </a:t>
            </a:r>
            <a:r>
              <a:rPr lang="es-ES" sz="1600" dirty="0" err="1">
                <a:solidFill>
                  <a:schemeClr val="accent1">
                    <a:lumMod val="60000"/>
                    <a:lumOff val="40000"/>
                  </a:schemeClr>
                </a:solidFill>
                <a:latin typeface="Comic Sans MS"/>
                <a:ea typeface="Comic Sans MS"/>
                <a:cs typeface="Comic Sans MS"/>
              </a:rPr>
              <a:t>sins</a:t>
            </a:r>
            <a:r>
              <a:rPr lang="es-ES" sz="1600" dirty="0">
                <a:solidFill>
                  <a:schemeClr val="accent1">
                    <a:lumMod val="60000"/>
                    <a:lumOff val="40000"/>
                  </a:schemeClr>
                </a:solidFill>
                <a:latin typeface="Comic Sans MS"/>
                <a:ea typeface="Comic Sans MS"/>
                <a:cs typeface="Comic Sans MS"/>
              </a:rPr>
              <a:t> and be </a:t>
            </a:r>
            <a:r>
              <a:rPr lang="es-ES" sz="1600" dirty="0" err="1">
                <a:solidFill>
                  <a:schemeClr val="accent1">
                    <a:lumMod val="60000"/>
                    <a:lumOff val="40000"/>
                  </a:schemeClr>
                </a:solidFill>
                <a:latin typeface="Comic Sans MS"/>
                <a:ea typeface="Comic Sans MS"/>
                <a:cs typeface="Comic Sans MS"/>
              </a:rPr>
              <a:t>baptized</a:t>
            </a:r>
            <a:r>
              <a:rPr lang="en" sz="1600" dirty="0">
                <a:solidFill>
                  <a:schemeClr val="accent1">
                    <a:lumMod val="60000"/>
                    <a:lumOff val="40000"/>
                  </a:schemeClr>
                </a:solidFill>
                <a:latin typeface="Comic Sans MS"/>
                <a:ea typeface="Comic Sans MS"/>
                <a:cs typeface="Comic Sans MS"/>
                <a:sym typeface="Comic Sans MS"/>
              </a:rPr>
              <a:t>. </a:t>
            </a:r>
            <a:r>
              <a:rPr lang="en-US" sz="1600" dirty="0">
                <a:solidFill>
                  <a:schemeClr val="accent1">
                    <a:lumMod val="60000"/>
                    <a:lumOff val="40000"/>
                  </a:schemeClr>
                </a:solidFill>
                <a:latin typeface="Comic Sans MS"/>
                <a:ea typeface="Comic Sans MS"/>
                <a:cs typeface="Comic Sans MS"/>
              </a:rPr>
              <a:t>When we sincerely confess our sins, God forgives us and cleanses our heart to receive Jesus, our King, with love.</a:t>
            </a:r>
          </a:p>
        </p:txBody>
      </p:sp>
      <p:pic>
        <p:nvPicPr>
          <p:cNvPr id="3" name="Google Shape;62;p14">
            <a:extLst>
              <a:ext uri="{FF2B5EF4-FFF2-40B4-BE49-F238E27FC236}">
                <a16:creationId xmlns:a16="http://schemas.microsoft.com/office/drawing/2014/main" id="{496E9339-C18D-6145-F912-960D9E95AA4C}"/>
              </a:ext>
            </a:extLst>
          </p:cNvPr>
          <p:cNvPicPr preferRelativeResize="0"/>
          <p:nvPr/>
        </p:nvPicPr>
        <p:blipFill>
          <a:blip r:embed="rId5">
            <a:alphaModFix/>
          </a:blip>
          <a:stretch>
            <a:fillRect/>
          </a:stretch>
        </p:blipFill>
        <p:spPr>
          <a:xfrm>
            <a:off x="8036025" y="207513"/>
            <a:ext cx="946605" cy="9466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780</Words>
  <Application>Microsoft Office PowerPoint</Application>
  <PresentationFormat>On-screen Show (16:9)</PresentationFormat>
  <Paragraphs>56</Paragraphs>
  <Slides>19</Slides>
  <Notes>15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Cambria</vt:lpstr>
      <vt:lpstr>Comic Sans MS</vt:lpstr>
      <vt:lpstr>Times New Roman</vt:lpstr>
      <vt:lpstr>Simple Light</vt:lpstr>
      <vt:lpstr>    Ministry Friends of Jesus and Mary           Prayer Group for Kids </vt:lpstr>
      <vt:lpstr>PowerPoint Presentation</vt:lpstr>
      <vt:lpstr> At that time Jerusalem, all Judea, and the whole region around the Jordan were going out to him and were being baptized by him in the Jordan River as they acknowledged their sins. When he saw many of the Pharisees and Sadducees coming to his baptism, he said to them, "You brood of vipers! Who warned you to flee from the coming wrath? </vt:lpstr>
      <vt:lpstr>PowerPoint Presentation</vt:lpstr>
      <vt:lpstr>PowerPoint Presentation</vt:lpstr>
      <vt:lpstr>Reflection…</vt:lpstr>
      <vt:lpstr>Who was John the Baptist? </vt:lpstr>
      <vt:lpstr>Why did he wear clothing of camel’s hair with a leather belt and ate locust and wild honey? </vt:lpstr>
      <vt:lpstr>How does he tell them to prepare? </vt:lpstr>
      <vt:lpstr>Why did he speak so harshly to the Sadducees and Pharisees?</vt:lpstr>
      <vt:lpstr>What did he mean by, “Even now the ax lies at the root of the trees…”? </vt:lpstr>
      <vt:lpstr>Why does he say, “I am baptizing you with water…He will baptize you with the Holy Spirit and fire? </vt:lpstr>
      <vt:lpstr>Activities</vt:lpstr>
      <vt:lpstr>PowerPoint Presentation</vt:lpstr>
      <vt:lpstr>PowerPoint Presentation</vt:lpstr>
      <vt:lpstr>PowerPoint Presentation</vt:lpstr>
      <vt:lpstr>Prayer  Lord, give me the grace of repentance of my sins and the desire to only want to please you and love you. Help me to forgive those that hurt me as you always did.   Amen.</vt:lpstr>
      <vt:lpstr>PowerPoint Presentation</vt:lpstr>
      <vt:lpstr>I Wanna Do Right, https://youtu.be/RlxxuTV-5vk  (8+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Amigos de Jesus y Maria           Grupo de Oracion </dc:title>
  <dc:creator>Maria Varona</dc:creator>
  <cp:lastModifiedBy>Maria Varona</cp:lastModifiedBy>
  <cp:revision>13</cp:revision>
  <dcterms:modified xsi:type="dcterms:W3CDTF">2022-11-28T04:54:39Z</dcterms:modified>
</cp:coreProperties>
</file>