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27" r:id="rId3"/>
    <p:sldId id="343" r:id="rId4"/>
    <p:sldId id="344" r:id="rId5"/>
    <p:sldId id="283" r:id="rId6"/>
    <p:sldId id="311" r:id="rId7"/>
    <p:sldId id="332" r:id="rId8"/>
    <p:sldId id="333" r:id="rId9"/>
    <p:sldId id="345" r:id="rId10"/>
    <p:sldId id="346" r:id="rId11"/>
    <p:sldId id="347" r:id="rId12"/>
    <p:sldId id="348" r:id="rId13"/>
    <p:sldId id="349" r:id="rId14"/>
    <p:sldId id="350" r:id="rId15"/>
    <p:sldId id="351" r:id="rId16"/>
    <p:sldId id="352" r:id="rId17"/>
    <p:sldId id="322" r:id="rId18"/>
    <p:sldId id="353" r:id="rId19"/>
    <p:sldId id="354" r:id="rId20"/>
    <p:sldId id="270" r:id="rId21"/>
    <p:sldId id="356" r:id="rId22"/>
    <p:sldId id="342" r:id="rId23"/>
    <p:sldId id="357" r:id="rId24"/>
    <p:sldId id="358" r:id="rId25"/>
    <p:sldId id="276" r:id="rId26"/>
    <p:sldId id="359" r:id="rId27"/>
    <p:sldId id="3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02E"/>
    <a:srgbClr val="FFCC66"/>
    <a:srgbClr val="B3598C"/>
    <a:srgbClr val="CC1C9E"/>
    <a:srgbClr val="647D33"/>
    <a:srgbClr val="FFFF99"/>
    <a:srgbClr val="FFFF66"/>
    <a:srgbClr val="21E534"/>
    <a:srgbClr val="6C9FA6"/>
    <a:srgbClr val="F4F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5B1E7A-B6A5-4700-89A4-ABBAB23EAC76}"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5B1E7A-B6A5-4700-89A4-ABBAB23EAC76}"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5B1E7A-B6A5-4700-89A4-ABBAB23EAC76}"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5B1E7A-B6A5-4700-89A4-ABBAB23EAC76}"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5B1E7A-B6A5-4700-89A4-ABBAB23EAC76}"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5B1E7A-B6A5-4700-89A4-ABBAB23EAC76}"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B1E7A-B6A5-4700-89A4-ABBAB23EAC76}"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5B1E7A-B6A5-4700-89A4-ABBAB23EAC76}"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8394C-BA43-4B47-B769-647CF4D525B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B1E7A-B6A5-4700-89A4-ABBAB23EAC76}" type="datetimeFigureOut">
              <a:rPr lang="en-US" smtClean="0"/>
              <a:pPr/>
              <a:t>4/9/2024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8394C-BA43-4B47-B769-647CF4D525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youtu.be/SAv4CeyU4Ao"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presentation/d/1IHt9DdwZKF2GmHdFhasuq_zJkqYgP1yZ/edit?usp=drive_link&amp;ouid=115268475267556305384&amp;rtpof=true&amp;sd=true" TargetMode="External"/><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JcLlKVgwCqM?si=r1MIOLOVPhjArlPn" TargetMode="External"/><Relationship Id="rId2" Type="http://schemas.openxmlformats.org/officeDocument/2006/relationships/slideLayout" Target="../slideLayouts/slideLayout6.xml"/><Relationship Id="rId1" Type="http://schemas.openxmlformats.org/officeDocument/2006/relationships/video" Target="https://www.youtube.com/embed/JcLlKVgwCqM?feature=oembed" TargetMode="Externa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hyperlink" Target="https://youtu.be/NVBEo6H9x4o?si=Ficn10s4gjQ7YFoh" TargetMode="External"/><Relationship Id="rId2" Type="http://schemas.openxmlformats.org/officeDocument/2006/relationships/slideLayout" Target="../slideLayouts/slideLayout6.xml"/><Relationship Id="rId1" Type="http://schemas.openxmlformats.org/officeDocument/2006/relationships/video" Target="https://www.youtube.com/embed/NVBEo6H9x4o?feature=oembed" TargetMode="Externa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7000">
              <a:schemeClr val="accent5">
                <a:lumMod val="75000"/>
              </a:schemeClr>
            </a:gs>
            <a:gs pos="0">
              <a:schemeClr val="accent1">
                <a:lumMod val="5000"/>
                <a:lumOff val="95000"/>
              </a:schemeClr>
            </a:gs>
            <a:gs pos="74000">
              <a:schemeClr val="accent1">
                <a:lumMod val="45000"/>
                <a:lumOff val="55000"/>
              </a:schemeClr>
            </a:gs>
            <a:gs pos="83000">
              <a:schemeClr val="accent5">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900864" y="4953000"/>
            <a:ext cx="6947736" cy="1908215"/>
          </a:xfrm>
          <a:prstGeom prst="rect">
            <a:avLst/>
          </a:prstGeom>
        </p:spPr>
        <p:txBody>
          <a:bodyPr wrap="square">
            <a:spAutoFit/>
          </a:bodyPr>
          <a:lstStyle/>
          <a:p>
            <a:pPr algn="ctr"/>
            <a:r>
              <a:rPr lang="en-US" dirty="0">
                <a:latin typeface="Arial Black" pitchFamily="34" charset="0"/>
              </a:rPr>
              <a:t>Ministry Friends of Jesus and Mary</a:t>
            </a:r>
          </a:p>
          <a:p>
            <a:pPr algn="ctr"/>
            <a:r>
              <a:rPr lang="en-US" sz="1600" b="1" dirty="0">
                <a:latin typeface="Arial Black" panose="020B0A04020102020204" pitchFamily="34" charset="0"/>
              </a:rPr>
              <a:t>Cycle B - II Sunday of Easter</a:t>
            </a:r>
          </a:p>
          <a:p>
            <a:pPr algn="ctr"/>
            <a:endParaRPr lang="en-US" sz="1200" b="1" dirty="0"/>
          </a:p>
          <a:p>
            <a:pPr algn="ctr"/>
            <a:r>
              <a:rPr lang="en-US" sz="2000" b="1" dirty="0"/>
              <a:t>Jesus Appears to His Disciples     John</a:t>
            </a:r>
            <a:r>
              <a:rPr lang="en-US" b="1" dirty="0"/>
              <a:t> 5: 1-6</a:t>
            </a:r>
          </a:p>
          <a:p>
            <a:pPr algn="ctr"/>
            <a:r>
              <a:rPr lang="en-US" b="1" dirty="0"/>
              <a:t>Feast of the Divine Mercy</a:t>
            </a:r>
          </a:p>
          <a:p>
            <a:pPr algn="ctr"/>
            <a:endParaRPr lang="en-US" sz="1200" b="1" dirty="0"/>
          </a:p>
          <a:p>
            <a:pPr algn="ctr"/>
            <a:r>
              <a:rPr lang="en-US" b="1" dirty="0"/>
              <a:t>www.fcpeace.org</a:t>
            </a:r>
          </a:p>
        </p:txBody>
      </p:sp>
      <p:pic>
        <p:nvPicPr>
          <p:cNvPr id="4" name="Picture 3" descr="https://encrypted-tbn2.gstatic.com/images?q=tbn:ANd9GcQbLqMCMELo_axB5tsbB16sJp8-IPFuBM3T21tS70IcZgL0pW_r"/>
          <p:cNvPicPr/>
          <p:nvPr/>
        </p:nvPicPr>
        <p:blipFill>
          <a:blip r:embed="rId2" cstate="print"/>
          <a:srcRect/>
          <a:stretch>
            <a:fillRect/>
          </a:stretch>
        </p:blipFill>
        <p:spPr bwMode="auto">
          <a:xfrm>
            <a:off x="7848600" y="0"/>
            <a:ext cx="1295400" cy="1295400"/>
          </a:xfrm>
          <a:prstGeom prst="rect">
            <a:avLst/>
          </a:prstGeom>
          <a:noFill/>
          <a:ln w="9525">
            <a:noFill/>
            <a:miter lim="800000"/>
            <a:headEnd/>
            <a:tailEnd/>
          </a:ln>
        </p:spPr>
      </p:pic>
      <p:pic>
        <p:nvPicPr>
          <p:cNvPr id="1032" name="Picture 8">
            <a:extLst>
              <a:ext uri="{FF2B5EF4-FFF2-40B4-BE49-F238E27FC236}">
                <a16:creationId xmlns:a16="http://schemas.microsoft.com/office/drawing/2014/main" id="{4B1D314B-B675-4334-9EFF-9901036FE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5226110"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2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3" name="Picture 2">
            <a:extLst>
              <a:ext uri="{FF2B5EF4-FFF2-40B4-BE49-F238E27FC236}">
                <a16:creationId xmlns:a16="http://schemas.microsoft.com/office/drawing/2014/main" id="{CDAA9AB2-A0BA-4240-84A1-E5E809876F26}"/>
              </a:ext>
            </a:extLst>
          </p:cNvPr>
          <p:cNvPicPr>
            <a:picLocks noChangeAspect="1"/>
          </p:cNvPicPr>
          <p:nvPr/>
        </p:nvPicPr>
        <p:blipFill>
          <a:blip r:embed="rId3"/>
          <a:stretch>
            <a:fillRect/>
          </a:stretch>
        </p:blipFill>
        <p:spPr>
          <a:xfrm>
            <a:off x="0" y="1752600"/>
            <a:ext cx="9113486" cy="5105400"/>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152400" y="29051"/>
            <a:ext cx="8839200" cy="1815882"/>
          </a:xfrm>
          <a:prstGeom prst="rect">
            <a:avLst/>
          </a:prstGeom>
          <a:noFill/>
        </p:spPr>
        <p:txBody>
          <a:bodyPr wrap="square" rtlCol="0">
            <a:spAutoFit/>
          </a:bodyPr>
          <a:lstStyle/>
          <a:p>
            <a:pPr algn="just"/>
            <a:r>
              <a:rPr lang="en-US" sz="2800" dirty="0">
                <a:latin typeface="Arial Black" panose="020B0A04020102020204" pitchFamily="34" charset="0"/>
              </a:rPr>
              <a:t>Then he breathed on them and said, receive the Holy Spirit. If you forgive people’s sins, they are forgiven; if you do not forgive them, they are not forgiven.”.</a:t>
            </a:r>
            <a:endParaRPr lang="es-ES" sz="2800" dirty="0">
              <a:latin typeface="Arial Black" panose="020B0A04020102020204" pitchFamily="34" charset="0"/>
            </a:endParaRPr>
          </a:p>
        </p:txBody>
      </p:sp>
    </p:spTree>
    <p:extLst>
      <p:ext uri="{BB962C8B-B14F-4D97-AF65-F5344CB8AC3E}">
        <p14:creationId xmlns:p14="http://schemas.microsoft.com/office/powerpoint/2010/main" val="4277472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57200" y="0"/>
            <a:ext cx="8305800" cy="1815882"/>
          </a:xfrm>
          <a:prstGeom prst="rect">
            <a:avLst/>
          </a:prstGeom>
          <a:noFill/>
        </p:spPr>
        <p:txBody>
          <a:bodyPr wrap="square" rtlCol="0">
            <a:spAutoFit/>
          </a:bodyPr>
          <a:lstStyle/>
          <a:p>
            <a:pPr algn="just"/>
            <a:r>
              <a:rPr lang="en-US" sz="2800" dirty="0">
                <a:latin typeface="Arial Black" panose="020B0A04020102020204" pitchFamily="34" charset="0"/>
              </a:rPr>
              <a:t>One of the twelve disciples, Thomas (called the twin), was not with them when Jesus came. So the other disciples told him, “We have seen the Lord!</a:t>
            </a:r>
            <a:r>
              <a:rPr lang="es-ES" sz="2800" dirty="0">
                <a:latin typeface="Arial Black" panose="020B0A04020102020204" pitchFamily="34" charset="0"/>
              </a:rPr>
              <a:t>”</a:t>
            </a:r>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E83C1DA2-2732-418D-AD53-49A61C062B63}"/>
              </a:ext>
            </a:extLst>
          </p:cNvPr>
          <p:cNvPicPr>
            <a:picLocks noChangeAspect="1"/>
          </p:cNvPicPr>
          <p:nvPr/>
        </p:nvPicPr>
        <p:blipFill>
          <a:blip r:embed="rId3"/>
          <a:stretch>
            <a:fillRect/>
          </a:stretch>
        </p:blipFill>
        <p:spPr>
          <a:xfrm>
            <a:off x="-19102" y="1730324"/>
            <a:ext cx="9132588" cy="5127676"/>
          </a:xfrm>
          <a:prstGeom prst="rect">
            <a:avLst/>
          </a:prstGeom>
        </p:spPr>
      </p:pic>
    </p:spTree>
    <p:extLst>
      <p:ext uri="{BB962C8B-B14F-4D97-AF65-F5344CB8AC3E}">
        <p14:creationId xmlns:p14="http://schemas.microsoft.com/office/powerpoint/2010/main" val="214408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04800" y="0"/>
            <a:ext cx="8382000" cy="1815882"/>
          </a:xfrm>
          <a:prstGeom prst="rect">
            <a:avLst/>
          </a:prstGeom>
          <a:noFill/>
        </p:spPr>
        <p:txBody>
          <a:bodyPr wrap="square" rtlCol="0">
            <a:spAutoFit/>
          </a:bodyPr>
          <a:lstStyle/>
          <a:p>
            <a:pPr algn="just"/>
            <a:r>
              <a:rPr lang="en-US" sz="2800" dirty="0">
                <a:latin typeface="Arial Black" panose="020B0A04020102020204" pitchFamily="34" charset="0"/>
              </a:rPr>
              <a:t>Thomas said to them, “Unless I see the scars of the nails in his hands and put my finger on those scars and my hand in his side, I will not believe.”</a:t>
            </a:r>
          </a:p>
        </p:txBody>
      </p:sp>
      <p:pic>
        <p:nvPicPr>
          <p:cNvPr id="3" name="Picture 2">
            <a:extLst>
              <a:ext uri="{FF2B5EF4-FFF2-40B4-BE49-F238E27FC236}">
                <a16:creationId xmlns:a16="http://schemas.microsoft.com/office/drawing/2014/main" id="{F3EDC286-AF60-4337-8DF4-60E2C57C992C}"/>
              </a:ext>
            </a:extLst>
          </p:cNvPr>
          <p:cNvPicPr>
            <a:picLocks noChangeAspect="1"/>
          </p:cNvPicPr>
          <p:nvPr/>
        </p:nvPicPr>
        <p:blipFill>
          <a:blip r:embed="rId3"/>
          <a:stretch>
            <a:fillRect/>
          </a:stretch>
        </p:blipFill>
        <p:spPr>
          <a:xfrm>
            <a:off x="-1" y="1752600"/>
            <a:ext cx="9127487" cy="5105400"/>
          </a:xfrm>
          <a:prstGeom prst="rect">
            <a:avLst/>
          </a:prstGeom>
        </p:spPr>
      </p:pic>
    </p:spTree>
    <p:extLst>
      <p:ext uri="{BB962C8B-B14F-4D97-AF65-F5344CB8AC3E}">
        <p14:creationId xmlns:p14="http://schemas.microsoft.com/office/powerpoint/2010/main" val="164658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pic>
        <p:nvPicPr>
          <p:cNvPr id="5" name="Picture 4">
            <a:extLst>
              <a:ext uri="{FF2B5EF4-FFF2-40B4-BE49-F238E27FC236}">
                <a16:creationId xmlns:a16="http://schemas.microsoft.com/office/drawing/2014/main" id="{FFDAFBF9-B47E-4DFB-9034-90A1D29BB93C}"/>
              </a:ext>
            </a:extLst>
          </p:cNvPr>
          <p:cNvPicPr>
            <a:picLocks noChangeAspect="1"/>
          </p:cNvPicPr>
          <p:nvPr/>
        </p:nvPicPr>
        <p:blipFill>
          <a:blip r:embed="rId3"/>
          <a:stretch>
            <a:fillRect/>
          </a:stretch>
        </p:blipFill>
        <p:spPr>
          <a:xfrm>
            <a:off x="0" y="1938992"/>
            <a:ext cx="9104553" cy="4919008"/>
          </a:xfrm>
          <a:prstGeom prst="rect">
            <a:avLst/>
          </a:prstGeom>
        </p:spPr>
      </p:pic>
      <p:sp>
        <p:nvSpPr>
          <p:cNvPr id="4" name="TextBox 3">
            <a:extLst>
              <a:ext uri="{FF2B5EF4-FFF2-40B4-BE49-F238E27FC236}">
                <a16:creationId xmlns:a16="http://schemas.microsoft.com/office/drawing/2014/main" id="{4074A16D-539D-413A-894D-1239E2735A7D}"/>
              </a:ext>
            </a:extLst>
          </p:cNvPr>
          <p:cNvSpPr txBox="1"/>
          <p:nvPr/>
        </p:nvSpPr>
        <p:spPr>
          <a:xfrm>
            <a:off x="246976" y="195828"/>
            <a:ext cx="8610600" cy="1569660"/>
          </a:xfrm>
          <a:prstGeom prst="rect">
            <a:avLst/>
          </a:prstGeom>
          <a:noFill/>
        </p:spPr>
        <p:txBody>
          <a:bodyPr wrap="square" rtlCol="0">
            <a:spAutoFit/>
          </a:bodyPr>
          <a:lstStyle/>
          <a:p>
            <a:pPr algn="just"/>
            <a:r>
              <a:rPr lang="en-US" sz="2400" dirty="0">
                <a:latin typeface="Arial Black" panose="020B0A04020102020204" pitchFamily="34" charset="0"/>
              </a:rPr>
              <a:t>A week later the disciples were together again indoors, and Thomas was with them. The doors were locked, but Jesus came and stood among them and said</a:t>
            </a:r>
            <a:r>
              <a:rPr lang="es-ES" sz="2400" dirty="0">
                <a:latin typeface="Arial Black" panose="020B0A04020102020204" pitchFamily="34" charset="0"/>
              </a:rPr>
              <a:t>:</a:t>
            </a:r>
            <a:endParaRPr lang="en-US" sz="2400" dirty="0">
              <a:latin typeface="Arial Black" panose="020B0A04020102020204" pitchFamily="34" charset="0"/>
            </a:endParaRPr>
          </a:p>
        </p:txBody>
      </p:sp>
    </p:spTree>
    <p:extLst>
      <p:ext uri="{BB962C8B-B14F-4D97-AF65-F5344CB8AC3E}">
        <p14:creationId xmlns:p14="http://schemas.microsoft.com/office/powerpoint/2010/main" val="336710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381000" y="0"/>
            <a:ext cx="8458200" cy="1631216"/>
          </a:xfrm>
          <a:prstGeom prst="rect">
            <a:avLst/>
          </a:prstGeom>
          <a:noFill/>
        </p:spPr>
        <p:txBody>
          <a:bodyPr wrap="square" rtlCol="0">
            <a:spAutoFit/>
          </a:bodyPr>
          <a:lstStyle/>
          <a:p>
            <a:pPr algn="just"/>
            <a:r>
              <a:rPr lang="en-US" sz="2500" dirty="0">
                <a:latin typeface="Arial Black" panose="020B0A04020102020204" pitchFamily="34" charset="0"/>
              </a:rPr>
              <a:t>Peace be with you.” Then he said to Thomas, “Put your finger here, and look at my hands, then reach out your hand and put it on my side. Stop your doubting and believe!”</a:t>
            </a:r>
          </a:p>
        </p:txBody>
      </p:sp>
      <p:pic>
        <p:nvPicPr>
          <p:cNvPr id="3" name="Picture 2">
            <a:extLst>
              <a:ext uri="{FF2B5EF4-FFF2-40B4-BE49-F238E27FC236}">
                <a16:creationId xmlns:a16="http://schemas.microsoft.com/office/drawing/2014/main" id="{B4AA0B93-18BD-4314-B836-7B0DD837AD02}"/>
              </a:ext>
            </a:extLst>
          </p:cNvPr>
          <p:cNvPicPr>
            <a:picLocks noChangeAspect="1"/>
          </p:cNvPicPr>
          <p:nvPr/>
        </p:nvPicPr>
        <p:blipFill>
          <a:blip r:embed="rId3"/>
          <a:stretch>
            <a:fillRect/>
          </a:stretch>
        </p:blipFill>
        <p:spPr>
          <a:xfrm>
            <a:off x="0" y="1749813"/>
            <a:ext cx="9144000" cy="5108187"/>
          </a:xfrm>
          <a:prstGeom prst="rect">
            <a:avLst/>
          </a:prstGeom>
        </p:spPr>
      </p:pic>
    </p:spTree>
    <p:extLst>
      <p:ext uri="{BB962C8B-B14F-4D97-AF65-F5344CB8AC3E}">
        <p14:creationId xmlns:p14="http://schemas.microsoft.com/office/powerpoint/2010/main" val="2326955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90500" y="78508"/>
            <a:ext cx="8763000" cy="1107996"/>
          </a:xfrm>
          <a:prstGeom prst="rect">
            <a:avLst/>
          </a:prstGeom>
          <a:noFill/>
        </p:spPr>
        <p:txBody>
          <a:bodyPr wrap="square" rtlCol="0">
            <a:spAutoFit/>
          </a:bodyPr>
          <a:lstStyle/>
          <a:p>
            <a:pPr algn="just"/>
            <a:r>
              <a:rPr lang="en-US" sz="2200" dirty="0">
                <a:latin typeface="Arial Black" panose="020B0A04020102020204" pitchFamily="34" charset="0"/>
              </a:rPr>
              <a:t>Thomas answered him, “My Lord and my God”. Jesus said to him, “Do you believe because you see me? How happy are those who believe without seeing me!”</a:t>
            </a:r>
          </a:p>
        </p:txBody>
      </p:sp>
      <p:pic>
        <p:nvPicPr>
          <p:cNvPr id="5" name="Picture 4">
            <a:extLst>
              <a:ext uri="{FF2B5EF4-FFF2-40B4-BE49-F238E27FC236}">
                <a16:creationId xmlns:a16="http://schemas.microsoft.com/office/drawing/2014/main" id="{D4945A9E-21CD-43B5-83FF-FC579EA3E28E}"/>
              </a:ext>
            </a:extLst>
          </p:cNvPr>
          <p:cNvPicPr>
            <a:picLocks noChangeAspect="1"/>
          </p:cNvPicPr>
          <p:nvPr/>
        </p:nvPicPr>
        <p:blipFill>
          <a:blip r:embed="rId3"/>
          <a:stretch>
            <a:fillRect/>
          </a:stretch>
        </p:blipFill>
        <p:spPr>
          <a:xfrm>
            <a:off x="0" y="1724468"/>
            <a:ext cx="9166194" cy="5133532"/>
          </a:xfrm>
          <a:prstGeom prst="rect">
            <a:avLst/>
          </a:prstGeom>
        </p:spPr>
      </p:pic>
      <p:sp>
        <p:nvSpPr>
          <p:cNvPr id="7" name="TextBox 6">
            <a:extLst>
              <a:ext uri="{FF2B5EF4-FFF2-40B4-BE49-F238E27FC236}">
                <a16:creationId xmlns:a16="http://schemas.microsoft.com/office/drawing/2014/main" id="{EB49CE1A-3C06-49B7-99BC-6BBEE7CCFDBA}"/>
              </a:ext>
            </a:extLst>
          </p:cNvPr>
          <p:cNvSpPr txBox="1"/>
          <p:nvPr/>
        </p:nvSpPr>
        <p:spPr>
          <a:xfrm>
            <a:off x="438363" y="1270820"/>
            <a:ext cx="8763000" cy="369332"/>
          </a:xfrm>
          <a:prstGeom prst="rect">
            <a:avLst/>
          </a:prstGeom>
          <a:noFill/>
        </p:spPr>
        <p:txBody>
          <a:bodyPr wrap="square" rtlCol="0">
            <a:spAutoFit/>
          </a:bodyPr>
          <a:lstStyle/>
          <a:p>
            <a:r>
              <a:rPr lang="en-US" sz="1800" b="1" dirty="0">
                <a:solidFill>
                  <a:srgbClr val="FF0000"/>
                </a:solidFill>
                <a:latin typeface="Arial Black" panose="020B0A04020102020204" pitchFamily="34" charset="0"/>
                <a:cs typeface="Times New Roman" panose="02020603050405020304" pitchFamily="18" charset="0"/>
              </a:rPr>
              <a:t>THE GOSPEL OF THE LORD.  </a:t>
            </a:r>
            <a:r>
              <a:rPr lang="en-US" sz="1800" b="1" dirty="0">
                <a:latin typeface="Arial Black" panose="020B0A04020102020204" pitchFamily="34" charset="0"/>
                <a:cs typeface="Times New Roman" panose="02020603050405020304" pitchFamily="18" charset="0"/>
              </a:rPr>
              <a:t>PRAISE TO YOU LORD JESUS CHRIST</a:t>
            </a:r>
            <a:endParaRPr lang="en-US" dirty="0"/>
          </a:p>
        </p:txBody>
      </p:sp>
    </p:spTree>
    <p:extLst>
      <p:ext uri="{BB962C8B-B14F-4D97-AF65-F5344CB8AC3E}">
        <p14:creationId xmlns:p14="http://schemas.microsoft.com/office/powerpoint/2010/main" val="167493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077832" y="546287"/>
            <a:ext cx="5029200" cy="707886"/>
          </a:xfrm>
          <a:prstGeom prst="rect">
            <a:avLst/>
          </a:prstGeom>
          <a:blipFill>
            <a:blip r:embed="rId2"/>
            <a:tile tx="0" ty="0" sx="100000" sy="100000" flip="none" algn="tl"/>
          </a:blipFill>
        </p:spPr>
        <p:txBody>
          <a:bodyPr wrap="square" rtlCol="0">
            <a:spAutoFit/>
          </a:bodyPr>
          <a:lstStyle/>
          <a:p>
            <a:pPr algn="ctr"/>
            <a:r>
              <a:rPr lang="en-US" sz="2000" b="1" dirty="0">
                <a:latin typeface="Arial Black" panose="020B0A04020102020204" pitchFamily="34" charset="0"/>
                <a:cs typeface="Times New Roman" panose="02020603050405020304" pitchFamily="18" charset="0"/>
              </a:rPr>
              <a:t>Why were the disciples hiding? Who did they fear?</a:t>
            </a:r>
          </a:p>
        </p:txBody>
      </p:sp>
      <p:sp>
        <p:nvSpPr>
          <p:cNvPr id="8" name="TextBox 7">
            <a:extLst>
              <a:ext uri="{FF2B5EF4-FFF2-40B4-BE49-F238E27FC236}">
                <a16:creationId xmlns:a16="http://schemas.microsoft.com/office/drawing/2014/main" id="{A28559E8-9033-4C4E-BA9B-9DD415D8BCBB}"/>
              </a:ext>
            </a:extLst>
          </p:cNvPr>
          <p:cNvSpPr txBox="1"/>
          <p:nvPr/>
        </p:nvSpPr>
        <p:spPr>
          <a:xfrm>
            <a:off x="4262052" y="1519804"/>
            <a:ext cx="4751069" cy="1015663"/>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They were afraid of dying because those who killed Jesus were looking for them.</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292895" y="3845377"/>
            <a:ext cx="4753287" cy="1323439"/>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Jesus is God, He did not need to open doors to enter. He appears to them and says, “Peace be with you.” </a:t>
            </a:r>
          </a:p>
        </p:txBody>
      </p:sp>
      <p:pic>
        <p:nvPicPr>
          <p:cNvPr id="9" name="Picture 8">
            <a:extLst>
              <a:ext uri="{FF2B5EF4-FFF2-40B4-BE49-F238E27FC236}">
                <a16:creationId xmlns:a16="http://schemas.microsoft.com/office/drawing/2014/main" id="{C033F465-6E83-45F5-98BB-3303D6529267}"/>
              </a:ext>
            </a:extLst>
          </p:cNvPr>
          <p:cNvPicPr>
            <a:picLocks noChangeAspect="1"/>
          </p:cNvPicPr>
          <p:nvPr/>
        </p:nvPicPr>
        <p:blipFill>
          <a:blip r:embed="rId3"/>
          <a:stretch>
            <a:fillRect/>
          </a:stretch>
        </p:blipFill>
        <p:spPr>
          <a:xfrm>
            <a:off x="105088" y="791187"/>
            <a:ext cx="4036381" cy="2245269"/>
          </a:xfrm>
          <a:prstGeom prst="rect">
            <a:avLst/>
          </a:prstGeom>
        </p:spPr>
      </p:pic>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4"/>
          <a:stretch>
            <a:fillRect/>
          </a:stretch>
        </p:blipFill>
        <p:spPr>
          <a:xfrm>
            <a:off x="239163" y="3497243"/>
            <a:ext cx="3939337" cy="2246770"/>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221789" y="3063882"/>
            <a:ext cx="8596977"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How did Jesus enter if the doors were locked? What does He say</a:t>
            </a:r>
            <a:r>
              <a:rPr lang="en-US" sz="1800" b="1" dirty="0">
                <a:latin typeface="Arial Black" panose="020B0A04020102020204" pitchFamily="34" charset="0"/>
                <a:cs typeface="Times New Roman" panose="02020603050405020304" pitchFamily="18" charset="0"/>
              </a:rPr>
              <a:t>?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19693" y="5768269"/>
            <a:ext cx="9079943"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How do you think the disciples felt seeing Jesus?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81000" y="6204709"/>
            <a:ext cx="4114800"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The fear and terror changes to</a:t>
            </a:r>
            <a:endParaRPr lang="en-US" dirty="0"/>
          </a:p>
        </p:txBody>
      </p:sp>
      <p:sp>
        <p:nvSpPr>
          <p:cNvPr id="17" name="TextBox 16">
            <a:extLst>
              <a:ext uri="{FF2B5EF4-FFF2-40B4-BE49-F238E27FC236}">
                <a16:creationId xmlns:a16="http://schemas.microsoft.com/office/drawing/2014/main" id="{B280419A-C791-4074-A9AD-47E50AAB7C21}"/>
              </a:ext>
            </a:extLst>
          </p:cNvPr>
          <p:cNvSpPr txBox="1"/>
          <p:nvPr/>
        </p:nvSpPr>
        <p:spPr>
          <a:xfrm>
            <a:off x="4325720" y="6204709"/>
            <a:ext cx="3720177" cy="369332"/>
          </a:xfrm>
          <a:prstGeom prst="rect">
            <a:avLst/>
          </a:prstGeom>
          <a:noFill/>
        </p:spPr>
        <p:txBody>
          <a:bodyPr wrap="square">
            <a:spAutoFit/>
          </a:bodyPr>
          <a:lstStyle/>
          <a:p>
            <a:r>
              <a:rPr lang="en-US" sz="1800" dirty="0">
                <a:solidFill>
                  <a:schemeClr val="tx2"/>
                </a:solidFill>
                <a:latin typeface="Arial Black" panose="020B0A04020102020204" pitchFamily="34" charset="0"/>
              </a:rPr>
              <a:t>peace, happiness, and joy.</a:t>
            </a:r>
            <a:endParaRPr lang="en-US" dirty="0"/>
          </a:p>
        </p:txBody>
      </p:sp>
      <p:sp>
        <p:nvSpPr>
          <p:cNvPr id="12" name="TextBox 11">
            <a:extLst>
              <a:ext uri="{FF2B5EF4-FFF2-40B4-BE49-F238E27FC236}">
                <a16:creationId xmlns:a16="http://schemas.microsoft.com/office/drawing/2014/main" id="{655442B4-6C15-428E-B704-D4EFA71A173E}"/>
              </a:ext>
            </a:extLst>
          </p:cNvPr>
          <p:cNvSpPr txBox="1"/>
          <p:nvPr/>
        </p:nvSpPr>
        <p:spPr>
          <a:xfrm>
            <a:off x="3200400" y="70956"/>
            <a:ext cx="4965824" cy="477054"/>
          </a:xfrm>
          <a:prstGeom prst="rect">
            <a:avLst/>
          </a:prstGeom>
          <a:noFill/>
        </p:spPr>
        <p:txBody>
          <a:bodyPr wrap="square">
            <a:spAutoFit/>
          </a:bodyPr>
          <a:lstStyle/>
          <a:p>
            <a:r>
              <a:rPr lang="en-US" sz="2500" dirty="0">
                <a:latin typeface="Arial Black" panose="020B0A04020102020204" pitchFamily="34" charset="0"/>
              </a:rPr>
              <a:t>REFLECTION</a:t>
            </a:r>
          </a:p>
        </p:txBody>
      </p:sp>
    </p:spTree>
    <p:extLst>
      <p:ext uri="{BB962C8B-B14F-4D97-AF65-F5344CB8AC3E}">
        <p14:creationId xmlns:p14="http://schemas.microsoft.com/office/powerpoint/2010/main" val="9154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1065752" y="3822815"/>
            <a:ext cx="7012493" cy="1631216"/>
          </a:xfrm>
          <a:prstGeom prst="rect">
            <a:avLst/>
          </a:prstGeom>
          <a:blipFill>
            <a:blip r:embed="rId2"/>
            <a:tile tx="0" ty="0" sx="100000" sy="100000" flip="none" algn="tl"/>
          </a:blipFill>
        </p:spPr>
        <p:txBody>
          <a:bodyPr wrap="square" rtlCol="0">
            <a:spAutoFit/>
          </a:bodyPr>
          <a:lstStyle/>
          <a:p>
            <a:pPr algn="just"/>
            <a:r>
              <a:rPr lang="en-US" sz="2000" b="1" dirty="0">
                <a:latin typeface="Arial Black" panose="020B0A04020102020204" pitchFamily="34" charset="0"/>
                <a:cs typeface="Times New Roman" panose="02020603050405020304" pitchFamily="18" charset="0"/>
              </a:rPr>
              <a:t>Jesus knows He will soon depart to Heaven, but first He must prepare His apostles to continue His mission. So He sends them to do something very important and Jesus breathes on them. What does this mean?</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533248" y="5744716"/>
            <a:ext cx="8320181" cy="400110"/>
          </a:xfrm>
          <a:prstGeom prst="rect">
            <a:avLst/>
          </a:prstGeom>
          <a:noFill/>
        </p:spPr>
        <p:txBody>
          <a:bodyPr wrap="square" rtlCol="0">
            <a:spAutoFit/>
          </a:bodyPr>
          <a:lstStyle/>
          <a:p>
            <a:pPr algn="just"/>
            <a:r>
              <a:rPr lang="en-US" sz="2000" dirty="0">
                <a:solidFill>
                  <a:schemeClr val="tx2"/>
                </a:solidFill>
                <a:latin typeface="Arial Black" panose="020B0A04020102020204" pitchFamily="34" charset="0"/>
              </a:rPr>
              <a:t>He gives them the Holy Spirit, God Himself, to help them.</a:t>
            </a:r>
          </a:p>
        </p:txBody>
      </p:sp>
      <p:pic>
        <p:nvPicPr>
          <p:cNvPr id="19" name="Picture 18">
            <a:extLst>
              <a:ext uri="{FF2B5EF4-FFF2-40B4-BE49-F238E27FC236}">
                <a16:creationId xmlns:a16="http://schemas.microsoft.com/office/drawing/2014/main" id="{986A5662-8B58-4495-B8AF-5E1322F8DF9E}"/>
              </a:ext>
            </a:extLst>
          </p:cNvPr>
          <p:cNvPicPr>
            <a:picLocks noChangeAspect="1"/>
          </p:cNvPicPr>
          <p:nvPr/>
        </p:nvPicPr>
        <p:blipFill>
          <a:blip r:embed="rId3"/>
          <a:stretch>
            <a:fillRect/>
          </a:stretch>
        </p:blipFill>
        <p:spPr>
          <a:xfrm>
            <a:off x="1905000" y="208005"/>
            <a:ext cx="5576678" cy="3124070"/>
          </a:xfrm>
          <a:prstGeom prst="rect">
            <a:avLst/>
          </a:prstGeom>
        </p:spPr>
      </p:pic>
    </p:spTree>
    <p:extLst>
      <p:ext uri="{BB962C8B-B14F-4D97-AF65-F5344CB8AC3E}">
        <p14:creationId xmlns:p14="http://schemas.microsoft.com/office/powerpoint/2010/main" val="26885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537694" y="107906"/>
            <a:ext cx="4572000" cy="2339102"/>
          </a:xfrm>
          <a:prstGeom prst="rect">
            <a:avLst/>
          </a:prstGeom>
          <a:blipFill>
            <a:blip r:embed="rId2"/>
            <a:tile tx="0" ty="0" sx="100000" sy="100000" flip="none" algn="tl"/>
          </a:blipFill>
        </p:spPr>
        <p:txBody>
          <a:bodyPr wrap="square" rtlCol="0">
            <a:spAutoFit/>
          </a:bodyPr>
          <a:lstStyle/>
          <a:p>
            <a:pPr algn="just"/>
            <a:r>
              <a:rPr lang="en-US" dirty="0">
                <a:latin typeface="Arial Black" panose="020B0A04020102020204" pitchFamily="34" charset="0"/>
                <a:cs typeface="Times New Roman" panose="02020603050405020304" pitchFamily="18" charset="0"/>
              </a:rPr>
              <a:t>When Jesus tells His disciples, </a:t>
            </a:r>
            <a:r>
              <a:rPr lang="en-US" b="1" dirty="0">
                <a:latin typeface="Arial Black" panose="020B0A04020102020204" pitchFamily="34" charset="0"/>
                <a:cs typeface="Times New Roman" panose="02020603050405020304" pitchFamily="18" charset="0"/>
              </a:rPr>
              <a:t>“If you forgive people’s sins, they are forgiven; if you do not forgive them, they are not forgiven,”  He gives them the power to forgive sins.  Do you remember to which Sacrament we go to for the forgiveness of our sins?</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34306" y="2791597"/>
            <a:ext cx="6196994" cy="646331"/>
          </a:xfrm>
          <a:prstGeom prst="rect">
            <a:avLst/>
          </a:prstGeom>
          <a:noFill/>
        </p:spPr>
        <p:txBody>
          <a:bodyPr wrap="square" rtlCol="0">
            <a:spAutoFit/>
          </a:bodyPr>
          <a:lstStyle/>
          <a:p>
            <a:pPr algn="ctr"/>
            <a:r>
              <a:rPr lang="en-US" dirty="0">
                <a:solidFill>
                  <a:schemeClr val="tx2"/>
                </a:solidFill>
                <a:latin typeface="Arial Black" panose="020B0A04020102020204" pitchFamily="34" charset="0"/>
              </a:rPr>
              <a:t>The Sacrament of Confession </a:t>
            </a:r>
          </a:p>
          <a:p>
            <a:pPr algn="ctr"/>
            <a:r>
              <a:rPr lang="en-US" dirty="0">
                <a:solidFill>
                  <a:schemeClr val="tx2"/>
                </a:solidFill>
                <a:latin typeface="Arial Black" panose="020B0A04020102020204" pitchFamily="34" charset="0"/>
              </a:rPr>
              <a:t>(also called Reconciliation or Penance)</a:t>
            </a:r>
          </a:p>
        </p:txBody>
      </p:sp>
      <p:sp>
        <p:nvSpPr>
          <p:cNvPr id="13" name="TextBox 12">
            <a:extLst>
              <a:ext uri="{FF2B5EF4-FFF2-40B4-BE49-F238E27FC236}">
                <a16:creationId xmlns:a16="http://schemas.microsoft.com/office/drawing/2014/main" id="{938AABA0-9B93-4418-8ED7-423F5CD22AC2}"/>
              </a:ext>
            </a:extLst>
          </p:cNvPr>
          <p:cNvSpPr txBox="1"/>
          <p:nvPr/>
        </p:nvSpPr>
        <p:spPr>
          <a:xfrm>
            <a:off x="2438848" y="4299189"/>
            <a:ext cx="2464371"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Jesus’ disciples</a:t>
            </a:r>
          </a:p>
        </p:txBody>
      </p:sp>
      <p:pic>
        <p:nvPicPr>
          <p:cNvPr id="10" name="Picture 9">
            <a:extLst>
              <a:ext uri="{FF2B5EF4-FFF2-40B4-BE49-F238E27FC236}">
                <a16:creationId xmlns:a16="http://schemas.microsoft.com/office/drawing/2014/main" id="{1EFF6F00-37EC-4E72-9EB4-62D495F7B29D}"/>
              </a:ext>
            </a:extLst>
          </p:cNvPr>
          <p:cNvPicPr>
            <a:picLocks noChangeAspect="1"/>
          </p:cNvPicPr>
          <p:nvPr/>
        </p:nvPicPr>
        <p:blipFill>
          <a:blip r:embed="rId3"/>
          <a:stretch>
            <a:fillRect/>
          </a:stretch>
        </p:blipFill>
        <p:spPr>
          <a:xfrm>
            <a:off x="258234" y="3978113"/>
            <a:ext cx="1980981" cy="1129837"/>
          </a:xfrm>
          <a:prstGeom prst="rect">
            <a:avLst/>
          </a:prstGeom>
        </p:spPr>
      </p:pic>
      <p:sp>
        <p:nvSpPr>
          <p:cNvPr id="11" name="TextBox 10">
            <a:extLst>
              <a:ext uri="{FF2B5EF4-FFF2-40B4-BE49-F238E27FC236}">
                <a16:creationId xmlns:a16="http://schemas.microsoft.com/office/drawing/2014/main" id="{D8F76A3B-AD9D-43C4-9179-286098A4DD5E}"/>
              </a:ext>
            </a:extLst>
          </p:cNvPr>
          <p:cNvSpPr txBox="1"/>
          <p:nvPr/>
        </p:nvSpPr>
        <p:spPr>
          <a:xfrm>
            <a:off x="37475" y="3477188"/>
            <a:ext cx="6019800" cy="369332"/>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Who were the first priests? </a:t>
            </a:r>
          </a:p>
        </p:txBody>
      </p:sp>
      <p:sp>
        <p:nvSpPr>
          <p:cNvPr id="14" name="TextBox 13">
            <a:extLst>
              <a:ext uri="{FF2B5EF4-FFF2-40B4-BE49-F238E27FC236}">
                <a16:creationId xmlns:a16="http://schemas.microsoft.com/office/drawing/2014/main" id="{47119989-7865-4E43-9DAC-F61BAC3790DC}"/>
              </a:ext>
            </a:extLst>
          </p:cNvPr>
          <p:cNvSpPr txBox="1"/>
          <p:nvPr/>
        </p:nvSpPr>
        <p:spPr>
          <a:xfrm>
            <a:off x="-310080" y="5183114"/>
            <a:ext cx="9079943" cy="646331"/>
          </a:xfrm>
          <a:prstGeom prst="rect">
            <a:avLst/>
          </a:prstGeom>
          <a:noFill/>
        </p:spPr>
        <p:txBody>
          <a:bodyPr wrap="square">
            <a:spAutoFit/>
          </a:bodyPr>
          <a:lstStyle/>
          <a:p>
            <a:pPr algn="ctr"/>
            <a:r>
              <a:rPr lang="en-US" b="1" dirty="0">
                <a:latin typeface="Arial Black" panose="020B0A04020102020204" pitchFamily="34" charset="0"/>
                <a:cs typeface="Times New Roman" panose="02020603050405020304" pitchFamily="18" charset="0"/>
              </a:rPr>
              <a:t>Can I confess directly to God? </a:t>
            </a:r>
          </a:p>
          <a:p>
            <a:pPr algn="ctr"/>
            <a:r>
              <a:rPr lang="en-US" b="1" dirty="0">
                <a:latin typeface="Arial Black" panose="020B0A04020102020204" pitchFamily="34" charset="0"/>
                <a:cs typeface="Times New Roman" panose="02020603050405020304" pitchFamily="18" charset="0"/>
              </a:rPr>
              <a:t>Or do I need to confess my sins to a priest</a:t>
            </a:r>
            <a:r>
              <a:rPr lang="en-US" sz="1800" b="1" dirty="0">
                <a:latin typeface="Arial Black" panose="020B0A0402010202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20C48103-11DA-47AD-BB13-68CB9E80659A}"/>
              </a:ext>
            </a:extLst>
          </p:cNvPr>
          <p:cNvSpPr txBox="1"/>
          <p:nvPr/>
        </p:nvSpPr>
        <p:spPr>
          <a:xfrm>
            <a:off x="374137" y="5826764"/>
            <a:ext cx="8428732" cy="923330"/>
          </a:xfrm>
          <a:prstGeom prst="rect">
            <a:avLst/>
          </a:prstGeom>
          <a:noFill/>
        </p:spPr>
        <p:txBody>
          <a:bodyPr wrap="square">
            <a:spAutoFit/>
          </a:bodyPr>
          <a:lstStyle/>
          <a:p>
            <a:pPr algn="ctr"/>
            <a:r>
              <a:rPr lang="en-US" sz="1800" dirty="0">
                <a:solidFill>
                  <a:schemeClr val="tx2"/>
                </a:solidFill>
                <a:latin typeface="Arial Black" panose="020B0A04020102020204" pitchFamily="34" charset="0"/>
              </a:rPr>
              <a:t>Jesus gave authority and power exclusively to the priests </a:t>
            </a:r>
            <a:r>
              <a:rPr lang="en-US" dirty="0">
                <a:solidFill>
                  <a:schemeClr val="tx2"/>
                </a:solidFill>
                <a:latin typeface="Arial Black" panose="020B0A04020102020204" pitchFamily="34" charset="0"/>
              </a:rPr>
              <a:t>so they can forgive our sins because He wants us to confess our sins to the priest and to forgive us through them.</a:t>
            </a:r>
            <a:endParaRPr lang="en-US" dirty="0"/>
          </a:p>
        </p:txBody>
      </p:sp>
      <p:pic>
        <p:nvPicPr>
          <p:cNvPr id="12" name="Picture 11">
            <a:extLst>
              <a:ext uri="{FF2B5EF4-FFF2-40B4-BE49-F238E27FC236}">
                <a16:creationId xmlns:a16="http://schemas.microsoft.com/office/drawing/2014/main" id="{6A0E592F-5F82-4D16-99C3-066EB0B71EF1}"/>
              </a:ext>
            </a:extLst>
          </p:cNvPr>
          <p:cNvPicPr>
            <a:picLocks noChangeAspect="1"/>
          </p:cNvPicPr>
          <p:nvPr/>
        </p:nvPicPr>
        <p:blipFill>
          <a:blip r:embed="rId4"/>
          <a:stretch>
            <a:fillRect/>
          </a:stretch>
        </p:blipFill>
        <p:spPr>
          <a:xfrm>
            <a:off x="105668" y="104983"/>
            <a:ext cx="4359294" cy="2442089"/>
          </a:xfrm>
          <a:prstGeom prst="rect">
            <a:avLst/>
          </a:prstGeom>
        </p:spPr>
      </p:pic>
      <p:pic>
        <p:nvPicPr>
          <p:cNvPr id="3074" name="Picture 2">
            <a:extLst>
              <a:ext uri="{FF2B5EF4-FFF2-40B4-BE49-F238E27FC236}">
                <a16:creationId xmlns:a16="http://schemas.microsoft.com/office/drawing/2014/main" id="{BE27592B-6E39-4B5C-8161-B3C562CF7C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6795" y="2805379"/>
            <a:ext cx="2464370" cy="207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42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DE270B6-5DC0-4044-8D8E-530C926A7402}"/>
              </a:ext>
            </a:extLst>
          </p:cNvPr>
          <p:cNvSpPr txBox="1"/>
          <p:nvPr/>
        </p:nvSpPr>
        <p:spPr>
          <a:xfrm>
            <a:off x="4683038" y="107906"/>
            <a:ext cx="4280434" cy="1231106"/>
          </a:xfrm>
          <a:prstGeom prst="rect">
            <a:avLst/>
          </a:prstGeom>
          <a:blipFill>
            <a:blip r:embed="rId2"/>
            <a:tile tx="0" ty="0" sx="100000" sy="100000" flip="none" algn="tl"/>
          </a:blipFill>
        </p:spPr>
        <p:txBody>
          <a:bodyPr wrap="square" rtlCol="0">
            <a:spAutoFit/>
          </a:bodyPr>
          <a:lstStyle/>
          <a:p>
            <a:pPr algn="just"/>
            <a:r>
              <a:rPr lang="en-US" dirty="0">
                <a:latin typeface="Arial Black" panose="020B0A04020102020204" pitchFamily="34" charset="0"/>
                <a:cs typeface="Times New Roman" panose="02020603050405020304" pitchFamily="18" charset="0"/>
              </a:rPr>
              <a:t>One apostle was missing the first time Jesus appeared to them. Do you remember his name?</a:t>
            </a:r>
            <a:r>
              <a:rPr lang="en-US" sz="2000" b="1" dirty="0">
                <a:solidFill>
                  <a:srgbClr val="FF0000"/>
                </a:solidFill>
                <a:latin typeface="Arial Black" panose="020B0A04020102020204" pitchFamily="34"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28559E8-9033-4C4E-BA9B-9DD415D8BCBB}"/>
              </a:ext>
            </a:extLst>
          </p:cNvPr>
          <p:cNvSpPr txBox="1"/>
          <p:nvPr/>
        </p:nvSpPr>
        <p:spPr>
          <a:xfrm>
            <a:off x="6099355" y="1375592"/>
            <a:ext cx="1447800"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Thomas</a:t>
            </a:r>
          </a:p>
        </p:txBody>
      </p:sp>
      <p:sp>
        <p:nvSpPr>
          <p:cNvPr id="13" name="TextBox 12">
            <a:extLst>
              <a:ext uri="{FF2B5EF4-FFF2-40B4-BE49-F238E27FC236}">
                <a16:creationId xmlns:a16="http://schemas.microsoft.com/office/drawing/2014/main" id="{938AABA0-9B93-4418-8ED7-423F5CD22AC2}"/>
              </a:ext>
            </a:extLst>
          </p:cNvPr>
          <p:cNvSpPr txBox="1"/>
          <p:nvPr/>
        </p:nvSpPr>
        <p:spPr>
          <a:xfrm>
            <a:off x="4572000" y="2586765"/>
            <a:ext cx="606418" cy="369332"/>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NO</a:t>
            </a:r>
          </a:p>
        </p:txBody>
      </p:sp>
      <p:sp>
        <p:nvSpPr>
          <p:cNvPr id="11" name="TextBox 10">
            <a:extLst>
              <a:ext uri="{FF2B5EF4-FFF2-40B4-BE49-F238E27FC236}">
                <a16:creationId xmlns:a16="http://schemas.microsoft.com/office/drawing/2014/main" id="{D8F76A3B-AD9D-43C4-9179-286098A4DD5E}"/>
              </a:ext>
            </a:extLst>
          </p:cNvPr>
          <p:cNvSpPr txBox="1"/>
          <p:nvPr/>
        </p:nvSpPr>
        <p:spPr>
          <a:xfrm>
            <a:off x="79382" y="2514506"/>
            <a:ext cx="4280434" cy="461665"/>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Did Thomas believe his friends</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E9AE5F65-55E4-45C7-B0C0-7DA112FBD4D9}"/>
              </a:ext>
            </a:extLst>
          </p:cNvPr>
          <p:cNvPicPr>
            <a:picLocks noChangeAspect="1"/>
          </p:cNvPicPr>
          <p:nvPr/>
        </p:nvPicPr>
        <p:blipFill>
          <a:blip r:embed="rId3"/>
          <a:stretch>
            <a:fillRect/>
          </a:stretch>
        </p:blipFill>
        <p:spPr>
          <a:xfrm>
            <a:off x="79382" y="107906"/>
            <a:ext cx="4280434" cy="2403336"/>
          </a:xfrm>
          <a:prstGeom prst="rect">
            <a:avLst/>
          </a:prstGeom>
        </p:spPr>
      </p:pic>
      <p:pic>
        <p:nvPicPr>
          <p:cNvPr id="17" name="Picture 16">
            <a:extLst>
              <a:ext uri="{FF2B5EF4-FFF2-40B4-BE49-F238E27FC236}">
                <a16:creationId xmlns:a16="http://schemas.microsoft.com/office/drawing/2014/main" id="{C59EE4FF-2242-4968-A469-73E511925F4B}"/>
              </a:ext>
            </a:extLst>
          </p:cNvPr>
          <p:cNvPicPr>
            <a:picLocks noChangeAspect="1"/>
          </p:cNvPicPr>
          <p:nvPr/>
        </p:nvPicPr>
        <p:blipFill>
          <a:blip r:embed="rId4"/>
          <a:stretch>
            <a:fillRect/>
          </a:stretch>
        </p:blipFill>
        <p:spPr>
          <a:xfrm>
            <a:off x="5480761" y="1990487"/>
            <a:ext cx="3613107" cy="2018419"/>
          </a:xfrm>
          <a:prstGeom prst="rect">
            <a:avLst/>
          </a:prstGeom>
        </p:spPr>
      </p:pic>
      <p:sp>
        <p:nvSpPr>
          <p:cNvPr id="18" name="TextBox 17">
            <a:extLst>
              <a:ext uri="{FF2B5EF4-FFF2-40B4-BE49-F238E27FC236}">
                <a16:creationId xmlns:a16="http://schemas.microsoft.com/office/drawing/2014/main" id="{8A84C018-E6E1-48B5-919D-A49667299C68}"/>
              </a:ext>
            </a:extLst>
          </p:cNvPr>
          <p:cNvSpPr txBox="1"/>
          <p:nvPr/>
        </p:nvSpPr>
        <p:spPr>
          <a:xfrm>
            <a:off x="60013" y="3377851"/>
            <a:ext cx="5017129" cy="646331"/>
          </a:xfrm>
          <a:prstGeom prst="rect">
            <a:avLst/>
          </a:prstGeom>
          <a:noFill/>
        </p:spPr>
        <p:txBody>
          <a:bodyPr wrap="square" rtlCol="0">
            <a:spAutoFit/>
          </a:bodyPr>
          <a:lstStyle/>
          <a:p>
            <a:pPr algn="just"/>
            <a:r>
              <a:rPr lang="en-US" dirty="0">
                <a:solidFill>
                  <a:schemeClr val="tx2"/>
                </a:solidFill>
                <a:latin typeface="Arial Black" panose="020B0A04020102020204" pitchFamily="34" charset="0"/>
              </a:rPr>
              <a:t>Thomas needed to touch Jesus’ scars. (See to believe)</a:t>
            </a:r>
          </a:p>
        </p:txBody>
      </p:sp>
      <p:sp>
        <p:nvSpPr>
          <p:cNvPr id="19" name="TextBox 18">
            <a:extLst>
              <a:ext uri="{FF2B5EF4-FFF2-40B4-BE49-F238E27FC236}">
                <a16:creationId xmlns:a16="http://schemas.microsoft.com/office/drawing/2014/main" id="{621039D5-CE13-451D-9A2E-6033306B8E42}"/>
              </a:ext>
            </a:extLst>
          </p:cNvPr>
          <p:cNvSpPr txBox="1"/>
          <p:nvPr/>
        </p:nvSpPr>
        <p:spPr>
          <a:xfrm>
            <a:off x="-363893" y="2922050"/>
            <a:ext cx="5491680" cy="461665"/>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What did he need to do to believe</a:t>
            </a:r>
            <a:r>
              <a:rPr lang="en-US" sz="1800" b="1" dirty="0">
                <a:latin typeface="Arial Black" panose="020B0A04020102020204" pitchFamily="34"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endParaRPr lang="en-US" sz="1800" b="1" dirty="0">
              <a:latin typeface="Arial Black" panose="020B0A040201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18F485CB-7503-4E6C-B10C-C39FEE5EF8B2}"/>
              </a:ext>
            </a:extLst>
          </p:cNvPr>
          <p:cNvSpPr txBox="1"/>
          <p:nvPr/>
        </p:nvSpPr>
        <p:spPr>
          <a:xfrm>
            <a:off x="-180156" y="4078367"/>
            <a:ext cx="9079943" cy="646331"/>
          </a:xfrm>
          <a:prstGeom prst="rect">
            <a:avLst/>
          </a:prstGeom>
          <a:noFill/>
        </p:spPr>
        <p:txBody>
          <a:bodyPr wrap="square">
            <a:spAutoFit/>
          </a:bodyPr>
          <a:lstStyle/>
          <a:p>
            <a:pPr algn="ctr"/>
            <a:r>
              <a:rPr lang="en-US" dirty="0">
                <a:latin typeface="Arial Black" panose="020B0A04020102020204" pitchFamily="34" charset="0"/>
                <a:cs typeface="Times New Roman" panose="02020603050405020304" pitchFamily="18" charset="0"/>
              </a:rPr>
              <a:t>And you? Do you need to see to believe? Or is your faith capable of believing that which you cannot see? </a:t>
            </a:r>
          </a:p>
        </p:txBody>
      </p:sp>
      <p:pic>
        <p:nvPicPr>
          <p:cNvPr id="4098" name="Picture 2">
            <a:extLst>
              <a:ext uri="{FF2B5EF4-FFF2-40B4-BE49-F238E27FC236}">
                <a16:creationId xmlns:a16="http://schemas.microsoft.com/office/drawing/2014/main" id="{FCB32F70-34EA-4626-B497-60956018E6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830" y="4698363"/>
            <a:ext cx="2425014" cy="1818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51F537E-3CD6-4A3A-A3BC-A4BD95B796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2051" y="4761065"/>
            <a:ext cx="1638300"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4A339E2-031A-409D-A43E-1D84C9CE038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710" y="4671400"/>
            <a:ext cx="2298889" cy="1785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65EBC9B-A1D0-47CC-9371-CD467062E940}"/>
              </a:ext>
            </a:extLst>
          </p:cNvPr>
          <p:cNvSpPr txBox="1"/>
          <p:nvPr/>
        </p:nvSpPr>
        <p:spPr>
          <a:xfrm>
            <a:off x="0" y="6582209"/>
            <a:ext cx="3124100" cy="261610"/>
          </a:xfrm>
          <a:prstGeom prst="rect">
            <a:avLst/>
          </a:prstGeom>
          <a:noFill/>
        </p:spPr>
        <p:txBody>
          <a:bodyPr wrap="square" rtlCol="0">
            <a:spAutoFit/>
          </a:bodyPr>
          <a:lstStyle/>
          <a:p>
            <a:r>
              <a:rPr lang="en-US" sz="1100" b="1" dirty="0"/>
              <a:t>JESUS FORGIVES US THROUGH THE SACRAMENT</a:t>
            </a:r>
          </a:p>
        </p:txBody>
      </p:sp>
      <p:sp>
        <p:nvSpPr>
          <p:cNvPr id="21" name="TextBox 20">
            <a:extLst>
              <a:ext uri="{FF2B5EF4-FFF2-40B4-BE49-F238E27FC236}">
                <a16:creationId xmlns:a16="http://schemas.microsoft.com/office/drawing/2014/main" id="{40E63EEF-6B25-410B-AEFA-BE09F8C21A80}"/>
              </a:ext>
            </a:extLst>
          </p:cNvPr>
          <p:cNvSpPr txBox="1"/>
          <p:nvPr/>
        </p:nvSpPr>
        <p:spPr>
          <a:xfrm>
            <a:off x="5870754" y="6582209"/>
            <a:ext cx="3352800" cy="261610"/>
          </a:xfrm>
          <a:prstGeom prst="rect">
            <a:avLst/>
          </a:prstGeom>
          <a:noFill/>
        </p:spPr>
        <p:txBody>
          <a:bodyPr wrap="square" rtlCol="0">
            <a:spAutoFit/>
          </a:bodyPr>
          <a:lstStyle/>
          <a:p>
            <a:r>
              <a:rPr lang="en-US" sz="1100" b="1" dirty="0"/>
              <a:t>THE EUCHARIST, REAL FOOD: HIS BODY AND BLOOD</a:t>
            </a:r>
            <a:r>
              <a:rPr lang="en-US" sz="1000" dirty="0"/>
              <a:t>.</a:t>
            </a:r>
          </a:p>
        </p:txBody>
      </p:sp>
      <p:sp>
        <p:nvSpPr>
          <p:cNvPr id="22" name="TextBox 21">
            <a:extLst>
              <a:ext uri="{FF2B5EF4-FFF2-40B4-BE49-F238E27FC236}">
                <a16:creationId xmlns:a16="http://schemas.microsoft.com/office/drawing/2014/main" id="{5574980E-1231-46FD-9E21-9ECC691FEB60}"/>
              </a:ext>
            </a:extLst>
          </p:cNvPr>
          <p:cNvSpPr txBox="1"/>
          <p:nvPr/>
        </p:nvSpPr>
        <p:spPr>
          <a:xfrm>
            <a:off x="2975255" y="6490787"/>
            <a:ext cx="3124100" cy="261610"/>
          </a:xfrm>
          <a:prstGeom prst="rect">
            <a:avLst/>
          </a:prstGeom>
          <a:noFill/>
        </p:spPr>
        <p:txBody>
          <a:bodyPr wrap="square" rtlCol="0">
            <a:spAutoFit/>
          </a:bodyPr>
          <a:lstStyle/>
          <a:p>
            <a:r>
              <a:rPr lang="en-US" sz="1100" b="1" dirty="0"/>
              <a:t>THE REAL PRESENCE OF JESUS IN THE EUCHARIST</a:t>
            </a:r>
          </a:p>
        </p:txBody>
      </p:sp>
    </p:spTree>
    <p:extLst>
      <p:ext uri="{BB962C8B-B14F-4D97-AF65-F5344CB8AC3E}">
        <p14:creationId xmlns:p14="http://schemas.microsoft.com/office/powerpoint/2010/main" val="428094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098"/>
                                        </p:tgtEl>
                                        <p:attrNameLst>
                                          <p:attrName>style.visibility</p:attrName>
                                        </p:attrNameLst>
                                      </p:cBhvr>
                                      <p:to>
                                        <p:strVal val="visible"/>
                                      </p:to>
                                    </p:set>
                                    <p:animEffect transition="in" filter="barn(inVertical)">
                                      <p:cBhvr>
                                        <p:cTn id="45" dur="500"/>
                                        <p:tgtEl>
                                          <p:spTgt spid="409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4100"/>
                                        </p:tgtEl>
                                        <p:attrNameLst>
                                          <p:attrName>style.visibility</p:attrName>
                                        </p:attrNameLst>
                                      </p:cBhvr>
                                      <p:to>
                                        <p:strVal val="visible"/>
                                      </p:to>
                                    </p:set>
                                    <p:animEffect transition="in" filter="circle(in)">
                                      <p:cBhvr>
                                        <p:cTn id="54" dur="2000"/>
                                        <p:tgtEl>
                                          <p:spTgt spid="410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nodeType="clickEffect">
                                  <p:stCondLst>
                                    <p:cond delay="0"/>
                                  </p:stCondLst>
                                  <p:childTnLst>
                                    <p:set>
                                      <p:cBhvr>
                                        <p:cTn id="63" dur="1" fill="hold">
                                          <p:stCondLst>
                                            <p:cond delay="0"/>
                                          </p:stCondLst>
                                        </p:cTn>
                                        <p:tgtEl>
                                          <p:spTgt spid="4104"/>
                                        </p:tgtEl>
                                        <p:attrNameLst>
                                          <p:attrName>style.visibility</p:attrName>
                                        </p:attrNameLst>
                                      </p:cBhvr>
                                      <p:to>
                                        <p:strVal val="visible"/>
                                      </p:to>
                                    </p:set>
                                    <p:animEffect transition="in" filter="wheel(1)">
                                      <p:cBhvr>
                                        <p:cTn id="64" dur="2000"/>
                                        <p:tgtEl>
                                          <p:spTgt spid="410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3" grpId="0"/>
      <p:bldP spid="11" grpId="0"/>
      <p:bldP spid="18" grpId="0"/>
      <p:bldP spid="19" grpId="0"/>
      <p:bldP spid="20" grpId="0"/>
      <p:bldP spid="2"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615827"/>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Second Sunday of Easter</a:t>
            </a:r>
          </a:p>
          <a:p>
            <a:pPr algn="ctr"/>
            <a:r>
              <a:rPr lang="en-US" sz="3200" b="1" dirty="0">
                <a:solidFill>
                  <a:srgbClr val="FF0000"/>
                </a:solidFill>
                <a:latin typeface="Times New Roman" panose="02020603050405020304" pitchFamily="18" charset="0"/>
                <a:cs typeface="Times New Roman" panose="02020603050405020304" pitchFamily="18" charset="0"/>
              </a:rPr>
              <a:t>Divine Mercy Sunday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7A65CD31-4D89-4890-8A01-D5C1BB0E02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763" y="1635324"/>
            <a:ext cx="2513559" cy="32423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BAE6330-688F-488A-8FF9-AD85260EF310}"/>
              </a:ext>
            </a:extLst>
          </p:cNvPr>
          <p:cNvSpPr txBox="1"/>
          <p:nvPr/>
        </p:nvSpPr>
        <p:spPr>
          <a:xfrm>
            <a:off x="2819400" y="1517070"/>
            <a:ext cx="6297528" cy="477054"/>
          </a:xfrm>
          <a:prstGeom prst="rect">
            <a:avLst/>
          </a:prstGeom>
          <a:noFill/>
        </p:spPr>
        <p:txBody>
          <a:bodyPr wrap="square" rtlCol="0">
            <a:spAutoFit/>
          </a:bodyPr>
          <a:lstStyle/>
          <a:p>
            <a:r>
              <a:rPr lang="en-US" sz="2500" dirty="0">
                <a:latin typeface="Berlin Sans FB" panose="020E0602020502020306" pitchFamily="34" charset="0"/>
              </a:rPr>
              <a:t>- Saint Faustina was born in Poland in 1905.</a:t>
            </a:r>
          </a:p>
        </p:txBody>
      </p:sp>
      <p:pic>
        <p:nvPicPr>
          <p:cNvPr id="4" name="Picture 6">
            <a:extLst>
              <a:ext uri="{FF2B5EF4-FFF2-40B4-BE49-F238E27FC236}">
                <a16:creationId xmlns:a16="http://schemas.microsoft.com/office/drawing/2014/main" id="{09E29FB9-E609-4B5A-9DF0-2DF89447F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622718"/>
            <a:ext cx="4202837" cy="221086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902E7A0-C5C1-434F-91DA-5E37D94FEA8A}"/>
              </a:ext>
            </a:extLst>
          </p:cNvPr>
          <p:cNvSpPr txBox="1"/>
          <p:nvPr/>
        </p:nvSpPr>
        <p:spPr>
          <a:xfrm>
            <a:off x="419470" y="4951756"/>
            <a:ext cx="3657600" cy="1631216"/>
          </a:xfrm>
          <a:prstGeom prst="rect">
            <a:avLst/>
          </a:prstGeom>
          <a:noFill/>
        </p:spPr>
        <p:txBody>
          <a:bodyPr wrap="square">
            <a:spAutoFit/>
          </a:bodyPr>
          <a:lstStyle/>
          <a:p>
            <a:r>
              <a:rPr lang="en-US" sz="1800" dirty="0">
                <a:latin typeface="Berlin Sans FB" panose="020E0602020502020306" pitchFamily="34" charset="0"/>
              </a:rPr>
              <a:t>- </a:t>
            </a:r>
            <a:r>
              <a:rPr lang="en-US" sz="2500" dirty="0">
                <a:latin typeface="Berlin Sans FB" panose="020E0602020502020306" pitchFamily="34" charset="0"/>
              </a:rPr>
              <a:t>Despite their opposition,  Faustina eventually leaves her family and joins the religious life.</a:t>
            </a:r>
            <a:endParaRPr lang="en-US" sz="2500" dirty="0"/>
          </a:p>
        </p:txBody>
      </p:sp>
      <p:sp>
        <p:nvSpPr>
          <p:cNvPr id="5" name="TextBox 4">
            <a:extLst>
              <a:ext uri="{FF2B5EF4-FFF2-40B4-BE49-F238E27FC236}">
                <a16:creationId xmlns:a16="http://schemas.microsoft.com/office/drawing/2014/main" id="{3C56E339-781D-44F9-91B9-2F18CC156B34}"/>
              </a:ext>
            </a:extLst>
          </p:cNvPr>
          <p:cNvSpPr txBox="1"/>
          <p:nvPr/>
        </p:nvSpPr>
        <p:spPr>
          <a:xfrm>
            <a:off x="2819400" y="3043229"/>
            <a:ext cx="6324600" cy="1246495"/>
          </a:xfrm>
          <a:prstGeom prst="rect">
            <a:avLst/>
          </a:prstGeom>
          <a:noFill/>
        </p:spPr>
        <p:txBody>
          <a:bodyPr wrap="square" rtlCol="0">
            <a:spAutoFit/>
          </a:bodyPr>
          <a:lstStyle/>
          <a:p>
            <a:r>
              <a:rPr lang="en-US" sz="2500" dirty="0">
                <a:latin typeface="Berlin Sans FB" panose="020E0602020502020306" pitchFamily="34" charset="0"/>
              </a:rPr>
              <a:t>- At 15 years old, she begins to work as a domestic servant; she feels a strong call to the religious life, but her parents oppose it.</a:t>
            </a:r>
          </a:p>
        </p:txBody>
      </p:sp>
      <p:sp>
        <p:nvSpPr>
          <p:cNvPr id="6" name="TextBox 5">
            <a:extLst>
              <a:ext uri="{FF2B5EF4-FFF2-40B4-BE49-F238E27FC236}">
                <a16:creationId xmlns:a16="http://schemas.microsoft.com/office/drawing/2014/main" id="{09FAB701-5E93-4B17-87FF-A83EDD6001F0}"/>
              </a:ext>
            </a:extLst>
          </p:cNvPr>
          <p:cNvSpPr txBox="1"/>
          <p:nvPr/>
        </p:nvSpPr>
        <p:spPr>
          <a:xfrm>
            <a:off x="2810130" y="1943746"/>
            <a:ext cx="6297528" cy="1246495"/>
          </a:xfrm>
          <a:prstGeom prst="rect">
            <a:avLst/>
          </a:prstGeom>
          <a:noFill/>
        </p:spPr>
        <p:txBody>
          <a:bodyPr wrap="square" rtlCol="0">
            <a:spAutoFit/>
          </a:bodyPr>
          <a:lstStyle/>
          <a:p>
            <a:r>
              <a:rPr lang="en-US" sz="2500" dirty="0">
                <a:latin typeface="Berlin Sans FB" panose="020E0602020502020306" pitchFamily="34" charset="0"/>
              </a:rPr>
              <a:t>- When she was 7 years old, she heard the voice of God for the first time inviting her to live a more perfect life.</a:t>
            </a:r>
          </a:p>
        </p:txBody>
      </p:sp>
      <p:sp>
        <p:nvSpPr>
          <p:cNvPr id="7" name="TextBox 6">
            <a:extLst>
              <a:ext uri="{FF2B5EF4-FFF2-40B4-BE49-F238E27FC236}">
                <a16:creationId xmlns:a16="http://schemas.microsoft.com/office/drawing/2014/main" id="{B8FAD6B3-E721-45FD-A3CD-CF09BAEB6130}"/>
              </a:ext>
            </a:extLst>
          </p:cNvPr>
          <p:cNvSpPr txBox="1"/>
          <p:nvPr/>
        </p:nvSpPr>
        <p:spPr>
          <a:xfrm>
            <a:off x="2730322" y="1042842"/>
            <a:ext cx="3926150" cy="369332"/>
          </a:xfrm>
          <a:prstGeom prst="rect">
            <a:avLst/>
          </a:prstGeom>
          <a:noFill/>
        </p:spPr>
        <p:txBody>
          <a:bodyPr wrap="square" rtlCol="0">
            <a:spAutoFit/>
          </a:bodyPr>
          <a:lstStyle/>
          <a:p>
            <a:r>
              <a:rPr lang="en-US" dirty="0"/>
              <a:t>Movie: </a:t>
            </a:r>
            <a:r>
              <a:rPr lang="en-US" dirty="0">
                <a:hlinkClick r:id="rId5"/>
              </a:rPr>
              <a:t>https://youtu.be/SAv4CeyU4Ao </a:t>
            </a:r>
            <a:endParaRPr lang="en-US" dirty="0"/>
          </a:p>
        </p:txBody>
      </p:sp>
    </p:spTree>
    <p:extLst>
      <p:ext uri="{BB962C8B-B14F-4D97-AF65-F5344CB8AC3E}">
        <p14:creationId xmlns:p14="http://schemas.microsoft.com/office/powerpoint/2010/main" val="26926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895600" y="228600"/>
            <a:ext cx="5029200" cy="646331"/>
          </a:xfrm>
          <a:prstGeom prst="rect">
            <a:avLst/>
          </a:prstGeom>
          <a:noFill/>
        </p:spPr>
        <p:txBody>
          <a:bodyPr wrap="square" rtlCol="0">
            <a:spAutoFit/>
          </a:bodyPr>
          <a:lstStyle/>
          <a:p>
            <a:pPr algn="just"/>
            <a:r>
              <a:rPr lang="en-US" sz="3600" dirty="0">
                <a:latin typeface="Arial Black" pitchFamily="34" charset="0"/>
              </a:rPr>
              <a:t>ACTIVITY</a:t>
            </a:r>
            <a:endParaRPr lang="en-US" sz="3600" b="1" dirty="0">
              <a:latin typeface="Arial Black" pitchFamily="34" charset="0"/>
            </a:endParaRPr>
          </a:p>
        </p:txBody>
      </p:sp>
      <p:pic>
        <p:nvPicPr>
          <p:cNvPr id="5122" name="Picture 2">
            <a:extLst>
              <a:ext uri="{FF2B5EF4-FFF2-40B4-BE49-F238E27FC236}">
                <a16:creationId xmlns:a16="http://schemas.microsoft.com/office/drawing/2014/main" id="{B60B9FDB-3940-42C2-A3CA-C29E547293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288" y="1134907"/>
            <a:ext cx="7581900" cy="505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Gospel of John 20.19-31 - Second Sunday of Easter and Pentecost Sunday  Years A-B-C">
            <a:extLst>
              <a:ext uri="{FF2B5EF4-FFF2-40B4-BE49-F238E27FC236}">
                <a16:creationId xmlns:a16="http://schemas.microsoft.com/office/drawing/2014/main" id="{54EEA1A3-08C6-4A25-8FC1-1C2ACF49D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623126"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63792259-DBB3-4F23-BCAD-13465BF97354}"/>
              </a:ext>
            </a:extLst>
          </p:cNvPr>
          <p:cNvSpPr/>
          <p:nvPr/>
        </p:nvSpPr>
        <p:spPr>
          <a:xfrm>
            <a:off x="1752599" y="1219200"/>
            <a:ext cx="1595511"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AD9BC04-902C-4E4F-8453-51F7A918243D}"/>
              </a:ext>
            </a:extLst>
          </p:cNvPr>
          <p:cNvSpPr/>
          <p:nvPr/>
        </p:nvSpPr>
        <p:spPr>
          <a:xfrm>
            <a:off x="1295400" y="609600"/>
            <a:ext cx="457199" cy="2209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7FE292F-6408-4691-ABD0-2436D6EE5D91}"/>
              </a:ext>
            </a:extLst>
          </p:cNvPr>
          <p:cNvSpPr/>
          <p:nvPr/>
        </p:nvSpPr>
        <p:spPr>
          <a:xfrm rot="18368139">
            <a:off x="-20570" y="3473017"/>
            <a:ext cx="4783289"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5D469B-3031-4F2E-AAA4-33E9A8BA11C8}"/>
              </a:ext>
            </a:extLst>
          </p:cNvPr>
          <p:cNvSpPr/>
          <p:nvPr/>
        </p:nvSpPr>
        <p:spPr>
          <a:xfrm rot="13979752">
            <a:off x="522821" y="3837912"/>
            <a:ext cx="4086925"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791B733-E229-4BEC-80AB-A34531EE33D0}"/>
              </a:ext>
            </a:extLst>
          </p:cNvPr>
          <p:cNvSpPr/>
          <p:nvPr/>
        </p:nvSpPr>
        <p:spPr>
          <a:xfrm rot="13979752">
            <a:off x="253373" y="4581077"/>
            <a:ext cx="3276413"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88BA35-A3DF-4A19-8FE3-2044897EE4E8}"/>
              </a:ext>
            </a:extLst>
          </p:cNvPr>
          <p:cNvSpPr/>
          <p:nvPr/>
        </p:nvSpPr>
        <p:spPr>
          <a:xfrm>
            <a:off x="397717" y="2956878"/>
            <a:ext cx="2116883"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48B390-4712-4721-BC3F-8BD234FF5AC0}"/>
              </a:ext>
            </a:extLst>
          </p:cNvPr>
          <p:cNvSpPr/>
          <p:nvPr/>
        </p:nvSpPr>
        <p:spPr>
          <a:xfrm>
            <a:off x="1752600" y="2438694"/>
            <a:ext cx="2363498"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C92382-423F-4DEE-8E15-B3572179B3DE}"/>
              </a:ext>
            </a:extLst>
          </p:cNvPr>
          <p:cNvSpPr/>
          <p:nvPr/>
        </p:nvSpPr>
        <p:spPr>
          <a:xfrm rot="16200000">
            <a:off x="1774854" y="4021623"/>
            <a:ext cx="2764510"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8D8E29-25B9-40C3-BBDD-1FFDD517FACB}"/>
              </a:ext>
            </a:extLst>
          </p:cNvPr>
          <p:cNvSpPr/>
          <p:nvPr/>
        </p:nvSpPr>
        <p:spPr>
          <a:xfrm rot="13979752">
            <a:off x="911667" y="2085237"/>
            <a:ext cx="4086925"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7DAB7F6-5B9E-4088-90FA-C3DD03575A8C}"/>
              </a:ext>
            </a:extLst>
          </p:cNvPr>
          <p:cNvSpPr/>
          <p:nvPr/>
        </p:nvSpPr>
        <p:spPr>
          <a:xfrm>
            <a:off x="1295401" y="5721217"/>
            <a:ext cx="2052710"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014905A-AC7C-4AEF-AA49-CE580655AAD0}"/>
              </a:ext>
            </a:extLst>
          </p:cNvPr>
          <p:cNvSpPr/>
          <p:nvPr/>
        </p:nvSpPr>
        <p:spPr>
          <a:xfrm rot="3188652">
            <a:off x="1197331" y="4703634"/>
            <a:ext cx="3121565"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90C2E36-E2C3-4C2C-BC2B-75F06C288661}"/>
              </a:ext>
            </a:extLst>
          </p:cNvPr>
          <p:cNvSpPr/>
          <p:nvPr/>
        </p:nvSpPr>
        <p:spPr>
          <a:xfrm rot="5400000">
            <a:off x="-1241567" y="3469030"/>
            <a:ext cx="3834211" cy="4013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0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7C33A0-413A-1A60-A59E-89FCA14ED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090" y="152400"/>
            <a:ext cx="5895710" cy="6606866"/>
          </a:xfrm>
          <a:prstGeom prst="rect">
            <a:avLst/>
          </a:prstGeom>
        </p:spPr>
      </p:pic>
    </p:spTree>
    <p:extLst>
      <p:ext uri="{BB962C8B-B14F-4D97-AF65-F5344CB8AC3E}">
        <p14:creationId xmlns:p14="http://schemas.microsoft.com/office/powerpoint/2010/main" val="414343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710D3-1047-C5C0-D10F-97CE821C6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305" y="76200"/>
            <a:ext cx="6192695" cy="6602506"/>
          </a:xfrm>
          <a:prstGeom prst="rect">
            <a:avLst/>
          </a:prstGeom>
        </p:spPr>
      </p:pic>
    </p:spTree>
    <p:extLst>
      <p:ext uri="{BB962C8B-B14F-4D97-AF65-F5344CB8AC3E}">
        <p14:creationId xmlns:p14="http://schemas.microsoft.com/office/powerpoint/2010/main" val="422445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5A5959-0145-6230-E78A-C867965F2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55518" cy="6858000"/>
          </a:xfrm>
          <a:prstGeom prst="rect">
            <a:avLst/>
          </a:prstGeom>
        </p:spPr>
      </p:pic>
      <p:sp>
        <p:nvSpPr>
          <p:cNvPr id="5" name="TextBox 4">
            <a:extLst>
              <a:ext uri="{FF2B5EF4-FFF2-40B4-BE49-F238E27FC236}">
                <a16:creationId xmlns:a16="http://schemas.microsoft.com/office/drawing/2014/main" id="{D8D247E8-CF31-E2BC-4D52-00FCC6094533}"/>
              </a:ext>
            </a:extLst>
          </p:cNvPr>
          <p:cNvSpPr txBox="1"/>
          <p:nvPr/>
        </p:nvSpPr>
        <p:spPr>
          <a:xfrm>
            <a:off x="6055518" y="1905000"/>
            <a:ext cx="3088482" cy="1477328"/>
          </a:xfrm>
          <a:prstGeom prst="rect">
            <a:avLst/>
          </a:prstGeom>
          <a:noFill/>
        </p:spPr>
        <p:txBody>
          <a:bodyPr wrap="square" rtlCol="0">
            <a:spAutoFit/>
          </a:bodyPr>
          <a:lstStyle/>
          <a:p>
            <a:pPr algn="ctr"/>
            <a:r>
              <a:rPr lang="en-US" b="1" dirty="0">
                <a:solidFill>
                  <a:srgbClr val="FF0000"/>
                </a:solidFill>
              </a:rPr>
              <a:t>LINK TO PRAY WITH POWERPOINT:</a:t>
            </a:r>
          </a:p>
          <a:p>
            <a:pPr algn="ctr"/>
            <a:r>
              <a:rPr lang="en-US" sz="1350" dirty="0">
                <a:hlinkClick r:id="rId3"/>
              </a:rPr>
              <a:t>https://docs.google.com/presentation/d/1IHt9DdwZKF2GmHdFhasuq_zJkqYgP1yZ/edit?usp=drive_link&amp;ouid=115268475267556305384&amp;rtpof=true&amp;sd=true</a:t>
            </a:r>
            <a:endParaRPr lang="en-US" sz="1350" dirty="0"/>
          </a:p>
        </p:txBody>
      </p:sp>
    </p:spTree>
    <p:extLst>
      <p:ext uri="{BB962C8B-B14F-4D97-AF65-F5344CB8AC3E}">
        <p14:creationId xmlns:p14="http://schemas.microsoft.com/office/powerpoint/2010/main" val="1371163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5" name="TextBox 14"/>
          <p:cNvSpPr txBox="1"/>
          <p:nvPr/>
        </p:nvSpPr>
        <p:spPr>
          <a:xfrm>
            <a:off x="3200400" y="457200"/>
            <a:ext cx="5029200" cy="646331"/>
          </a:xfrm>
          <a:prstGeom prst="rect">
            <a:avLst/>
          </a:prstGeom>
          <a:noFill/>
        </p:spPr>
        <p:txBody>
          <a:bodyPr wrap="square" rtlCol="0">
            <a:spAutoFit/>
          </a:bodyPr>
          <a:lstStyle/>
          <a:p>
            <a:pPr algn="just"/>
            <a:r>
              <a:rPr lang="en-US" sz="3600" b="1" dirty="0">
                <a:latin typeface="Arial Black" pitchFamily="34" charset="0"/>
              </a:rPr>
              <a:t>PRAYER</a:t>
            </a:r>
          </a:p>
        </p:txBody>
      </p:sp>
      <p:sp>
        <p:nvSpPr>
          <p:cNvPr id="4" name="Rectangle 3"/>
          <p:cNvSpPr/>
          <p:nvPr/>
        </p:nvSpPr>
        <p:spPr>
          <a:xfrm>
            <a:off x="457200" y="1752600"/>
            <a:ext cx="4800600" cy="2585323"/>
          </a:xfrm>
          <a:prstGeom prst="rect">
            <a:avLst/>
          </a:prstGeom>
        </p:spPr>
        <p:txBody>
          <a:bodyPr wrap="square">
            <a:spAutoFit/>
          </a:bodyPr>
          <a:lstStyle/>
          <a:p>
            <a:pPr marL="0" marR="0">
              <a:spcBef>
                <a:spcPts val="0"/>
              </a:spcBef>
              <a:spcAft>
                <a:spcPts val="0"/>
              </a:spcAft>
            </a:pPr>
            <a:r>
              <a:rPr lang="es-ES" sz="1800" b="1" dirty="0">
                <a:effectLst/>
                <a:latin typeface="Arial" panose="020B0604020202020204" pitchFamily="34" charset="0"/>
                <a:ea typeface="Times New Roman" panose="02020603050405020304" pitchFamily="18" charset="0"/>
                <a:cs typeface="Arial" panose="020B0604020202020204" pitchFamily="34" charset="0"/>
              </a:rPr>
              <a:t>Lord, </a:t>
            </a:r>
          </a:p>
          <a:p>
            <a:pPr marL="0" marR="0">
              <a:spcBef>
                <a:spcPts val="0"/>
              </a:spcBef>
              <a:spcAft>
                <a:spcPts val="0"/>
              </a:spcAft>
            </a:pPr>
            <a:endParaRPr lang="es-ES" b="1"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s-ES" b="1" dirty="0" err="1">
                <a:latin typeface="Arial" panose="020B0604020202020204" pitchFamily="34" charset="0"/>
                <a:ea typeface="Times New Roman" panose="02020603050405020304" pitchFamily="18" charset="0"/>
                <a:cs typeface="Arial" panose="020B0604020202020204" pitchFamily="34" charset="0"/>
              </a:rPr>
              <a:t>W</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e</a:t>
            </a:r>
            <a:r>
              <a:rPr lang="es-ES" sz="1800" b="1" dirty="0">
                <a:effectLst/>
                <a:latin typeface="Arial" panose="020B0604020202020204" pitchFamily="34" charset="0"/>
                <a:ea typeface="Times New Roman" panose="02020603050405020304" pitchFamily="18" charset="0"/>
                <a:cs typeface="Arial" panose="020B0604020202020204" pitchFamily="34" charset="0"/>
              </a:rPr>
              <a:t> are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worried</a:t>
            </a:r>
            <a:r>
              <a:rPr lang="es-ES" sz="1800" b="1" dirty="0">
                <a:effectLst/>
                <a:latin typeface="Arial" panose="020B0604020202020204" pitchFamily="34" charset="0"/>
                <a:ea typeface="Times New Roman" panose="02020603050405020304" pitchFamily="18" charset="0"/>
                <a:cs typeface="Arial" panose="020B0604020202020204" pitchFamily="34" charset="0"/>
              </a:rPr>
              <a:t> and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afraid</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about</a:t>
            </a:r>
            <a:r>
              <a:rPr lang="es-ES" sz="1800" b="1" dirty="0">
                <a:effectLst/>
                <a:latin typeface="Arial" panose="020B0604020202020204" pitchFamily="34" charset="0"/>
                <a:ea typeface="Times New Roman" panose="02020603050405020304" pitchFamily="18" charset="0"/>
                <a:cs typeface="Arial" panose="020B0604020202020204" pitchFamily="34" charset="0"/>
              </a:rPr>
              <a:t> so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many</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things</a:t>
            </a:r>
            <a:r>
              <a:rPr lang="es-ES" sz="1800" b="1" dirty="0">
                <a:effectLst/>
                <a:latin typeface="Arial" panose="020B0604020202020204" pitchFamily="34" charset="0"/>
                <a:ea typeface="Times New Roman" panose="02020603050405020304" pitchFamily="18" charset="0"/>
                <a:cs typeface="Arial" panose="020B0604020202020204" pitchFamily="34" charset="0"/>
              </a:rPr>
              <a:t>. Be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present</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among</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us</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with</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your</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s-ES" sz="1800" b="1" dirty="0" err="1">
                <a:effectLst/>
                <a:latin typeface="Arial" panose="020B0604020202020204" pitchFamily="34" charset="0"/>
                <a:ea typeface="Times New Roman" panose="02020603050405020304" pitchFamily="18" charset="0"/>
                <a:cs typeface="Arial" panose="020B0604020202020204" pitchFamily="34" charset="0"/>
              </a:rPr>
              <a:t>peace</a:t>
            </a:r>
            <a:r>
              <a:rPr lang="es-E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a:effectLst/>
                <a:latin typeface="Arial" panose="020B0604020202020204" pitchFamily="34" charset="0"/>
                <a:ea typeface="Times New Roman" panose="02020603050405020304" pitchFamily="18" charset="0"/>
                <a:cs typeface="Arial" panose="020B0604020202020204" pitchFamily="34" charset="0"/>
              </a:rPr>
              <a:t>Give us the faith to always trust in your mercy. Help us to see You in the suffering of others.  </a:t>
            </a:r>
            <a:r>
              <a:rPr lang="es-ES" sz="1800" b="1" dirty="0">
                <a:effectLst/>
                <a:latin typeface="Arial" panose="020B0604020202020204" pitchFamily="34" charset="0"/>
                <a:ea typeface="Times New Roman" panose="02020603050405020304" pitchFamily="18" charset="0"/>
                <a:cs typeface="Arial" panose="020B0604020202020204" pitchFamily="34" charset="0"/>
              </a:rPr>
              <a:t>Amen.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latin typeface="Arial Black" pitchFamily="34" charset="0"/>
            </a:endParaRPr>
          </a:p>
        </p:txBody>
      </p:sp>
      <p:pic>
        <p:nvPicPr>
          <p:cNvPr id="5" name="Picture 2" descr="CLASE ROQUITAS: EL TEMPLO ES UN LUGAR PARA ORAR"/>
          <p:cNvPicPr>
            <a:picLocks noChangeAspect="1" noChangeArrowheads="1"/>
          </p:cNvPicPr>
          <p:nvPr/>
        </p:nvPicPr>
        <p:blipFill>
          <a:blip r:embed="rId2" cstate="print"/>
          <a:srcRect/>
          <a:stretch>
            <a:fillRect/>
          </a:stretch>
        </p:blipFill>
        <p:spPr bwMode="auto">
          <a:xfrm>
            <a:off x="5410200" y="1143000"/>
            <a:ext cx="3371850" cy="45243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F8B2-15A4-7325-C7AC-6E998E4B8921}"/>
              </a:ext>
            </a:extLst>
          </p:cNvPr>
          <p:cNvSpPr>
            <a:spLocks noGrp="1"/>
          </p:cNvSpPr>
          <p:nvPr>
            <p:ph type="title"/>
          </p:nvPr>
        </p:nvSpPr>
        <p:spPr>
          <a:xfrm>
            <a:off x="0" y="12192"/>
            <a:ext cx="9144000" cy="411162"/>
          </a:xfrm>
        </p:spPr>
        <p:txBody>
          <a:bodyPr>
            <a:normAutofit fontScale="90000"/>
          </a:bodyPr>
          <a:lstStyle/>
          <a:p>
            <a:pPr marL="0" marR="0">
              <a:spcBef>
                <a:spcPts val="0"/>
              </a:spcBef>
              <a:spcAft>
                <a:spcPts val="0"/>
              </a:spcAft>
            </a:pPr>
            <a:r>
              <a:rPr lang="en-US" sz="1800" b="1" dirty="0">
                <a:effectLst/>
                <a:latin typeface="Cambria" panose="02040503050406030204" pitchFamily="18" charset="0"/>
                <a:ea typeface="Times New Roman" panose="02020603050405020304" pitchFamily="18" charset="0"/>
              </a:rPr>
              <a:t>Song:</a:t>
            </a:r>
            <a:r>
              <a:rPr lang="en-US" sz="1800" dirty="0">
                <a:effectLst/>
                <a:latin typeface="Cambria" panose="02040503050406030204" pitchFamily="18" charset="0"/>
                <a:ea typeface="Times New Roman" panose="02020603050405020304" pitchFamily="18" charset="0"/>
              </a:rPr>
              <a:t> I Trust in You, </a:t>
            </a:r>
            <a:r>
              <a:rPr lang="en-US" sz="1800" dirty="0" err="1">
                <a:effectLst/>
                <a:latin typeface="Cambria" panose="02040503050406030204" pitchFamily="18" charset="0"/>
                <a:ea typeface="Times New Roman" panose="02020603050405020304" pitchFamily="18" charset="0"/>
              </a:rPr>
              <a:t>Timbercity</a:t>
            </a:r>
            <a:r>
              <a:rPr lang="en-US" sz="1800" dirty="0">
                <a:effectLst/>
                <a:latin typeface="Cambria" panose="02040503050406030204" pitchFamily="18" charset="0"/>
                <a:ea typeface="Times New Roman" panose="02020603050405020304" pitchFamily="18" charset="0"/>
              </a:rPr>
              <a:t>,  </a:t>
            </a:r>
            <a:r>
              <a:rPr lang="en-US" sz="1800" u="sng" dirty="0">
                <a:solidFill>
                  <a:srgbClr val="0000FF"/>
                </a:solidFill>
                <a:effectLst/>
                <a:latin typeface="Cambria" panose="02040503050406030204" pitchFamily="18" charset="0"/>
                <a:ea typeface="Times New Roman" panose="02020603050405020304" pitchFamily="18" charset="0"/>
                <a:hlinkClick r:id="rId3"/>
              </a:rPr>
              <a:t>https://youtu.be/JcLlKVgwCqM?si=r1MIOLOVPhjArlPn</a:t>
            </a:r>
            <a:r>
              <a:rPr lang="en-US" sz="1800" dirty="0">
                <a:effectLst/>
                <a:latin typeface="Cambria" panose="02040503050406030204" pitchFamily="18" charset="0"/>
                <a:ea typeface="Times New Roman" panose="02020603050405020304" pitchFamily="18" charset="0"/>
              </a:rPr>
              <a:t> (3-7 yrs.)</a:t>
            </a:r>
            <a:endParaRPr lang="en-US" sz="1800" dirty="0">
              <a:effectLst/>
              <a:latin typeface="Times New Roman" panose="02020603050405020304" pitchFamily="18" charset="0"/>
              <a:ea typeface="Times New Roman" panose="02020603050405020304" pitchFamily="18" charset="0"/>
            </a:endParaRPr>
          </a:p>
        </p:txBody>
      </p:sp>
      <p:pic>
        <p:nvPicPr>
          <p:cNvPr id="4" name="Online Media 3" title="I Trust In You Action Song with lyrics">
            <a:hlinkClick r:id="" action="ppaction://media"/>
            <a:extLst>
              <a:ext uri="{FF2B5EF4-FFF2-40B4-BE49-F238E27FC236}">
                <a16:creationId xmlns:a16="http://schemas.microsoft.com/office/drawing/2014/main" id="{E5A2AEB0-78D0-C8FF-CA0E-F91D1B64DA60}"/>
              </a:ext>
            </a:extLst>
          </p:cNvPr>
          <p:cNvPicPr>
            <a:picLocks noRot="1" noChangeAspect="1"/>
          </p:cNvPicPr>
          <p:nvPr>
            <a:videoFile r:link="rId1"/>
          </p:nvPr>
        </p:nvPicPr>
        <p:blipFill>
          <a:blip r:embed="rId4"/>
          <a:stretch>
            <a:fillRect/>
          </a:stretch>
        </p:blipFill>
        <p:spPr>
          <a:xfrm>
            <a:off x="0" y="423354"/>
            <a:ext cx="9144000" cy="6422454"/>
          </a:xfrm>
          <a:prstGeom prst="rect">
            <a:avLst/>
          </a:prstGeom>
        </p:spPr>
      </p:pic>
    </p:spTree>
    <p:extLst>
      <p:ext uri="{BB962C8B-B14F-4D97-AF65-F5344CB8AC3E}">
        <p14:creationId xmlns:p14="http://schemas.microsoft.com/office/powerpoint/2010/main" val="155930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FBEA-55BF-E434-0ED2-7DE5FAD0F518}"/>
              </a:ext>
            </a:extLst>
          </p:cNvPr>
          <p:cNvSpPr>
            <a:spLocks noGrp="1"/>
          </p:cNvSpPr>
          <p:nvPr>
            <p:ph type="title"/>
          </p:nvPr>
        </p:nvSpPr>
        <p:spPr>
          <a:xfrm>
            <a:off x="0" y="0"/>
            <a:ext cx="9144000" cy="487362"/>
          </a:xfrm>
        </p:spPr>
        <p:txBody>
          <a:bodyPr>
            <a:normAutofit/>
          </a:bodyPr>
          <a:lstStyle/>
          <a:p>
            <a:pPr marL="0" marR="0">
              <a:spcBef>
                <a:spcPts val="0"/>
              </a:spcBef>
              <a:spcAft>
                <a:spcPts val="0"/>
              </a:spcAft>
            </a:pPr>
            <a:r>
              <a:rPr lang="en-US" sz="1600" dirty="0">
                <a:effectLst/>
                <a:latin typeface="Cambria" panose="02040503050406030204" pitchFamily="18" charset="0"/>
                <a:ea typeface="Times New Roman" panose="02020603050405020304" pitchFamily="18" charset="0"/>
              </a:rPr>
              <a:t>Jesus, I will Trust You, VBS 2021, </a:t>
            </a:r>
            <a:r>
              <a:rPr lang="en-US" sz="1600" u="sng" dirty="0">
                <a:solidFill>
                  <a:srgbClr val="0000FF"/>
                </a:solidFill>
                <a:effectLst/>
                <a:latin typeface="Cambria" panose="02040503050406030204" pitchFamily="18" charset="0"/>
                <a:ea typeface="Times New Roman" panose="02020603050405020304" pitchFamily="18" charset="0"/>
                <a:hlinkClick r:id="rId3"/>
              </a:rPr>
              <a:t>https://youtu.be/NVBEo6H9x4o?si=Ficn10s4gjQ7YFoh</a:t>
            </a:r>
            <a:r>
              <a:rPr lang="en-US" sz="1600" dirty="0">
                <a:effectLst/>
                <a:latin typeface="Cambria" panose="02040503050406030204" pitchFamily="18" charset="0"/>
                <a:ea typeface="Times New Roman" panose="02020603050405020304" pitchFamily="18" charset="0"/>
              </a:rPr>
              <a:t> (8+ yrs.)</a:t>
            </a:r>
            <a:endParaRPr lang="en-US" sz="1600" dirty="0"/>
          </a:p>
        </p:txBody>
      </p:sp>
      <p:pic>
        <p:nvPicPr>
          <p:cNvPr id="3" name="Online Media 2" title="[VBS 2021] Jesus I will trust you">
            <a:hlinkClick r:id="" action="ppaction://media"/>
            <a:extLst>
              <a:ext uri="{FF2B5EF4-FFF2-40B4-BE49-F238E27FC236}">
                <a16:creationId xmlns:a16="http://schemas.microsoft.com/office/drawing/2014/main" id="{9EA36049-6664-352A-2B6D-0AE55C607D8B}"/>
              </a:ext>
            </a:extLst>
          </p:cNvPr>
          <p:cNvPicPr>
            <a:picLocks noRot="1" noChangeAspect="1"/>
          </p:cNvPicPr>
          <p:nvPr>
            <a:videoFile r:link="rId1"/>
          </p:nvPr>
        </p:nvPicPr>
        <p:blipFill>
          <a:blip r:embed="rId4"/>
          <a:stretch>
            <a:fillRect/>
          </a:stretch>
        </p:blipFill>
        <p:spPr>
          <a:xfrm>
            <a:off x="0" y="487362"/>
            <a:ext cx="9144000" cy="6370638"/>
          </a:xfrm>
          <a:prstGeom prst="rect">
            <a:avLst/>
          </a:prstGeom>
        </p:spPr>
      </p:pic>
    </p:spTree>
    <p:extLst>
      <p:ext uri="{BB962C8B-B14F-4D97-AF65-F5344CB8AC3E}">
        <p14:creationId xmlns:p14="http://schemas.microsoft.com/office/powerpoint/2010/main" val="237876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79899" y="-48380"/>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Divine Mercy Sunday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717954" y="610515"/>
            <a:ext cx="5507838" cy="1246495"/>
          </a:xfrm>
          <a:prstGeom prst="rect">
            <a:avLst/>
          </a:prstGeom>
          <a:noFill/>
        </p:spPr>
        <p:txBody>
          <a:bodyPr wrap="square" rtlCol="0">
            <a:spAutoFit/>
          </a:bodyPr>
          <a:lstStyle/>
          <a:p>
            <a:r>
              <a:rPr lang="en-US" sz="2500" dirty="0">
                <a:latin typeface="Berlin Sans FB" panose="020E0602020502020306" pitchFamily="34" charset="0"/>
              </a:rPr>
              <a:t>-Jesus appeared to Sister Faustina and told her that </a:t>
            </a:r>
            <a:r>
              <a:rPr lang="en-US" sz="2500" dirty="0">
                <a:solidFill>
                  <a:srgbClr val="FF0000"/>
                </a:solidFill>
                <a:latin typeface="Berlin Sans FB" panose="020E0602020502020306" pitchFamily="34" charset="0"/>
              </a:rPr>
              <a:t>3pm</a:t>
            </a:r>
            <a:r>
              <a:rPr lang="en-US" sz="2500" dirty="0">
                <a:latin typeface="Berlin Sans FB" panose="020E0602020502020306" pitchFamily="34" charset="0"/>
              </a:rPr>
              <a:t> </a:t>
            </a:r>
            <a:r>
              <a:rPr lang="en-US" sz="2500" dirty="0">
                <a:solidFill>
                  <a:srgbClr val="FF0000"/>
                </a:solidFill>
                <a:latin typeface="Berlin Sans FB" panose="020E0602020502020306" pitchFamily="34" charset="0"/>
              </a:rPr>
              <a:t>in the afternoon</a:t>
            </a:r>
            <a:r>
              <a:rPr lang="en-US" sz="2500" dirty="0">
                <a:latin typeface="Berlin Sans FB" panose="020E0602020502020306" pitchFamily="34" charset="0"/>
              </a:rPr>
              <a:t>, the time Jesus died…is a time of great mercy.</a:t>
            </a:r>
            <a:endParaRPr lang="en-US" dirty="0"/>
          </a:p>
        </p:txBody>
      </p:sp>
      <p:pic>
        <p:nvPicPr>
          <p:cNvPr id="6" name="Picture 5">
            <a:extLst>
              <a:ext uri="{FF2B5EF4-FFF2-40B4-BE49-F238E27FC236}">
                <a16:creationId xmlns:a16="http://schemas.microsoft.com/office/drawing/2014/main" id="{0FB0006E-927E-4CA7-98DD-33CB8D1B944D}"/>
              </a:ext>
            </a:extLst>
          </p:cNvPr>
          <p:cNvPicPr>
            <a:picLocks noChangeAspect="1"/>
          </p:cNvPicPr>
          <p:nvPr/>
        </p:nvPicPr>
        <p:blipFill>
          <a:blip r:embed="rId3"/>
          <a:stretch>
            <a:fillRect/>
          </a:stretch>
        </p:blipFill>
        <p:spPr>
          <a:xfrm>
            <a:off x="24103" y="682009"/>
            <a:ext cx="3693851" cy="3350398"/>
          </a:xfrm>
          <a:prstGeom prst="rect">
            <a:avLst/>
          </a:prstGeom>
        </p:spPr>
      </p:pic>
      <p:sp>
        <p:nvSpPr>
          <p:cNvPr id="14" name="TextBox 13">
            <a:extLst>
              <a:ext uri="{FF2B5EF4-FFF2-40B4-BE49-F238E27FC236}">
                <a16:creationId xmlns:a16="http://schemas.microsoft.com/office/drawing/2014/main" id="{14BDE71F-A406-41C0-BF9F-09120E245AFE}"/>
              </a:ext>
            </a:extLst>
          </p:cNvPr>
          <p:cNvSpPr txBox="1"/>
          <p:nvPr/>
        </p:nvSpPr>
        <p:spPr>
          <a:xfrm>
            <a:off x="365335" y="4325731"/>
            <a:ext cx="5674310" cy="2169825"/>
          </a:xfrm>
          <a:prstGeom prst="rect">
            <a:avLst/>
          </a:prstGeom>
          <a:noFill/>
        </p:spPr>
        <p:txBody>
          <a:bodyPr wrap="square">
            <a:spAutoFit/>
          </a:bodyPr>
          <a:lstStyle/>
          <a:p>
            <a:r>
              <a:rPr lang="en-US" sz="1800" dirty="0">
                <a:latin typeface="Berlin Sans FB" panose="020E0602020502020306" pitchFamily="34" charset="0"/>
              </a:rPr>
              <a:t>-</a:t>
            </a:r>
            <a:r>
              <a:rPr lang="en-US" sz="2500" dirty="0">
                <a:latin typeface="Berlin Sans FB" panose="020E0602020502020306" pitchFamily="34" charset="0"/>
              </a:rPr>
              <a:t>Jesus said to her: My daughter, Paint a picture of what you see with the words: “JESUS I TRUST IN YOU”. </a:t>
            </a:r>
          </a:p>
          <a:p>
            <a:endParaRPr lang="en-US" sz="1000" dirty="0">
              <a:latin typeface="Berlin Sans FB" panose="020E0602020502020306" pitchFamily="34" charset="0"/>
            </a:endParaRPr>
          </a:p>
          <a:p>
            <a:r>
              <a:rPr lang="en-US" sz="2500" dirty="0">
                <a:latin typeface="Berlin Sans FB" panose="020E0602020502020306" pitchFamily="34" charset="0"/>
              </a:rPr>
              <a:t>-Jesus promised great blessings for those who venerate this picture.</a:t>
            </a:r>
          </a:p>
        </p:txBody>
      </p:sp>
      <p:pic>
        <p:nvPicPr>
          <p:cNvPr id="2056" name="Picture 8">
            <a:extLst>
              <a:ext uri="{FF2B5EF4-FFF2-40B4-BE49-F238E27FC236}">
                <a16:creationId xmlns:a16="http://schemas.microsoft.com/office/drawing/2014/main" id="{8EFC79F6-B5F3-4219-83CC-533A57DA59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3307" y="3347325"/>
            <a:ext cx="2377832" cy="3510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583669D-DEE9-48C9-9C58-304F274A78D5}"/>
              </a:ext>
            </a:extLst>
          </p:cNvPr>
          <p:cNvSpPr txBox="1"/>
          <p:nvPr/>
        </p:nvSpPr>
        <p:spPr>
          <a:xfrm>
            <a:off x="3717954" y="1888948"/>
            <a:ext cx="5225423" cy="1631216"/>
          </a:xfrm>
          <a:prstGeom prst="rect">
            <a:avLst/>
          </a:prstGeom>
          <a:noFill/>
        </p:spPr>
        <p:txBody>
          <a:bodyPr wrap="square" rtlCol="0">
            <a:spAutoFit/>
          </a:bodyPr>
          <a:lstStyle/>
          <a:p>
            <a:r>
              <a:rPr lang="en-US" sz="2500" dirty="0">
                <a:latin typeface="Berlin Sans FB" panose="020E0602020502020306" pitchFamily="34" charset="0"/>
              </a:rPr>
              <a:t>-From His heart flowed two rays: one red and one white, symbolizing the blood and water that gushed from His side.</a:t>
            </a:r>
          </a:p>
        </p:txBody>
      </p:sp>
    </p:spTree>
    <p:extLst>
      <p:ext uri="{BB962C8B-B14F-4D97-AF65-F5344CB8AC3E}">
        <p14:creationId xmlns:p14="http://schemas.microsoft.com/office/powerpoint/2010/main" val="89150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barn(inVertical)">
                                      <p:cBhvr>
                                        <p:cTn id="23" dur="500"/>
                                        <p:tgtEl>
                                          <p:spTgt spid="205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304800" y="-59068"/>
            <a:ext cx="8839200" cy="1169551"/>
          </a:xfrm>
          <a:prstGeom prst="rect">
            <a:avLst/>
          </a:prstGeom>
          <a:noFill/>
        </p:spPr>
        <p:txBody>
          <a:bodyPr wrap="square" rtlCol="0">
            <a:spAutoFit/>
          </a:bodyPr>
          <a:lstStyle/>
          <a:p>
            <a:pPr algn="ctr"/>
            <a:r>
              <a:rPr lang="en-US" sz="3500" b="1" dirty="0">
                <a:solidFill>
                  <a:srgbClr val="FF0000"/>
                </a:solidFill>
                <a:latin typeface="Times New Roman" panose="02020603050405020304" pitchFamily="18" charset="0"/>
                <a:cs typeface="Times New Roman" panose="02020603050405020304" pitchFamily="18" charset="0"/>
              </a:rPr>
              <a:t>Chaplet and Feast of the Divine Mercy</a:t>
            </a:r>
          </a:p>
          <a:p>
            <a:pPr algn="ctr"/>
            <a:endParaRPr lang="en-US" sz="3500" b="1" dirty="0">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11D78973-AA80-43E0-BB84-5B1B1BA4AACA}"/>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BAE6330-688F-488A-8FF9-AD85260EF310}"/>
              </a:ext>
            </a:extLst>
          </p:cNvPr>
          <p:cNvSpPr txBox="1"/>
          <p:nvPr/>
        </p:nvSpPr>
        <p:spPr>
          <a:xfrm>
            <a:off x="3981450" y="598944"/>
            <a:ext cx="5021894" cy="2123658"/>
          </a:xfrm>
          <a:prstGeom prst="rect">
            <a:avLst/>
          </a:prstGeom>
          <a:noFill/>
        </p:spPr>
        <p:txBody>
          <a:bodyPr wrap="square" rtlCol="0">
            <a:spAutoFit/>
          </a:bodyPr>
          <a:lstStyle/>
          <a:p>
            <a:pPr algn="just"/>
            <a:r>
              <a:rPr lang="en-US" sz="2200" dirty="0">
                <a:latin typeface="Berlin Sans FB" panose="020E0602020502020306" pitchFamily="34" charset="0"/>
              </a:rPr>
              <a:t>-Jesus also asked that everyone pray at </a:t>
            </a:r>
            <a:r>
              <a:rPr lang="en-US" sz="2200" dirty="0">
                <a:solidFill>
                  <a:srgbClr val="FF0000"/>
                </a:solidFill>
                <a:latin typeface="Berlin Sans FB" panose="020E0602020502020306" pitchFamily="34" charset="0"/>
              </a:rPr>
              <a:t>3pm in the afternoon </a:t>
            </a:r>
            <a:r>
              <a:rPr lang="en-US" sz="2200" dirty="0">
                <a:latin typeface="Berlin Sans FB" panose="020E0602020502020306" pitchFamily="34" charset="0"/>
              </a:rPr>
              <a:t>the Chaplet of Divine Mercy and that,</a:t>
            </a:r>
          </a:p>
          <a:p>
            <a:pPr algn="just"/>
            <a:r>
              <a:rPr lang="en-US" sz="2200" dirty="0">
                <a:latin typeface="Berlin Sans FB" panose="020E0602020502020306" pitchFamily="34" charset="0"/>
              </a:rPr>
              <a:t>-The Church celebrate on the 2</a:t>
            </a:r>
            <a:r>
              <a:rPr lang="en-US" sz="2200" baseline="30000" dirty="0">
                <a:latin typeface="Berlin Sans FB" panose="020E0602020502020306" pitchFamily="34" charset="0"/>
              </a:rPr>
              <a:t>nd</a:t>
            </a:r>
            <a:r>
              <a:rPr lang="en-US" sz="2200" dirty="0">
                <a:latin typeface="Berlin Sans FB" panose="020E0602020502020306" pitchFamily="34" charset="0"/>
              </a:rPr>
              <a:t> Sunday of Easter the </a:t>
            </a:r>
            <a:r>
              <a:rPr lang="en-US" sz="2200" dirty="0">
                <a:solidFill>
                  <a:srgbClr val="FF0000"/>
                </a:solidFill>
                <a:latin typeface="Berlin Sans FB" panose="020E0602020502020306" pitchFamily="34" charset="0"/>
              </a:rPr>
              <a:t>FEAST OF THE DIVINE MERCY</a:t>
            </a:r>
            <a:r>
              <a:rPr lang="en-US" sz="2200" dirty="0">
                <a:latin typeface="Berlin Sans FB" panose="020E0602020502020306" pitchFamily="34" charset="0"/>
              </a:rPr>
              <a:t>.</a:t>
            </a:r>
          </a:p>
        </p:txBody>
      </p:sp>
      <p:pic>
        <p:nvPicPr>
          <p:cNvPr id="8" name="Picture 7">
            <a:extLst>
              <a:ext uri="{FF2B5EF4-FFF2-40B4-BE49-F238E27FC236}">
                <a16:creationId xmlns:a16="http://schemas.microsoft.com/office/drawing/2014/main" id="{3CEED1A2-2E6D-4A61-97DB-81B3DC6F6068}"/>
              </a:ext>
            </a:extLst>
          </p:cNvPr>
          <p:cNvPicPr>
            <a:picLocks noChangeAspect="1"/>
          </p:cNvPicPr>
          <p:nvPr/>
        </p:nvPicPr>
        <p:blipFill>
          <a:blip r:embed="rId3"/>
          <a:stretch>
            <a:fillRect/>
          </a:stretch>
        </p:blipFill>
        <p:spPr>
          <a:xfrm>
            <a:off x="189134" y="598944"/>
            <a:ext cx="3676650" cy="6049124"/>
          </a:xfrm>
          <a:prstGeom prst="rect">
            <a:avLst/>
          </a:prstGeom>
        </p:spPr>
      </p:pic>
      <p:sp>
        <p:nvSpPr>
          <p:cNvPr id="10" name="TextBox 9">
            <a:extLst>
              <a:ext uri="{FF2B5EF4-FFF2-40B4-BE49-F238E27FC236}">
                <a16:creationId xmlns:a16="http://schemas.microsoft.com/office/drawing/2014/main" id="{1686FAFF-A1B7-47D9-8710-0D9C2E1B0665}"/>
              </a:ext>
            </a:extLst>
          </p:cNvPr>
          <p:cNvSpPr txBox="1"/>
          <p:nvPr/>
        </p:nvSpPr>
        <p:spPr>
          <a:xfrm>
            <a:off x="3945357" y="2626049"/>
            <a:ext cx="4998034" cy="1446550"/>
          </a:xfrm>
          <a:prstGeom prst="rect">
            <a:avLst/>
          </a:prstGeom>
          <a:noFill/>
        </p:spPr>
        <p:txBody>
          <a:bodyPr wrap="square" rtlCol="0">
            <a:spAutoFit/>
          </a:bodyPr>
          <a:lstStyle/>
          <a:p>
            <a:pPr algn="just"/>
            <a:r>
              <a:rPr lang="en-US" sz="2200" dirty="0">
                <a:latin typeface="Berlin Sans FB" panose="020E0602020502020306" pitchFamily="34" charset="0"/>
              </a:rPr>
              <a:t>-In this feast we celebrate </a:t>
            </a:r>
            <a:r>
              <a:rPr lang="en-US" sz="2200" dirty="0">
                <a:solidFill>
                  <a:srgbClr val="FF0000"/>
                </a:solidFill>
                <a:latin typeface="Berlin Sans FB" panose="020E0602020502020306" pitchFamily="34" charset="0"/>
              </a:rPr>
              <a:t>Jesus’s Love and Mercy</a:t>
            </a:r>
            <a:r>
              <a:rPr lang="en-US" sz="2200" dirty="0">
                <a:latin typeface="Berlin Sans FB" panose="020E0602020502020306" pitchFamily="34" charset="0"/>
              </a:rPr>
              <a:t> for us, and He invites us to share this love and mercy with others, especially the most needy.</a:t>
            </a:r>
          </a:p>
        </p:txBody>
      </p:sp>
      <p:pic>
        <p:nvPicPr>
          <p:cNvPr id="12" name="Picture 11">
            <a:extLst>
              <a:ext uri="{FF2B5EF4-FFF2-40B4-BE49-F238E27FC236}">
                <a16:creationId xmlns:a16="http://schemas.microsoft.com/office/drawing/2014/main" id="{C59A0EF1-13A0-41EA-B175-014AE90E0C11}"/>
              </a:ext>
            </a:extLst>
          </p:cNvPr>
          <p:cNvPicPr>
            <a:picLocks noChangeAspect="1"/>
          </p:cNvPicPr>
          <p:nvPr/>
        </p:nvPicPr>
        <p:blipFill>
          <a:blip r:embed="rId4"/>
          <a:stretch>
            <a:fillRect/>
          </a:stretch>
        </p:blipFill>
        <p:spPr>
          <a:xfrm>
            <a:off x="3920739" y="4200469"/>
            <a:ext cx="1799944" cy="2442910"/>
          </a:xfrm>
          <a:prstGeom prst="rect">
            <a:avLst/>
          </a:prstGeom>
        </p:spPr>
      </p:pic>
      <p:pic>
        <p:nvPicPr>
          <p:cNvPr id="15" name="Picture 14">
            <a:extLst>
              <a:ext uri="{FF2B5EF4-FFF2-40B4-BE49-F238E27FC236}">
                <a16:creationId xmlns:a16="http://schemas.microsoft.com/office/drawing/2014/main" id="{9715ED28-892C-4600-BA35-5497A26A8753}"/>
              </a:ext>
            </a:extLst>
          </p:cNvPr>
          <p:cNvPicPr>
            <a:picLocks noChangeAspect="1"/>
          </p:cNvPicPr>
          <p:nvPr/>
        </p:nvPicPr>
        <p:blipFill>
          <a:blip r:embed="rId5"/>
          <a:stretch>
            <a:fillRect/>
          </a:stretch>
        </p:blipFill>
        <p:spPr>
          <a:xfrm>
            <a:off x="5775638" y="4200469"/>
            <a:ext cx="1799944" cy="2442910"/>
          </a:xfrm>
          <a:prstGeom prst="rect">
            <a:avLst/>
          </a:prstGeom>
        </p:spPr>
      </p:pic>
      <p:pic>
        <p:nvPicPr>
          <p:cNvPr id="17" name="Picture 16">
            <a:extLst>
              <a:ext uri="{FF2B5EF4-FFF2-40B4-BE49-F238E27FC236}">
                <a16:creationId xmlns:a16="http://schemas.microsoft.com/office/drawing/2014/main" id="{9549F982-DF6F-4BB3-8E8A-A013BCA40523}"/>
              </a:ext>
            </a:extLst>
          </p:cNvPr>
          <p:cNvPicPr>
            <a:picLocks noChangeAspect="1"/>
          </p:cNvPicPr>
          <p:nvPr/>
        </p:nvPicPr>
        <p:blipFill>
          <a:blip r:embed="rId6"/>
          <a:stretch>
            <a:fillRect/>
          </a:stretch>
        </p:blipFill>
        <p:spPr>
          <a:xfrm>
            <a:off x="7630537" y="4200469"/>
            <a:ext cx="1456522" cy="2442910"/>
          </a:xfrm>
          <a:prstGeom prst="rect">
            <a:avLst/>
          </a:prstGeom>
        </p:spPr>
      </p:pic>
      <p:sp>
        <p:nvSpPr>
          <p:cNvPr id="4" name="TextBox 3">
            <a:extLst>
              <a:ext uri="{FF2B5EF4-FFF2-40B4-BE49-F238E27FC236}">
                <a16:creationId xmlns:a16="http://schemas.microsoft.com/office/drawing/2014/main" id="{15DF7DBB-111A-414B-9043-D0AAFCA3A8DE}"/>
              </a:ext>
            </a:extLst>
          </p:cNvPr>
          <p:cNvSpPr txBox="1"/>
          <p:nvPr/>
        </p:nvSpPr>
        <p:spPr>
          <a:xfrm>
            <a:off x="3920739" y="5334000"/>
            <a:ext cx="651261" cy="600164"/>
          </a:xfrm>
          <a:prstGeom prst="rect">
            <a:avLst/>
          </a:prstGeom>
          <a:solidFill>
            <a:schemeClr val="bg1"/>
          </a:solidFill>
        </p:spPr>
        <p:txBody>
          <a:bodyPr wrap="square" rtlCol="0">
            <a:spAutoFit/>
          </a:bodyPr>
          <a:lstStyle/>
          <a:p>
            <a:pPr algn="ctr"/>
            <a:r>
              <a:rPr lang="en-US" sz="1100" b="1" dirty="0">
                <a:latin typeface="Abadi" panose="020B0604020104020204" pitchFamily="34" charset="0"/>
              </a:rPr>
              <a:t>Feed the Hungry</a:t>
            </a:r>
          </a:p>
        </p:txBody>
      </p:sp>
      <p:sp>
        <p:nvSpPr>
          <p:cNvPr id="11" name="TextBox 10">
            <a:extLst>
              <a:ext uri="{FF2B5EF4-FFF2-40B4-BE49-F238E27FC236}">
                <a16:creationId xmlns:a16="http://schemas.microsoft.com/office/drawing/2014/main" id="{E7BB3346-9484-4CE7-8DC5-8099F45C673E}"/>
              </a:ext>
            </a:extLst>
          </p:cNvPr>
          <p:cNvSpPr txBox="1"/>
          <p:nvPr/>
        </p:nvSpPr>
        <p:spPr>
          <a:xfrm>
            <a:off x="5720683" y="5348068"/>
            <a:ext cx="651261" cy="830997"/>
          </a:xfrm>
          <a:prstGeom prst="rect">
            <a:avLst/>
          </a:prstGeom>
          <a:solidFill>
            <a:schemeClr val="bg1"/>
          </a:solidFill>
        </p:spPr>
        <p:txBody>
          <a:bodyPr wrap="square" rtlCol="0">
            <a:spAutoFit/>
          </a:bodyPr>
          <a:lstStyle/>
          <a:p>
            <a:pPr algn="ctr"/>
            <a:r>
              <a:rPr lang="en-US" sz="1200" b="1" dirty="0">
                <a:latin typeface="Abadi" panose="020B0604020104020204" pitchFamily="34" charset="0"/>
              </a:rPr>
              <a:t>Give drink to the thirsty</a:t>
            </a:r>
          </a:p>
        </p:txBody>
      </p:sp>
      <p:sp>
        <p:nvSpPr>
          <p:cNvPr id="13" name="TextBox 12">
            <a:extLst>
              <a:ext uri="{FF2B5EF4-FFF2-40B4-BE49-F238E27FC236}">
                <a16:creationId xmlns:a16="http://schemas.microsoft.com/office/drawing/2014/main" id="{A8847471-42E8-4824-B533-719D534EDEFA}"/>
              </a:ext>
            </a:extLst>
          </p:cNvPr>
          <p:cNvSpPr txBox="1"/>
          <p:nvPr/>
        </p:nvSpPr>
        <p:spPr>
          <a:xfrm>
            <a:off x="7616469" y="4200469"/>
            <a:ext cx="1456522" cy="461665"/>
          </a:xfrm>
          <a:prstGeom prst="rect">
            <a:avLst/>
          </a:prstGeom>
          <a:solidFill>
            <a:schemeClr val="bg1"/>
          </a:solidFill>
        </p:spPr>
        <p:txBody>
          <a:bodyPr wrap="square" rtlCol="0">
            <a:spAutoFit/>
          </a:bodyPr>
          <a:lstStyle/>
          <a:p>
            <a:pPr algn="ctr"/>
            <a:r>
              <a:rPr lang="en-US" sz="1200" b="1" dirty="0">
                <a:latin typeface="Abadi" panose="020B0604020104020204" pitchFamily="34" charset="0"/>
              </a:rPr>
              <a:t>Pray for the living and the dead.</a:t>
            </a:r>
          </a:p>
        </p:txBody>
      </p:sp>
    </p:spTree>
    <p:extLst>
      <p:ext uri="{BB962C8B-B14F-4D97-AF65-F5344CB8AC3E}">
        <p14:creationId xmlns:p14="http://schemas.microsoft.com/office/powerpoint/2010/main" val="18137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4" grpId="0" animBg="1"/>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7D223F-4D91-4CAB-8C6D-9B5A4657230B}"/>
              </a:ext>
            </a:extLst>
          </p:cNvPr>
          <p:cNvSpPr txBox="1"/>
          <p:nvPr/>
        </p:nvSpPr>
        <p:spPr>
          <a:xfrm>
            <a:off x="0" y="11723"/>
            <a:ext cx="9144000" cy="200054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Gospel of John 5: 1-6</a:t>
            </a:r>
          </a:p>
          <a:p>
            <a:pPr algn="ctr"/>
            <a:endParaRPr lang="en-US" sz="800" b="1" dirty="0">
              <a:solidFill>
                <a:srgbClr val="FF0000"/>
              </a:solidFill>
              <a:latin typeface="Times New Roman" panose="02020603050405020304" pitchFamily="18" charset="0"/>
              <a:cs typeface="Times New Roman" panose="02020603050405020304" pitchFamily="18" charset="0"/>
            </a:endParaRPr>
          </a:p>
          <a:p>
            <a:pPr algn="ctr"/>
            <a:r>
              <a:rPr lang="en-US" sz="2800" b="1" dirty="0">
                <a:latin typeface="Arial Black" panose="020B0A04020102020204" pitchFamily="34" charset="0"/>
                <a:cs typeface="Times New Roman" panose="02020603050405020304" pitchFamily="18" charset="0"/>
              </a:rPr>
              <a:t>It was late that Sunday evening, and the disciples were gathered together behind locked doors…</a:t>
            </a:r>
          </a:p>
        </p:txBody>
      </p:sp>
      <p:pic>
        <p:nvPicPr>
          <p:cNvPr id="7" name="Picture 6">
            <a:extLst>
              <a:ext uri="{FF2B5EF4-FFF2-40B4-BE49-F238E27FC236}">
                <a16:creationId xmlns:a16="http://schemas.microsoft.com/office/drawing/2014/main" id="{2EA0148D-B041-45E2-B604-E52D14C7AC82}"/>
              </a:ext>
            </a:extLst>
          </p:cNvPr>
          <p:cNvPicPr>
            <a:picLocks noChangeAspect="1"/>
          </p:cNvPicPr>
          <p:nvPr/>
        </p:nvPicPr>
        <p:blipFill>
          <a:blip r:embed="rId3"/>
          <a:stretch>
            <a:fillRect/>
          </a:stretch>
        </p:blipFill>
        <p:spPr>
          <a:xfrm>
            <a:off x="288636" y="1985639"/>
            <a:ext cx="8649810" cy="4872361"/>
          </a:xfrm>
          <a:prstGeom prst="rect">
            <a:avLst/>
          </a:prstGeom>
        </p:spPr>
      </p:pic>
    </p:spTree>
    <p:extLst>
      <p:ext uri="{BB962C8B-B14F-4D97-AF65-F5344CB8AC3E}">
        <p14:creationId xmlns:p14="http://schemas.microsoft.com/office/powerpoint/2010/main" val="287782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3404BAB9-9FC0-4919-A6BC-E5BF8D5CCC34}"/>
              </a:ext>
            </a:extLst>
          </p:cNvPr>
          <p:cNvSpPr txBox="1"/>
          <p:nvPr/>
        </p:nvSpPr>
        <p:spPr>
          <a:xfrm>
            <a:off x="362505" y="317695"/>
            <a:ext cx="8418990" cy="954107"/>
          </a:xfrm>
          <a:prstGeom prst="rect">
            <a:avLst/>
          </a:prstGeom>
          <a:noFill/>
        </p:spPr>
        <p:txBody>
          <a:bodyPr wrap="square" rtlCol="0">
            <a:spAutoFit/>
          </a:bodyPr>
          <a:lstStyle/>
          <a:p>
            <a:pPr algn="just"/>
            <a:r>
              <a:rPr lang="en-US" sz="2800" dirty="0">
                <a:latin typeface="Arial Black" panose="020B0A04020102020204" pitchFamily="34" charset="0"/>
              </a:rPr>
              <a:t>…</a:t>
            </a:r>
            <a:r>
              <a:rPr lang="en-US" sz="28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2800" dirty="0">
                <a:latin typeface="Arial Black" panose="020B0A04020102020204" pitchFamily="34" charset="0"/>
              </a:rPr>
              <a:t>because they were afraid of the Jewish authorities. </a:t>
            </a:r>
          </a:p>
        </p:txBody>
      </p:sp>
      <p:pic>
        <p:nvPicPr>
          <p:cNvPr id="3" name="Picture 2">
            <a:extLst>
              <a:ext uri="{FF2B5EF4-FFF2-40B4-BE49-F238E27FC236}">
                <a16:creationId xmlns:a16="http://schemas.microsoft.com/office/drawing/2014/main" id="{0DBC9C91-28C7-4BD2-96D5-F87094677515}"/>
              </a:ext>
            </a:extLst>
          </p:cNvPr>
          <p:cNvPicPr>
            <a:picLocks noChangeAspect="1"/>
          </p:cNvPicPr>
          <p:nvPr/>
        </p:nvPicPr>
        <p:blipFill>
          <a:blip r:embed="rId3"/>
          <a:stretch>
            <a:fillRect/>
          </a:stretch>
        </p:blipFill>
        <p:spPr>
          <a:xfrm>
            <a:off x="0" y="1815199"/>
            <a:ext cx="9065581" cy="5042801"/>
          </a:xfrm>
          <a:prstGeom prst="rect">
            <a:avLst/>
          </a:prstGeom>
        </p:spPr>
      </p:pic>
    </p:spTree>
    <p:extLst>
      <p:ext uri="{BB962C8B-B14F-4D97-AF65-F5344CB8AC3E}">
        <p14:creationId xmlns:p14="http://schemas.microsoft.com/office/powerpoint/2010/main" val="4279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419100" y="304800"/>
            <a:ext cx="8305800" cy="1015663"/>
          </a:xfrm>
          <a:prstGeom prst="rect">
            <a:avLst/>
          </a:prstGeom>
          <a:noFill/>
        </p:spPr>
        <p:txBody>
          <a:bodyPr wrap="square" rtlCol="0">
            <a:spAutoFit/>
          </a:bodyPr>
          <a:lstStyle/>
          <a:p>
            <a:pPr algn="just"/>
            <a:r>
              <a:rPr lang="en-US" sz="3000" dirty="0">
                <a:latin typeface="Arial Black" panose="020B0A04020102020204" pitchFamily="34" charset="0"/>
              </a:rPr>
              <a:t>Then Jesus came and stood among them “Peace be with you,” he said.</a:t>
            </a:r>
          </a:p>
        </p:txBody>
      </p:sp>
      <p:pic>
        <p:nvPicPr>
          <p:cNvPr id="3" name="Picture 2">
            <a:extLst>
              <a:ext uri="{FF2B5EF4-FFF2-40B4-BE49-F238E27FC236}">
                <a16:creationId xmlns:a16="http://schemas.microsoft.com/office/drawing/2014/main" id="{49DC4D7B-BDA9-4498-B6D9-AF1C4FEBFD9D}"/>
              </a:ext>
            </a:extLst>
          </p:cNvPr>
          <p:cNvPicPr>
            <a:picLocks noChangeAspect="1"/>
          </p:cNvPicPr>
          <p:nvPr/>
        </p:nvPicPr>
        <p:blipFill>
          <a:blip r:embed="rId3"/>
          <a:stretch>
            <a:fillRect/>
          </a:stretch>
        </p:blipFill>
        <p:spPr>
          <a:xfrm>
            <a:off x="21901" y="1661866"/>
            <a:ext cx="9110555" cy="5196134"/>
          </a:xfrm>
          <a:prstGeom prst="rect">
            <a:avLst/>
          </a:prstGeom>
        </p:spPr>
      </p:pic>
    </p:spTree>
    <p:extLst>
      <p:ext uri="{BB962C8B-B14F-4D97-AF65-F5344CB8AC3E}">
        <p14:creationId xmlns:p14="http://schemas.microsoft.com/office/powerpoint/2010/main" val="3869551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250536" y="381000"/>
            <a:ext cx="8681027" cy="954107"/>
          </a:xfrm>
          <a:prstGeom prst="rect">
            <a:avLst/>
          </a:prstGeom>
          <a:noFill/>
        </p:spPr>
        <p:txBody>
          <a:bodyPr wrap="square" rtlCol="0">
            <a:spAutoFit/>
          </a:bodyPr>
          <a:lstStyle/>
          <a:p>
            <a:pPr algn="just"/>
            <a:r>
              <a:rPr lang="en-US" sz="2800" dirty="0">
                <a:latin typeface="Arial Black" panose="020B0A04020102020204" pitchFamily="34" charset="0"/>
              </a:rPr>
              <a:t>After saying this, he showed them his hands and his side.</a:t>
            </a:r>
            <a:endParaRPr lang="es-ES" sz="2800" dirty="0">
              <a:latin typeface="Arial Black" panose="020B0A04020102020204" pitchFamily="34" charset="0"/>
            </a:endParaRPr>
          </a:p>
        </p:txBody>
      </p:sp>
      <p:pic>
        <p:nvPicPr>
          <p:cNvPr id="8" name="Picture 7">
            <a:extLst>
              <a:ext uri="{FF2B5EF4-FFF2-40B4-BE49-F238E27FC236}">
                <a16:creationId xmlns:a16="http://schemas.microsoft.com/office/drawing/2014/main" id="{990714A9-1BC1-40B1-87AD-98AC7A3F0E51}"/>
              </a:ext>
            </a:extLst>
          </p:cNvPr>
          <p:cNvPicPr>
            <a:picLocks noChangeAspect="1"/>
          </p:cNvPicPr>
          <p:nvPr/>
        </p:nvPicPr>
        <p:blipFill>
          <a:blip r:embed="rId3"/>
          <a:stretch>
            <a:fillRect/>
          </a:stretch>
        </p:blipFill>
        <p:spPr>
          <a:xfrm>
            <a:off x="38100" y="1787669"/>
            <a:ext cx="9105900" cy="5070331"/>
          </a:xfrm>
          <a:prstGeom prst="rect">
            <a:avLst/>
          </a:prstGeom>
        </p:spPr>
      </p:pic>
    </p:spTree>
    <p:extLst>
      <p:ext uri="{BB962C8B-B14F-4D97-AF65-F5344CB8AC3E}">
        <p14:creationId xmlns:p14="http://schemas.microsoft.com/office/powerpoint/2010/main" val="336224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5761B-9317-499E-BE2F-F393A7AB97D1}"/>
              </a:ext>
            </a:extLst>
          </p:cNvPr>
          <p:cNvSpPr txBox="1"/>
          <p:nvPr/>
        </p:nvSpPr>
        <p:spPr>
          <a:xfrm>
            <a:off x="3810000" y="2286000"/>
            <a:ext cx="2667000" cy="25908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4074A16D-539D-413A-894D-1239E2735A7D}"/>
              </a:ext>
            </a:extLst>
          </p:cNvPr>
          <p:cNvSpPr txBox="1"/>
          <p:nvPr/>
        </p:nvSpPr>
        <p:spPr>
          <a:xfrm>
            <a:off x="158172" y="0"/>
            <a:ext cx="8827655" cy="2246769"/>
          </a:xfrm>
          <a:prstGeom prst="rect">
            <a:avLst/>
          </a:prstGeom>
          <a:noFill/>
        </p:spPr>
        <p:txBody>
          <a:bodyPr wrap="square" rtlCol="0">
            <a:spAutoFit/>
          </a:bodyPr>
          <a:lstStyle/>
          <a:p>
            <a:pPr algn="just"/>
            <a:r>
              <a:rPr lang="en-US" sz="2800" dirty="0">
                <a:latin typeface="Arial Black" panose="020B0A04020102020204" pitchFamily="34" charset="0"/>
              </a:rPr>
              <a:t>The disciples were filled with joy at seeing the Lord. Jesus said to them again, “Peace be with you. As the Father sent me, so I send you.”</a:t>
            </a:r>
            <a:endParaRPr lang="es-ES" sz="2800" dirty="0">
              <a:latin typeface="Arial Black" panose="020B0A04020102020204" pitchFamily="34" charset="0"/>
            </a:endParaRPr>
          </a:p>
          <a:p>
            <a:pPr algn="just"/>
            <a:endParaRPr lang="en-US" sz="2800" dirty="0">
              <a:latin typeface="Arial Black" panose="020B0A04020102020204" pitchFamily="34" charset="0"/>
            </a:endParaRPr>
          </a:p>
        </p:txBody>
      </p:sp>
      <p:pic>
        <p:nvPicPr>
          <p:cNvPr id="5" name="Picture 4">
            <a:extLst>
              <a:ext uri="{FF2B5EF4-FFF2-40B4-BE49-F238E27FC236}">
                <a16:creationId xmlns:a16="http://schemas.microsoft.com/office/drawing/2014/main" id="{5DD784F5-4E0E-4333-8BB1-50E3BC311246}"/>
              </a:ext>
            </a:extLst>
          </p:cNvPr>
          <p:cNvPicPr>
            <a:picLocks noChangeAspect="1"/>
          </p:cNvPicPr>
          <p:nvPr/>
        </p:nvPicPr>
        <p:blipFill>
          <a:blip r:embed="rId3"/>
          <a:stretch>
            <a:fillRect/>
          </a:stretch>
        </p:blipFill>
        <p:spPr>
          <a:xfrm>
            <a:off x="0" y="1752600"/>
            <a:ext cx="9144000" cy="5137727"/>
          </a:xfrm>
          <a:prstGeom prst="rect">
            <a:avLst/>
          </a:prstGeom>
        </p:spPr>
      </p:pic>
    </p:spTree>
    <p:extLst>
      <p:ext uri="{BB962C8B-B14F-4D97-AF65-F5344CB8AC3E}">
        <p14:creationId xmlns:p14="http://schemas.microsoft.com/office/powerpoint/2010/main" val="885335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10297</TotalTime>
  <Words>1145</Words>
  <Application>Microsoft Office PowerPoint</Application>
  <PresentationFormat>On-screen Show (4:3)</PresentationFormat>
  <Paragraphs>78</Paragraphs>
  <Slides>27</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Abadi</vt:lpstr>
      <vt:lpstr>Arial</vt:lpstr>
      <vt:lpstr>Arial Black</vt:lpstr>
      <vt:lpstr>Berlin Sans FB</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Song: I Trust in You, Timbercity,  https://youtu.be/JcLlKVgwCqM?si=r1MIOLOVPhjArlPn (3-7 yrs.)</vt:lpstr>
      <vt:lpstr>Jesus, I will Trust You, VBS 2021, https://youtu.be/NVBEo6H9x4o?si=Ficn10s4gjQ7YFoh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Miguel Angel Di Geronimo O</dc:creator>
  <cp:lastModifiedBy>Maria Varona</cp:lastModifiedBy>
  <cp:revision>551</cp:revision>
  <dcterms:created xsi:type="dcterms:W3CDTF">2020-09-13T23:55:02Z</dcterms:created>
  <dcterms:modified xsi:type="dcterms:W3CDTF">2024-04-09T18:54:47Z</dcterms:modified>
</cp:coreProperties>
</file>